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5"/>
  </p:notesMasterIdLst>
  <p:sldIdLst>
    <p:sldId id="256" r:id="rId2"/>
    <p:sldId id="257" r:id="rId3"/>
    <p:sldId id="266" r:id="rId4"/>
    <p:sldId id="258" r:id="rId5"/>
    <p:sldId id="267" r:id="rId6"/>
    <p:sldId id="260" r:id="rId7"/>
    <p:sldId id="261" r:id="rId8"/>
    <p:sldId id="268" r:id="rId9"/>
    <p:sldId id="262" r:id="rId10"/>
    <p:sldId id="263" r:id="rId11"/>
    <p:sldId id="269" r:id="rId12"/>
    <p:sldId id="264" r:id="rId13"/>
    <p:sldId id="265"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77" autoAdjust="0"/>
    <p:restoredTop sz="94746" autoAdjust="0"/>
  </p:normalViewPr>
  <p:slideViewPr>
    <p:cSldViewPr>
      <p:cViewPr varScale="1">
        <p:scale>
          <a:sx n="71" d="100"/>
          <a:sy n="71" d="100"/>
        </p:scale>
        <p:origin x="-112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3156CC-AE01-4DA5-98E3-A5533D088C5C}" type="datetimeFigureOut">
              <a:rPr lang="zh-CN" altLang="en-US" smtClean="0"/>
              <a:t>2011/10/26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D519AA-EB17-4FCA-AB3E-DDB646A8311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CD519AA-EB17-4FCA-AB3E-DDB646A83110}"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1" y="5214950"/>
            <a:ext cx="1472173" cy="1643050"/>
          </a:xfrm>
          <a:prstGeom prst="rect">
            <a:avLst/>
          </a:prstGeom>
          <a:noFill/>
          <a:ln>
            <a:noFill/>
          </a:ln>
        </p:spPr>
      </p:pic>
      <p:sp>
        <p:nvSpPr>
          <p:cNvPr id="2" name="标题 1"/>
          <p:cNvSpPr>
            <a:spLocks noGrp="1"/>
          </p:cNvSpPr>
          <p:nvPr>
            <p:ph type="ctrTitle"/>
          </p:nvPr>
        </p:nvSpPr>
        <p:spPr>
          <a:xfrm>
            <a:off x="685800" y="1214422"/>
            <a:ext cx="7772400" cy="1470025"/>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759581"/>
            <a:ext cx="6100534" cy="1740989"/>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500176"/>
            <a:ext cx="8229600" cy="4714907"/>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74638"/>
            <a:ext cx="1400156" cy="5940444"/>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758006" cy="594044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143369"/>
            <a:ext cx="7772400" cy="1362075"/>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643182"/>
            <a:ext cx="7772400" cy="1500187"/>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235743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2011/10/26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2011/10/26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pPr/>
              <a:t>2011/10/26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5" y="5357826"/>
            <a:ext cx="8226225" cy="768028"/>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428604"/>
            <a:ext cx="5111750" cy="48577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6" y="1357298"/>
            <a:ext cx="3008313" cy="39290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214290"/>
            <a:ext cx="7448602" cy="781052"/>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1000108"/>
            <a:ext cx="7452360" cy="5214974"/>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0" y="6243633"/>
            <a:ext cx="3180375" cy="614367"/>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6492878"/>
            <a:ext cx="1676384" cy="365125"/>
          </a:xfrm>
        </p:spPr>
        <p:txBody>
          <a:bodyPr/>
          <a:lstStyle/>
          <a:p>
            <a:fld id="{530820CF-B880-4189-942D-D702A7CBA730}" type="datetimeFigureOut">
              <a:rPr lang="zh-CN" altLang="en-US" smtClean="0"/>
              <a:pPr/>
              <a:t>2011/10/26</a:t>
            </a:fld>
            <a:endParaRPr lang="zh-CN" altLang="en-US"/>
          </a:p>
        </p:txBody>
      </p:sp>
      <p:sp>
        <p:nvSpPr>
          <p:cNvPr id="6" name="页脚占位符 5"/>
          <p:cNvSpPr>
            <a:spLocks noGrp="1"/>
          </p:cNvSpPr>
          <p:nvPr>
            <p:ph type="ftr" sz="quarter" idx="11"/>
          </p:nvPr>
        </p:nvSpPr>
        <p:spPr>
          <a:xfrm>
            <a:off x="2285984" y="6492876"/>
            <a:ext cx="2643206" cy="365125"/>
          </a:xfrm>
        </p:spPr>
        <p:txBody>
          <a:bodyPr/>
          <a:lstStyle/>
          <a:p>
            <a:endParaRPr lang="zh-CN" altLang="en-US"/>
          </a:p>
        </p:txBody>
      </p:sp>
      <p:sp>
        <p:nvSpPr>
          <p:cNvPr id="7" name="灯片编号占位符 6"/>
          <p:cNvSpPr>
            <a:spLocks noGrp="1"/>
          </p:cNvSpPr>
          <p:nvPr>
            <p:ph type="sldNum" sz="quarter" idx="12"/>
          </p:nvPr>
        </p:nvSpPr>
        <p:spPr>
          <a:xfrm>
            <a:off x="683073" y="5347005"/>
            <a:ext cx="871200" cy="8712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pPr/>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7776000" cy="114300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pPr/>
              <a:t>2011/10/26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a:xfrm>
            <a:off x="-285784" y="1428736"/>
            <a:ext cx="9429784" cy="1828800"/>
          </a:xfrm>
        </p:spPr>
        <p:txBody>
          <a:bodyPr/>
          <a:lstStyle/>
          <a:p>
            <a:r>
              <a:rPr lang="zh-CN" altLang="en-US" dirty="0" smtClean="0"/>
              <a:t>中国经济体制改革的发展方向</a:t>
            </a:r>
            <a:endParaRPr lang="zh-CN" altLang="en-US" dirty="0"/>
          </a:p>
        </p:txBody>
      </p:sp>
      <p:sp>
        <p:nvSpPr>
          <p:cNvPr id="11" name="副标题 10"/>
          <p:cNvSpPr>
            <a:spLocks noGrp="1"/>
          </p:cNvSpPr>
          <p:nvPr>
            <p:ph type="subTitle" idx="1"/>
          </p:nvPr>
        </p:nvSpPr>
        <p:spPr>
          <a:xfrm>
            <a:off x="-928726" y="4643446"/>
            <a:ext cx="8929718" cy="1966914"/>
          </a:xfrm>
        </p:spPr>
        <p:txBody>
          <a:bodyPr/>
          <a:lstStyle/>
          <a:p>
            <a:r>
              <a:rPr lang="en-US" altLang="zh-CN" dirty="0" smtClean="0"/>
              <a:t>20094170    </a:t>
            </a:r>
            <a:r>
              <a:rPr lang="zh-CN" altLang="en-US" dirty="0" smtClean="0"/>
              <a:t>包微微    </a:t>
            </a:r>
            <a:r>
              <a:rPr lang="en-US" altLang="zh-CN" dirty="0" smtClean="0"/>
              <a:t>   </a:t>
            </a:r>
            <a:endParaRPr lang="zh-CN" altLang="en-US" dirty="0"/>
          </a:p>
        </p:txBody>
      </p:sp>
    </p:spTree>
  </p:cSld>
  <p:clrMapOvr>
    <a:masterClrMapping/>
  </p:clrMapOvr>
  <p:transition>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2910" y="785794"/>
            <a:ext cx="7715304" cy="5632311"/>
          </a:xfrm>
          <a:prstGeom prst="rect">
            <a:avLst/>
          </a:prstGeom>
        </p:spPr>
        <p:txBody>
          <a:bodyPr wrap="square">
            <a:spAutoFit/>
          </a:bodyPr>
          <a:lstStyle/>
          <a:p>
            <a:r>
              <a:rPr lang="zh-CN" altLang="en-US" sz="2400" dirty="0" smtClean="0">
                <a:latin typeface="华文楷体" pitchFamily="2" charset="-122"/>
                <a:ea typeface="华文楷体" pitchFamily="2" charset="-122"/>
              </a:rPr>
              <a:t>着眼</a:t>
            </a:r>
            <a:r>
              <a:rPr lang="zh-CN" altLang="en-US" sz="2400" dirty="0" smtClean="0">
                <a:latin typeface="华文楷体" pitchFamily="2" charset="-122"/>
                <a:ea typeface="华文楷体" pitchFamily="2" charset="-122"/>
              </a:rPr>
              <a:t>于搞好整个国有经济，对国有企业实行战略性改组；除极少数必须由国家独资经营的企业外，积极推行股份制，发展混合所有制经济；实行投资主体多元化，重要的企业由国家控股。要把国有企业改革同改组、改造和加强管理结合起来。按照“产权清晰、权责明确、政企分开、管理科学”的要求，实行规范的公司制改革，完善法人治理结构，建立符合市场经济规律和我国国情的企业领导体制和管理制度。</a:t>
            </a:r>
            <a:endParaRPr lang="en-US" altLang="zh-CN" sz="2400" dirty="0" smtClean="0">
              <a:latin typeface="华文楷体" pitchFamily="2" charset="-122"/>
              <a:ea typeface="华文楷体" pitchFamily="2" charset="-122"/>
            </a:endParaRPr>
          </a:p>
          <a:p>
            <a:endParaRPr lang="en-US" altLang="zh-CN" sz="2400" dirty="0" smtClean="0">
              <a:latin typeface="华文楷体" pitchFamily="2" charset="-122"/>
              <a:ea typeface="华文楷体" pitchFamily="2" charset="-122"/>
            </a:endParaRPr>
          </a:p>
          <a:p>
            <a:r>
              <a:rPr lang="zh-CN" altLang="en-US" sz="2400" dirty="0" smtClean="0">
                <a:latin typeface="华文楷体" pitchFamily="2" charset="-122"/>
                <a:ea typeface="华文楷体" pitchFamily="2" charset="-122"/>
              </a:rPr>
              <a:t>第四，在更大程度上发挥市场在资源配置中的基础性作用，健全统一、开放、竞争、有序的现代市场体系。创造各类市场资本平等使用生产要素的环境，促进商品和生产要素在全国市场自由流动。同时，把深化流通体制改革，整顿和规范市场秩序，作为完善现代市场体系的重要内容。在此基础上，积极培育金融市场，发展技术</a:t>
            </a:r>
            <a:r>
              <a:rPr lang="zh-CN" altLang="en-US" sz="2400" dirty="0" smtClean="0">
                <a:latin typeface="华文楷体" pitchFamily="2" charset="-122"/>
                <a:ea typeface="华文楷体" pitchFamily="2" charset="-122"/>
              </a:rPr>
              <a:t>、</a:t>
            </a:r>
            <a:endParaRPr lang="zh-CN" altLang="en-US" sz="2400" dirty="0">
              <a:latin typeface="华文楷体" pitchFamily="2" charset="-122"/>
              <a:ea typeface="华文楷体" pitchFamily="2" charset="-122"/>
            </a:endParaRPr>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4348" y="1000108"/>
            <a:ext cx="7572428" cy="4893647"/>
          </a:xfrm>
          <a:prstGeom prst="rect">
            <a:avLst/>
          </a:prstGeom>
        </p:spPr>
        <p:txBody>
          <a:bodyPr wrap="square">
            <a:spAutoFit/>
          </a:bodyPr>
          <a:lstStyle/>
          <a:p>
            <a:r>
              <a:rPr lang="zh-CN" altLang="en-US" sz="2400" dirty="0" smtClean="0">
                <a:latin typeface="华文楷体" pitchFamily="2" charset="-122"/>
                <a:ea typeface="华文楷体" pitchFamily="2" charset="-122"/>
              </a:rPr>
              <a:t>劳务、信息市场和房地产市场，尽快形成全国统一的、开放的市场体系，同时要培育和健全价格机制、利率机制、工资机制、汇率机制、竞争机制等市场机制。要以全球化和国际化的视角审视中国经济体制改革</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不断创新改革思路。要重视借鉴发达市场经济国家和其他国家经济体制转轨的有益经验</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充分利用世界资源和先进文明成果</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使各项改革符合市场经济的通行规则。同时</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改革进入攻坚阶段</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在操作方式上</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要从过去的政策推进</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飞跃到全面的法治规范</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实现改革的法制化</a:t>
            </a:r>
            <a:r>
              <a:rPr lang="zh-CN" alt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改革加速了法律的制定、 修改、 废止的进程</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法制建设的发展</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对确认改革大政方针</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巩固改革成果</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指导改革深入</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保障改革进行</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有着直接而重要的作用。</a:t>
            </a:r>
            <a:endParaRPr lang="en-US" altLang="zh-CN" sz="2400" dirty="0" smtClean="0">
              <a:latin typeface="华文楷体" pitchFamily="2" charset="-122"/>
              <a:ea typeface="华文楷体" pitchFamily="2" charset="-122"/>
            </a:endParaRPr>
          </a:p>
          <a:p>
            <a:endParaRPr lang="zh-CN" altLang="en-US" sz="2400" dirty="0">
              <a:latin typeface="华文楷体" pitchFamily="2" charset="-122"/>
              <a:ea typeface="华文楷体" pitchFamily="2" charset="-122"/>
            </a:endParaRPr>
          </a:p>
        </p:txBody>
      </p:sp>
    </p:spTree>
  </p:cSld>
  <p:clrMapOvr>
    <a:masterClrMapping/>
  </p:clrMapOvr>
  <p:transition>
    <p:plu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4348" y="1071546"/>
            <a:ext cx="7572428" cy="5170646"/>
          </a:xfrm>
          <a:prstGeom prst="rect">
            <a:avLst/>
          </a:prstGeom>
        </p:spPr>
        <p:txBody>
          <a:bodyPr wrap="square">
            <a:spAutoFit/>
          </a:bodyPr>
          <a:lstStyle/>
          <a:p>
            <a:endParaRPr lang="en-US" altLang="zh-CN" dirty="0" smtClean="0"/>
          </a:p>
          <a:p>
            <a:r>
              <a:rPr lang="zh-CN" altLang="en-US" sz="2400" dirty="0" smtClean="0">
                <a:latin typeface="华文楷体" pitchFamily="2" charset="-122"/>
                <a:ea typeface="华文楷体" pitchFamily="2" charset="-122"/>
              </a:rPr>
              <a:t>第五，继续深化分配制度改革，着力解决分配领域中存在的突出矛盾和问题，建立适应国民经济发展水平和社会主义市场经济要求的分配机制，进一步理顺分配关系。主要从三方面展开：一是确立劳动、资本、技术和管理等生产要素按其贡献参与分配的原则，完善按劳分配为主、多种分配方式并存的分配制度。二是坚持效率优先、兼顾公平，既要提倡奉献精神，又要落实分配政策，既要反对平均主义，又要防止收入悬殊。三是改革分配制度，规范分配秩序，包括推行年薪制、职工技股、技术和</a:t>
            </a:r>
            <a:r>
              <a:rPr lang="zh-CN" altLang="en-US" sz="2400" dirty="0" smtClean="0">
                <a:latin typeface="华文楷体" pitchFamily="2" charset="-122"/>
                <a:ea typeface="华文楷体" pitchFamily="2" charset="-122"/>
              </a:rPr>
              <a:t>知识入股</a:t>
            </a:r>
            <a:r>
              <a:rPr lang="zh-CN" altLang="en-US" sz="2400" dirty="0" smtClean="0">
                <a:latin typeface="华文楷体" pitchFamily="2" charset="-122"/>
                <a:ea typeface="华文楷体" pitchFamily="2" charset="-122"/>
              </a:rPr>
              <a:t>、股票期权制等分配制度。通过深化分配制度改革，逐步形成高收入者和低收入者占少数、 中等收入者占多数， 呈现 “两头小、 中间大” 的分配格局。</a:t>
            </a:r>
          </a:p>
          <a:p>
            <a:endParaRPr lang="en-US" altLang="zh-CN" sz="2400" dirty="0" smtClean="0">
              <a:latin typeface="华文楷体" pitchFamily="2" charset="-122"/>
              <a:ea typeface="华文楷体" pitchFamily="2" charset="-122"/>
            </a:endParaRPr>
          </a:p>
        </p:txBody>
      </p:sp>
    </p:spTree>
  </p:cSld>
  <p:clrMapOvr>
    <a:masterClrMapping/>
  </p:clrMapOvr>
  <p:transition>
    <p:wheel spokes="2"/>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662" y="1071546"/>
            <a:ext cx="7429552" cy="6463308"/>
          </a:xfrm>
          <a:prstGeom prst="rect">
            <a:avLst/>
          </a:prstGeom>
        </p:spPr>
        <p:txBody>
          <a:bodyPr wrap="square">
            <a:spAutoFit/>
          </a:bodyPr>
          <a:lstStyle/>
          <a:p>
            <a:r>
              <a:rPr lang="zh-CN" altLang="en-US" sz="2400" dirty="0" smtClean="0">
                <a:latin typeface="华文楷体" pitchFamily="2" charset="-122"/>
                <a:ea typeface="华文楷体" pitchFamily="2" charset="-122"/>
              </a:rPr>
              <a:t>第六，建立健全社会保障体系。根据“独立于企事业单位之外，资金来源多元化、保障制度规范化、管理服务社会化”的目标，坚持广泛覆盖、适当标准、基本保障与补充保障相结合，建立健全中国特色的社会保障体系。</a:t>
            </a:r>
          </a:p>
          <a:p>
            <a:r>
              <a:rPr lang="zh-CN" altLang="en-US" sz="2400" dirty="0" smtClean="0">
                <a:latin typeface="华文楷体" pitchFamily="2" charset="-122"/>
                <a:ea typeface="华文楷体" pitchFamily="2" charset="-122"/>
              </a:rPr>
              <a:t>可以</a:t>
            </a:r>
            <a:r>
              <a:rPr lang="zh-CN" altLang="en-US" sz="2400" dirty="0" smtClean="0">
                <a:latin typeface="华文楷体" pitchFamily="2" charset="-122"/>
                <a:ea typeface="华文楷体" pitchFamily="2" charset="-122"/>
              </a:rPr>
              <a:t>预见，伴随社会主义市场经济体制的进一步完善，一个经济更加繁荣、社会更加和谐的中国将稳步迈向全面小康。</a:t>
            </a:r>
            <a:endParaRPr lang="en-US" altLang="zh-CN" sz="2400" dirty="0" smtClean="0">
              <a:latin typeface="华文楷体" pitchFamily="2" charset="-122"/>
              <a:ea typeface="华文楷体" pitchFamily="2" charset="-122"/>
            </a:endParaRPr>
          </a:p>
          <a:p>
            <a:endParaRPr lang="en-US" altLang="zh-CN" sz="2400" dirty="0" smtClean="0">
              <a:latin typeface="华文楷体" pitchFamily="2" charset="-122"/>
              <a:ea typeface="华文楷体" pitchFamily="2" charset="-122"/>
            </a:endParaRPr>
          </a:p>
          <a:p>
            <a:r>
              <a:rPr lang="zh-CN" altLang="en-US" dirty="0" smtClean="0"/>
              <a:t>参考</a:t>
            </a:r>
            <a:r>
              <a:rPr lang="zh-CN" altLang="en-US" dirty="0" smtClean="0"/>
              <a:t>文献：</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                             </a:t>
            </a:r>
            <a:endParaRPr lang="zh-CN" altLang="en-US" dirty="0"/>
          </a:p>
        </p:txBody>
      </p:sp>
      <p:sp>
        <p:nvSpPr>
          <p:cNvPr id="3" name="矩形 2"/>
          <p:cNvSpPr/>
          <p:nvPr/>
        </p:nvSpPr>
        <p:spPr>
          <a:xfrm>
            <a:off x="2000232" y="5214950"/>
            <a:ext cx="6715172" cy="923330"/>
          </a:xfrm>
          <a:prstGeom prst="rect">
            <a:avLst/>
          </a:prstGeom>
        </p:spPr>
        <p:txBody>
          <a:bodyPr wrap="square">
            <a:spAutoFit/>
          </a:bodyPr>
          <a:lstStyle/>
          <a:p>
            <a:r>
              <a:rPr lang="zh-CN" altLang="en-US" dirty="0" smtClean="0"/>
              <a:t>    钟卫国   </a:t>
            </a:r>
            <a:r>
              <a:rPr lang="en-US" altLang="zh-CN" dirty="0" smtClean="0"/>
              <a:t>《</a:t>
            </a:r>
            <a:r>
              <a:rPr lang="zh-CN" altLang="en-US" dirty="0" smtClean="0"/>
              <a:t>中国社会主义市场经济体制改革的成就与脉络</a:t>
            </a:r>
            <a:r>
              <a:rPr lang="en-US" altLang="zh-CN" dirty="0" smtClean="0"/>
              <a:t>》</a:t>
            </a:r>
          </a:p>
          <a:p>
            <a:endParaRPr lang="en-US" altLang="zh-CN" dirty="0" smtClean="0"/>
          </a:p>
          <a:p>
            <a:endParaRPr lang="zh-CN" altLang="en-US" dirty="0" smtClean="0"/>
          </a:p>
        </p:txBody>
      </p:sp>
      <p:sp>
        <p:nvSpPr>
          <p:cNvPr id="4" name="矩形 3"/>
          <p:cNvSpPr/>
          <p:nvPr/>
        </p:nvSpPr>
        <p:spPr>
          <a:xfrm>
            <a:off x="2285984" y="4643446"/>
            <a:ext cx="6643718" cy="923330"/>
          </a:xfrm>
          <a:prstGeom prst="rect">
            <a:avLst/>
          </a:prstGeom>
        </p:spPr>
        <p:txBody>
          <a:bodyPr wrap="square">
            <a:spAutoFit/>
          </a:bodyPr>
          <a:lstStyle/>
          <a:p>
            <a:r>
              <a:rPr lang="zh-CN" altLang="en-US" dirty="0" smtClean="0"/>
              <a:t>邱家洪   </a:t>
            </a:r>
            <a:r>
              <a:rPr lang="en-US" altLang="zh-CN" dirty="0" smtClean="0"/>
              <a:t>《</a:t>
            </a:r>
            <a:r>
              <a:rPr lang="zh-CN" altLang="en-US" dirty="0" smtClean="0"/>
              <a:t>中国经济体制改革三十年的演进路径与未来走向</a:t>
            </a:r>
            <a:r>
              <a:rPr lang="en-US" altLang="zh-CN" dirty="0" smtClean="0"/>
              <a:t>》</a:t>
            </a:r>
          </a:p>
          <a:p>
            <a:endParaRPr lang="en-US" altLang="zh-CN" dirty="0" smtClean="0"/>
          </a:p>
          <a:p>
            <a:endParaRPr lang="zh-CN" altLang="en-US" dirty="0"/>
          </a:p>
        </p:txBody>
      </p:sp>
      <p:sp>
        <p:nvSpPr>
          <p:cNvPr id="5" name="矩形 4"/>
          <p:cNvSpPr/>
          <p:nvPr/>
        </p:nvSpPr>
        <p:spPr>
          <a:xfrm>
            <a:off x="2285984" y="5857892"/>
            <a:ext cx="2592248" cy="369332"/>
          </a:xfrm>
          <a:prstGeom prst="rect">
            <a:avLst/>
          </a:prstGeom>
        </p:spPr>
        <p:txBody>
          <a:bodyPr wrap="none">
            <a:spAutoFit/>
          </a:bodyPr>
          <a:lstStyle/>
          <a:p>
            <a:r>
              <a:rPr lang="en-US" altLang="zh-CN" dirty="0" smtClean="0"/>
              <a:t>http://baike.baidu.com/</a:t>
            </a:r>
            <a:endParaRPr lang="zh-CN" altLang="en-US" dirty="0"/>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中国经济体制的历史、现状和发展目标</a:t>
            </a:r>
            <a:endParaRPr lang="zh-CN" altLang="en-US" dirty="0"/>
          </a:p>
        </p:txBody>
      </p:sp>
      <p:sp>
        <p:nvSpPr>
          <p:cNvPr id="3" name="内容占位符 2"/>
          <p:cNvSpPr>
            <a:spLocks noGrp="1"/>
          </p:cNvSpPr>
          <p:nvPr>
            <p:ph idx="1"/>
          </p:nvPr>
        </p:nvSpPr>
        <p:spPr/>
        <p:txBody>
          <a:bodyPr>
            <a:noAutofit/>
          </a:bodyPr>
          <a:lstStyle/>
          <a:p>
            <a:r>
              <a:rPr lang="zh-CN" altLang="en-US" sz="2400" dirty="0" smtClean="0">
                <a:solidFill>
                  <a:schemeClr val="accent4">
                    <a:lumMod val="75000"/>
                  </a:schemeClr>
                </a:solidFill>
                <a:latin typeface="华文楷体" pitchFamily="2" charset="-122"/>
                <a:ea typeface="华文楷体" pitchFamily="2" charset="-122"/>
              </a:rPr>
              <a:t>历史</a:t>
            </a:r>
            <a:r>
              <a:rPr lang="zh-CN" altLang="en-US" sz="2400" dirty="0" smtClean="0">
                <a:latin typeface="华文楷体" pitchFamily="2" charset="-122"/>
                <a:ea typeface="华文楷体" pitchFamily="2" charset="-122"/>
              </a:rPr>
              <a:t>：</a:t>
            </a:r>
            <a:r>
              <a:rPr lang="en-US" altLang="zh-CN" sz="2400" dirty="0" smtClean="0">
                <a:latin typeface="华文楷体" pitchFamily="2" charset="-122"/>
                <a:ea typeface="华文楷体" pitchFamily="2" charset="-122"/>
              </a:rPr>
              <a:t>1978</a:t>
            </a:r>
            <a:r>
              <a:rPr lang="zh-CN" altLang="en-US" sz="2400" dirty="0" smtClean="0">
                <a:latin typeface="华文楷体" pitchFamily="2" charset="-122"/>
                <a:ea typeface="华文楷体" pitchFamily="2" charset="-122"/>
              </a:rPr>
              <a:t>年</a:t>
            </a:r>
            <a:r>
              <a:rPr lang="en-US" altLang="zh-CN" sz="2400" dirty="0" smtClean="0">
                <a:latin typeface="华文楷体" pitchFamily="2" charset="-122"/>
                <a:ea typeface="华文楷体" pitchFamily="2" charset="-122"/>
              </a:rPr>
              <a:t>12</a:t>
            </a:r>
            <a:r>
              <a:rPr lang="zh-CN" altLang="en-US" sz="2400" dirty="0" smtClean="0">
                <a:latin typeface="华文楷体" pitchFamily="2" charset="-122"/>
                <a:ea typeface="华文楷体" pitchFamily="2" charset="-122"/>
              </a:rPr>
              <a:t>月中共十一届三中全会之后，在新的历史条件下，实行改革开放，于</a:t>
            </a:r>
            <a:r>
              <a:rPr lang="en-US" altLang="zh-CN" sz="2400" dirty="0" smtClean="0">
                <a:latin typeface="华文楷体" pitchFamily="2" charset="-122"/>
                <a:ea typeface="华文楷体" pitchFamily="2" charset="-122"/>
              </a:rPr>
              <a:t>1984</a:t>
            </a:r>
            <a:r>
              <a:rPr lang="zh-CN" altLang="en-US" sz="2400" dirty="0" smtClean="0">
                <a:latin typeface="华文楷体" pitchFamily="2" charset="-122"/>
                <a:ea typeface="华文楷体" pitchFamily="2" charset="-122"/>
              </a:rPr>
              <a:t>年中共十二届三中全会提出发展有计划的商品经济，</a:t>
            </a:r>
            <a:r>
              <a:rPr lang="en-US" altLang="zh-CN" sz="2400" dirty="0" smtClean="0">
                <a:latin typeface="华文楷体" pitchFamily="2" charset="-122"/>
                <a:ea typeface="华文楷体" pitchFamily="2" charset="-122"/>
              </a:rPr>
              <a:t>1992</a:t>
            </a:r>
            <a:r>
              <a:rPr lang="zh-CN" altLang="en-US" sz="2400" dirty="0" smtClean="0">
                <a:latin typeface="华文楷体" pitchFamily="2" charset="-122"/>
                <a:ea typeface="华文楷体" pitchFamily="2" charset="-122"/>
              </a:rPr>
              <a:t>年中共十四大提出发展社会主义市场经济。</a:t>
            </a:r>
            <a:endParaRPr lang="en-US" altLang="zh-CN" sz="2400" dirty="0" smtClean="0">
              <a:latin typeface="华文楷体" pitchFamily="2" charset="-122"/>
              <a:ea typeface="华文楷体" pitchFamily="2" charset="-122"/>
            </a:endParaRPr>
          </a:p>
          <a:p>
            <a:r>
              <a:rPr lang="zh-CN" altLang="en-US" sz="2400" dirty="0" smtClean="0">
                <a:solidFill>
                  <a:schemeClr val="accent4">
                    <a:lumMod val="75000"/>
                  </a:schemeClr>
                </a:solidFill>
                <a:latin typeface="华文楷体" pitchFamily="2" charset="-122"/>
                <a:ea typeface="华文楷体" pitchFamily="2" charset="-122"/>
              </a:rPr>
              <a:t>现状</a:t>
            </a:r>
            <a:r>
              <a:rPr lang="zh-CN" altLang="en-US" sz="2400" dirty="0" smtClean="0">
                <a:latin typeface="华文楷体" pitchFamily="2" charset="-122"/>
                <a:ea typeface="华文楷体" pitchFamily="2" charset="-122"/>
              </a:rPr>
              <a:t>：　国有大中型企业建立现代企业制度的改革取得重要进展，大多数国家重点企业进行了公司制改革，企业扭亏增盈成效显著，国有大中型企业改革和三年脱困目标基本实现。在公有制经济进一步发展的同时，私营、个体经济有了较快发展。市场体系建设继续推进，资本、技术和劳动力等要素市场迅速发展，市场在资源配置中的作用明显增强。财税体制继续完善，金融改革步伐加快。城镇住房制度、社会保障制度和政府机构改革取得重大进展</a:t>
            </a:r>
            <a:r>
              <a:rPr lang="zh-CN" altLang="en-US" sz="2400" dirty="0" smtClean="0">
                <a:latin typeface="华文楷体" pitchFamily="2" charset="-122"/>
                <a:ea typeface="华文楷体" pitchFamily="2" charset="-122"/>
              </a:rPr>
              <a:t>。</a:t>
            </a:r>
            <a:endParaRPr lang="zh-CN" altLang="en-US" sz="2400" dirty="0">
              <a:latin typeface="华文楷体" pitchFamily="2" charset="-122"/>
              <a:ea typeface="华文楷体" pitchFamily="2" charset="-122"/>
            </a:endParaRPr>
          </a:p>
        </p:txBody>
      </p:sp>
    </p:spTree>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57224" y="1214422"/>
            <a:ext cx="7286676" cy="4893647"/>
          </a:xfrm>
          <a:prstGeom prst="rect">
            <a:avLst/>
          </a:prstGeom>
        </p:spPr>
        <p:txBody>
          <a:bodyPr wrap="square">
            <a:spAutoFit/>
          </a:bodyPr>
          <a:lstStyle/>
          <a:p>
            <a:r>
              <a:rPr lang="zh-CN" altLang="en-US" sz="2400" dirty="0" smtClean="0">
                <a:latin typeface="华文楷体" pitchFamily="2" charset="-122"/>
                <a:ea typeface="华文楷体" pitchFamily="2" charset="-122"/>
              </a:rPr>
              <a:t>国家宏观调控体系进一步健全。面对新世纪，中国必须坚持邓小平同志关于发展是硬道理的思想，在未来五年内，继续大力推进经济体制改革，完善社会主义市场经济体制。 </a:t>
            </a:r>
          </a:p>
          <a:p>
            <a:r>
              <a:rPr lang="zh-CN" altLang="en-US" sz="2400" dirty="0" smtClean="0">
                <a:solidFill>
                  <a:schemeClr val="accent4">
                    <a:lumMod val="75000"/>
                  </a:schemeClr>
                </a:solidFill>
                <a:latin typeface="华文楷体" pitchFamily="2" charset="-122"/>
                <a:ea typeface="华文楷体" pitchFamily="2" charset="-122"/>
              </a:rPr>
              <a:t>发展目标</a:t>
            </a:r>
            <a:r>
              <a:rPr lang="zh-CN" altLang="en-US" sz="2400" dirty="0" smtClean="0">
                <a:latin typeface="华文楷体" pitchFamily="2" charset="-122"/>
                <a:ea typeface="华文楷体" pitchFamily="2" charset="-122"/>
              </a:rPr>
              <a:t>：　“十五”计划在关于进一步深化改革和扩大对外开放的奋斗目标中强调：要继续深化国有企业改革，建立和完善现代企业制度，采取各种形式转换企业经营机制，强化科学管理；继续调整和完善所有制结构，坚持以公有制经济为主体，发展多种所有制形式；大力整顿和规范市场经济秩序，进一步发展市场体系；加强和改善宏观调控，继续深化财税、金融、投资体制改革；适应经济全球化趋势，进一步提高对外开放水平。</a:t>
            </a:r>
            <a:endParaRPr lang="zh-CN" altLang="en-US" sz="2400" dirty="0">
              <a:latin typeface="华文楷体" pitchFamily="2" charset="-122"/>
              <a:ea typeface="华文楷体" pitchFamily="2" charset="-122"/>
            </a:endParaRPr>
          </a:p>
        </p:txBody>
      </p:sp>
    </p:spTree>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中国经济体制改革所取得的成就</a:t>
            </a:r>
            <a:endParaRPr lang="zh-CN" altLang="en-US" dirty="0"/>
          </a:p>
        </p:txBody>
      </p:sp>
      <p:sp>
        <p:nvSpPr>
          <p:cNvPr id="3" name="内容占位符 2"/>
          <p:cNvSpPr>
            <a:spLocks noGrp="1"/>
          </p:cNvSpPr>
          <p:nvPr>
            <p:ph idx="1"/>
          </p:nvPr>
        </p:nvSpPr>
        <p:spPr>
          <a:xfrm>
            <a:off x="571472" y="2071678"/>
            <a:ext cx="8229600" cy="4389120"/>
          </a:xfrm>
        </p:spPr>
        <p:txBody>
          <a:bodyPr>
            <a:noAutofit/>
          </a:bodyPr>
          <a:lstStyle/>
          <a:p>
            <a:r>
              <a:rPr lang="zh-CN" altLang="en-US" sz="2400" dirty="0" smtClean="0">
                <a:latin typeface="华文楷体" pitchFamily="2" charset="-122"/>
                <a:ea typeface="华文楷体" pitchFamily="2" charset="-122"/>
              </a:rPr>
              <a:t>第一，确立 了   公有制为主体，多种所有制经济共 同发展，是我国社会主义初级阶段的一项基本经济制度 。 在坚持 公有制为主体的前提下，极大地促进了非公有制经济的发展。</a:t>
            </a:r>
            <a:endParaRPr lang="en-US" altLang="zh-CN" sz="2400" dirty="0" smtClean="0">
              <a:latin typeface="华文楷体" pitchFamily="2" charset="-122"/>
              <a:ea typeface="华文楷体" pitchFamily="2" charset="-122"/>
            </a:endParaRPr>
          </a:p>
          <a:p>
            <a:r>
              <a:rPr lang="zh-CN" altLang="en-US" sz="2400" dirty="0" smtClean="0">
                <a:latin typeface="华文楷体" pitchFamily="2" charset="-122"/>
                <a:ea typeface="华文楷体" pitchFamily="2" charset="-122"/>
              </a:rPr>
              <a:t>第二，适应市场经济要求的现代企业制度已在企业特别是国有企业中普遍推广。到 </a:t>
            </a:r>
            <a:r>
              <a:rPr lang="en-US" altLang="zh-CN" sz="2400" dirty="0" smtClean="0">
                <a:latin typeface="华文楷体" pitchFamily="2" charset="-122"/>
                <a:ea typeface="华文楷体" pitchFamily="2" charset="-122"/>
              </a:rPr>
              <a:t>2001</a:t>
            </a:r>
            <a:r>
              <a:rPr lang="zh-CN" altLang="en-US" sz="2400" dirty="0" smtClean="0">
                <a:latin typeface="华文楷体" pitchFamily="2" charset="-122"/>
                <a:ea typeface="华文楷体" pitchFamily="2" charset="-122"/>
              </a:rPr>
              <a:t>年底，已有</a:t>
            </a:r>
            <a:r>
              <a:rPr lang="en-US" altLang="zh-CN" sz="2400" dirty="0" smtClean="0">
                <a:latin typeface="华文楷体" pitchFamily="2" charset="-122"/>
                <a:ea typeface="华文楷体" pitchFamily="2" charset="-122"/>
              </a:rPr>
              <a:t>1135</a:t>
            </a:r>
            <a:r>
              <a:rPr lang="zh-CN" altLang="en-US" sz="2400" dirty="0" smtClean="0">
                <a:latin typeface="华文楷体" pitchFamily="2" charset="-122"/>
                <a:ea typeface="华文楷体" pitchFamily="2" charset="-122"/>
              </a:rPr>
              <a:t> 家企业在 </a:t>
            </a:r>
            <a:r>
              <a:rPr lang="en-US" altLang="zh-CN" sz="2400" dirty="0" smtClean="0">
                <a:latin typeface="华文楷体" pitchFamily="2" charset="-122"/>
                <a:ea typeface="华文楷体" pitchFamily="2" charset="-122"/>
              </a:rPr>
              <a:t>A</a:t>
            </a:r>
            <a:r>
              <a:rPr lang="zh-CN" altLang="en-US" sz="2400" dirty="0" smtClean="0">
                <a:latin typeface="华文楷体" pitchFamily="2" charset="-122"/>
                <a:ea typeface="华文楷体" pitchFamily="2" charset="-122"/>
              </a:rPr>
              <a:t>股上市，上市公司累计募资已达</a:t>
            </a:r>
            <a:r>
              <a:rPr lang="en-US" altLang="zh-CN" sz="2400" dirty="0" smtClean="0">
                <a:latin typeface="华文楷体" pitchFamily="2" charset="-122"/>
                <a:ea typeface="华文楷体" pitchFamily="2" charset="-122"/>
              </a:rPr>
              <a:t>7726.84</a:t>
            </a:r>
            <a:r>
              <a:rPr lang="zh-CN" altLang="en-US" sz="2400" dirty="0" smtClean="0">
                <a:latin typeface="华文楷体" pitchFamily="2" charset="-122"/>
                <a:ea typeface="华文楷体" pitchFamily="2" charset="-122"/>
              </a:rPr>
              <a:t> 亿元，</a:t>
            </a:r>
            <a:r>
              <a:rPr lang="en-US" altLang="zh-CN" sz="2400" dirty="0" smtClean="0">
                <a:latin typeface="华文楷体" pitchFamily="2" charset="-122"/>
                <a:ea typeface="华文楷体" pitchFamily="2" charset="-122"/>
              </a:rPr>
              <a:t>B</a:t>
            </a:r>
            <a:r>
              <a:rPr lang="zh-CN" altLang="en-US" sz="2400" dirty="0" smtClean="0">
                <a:latin typeface="华文楷体" pitchFamily="2" charset="-122"/>
                <a:ea typeface="华文楷体" pitchFamily="2" charset="-122"/>
              </a:rPr>
              <a:t>股募资</a:t>
            </a:r>
            <a:r>
              <a:rPr lang="en-US" altLang="zh-CN" sz="2400" dirty="0" smtClean="0">
                <a:latin typeface="华文楷体" pitchFamily="2" charset="-122"/>
                <a:ea typeface="华文楷体" pitchFamily="2" charset="-122"/>
              </a:rPr>
              <a:t>46.3</a:t>
            </a:r>
            <a:r>
              <a:rPr lang="zh-CN" altLang="en-US" sz="2400" dirty="0" smtClean="0">
                <a:latin typeface="华文楷体" pitchFamily="2" charset="-122"/>
                <a:ea typeface="华文楷体" pitchFamily="2" charset="-122"/>
              </a:rPr>
              <a:t> 亿美元，</a:t>
            </a:r>
            <a:r>
              <a:rPr lang="en-US" altLang="zh-CN" sz="2400" dirty="0" smtClean="0">
                <a:latin typeface="华文楷体" pitchFamily="2" charset="-122"/>
                <a:ea typeface="华文楷体" pitchFamily="2" charset="-122"/>
              </a:rPr>
              <a:t>H</a:t>
            </a:r>
            <a:r>
              <a:rPr lang="zh-CN" altLang="en-US" sz="2400" dirty="0" smtClean="0">
                <a:latin typeface="华文楷体" pitchFamily="2" charset="-122"/>
                <a:ea typeface="华文楷体" pitchFamily="2" charset="-122"/>
              </a:rPr>
              <a:t> 股募资</a:t>
            </a:r>
            <a:r>
              <a:rPr lang="en-US" altLang="zh-CN" sz="2400" dirty="0" smtClean="0">
                <a:latin typeface="华文楷体" pitchFamily="2" charset="-122"/>
                <a:ea typeface="华文楷体" pitchFamily="2" charset="-122"/>
              </a:rPr>
              <a:t>182.27</a:t>
            </a:r>
            <a:r>
              <a:rPr lang="zh-CN" altLang="en-US" sz="2400" dirty="0" smtClean="0">
                <a:latin typeface="华文楷体" pitchFamily="2" charset="-122"/>
                <a:ea typeface="华文楷体" pitchFamily="2" charset="-122"/>
              </a:rPr>
              <a:t> 亿美元，其他筹资</a:t>
            </a:r>
            <a:r>
              <a:rPr lang="en-US" altLang="zh-CN" sz="2400" dirty="0" smtClean="0">
                <a:latin typeface="华文楷体" pitchFamily="2" charset="-122"/>
                <a:ea typeface="华文楷体" pitchFamily="2" charset="-122"/>
              </a:rPr>
              <a:t>47</a:t>
            </a:r>
            <a:r>
              <a:rPr lang="zh-CN" altLang="en-US" sz="2400" dirty="0" smtClean="0">
                <a:latin typeface="华文楷体" pitchFamily="2" charset="-122"/>
                <a:ea typeface="华文楷体" pitchFamily="2" charset="-122"/>
              </a:rPr>
              <a:t>亿元。</a:t>
            </a:r>
            <a:endParaRPr lang="en-US" altLang="zh-CN" sz="2400" dirty="0" smtClean="0">
              <a:latin typeface="华文楷体" pitchFamily="2" charset="-122"/>
              <a:ea typeface="华文楷体" pitchFamily="2" charset="-122"/>
            </a:endParaRPr>
          </a:p>
          <a:p>
            <a:pPr>
              <a:buNone/>
            </a:pPr>
            <a:r>
              <a:rPr lang="zh-CN" altLang="en-US" sz="2400" dirty="0" smtClean="0">
                <a:latin typeface="华文楷体" pitchFamily="2" charset="-122"/>
                <a:ea typeface="华文楷体" pitchFamily="2" charset="-122"/>
              </a:rPr>
              <a:t>     第三，统一开放的市场体系建设取得重要进展。表现在以集贸市场为起点，其他各类市场包括资本、技术和劳动力等要素市场都已逐渐形成。</a:t>
            </a:r>
          </a:p>
          <a:p>
            <a:pPr>
              <a:buNone/>
            </a:pPr>
            <a:r>
              <a:rPr lang="zh-CN" altLang="en-US" sz="2400" dirty="0" smtClean="0">
                <a:latin typeface="华文楷体" pitchFamily="2" charset="-122"/>
                <a:ea typeface="华文楷体" pitchFamily="2" charset="-122"/>
              </a:rPr>
              <a:t>。</a:t>
            </a:r>
            <a:endParaRPr lang="zh-CN" altLang="en-US" sz="2400" dirty="0">
              <a:latin typeface="华文楷体" pitchFamily="2" charset="-122"/>
              <a:ea typeface="华文楷体" pitchFamily="2" charset="-122"/>
            </a:endParaRPr>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57224" y="1214423"/>
            <a:ext cx="7358114" cy="4524315"/>
          </a:xfrm>
          <a:prstGeom prst="rect">
            <a:avLst/>
          </a:prstGeom>
        </p:spPr>
        <p:txBody>
          <a:bodyPr wrap="square">
            <a:spAutoFit/>
          </a:bodyPr>
          <a:lstStyle/>
          <a:p>
            <a:pPr>
              <a:buNone/>
            </a:pPr>
            <a:r>
              <a:rPr lang="zh-CN" altLang="en-US" sz="2400" dirty="0" smtClean="0">
                <a:latin typeface="华文楷体" pitchFamily="2" charset="-122"/>
                <a:ea typeface="华文楷体" pitchFamily="2" charset="-122"/>
              </a:rPr>
              <a:t>第四，较为完备的宏观经济调控体系已经形成，以计划手段、财政政策和货币政策为主要政策手段的有机组合和协调配合效果显著。</a:t>
            </a:r>
            <a:endParaRPr lang="en-US" altLang="zh-CN" sz="2400" dirty="0" smtClean="0">
              <a:latin typeface="华文楷体" pitchFamily="2" charset="-122"/>
              <a:ea typeface="华文楷体" pitchFamily="2" charset="-122"/>
            </a:endParaRPr>
          </a:p>
          <a:p>
            <a:pPr>
              <a:buNone/>
            </a:pPr>
            <a:r>
              <a:rPr lang="zh-CN" altLang="en-US" sz="2400" dirty="0" smtClean="0">
                <a:latin typeface="华文楷体" pitchFamily="2" charset="-122"/>
                <a:ea typeface="华文楷体" pitchFamily="2" charset="-122"/>
              </a:rPr>
              <a:t>     </a:t>
            </a:r>
            <a:endParaRPr lang="en-US" altLang="zh-CN" sz="2400" dirty="0" smtClean="0">
              <a:latin typeface="华文楷体" pitchFamily="2" charset="-122"/>
              <a:ea typeface="华文楷体" pitchFamily="2" charset="-122"/>
            </a:endParaRPr>
          </a:p>
          <a:p>
            <a:pPr>
              <a:buNone/>
            </a:pP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第五，以按劳分配为主体，效率优先、兼顾公平的收入分配制度与多层次的社会保障制度基本建立和健全。具体表现在居民收入稳定增长，收入形式多样化，人民生活总体上实现了从温饱到小康的历史性跨越。在人民生活总体小康的同时，以国有企业下岗职工基本养老保险、失业保险、城市居民最低生活保障制度等“三条保障线”和职工基本医疗保险制度为重点的社保体系初步</a:t>
            </a:r>
            <a:r>
              <a:rPr lang="zh-CN" altLang="en-US" sz="2400" dirty="0" smtClean="0">
                <a:latin typeface="华文楷体" pitchFamily="2" charset="-122"/>
                <a:ea typeface="华文楷体" pitchFamily="2" charset="-122"/>
              </a:rPr>
              <a:t>形成</a:t>
            </a:r>
            <a:r>
              <a:rPr lang="en-US" altLang="zh-CN" sz="2400" dirty="0" smtClean="0">
                <a:latin typeface="华文楷体" pitchFamily="2" charset="-122"/>
                <a:ea typeface="华文楷体" pitchFamily="2" charset="-122"/>
              </a:rPr>
              <a:t>.</a:t>
            </a:r>
            <a:endParaRPr lang="zh-CN" altLang="en-US" sz="2400" dirty="0">
              <a:latin typeface="华文楷体" pitchFamily="2" charset="-122"/>
              <a:ea typeface="华文楷体" pitchFamily="2" charset="-122"/>
            </a:endParaRPr>
          </a:p>
        </p:txBody>
      </p:sp>
    </p:spTree>
  </p:cSld>
  <p:clrMapOvr>
    <a:masterClrMapping/>
  </p:clrMapOvr>
  <p:transition>
    <p:spli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中国经济体制改革的未来走向</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latin typeface="华文楷体" pitchFamily="2" charset="-122"/>
                <a:ea typeface="华文楷体" pitchFamily="2" charset="-122"/>
              </a:rPr>
              <a:t>经过</a:t>
            </a:r>
            <a:r>
              <a:rPr lang="en-US" altLang="zh-CN" dirty="0" smtClean="0">
                <a:latin typeface="华文楷体" pitchFamily="2" charset="-122"/>
                <a:ea typeface="华文楷体" pitchFamily="2" charset="-122"/>
              </a:rPr>
              <a:t>30</a:t>
            </a:r>
            <a:r>
              <a:rPr lang="zh-CN" altLang="en-US" dirty="0" smtClean="0">
                <a:latin typeface="华文楷体" pitchFamily="2" charset="-122"/>
                <a:ea typeface="华文楷体" pitchFamily="2" charset="-122"/>
              </a:rPr>
              <a:t>年的改革开放</a:t>
            </a:r>
            <a:r>
              <a:rPr lang="en-US" altLang="zh-CN" dirty="0" smtClean="0">
                <a:latin typeface="华文楷体" pitchFamily="2" charset="-122"/>
                <a:ea typeface="华文楷体" pitchFamily="2" charset="-122"/>
              </a:rPr>
              <a:t>, </a:t>
            </a:r>
            <a:r>
              <a:rPr lang="zh-CN" altLang="en-US" dirty="0" smtClean="0">
                <a:latin typeface="华文楷体" pitchFamily="2" charset="-122"/>
                <a:ea typeface="华文楷体" pitchFamily="2" charset="-122"/>
              </a:rPr>
              <a:t>传统计划经济体制已被打破</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社会主义市场经济体制的基本框架得到确立。经济体制的根本性转变极大地解放和发展了社会生产力</a:t>
            </a:r>
            <a:r>
              <a:rPr lang="en-US" altLang="zh-CN" dirty="0" smtClean="0">
                <a:latin typeface="华文楷体" pitchFamily="2" charset="-122"/>
                <a:ea typeface="华文楷体" pitchFamily="2" charset="-122"/>
              </a:rPr>
              <a:t>, </a:t>
            </a:r>
            <a:r>
              <a:rPr lang="zh-CN" altLang="en-US" dirty="0" smtClean="0">
                <a:latin typeface="华文楷体" pitchFamily="2" charset="-122"/>
                <a:ea typeface="华文楷体" pitchFamily="2" charset="-122"/>
              </a:rPr>
              <a:t>中国的经济实力和综合国力显著增强</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人民生活实现了历史性跨越。目前</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建立完善的社会主义市场经济体制的改革正处于攻坚阶段。这一阶段</a:t>
            </a:r>
            <a:r>
              <a:rPr lang="en-US" altLang="zh-CN" dirty="0" smtClean="0">
                <a:latin typeface="华文楷体" pitchFamily="2" charset="-122"/>
                <a:ea typeface="华文楷体" pitchFamily="2" charset="-122"/>
              </a:rPr>
              <a:t>, </a:t>
            </a:r>
            <a:r>
              <a:rPr lang="zh-CN" altLang="en-US" dirty="0" smtClean="0">
                <a:latin typeface="华文楷体" pitchFamily="2" charset="-122"/>
                <a:ea typeface="华文楷体" pitchFamily="2" charset="-122"/>
              </a:rPr>
              <a:t>改革面临着新的形势、 新的任务</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呈现出新的走势。</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第一，在基本经济制度上，强调坚持和完善公有制为主体、多种所有制经济共同发展的社会主义初级阶段的基本经济制度。并以两个毫不动摇为基础，指出各种所有制经济完全可以在市场竞争中发挥各自的优势，相互促进，共同发展。</a:t>
            </a:r>
            <a:endParaRPr lang="zh-CN" altLang="en-US" dirty="0">
              <a:latin typeface="华文楷体" pitchFamily="2" charset="-122"/>
              <a:ea typeface="华文楷体" pitchFamily="2" charset="-122"/>
            </a:endParaRPr>
          </a:p>
        </p:txBody>
      </p:sp>
    </p:spTree>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034" y="1000108"/>
            <a:ext cx="8072494" cy="5262979"/>
          </a:xfrm>
          <a:prstGeom prst="rect">
            <a:avLst/>
          </a:prstGeom>
        </p:spPr>
        <p:txBody>
          <a:bodyPr wrap="square">
            <a:spAutoFit/>
          </a:bodyPr>
          <a:lstStyle/>
          <a:p>
            <a:r>
              <a:rPr lang="zh-CN" altLang="en-US" sz="2400" dirty="0" smtClean="0">
                <a:latin typeface="华文楷体" pitchFamily="2" charset="-122"/>
                <a:ea typeface="华文楷体" pitchFamily="2" charset="-122"/>
              </a:rPr>
              <a:t>第二，要坚持国家的宏观调控，要完善政府的经济调节、市场监管、社会管理和公共服务的职能。宏观调控的主要目标是，促进经济增长，增加就业，稳定物价，保持国际收支平衡。宏观调控主要运用经济手段和法律手段。完善国家计划和财政政策、货币政策等相互配合的宏观调控体系。发挥经济杠杆的调节作用。加强金融监管，防范和化解金融风险。总体策略</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政府主导</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理性规划</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协同攻坚。从总体上看</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中国改革具有政府主导、 自上而下的显著特点。政府主导不是主导市场经济</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而是主导市场化进程</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即对市场化进程的推动、 调控和引导。 政府主导的优点在于减少改革实施过程中的利益协调成本</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保证了改革的社会主义方向</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保证了我国市场化改革的有序进行。在我国市场化改革的进程中</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我国政府依法执政、 民主执政、 科学执政的能力不断增强</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组织协调能力不断提高</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为改革的顺利推进</a:t>
            </a:r>
            <a:r>
              <a:rPr lang="zh-CN" altLang="en-US" sz="2400" dirty="0" smtClean="0">
                <a:latin typeface="华文楷体" pitchFamily="2" charset="-122"/>
                <a:ea typeface="华文楷体" pitchFamily="2" charset="-122"/>
              </a:rPr>
              <a:t>提供了重</a:t>
            </a:r>
            <a:endParaRPr lang="en-US" altLang="zh-CN" sz="2000" dirty="0" smtClean="0">
              <a:latin typeface="华文楷体" pitchFamily="2" charset="-122"/>
              <a:ea typeface="华文楷体" pitchFamily="2" charset="-122"/>
            </a:endParaRP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662" y="1071546"/>
            <a:ext cx="7358114" cy="6494085"/>
          </a:xfrm>
          <a:prstGeom prst="rect">
            <a:avLst/>
          </a:prstGeom>
        </p:spPr>
        <p:txBody>
          <a:bodyPr wrap="square">
            <a:spAutoFit/>
          </a:bodyPr>
          <a:lstStyle/>
          <a:p>
            <a:r>
              <a:rPr lang="zh-CN" altLang="en-US" sz="2400" dirty="0" smtClean="0">
                <a:latin typeface="华文楷体" pitchFamily="2" charset="-122"/>
                <a:ea typeface="华文楷体" pitchFamily="2" charset="-122"/>
              </a:rPr>
              <a:t>重要保证。当前</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改革已进入艰难的攻坚阶段</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各种经济社会问题盘根错节</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改革需要涉及的领域越来越广泛</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需要触及的矛盾也越来越复杂</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需要解决的问题越来越棘手。改革面临着新的形势</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呈现出新的特点</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其艰巨性、 复杂性、 系统性和风险性都</a:t>
            </a:r>
            <a:r>
              <a:rPr lang="zh-CN" altLang="en-US" sz="2400" dirty="0" smtClean="0">
                <a:latin typeface="华文楷体" pitchFamily="2" charset="-122"/>
                <a:ea typeface="华文楷体" pitchFamily="2" charset="-122"/>
              </a:rPr>
              <a:t>大大</a:t>
            </a:r>
            <a:r>
              <a:rPr lang="zh-CN" altLang="en-US" sz="2400" dirty="0" smtClean="0">
                <a:latin typeface="华文楷体" pitchFamily="2" charset="-122"/>
                <a:ea typeface="华文楷体" pitchFamily="2" charset="-122"/>
              </a:rPr>
              <a:t>增强。这就更加需要政府发挥好主导性作用</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切实加强对各项改革的总体指导、 统筹协调和综合配套</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努力做到改革方案周密稳妥、 工作推进深入细致、 风险防范及时有效</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要进一步加强对改革的组织领导</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做到认识到位、 组织到位、 措施到位</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要进一步完善工作机制</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做到务实有用、 运转有力、 协调有效。改革工作者要不断研究新情况、总结新经验</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以求真的态度、 务实的作风、 创新的精神</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开创改革开放新局面</a:t>
            </a:r>
            <a:r>
              <a:rPr lang="zh-CN" altLang="en-US" sz="2400" dirty="0" smtClean="0">
                <a:latin typeface="华文楷体" pitchFamily="2" charset="-122"/>
                <a:ea typeface="华文楷体" pitchFamily="2" charset="-122"/>
              </a:rPr>
              <a:t>。</a:t>
            </a:r>
            <a:endParaRPr lang="en-US" altLang="zh-CN" sz="2400" dirty="0" smtClean="0">
              <a:latin typeface="华文楷体" pitchFamily="2" charset="-122"/>
              <a:ea typeface="华文楷体" pitchFamily="2" charset="-122"/>
            </a:endParaRPr>
          </a:p>
          <a:p>
            <a:endParaRPr lang="en-US" altLang="zh-CN" dirty="0" smtClean="0"/>
          </a:p>
          <a:p>
            <a:endParaRPr lang="en-US" altLang="zh-CN" dirty="0" smtClean="0"/>
          </a:p>
          <a:p>
            <a:endParaRPr lang="en-US" altLang="zh-CN" dirty="0" smtClean="0">
              <a:latin typeface="华文楷体" pitchFamily="2" charset="-122"/>
              <a:ea typeface="华文楷体" pitchFamily="2" charset="-122"/>
            </a:endParaRPr>
          </a:p>
          <a:p>
            <a:endParaRPr lang="en-US" altLang="zh-CN" dirty="0" smtClean="0">
              <a:latin typeface="华文楷体" pitchFamily="2" charset="-122"/>
              <a:ea typeface="华文楷体" pitchFamily="2" charset="-122"/>
            </a:endParaRPr>
          </a:p>
          <a:p>
            <a:endParaRPr lang="en-US" altLang="zh-CN" sz="1600" dirty="0" smtClean="0"/>
          </a:p>
          <a:p>
            <a:endParaRPr lang="en-US" altLang="zh-CN" sz="1600" dirty="0" smtClean="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5786" y="571480"/>
            <a:ext cx="7786742" cy="6001643"/>
          </a:xfrm>
          <a:prstGeom prst="rect">
            <a:avLst/>
          </a:prstGeom>
        </p:spPr>
        <p:txBody>
          <a:bodyPr wrap="square">
            <a:spAutoFit/>
          </a:bodyPr>
          <a:lstStyle/>
          <a:p>
            <a:endParaRPr lang="en-US" altLang="zh-CN" sz="2400" dirty="0" smtClean="0">
              <a:latin typeface="华文楷体" pitchFamily="2" charset="-122"/>
              <a:ea typeface="华文楷体" pitchFamily="2" charset="-122"/>
            </a:endParaRPr>
          </a:p>
          <a:p>
            <a:r>
              <a:rPr lang="zh-CN" altLang="en-US" sz="2400" dirty="0" smtClean="0">
                <a:latin typeface="华文楷体" pitchFamily="2" charset="-122"/>
                <a:ea typeface="华文楷体" pitchFamily="2" charset="-122"/>
              </a:rPr>
              <a:t>第三，要转换国有企业、特别是国有大中型企业的经营机制，把企业推向市场，根据市场变化，</a:t>
            </a:r>
            <a:r>
              <a:rPr lang="zh-CN" altLang="en-US" sz="2400" dirty="0" smtClean="0">
                <a:latin typeface="华文楷体" pitchFamily="2" charset="-122"/>
                <a:ea typeface="华文楷体" pitchFamily="2" charset="-122"/>
              </a:rPr>
              <a:t>自主调整</a:t>
            </a:r>
            <a:r>
              <a:rPr lang="zh-CN" altLang="en-US" sz="2400" dirty="0" smtClean="0">
                <a:latin typeface="华文楷体" pitchFamily="2" charset="-122"/>
                <a:ea typeface="华文楷体" pitchFamily="2" charset="-122"/>
              </a:rPr>
              <a:t>产品结构和经营战略。其次，实行政企分开，使企业真正成为自主经营、自负盈亏、自我发展、自我约束的法人实体和市场竞争主体。再次，要尽快建立现代企业制度，积极稳妥地扩大股份制企业的试点工作。把国有资产管理体制改革做为深化经济体制改革的重大任务。</a:t>
            </a:r>
            <a:r>
              <a:rPr lang="zh-CN" altLang="en-US" sz="2400" dirty="0" smtClean="0">
                <a:latin typeface="华文楷体" pitchFamily="2" charset="-122"/>
                <a:ea typeface="华文楷体" pitchFamily="2" charset="-122"/>
              </a:rPr>
              <a:t>在</a:t>
            </a:r>
            <a:r>
              <a:rPr lang="zh-CN" altLang="en-US" sz="2400" dirty="0" smtClean="0">
                <a:latin typeface="华文楷体" pitchFamily="2" charset="-122"/>
                <a:ea typeface="华文楷体" pitchFamily="2" charset="-122"/>
              </a:rPr>
              <a:t>坚持国家所有制的前提下，充分发挥中央和地方两个积极性，建立中央政府和地方政府分别代表国家履行出资人职责，享有所有者权益，权利、义务和责任相统一，管资产和管人、管事相结合的国有资产管理体制建设目标。强调深化国有企业改革，进一步探索公有制特别是国有制的多种有效实现形式，大力推进企业的体制、技术和管理创新，增强企业的科技创新能力</a:t>
            </a:r>
            <a:r>
              <a:rPr lang="zh-CN" alt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市场竞争能力和抗御风险</a:t>
            </a:r>
            <a:r>
              <a:rPr lang="zh-CN" altLang="en-US" sz="2400" dirty="0" smtClean="0">
                <a:latin typeface="华文楷体" pitchFamily="2" charset="-122"/>
                <a:ea typeface="华文楷体" pitchFamily="2" charset="-122"/>
              </a:rPr>
              <a:t>能力。</a:t>
            </a:r>
            <a:endParaRPr lang="zh-CN" altLang="en-US" sz="2400" dirty="0">
              <a:latin typeface="华文楷体" pitchFamily="2" charset="-122"/>
              <a:ea typeface="华文楷体" pitchFamily="2" charset="-122"/>
            </a:endParaRPr>
          </a:p>
        </p:txBody>
      </p:sp>
    </p:spTree>
  </p:cSld>
  <p:clrMapOvr>
    <a:masterClrMapping/>
  </p:clrMapOvr>
  <p:transition>
    <p:pull dir="l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234</TotalTime>
  <Words>1751</Words>
  <PresentationFormat>全屏显示(4:3)</PresentationFormat>
  <Paragraphs>50</Paragraphs>
  <Slides>13</Slides>
  <Notes>1</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凤舞九天</vt:lpstr>
      <vt:lpstr>中国经济体制改革的发展方向</vt:lpstr>
      <vt:lpstr>中国经济体制的历史、现状和发展目标</vt:lpstr>
      <vt:lpstr>幻灯片 3</vt:lpstr>
      <vt:lpstr>中国经济体制改革所取得的成就</vt:lpstr>
      <vt:lpstr>幻灯片 5</vt:lpstr>
      <vt:lpstr>中国经济体制改革的未来走向</vt:lpstr>
      <vt:lpstr>幻灯片 7</vt:lpstr>
      <vt:lpstr>幻灯片 8</vt:lpstr>
      <vt:lpstr>幻灯片 9</vt:lpstr>
      <vt:lpstr>幻灯片 10</vt:lpstr>
      <vt:lpstr>幻灯片 11</vt:lpstr>
      <vt:lpstr>幻灯片 12</vt:lpstr>
      <vt:lpstr>幻灯片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中国经济体制改革的发展方向</dc:title>
  <dc:creator>BVV</dc:creator>
  <cp:lastModifiedBy>BVV</cp:lastModifiedBy>
  <cp:revision>25</cp:revision>
  <dcterms:created xsi:type="dcterms:W3CDTF">2011-10-26T07:33:32Z</dcterms:created>
  <dcterms:modified xsi:type="dcterms:W3CDTF">2011-10-26T15:34:42Z</dcterms:modified>
</cp:coreProperties>
</file>