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2" r:id="rId4"/>
    <p:sldId id="265" r:id="rId5"/>
    <p:sldId id="270" r:id="rId6"/>
    <p:sldId id="271" r:id="rId7"/>
    <p:sldId id="267" r:id="rId8"/>
    <p:sldId id="269" r:id="rId9"/>
    <p:sldId id="26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5574"/>
  </p:normalViewPr>
  <p:slideViewPr>
    <p:cSldViewPr snapToGrid="0" snapToObjects="1">
      <p:cViewPr>
        <p:scale>
          <a:sx n="63" d="100"/>
          <a:sy n="63" d="100"/>
        </p:scale>
        <p:origin x="169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EEFAA-A38F-A54C-8779-E7E4819C043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9993-3040-574F-92E9-1C104570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3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1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5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5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6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9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8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3609-FF30-9747-82D3-B36BE475D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3783E-5CB2-7745-9E16-CB9CB5E2F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87B4-88E7-FF41-A076-C39FC2C8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4C82-F9A3-AC43-9E3C-1F5EBA82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CD85-CD8E-8B4D-A815-F823F57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C05-2A5F-6A4B-B15F-F5186AD2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BDDBC-CE04-504C-911E-C3FD05D8C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DD87-F28F-2D45-A017-F6816C50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766A-6B82-324F-8293-3FBA3F6C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E554-2F08-DE4F-9E8C-0DE99030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4742E-5D8A-BE4F-B6E0-E6B330E50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A6617-6A02-3D46-BE22-2BD188699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312B-A07A-D841-8836-AF8CD68B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4C36-8FDB-A645-A5DA-3D76A12E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E75B-1BF3-F449-B91F-D182080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8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2F5-6F50-1C4A-BF16-725253D0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E27B-515C-8D48-AF05-6BC5067B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E86D-697A-7D47-AC06-14F81782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79A6-3F04-1A45-9A9C-83BE58D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5D96-A695-DA47-8488-C992771B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B748-F479-4548-86DA-5BCE8332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181-72CE-B645-936E-80230B94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3F63-3DDF-8546-8CDD-17A08A85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0D29-CF85-9549-B047-2F77514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D883-F29D-5043-AA15-B44ADA1A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9437-8F61-6A46-9E23-9E392A9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9152-5D91-3F47-B238-F83A4FCA0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3ACD1-8770-E842-BE15-7C6AD11D9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D621-D6B7-B840-B5E5-5F54EE97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1331-30F5-1B4F-BD11-642CCE1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5B61-9C73-504C-B3AE-DC63AEA4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7C0-A311-DB49-A359-8224EEA3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C165-AA99-8F48-B07E-03A27C7C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B4167-1920-8247-815F-F62E23D6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9A422-CB24-054C-8A6E-630C57DBE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5D71A-609F-1242-97BD-120B8FF18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1BE3B-1A28-474B-B01E-D15A4F05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8DAC-6E9A-1F4C-9B65-01BDBD02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87126-E792-ED4E-9D2B-246A71F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BC65-7579-2644-99B5-34B2F4D2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63347-3A3A-BA48-9F1E-4394244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E47C-C7DD-0A4A-9734-BA25D03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C456E-D1A6-3048-9A11-F2E4CFC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E3E68-9C27-FE41-9EC6-765E7D8C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54C46-6F4B-0E47-8CF4-D8B6FB00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8DF6-5474-0F4E-9926-593C108F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33B3-FF30-0F41-9EBE-8139DAE4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CEEC-7CA4-6A4F-8174-821B36E0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05210-005E-B942-8623-F502C629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824C-21FD-3B42-8D7E-599FCE5F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1D49-EAB3-CD44-B155-0E7E312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21BA8-8EFE-184F-A3B2-68405FCD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0B13-CCC8-0146-AD88-A467B16A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ADA94-4120-AA4D-819C-06EE04449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557D7-27FF-6F4B-BC26-A43D70C5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261A1-D4F4-5F49-B7CB-3ADDD526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AC23-2B6B-0741-8274-0DCCD3CF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3F7F0-D177-CA4C-BAD3-82B747FA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2FFB-8A8D-0543-A180-1E47C9F3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CA6F-73E9-0849-AE42-847E8C08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4424-6CF1-B448-ADD8-FA53454C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FD0-4FBE-CC46-8E29-A18D20386E41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EE46-477E-7545-9A80-BC98BE05F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F908-9114-A146-A242-A099EAB07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A117-CB3A-5C49-A329-F0BE5C97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0045" y="617220"/>
            <a:ext cx="11471275" cy="4809490"/>
            <a:chOff x="567" y="602"/>
            <a:chExt cx="18065" cy="6242"/>
          </a:xfrm>
          <a:solidFill>
            <a:srgbClr val="3F3F46"/>
          </a:solidFill>
        </p:grpSpPr>
        <p:sp>
          <p:nvSpPr>
            <p:cNvPr id="7" name="圆角矩形 6"/>
            <p:cNvSpPr/>
            <p:nvPr/>
          </p:nvSpPr>
          <p:spPr>
            <a:xfrm>
              <a:off x="8416" y="602"/>
              <a:ext cx="10216" cy="4212"/>
            </a:xfrm>
            <a:prstGeom prst="roundRect">
              <a:avLst>
                <a:gd name="adj" fmla="val 56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67" y="602"/>
              <a:ext cx="10216" cy="6242"/>
            </a:xfrm>
            <a:prstGeom prst="roundRect">
              <a:avLst>
                <a:gd name="adj" fmla="val 56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0800000" flipH="1">
              <a:off x="10648" y="2427"/>
              <a:ext cx="4311" cy="431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12120000" flipH="1">
              <a:off x="12509" y="4708"/>
              <a:ext cx="247" cy="24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47" h="248">
                  <a:moveTo>
                    <a:pt x="0" y="0"/>
                  </a:moveTo>
                  <a:lnTo>
                    <a:pt x="247" y="247"/>
                  </a:lnTo>
                  <a:cubicBezTo>
                    <a:pt x="242" y="248"/>
                    <a:pt x="198" y="241"/>
                    <a:pt x="193" y="238"/>
                  </a:cubicBezTo>
                  <a:cubicBezTo>
                    <a:pt x="88" y="217"/>
                    <a:pt x="2" y="9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12477" y="1535445"/>
            <a:ext cx="95208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</a:rPr>
              <a:t>Used Car price prediction</a:t>
            </a:r>
            <a:endParaRPr kumimoji="0" lang="en-US" altLang="zh-CN" sz="6000" i="0" u="none" strike="noStrike" kern="1200" cap="none" spc="0" normalizeH="0" baseline="0" noProof="0" dirty="0">
              <a:ln>
                <a:noFill/>
              </a:ln>
              <a:solidFill>
                <a:srgbClr val="E8E2D6"/>
              </a:solidFill>
              <a:effectLst/>
              <a:uLnTx/>
              <a:uFillTx/>
              <a:latin typeface="汉仪粗简黑简" panose="00020600040101010101" charset="-122"/>
              <a:ea typeface="汉仪粗简黑简" panose="0002060004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712477" y="2540491"/>
            <a:ext cx="43548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2000" b="1" dirty="0">
              <a:solidFill>
                <a:srgbClr val="E8E2D6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740410" y="2956560"/>
            <a:ext cx="64871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CA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E2D6"/>
                </a:solidFill>
                <a:effectLst/>
                <a:uLnTx/>
                <a:uFillTx/>
                <a:latin typeface="汉仪粗简黑简" panose="00020600040101010101" charset="-122"/>
                <a:ea typeface="汉仪粗简黑简" panose="00020600040101010101" charset="-122"/>
                <a:cs typeface="+mn-cs"/>
              </a:rPr>
              <a:t>Group7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60680" y="537908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386185" y="617220"/>
            <a:ext cx="184150" cy="828675"/>
            <a:chOff x="17931" y="972"/>
            <a:chExt cx="342" cy="1539"/>
          </a:xfrm>
          <a:solidFill>
            <a:srgbClr val="F2B293"/>
          </a:solidFill>
        </p:grpSpPr>
        <p:sp>
          <p:nvSpPr>
            <p:cNvPr id="17" name="椭圆 16"/>
            <p:cNvSpPr/>
            <p:nvPr/>
          </p:nvSpPr>
          <p:spPr>
            <a:xfrm>
              <a:off x="17931" y="972"/>
              <a:ext cx="343" cy="3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7931" y="1551"/>
              <a:ext cx="343" cy="3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7931" y="2169"/>
              <a:ext cx="343" cy="3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3" descr="7b0a20202020227461726765744d6f64756c65223a202270726f636573734f6e6c696e65466f6e7473220a7d0a"/>
          <p:cNvSpPr txBox="1"/>
          <p:nvPr>
            <p:custDataLst>
              <p:tags r:id="rId4"/>
            </p:custDataLst>
          </p:nvPr>
        </p:nvSpPr>
        <p:spPr>
          <a:xfrm>
            <a:off x="7646035" y="3719195"/>
            <a:ext cx="4185920" cy="1568450"/>
          </a:xfrm>
          <a:prstGeom prst="rect">
            <a:avLst/>
          </a:prstGeom>
          <a:noFill/>
          <a:effectLst>
            <a:outerShdw blurRad="50800" dist="38100" dir="2700000" sx="83000" sy="83000" algn="tl" rotWithShape="0">
              <a:prstClr val="black">
                <a:alpha val="5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9600" b="1" dirty="0">
                <a:ln w="76200">
                  <a:solidFill>
                    <a:srgbClr val="3F3F46"/>
                  </a:solidFill>
                </a:ln>
                <a:noFill/>
                <a:effectLst/>
                <a:latin typeface="汉仪粗简黑简" panose="00020600040101010101" charset="-122"/>
                <a:ea typeface="汉仪粗简黑简" panose="00020600040101010101" charset="-122"/>
                <a:sym typeface="汉仪超级战甲简" panose="00020600040101010101" charset="-122"/>
              </a:rPr>
              <a:t>2022</a:t>
            </a:r>
          </a:p>
        </p:txBody>
      </p:sp>
      <p:sp>
        <p:nvSpPr>
          <p:cNvPr id="2" name="椭圆 1"/>
          <p:cNvSpPr/>
          <p:nvPr/>
        </p:nvSpPr>
        <p:spPr>
          <a:xfrm>
            <a:off x="555625" y="579437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579437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77240" y="4626610"/>
            <a:ext cx="1727835" cy="262890"/>
            <a:chOff x="1224" y="7286"/>
            <a:chExt cx="2721" cy="414"/>
          </a:xfrm>
        </p:grpSpPr>
        <p:sp>
          <p:nvSpPr>
            <p:cNvPr id="10" name="燕尾形 9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45565" y="5702300"/>
            <a:ext cx="994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chemeClr val="bg1"/>
                </a:solidFill>
              </a:rPr>
              <a:t>Group member:   </a:t>
            </a:r>
            <a:r>
              <a:rPr lang="en-CA" altLang="zh-CN" dirty="0" err="1">
                <a:solidFill>
                  <a:schemeClr val="bg1"/>
                </a:solidFill>
              </a:rPr>
              <a:t>Zehao</a:t>
            </a:r>
            <a:r>
              <a:rPr lang="en-CA" altLang="zh-CN" dirty="0">
                <a:solidFill>
                  <a:schemeClr val="bg1"/>
                </a:solidFill>
              </a:rPr>
              <a:t> Liu-193074000   </a:t>
            </a:r>
            <a:r>
              <a:rPr lang="en-CA" altLang="zh-CN" dirty="0" err="1">
                <a:solidFill>
                  <a:schemeClr val="bg1"/>
                </a:solidFill>
              </a:rPr>
              <a:t>Jialong</a:t>
            </a:r>
            <a:r>
              <a:rPr lang="en-CA" altLang="zh-CN" dirty="0">
                <a:solidFill>
                  <a:schemeClr val="bg1"/>
                </a:solidFill>
              </a:rPr>
              <a:t> Zhang-190227130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045" y="390525"/>
            <a:ext cx="11471910" cy="6042025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175692" y="2651027"/>
            <a:ext cx="3151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748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CONTENTS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774191" y="1849689"/>
            <a:ext cx="4597205" cy="4205103"/>
            <a:chOff x="7078981" y="1824389"/>
            <a:chExt cx="4597205" cy="4205103"/>
          </a:xfrm>
        </p:grpSpPr>
        <p:sp>
          <p:nvSpPr>
            <p:cNvPr id="3" name="文本框 2"/>
            <p:cNvSpPr txBox="1"/>
            <p:nvPr/>
          </p:nvSpPr>
          <p:spPr>
            <a:xfrm>
              <a:off x="8274252" y="2149215"/>
              <a:ext cx="329531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E2D6"/>
                  </a:solidFill>
                  <a:effectLst/>
                  <a:uLnTx/>
                  <a:uFillTx/>
                  <a:latin typeface="汉仪粗简黑简" panose="00020600040101010101" charset="-122"/>
                  <a:ea typeface="汉仪粗简黑简" panose="00020600040101010101" charset="-122"/>
                  <a:cs typeface="+mn-cs"/>
                </a:rPr>
                <a:t>Introduction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312987" y="5217668"/>
              <a:ext cx="29403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rgbClr val="E8E2D6"/>
                  </a:solidFill>
                  <a:latin typeface="汉仪粗简黑简" panose="00020600040101010101" charset="-122"/>
                  <a:ea typeface="汉仪粗简黑简" panose="00020600040101010101" charset="-122"/>
                </a:rPr>
                <a:t>PHP interface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E2D6"/>
                </a:solidFill>
                <a:effectLst/>
                <a:uLnTx/>
                <a:uFillTx/>
                <a:latin typeface="汉仪粗简黑简" panose="00020600040101010101" charset="-122"/>
                <a:ea typeface="汉仪粗简黑简" panose="00020600040101010101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74252" y="4221521"/>
              <a:ext cx="3401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400" b="1" dirty="0">
                  <a:solidFill>
                    <a:srgbClr val="E8E2D6"/>
                  </a:solidFill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architecture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74007" y="3140141"/>
              <a:ext cx="2950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E2D6"/>
                  </a:solidFill>
                  <a:effectLst/>
                  <a:uLnTx/>
                  <a:uFillTx/>
                  <a:latin typeface="汉仪粗简黑简" panose="00020600040101010101" charset="-122"/>
                  <a:ea typeface="汉仪粗简黑简" panose="00020600040101010101" charset="-122"/>
                  <a:cs typeface="+mn-cs"/>
                </a:rPr>
                <a:t>web computing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7078981" y="1824389"/>
              <a:ext cx="1141290" cy="1136652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8E2D6"/>
                  </a:solidFill>
                  <a:effectLst/>
                  <a:uLnTx/>
                  <a:uFillTx/>
                  <a:latin typeface="汉仪粗简黑简" panose="00020600040101010101" charset="-122"/>
                  <a:ea typeface="汉仪粗简黑简" panose="00020600040101010101" charset="-122"/>
                  <a:cs typeface="+mn-cs"/>
                </a:rPr>
                <a:t>01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7078981" y="2847206"/>
              <a:ext cx="1141290" cy="1136652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8E2D6"/>
                  </a:solidFill>
                  <a:effectLst/>
                  <a:uLnTx/>
                  <a:uFillTx/>
                  <a:latin typeface="汉仪粗简黑简" panose="00020600040101010101" charset="-122"/>
                  <a:ea typeface="汉仪粗简黑简" panose="00020600040101010101" charset="-122"/>
                  <a:cs typeface="+mn-cs"/>
                </a:rPr>
                <a:t>02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7078981" y="3870023"/>
              <a:ext cx="1141290" cy="1136652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8E2D6"/>
                  </a:solidFill>
                  <a:effectLst/>
                  <a:uLnTx/>
                  <a:uFillTx/>
                  <a:latin typeface="汉仪粗简黑简" panose="00020600040101010101" charset="-122"/>
                  <a:ea typeface="汉仪粗简黑简" panose="00020600040101010101" charset="-122"/>
                  <a:cs typeface="+mn-cs"/>
                </a:rPr>
                <a:t>03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7078981" y="4892840"/>
              <a:ext cx="1141290" cy="1136652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8E2D6"/>
                  </a:solidFill>
                  <a:effectLst/>
                  <a:uLnTx/>
                  <a:uFillTx/>
                  <a:latin typeface="汉仪粗简黑简" panose="00020600040101010101" charset="-122"/>
                  <a:ea typeface="汉仪粗简黑简" panose="00020600040101010101" charset="-122"/>
                  <a:cs typeface="+mn-cs"/>
                </a:rPr>
                <a:t>04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8114747" y="2175859"/>
              <a:ext cx="0" cy="433711"/>
            </a:xfrm>
            <a:prstGeom prst="line">
              <a:avLst/>
            </a:prstGeom>
            <a:ln w="28575">
              <a:solidFill>
                <a:srgbClr val="E8E2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114747" y="3198676"/>
              <a:ext cx="0" cy="433711"/>
            </a:xfrm>
            <a:prstGeom prst="line">
              <a:avLst/>
            </a:prstGeom>
            <a:ln w="28575">
              <a:solidFill>
                <a:srgbClr val="E8E2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114747" y="4221493"/>
              <a:ext cx="0" cy="433711"/>
            </a:xfrm>
            <a:prstGeom prst="line">
              <a:avLst/>
            </a:prstGeom>
            <a:ln w="28575">
              <a:solidFill>
                <a:srgbClr val="E8E2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114747" y="5244310"/>
              <a:ext cx="0" cy="433711"/>
            </a:xfrm>
            <a:prstGeom prst="line">
              <a:avLst/>
            </a:prstGeom>
            <a:ln w="28575">
              <a:solidFill>
                <a:srgbClr val="E8E2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5">
            <a:extLst>
              <a:ext uri="{FF2B5EF4-FFF2-40B4-BE49-F238E27FC236}">
                <a16:creationId xmlns:a16="http://schemas.microsoft.com/office/drawing/2014/main" id="{BB86120F-9F75-E541-91AF-93A8651D3A2A}"/>
              </a:ext>
            </a:extLst>
          </p:cNvPr>
          <p:cNvSpPr txBox="1"/>
          <p:nvPr/>
        </p:nvSpPr>
        <p:spPr>
          <a:xfrm>
            <a:off x="3116581" y="5983287"/>
            <a:ext cx="294034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E2D6"/>
                </a:solidFill>
                <a:effectLst/>
                <a:uLnTx/>
                <a:uFillTx/>
                <a:latin typeface="汉仪粗简黑简" panose="00020600040101010101" charset="-122"/>
                <a:ea typeface="汉仪粗简黑简" panose="00020600040101010101" charset="-122"/>
                <a:cs typeface="+mn-cs"/>
              </a:rPr>
              <a:t>security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8E2D6"/>
              </a:solidFill>
              <a:effectLst/>
              <a:uLnTx/>
              <a:uFillTx/>
              <a:latin typeface="汉仪粗简黑简" panose="00020600040101010101" charset="-122"/>
              <a:ea typeface="汉仪粗简黑简" panose="00020600040101010101" charset="-122"/>
              <a:cs typeface="+mn-cs"/>
            </a:endParaRPr>
          </a:p>
        </p:txBody>
      </p:sp>
      <p:sp>
        <p:nvSpPr>
          <p:cNvPr id="29" name="椭圆 34">
            <a:extLst>
              <a:ext uri="{FF2B5EF4-FFF2-40B4-BE49-F238E27FC236}">
                <a16:creationId xmlns:a16="http://schemas.microsoft.com/office/drawing/2014/main" id="{4B6F5C01-B6AC-8943-9C98-F3A87B5D3D37}"/>
              </a:ext>
            </a:extLst>
          </p:cNvPr>
          <p:cNvSpPr/>
          <p:nvPr/>
        </p:nvSpPr>
        <p:spPr>
          <a:xfrm>
            <a:off x="1866907" y="5572786"/>
            <a:ext cx="1141290" cy="1136652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E8E2D6"/>
                </a:solidFill>
                <a:effectLst/>
                <a:uLnTx/>
                <a:uFillTx/>
                <a:latin typeface="汉仪粗简黑简" panose="00020600040101010101" charset="-122"/>
                <a:ea typeface="汉仪粗简黑简" panose="00020600040101010101" charset="-122"/>
                <a:cs typeface="+mn-cs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Introduction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A566E-4D9F-5649-BB45-CFE7A760AD48}"/>
              </a:ext>
            </a:extLst>
          </p:cNvPr>
          <p:cNvSpPr txBox="1"/>
          <p:nvPr/>
        </p:nvSpPr>
        <p:spPr>
          <a:xfrm>
            <a:off x="1412557" y="2158515"/>
            <a:ext cx="531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 Object: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analyzing the actual price of all used cars to avoid people be cheated.</a:t>
            </a:r>
          </a:p>
        </p:txBody>
      </p:sp>
    </p:spTree>
    <p:extLst>
      <p:ext uri="{BB962C8B-B14F-4D97-AF65-F5344CB8AC3E}">
        <p14:creationId xmlns:p14="http://schemas.microsoft.com/office/powerpoint/2010/main" val="11577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DataSet</a:t>
            </a:r>
            <a:endParaRPr lang="en-US" altLang="zh-CN" sz="2800" b="1" dirty="0">
              <a:solidFill>
                <a:srgbClr val="E8E2D6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A566E-4D9F-5649-BB45-CFE7A760AD48}"/>
              </a:ext>
            </a:extLst>
          </p:cNvPr>
          <p:cNvSpPr txBox="1"/>
          <p:nvPr/>
        </p:nvSpPr>
        <p:spPr>
          <a:xfrm>
            <a:off x="1412557" y="2158515"/>
            <a:ext cx="531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 Object: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14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52C659-33F8-214C-A95B-C5F992F45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91349"/>
              </p:ext>
            </p:extLst>
          </p:nvPr>
        </p:nvGraphicFramePr>
        <p:xfrm>
          <a:off x="4373755" y="2722135"/>
          <a:ext cx="6595996" cy="1889760"/>
        </p:xfrm>
        <a:graphic>
          <a:graphicData uri="http://schemas.openxmlformats.org/drawingml/2006/table">
            <a:tbl>
              <a:tblPr/>
              <a:tblGrid>
                <a:gridCol w="2011471">
                  <a:extLst>
                    <a:ext uri="{9D8B030D-6E8A-4147-A177-3AD203B41FA5}">
                      <a16:colId xmlns:a16="http://schemas.microsoft.com/office/drawing/2014/main" val="760607299"/>
                    </a:ext>
                  </a:extLst>
                </a:gridCol>
                <a:gridCol w="1345215">
                  <a:extLst>
                    <a:ext uri="{9D8B030D-6E8A-4147-A177-3AD203B41FA5}">
                      <a16:colId xmlns:a16="http://schemas.microsoft.com/office/drawing/2014/main" val="1512674921"/>
                    </a:ext>
                  </a:extLst>
                </a:gridCol>
                <a:gridCol w="1619655">
                  <a:extLst>
                    <a:ext uri="{9D8B030D-6E8A-4147-A177-3AD203B41FA5}">
                      <a16:colId xmlns:a16="http://schemas.microsoft.com/office/drawing/2014/main" val="2326654466"/>
                    </a:ext>
                  </a:extLst>
                </a:gridCol>
                <a:gridCol w="1619655">
                  <a:extLst>
                    <a:ext uri="{9D8B030D-6E8A-4147-A177-3AD203B41FA5}">
                      <a16:colId xmlns:a16="http://schemas.microsoft.com/office/drawing/2014/main" val="3296545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index</a:t>
                      </a:r>
                      <a:endParaRPr lang="en-CA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en-CA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Location</a:t>
                      </a:r>
                      <a:endParaRPr lang="en-CA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  <a:endParaRPr lang="en-CA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717228"/>
                  </a:ext>
                </a:extLst>
              </a:tr>
              <a:tr h="524330"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Kilometers_Driven</a:t>
                      </a:r>
                      <a:endParaRPr lang="en-CA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Fuel_Type</a:t>
                      </a:r>
                      <a:endParaRPr lang="en-CA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Transmission</a:t>
                      </a:r>
                      <a:endParaRPr lang="en-CA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Owner_Type</a:t>
                      </a:r>
                      <a:endParaRPr lang="en-CA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017545"/>
                  </a:ext>
                </a:extLst>
              </a:tr>
              <a:tr h="39007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Mileage</a:t>
                      </a:r>
                      <a:endParaRPr lang="en-CA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Engine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Power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Seats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92865"/>
                  </a:ext>
                </a:extLst>
              </a:tr>
              <a:tr h="374018"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New_Price</a:t>
                      </a:r>
                      <a:endParaRPr lang="en-CA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  <a:endParaRPr lang="en-CA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CA">
                          <a:solidFill>
                            <a:schemeClr val="bg2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CA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CA" dirty="0">
                          <a:solidFill>
                            <a:schemeClr val="bg2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CA" dirty="0">
                        <a:solidFill>
                          <a:schemeClr val="bg2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0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09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Preproessing</a:t>
            </a:r>
            <a:endParaRPr lang="en-US" altLang="zh-CN" sz="2800" b="1" dirty="0">
              <a:solidFill>
                <a:srgbClr val="E8E2D6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A566E-4D9F-5649-BB45-CFE7A760AD48}"/>
              </a:ext>
            </a:extLst>
          </p:cNvPr>
          <p:cNvSpPr txBox="1"/>
          <p:nvPr/>
        </p:nvSpPr>
        <p:spPr>
          <a:xfrm>
            <a:off x="1412557" y="2158515"/>
            <a:ext cx="625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Convert extract feature and build </a:t>
            </a:r>
            <a:r>
              <a:rPr lang="en-US" sz="2400" dirty="0" err="1">
                <a:solidFill>
                  <a:schemeClr val="bg1"/>
                </a:solidFill>
              </a:rPr>
              <a:t>dataframe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DEE5C-8E05-CE47-8E2C-69A7878D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557" y="2837985"/>
            <a:ext cx="8128318" cy="2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0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Fitting data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A566E-4D9F-5649-BB45-CFE7A760AD48}"/>
              </a:ext>
            </a:extLst>
          </p:cNvPr>
          <p:cNvSpPr txBox="1"/>
          <p:nvPr/>
        </p:nvSpPr>
        <p:spPr>
          <a:xfrm>
            <a:off x="973399" y="2598003"/>
            <a:ext cx="349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Make scaled data readable by models in </a:t>
            </a:r>
            <a:r>
              <a:rPr lang="en-CA" sz="2400" dirty="0" err="1">
                <a:solidFill>
                  <a:schemeClr val="bg1"/>
                </a:solidFill>
              </a:rPr>
              <a:t>sklearn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2C90A-FF74-5648-AC22-D8D995625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718" y="2253173"/>
            <a:ext cx="7010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1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Evaluate Models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A566E-4D9F-5649-BB45-CFE7A760AD48}"/>
              </a:ext>
            </a:extLst>
          </p:cNvPr>
          <p:cNvSpPr txBox="1"/>
          <p:nvPr/>
        </p:nvSpPr>
        <p:spPr>
          <a:xfrm>
            <a:off x="1412557" y="2158515"/>
            <a:ext cx="663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compared six models and print out the error table of the optimum mode –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1B900-C5BA-DD45-ACF4-77E34DE34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97" y="3429000"/>
            <a:ext cx="9830059" cy="20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Conclusion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A566E-4D9F-5649-BB45-CFE7A760AD48}"/>
              </a:ext>
            </a:extLst>
          </p:cNvPr>
          <p:cNvSpPr txBox="1"/>
          <p:nvPr/>
        </p:nvSpPr>
        <p:spPr>
          <a:xfrm>
            <a:off x="1412557" y="2158515"/>
            <a:ext cx="531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random forest is best model in our prediction and this project is useful to predict the price of used car.</a:t>
            </a:r>
          </a:p>
        </p:txBody>
      </p:sp>
    </p:spTree>
    <p:extLst>
      <p:ext uri="{BB962C8B-B14F-4D97-AF65-F5344CB8AC3E}">
        <p14:creationId xmlns:p14="http://schemas.microsoft.com/office/powerpoint/2010/main" val="185671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flipH="1" flipV="1">
            <a:off x="360680" y="1623060"/>
            <a:ext cx="11471275" cy="4809490"/>
          </a:xfrm>
          <a:prstGeom prst="roundRect">
            <a:avLst>
              <a:gd name="adj" fmla="val 5687"/>
            </a:avLst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680" y="390525"/>
            <a:ext cx="11471275" cy="1014730"/>
          </a:xfrm>
          <a:prstGeom prst="roundRect">
            <a:avLst>
              <a:gd name="adj" fmla="val 14142"/>
            </a:avLst>
          </a:prstGeom>
          <a:solidFill>
            <a:srgbClr val="B07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55625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441430" y="805815"/>
            <a:ext cx="184688" cy="184688"/>
          </a:xfrm>
          <a:prstGeom prst="ellipse">
            <a:avLst/>
          </a:prstGeom>
          <a:solidFill>
            <a:srgbClr val="3F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4520248" y="63690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E8E2D6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Responsibility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36585" y="5854700"/>
            <a:ext cx="1727835" cy="262890"/>
            <a:chOff x="1224" y="7286"/>
            <a:chExt cx="2721" cy="414"/>
          </a:xfrm>
        </p:grpSpPr>
        <p:sp>
          <p:nvSpPr>
            <p:cNvPr id="12" name="燕尾形 11"/>
            <p:cNvSpPr/>
            <p:nvPr/>
          </p:nvSpPr>
          <p:spPr>
            <a:xfrm>
              <a:off x="1224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892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545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213" y="7286"/>
              <a:ext cx="733" cy="415"/>
            </a:xfrm>
            <a:prstGeom prst="chevron">
              <a:avLst/>
            </a:prstGeom>
            <a:solidFill>
              <a:srgbClr val="B07A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A566E-4D9F-5649-BB45-CFE7A760AD48}"/>
              </a:ext>
            </a:extLst>
          </p:cNvPr>
          <p:cNvSpPr txBox="1"/>
          <p:nvPr/>
        </p:nvSpPr>
        <p:spPr>
          <a:xfrm>
            <a:off x="1412557" y="2158515"/>
            <a:ext cx="5314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Python Code: </a:t>
            </a:r>
            <a:r>
              <a:rPr lang="en-US" sz="2400" dirty="0" err="1">
                <a:solidFill>
                  <a:schemeClr val="bg1"/>
                </a:solidFill>
              </a:rPr>
              <a:t>Jialong</a:t>
            </a:r>
            <a:r>
              <a:rPr lang="en-US" sz="2400" dirty="0">
                <a:solidFill>
                  <a:schemeClr val="bg1"/>
                </a:solidFill>
              </a:rPr>
              <a:t> Zhang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Report: Both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PPT: </a:t>
            </a:r>
            <a:r>
              <a:rPr lang="en-US" sz="2400" dirty="0" err="1">
                <a:solidFill>
                  <a:schemeClr val="bg1"/>
                </a:solidFill>
              </a:rPr>
              <a:t>Zehao</a:t>
            </a:r>
            <a:r>
              <a:rPr lang="en-US" sz="2400" dirty="0">
                <a:solidFill>
                  <a:schemeClr val="bg1"/>
                </a:solidFill>
              </a:rPr>
              <a:t> Liu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Record video: Both</a:t>
            </a:r>
          </a:p>
        </p:txBody>
      </p:sp>
    </p:spTree>
    <p:extLst>
      <p:ext uri="{BB962C8B-B14F-4D97-AF65-F5344CB8AC3E}">
        <p14:creationId xmlns:p14="http://schemas.microsoft.com/office/powerpoint/2010/main" val="4162367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153</Words>
  <Application>Microsoft Macintosh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汉仪粗简黑简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Zehao Liu</dc:creator>
  <cp:lastModifiedBy>Zehao Liu</cp:lastModifiedBy>
  <cp:revision>9</cp:revision>
  <dcterms:created xsi:type="dcterms:W3CDTF">2022-07-20T18:33:52Z</dcterms:created>
  <dcterms:modified xsi:type="dcterms:W3CDTF">2022-07-20T19:02:03Z</dcterms:modified>
</cp:coreProperties>
</file>