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57" r:id="rId3"/>
    <p:sldId id="263" r:id="rId4"/>
    <p:sldId id="268" r:id="rId5"/>
    <p:sldId id="271" r:id="rId6"/>
    <p:sldId id="289" r:id="rId7"/>
    <p:sldId id="272" r:id="rId8"/>
    <p:sldId id="288" r:id="rId9"/>
    <p:sldId id="274" r:id="rId10"/>
    <p:sldId id="275" r:id="rId11"/>
    <p:sldId id="276" r:id="rId12"/>
    <p:sldId id="277" r:id="rId13"/>
    <p:sldId id="290" r:id="rId14"/>
    <p:sldId id="287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7D176-E76B-43FF-85E3-51FFEF45784C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17394B-350F-438B-83E5-8EB991D158CF}">
      <dgm:prSet phldrT="[文本]" custT="1"/>
      <dgm:spPr/>
      <dgm:t>
        <a:bodyPr/>
        <a:lstStyle/>
        <a:p>
          <a:r>
            <a:rPr lang="en-US" altLang="zh-CN" sz="2000" dirty="0" smtClean="0"/>
            <a:t>Bottom-UP</a:t>
          </a:r>
        </a:p>
      </dgm:t>
    </dgm:pt>
    <dgm:pt modelId="{22A674FA-AA99-419C-A84C-70FE4E6B46EA}" type="parTrans" cxnId="{20AE0365-A636-432B-A687-7EDCBC1D949C}">
      <dgm:prSet/>
      <dgm:spPr/>
      <dgm:t>
        <a:bodyPr/>
        <a:lstStyle/>
        <a:p>
          <a:endParaRPr lang="zh-CN" altLang="en-US" sz="2000"/>
        </a:p>
      </dgm:t>
    </dgm:pt>
    <dgm:pt modelId="{D532BEDB-3480-4732-A476-F14237159FD7}" type="sibTrans" cxnId="{20AE0365-A636-432B-A687-7EDCBC1D949C}">
      <dgm:prSet/>
      <dgm:spPr/>
      <dgm:t>
        <a:bodyPr/>
        <a:lstStyle/>
        <a:p>
          <a:endParaRPr lang="zh-CN" altLang="en-US" sz="2000"/>
        </a:p>
      </dgm:t>
    </dgm:pt>
    <dgm:pt modelId="{CA753DFC-CE56-4A89-B4A2-65EAF7650B4B}">
      <dgm:prSet phldrT="[文本]" custT="1"/>
      <dgm:spPr/>
      <dgm:t>
        <a:bodyPr/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dirty="0" smtClean="0"/>
            <a:t>标准芯片，分立器件</a:t>
          </a:r>
          <a:endParaRPr lang="en-US" altLang="zh-CN" sz="1800" dirty="0" smtClean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/>
            <a:t>传统设计方法</a:t>
          </a:r>
          <a:endParaRPr lang="en-US" altLang="zh-CN" sz="1800" dirty="0" smtClean="0"/>
        </a:p>
      </dgm:t>
    </dgm:pt>
    <dgm:pt modelId="{F038D3A2-798F-4020-B14A-811222EC121C}" type="parTrans" cxnId="{5DE08D4F-34AE-467F-B7A3-009D9A10B644}">
      <dgm:prSet/>
      <dgm:spPr/>
      <dgm:t>
        <a:bodyPr/>
        <a:lstStyle/>
        <a:p>
          <a:endParaRPr lang="zh-CN" altLang="en-US" sz="2000"/>
        </a:p>
      </dgm:t>
    </dgm:pt>
    <dgm:pt modelId="{95674881-9049-4930-B5D7-2B10C4D216E0}" type="sibTrans" cxnId="{5DE08D4F-34AE-467F-B7A3-009D9A10B644}">
      <dgm:prSet/>
      <dgm:spPr/>
      <dgm:t>
        <a:bodyPr/>
        <a:lstStyle/>
        <a:p>
          <a:endParaRPr lang="zh-CN" altLang="en-US" sz="2000"/>
        </a:p>
      </dgm:t>
    </dgm:pt>
    <dgm:pt modelId="{E71E601A-4E8B-44E8-837D-66D05DDCAB90}">
      <dgm:prSet phldrT="[文本]" custT="1"/>
      <dgm:spPr/>
      <dgm:t>
        <a:bodyPr/>
        <a:lstStyle/>
        <a:p>
          <a:r>
            <a:rPr lang="en-US" altLang="zh-CN" sz="2000" dirty="0" smtClean="0"/>
            <a:t>TOP-Down</a:t>
          </a:r>
          <a:endParaRPr lang="zh-CN" altLang="en-US" sz="2000" dirty="0"/>
        </a:p>
      </dgm:t>
    </dgm:pt>
    <dgm:pt modelId="{31DD22C8-6498-494C-BCB4-271150E76924}" type="parTrans" cxnId="{1746AA99-F7B7-4A6C-8184-1481C256A791}">
      <dgm:prSet/>
      <dgm:spPr/>
      <dgm:t>
        <a:bodyPr/>
        <a:lstStyle/>
        <a:p>
          <a:endParaRPr lang="zh-CN" altLang="en-US" sz="2000"/>
        </a:p>
      </dgm:t>
    </dgm:pt>
    <dgm:pt modelId="{F692271F-45FA-40E4-936F-F652D689076B}" type="sibTrans" cxnId="{1746AA99-F7B7-4A6C-8184-1481C256A791}">
      <dgm:prSet/>
      <dgm:spPr/>
      <dgm:t>
        <a:bodyPr/>
        <a:lstStyle/>
        <a:p>
          <a:endParaRPr lang="zh-CN" altLang="en-US" sz="2000"/>
        </a:p>
      </dgm:t>
    </dgm:pt>
    <dgm:pt modelId="{C24B65E6-8DF0-4530-8299-D3454FB50139}">
      <dgm:prSet phldrT="[文本]" custT="1"/>
      <dgm:spPr/>
      <dgm:t>
        <a:bodyPr/>
        <a:lstStyle/>
        <a:p>
          <a:pPr algn="l"/>
          <a:r>
            <a:rPr lang="en-US" altLang="zh-CN" sz="1800" dirty="0" smtClean="0"/>
            <a:t>EDA</a:t>
          </a:r>
          <a:r>
            <a:rPr lang="zh-CN" altLang="en-US" sz="1800" dirty="0" smtClean="0"/>
            <a:t>技术和</a:t>
          </a:r>
          <a:r>
            <a:rPr lang="en-US" altLang="zh-CN" sz="1800" dirty="0" smtClean="0"/>
            <a:t>PLD</a:t>
          </a:r>
          <a:r>
            <a:rPr lang="zh-CN" altLang="en-US" sz="1800" dirty="0" smtClean="0"/>
            <a:t>器件的发展</a:t>
          </a:r>
          <a:endParaRPr lang="en-US" altLang="zh-CN" sz="1800" dirty="0" smtClean="0"/>
        </a:p>
        <a:p>
          <a:pPr algn="l"/>
          <a:r>
            <a:rPr lang="zh-CN" altLang="en-US" sz="1800" dirty="0" smtClean="0"/>
            <a:t>目前数字系统设计主流</a:t>
          </a:r>
          <a:endParaRPr lang="zh-CN" altLang="en-US" sz="1800" dirty="0"/>
        </a:p>
      </dgm:t>
    </dgm:pt>
    <dgm:pt modelId="{45DB65C1-2D3A-4B26-AEC1-CC65EF9D18C3}" type="parTrans" cxnId="{DAD98651-1C28-4C1F-98DF-536F8ECE6D9A}">
      <dgm:prSet/>
      <dgm:spPr/>
      <dgm:t>
        <a:bodyPr/>
        <a:lstStyle/>
        <a:p>
          <a:endParaRPr lang="zh-CN" altLang="en-US" sz="2000"/>
        </a:p>
      </dgm:t>
    </dgm:pt>
    <dgm:pt modelId="{FD939F01-4B2C-4A9C-8327-CC67818BAFDF}" type="sibTrans" cxnId="{DAD98651-1C28-4C1F-98DF-536F8ECE6D9A}">
      <dgm:prSet/>
      <dgm:spPr/>
      <dgm:t>
        <a:bodyPr/>
        <a:lstStyle/>
        <a:p>
          <a:endParaRPr lang="zh-CN" altLang="en-US" sz="2000"/>
        </a:p>
      </dgm:t>
    </dgm:pt>
    <dgm:pt modelId="{02177CAE-3899-4581-89E0-CCC18142F6A8}">
      <dgm:prSet phldrT="[文本]" custT="1"/>
      <dgm:spPr/>
      <dgm:t>
        <a:bodyPr/>
        <a:lstStyle/>
        <a:p>
          <a:r>
            <a:rPr lang="en-US" altLang="zh-CN" sz="2000" dirty="0" smtClean="0"/>
            <a:t>IP Reuse/SOC</a:t>
          </a:r>
          <a:endParaRPr lang="zh-CN" altLang="en-US" sz="2000" dirty="0"/>
        </a:p>
      </dgm:t>
    </dgm:pt>
    <dgm:pt modelId="{696FEA2F-C595-470E-B021-52F3A5AE9CA6}" type="parTrans" cxnId="{CA2162F0-8512-47C8-93C3-3C8D4064C45B}">
      <dgm:prSet/>
      <dgm:spPr/>
      <dgm:t>
        <a:bodyPr/>
        <a:lstStyle/>
        <a:p>
          <a:endParaRPr lang="zh-CN" altLang="en-US" sz="2000"/>
        </a:p>
      </dgm:t>
    </dgm:pt>
    <dgm:pt modelId="{A040B352-9E97-4B8C-979E-C8002A08833C}" type="sibTrans" cxnId="{CA2162F0-8512-47C8-93C3-3C8D4064C45B}">
      <dgm:prSet/>
      <dgm:spPr/>
      <dgm:t>
        <a:bodyPr/>
        <a:lstStyle/>
        <a:p>
          <a:endParaRPr lang="zh-CN" altLang="en-US" sz="2000"/>
        </a:p>
      </dgm:t>
    </dgm:pt>
    <dgm:pt modelId="{9B877C40-5CA9-4256-9934-B5C89EB2FF8B}">
      <dgm:prSet phldrT="[文本]" custT="1"/>
      <dgm:spPr/>
      <dgm:t>
        <a:bodyPr anchor="t"/>
        <a:lstStyle/>
        <a:p>
          <a:pPr algn="l"/>
          <a:r>
            <a:rPr lang="zh-CN" altLang="en-US" sz="1800" dirty="0" smtClean="0"/>
            <a:t>微电子制造工艺进步，</a:t>
          </a:r>
          <a:r>
            <a:rPr lang="en-US" altLang="zh-CN" sz="1800" dirty="0" smtClean="0"/>
            <a:t>EDA</a:t>
          </a:r>
          <a:r>
            <a:rPr lang="zh-CN" altLang="en-US" sz="1800" dirty="0" smtClean="0"/>
            <a:t>技术提高。</a:t>
          </a:r>
          <a:endParaRPr lang="en-US" altLang="zh-CN" sz="1800" dirty="0" smtClean="0"/>
        </a:p>
        <a:p>
          <a:pPr algn="l"/>
          <a:r>
            <a:rPr lang="zh-CN" altLang="en-US" sz="1800" dirty="0" smtClean="0"/>
            <a:t>数字系统设计向高层次发展</a:t>
          </a:r>
          <a:endParaRPr lang="zh-CN" altLang="en-US" sz="1800" dirty="0"/>
        </a:p>
      </dgm:t>
    </dgm:pt>
    <dgm:pt modelId="{FE873168-7FAD-4BCA-B5F8-A271A32753CD}" type="parTrans" cxnId="{2026EC37-1C10-44BA-BCB4-DAF642F41107}">
      <dgm:prSet/>
      <dgm:spPr/>
      <dgm:t>
        <a:bodyPr/>
        <a:lstStyle/>
        <a:p>
          <a:endParaRPr lang="zh-CN" altLang="en-US" sz="2000"/>
        </a:p>
      </dgm:t>
    </dgm:pt>
    <dgm:pt modelId="{4718069D-8166-4B57-82BE-3D52190799C7}" type="sibTrans" cxnId="{2026EC37-1C10-44BA-BCB4-DAF642F41107}">
      <dgm:prSet/>
      <dgm:spPr/>
      <dgm:t>
        <a:bodyPr/>
        <a:lstStyle/>
        <a:p>
          <a:endParaRPr lang="zh-CN" altLang="en-US" sz="2000"/>
        </a:p>
      </dgm:t>
    </dgm:pt>
    <dgm:pt modelId="{12E30D51-1DE8-4B0B-AA32-32F4F652E565}" type="pres">
      <dgm:prSet presAssocID="{0237D176-E76B-43FF-85E3-51FFEF45784C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825B1B2-5F64-41ED-884B-3014B1F992A0}" type="pres">
      <dgm:prSet presAssocID="{AE17394B-350F-438B-83E5-8EB991D158CF}" presName="posSpace" presStyleCnt="0"/>
      <dgm:spPr/>
    </dgm:pt>
    <dgm:pt modelId="{E6351FFE-58BE-4527-80FC-F87D006FDE25}" type="pres">
      <dgm:prSet presAssocID="{AE17394B-350F-438B-83E5-8EB991D158CF}" presName="vertFlow" presStyleCnt="0"/>
      <dgm:spPr/>
    </dgm:pt>
    <dgm:pt modelId="{0BC2941D-2C3E-42D3-ABA6-A65D76AA3622}" type="pres">
      <dgm:prSet presAssocID="{AE17394B-350F-438B-83E5-8EB991D158CF}" presName="topSpace" presStyleCnt="0"/>
      <dgm:spPr/>
    </dgm:pt>
    <dgm:pt modelId="{4586603D-545D-4C9D-ACF4-36B9B08CE020}" type="pres">
      <dgm:prSet presAssocID="{AE17394B-350F-438B-83E5-8EB991D158CF}" presName="firstComp" presStyleCnt="0"/>
      <dgm:spPr/>
    </dgm:pt>
    <dgm:pt modelId="{B4CC3D8B-0E67-4801-A677-BE6503C9FA66}" type="pres">
      <dgm:prSet presAssocID="{AE17394B-350F-438B-83E5-8EB991D158CF}" presName="firstChild" presStyleLbl="bgAccFollowNode1" presStyleIdx="0" presStyleCnt="3" custScaleX="100100" custScaleY="160017" custLinFactNeighborX="1539" custLinFactNeighborY="-51167"/>
      <dgm:spPr/>
      <dgm:t>
        <a:bodyPr/>
        <a:lstStyle/>
        <a:p>
          <a:endParaRPr lang="zh-CN" altLang="en-US"/>
        </a:p>
      </dgm:t>
    </dgm:pt>
    <dgm:pt modelId="{D5601060-B541-4AE2-A092-269E7D3FDAEC}" type="pres">
      <dgm:prSet presAssocID="{AE17394B-350F-438B-83E5-8EB991D158CF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97F06-0759-4966-8000-619F3C95C16E}" type="pres">
      <dgm:prSet presAssocID="{AE17394B-350F-438B-83E5-8EB991D158CF}" presName="negSpace" presStyleCnt="0"/>
      <dgm:spPr/>
    </dgm:pt>
    <dgm:pt modelId="{01E9B2A4-A974-4847-865F-D16D27373F8A}" type="pres">
      <dgm:prSet presAssocID="{AE17394B-350F-438B-83E5-8EB991D158CF}" presName="circle" presStyleLbl="node1" presStyleIdx="0" presStyleCnt="3" custLinFactNeighborX="-20578" custLinFactNeighborY="1872"/>
      <dgm:spPr/>
      <dgm:t>
        <a:bodyPr/>
        <a:lstStyle/>
        <a:p>
          <a:endParaRPr lang="zh-CN" altLang="en-US"/>
        </a:p>
      </dgm:t>
    </dgm:pt>
    <dgm:pt modelId="{8E4E3F6E-B663-4964-9746-F99476F1E370}" type="pres">
      <dgm:prSet presAssocID="{D532BEDB-3480-4732-A476-F14237159FD7}" presName="transSpace" presStyleCnt="0"/>
      <dgm:spPr/>
    </dgm:pt>
    <dgm:pt modelId="{39CD8EA8-9379-4DE1-8F7A-1DCC09F9D02A}" type="pres">
      <dgm:prSet presAssocID="{E71E601A-4E8B-44E8-837D-66D05DDCAB90}" presName="posSpace" presStyleCnt="0"/>
      <dgm:spPr/>
    </dgm:pt>
    <dgm:pt modelId="{2154D8F3-C990-4252-A2FF-335EEE37F624}" type="pres">
      <dgm:prSet presAssocID="{E71E601A-4E8B-44E8-837D-66D05DDCAB90}" presName="vertFlow" presStyleCnt="0"/>
      <dgm:spPr/>
    </dgm:pt>
    <dgm:pt modelId="{97EB4DF1-481B-411A-9294-3B8EE7E79D46}" type="pres">
      <dgm:prSet presAssocID="{E71E601A-4E8B-44E8-837D-66D05DDCAB90}" presName="topSpace" presStyleCnt="0"/>
      <dgm:spPr/>
    </dgm:pt>
    <dgm:pt modelId="{58B5AF1C-28F6-4B7C-960B-68BB7BE2602A}" type="pres">
      <dgm:prSet presAssocID="{E71E601A-4E8B-44E8-837D-66D05DDCAB90}" presName="firstComp" presStyleCnt="0"/>
      <dgm:spPr/>
    </dgm:pt>
    <dgm:pt modelId="{14488FFE-5C63-4132-B770-BFD760AF08F0}" type="pres">
      <dgm:prSet presAssocID="{E71E601A-4E8B-44E8-837D-66D05DDCAB90}" presName="firstChild" presStyleLbl="bgAccFollowNode1" presStyleIdx="1" presStyleCnt="3" custScaleX="103759" custScaleY="151324" custLinFactNeighborX="-5670" custLinFactNeighborY="-44712"/>
      <dgm:spPr/>
      <dgm:t>
        <a:bodyPr/>
        <a:lstStyle/>
        <a:p>
          <a:endParaRPr lang="zh-CN" altLang="en-US"/>
        </a:p>
      </dgm:t>
    </dgm:pt>
    <dgm:pt modelId="{B67D0455-3449-4452-8411-7D12C9F28C78}" type="pres">
      <dgm:prSet presAssocID="{E71E601A-4E8B-44E8-837D-66D05DDCAB90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C4A18-1853-4953-BDDE-1FEFF49CCB1B}" type="pres">
      <dgm:prSet presAssocID="{E71E601A-4E8B-44E8-837D-66D05DDCAB90}" presName="negSpace" presStyleCnt="0"/>
      <dgm:spPr/>
    </dgm:pt>
    <dgm:pt modelId="{7671BED8-D16B-409D-B26B-F66A2F6EC5F4}" type="pres">
      <dgm:prSet presAssocID="{E71E601A-4E8B-44E8-837D-66D05DDCAB90}" presName="circle" presStyleLbl="node1" presStyleIdx="1" presStyleCnt="3" custLinFactNeighborX="-12161"/>
      <dgm:spPr/>
      <dgm:t>
        <a:bodyPr/>
        <a:lstStyle/>
        <a:p>
          <a:endParaRPr lang="zh-CN" altLang="en-US"/>
        </a:p>
      </dgm:t>
    </dgm:pt>
    <dgm:pt modelId="{4B7AEE92-9E2E-4A08-8ED9-FFE0FDBF09EE}" type="pres">
      <dgm:prSet presAssocID="{F692271F-45FA-40E4-936F-F652D689076B}" presName="transSpace" presStyleCnt="0"/>
      <dgm:spPr/>
    </dgm:pt>
    <dgm:pt modelId="{ABC600C0-CB2D-42E8-9F1E-A611D1878D85}" type="pres">
      <dgm:prSet presAssocID="{02177CAE-3899-4581-89E0-CCC18142F6A8}" presName="posSpace" presStyleCnt="0"/>
      <dgm:spPr/>
    </dgm:pt>
    <dgm:pt modelId="{6B6F1DA5-C7B8-4097-AC7B-902012EFB647}" type="pres">
      <dgm:prSet presAssocID="{02177CAE-3899-4581-89E0-CCC18142F6A8}" presName="vertFlow" presStyleCnt="0"/>
      <dgm:spPr/>
    </dgm:pt>
    <dgm:pt modelId="{C1B2A610-34C5-408C-B2F8-54F46589E465}" type="pres">
      <dgm:prSet presAssocID="{02177CAE-3899-4581-89E0-CCC18142F6A8}" presName="topSpace" presStyleCnt="0"/>
      <dgm:spPr/>
    </dgm:pt>
    <dgm:pt modelId="{05980E9B-FC68-4EB9-9D5C-B323D51541FD}" type="pres">
      <dgm:prSet presAssocID="{02177CAE-3899-4581-89E0-CCC18142F6A8}" presName="firstComp" presStyleCnt="0"/>
      <dgm:spPr/>
    </dgm:pt>
    <dgm:pt modelId="{BFDC0716-096E-4076-A5C3-94DAD0FE61BE}" type="pres">
      <dgm:prSet presAssocID="{02177CAE-3899-4581-89E0-CCC18142F6A8}" presName="firstChild" presStyleLbl="bgAccFollowNode1" presStyleIdx="2" presStyleCnt="3" custScaleX="106586" custScaleY="158193" custLinFactNeighborX="-4564" custLinFactNeighborY="-48359"/>
      <dgm:spPr/>
      <dgm:t>
        <a:bodyPr/>
        <a:lstStyle/>
        <a:p>
          <a:endParaRPr lang="zh-CN" altLang="en-US"/>
        </a:p>
      </dgm:t>
    </dgm:pt>
    <dgm:pt modelId="{B7E27715-16BD-4378-A6E2-EDF57B28B1FF}" type="pres">
      <dgm:prSet presAssocID="{02177CAE-3899-4581-89E0-CCC18142F6A8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FD9AD-8354-4FEE-809D-740F0FEF974F}" type="pres">
      <dgm:prSet presAssocID="{02177CAE-3899-4581-89E0-CCC18142F6A8}" presName="negSpace" presStyleCnt="0"/>
      <dgm:spPr/>
    </dgm:pt>
    <dgm:pt modelId="{0A0EEAB1-2FA1-43DE-B5F4-B7EB04240E9D}" type="pres">
      <dgm:prSet presAssocID="{02177CAE-3899-4581-89E0-CCC18142F6A8}" presName="circle" presStyleLbl="node1" presStyleIdx="2" presStyleCnt="3" custLinFactNeighborX="-14417" custLinFactNeighborY="-6492"/>
      <dgm:spPr/>
      <dgm:t>
        <a:bodyPr/>
        <a:lstStyle/>
        <a:p>
          <a:endParaRPr lang="zh-CN" altLang="en-US"/>
        </a:p>
      </dgm:t>
    </dgm:pt>
  </dgm:ptLst>
  <dgm:cxnLst>
    <dgm:cxn modelId="{CDF87E2A-B6E9-4672-9604-D9D80706B87A}" type="presOf" srcId="{9B877C40-5CA9-4256-9934-B5C89EB2FF8B}" destId="{B7E27715-16BD-4378-A6E2-EDF57B28B1FF}" srcOrd="1" destOrd="0" presId="urn:microsoft.com/office/officeart/2005/8/layout/hList9"/>
    <dgm:cxn modelId="{140D6DF8-FFE1-40FE-8EA3-194DF1A3D8B2}" type="presOf" srcId="{E71E601A-4E8B-44E8-837D-66D05DDCAB90}" destId="{7671BED8-D16B-409D-B26B-F66A2F6EC5F4}" srcOrd="0" destOrd="0" presId="urn:microsoft.com/office/officeart/2005/8/layout/hList9"/>
    <dgm:cxn modelId="{05168DF5-5C79-401A-801D-7CAE37C11B59}" type="presOf" srcId="{02177CAE-3899-4581-89E0-CCC18142F6A8}" destId="{0A0EEAB1-2FA1-43DE-B5F4-B7EB04240E9D}" srcOrd="0" destOrd="0" presId="urn:microsoft.com/office/officeart/2005/8/layout/hList9"/>
    <dgm:cxn modelId="{DAD98651-1C28-4C1F-98DF-536F8ECE6D9A}" srcId="{E71E601A-4E8B-44E8-837D-66D05DDCAB90}" destId="{C24B65E6-8DF0-4530-8299-D3454FB50139}" srcOrd="0" destOrd="0" parTransId="{45DB65C1-2D3A-4B26-AEC1-CC65EF9D18C3}" sibTransId="{FD939F01-4B2C-4A9C-8327-CC67818BAFDF}"/>
    <dgm:cxn modelId="{90C1E0F1-0460-4E14-9BD4-253AE062403C}" type="presOf" srcId="{CA753DFC-CE56-4A89-B4A2-65EAF7650B4B}" destId="{B4CC3D8B-0E67-4801-A677-BE6503C9FA66}" srcOrd="0" destOrd="0" presId="urn:microsoft.com/office/officeart/2005/8/layout/hList9"/>
    <dgm:cxn modelId="{20AE0365-A636-432B-A687-7EDCBC1D949C}" srcId="{0237D176-E76B-43FF-85E3-51FFEF45784C}" destId="{AE17394B-350F-438B-83E5-8EB991D158CF}" srcOrd="0" destOrd="0" parTransId="{22A674FA-AA99-419C-A84C-70FE4E6B46EA}" sibTransId="{D532BEDB-3480-4732-A476-F14237159FD7}"/>
    <dgm:cxn modelId="{332C1D60-FAAE-47AA-8043-6BA20C2D0A23}" type="presOf" srcId="{AE17394B-350F-438B-83E5-8EB991D158CF}" destId="{01E9B2A4-A974-4847-865F-D16D27373F8A}" srcOrd="0" destOrd="0" presId="urn:microsoft.com/office/officeart/2005/8/layout/hList9"/>
    <dgm:cxn modelId="{CA2162F0-8512-47C8-93C3-3C8D4064C45B}" srcId="{0237D176-E76B-43FF-85E3-51FFEF45784C}" destId="{02177CAE-3899-4581-89E0-CCC18142F6A8}" srcOrd="2" destOrd="0" parTransId="{696FEA2F-C595-470E-B021-52F3A5AE9CA6}" sibTransId="{A040B352-9E97-4B8C-979E-C8002A08833C}"/>
    <dgm:cxn modelId="{0FFFDED4-FF79-4C9E-9ED2-FE17E5B313D7}" type="presOf" srcId="{0237D176-E76B-43FF-85E3-51FFEF45784C}" destId="{12E30D51-1DE8-4B0B-AA32-32F4F652E565}" srcOrd="0" destOrd="0" presId="urn:microsoft.com/office/officeart/2005/8/layout/hList9"/>
    <dgm:cxn modelId="{768453DF-6B90-4D54-A62B-5648CBBB21AB}" type="presOf" srcId="{C24B65E6-8DF0-4530-8299-D3454FB50139}" destId="{14488FFE-5C63-4132-B770-BFD760AF08F0}" srcOrd="0" destOrd="0" presId="urn:microsoft.com/office/officeart/2005/8/layout/hList9"/>
    <dgm:cxn modelId="{5DE08D4F-34AE-467F-B7A3-009D9A10B644}" srcId="{AE17394B-350F-438B-83E5-8EB991D158CF}" destId="{CA753DFC-CE56-4A89-B4A2-65EAF7650B4B}" srcOrd="0" destOrd="0" parTransId="{F038D3A2-798F-4020-B14A-811222EC121C}" sibTransId="{95674881-9049-4930-B5D7-2B10C4D216E0}"/>
    <dgm:cxn modelId="{D517B852-6013-4645-B368-DE2605D0EB80}" type="presOf" srcId="{9B877C40-5CA9-4256-9934-B5C89EB2FF8B}" destId="{BFDC0716-096E-4076-A5C3-94DAD0FE61BE}" srcOrd="0" destOrd="0" presId="urn:microsoft.com/office/officeart/2005/8/layout/hList9"/>
    <dgm:cxn modelId="{2026EC37-1C10-44BA-BCB4-DAF642F41107}" srcId="{02177CAE-3899-4581-89E0-CCC18142F6A8}" destId="{9B877C40-5CA9-4256-9934-B5C89EB2FF8B}" srcOrd="0" destOrd="0" parTransId="{FE873168-7FAD-4BCA-B5F8-A271A32753CD}" sibTransId="{4718069D-8166-4B57-82BE-3D52190799C7}"/>
    <dgm:cxn modelId="{1746AA99-F7B7-4A6C-8184-1481C256A791}" srcId="{0237D176-E76B-43FF-85E3-51FFEF45784C}" destId="{E71E601A-4E8B-44E8-837D-66D05DDCAB90}" srcOrd="1" destOrd="0" parTransId="{31DD22C8-6498-494C-BCB4-271150E76924}" sibTransId="{F692271F-45FA-40E4-936F-F652D689076B}"/>
    <dgm:cxn modelId="{649F472D-AC68-4F27-9EC9-9EFA8DF667E2}" type="presOf" srcId="{CA753DFC-CE56-4A89-B4A2-65EAF7650B4B}" destId="{D5601060-B541-4AE2-A092-269E7D3FDAEC}" srcOrd="1" destOrd="0" presId="urn:microsoft.com/office/officeart/2005/8/layout/hList9"/>
    <dgm:cxn modelId="{66A623B2-EFAC-4CDD-8EDB-3F7B00A0DBC4}" type="presOf" srcId="{C24B65E6-8DF0-4530-8299-D3454FB50139}" destId="{B67D0455-3449-4452-8411-7D12C9F28C78}" srcOrd="1" destOrd="0" presId="urn:microsoft.com/office/officeart/2005/8/layout/hList9"/>
    <dgm:cxn modelId="{B53CD8B0-1D69-490E-BF60-207B7E89CCE6}" type="presParOf" srcId="{12E30D51-1DE8-4B0B-AA32-32F4F652E565}" destId="{2825B1B2-5F64-41ED-884B-3014B1F992A0}" srcOrd="0" destOrd="0" presId="urn:microsoft.com/office/officeart/2005/8/layout/hList9"/>
    <dgm:cxn modelId="{2DC1C359-170F-4E97-A697-26E718CB2E16}" type="presParOf" srcId="{12E30D51-1DE8-4B0B-AA32-32F4F652E565}" destId="{E6351FFE-58BE-4527-80FC-F87D006FDE25}" srcOrd="1" destOrd="0" presId="urn:microsoft.com/office/officeart/2005/8/layout/hList9"/>
    <dgm:cxn modelId="{F32259B3-5F7A-4493-94FE-347C6241C2A2}" type="presParOf" srcId="{E6351FFE-58BE-4527-80FC-F87D006FDE25}" destId="{0BC2941D-2C3E-42D3-ABA6-A65D76AA3622}" srcOrd="0" destOrd="0" presId="urn:microsoft.com/office/officeart/2005/8/layout/hList9"/>
    <dgm:cxn modelId="{26960983-792A-4AC7-8E36-69894385D8F8}" type="presParOf" srcId="{E6351FFE-58BE-4527-80FC-F87D006FDE25}" destId="{4586603D-545D-4C9D-ACF4-36B9B08CE020}" srcOrd="1" destOrd="0" presId="urn:microsoft.com/office/officeart/2005/8/layout/hList9"/>
    <dgm:cxn modelId="{F9CE5D0C-4244-42EE-A9BF-7316FA807F8E}" type="presParOf" srcId="{4586603D-545D-4C9D-ACF4-36B9B08CE020}" destId="{B4CC3D8B-0E67-4801-A677-BE6503C9FA66}" srcOrd="0" destOrd="0" presId="urn:microsoft.com/office/officeart/2005/8/layout/hList9"/>
    <dgm:cxn modelId="{0563C66D-5A52-4DFB-98FA-4C434B6E3B6A}" type="presParOf" srcId="{4586603D-545D-4C9D-ACF4-36B9B08CE020}" destId="{D5601060-B541-4AE2-A092-269E7D3FDAEC}" srcOrd="1" destOrd="0" presId="urn:microsoft.com/office/officeart/2005/8/layout/hList9"/>
    <dgm:cxn modelId="{B0553A25-9EE9-4AF4-A2AB-A6C271CD3F31}" type="presParOf" srcId="{12E30D51-1DE8-4B0B-AA32-32F4F652E565}" destId="{60897F06-0759-4966-8000-619F3C95C16E}" srcOrd="2" destOrd="0" presId="urn:microsoft.com/office/officeart/2005/8/layout/hList9"/>
    <dgm:cxn modelId="{03DA3BA5-1F39-4A64-81B6-BD28FB8E5BC8}" type="presParOf" srcId="{12E30D51-1DE8-4B0B-AA32-32F4F652E565}" destId="{01E9B2A4-A974-4847-865F-D16D27373F8A}" srcOrd="3" destOrd="0" presId="urn:microsoft.com/office/officeart/2005/8/layout/hList9"/>
    <dgm:cxn modelId="{FF50280C-A9B3-4CB6-8911-B5566875B5B6}" type="presParOf" srcId="{12E30D51-1DE8-4B0B-AA32-32F4F652E565}" destId="{8E4E3F6E-B663-4964-9746-F99476F1E370}" srcOrd="4" destOrd="0" presId="urn:microsoft.com/office/officeart/2005/8/layout/hList9"/>
    <dgm:cxn modelId="{5D63AB6C-4487-4EA5-BCCF-9BB84767BEB2}" type="presParOf" srcId="{12E30D51-1DE8-4B0B-AA32-32F4F652E565}" destId="{39CD8EA8-9379-4DE1-8F7A-1DCC09F9D02A}" srcOrd="5" destOrd="0" presId="urn:microsoft.com/office/officeart/2005/8/layout/hList9"/>
    <dgm:cxn modelId="{E792CC09-3370-4E27-B5DD-688703DC8ABE}" type="presParOf" srcId="{12E30D51-1DE8-4B0B-AA32-32F4F652E565}" destId="{2154D8F3-C990-4252-A2FF-335EEE37F624}" srcOrd="6" destOrd="0" presId="urn:microsoft.com/office/officeart/2005/8/layout/hList9"/>
    <dgm:cxn modelId="{D409B435-56DE-402A-BAEC-E4DF422154DE}" type="presParOf" srcId="{2154D8F3-C990-4252-A2FF-335EEE37F624}" destId="{97EB4DF1-481B-411A-9294-3B8EE7E79D46}" srcOrd="0" destOrd="0" presId="urn:microsoft.com/office/officeart/2005/8/layout/hList9"/>
    <dgm:cxn modelId="{432F03CF-9BBA-4CCA-89B5-40319BD478E5}" type="presParOf" srcId="{2154D8F3-C990-4252-A2FF-335EEE37F624}" destId="{58B5AF1C-28F6-4B7C-960B-68BB7BE2602A}" srcOrd="1" destOrd="0" presId="urn:microsoft.com/office/officeart/2005/8/layout/hList9"/>
    <dgm:cxn modelId="{1DB801FF-5F46-4E30-80C8-D45F55FB920C}" type="presParOf" srcId="{58B5AF1C-28F6-4B7C-960B-68BB7BE2602A}" destId="{14488FFE-5C63-4132-B770-BFD760AF08F0}" srcOrd="0" destOrd="0" presId="urn:microsoft.com/office/officeart/2005/8/layout/hList9"/>
    <dgm:cxn modelId="{D6AE995B-4242-46DB-A09E-D0F0FEF1D889}" type="presParOf" srcId="{58B5AF1C-28F6-4B7C-960B-68BB7BE2602A}" destId="{B67D0455-3449-4452-8411-7D12C9F28C78}" srcOrd="1" destOrd="0" presId="urn:microsoft.com/office/officeart/2005/8/layout/hList9"/>
    <dgm:cxn modelId="{61E879E1-7385-4280-9378-9965B659605A}" type="presParOf" srcId="{12E30D51-1DE8-4B0B-AA32-32F4F652E565}" destId="{C52C4A18-1853-4953-BDDE-1FEFF49CCB1B}" srcOrd="7" destOrd="0" presId="urn:microsoft.com/office/officeart/2005/8/layout/hList9"/>
    <dgm:cxn modelId="{FD112661-EB9D-4317-A1A6-18DA2121E1C6}" type="presParOf" srcId="{12E30D51-1DE8-4B0B-AA32-32F4F652E565}" destId="{7671BED8-D16B-409D-B26B-F66A2F6EC5F4}" srcOrd="8" destOrd="0" presId="urn:microsoft.com/office/officeart/2005/8/layout/hList9"/>
    <dgm:cxn modelId="{3B92804F-BC6A-410E-ABF4-80F92A51748E}" type="presParOf" srcId="{12E30D51-1DE8-4B0B-AA32-32F4F652E565}" destId="{4B7AEE92-9E2E-4A08-8ED9-FFE0FDBF09EE}" srcOrd="9" destOrd="0" presId="urn:microsoft.com/office/officeart/2005/8/layout/hList9"/>
    <dgm:cxn modelId="{66EBF2FD-CDCE-41A7-A52F-FD6B2877E17D}" type="presParOf" srcId="{12E30D51-1DE8-4B0B-AA32-32F4F652E565}" destId="{ABC600C0-CB2D-42E8-9F1E-A611D1878D85}" srcOrd="10" destOrd="0" presId="urn:microsoft.com/office/officeart/2005/8/layout/hList9"/>
    <dgm:cxn modelId="{0E585006-6154-49C9-80C7-10F04ABFE15D}" type="presParOf" srcId="{12E30D51-1DE8-4B0B-AA32-32F4F652E565}" destId="{6B6F1DA5-C7B8-4097-AC7B-902012EFB647}" srcOrd="11" destOrd="0" presId="urn:microsoft.com/office/officeart/2005/8/layout/hList9"/>
    <dgm:cxn modelId="{2E4306FB-5CBD-40CE-BC6F-49363AFEA493}" type="presParOf" srcId="{6B6F1DA5-C7B8-4097-AC7B-902012EFB647}" destId="{C1B2A610-34C5-408C-B2F8-54F46589E465}" srcOrd="0" destOrd="0" presId="urn:microsoft.com/office/officeart/2005/8/layout/hList9"/>
    <dgm:cxn modelId="{7EE74BED-0CF4-48C8-BB02-56995B01270C}" type="presParOf" srcId="{6B6F1DA5-C7B8-4097-AC7B-902012EFB647}" destId="{05980E9B-FC68-4EB9-9D5C-B323D51541FD}" srcOrd="1" destOrd="0" presId="urn:microsoft.com/office/officeart/2005/8/layout/hList9"/>
    <dgm:cxn modelId="{1B927EED-2B37-42CB-B7C5-190914CF9320}" type="presParOf" srcId="{05980E9B-FC68-4EB9-9D5C-B323D51541FD}" destId="{BFDC0716-096E-4076-A5C3-94DAD0FE61BE}" srcOrd="0" destOrd="0" presId="urn:microsoft.com/office/officeart/2005/8/layout/hList9"/>
    <dgm:cxn modelId="{8620F513-74B8-4427-AABB-277084158E97}" type="presParOf" srcId="{05980E9B-FC68-4EB9-9D5C-B323D51541FD}" destId="{B7E27715-16BD-4378-A6E2-EDF57B28B1FF}" srcOrd="1" destOrd="0" presId="urn:microsoft.com/office/officeart/2005/8/layout/hList9"/>
    <dgm:cxn modelId="{3F50BA78-F359-4D43-80B7-ED71D9BBC251}" type="presParOf" srcId="{12E30D51-1DE8-4B0B-AA32-32F4F652E565}" destId="{B3EFD9AD-8354-4FEE-809D-740F0FEF974F}" srcOrd="12" destOrd="0" presId="urn:microsoft.com/office/officeart/2005/8/layout/hList9"/>
    <dgm:cxn modelId="{F6B03BB7-FD54-4F5A-9A43-761DDD774E38}" type="presParOf" srcId="{12E30D51-1DE8-4B0B-AA32-32F4F652E565}" destId="{0A0EEAB1-2FA1-43DE-B5F4-B7EB04240E9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C3D8B-0E67-4801-A677-BE6503C9FA66}">
      <dsp:nvSpPr>
        <dsp:cNvPr id="0" name=""/>
        <dsp:cNvSpPr/>
      </dsp:nvSpPr>
      <dsp:spPr>
        <a:xfrm>
          <a:off x="855660" y="122781"/>
          <a:ext cx="1731977" cy="1844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kern="1200" dirty="0" smtClean="0"/>
            <a:t>标准芯片，分立器件</a:t>
          </a:r>
          <a:endParaRPr lang="en-US" altLang="zh-CN" sz="1800" kern="1200" dirty="0" smtClean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传统设计方法</a:t>
          </a:r>
          <a:endParaRPr lang="en-US" altLang="zh-CN" sz="1800" kern="1200" dirty="0" smtClean="0"/>
        </a:p>
      </dsp:txBody>
      <dsp:txXfrm>
        <a:off x="1132777" y="122781"/>
        <a:ext cx="1454860" cy="1844870"/>
      </dsp:txXfrm>
    </dsp:sp>
    <dsp:sp modelId="{01E9B2A4-A974-4847-865F-D16D27373F8A}">
      <dsp:nvSpPr>
        <dsp:cNvPr id="0" name=""/>
        <dsp:cNvSpPr/>
      </dsp:nvSpPr>
      <dsp:spPr>
        <a:xfrm>
          <a:off x="-89385" y="273330"/>
          <a:ext cx="1152345" cy="1152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Bottom-UP</a:t>
          </a:r>
        </a:p>
      </dsp:txBody>
      <dsp:txXfrm>
        <a:off x="79372" y="442087"/>
        <a:ext cx="814831" cy="814831"/>
      </dsp:txXfrm>
    </dsp:sp>
    <dsp:sp modelId="{14488FFE-5C63-4132-B770-BFD760AF08F0}">
      <dsp:nvSpPr>
        <dsp:cNvPr id="0" name=""/>
        <dsp:cNvSpPr/>
      </dsp:nvSpPr>
      <dsp:spPr>
        <a:xfrm>
          <a:off x="3611663" y="197202"/>
          <a:ext cx="1860910" cy="1744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EDA</a:t>
          </a:r>
          <a:r>
            <a:rPr lang="zh-CN" altLang="en-US" sz="1800" kern="1200" dirty="0" smtClean="0"/>
            <a:t>技术和</a:t>
          </a:r>
          <a:r>
            <a:rPr lang="en-US" altLang="zh-CN" sz="1800" kern="1200" dirty="0" smtClean="0"/>
            <a:t>PLD</a:t>
          </a:r>
          <a:r>
            <a:rPr lang="zh-CN" altLang="en-US" sz="1800" kern="1200" dirty="0" smtClean="0"/>
            <a:t>器件的发展</a:t>
          </a: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目前数字系统设计主流</a:t>
          </a:r>
          <a:endParaRPr lang="zh-CN" altLang="en-US" sz="1800" kern="1200" dirty="0"/>
        </a:p>
      </dsp:txBody>
      <dsp:txXfrm>
        <a:off x="3909409" y="197202"/>
        <a:ext cx="1563164" cy="1744647"/>
      </dsp:txXfrm>
    </dsp:sp>
    <dsp:sp modelId="{7671BED8-D16B-409D-B26B-F66A2F6EC5F4}">
      <dsp:nvSpPr>
        <dsp:cNvPr id="0" name=""/>
        <dsp:cNvSpPr/>
      </dsp:nvSpPr>
      <dsp:spPr>
        <a:xfrm>
          <a:off x="2713665" y="251759"/>
          <a:ext cx="1152345" cy="1152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TOP-Down</a:t>
          </a:r>
          <a:endParaRPr lang="zh-CN" altLang="en-US" sz="2000" kern="1200" dirty="0"/>
        </a:p>
      </dsp:txBody>
      <dsp:txXfrm>
        <a:off x="2882422" y="420516"/>
        <a:ext cx="814831" cy="814831"/>
      </dsp:txXfrm>
    </dsp:sp>
    <dsp:sp modelId="{BFDC0716-096E-4076-A5C3-94DAD0FE61BE}">
      <dsp:nvSpPr>
        <dsp:cNvPr id="0" name=""/>
        <dsp:cNvSpPr/>
      </dsp:nvSpPr>
      <dsp:spPr>
        <a:xfrm>
          <a:off x="6642525" y="155155"/>
          <a:ext cx="1963696" cy="1823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微电子制造工艺进步，</a:t>
          </a:r>
          <a:r>
            <a:rPr lang="en-US" altLang="zh-CN" sz="1800" kern="1200" dirty="0" smtClean="0"/>
            <a:t>EDA</a:t>
          </a:r>
          <a:r>
            <a:rPr lang="zh-CN" altLang="en-US" sz="1800" kern="1200" dirty="0" smtClean="0"/>
            <a:t>技术提高。</a:t>
          </a: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数字系统设计向高层次发展</a:t>
          </a:r>
          <a:endParaRPr lang="zh-CN" altLang="en-US" sz="1800" kern="1200" dirty="0"/>
        </a:p>
      </dsp:txBody>
      <dsp:txXfrm>
        <a:off x="6956717" y="155155"/>
        <a:ext cx="1649504" cy="1823841"/>
      </dsp:txXfrm>
    </dsp:sp>
    <dsp:sp modelId="{0A0EEAB1-2FA1-43DE-B5F4-B7EB04240E9D}">
      <dsp:nvSpPr>
        <dsp:cNvPr id="0" name=""/>
        <dsp:cNvSpPr/>
      </dsp:nvSpPr>
      <dsp:spPr>
        <a:xfrm>
          <a:off x="5657805" y="176948"/>
          <a:ext cx="1152345" cy="1152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IP Reuse/SOC</a:t>
          </a:r>
          <a:endParaRPr lang="zh-CN" altLang="en-US" sz="2000" kern="1200" dirty="0"/>
        </a:p>
      </dsp:txBody>
      <dsp:txXfrm>
        <a:off x="5826562" y="345705"/>
        <a:ext cx="814831" cy="81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859348" y="1610707"/>
            <a:ext cx="4239778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数字系统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设计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方法及流程</a:t>
            </a:r>
            <a:endParaRPr lang="zh-CN" alt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9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0319" y="543896"/>
            <a:ext cx="8810513" cy="4286250"/>
            <a:chOff x="288" y="2908"/>
            <a:chExt cx="5232" cy="996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288" y="2908"/>
              <a:ext cx="5232" cy="99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6C6C6"/>
                </a:gs>
                <a:gs pos="50000">
                  <a:srgbClr val="DDDDDD"/>
                </a:gs>
                <a:gs pos="100000">
                  <a:srgbClr val="C6C6C6"/>
                </a:gs>
              </a:gsLst>
              <a:lin ang="5400000" scaled="1"/>
            </a:gradFill>
            <a:ln w="12700" algn="ctr">
              <a:solidFill>
                <a:srgbClr val="DDDDDD"/>
              </a:solidFill>
              <a:round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just"/>
              <a:endParaRPr lang="zh-CN" altLang="en-US" sz="1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307" y="2928"/>
              <a:ext cx="5196" cy="952"/>
            </a:xfrm>
            <a:prstGeom prst="roundRect">
              <a:avLst>
                <a:gd name="adj" fmla="val 14810"/>
              </a:avLst>
            </a:prstGeom>
            <a:gradFill rotWithShape="1">
              <a:gsLst>
                <a:gs pos="0">
                  <a:srgbClr val="C6C6C6"/>
                </a:gs>
                <a:gs pos="50000">
                  <a:srgbClr val="DDDDDD"/>
                </a:gs>
                <a:gs pos="100000">
                  <a:srgbClr val="C6C6C6"/>
                </a:gs>
              </a:gsLst>
              <a:lin ang="5400000" scaled="1"/>
            </a:gradFill>
            <a:ln w="19050" algn="ctr">
              <a:solidFill>
                <a:srgbClr val="DDDDDD">
                  <a:alpha val="20000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/>
              <a:endParaRPr lang="zh-CN" altLang="en-US" sz="1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27"/>
          <p:cNvGrpSpPr>
            <a:grpSpLocks/>
          </p:cNvGrpSpPr>
          <p:nvPr/>
        </p:nvGrpSpPr>
        <p:grpSpPr bwMode="auto">
          <a:xfrm>
            <a:off x="676610" y="557648"/>
            <a:ext cx="2667765" cy="815975"/>
            <a:chOff x="1065186" y="1322376"/>
            <a:chExt cx="2667776" cy="815975"/>
          </a:xfrm>
        </p:grpSpPr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065186" y="1322376"/>
              <a:ext cx="2286010" cy="815975"/>
              <a:chOff x="479" y="2640"/>
              <a:chExt cx="1264" cy="556"/>
            </a:xfrm>
          </p:grpSpPr>
          <p:sp>
            <p:nvSpPr>
              <p:cNvPr id="13" name="AutoShape 7"/>
              <p:cNvSpPr>
                <a:spLocks noChangeArrowheads="1"/>
              </p:cNvSpPr>
              <p:nvPr/>
            </p:nvSpPr>
            <p:spPr bwMode="invGray">
              <a:xfrm>
                <a:off x="479" y="2640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accent1">
                      <a:gamma/>
                      <a:tint val="10196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10196"/>
                      <a:invGamma/>
                    </a:schemeClr>
                  </a:gs>
                </a:gsLst>
                <a:lin ang="0" scaled="1"/>
              </a:gra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just">
                  <a:defRPr/>
                </a:pPr>
                <a:endParaRPr lang="zh-CN" altLang="en-US" sz="1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AutoShape 8"/>
              <p:cNvSpPr>
                <a:spLocks noChangeArrowheads="1"/>
              </p:cNvSpPr>
              <p:nvPr/>
            </p:nvSpPr>
            <p:spPr bwMode="inv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5098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50980"/>
                      <a:invGamma/>
                    </a:schemeClr>
                  </a:gs>
                </a:gsLst>
                <a:lin ang="5400000" scaled="1"/>
              </a:gra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just">
                  <a:defRPr/>
                </a:pPr>
                <a:endParaRPr lang="zh-CN" altLang="en-US" sz="1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 Box 9"/>
            <p:cNvSpPr txBox="1">
              <a:spLocks noChangeArrowheads="1"/>
            </p:cNvSpPr>
            <p:nvPr/>
          </p:nvSpPr>
          <p:spPr bwMode="gray">
            <a:xfrm>
              <a:off x="1788267" y="1486335"/>
              <a:ext cx="1944695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软 核</a:t>
              </a:r>
              <a:endPara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gray">
          <a:xfrm>
            <a:off x="300934" y="1473278"/>
            <a:ext cx="2730510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用硬件描述语言描述的功能块，通常是以硬件描述语言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源文件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的形式出现。</a:t>
            </a:r>
            <a:endParaRPr lang="en-US" altLang="zh-CN" sz="1800" b="1" dirty="0">
              <a:solidFill>
                <a:srgbClr val="00004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</a:t>
            </a:r>
            <a:r>
              <a:rPr lang="en-US" altLang="zh-CN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周期短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，设计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投入少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。不涉及物理实现，高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灵活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适应性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solidFill>
                <a:srgbClr val="00004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需要一定程度的软</a:t>
            </a:r>
            <a:r>
              <a:rPr lang="en-US" altLang="zh-CN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，在性能上需的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优化。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gray">
          <a:xfrm>
            <a:off x="3242099" y="1451068"/>
            <a:ext cx="2526955" cy="28734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软核和硬核的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折衷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完成综合的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表文件形式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solidFill>
                <a:srgbClr val="00004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对于那些对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时序要求严格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的内核</a:t>
            </a:r>
            <a:r>
              <a:rPr lang="en-US" altLang="zh-CN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PCI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接口内核</a:t>
            </a:r>
            <a:r>
              <a:rPr lang="en-US" altLang="zh-CN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，可预布线特定信号或分配特定的布线资源，以满足时序要求。</a:t>
            </a:r>
            <a:endParaRPr lang="en-US" altLang="zh-CN" sz="1800" b="1" dirty="0">
              <a:solidFill>
                <a:srgbClr val="00004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这些内核可归类为固</a:t>
            </a:r>
            <a:r>
              <a:rPr lang="zh-CN" altLang="en-US" sz="1800" b="1" dirty="0" smtClean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核。</a:t>
            </a:r>
            <a:endParaRPr lang="en-US" altLang="zh-CN" sz="1800" b="1" dirty="0">
              <a:solidFill>
                <a:srgbClr val="00004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29"/>
          <p:cNvGrpSpPr>
            <a:grpSpLocks/>
          </p:cNvGrpSpPr>
          <p:nvPr/>
        </p:nvGrpSpPr>
        <p:grpSpPr bwMode="auto">
          <a:xfrm>
            <a:off x="3399438" y="554944"/>
            <a:ext cx="2661584" cy="815975"/>
            <a:chOff x="3428992" y="1357298"/>
            <a:chExt cx="2661596" cy="815975"/>
          </a:xfrm>
        </p:grpSpPr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3428992" y="1357298"/>
              <a:ext cx="2286010" cy="815975"/>
              <a:chOff x="479" y="2640"/>
              <a:chExt cx="1264" cy="556"/>
            </a:xfrm>
          </p:grpSpPr>
          <p:sp>
            <p:nvSpPr>
              <p:cNvPr id="20" name="AutoShape 11"/>
              <p:cNvSpPr>
                <a:spLocks noChangeArrowheads="1"/>
              </p:cNvSpPr>
              <p:nvPr/>
            </p:nvSpPr>
            <p:spPr bwMode="invGray">
              <a:xfrm>
                <a:off x="479" y="2640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accent2">
                      <a:gamma/>
                      <a:tint val="10196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10196"/>
                      <a:invGamma/>
                    </a:schemeClr>
                  </a:gs>
                </a:gsLst>
                <a:lin ang="0" scaled="1"/>
              </a:gradFill>
              <a:ln w="127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just">
                  <a:defRPr/>
                </a:pPr>
                <a:endParaRPr lang="zh-CN" altLang="en-US" sz="1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utoShape 12"/>
              <p:cNvSpPr>
                <a:spLocks noChangeArrowheads="1"/>
              </p:cNvSpPr>
              <p:nvPr/>
            </p:nvSpPr>
            <p:spPr bwMode="inv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5098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50980"/>
                      <a:invGamma/>
                    </a:schemeClr>
                  </a:gs>
                </a:gsLst>
                <a:lin ang="5400000" scaled="1"/>
              </a:gradFill>
              <a:ln w="12700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just">
                  <a:defRPr/>
                </a:pPr>
                <a:endParaRPr lang="zh-CN" altLang="en-US" sz="1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Text Box 25"/>
            <p:cNvSpPr txBox="1">
              <a:spLocks noChangeArrowheads="1"/>
            </p:cNvSpPr>
            <p:nvPr/>
          </p:nvSpPr>
          <p:spPr bwMode="gray">
            <a:xfrm>
              <a:off x="4145892" y="1499527"/>
              <a:ext cx="194469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固 核</a:t>
              </a:r>
              <a:endPara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8"/>
          <p:cNvGrpSpPr>
            <a:grpSpLocks/>
          </p:cNvGrpSpPr>
          <p:nvPr/>
        </p:nvGrpSpPr>
        <p:grpSpPr bwMode="auto">
          <a:xfrm>
            <a:off x="6132556" y="543896"/>
            <a:ext cx="2661753" cy="815975"/>
            <a:chOff x="5786446" y="1357298"/>
            <a:chExt cx="2661765" cy="815975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5786446" y="1357298"/>
              <a:ext cx="2286010" cy="815975"/>
              <a:chOff x="479" y="2640"/>
              <a:chExt cx="1264" cy="556"/>
            </a:xfrm>
          </p:grpSpPr>
          <p:sp>
            <p:nvSpPr>
              <p:cNvPr id="25" name="AutoShape 14"/>
              <p:cNvSpPr>
                <a:spLocks noChangeArrowheads="1"/>
              </p:cNvSpPr>
              <p:nvPr/>
            </p:nvSpPr>
            <p:spPr bwMode="invGray">
              <a:xfrm>
                <a:off x="479" y="2640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hlink">
                      <a:gamma/>
                      <a:tint val="10196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10196"/>
                      <a:invGamma/>
                    </a:schemeClr>
                  </a:gs>
                </a:gsLst>
                <a:lin ang="0" scaled="1"/>
              </a:gradFill>
              <a:ln w="12700" algn="ctr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just">
                  <a:defRPr/>
                </a:pPr>
                <a:endParaRPr lang="zh-CN" altLang="en-US" sz="1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AutoShape 15"/>
              <p:cNvSpPr>
                <a:spLocks noChangeArrowheads="1"/>
              </p:cNvSpPr>
              <p:nvPr/>
            </p:nvSpPr>
            <p:spPr bwMode="inv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hlink">
                      <a:gamma/>
                      <a:tint val="5098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50980"/>
                      <a:invGamma/>
                    </a:schemeClr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just">
                  <a:defRPr/>
                </a:pPr>
                <a:endParaRPr lang="zh-CN" altLang="en-US" sz="1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26"/>
            <p:cNvSpPr txBox="1">
              <a:spLocks noChangeArrowheads="1"/>
            </p:cNvSpPr>
            <p:nvPr/>
          </p:nvSpPr>
          <p:spPr bwMode="gray">
            <a:xfrm>
              <a:off x="6503514" y="1483651"/>
              <a:ext cx="19446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硬 核</a:t>
              </a:r>
              <a:endPara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 Box 21"/>
          <p:cNvSpPr txBox="1">
            <a:spLocks noChangeArrowheads="1"/>
          </p:cNvSpPr>
          <p:nvPr/>
        </p:nvSpPr>
        <p:spPr bwMode="gray">
          <a:xfrm>
            <a:off x="5979710" y="1451068"/>
            <a:ext cx="2814599" cy="28734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提供设计阶段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最终阶段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产品：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掩膜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。以经过完全的布局布线的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版图形式</a:t>
            </a:r>
            <a:r>
              <a:rPr lang="zh-CN" altLang="en-US" sz="1800" b="1" dirty="0" smtClean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提供。</a:t>
            </a:r>
            <a:endParaRPr lang="en-US" altLang="zh-CN" sz="1800" b="1" dirty="0">
              <a:solidFill>
                <a:srgbClr val="00004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既具有可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预见性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，同时还可以针对特定工艺或购买商进行功耗和尺寸上的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solidFill>
                <a:srgbClr val="00004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缺乏</a:t>
            </a:r>
            <a:r>
              <a:rPr lang="zh-CN" altLang="en-US" sz="1800" b="1" dirty="0">
                <a:solidFill>
                  <a:srgbClr val="000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灵活性而可移植性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差。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  <p:bldP spid="16" grpId="0" build="allAtOnce" animBg="1"/>
      <p:bldP spid="27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509956" y="693551"/>
            <a:ext cx="2221379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ARM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硬核的手机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41" y="2200089"/>
            <a:ext cx="4982829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1" t="5620" r="24914" b="12210"/>
          <a:stretch/>
        </p:blipFill>
        <p:spPr bwMode="auto">
          <a:xfrm>
            <a:off x="182880" y="2308039"/>
            <a:ext cx="3691266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album.sina.com.cn/pic/001Y3PPPzy7ngNcy7jUf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t="3402" r="13267" b="71292"/>
          <a:stretch/>
        </p:blipFill>
        <p:spPr bwMode="auto">
          <a:xfrm>
            <a:off x="182880" y="180788"/>
            <a:ext cx="6053466" cy="29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1891" y="233363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5154" y="923925"/>
            <a:ext cx="8625510" cy="4038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892" indent="-342892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 err="1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endParaRPr lang="en-US" altLang="zh-CN" sz="2000" b="1" kern="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088" lvl="1" indent="-342900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 on a CHIP</a:t>
            </a:r>
          </a:p>
          <a:p>
            <a:pPr marL="800088" lvl="1" indent="-342900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片上系统，或芯片系统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088" lvl="1" indent="-342900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一个芯片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实现一个功能完整的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系统，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或者把一个完整的系统集成到一个芯片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SOPC: system on programmable chip</a:t>
            </a:r>
          </a:p>
          <a:p>
            <a:pPr marL="800088" lvl="1" indent="-342900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嵌入式微处理器软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的出现，使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SOPC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进入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实用化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277" lvl="2" indent="-342900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Intel/Altera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NiosII,Xilinx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公司的</a:t>
            </a:r>
            <a:r>
              <a:rPr lang="en-US" altLang="zh-CN" sz="20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Microblaze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1257277" lvl="2" indent="-342900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Opencorcs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组织的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 RISC 1200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Gaisler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Research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公司的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Leon2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742931" lvl="1" indent="-285743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75000"/>
                </a:srgbClr>
              </a:buClr>
              <a:buSzPct val="60000"/>
              <a:buFont typeface="Wingdings" pitchFamily="2" charset="2"/>
              <a:buChar char="n"/>
            </a:pPr>
            <a:endParaRPr lang="zh-CN" altLang="en-US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39" y="233363"/>
            <a:ext cx="3946525" cy="18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0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11891" y="233363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5153" y="923925"/>
            <a:ext cx="8785411" cy="4038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892" indent="-342892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 err="1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endParaRPr lang="en-US" altLang="zh-CN" sz="2000" b="1" kern="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31" lvl="1" indent="-285743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75000"/>
                </a:srgbClr>
              </a:buClr>
              <a:buSzPct val="60000"/>
              <a:buFont typeface="Wingdings" pitchFamily="2" charset="2"/>
              <a:buChar char="n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定制为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ASIC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CPLD/FPGA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实现。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31" lvl="1" indent="-285743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75000"/>
                </a:srgbClr>
              </a:buClr>
              <a:buSzPct val="60000"/>
              <a:buFont typeface="Wingdings" pitchFamily="2" charset="2"/>
              <a:buChar char="n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每个功能模块可自行设计，也可用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核来构建。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31" lvl="1" indent="-285743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75000"/>
                </a:srgbClr>
              </a:buClr>
              <a:buSzPct val="60000"/>
              <a:buFont typeface="Wingdings" pitchFamily="2" charset="2"/>
              <a:buChar char="n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进入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时代，设计方法变化：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5831" lvl="2" indent="-285743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75000"/>
                </a:srgbClr>
              </a:buClr>
              <a:buSzPct val="60000"/>
              <a:buFont typeface="Wingdings" pitchFamily="2" charset="2"/>
              <a:buChar char="n"/>
            </a:pPr>
            <a:r>
              <a:rPr lang="zh-CN" altLang="en-US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早期，基于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晶体管（</a:t>
            </a:r>
            <a:r>
              <a:rPr lang="en-US" altLang="zh-CN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transistor based design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en-US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重点关注减少芯片面积，又称为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面积驱动的设计（</a:t>
            </a:r>
            <a:r>
              <a:rPr lang="en-US" altLang="zh-CN" sz="17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asrea</a:t>
            </a:r>
            <a:r>
              <a:rPr lang="en-US" altLang="zh-CN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driving design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。又因为需要考虑门级模块间时延，又称为时延驱动的设计（</a:t>
            </a:r>
            <a:r>
              <a:rPr lang="en-US" altLang="zh-CN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 driving design</a:t>
            </a:r>
            <a:r>
              <a:rPr lang="zh-CN" altLang="en-US" sz="1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TDD</a:t>
            </a:r>
            <a:r>
              <a:rPr lang="zh-CN" altLang="en-US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17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5831" lvl="2" indent="-285743" algn="just" fontAlgn="base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75000"/>
                </a:srgbClr>
              </a:buClr>
              <a:buSzPct val="60000"/>
              <a:buFont typeface="Wingdings" pitchFamily="2" charset="2"/>
              <a:buChar char="n"/>
            </a:pPr>
            <a:r>
              <a:rPr lang="en-US" altLang="zh-CN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世纪</a:t>
            </a:r>
            <a:r>
              <a:rPr lang="en-US" altLang="zh-CN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90</a:t>
            </a:r>
            <a:r>
              <a:rPr lang="zh-CN" altLang="en-US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年代后，芯片集成度提高，</a:t>
            </a:r>
            <a:r>
              <a:rPr lang="en-US" altLang="zh-CN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zh-CN" altLang="en-US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出现，使得</a:t>
            </a:r>
            <a:r>
              <a:rPr lang="en-US" altLang="zh-CN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复用成为主流，这种方法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基于模块的设计（</a:t>
            </a:r>
            <a:r>
              <a:rPr lang="en-US" altLang="zh-CN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 based design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BBD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基于平台的设计（</a:t>
            </a:r>
            <a:r>
              <a:rPr lang="en-US" altLang="zh-CN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platform based design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PBD</a:t>
            </a:r>
            <a:r>
              <a:rPr lang="zh-CN" altLang="en-US" sz="17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700" b="1" kern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432"/>
            <a:ext cx="3818964" cy="18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40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86523" y="210093"/>
            <a:ext cx="7886700" cy="69355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数字系统设计方法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645920" y="1380770"/>
            <a:ext cx="7886700" cy="2707135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知识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点：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数字系统设计方法</a:t>
            </a:r>
            <a:endParaRPr lang="en-US" altLang="zh-CN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BOTTOM-UP</a:t>
            </a:r>
          </a:p>
          <a:p>
            <a:pPr lvl="1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TOP-DOWN</a:t>
            </a:r>
          </a:p>
          <a:p>
            <a:pPr lvl="1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1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IPresuse</a:t>
            </a:r>
            <a:r>
              <a:rPr lang="zh-CN" altLang="en-US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</a:p>
          <a:p>
            <a:pPr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837" y="2108499"/>
            <a:ext cx="2926265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1292772" y="3197583"/>
            <a:ext cx="7031420" cy="194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86523" y="210093"/>
            <a:ext cx="7886700" cy="69355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数字系统设计方法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8866803"/>
              </p:ext>
            </p:extLst>
          </p:nvPr>
        </p:nvGraphicFramePr>
        <p:xfrm>
          <a:off x="252246" y="1205625"/>
          <a:ext cx="8597463" cy="280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139" y="3499945"/>
            <a:ext cx="1992221" cy="136903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761186" y="3392024"/>
            <a:ext cx="3147332" cy="1715707"/>
            <a:chOff x="2976712" y="2108817"/>
            <a:chExt cx="4856455" cy="3312465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712" y="2108817"/>
              <a:ext cx="4856455" cy="3312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4" name="Group 10"/>
            <p:cNvGrpSpPr>
              <a:grpSpLocks/>
            </p:cNvGrpSpPr>
            <p:nvPr/>
          </p:nvGrpSpPr>
          <p:grpSpPr bwMode="auto">
            <a:xfrm>
              <a:off x="5543994" y="2745551"/>
              <a:ext cx="1447800" cy="1752600"/>
              <a:chOff x="3640" y="2001"/>
              <a:chExt cx="912" cy="1104"/>
            </a:xfrm>
          </p:grpSpPr>
          <p:grpSp>
            <p:nvGrpSpPr>
              <p:cNvPr id="63" name="Group 11"/>
              <p:cNvGrpSpPr>
                <a:grpSpLocks/>
              </p:cNvGrpSpPr>
              <p:nvPr/>
            </p:nvGrpSpPr>
            <p:grpSpPr bwMode="auto">
              <a:xfrm>
                <a:off x="3640" y="2001"/>
                <a:ext cx="912" cy="528"/>
                <a:chOff x="3514" y="2104"/>
                <a:chExt cx="912" cy="528"/>
              </a:xfrm>
            </p:grpSpPr>
            <p:sp>
              <p:nvSpPr>
                <p:cNvPr id="67" name="AutoShape 12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514" y="2104"/>
                  <a:ext cx="912" cy="528"/>
                </a:xfrm>
                <a:prstGeom prst="bevel">
                  <a:avLst>
                    <a:gd name="adj" fmla="val 8148"/>
                  </a:avLst>
                </a:prstGeom>
                <a:solidFill>
                  <a:srgbClr val="FF9933"/>
                </a:solidFill>
                <a:ln>
                  <a:noFill/>
                </a:ln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900" b="1">
                    <a:solidFill>
                      <a:schemeClr val="bg1"/>
                    </a:solidFill>
                    <a:ea typeface="宋体" charset="-122"/>
                    <a:cs typeface="Arial" charset="0"/>
                  </a:endParaRPr>
                </a:p>
              </p:txBody>
            </p:sp>
            <p:sp>
              <p:nvSpPr>
                <p:cNvPr id="68" name="Rectangle 13"/>
                <p:cNvSpPr>
                  <a:spLocks noChangeArrowheads="1"/>
                </p:cNvSpPr>
                <p:nvPr/>
              </p:nvSpPr>
              <p:spPr bwMode="auto">
                <a:xfrm>
                  <a:off x="3634" y="2176"/>
                  <a:ext cx="6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sz="900" b="1">
                      <a:solidFill>
                        <a:schemeClr val="bg1"/>
                      </a:solidFill>
                      <a:ea typeface="宋体" charset="-122"/>
                      <a:cs typeface="Arial" charset="0"/>
                    </a:rPr>
                    <a:t>Flash</a:t>
                  </a:r>
                </a:p>
              </p:txBody>
            </p:sp>
          </p:grpSp>
          <p:grpSp>
            <p:nvGrpSpPr>
              <p:cNvPr id="64" name="Group 14"/>
              <p:cNvGrpSpPr>
                <a:grpSpLocks/>
              </p:cNvGrpSpPr>
              <p:nvPr/>
            </p:nvGrpSpPr>
            <p:grpSpPr bwMode="auto">
              <a:xfrm>
                <a:off x="3640" y="2577"/>
                <a:ext cx="912" cy="528"/>
                <a:chOff x="3514" y="2680"/>
                <a:chExt cx="912" cy="528"/>
              </a:xfrm>
            </p:grpSpPr>
            <p:sp>
              <p:nvSpPr>
                <p:cNvPr id="65" name="AutoShape 15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514" y="2680"/>
                  <a:ext cx="912" cy="528"/>
                </a:xfrm>
                <a:prstGeom prst="bevel">
                  <a:avLst>
                    <a:gd name="adj" fmla="val 8148"/>
                  </a:avLst>
                </a:prstGeom>
                <a:solidFill>
                  <a:schemeClr val="folHlink"/>
                </a:solidFill>
                <a:ln>
                  <a:noFill/>
                </a:ln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900" b="1">
                    <a:solidFill>
                      <a:schemeClr val="bg1"/>
                    </a:solidFill>
                    <a:ea typeface="宋体" charset="-122"/>
                    <a:cs typeface="Arial" charset="0"/>
                  </a:endParaRPr>
                </a:p>
              </p:txBody>
            </p:sp>
            <p:sp>
              <p:nvSpPr>
                <p:cNvPr id="6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62" y="2752"/>
                  <a:ext cx="8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sz="900" b="1" dirty="0">
                      <a:ea typeface="宋体" charset="-122"/>
                      <a:cs typeface="Arial" charset="0"/>
                    </a:rPr>
                    <a:t>SDRAM</a:t>
                  </a:r>
                </a:p>
              </p:txBody>
            </p:sp>
          </p:grpSp>
        </p:grpSp>
        <p:grpSp>
          <p:nvGrpSpPr>
            <p:cNvPr id="45" name="Group 32"/>
            <p:cNvGrpSpPr>
              <a:grpSpLocks/>
            </p:cNvGrpSpPr>
            <p:nvPr/>
          </p:nvGrpSpPr>
          <p:grpSpPr bwMode="auto">
            <a:xfrm>
              <a:off x="3804094" y="2821751"/>
              <a:ext cx="1676400" cy="1676400"/>
              <a:chOff x="2448" y="2198"/>
              <a:chExt cx="912" cy="912"/>
            </a:xfrm>
          </p:grpSpPr>
          <p:sp>
            <p:nvSpPr>
              <p:cNvPr id="61" name="AutoShape 33"/>
              <p:cNvSpPr>
                <a:spLocks noChangeArrowheads="1"/>
              </p:cNvSpPr>
              <p:nvPr/>
            </p:nvSpPr>
            <p:spPr bwMode="auto">
              <a:xfrm rot="10800000" flipV="1">
                <a:off x="2448" y="2198"/>
                <a:ext cx="912" cy="912"/>
              </a:xfrm>
              <a:prstGeom prst="bevel">
                <a:avLst>
                  <a:gd name="adj" fmla="val 3287"/>
                </a:avLst>
              </a:prstGeom>
              <a:gradFill rotWithShape="1">
                <a:gsLst>
                  <a:gs pos="0">
                    <a:srgbClr val="969696"/>
                  </a:gs>
                  <a:gs pos="50000">
                    <a:srgbClr val="DDDDDD"/>
                  </a:gs>
                  <a:gs pos="100000">
                    <a:srgbClr val="969696"/>
                  </a:gs>
                </a:gsLst>
                <a:lin ang="2700000" scaled="1"/>
              </a:gradFill>
              <a:ln>
                <a:noFill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900" b="1">
                  <a:solidFill>
                    <a:schemeClr val="bg1"/>
                  </a:solidFill>
                  <a:ea typeface="宋体" charset="-122"/>
                  <a:cs typeface="Arial" charset="0"/>
                </a:endParaRPr>
              </a:p>
            </p:txBody>
          </p:sp>
          <p:sp>
            <p:nvSpPr>
              <p:cNvPr id="62" name="Text Box 34"/>
              <p:cNvSpPr txBox="1">
                <a:spLocks noChangeArrowheads="1"/>
              </p:cNvSpPr>
              <p:nvPr/>
            </p:nvSpPr>
            <p:spPr bwMode="auto">
              <a:xfrm>
                <a:off x="2684" y="2491"/>
                <a:ext cx="424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zh-CN" sz="900" b="1">
                    <a:ea typeface="宋体" charset="-122"/>
                    <a:cs typeface="Arial" charset="0"/>
                  </a:rPr>
                  <a:t>FPGA</a:t>
                </a:r>
              </a:p>
            </p:txBody>
          </p:sp>
        </p:grpSp>
        <p:grpSp>
          <p:nvGrpSpPr>
            <p:cNvPr id="46" name="Group 35"/>
            <p:cNvGrpSpPr>
              <a:grpSpLocks/>
            </p:cNvGrpSpPr>
            <p:nvPr/>
          </p:nvGrpSpPr>
          <p:grpSpPr bwMode="auto">
            <a:xfrm>
              <a:off x="3892994" y="2936052"/>
              <a:ext cx="457200" cy="258763"/>
              <a:chOff x="1056" y="960"/>
              <a:chExt cx="960" cy="624"/>
            </a:xfrm>
          </p:grpSpPr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 rot="10800000" flipV="1">
                <a:off x="1056" y="960"/>
                <a:ext cx="960" cy="624"/>
              </a:xfrm>
              <a:prstGeom prst="bevel">
                <a:avLst>
                  <a:gd name="adj" fmla="val 6060"/>
                </a:avLst>
              </a:prstGeom>
              <a:solidFill>
                <a:schemeClr val="hlink"/>
              </a:solidFill>
              <a:ln>
                <a:noFill/>
              </a:ln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900" b="1">
                  <a:solidFill>
                    <a:schemeClr val="bg1"/>
                  </a:solidFill>
                  <a:ea typeface="宋体" charset="-122"/>
                  <a:cs typeface="Arial" charset="0"/>
                </a:endParaRPr>
              </a:p>
            </p:txBody>
          </p:sp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>
                <a:off x="1248" y="1056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900" b="1">
                    <a:solidFill>
                      <a:schemeClr val="bg1"/>
                    </a:solidFill>
                    <a:ea typeface="宋体" charset="-122"/>
                    <a:cs typeface="Arial" charset="0"/>
                  </a:rPr>
                  <a:t>I/O</a:t>
                </a:r>
              </a:p>
            </p:txBody>
          </p:sp>
        </p:grpSp>
        <p:grpSp>
          <p:nvGrpSpPr>
            <p:cNvPr id="47" name="Group 38"/>
            <p:cNvGrpSpPr>
              <a:grpSpLocks/>
            </p:cNvGrpSpPr>
            <p:nvPr/>
          </p:nvGrpSpPr>
          <p:grpSpPr bwMode="auto">
            <a:xfrm>
              <a:off x="4426394" y="2936052"/>
              <a:ext cx="457200" cy="258763"/>
              <a:chOff x="1056" y="960"/>
              <a:chExt cx="960" cy="624"/>
            </a:xfrm>
          </p:grpSpPr>
          <p:sp>
            <p:nvSpPr>
              <p:cNvPr id="57" name="AutoShape 39"/>
              <p:cNvSpPr>
                <a:spLocks noChangeArrowheads="1"/>
              </p:cNvSpPr>
              <p:nvPr/>
            </p:nvSpPr>
            <p:spPr bwMode="auto">
              <a:xfrm rot="10800000" flipV="1">
                <a:off x="1056" y="960"/>
                <a:ext cx="960" cy="624"/>
              </a:xfrm>
              <a:prstGeom prst="bevel">
                <a:avLst>
                  <a:gd name="adj" fmla="val 6060"/>
                </a:avLst>
              </a:prstGeom>
              <a:solidFill>
                <a:schemeClr val="hlink"/>
              </a:solidFill>
              <a:ln>
                <a:noFill/>
              </a:ln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900" b="1">
                  <a:solidFill>
                    <a:schemeClr val="bg1"/>
                  </a:solidFill>
                  <a:ea typeface="宋体" charset="-122"/>
                  <a:cs typeface="Arial" charset="0"/>
                </a:endParaRPr>
              </a:p>
            </p:txBody>
          </p:sp>
          <p:sp>
            <p:nvSpPr>
              <p:cNvPr id="58" name="Rectangle 40"/>
              <p:cNvSpPr>
                <a:spLocks noChangeArrowheads="1"/>
              </p:cNvSpPr>
              <p:nvPr/>
            </p:nvSpPr>
            <p:spPr bwMode="auto">
              <a:xfrm>
                <a:off x="1248" y="1056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900" b="1">
                    <a:solidFill>
                      <a:schemeClr val="bg1"/>
                    </a:solidFill>
                    <a:ea typeface="宋体" charset="-122"/>
                    <a:cs typeface="Arial" charset="0"/>
                  </a:rPr>
                  <a:t>I/O</a:t>
                </a:r>
              </a:p>
            </p:txBody>
          </p:sp>
        </p:grpSp>
        <p:grpSp>
          <p:nvGrpSpPr>
            <p:cNvPr id="48" name="Group 41"/>
            <p:cNvGrpSpPr>
              <a:grpSpLocks/>
            </p:cNvGrpSpPr>
            <p:nvPr/>
          </p:nvGrpSpPr>
          <p:grpSpPr bwMode="auto">
            <a:xfrm>
              <a:off x="4959794" y="2936052"/>
              <a:ext cx="457200" cy="258763"/>
              <a:chOff x="1056" y="960"/>
              <a:chExt cx="960" cy="624"/>
            </a:xfrm>
          </p:grpSpPr>
          <p:sp>
            <p:nvSpPr>
              <p:cNvPr id="55" name="AutoShape 42"/>
              <p:cNvSpPr>
                <a:spLocks noChangeArrowheads="1"/>
              </p:cNvSpPr>
              <p:nvPr/>
            </p:nvSpPr>
            <p:spPr bwMode="auto">
              <a:xfrm rot="10800000" flipV="1">
                <a:off x="1056" y="960"/>
                <a:ext cx="960" cy="624"/>
              </a:xfrm>
              <a:prstGeom prst="bevel">
                <a:avLst>
                  <a:gd name="adj" fmla="val 6060"/>
                </a:avLst>
              </a:prstGeom>
              <a:solidFill>
                <a:schemeClr val="hlink"/>
              </a:solidFill>
              <a:ln>
                <a:noFill/>
              </a:ln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900" b="1">
                  <a:solidFill>
                    <a:schemeClr val="bg1"/>
                  </a:solidFill>
                  <a:ea typeface="宋体" charset="-122"/>
                  <a:cs typeface="Arial" charset="0"/>
                </a:endParaRPr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1248" y="1056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900" b="1">
                    <a:solidFill>
                      <a:schemeClr val="bg1"/>
                    </a:solidFill>
                    <a:ea typeface="宋体" charset="-122"/>
                    <a:cs typeface="Arial" charset="0"/>
                  </a:rPr>
                  <a:t>I/O</a:t>
                </a:r>
              </a:p>
            </p:txBody>
          </p:sp>
        </p:grpSp>
        <p:grpSp>
          <p:nvGrpSpPr>
            <p:cNvPr id="49" name="Group 44"/>
            <p:cNvGrpSpPr>
              <a:grpSpLocks/>
            </p:cNvGrpSpPr>
            <p:nvPr/>
          </p:nvGrpSpPr>
          <p:grpSpPr bwMode="auto">
            <a:xfrm>
              <a:off x="3908869" y="3856801"/>
              <a:ext cx="533400" cy="490538"/>
              <a:chOff x="2352" y="920"/>
              <a:chExt cx="1200" cy="1104"/>
            </a:xfrm>
          </p:grpSpPr>
          <p:sp>
            <p:nvSpPr>
              <p:cNvPr id="53" name="AutoShape 45"/>
              <p:cNvSpPr>
                <a:spLocks noChangeArrowheads="1"/>
              </p:cNvSpPr>
              <p:nvPr/>
            </p:nvSpPr>
            <p:spPr bwMode="auto">
              <a:xfrm rot="10800000" flipV="1">
                <a:off x="2352" y="920"/>
                <a:ext cx="1200" cy="1104"/>
              </a:xfrm>
              <a:prstGeom prst="bevel">
                <a:avLst>
                  <a:gd name="adj" fmla="val 425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900" b="1">
                  <a:solidFill>
                    <a:schemeClr val="bg1"/>
                  </a:solidFill>
                  <a:ea typeface="宋体" charset="-122"/>
                  <a:cs typeface="Arial" charset="0"/>
                </a:endParaRPr>
              </a:p>
            </p:txBody>
          </p:sp>
          <p:sp>
            <p:nvSpPr>
              <p:cNvPr id="54" name="Rectangle 46"/>
              <p:cNvSpPr>
                <a:spLocks noChangeArrowheads="1"/>
              </p:cNvSpPr>
              <p:nvPr/>
            </p:nvSpPr>
            <p:spPr bwMode="auto">
              <a:xfrm>
                <a:off x="2496" y="1040"/>
                <a:ext cx="912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900" b="1">
                    <a:ea typeface="宋体" charset="-122"/>
                    <a:cs typeface="Arial" charset="0"/>
                  </a:rPr>
                  <a:t>CPU</a:t>
                </a:r>
              </a:p>
            </p:txBody>
          </p:sp>
        </p:grpSp>
        <p:grpSp>
          <p:nvGrpSpPr>
            <p:cNvPr id="50" name="Group 47"/>
            <p:cNvGrpSpPr>
              <a:grpSpLocks/>
            </p:cNvGrpSpPr>
            <p:nvPr/>
          </p:nvGrpSpPr>
          <p:grpSpPr bwMode="auto">
            <a:xfrm>
              <a:off x="4718494" y="3928239"/>
              <a:ext cx="457200" cy="419100"/>
              <a:chOff x="3744" y="2130"/>
              <a:chExt cx="768" cy="704"/>
            </a:xfrm>
          </p:grpSpPr>
          <p:sp>
            <p:nvSpPr>
              <p:cNvPr id="51" name="AutoShape 48"/>
              <p:cNvSpPr>
                <a:spLocks noChangeArrowheads="1"/>
              </p:cNvSpPr>
              <p:nvPr/>
            </p:nvSpPr>
            <p:spPr bwMode="auto">
              <a:xfrm rot="10800000" flipV="1">
                <a:off x="3744" y="2130"/>
                <a:ext cx="768" cy="704"/>
              </a:xfrm>
              <a:prstGeom prst="bevel">
                <a:avLst>
                  <a:gd name="adj" fmla="val 7102"/>
                </a:avLst>
              </a:prstGeom>
              <a:solidFill>
                <a:schemeClr val="tx2"/>
              </a:solidFill>
              <a:ln>
                <a:noFill/>
              </a:ln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900" b="1">
                  <a:solidFill>
                    <a:schemeClr val="bg1"/>
                  </a:solidFill>
                  <a:ea typeface="宋体" charset="-122"/>
                  <a:cs typeface="Arial" charset="0"/>
                </a:endParaRPr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3840" y="2218"/>
                <a:ext cx="576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900" b="1">
                    <a:solidFill>
                      <a:schemeClr val="bg1"/>
                    </a:solidFill>
                    <a:ea typeface="宋体" charset="-122"/>
                    <a:cs typeface="Arial" charset="0"/>
                  </a:rPr>
                  <a:t>DSP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8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1133" y="231775"/>
            <a:ext cx="7486650" cy="692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304" y="923925"/>
            <a:ext cx="5312036" cy="403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传统的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bottom-up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5600" lvl="1" indent="-355600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设计者选择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标准集成电路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，或者将各种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基本单元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（门电路、加法器、计数器等）做成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基本单元库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，调用基本单元，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逐级向上组合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500" b="1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类似一砖一瓦盖金字塔</a:t>
            </a:r>
            <a:endParaRPr lang="en-US" altLang="zh-CN" sz="1500" b="1" i="1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5600" lvl="1" indent="-355600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效率低、成本高、易出错。</a:t>
            </a:r>
            <a:endParaRPr lang="en-US" altLang="zh-CN" sz="2000" b="1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5600" lvl="1" indent="-355600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特点</a:t>
            </a: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8500" lvl="2" indent="-342900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首先解决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最底层硬件单元的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可实现性，其次在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逐级设计和测试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过程中，必须始终考虑所有目标器件的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细节，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直到最后。</a:t>
            </a:r>
          </a:p>
          <a:p>
            <a:pPr lvl="1" algn="just">
              <a:lnSpc>
                <a:spcPct val="150000"/>
              </a:lnSpc>
            </a:pPr>
            <a:endParaRPr lang="zh-CN" altLang="en-US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4551" y="4341233"/>
            <a:ext cx="2952750" cy="504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方案论证、算法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确定。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24551" y="2998208"/>
            <a:ext cx="2952750" cy="1228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根据方案和系统指标选购硬件，并设计电路板，实现硬件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系统。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24551" y="2369558"/>
            <a:ext cx="2952750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软件设计与调试</a:t>
            </a:r>
          </a:p>
        </p:txBody>
      </p:sp>
      <p:sp>
        <p:nvSpPr>
          <p:cNvPr id="16" name="矩形 15"/>
          <p:cNvSpPr/>
          <p:nvPr/>
        </p:nvSpPr>
        <p:spPr>
          <a:xfrm>
            <a:off x="5924551" y="1681378"/>
            <a:ext cx="2952750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硬件系统测试与调试</a:t>
            </a:r>
          </a:p>
        </p:txBody>
      </p:sp>
      <p:sp>
        <p:nvSpPr>
          <p:cNvPr id="17" name="矩形 16"/>
          <p:cNvSpPr/>
          <p:nvPr/>
        </p:nvSpPr>
        <p:spPr>
          <a:xfrm>
            <a:off x="5924551" y="578857"/>
            <a:ext cx="2952750" cy="876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系统设计完成，或系统中某个模块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完成。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75825" y="923925"/>
            <a:ext cx="17032" cy="39359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68685" y="185738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04900"/>
            <a:ext cx="5451245" cy="4038600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Top-down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自顶向下）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2438" lvl="2" indent="-184150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系统设计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入手，在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顶层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进行功能框图的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划分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和结构设计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。在功能级进行仿真、纠错，并用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对行为进行建模，由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工具转化为电路网表和具体物理实现。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2438" lvl="1" indent="-184150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75000"/>
                </a:srgbClr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设计的主要仿真和调试在高层次完成，利于发现错误，减少浪费、提高一次成功率。</a:t>
            </a:r>
            <a:endParaRPr lang="zh-CN" altLang="en-US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45" y="1104900"/>
            <a:ext cx="3692755" cy="345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11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2565" y="3355633"/>
            <a:ext cx="3882070" cy="1574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2565" y="922894"/>
            <a:ext cx="3882070" cy="2325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51646" y="107577"/>
            <a:ext cx="148814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CPU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2671482" y="1075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系统划分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0660" y="1096526"/>
            <a:ext cx="107576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ALU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595719" y="1096526"/>
            <a:ext cx="107576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PC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40660" y="1831632"/>
            <a:ext cx="107576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RAM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95719" y="1831632"/>
            <a:ext cx="107576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FSM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40660" y="2548809"/>
            <a:ext cx="107576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REG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595719" y="2548809"/>
            <a:ext cx="107576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REG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671482" y="18854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划分</a:t>
            </a:r>
            <a:r>
              <a:rPr lang="zh-CN" altLang="en-US" sz="2000" dirty="0"/>
              <a:t>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71482" y="41445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门级网表</a:t>
            </a:r>
            <a:endParaRPr lang="zh-CN" altLang="en-US" sz="2000" dirty="0"/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9" y="3588249"/>
            <a:ext cx="2286775" cy="1109257"/>
          </a:xfrm>
          <a:prstGeom prst="rect">
            <a:avLst/>
          </a:prstGeom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4253931" y="163732"/>
            <a:ext cx="4692845" cy="476685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Top-Down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方式设计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示意图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系统级划分为几个模块</a:t>
            </a:r>
            <a:endParaRPr lang="en-US" altLang="zh-CN" sz="2000" kern="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、对每个模块再分别进行设计与</a:t>
            </a:r>
            <a:r>
              <a:rPr lang="en-US" altLang="zh-CN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lang="zh-CN" altLang="en-US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描述。</a:t>
            </a:r>
            <a:r>
              <a:rPr lang="zh-CN" altLang="en-US" sz="2000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若模块</a:t>
            </a:r>
            <a:r>
              <a:rPr lang="zh-CN" altLang="en-US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复杂还可以进一步划分子模块。</a:t>
            </a:r>
            <a:endParaRPr lang="en-US" altLang="zh-CN" sz="2000" kern="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工具将设计综合为门级网表文件</a:t>
            </a:r>
            <a:endParaRPr lang="en-US" altLang="zh-CN" sz="2000" kern="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、上述过程中需要不断仿真、验证、修改。</a:t>
            </a:r>
            <a:endParaRPr lang="en-US" altLang="zh-CN" sz="2000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04857" y="4097445"/>
            <a:ext cx="3400425" cy="1098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行为描述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cout,sum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}=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ina+inb+cin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7" y="183295"/>
            <a:ext cx="8515350" cy="3676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347607" y="1579811"/>
            <a:ext cx="8515350" cy="2279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69" y="4110145"/>
            <a:ext cx="4069557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58" y="837953"/>
            <a:ext cx="5378699" cy="236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25832" y="179259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数字系统设计方法</a:t>
            </a:r>
            <a:endParaRPr lang="zh-CN" altLang="en-US" sz="32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50315" y="1294709"/>
            <a:ext cx="7886700" cy="32623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BOTTOM-UP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TOP-DOWN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IPresuse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、数字系统设计流程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25564" r="9017" b="26254"/>
          <a:stretch/>
        </p:blipFill>
        <p:spPr bwMode="auto">
          <a:xfrm>
            <a:off x="5212751" y="2753743"/>
            <a:ext cx="2156237" cy="124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62498" y="233363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7989" y="978498"/>
            <a:ext cx="7769711" cy="36861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IPresuse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Intellectual Property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：原来的含义是指知识产权、著作权，在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设计领域指实现某种功能的设计。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核（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模块）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：指功能完整，性能指标可靠，已验证的、可重用的电路功能模块。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复用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 reuse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：通过选择合适的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核构建系统或某一功能。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VSIA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virtual socket interface association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虚拟插座接口协会，定制关于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产品的标准与规范。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25564" r="9017" b="26254"/>
          <a:stretch/>
        </p:blipFill>
        <p:spPr bwMode="auto">
          <a:xfrm>
            <a:off x="7391400" y="4159848"/>
            <a:ext cx="1752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6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559</TotalTime>
  <Words>860</Words>
  <Application>Microsoft Office PowerPoint</Application>
  <PresentationFormat>全屏显示(16:9)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数字系统设计方法</vt:lpstr>
      <vt:lpstr>PowerPoint 演示文稿</vt:lpstr>
      <vt:lpstr>数字系统设计方法</vt:lpstr>
      <vt:lpstr>数字系统设计方法</vt:lpstr>
      <vt:lpstr>PowerPoint 演示文稿</vt:lpstr>
      <vt:lpstr>PowerPoint 演示文稿</vt:lpstr>
      <vt:lpstr>数字系统设计方法</vt:lpstr>
      <vt:lpstr>数字系统设计方法</vt:lpstr>
      <vt:lpstr>PowerPoint 演示文稿</vt:lpstr>
      <vt:lpstr>基于ARM硬核的手机SOC</vt:lpstr>
      <vt:lpstr>数字系统设计方法</vt:lpstr>
      <vt:lpstr>数字系统设计方法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41</cp:revision>
  <dcterms:created xsi:type="dcterms:W3CDTF">2020-02-07T16:47:32Z</dcterms:created>
  <dcterms:modified xsi:type="dcterms:W3CDTF">2020-05-21T22:33:58Z</dcterms:modified>
</cp:coreProperties>
</file>