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6" r:id="rId2"/>
    <p:sldId id="278" r:id="rId3"/>
    <p:sldId id="285" r:id="rId4"/>
    <p:sldId id="288" r:id="rId5"/>
    <p:sldId id="289" r:id="rId6"/>
    <p:sldId id="291" r:id="rId7"/>
    <p:sldId id="298" r:id="rId8"/>
    <p:sldId id="292" r:id="rId9"/>
    <p:sldId id="293" r:id="rId10"/>
    <p:sldId id="294" r:id="rId11"/>
    <p:sldId id="295" r:id="rId12"/>
    <p:sldId id="296" r:id="rId13"/>
    <p:sldId id="297" r:id="rId14"/>
    <p:sldId id="287" r:id="rId15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480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600" y="1"/>
            <a:ext cx="9142400" cy="5143499"/>
          </a:xfrm>
          <a:prstGeom prst="rect">
            <a:avLst/>
          </a:prstGeom>
          <a:solidFill>
            <a:srgbClr val="E6E6E6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00" y="905631"/>
            <a:ext cx="9142400" cy="4237869"/>
          </a:xfrm>
          <a:prstGeom prst="rect">
            <a:avLst/>
          </a:prstGeom>
          <a:solidFill>
            <a:srgbClr val="D9D9D9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-210457" y="780200"/>
            <a:ext cx="4320000" cy="0"/>
          </a:xfrm>
          <a:prstGeom prst="line">
            <a:avLst/>
          </a:prstGeom>
          <a:ln w="38100">
            <a:gradFill flip="none" rotWithShape="1">
              <a:gsLst>
                <a:gs pos="51600">
                  <a:srgbClr val="003456"/>
                </a:gs>
                <a:gs pos="0">
                  <a:srgbClr val="1FD9E6"/>
                </a:gs>
                <a:gs pos="100000">
                  <a:srgbClr val="1FD9E6"/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rot="2832367">
            <a:off x="566170" y="4277925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2832367">
            <a:off x="344283" y="36756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2832367">
            <a:off x="1290433" y="4595607"/>
            <a:ext cx="254000" cy="254000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2832367">
            <a:off x="1033084" y="4069674"/>
            <a:ext cx="254000" cy="254000"/>
          </a:xfrm>
          <a:prstGeom prst="rect">
            <a:avLst/>
          </a:prstGeom>
          <a:solidFill>
            <a:srgbClr val="3773A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2832367">
            <a:off x="932391" y="3723346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2832367">
            <a:off x="1059391" y="46968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2832367">
            <a:off x="1033084" y="3201211"/>
            <a:ext cx="254000" cy="254000"/>
          </a:xfrm>
          <a:prstGeom prst="rect">
            <a:avLst/>
          </a:prstGeom>
          <a:solidFill>
            <a:srgbClr val="F2F2F2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067944" y="712688"/>
            <a:ext cx="131507" cy="1254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1ABA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75" y="37031"/>
            <a:ext cx="659678" cy="709413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 rot="2832367">
            <a:off x="496683" y="38280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 rot="2832367">
            <a:off x="1211791" y="48492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04955" y="207118"/>
            <a:ext cx="550121" cy="3595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352425" y="192171"/>
            <a:ext cx="800100" cy="432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b="1" dirty="0" smtClean="0">
                <a:ln>
                  <a:solidFill>
                    <a:schemeClr val="bg1"/>
                  </a:solidFill>
                </a:ln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endParaRPr lang="zh-CN" altLang="en-US" sz="1800" dirty="0">
              <a:ln>
                <a:solidFill>
                  <a:schemeClr val="bg1"/>
                </a:solidFill>
              </a:ln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27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12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2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3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15 0.03858 L -4.44444E-6 1.11111E-6 " pathEditMode="relative" rAng="0" ptsTypes="AA">
                                      <p:cBhvr>
                                        <p:cTn id="2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" y="-203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9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0.02674 -0.06913 " pathEditMode="relative" rAng="0" ptsTypes="AA">
                                      <p:cBhvr>
                                        <p:cTn id="33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" y="-345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6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6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9" grpId="0" animBg="1"/>
      <p:bldP spid="20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2020/5/22 Friday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41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2020/5/22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528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2020/5/22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352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1542" y="-133189"/>
            <a:ext cx="9343380" cy="5307645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601179" y="1710646"/>
            <a:ext cx="5542821" cy="98205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C4B9E70B-D621-47E5-906D-4E166E508837}"/>
              </a:ext>
            </a:extLst>
          </p:cNvPr>
          <p:cNvSpPr>
            <a:spLocks/>
          </p:cNvSpPr>
          <p:nvPr/>
        </p:nvSpPr>
        <p:spPr bwMode="auto">
          <a:xfrm>
            <a:off x="691347" y="846550"/>
            <a:ext cx="2094268" cy="2371344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8A7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950A6DA-97B1-4B66-8468-20A25D3C211D}"/>
              </a:ext>
            </a:extLst>
          </p:cNvPr>
          <p:cNvGrpSpPr/>
          <p:nvPr/>
        </p:nvGrpSpPr>
        <p:grpSpPr>
          <a:xfrm>
            <a:off x="156413" y="919680"/>
            <a:ext cx="2792060" cy="3165622"/>
            <a:chOff x="1240035" y="848773"/>
            <a:chExt cx="2792060" cy="3165622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B6B0800-05A8-40F5-987D-9ACE7DAF8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0035" y="848773"/>
              <a:ext cx="2792060" cy="3165622"/>
            </a:xfrm>
            <a:custGeom>
              <a:avLst/>
              <a:gdLst>
                <a:gd name="T0" fmla="*/ 72 w 595"/>
                <a:gd name="T1" fmla="*/ 665 h 674"/>
                <a:gd name="T2" fmla="*/ 24 w 595"/>
                <a:gd name="T3" fmla="*/ 665 h 674"/>
                <a:gd name="T4" fmla="*/ 0 w 595"/>
                <a:gd name="T5" fmla="*/ 624 h 674"/>
                <a:gd name="T6" fmla="*/ 0 w 595"/>
                <a:gd name="T7" fmla="*/ 50 h 674"/>
                <a:gd name="T8" fmla="*/ 24 w 595"/>
                <a:gd name="T9" fmla="*/ 9 h 674"/>
                <a:gd name="T10" fmla="*/ 72 w 595"/>
                <a:gd name="T11" fmla="*/ 9 h 674"/>
                <a:gd name="T12" fmla="*/ 571 w 595"/>
                <a:gd name="T13" fmla="*/ 296 h 674"/>
                <a:gd name="T14" fmla="*/ 595 w 595"/>
                <a:gd name="T15" fmla="*/ 337 h 674"/>
                <a:gd name="T16" fmla="*/ 571 w 595"/>
                <a:gd name="T17" fmla="*/ 378 h 674"/>
                <a:gd name="T18" fmla="*/ 72 w 595"/>
                <a:gd name="T19" fmla="*/ 665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5" h="674">
                  <a:moveTo>
                    <a:pt x="72" y="665"/>
                  </a:moveTo>
                  <a:cubicBezTo>
                    <a:pt x="57" y="674"/>
                    <a:pt x="39" y="674"/>
                    <a:pt x="24" y="665"/>
                  </a:cubicBezTo>
                  <a:cubicBezTo>
                    <a:pt x="9" y="657"/>
                    <a:pt x="0" y="641"/>
                    <a:pt x="0" y="62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3"/>
                    <a:pt x="9" y="17"/>
                    <a:pt x="24" y="9"/>
                  </a:cubicBezTo>
                  <a:cubicBezTo>
                    <a:pt x="39" y="0"/>
                    <a:pt x="57" y="0"/>
                    <a:pt x="72" y="9"/>
                  </a:cubicBezTo>
                  <a:cubicBezTo>
                    <a:pt x="571" y="296"/>
                    <a:pt x="571" y="296"/>
                    <a:pt x="571" y="296"/>
                  </a:cubicBezTo>
                  <a:cubicBezTo>
                    <a:pt x="586" y="304"/>
                    <a:pt x="595" y="320"/>
                    <a:pt x="595" y="337"/>
                  </a:cubicBezTo>
                  <a:cubicBezTo>
                    <a:pt x="595" y="354"/>
                    <a:pt x="586" y="370"/>
                    <a:pt x="571" y="378"/>
                  </a:cubicBezTo>
                  <a:cubicBezTo>
                    <a:pt x="72" y="665"/>
                    <a:pt x="72" y="665"/>
                    <a:pt x="72" y="665"/>
                  </a:cubicBezTo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188A26DD-AB31-4FF7-808F-D34498D86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990928"/>
              <a:ext cx="2562225" cy="2882900"/>
            </a:xfrm>
            <a:custGeom>
              <a:avLst/>
              <a:gdLst>
                <a:gd name="T0" fmla="*/ 76 w 603"/>
                <a:gd name="T1" fmla="*/ 667 h 678"/>
                <a:gd name="T2" fmla="*/ 74 w 603"/>
                <a:gd name="T3" fmla="*/ 664 h 678"/>
                <a:gd name="T4" fmla="*/ 52 w 603"/>
                <a:gd name="T5" fmla="*/ 670 h 678"/>
                <a:gd name="T6" fmla="*/ 30 w 603"/>
                <a:gd name="T7" fmla="*/ 664 h 678"/>
                <a:gd name="T8" fmla="*/ 8 w 603"/>
                <a:gd name="T9" fmla="*/ 626 h 678"/>
                <a:gd name="T10" fmla="*/ 8 w 603"/>
                <a:gd name="T11" fmla="*/ 52 h 678"/>
                <a:gd name="T12" fmla="*/ 30 w 603"/>
                <a:gd name="T13" fmla="*/ 14 h 678"/>
                <a:gd name="T14" fmla="*/ 52 w 603"/>
                <a:gd name="T15" fmla="*/ 8 h 678"/>
                <a:gd name="T16" fmla="*/ 74 w 603"/>
                <a:gd name="T17" fmla="*/ 14 h 678"/>
                <a:gd name="T18" fmla="*/ 573 w 603"/>
                <a:gd name="T19" fmla="*/ 301 h 678"/>
                <a:gd name="T20" fmla="*/ 595 w 603"/>
                <a:gd name="T21" fmla="*/ 339 h 678"/>
                <a:gd name="T22" fmla="*/ 573 w 603"/>
                <a:gd name="T23" fmla="*/ 377 h 678"/>
                <a:gd name="T24" fmla="*/ 74 w 603"/>
                <a:gd name="T25" fmla="*/ 664 h 678"/>
                <a:gd name="T26" fmla="*/ 76 w 603"/>
                <a:gd name="T27" fmla="*/ 667 h 678"/>
                <a:gd name="T28" fmla="*/ 78 w 603"/>
                <a:gd name="T29" fmla="*/ 671 h 678"/>
                <a:gd name="T30" fmla="*/ 577 w 603"/>
                <a:gd name="T31" fmla="*/ 384 h 678"/>
                <a:gd name="T32" fmla="*/ 603 w 603"/>
                <a:gd name="T33" fmla="*/ 339 h 678"/>
                <a:gd name="T34" fmla="*/ 577 w 603"/>
                <a:gd name="T35" fmla="*/ 294 h 678"/>
                <a:gd name="T36" fmla="*/ 78 w 603"/>
                <a:gd name="T37" fmla="*/ 7 h 678"/>
                <a:gd name="T38" fmla="*/ 52 w 603"/>
                <a:gd name="T39" fmla="*/ 0 h 678"/>
                <a:gd name="T40" fmla="*/ 26 w 603"/>
                <a:gd name="T41" fmla="*/ 7 h 678"/>
                <a:gd name="T42" fmla="*/ 0 w 603"/>
                <a:gd name="T43" fmla="*/ 52 h 678"/>
                <a:gd name="T44" fmla="*/ 0 w 603"/>
                <a:gd name="T45" fmla="*/ 626 h 678"/>
                <a:gd name="T46" fmla="*/ 26 w 603"/>
                <a:gd name="T47" fmla="*/ 671 h 678"/>
                <a:gd name="T48" fmla="*/ 52 w 603"/>
                <a:gd name="T49" fmla="*/ 678 h 678"/>
                <a:gd name="T50" fmla="*/ 78 w 603"/>
                <a:gd name="T51" fmla="*/ 671 h 678"/>
                <a:gd name="T52" fmla="*/ 76 w 603"/>
                <a:gd name="T53" fmla="*/ 66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3" h="678">
                  <a:moveTo>
                    <a:pt x="76" y="667"/>
                  </a:moveTo>
                  <a:cubicBezTo>
                    <a:pt x="74" y="664"/>
                    <a:pt x="74" y="664"/>
                    <a:pt x="74" y="664"/>
                  </a:cubicBezTo>
                  <a:cubicBezTo>
                    <a:pt x="67" y="668"/>
                    <a:pt x="60" y="670"/>
                    <a:pt x="52" y="670"/>
                  </a:cubicBezTo>
                  <a:cubicBezTo>
                    <a:pt x="44" y="670"/>
                    <a:pt x="37" y="668"/>
                    <a:pt x="30" y="664"/>
                  </a:cubicBezTo>
                  <a:cubicBezTo>
                    <a:pt x="17" y="656"/>
                    <a:pt x="8" y="642"/>
                    <a:pt x="8" y="626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36"/>
                    <a:pt x="17" y="22"/>
                    <a:pt x="30" y="14"/>
                  </a:cubicBezTo>
                  <a:cubicBezTo>
                    <a:pt x="37" y="10"/>
                    <a:pt x="44" y="8"/>
                    <a:pt x="52" y="8"/>
                  </a:cubicBezTo>
                  <a:cubicBezTo>
                    <a:pt x="60" y="8"/>
                    <a:pt x="67" y="10"/>
                    <a:pt x="74" y="14"/>
                  </a:cubicBezTo>
                  <a:cubicBezTo>
                    <a:pt x="573" y="301"/>
                    <a:pt x="573" y="301"/>
                    <a:pt x="573" y="301"/>
                  </a:cubicBezTo>
                  <a:cubicBezTo>
                    <a:pt x="587" y="309"/>
                    <a:pt x="595" y="323"/>
                    <a:pt x="595" y="339"/>
                  </a:cubicBezTo>
                  <a:cubicBezTo>
                    <a:pt x="595" y="355"/>
                    <a:pt x="587" y="369"/>
                    <a:pt x="573" y="377"/>
                  </a:cubicBezTo>
                  <a:cubicBezTo>
                    <a:pt x="74" y="664"/>
                    <a:pt x="74" y="664"/>
                    <a:pt x="74" y="664"/>
                  </a:cubicBezTo>
                  <a:cubicBezTo>
                    <a:pt x="76" y="667"/>
                    <a:pt x="76" y="667"/>
                    <a:pt x="76" y="667"/>
                  </a:cubicBezTo>
                  <a:cubicBezTo>
                    <a:pt x="78" y="671"/>
                    <a:pt x="78" y="671"/>
                    <a:pt x="78" y="671"/>
                  </a:cubicBezTo>
                  <a:cubicBezTo>
                    <a:pt x="577" y="384"/>
                    <a:pt x="577" y="384"/>
                    <a:pt x="577" y="384"/>
                  </a:cubicBezTo>
                  <a:cubicBezTo>
                    <a:pt x="593" y="375"/>
                    <a:pt x="603" y="358"/>
                    <a:pt x="603" y="339"/>
                  </a:cubicBezTo>
                  <a:cubicBezTo>
                    <a:pt x="603" y="320"/>
                    <a:pt x="593" y="303"/>
                    <a:pt x="577" y="294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0" y="3"/>
                    <a:pt x="61" y="0"/>
                    <a:pt x="52" y="0"/>
                  </a:cubicBezTo>
                  <a:cubicBezTo>
                    <a:pt x="43" y="0"/>
                    <a:pt x="34" y="3"/>
                    <a:pt x="26" y="7"/>
                  </a:cubicBezTo>
                  <a:cubicBezTo>
                    <a:pt x="10" y="17"/>
                    <a:pt x="0" y="34"/>
                    <a:pt x="0" y="52"/>
                  </a:cubicBezTo>
                  <a:cubicBezTo>
                    <a:pt x="0" y="626"/>
                    <a:pt x="0" y="626"/>
                    <a:pt x="0" y="626"/>
                  </a:cubicBezTo>
                  <a:cubicBezTo>
                    <a:pt x="0" y="644"/>
                    <a:pt x="10" y="661"/>
                    <a:pt x="26" y="671"/>
                  </a:cubicBezTo>
                  <a:cubicBezTo>
                    <a:pt x="34" y="675"/>
                    <a:pt x="43" y="678"/>
                    <a:pt x="52" y="678"/>
                  </a:cubicBezTo>
                  <a:cubicBezTo>
                    <a:pt x="61" y="678"/>
                    <a:pt x="70" y="675"/>
                    <a:pt x="78" y="671"/>
                  </a:cubicBezTo>
                  <a:cubicBezTo>
                    <a:pt x="76" y="667"/>
                    <a:pt x="76" y="667"/>
                    <a:pt x="76" y="66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EA1B176-2A04-4F77-B219-D0CE6FA8CEE4}"/>
              </a:ext>
            </a:extLst>
          </p:cNvPr>
          <p:cNvGrpSpPr/>
          <p:nvPr/>
        </p:nvGrpSpPr>
        <p:grpSpPr>
          <a:xfrm>
            <a:off x="-123957" y="2034972"/>
            <a:ext cx="828675" cy="935038"/>
            <a:chOff x="959665" y="1964065"/>
            <a:chExt cx="828675" cy="935038"/>
          </a:xfrm>
        </p:grpSpPr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5F8B9E5-F279-490B-AA1A-468181572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665" y="1964065"/>
              <a:ext cx="395288" cy="935038"/>
            </a:xfrm>
            <a:custGeom>
              <a:avLst/>
              <a:gdLst>
                <a:gd name="T0" fmla="*/ 15 w 93"/>
                <a:gd name="T1" fmla="*/ 0 h 220"/>
                <a:gd name="T2" fmla="*/ 8 w 93"/>
                <a:gd name="T3" fmla="*/ 2 h 220"/>
                <a:gd name="T4" fmla="*/ 0 w 93"/>
                <a:gd name="T5" fmla="*/ 16 h 220"/>
                <a:gd name="T6" fmla="*/ 0 w 93"/>
                <a:gd name="T7" fmla="*/ 204 h 220"/>
                <a:gd name="T8" fmla="*/ 8 w 93"/>
                <a:gd name="T9" fmla="*/ 218 h 220"/>
                <a:gd name="T10" fmla="*/ 16 w 93"/>
                <a:gd name="T11" fmla="*/ 220 h 220"/>
                <a:gd name="T12" fmla="*/ 23 w 93"/>
                <a:gd name="T13" fmla="*/ 218 h 220"/>
                <a:gd name="T14" fmla="*/ 93 w 93"/>
                <a:gd name="T15" fmla="*/ 177 h 220"/>
                <a:gd name="T16" fmla="*/ 93 w 93"/>
                <a:gd name="T17" fmla="*/ 43 h 220"/>
                <a:gd name="T18" fmla="*/ 23 w 93"/>
                <a:gd name="T19" fmla="*/ 2 h 220"/>
                <a:gd name="T20" fmla="*/ 15 w 93"/>
                <a:gd name="T2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220">
                  <a:moveTo>
                    <a:pt x="15" y="0"/>
                  </a:moveTo>
                  <a:cubicBezTo>
                    <a:pt x="13" y="0"/>
                    <a:pt x="10" y="1"/>
                    <a:pt x="8" y="2"/>
                  </a:cubicBezTo>
                  <a:cubicBezTo>
                    <a:pt x="3" y="5"/>
                    <a:pt x="0" y="10"/>
                    <a:pt x="0" y="16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210"/>
                    <a:pt x="3" y="215"/>
                    <a:pt x="8" y="218"/>
                  </a:cubicBezTo>
                  <a:cubicBezTo>
                    <a:pt x="10" y="219"/>
                    <a:pt x="13" y="220"/>
                    <a:pt x="16" y="220"/>
                  </a:cubicBezTo>
                  <a:cubicBezTo>
                    <a:pt x="18" y="220"/>
                    <a:pt x="21" y="219"/>
                    <a:pt x="23" y="218"/>
                  </a:cubicBezTo>
                  <a:cubicBezTo>
                    <a:pt x="93" y="177"/>
                    <a:pt x="93" y="177"/>
                    <a:pt x="93" y="177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1" y="1"/>
                    <a:pt x="18" y="0"/>
                    <a:pt x="15" y="0"/>
                  </a:cubicBezTo>
                </a:path>
              </a:pathLst>
            </a:custGeom>
            <a:solidFill>
              <a:srgbClr val="FBD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55EAA086-F557-4242-87BB-23DDD1240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8290" y="2164090"/>
              <a:ext cx="400050" cy="536575"/>
            </a:xfrm>
            <a:custGeom>
              <a:avLst/>
              <a:gdLst>
                <a:gd name="T0" fmla="*/ 0 w 94"/>
                <a:gd name="T1" fmla="*/ 0 h 126"/>
                <a:gd name="T2" fmla="*/ 0 w 94"/>
                <a:gd name="T3" fmla="*/ 126 h 126"/>
                <a:gd name="T4" fmla="*/ 86 w 94"/>
                <a:gd name="T5" fmla="*/ 77 h 126"/>
                <a:gd name="T6" fmla="*/ 94 w 94"/>
                <a:gd name="T7" fmla="*/ 63 h 126"/>
                <a:gd name="T8" fmla="*/ 86 w 94"/>
                <a:gd name="T9" fmla="*/ 49 h 126"/>
                <a:gd name="T10" fmla="*/ 0 w 94"/>
                <a:gd name="T1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126">
                  <a:moveTo>
                    <a:pt x="0" y="0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86" y="77"/>
                    <a:pt x="86" y="77"/>
                    <a:pt x="86" y="77"/>
                  </a:cubicBezTo>
                  <a:cubicBezTo>
                    <a:pt x="91" y="74"/>
                    <a:pt x="94" y="69"/>
                    <a:pt x="94" y="63"/>
                  </a:cubicBezTo>
                  <a:cubicBezTo>
                    <a:pt x="94" y="57"/>
                    <a:pt x="91" y="52"/>
                    <a:pt x="86" y="49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C95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498509E-4B90-4BD5-9195-4FCA04299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2146628"/>
              <a:ext cx="33338" cy="569913"/>
            </a:xfrm>
            <a:custGeom>
              <a:avLst/>
              <a:gdLst>
                <a:gd name="T0" fmla="*/ 0 w 21"/>
                <a:gd name="T1" fmla="*/ 0 h 359"/>
                <a:gd name="T2" fmla="*/ 0 w 21"/>
                <a:gd name="T3" fmla="*/ 359 h 359"/>
                <a:gd name="T4" fmla="*/ 21 w 21"/>
                <a:gd name="T5" fmla="*/ 349 h 359"/>
                <a:gd name="T6" fmla="*/ 21 w 21"/>
                <a:gd name="T7" fmla="*/ 11 h 359"/>
                <a:gd name="T8" fmla="*/ 0 w 21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59">
                  <a:moveTo>
                    <a:pt x="0" y="0"/>
                  </a:moveTo>
                  <a:lnTo>
                    <a:pt x="0" y="359"/>
                  </a:lnTo>
                  <a:lnTo>
                    <a:pt x="21" y="349"/>
                  </a:lnTo>
                  <a:lnTo>
                    <a:pt x="21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CC1AB0A2-4B51-45C3-B331-2F15252A9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2146628"/>
              <a:ext cx="33338" cy="569913"/>
            </a:xfrm>
            <a:custGeom>
              <a:avLst/>
              <a:gdLst>
                <a:gd name="T0" fmla="*/ 0 w 21"/>
                <a:gd name="T1" fmla="*/ 0 h 359"/>
                <a:gd name="T2" fmla="*/ 0 w 21"/>
                <a:gd name="T3" fmla="*/ 359 h 359"/>
                <a:gd name="T4" fmla="*/ 21 w 21"/>
                <a:gd name="T5" fmla="*/ 349 h 359"/>
                <a:gd name="T6" fmla="*/ 21 w 21"/>
                <a:gd name="T7" fmla="*/ 11 h 359"/>
                <a:gd name="T8" fmla="*/ 0 w 21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59">
                  <a:moveTo>
                    <a:pt x="0" y="0"/>
                  </a:moveTo>
                  <a:lnTo>
                    <a:pt x="0" y="359"/>
                  </a:lnTo>
                  <a:lnTo>
                    <a:pt x="21" y="349"/>
                  </a:lnTo>
                  <a:lnTo>
                    <a:pt x="21" y="1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8" name="Freeform 5">
            <a:extLst>
              <a:ext uri="{FF2B5EF4-FFF2-40B4-BE49-F238E27FC236}">
                <a16:creationId xmlns:a16="http://schemas.microsoft.com/office/drawing/2014/main" id="{1E01CFC1-08C0-4185-A83C-6B13D7AAE3F3}"/>
              </a:ext>
            </a:extLst>
          </p:cNvPr>
          <p:cNvSpPr>
            <a:spLocks/>
          </p:cNvSpPr>
          <p:nvPr/>
        </p:nvSpPr>
        <p:spPr bwMode="auto">
          <a:xfrm flipH="1">
            <a:off x="949855" y="-450938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noFill/>
          <a:ln>
            <a:solidFill>
              <a:srgbClr val="F7691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544872F1-3879-4D76-8D64-9DA315FBC146}"/>
              </a:ext>
            </a:extLst>
          </p:cNvPr>
          <p:cNvSpPr>
            <a:spLocks/>
          </p:cNvSpPr>
          <p:nvPr/>
        </p:nvSpPr>
        <p:spPr bwMode="auto">
          <a:xfrm>
            <a:off x="3601181" y="-1245775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DE5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8FDAD97A-E218-43E4-83DA-F8EEDE507D69}"/>
              </a:ext>
            </a:extLst>
          </p:cNvPr>
          <p:cNvSpPr>
            <a:spLocks/>
          </p:cNvSpPr>
          <p:nvPr/>
        </p:nvSpPr>
        <p:spPr bwMode="auto">
          <a:xfrm flipH="1">
            <a:off x="-647482" y="3934431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DE5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00C6367B-417A-4D5E-B834-F91BFAEA130D}"/>
              </a:ext>
            </a:extLst>
          </p:cNvPr>
          <p:cNvSpPr>
            <a:spLocks/>
          </p:cNvSpPr>
          <p:nvPr/>
        </p:nvSpPr>
        <p:spPr bwMode="auto">
          <a:xfrm flipH="1">
            <a:off x="7296150" y="3415291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8A72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原创设计师QQ598969553      _7"/>
          <p:cNvSpPr>
            <a:spLocks noChangeShapeType="1"/>
          </p:cNvSpPr>
          <p:nvPr/>
        </p:nvSpPr>
        <p:spPr bwMode="auto">
          <a:xfrm>
            <a:off x="3601180" y="2754848"/>
            <a:ext cx="5542820" cy="0"/>
          </a:xfrm>
          <a:prstGeom prst="line">
            <a:avLst/>
          </a:prstGeom>
          <a:noFill/>
          <a:ln w="19050">
            <a:solidFill>
              <a:srgbClr val="435457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06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decel="5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8" grpId="0" animBg="1"/>
          <p:bldP spid="19" grpId="0" animBg="1"/>
          <p:bldP spid="20" grpId="0" animBg="1"/>
          <p:bldP spid="2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decel="5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8" grpId="0" animBg="1"/>
          <p:bldP spid="19" grpId="0" animBg="1"/>
          <p:bldP spid="20" grpId="0" animBg="1"/>
          <p:bldP spid="21" grpId="0" animBg="1"/>
        </p:bldLst>
      </p:timing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600" y="1"/>
            <a:ext cx="9142400" cy="5143499"/>
          </a:xfrm>
          <a:prstGeom prst="rect">
            <a:avLst/>
          </a:prstGeom>
          <a:solidFill>
            <a:srgbClr val="E6E6E6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00" y="1"/>
            <a:ext cx="9142400" cy="5143500"/>
          </a:xfrm>
          <a:prstGeom prst="rect">
            <a:avLst/>
          </a:prstGeom>
          <a:solidFill>
            <a:srgbClr val="D9D9D9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2832367">
            <a:off x="566170" y="4277925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2832367">
            <a:off x="344283" y="36756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2832367">
            <a:off x="1290433" y="4595607"/>
            <a:ext cx="254000" cy="254000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2832367">
            <a:off x="1033084" y="4069674"/>
            <a:ext cx="254000" cy="254000"/>
          </a:xfrm>
          <a:prstGeom prst="rect">
            <a:avLst/>
          </a:prstGeom>
          <a:solidFill>
            <a:srgbClr val="3773A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2832367">
            <a:off x="932391" y="3723346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2832367">
            <a:off x="1059391" y="46968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2832367">
            <a:off x="1033084" y="3201211"/>
            <a:ext cx="254000" cy="254000"/>
          </a:xfrm>
          <a:prstGeom prst="rect">
            <a:avLst/>
          </a:prstGeom>
          <a:solidFill>
            <a:srgbClr val="F2F2F2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 rot="2832367">
            <a:off x="496683" y="38280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 rot="2832367">
            <a:off x="1211791" y="48492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12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12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2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3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15 0.03858 L -4.44444E-6 1.11111E-6 " pathEditMode="relative" rAng="0" ptsTypes="AA">
                                      <p:cBhvr>
                                        <p:cTn id="2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" y="-203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9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0.02674 -0.06913 " pathEditMode="relative" rAng="0" ptsTypes="AA">
                                      <p:cBhvr>
                                        <p:cTn id="33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" y="-345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6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6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9" grpId="0" animBg="1"/>
      <p:bldP spid="20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1542" y="-133189"/>
            <a:ext cx="9343380" cy="5307645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601179" y="1710646"/>
            <a:ext cx="5542821" cy="98205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C4B9E70B-D621-47E5-906D-4E166E508837}"/>
              </a:ext>
            </a:extLst>
          </p:cNvPr>
          <p:cNvSpPr>
            <a:spLocks/>
          </p:cNvSpPr>
          <p:nvPr/>
        </p:nvSpPr>
        <p:spPr bwMode="auto">
          <a:xfrm>
            <a:off x="691347" y="846550"/>
            <a:ext cx="2094268" cy="2371344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8A7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950A6DA-97B1-4B66-8468-20A25D3C211D}"/>
              </a:ext>
            </a:extLst>
          </p:cNvPr>
          <p:cNvGrpSpPr/>
          <p:nvPr/>
        </p:nvGrpSpPr>
        <p:grpSpPr>
          <a:xfrm>
            <a:off x="156413" y="919680"/>
            <a:ext cx="2792060" cy="3165622"/>
            <a:chOff x="1240035" y="848773"/>
            <a:chExt cx="2792060" cy="3165622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B6B0800-05A8-40F5-987D-9ACE7DAF8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0035" y="848773"/>
              <a:ext cx="2792060" cy="3165622"/>
            </a:xfrm>
            <a:custGeom>
              <a:avLst/>
              <a:gdLst>
                <a:gd name="T0" fmla="*/ 72 w 595"/>
                <a:gd name="T1" fmla="*/ 665 h 674"/>
                <a:gd name="T2" fmla="*/ 24 w 595"/>
                <a:gd name="T3" fmla="*/ 665 h 674"/>
                <a:gd name="T4" fmla="*/ 0 w 595"/>
                <a:gd name="T5" fmla="*/ 624 h 674"/>
                <a:gd name="T6" fmla="*/ 0 w 595"/>
                <a:gd name="T7" fmla="*/ 50 h 674"/>
                <a:gd name="T8" fmla="*/ 24 w 595"/>
                <a:gd name="T9" fmla="*/ 9 h 674"/>
                <a:gd name="T10" fmla="*/ 72 w 595"/>
                <a:gd name="T11" fmla="*/ 9 h 674"/>
                <a:gd name="T12" fmla="*/ 571 w 595"/>
                <a:gd name="T13" fmla="*/ 296 h 674"/>
                <a:gd name="T14" fmla="*/ 595 w 595"/>
                <a:gd name="T15" fmla="*/ 337 h 674"/>
                <a:gd name="T16" fmla="*/ 571 w 595"/>
                <a:gd name="T17" fmla="*/ 378 h 674"/>
                <a:gd name="T18" fmla="*/ 72 w 595"/>
                <a:gd name="T19" fmla="*/ 665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5" h="674">
                  <a:moveTo>
                    <a:pt x="72" y="665"/>
                  </a:moveTo>
                  <a:cubicBezTo>
                    <a:pt x="57" y="674"/>
                    <a:pt x="39" y="674"/>
                    <a:pt x="24" y="665"/>
                  </a:cubicBezTo>
                  <a:cubicBezTo>
                    <a:pt x="9" y="657"/>
                    <a:pt x="0" y="641"/>
                    <a:pt x="0" y="62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3"/>
                    <a:pt x="9" y="17"/>
                    <a:pt x="24" y="9"/>
                  </a:cubicBezTo>
                  <a:cubicBezTo>
                    <a:pt x="39" y="0"/>
                    <a:pt x="57" y="0"/>
                    <a:pt x="72" y="9"/>
                  </a:cubicBezTo>
                  <a:cubicBezTo>
                    <a:pt x="571" y="296"/>
                    <a:pt x="571" y="296"/>
                    <a:pt x="571" y="296"/>
                  </a:cubicBezTo>
                  <a:cubicBezTo>
                    <a:pt x="586" y="304"/>
                    <a:pt x="595" y="320"/>
                    <a:pt x="595" y="337"/>
                  </a:cubicBezTo>
                  <a:cubicBezTo>
                    <a:pt x="595" y="354"/>
                    <a:pt x="586" y="370"/>
                    <a:pt x="571" y="378"/>
                  </a:cubicBezTo>
                  <a:cubicBezTo>
                    <a:pt x="72" y="665"/>
                    <a:pt x="72" y="665"/>
                    <a:pt x="72" y="665"/>
                  </a:cubicBezTo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188A26DD-AB31-4FF7-808F-D34498D86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990928"/>
              <a:ext cx="2562225" cy="2882900"/>
            </a:xfrm>
            <a:custGeom>
              <a:avLst/>
              <a:gdLst>
                <a:gd name="T0" fmla="*/ 76 w 603"/>
                <a:gd name="T1" fmla="*/ 667 h 678"/>
                <a:gd name="T2" fmla="*/ 74 w 603"/>
                <a:gd name="T3" fmla="*/ 664 h 678"/>
                <a:gd name="T4" fmla="*/ 52 w 603"/>
                <a:gd name="T5" fmla="*/ 670 h 678"/>
                <a:gd name="T6" fmla="*/ 30 w 603"/>
                <a:gd name="T7" fmla="*/ 664 h 678"/>
                <a:gd name="T8" fmla="*/ 8 w 603"/>
                <a:gd name="T9" fmla="*/ 626 h 678"/>
                <a:gd name="T10" fmla="*/ 8 w 603"/>
                <a:gd name="T11" fmla="*/ 52 h 678"/>
                <a:gd name="T12" fmla="*/ 30 w 603"/>
                <a:gd name="T13" fmla="*/ 14 h 678"/>
                <a:gd name="T14" fmla="*/ 52 w 603"/>
                <a:gd name="T15" fmla="*/ 8 h 678"/>
                <a:gd name="T16" fmla="*/ 74 w 603"/>
                <a:gd name="T17" fmla="*/ 14 h 678"/>
                <a:gd name="T18" fmla="*/ 573 w 603"/>
                <a:gd name="T19" fmla="*/ 301 h 678"/>
                <a:gd name="T20" fmla="*/ 595 w 603"/>
                <a:gd name="T21" fmla="*/ 339 h 678"/>
                <a:gd name="T22" fmla="*/ 573 w 603"/>
                <a:gd name="T23" fmla="*/ 377 h 678"/>
                <a:gd name="T24" fmla="*/ 74 w 603"/>
                <a:gd name="T25" fmla="*/ 664 h 678"/>
                <a:gd name="T26" fmla="*/ 76 w 603"/>
                <a:gd name="T27" fmla="*/ 667 h 678"/>
                <a:gd name="T28" fmla="*/ 78 w 603"/>
                <a:gd name="T29" fmla="*/ 671 h 678"/>
                <a:gd name="T30" fmla="*/ 577 w 603"/>
                <a:gd name="T31" fmla="*/ 384 h 678"/>
                <a:gd name="T32" fmla="*/ 603 w 603"/>
                <a:gd name="T33" fmla="*/ 339 h 678"/>
                <a:gd name="T34" fmla="*/ 577 w 603"/>
                <a:gd name="T35" fmla="*/ 294 h 678"/>
                <a:gd name="T36" fmla="*/ 78 w 603"/>
                <a:gd name="T37" fmla="*/ 7 h 678"/>
                <a:gd name="T38" fmla="*/ 52 w 603"/>
                <a:gd name="T39" fmla="*/ 0 h 678"/>
                <a:gd name="T40" fmla="*/ 26 w 603"/>
                <a:gd name="T41" fmla="*/ 7 h 678"/>
                <a:gd name="T42" fmla="*/ 0 w 603"/>
                <a:gd name="T43" fmla="*/ 52 h 678"/>
                <a:gd name="T44" fmla="*/ 0 w 603"/>
                <a:gd name="T45" fmla="*/ 626 h 678"/>
                <a:gd name="T46" fmla="*/ 26 w 603"/>
                <a:gd name="T47" fmla="*/ 671 h 678"/>
                <a:gd name="T48" fmla="*/ 52 w 603"/>
                <a:gd name="T49" fmla="*/ 678 h 678"/>
                <a:gd name="T50" fmla="*/ 78 w 603"/>
                <a:gd name="T51" fmla="*/ 671 h 678"/>
                <a:gd name="T52" fmla="*/ 76 w 603"/>
                <a:gd name="T53" fmla="*/ 66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3" h="678">
                  <a:moveTo>
                    <a:pt x="76" y="667"/>
                  </a:moveTo>
                  <a:cubicBezTo>
                    <a:pt x="74" y="664"/>
                    <a:pt x="74" y="664"/>
                    <a:pt x="74" y="664"/>
                  </a:cubicBezTo>
                  <a:cubicBezTo>
                    <a:pt x="67" y="668"/>
                    <a:pt x="60" y="670"/>
                    <a:pt x="52" y="670"/>
                  </a:cubicBezTo>
                  <a:cubicBezTo>
                    <a:pt x="44" y="670"/>
                    <a:pt x="37" y="668"/>
                    <a:pt x="30" y="664"/>
                  </a:cubicBezTo>
                  <a:cubicBezTo>
                    <a:pt x="17" y="656"/>
                    <a:pt x="8" y="642"/>
                    <a:pt x="8" y="626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36"/>
                    <a:pt x="17" y="22"/>
                    <a:pt x="30" y="14"/>
                  </a:cubicBezTo>
                  <a:cubicBezTo>
                    <a:pt x="37" y="10"/>
                    <a:pt x="44" y="8"/>
                    <a:pt x="52" y="8"/>
                  </a:cubicBezTo>
                  <a:cubicBezTo>
                    <a:pt x="60" y="8"/>
                    <a:pt x="67" y="10"/>
                    <a:pt x="74" y="14"/>
                  </a:cubicBezTo>
                  <a:cubicBezTo>
                    <a:pt x="573" y="301"/>
                    <a:pt x="573" y="301"/>
                    <a:pt x="573" y="301"/>
                  </a:cubicBezTo>
                  <a:cubicBezTo>
                    <a:pt x="587" y="309"/>
                    <a:pt x="595" y="323"/>
                    <a:pt x="595" y="339"/>
                  </a:cubicBezTo>
                  <a:cubicBezTo>
                    <a:pt x="595" y="355"/>
                    <a:pt x="587" y="369"/>
                    <a:pt x="573" y="377"/>
                  </a:cubicBezTo>
                  <a:cubicBezTo>
                    <a:pt x="74" y="664"/>
                    <a:pt x="74" y="664"/>
                    <a:pt x="74" y="664"/>
                  </a:cubicBezTo>
                  <a:cubicBezTo>
                    <a:pt x="76" y="667"/>
                    <a:pt x="76" y="667"/>
                    <a:pt x="76" y="667"/>
                  </a:cubicBezTo>
                  <a:cubicBezTo>
                    <a:pt x="78" y="671"/>
                    <a:pt x="78" y="671"/>
                    <a:pt x="78" y="671"/>
                  </a:cubicBezTo>
                  <a:cubicBezTo>
                    <a:pt x="577" y="384"/>
                    <a:pt x="577" y="384"/>
                    <a:pt x="577" y="384"/>
                  </a:cubicBezTo>
                  <a:cubicBezTo>
                    <a:pt x="593" y="375"/>
                    <a:pt x="603" y="358"/>
                    <a:pt x="603" y="339"/>
                  </a:cubicBezTo>
                  <a:cubicBezTo>
                    <a:pt x="603" y="320"/>
                    <a:pt x="593" y="303"/>
                    <a:pt x="577" y="294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0" y="3"/>
                    <a:pt x="61" y="0"/>
                    <a:pt x="52" y="0"/>
                  </a:cubicBezTo>
                  <a:cubicBezTo>
                    <a:pt x="43" y="0"/>
                    <a:pt x="34" y="3"/>
                    <a:pt x="26" y="7"/>
                  </a:cubicBezTo>
                  <a:cubicBezTo>
                    <a:pt x="10" y="17"/>
                    <a:pt x="0" y="34"/>
                    <a:pt x="0" y="52"/>
                  </a:cubicBezTo>
                  <a:cubicBezTo>
                    <a:pt x="0" y="626"/>
                    <a:pt x="0" y="626"/>
                    <a:pt x="0" y="626"/>
                  </a:cubicBezTo>
                  <a:cubicBezTo>
                    <a:pt x="0" y="644"/>
                    <a:pt x="10" y="661"/>
                    <a:pt x="26" y="671"/>
                  </a:cubicBezTo>
                  <a:cubicBezTo>
                    <a:pt x="34" y="675"/>
                    <a:pt x="43" y="678"/>
                    <a:pt x="52" y="678"/>
                  </a:cubicBezTo>
                  <a:cubicBezTo>
                    <a:pt x="61" y="678"/>
                    <a:pt x="70" y="675"/>
                    <a:pt x="78" y="671"/>
                  </a:cubicBezTo>
                  <a:cubicBezTo>
                    <a:pt x="76" y="667"/>
                    <a:pt x="76" y="667"/>
                    <a:pt x="76" y="66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EA1B176-2A04-4F77-B219-D0CE6FA8CEE4}"/>
              </a:ext>
            </a:extLst>
          </p:cNvPr>
          <p:cNvGrpSpPr/>
          <p:nvPr/>
        </p:nvGrpSpPr>
        <p:grpSpPr>
          <a:xfrm>
            <a:off x="-123957" y="2034972"/>
            <a:ext cx="828675" cy="935038"/>
            <a:chOff x="959665" y="1964065"/>
            <a:chExt cx="828675" cy="935038"/>
          </a:xfrm>
        </p:grpSpPr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5F8B9E5-F279-490B-AA1A-468181572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665" y="1964065"/>
              <a:ext cx="395288" cy="935038"/>
            </a:xfrm>
            <a:custGeom>
              <a:avLst/>
              <a:gdLst>
                <a:gd name="T0" fmla="*/ 15 w 93"/>
                <a:gd name="T1" fmla="*/ 0 h 220"/>
                <a:gd name="T2" fmla="*/ 8 w 93"/>
                <a:gd name="T3" fmla="*/ 2 h 220"/>
                <a:gd name="T4" fmla="*/ 0 w 93"/>
                <a:gd name="T5" fmla="*/ 16 h 220"/>
                <a:gd name="T6" fmla="*/ 0 w 93"/>
                <a:gd name="T7" fmla="*/ 204 h 220"/>
                <a:gd name="T8" fmla="*/ 8 w 93"/>
                <a:gd name="T9" fmla="*/ 218 h 220"/>
                <a:gd name="T10" fmla="*/ 16 w 93"/>
                <a:gd name="T11" fmla="*/ 220 h 220"/>
                <a:gd name="T12" fmla="*/ 23 w 93"/>
                <a:gd name="T13" fmla="*/ 218 h 220"/>
                <a:gd name="T14" fmla="*/ 93 w 93"/>
                <a:gd name="T15" fmla="*/ 177 h 220"/>
                <a:gd name="T16" fmla="*/ 93 w 93"/>
                <a:gd name="T17" fmla="*/ 43 h 220"/>
                <a:gd name="T18" fmla="*/ 23 w 93"/>
                <a:gd name="T19" fmla="*/ 2 h 220"/>
                <a:gd name="T20" fmla="*/ 15 w 93"/>
                <a:gd name="T2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220">
                  <a:moveTo>
                    <a:pt x="15" y="0"/>
                  </a:moveTo>
                  <a:cubicBezTo>
                    <a:pt x="13" y="0"/>
                    <a:pt x="10" y="1"/>
                    <a:pt x="8" y="2"/>
                  </a:cubicBezTo>
                  <a:cubicBezTo>
                    <a:pt x="3" y="5"/>
                    <a:pt x="0" y="10"/>
                    <a:pt x="0" y="16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210"/>
                    <a:pt x="3" y="215"/>
                    <a:pt x="8" y="218"/>
                  </a:cubicBezTo>
                  <a:cubicBezTo>
                    <a:pt x="10" y="219"/>
                    <a:pt x="13" y="220"/>
                    <a:pt x="16" y="220"/>
                  </a:cubicBezTo>
                  <a:cubicBezTo>
                    <a:pt x="18" y="220"/>
                    <a:pt x="21" y="219"/>
                    <a:pt x="23" y="218"/>
                  </a:cubicBezTo>
                  <a:cubicBezTo>
                    <a:pt x="93" y="177"/>
                    <a:pt x="93" y="177"/>
                    <a:pt x="93" y="177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1" y="1"/>
                    <a:pt x="18" y="0"/>
                    <a:pt x="15" y="0"/>
                  </a:cubicBezTo>
                </a:path>
              </a:pathLst>
            </a:custGeom>
            <a:solidFill>
              <a:srgbClr val="FBD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55EAA086-F557-4242-87BB-23DDD1240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8290" y="2164090"/>
              <a:ext cx="400050" cy="536575"/>
            </a:xfrm>
            <a:custGeom>
              <a:avLst/>
              <a:gdLst>
                <a:gd name="T0" fmla="*/ 0 w 94"/>
                <a:gd name="T1" fmla="*/ 0 h 126"/>
                <a:gd name="T2" fmla="*/ 0 w 94"/>
                <a:gd name="T3" fmla="*/ 126 h 126"/>
                <a:gd name="T4" fmla="*/ 86 w 94"/>
                <a:gd name="T5" fmla="*/ 77 h 126"/>
                <a:gd name="T6" fmla="*/ 94 w 94"/>
                <a:gd name="T7" fmla="*/ 63 h 126"/>
                <a:gd name="T8" fmla="*/ 86 w 94"/>
                <a:gd name="T9" fmla="*/ 49 h 126"/>
                <a:gd name="T10" fmla="*/ 0 w 94"/>
                <a:gd name="T1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126">
                  <a:moveTo>
                    <a:pt x="0" y="0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86" y="77"/>
                    <a:pt x="86" y="77"/>
                    <a:pt x="86" y="77"/>
                  </a:cubicBezTo>
                  <a:cubicBezTo>
                    <a:pt x="91" y="74"/>
                    <a:pt x="94" y="69"/>
                    <a:pt x="94" y="63"/>
                  </a:cubicBezTo>
                  <a:cubicBezTo>
                    <a:pt x="94" y="57"/>
                    <a:pt x="91" y="52"/>
                    <a:pt x="86" y="49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C95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498509E-4B90-4BD5-9195-4FCA04299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2146628"/>
              <a:ext cx="33338" cy="569913"/>
            </a:xfrm>
            <a:custGeom>
              <a:avLst/>
              <a:gdLst>
                <a:gd name="T0" fmla="*/ 0 w 21"/>
                <a:gd name="T1" fmla="*/ 0 h 359"/>
                <a:gd name="T2" fmla="*/ 0 w 21"/>
                <a:gd name="T3" fmla="*/ 359 h 359"/>
                <a:gd name="T4" fmla="*/ 21 w 21"/>
                <a:gd name="T5" fmla="*/ 349 h 359"/>
                <a:gd name="T6" fmla="*/ 21 w 21"/>
                <a:gd name="T7" fmla="*/ 11 h 359"/>
                <a:gd name="T8" fmla="*/ 0 w 21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59">
                  <a:moveTo>
                    <a:pt x="0" y="0"/>
                  </a:moveTo>
                  <a:lnTo>
                    <a:pt x="0" y="359"/>
                  </a:lnTo>
                  <a:lnTo>
                    <a:pt x="21" y="349"/>
                  </a:lnTo>
                  <a:lnTo>
                    <a:pt x="21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CC1AB0A2-4B51-45C3-B331-2F15252A9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2146628"/>
              <a:ext cx="33338" cy="569913"/>
            </a:xfrm>
            <a:custGeom>
              <a:avLst/>
              <a:gdLst>
                <a:gd name="T0" fmla="*/ 0 w 21"/>
                <a:gd name="T1" fmla="*/ 0 h 359"/>
                <a:gd name="T2" fmla="*/ 0 w 21"/>
                <a:gd name="T3" fmla="*/ 359 h 359"/>
                <a:gd name="T4" fmla="*/ 21 w 21"/>
                <a:gd name="T5" fmla="*/ 349 h 359"/>
                <a:gd name="T6" fmla="*/ 21 w 21"/>
                <a:gd name="T7" fmla="*/ 11 h 359"/>
                <a:gd name="T8" fmla="*/ 0 w 21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59">
                  <a:moveTo>
                    <a:pt x="0" y="0"/>
                  </a:moveTo>
                  <a:lnTo>
                    <a:pt x="0" y="359"/>
                  </a:lnTo>
                  <a:lnTo>
                    <a:pt x="21" y="349"/>
                  </a:lnTo>
                  <a:lnTo>
                    <a:pt x="21" y="1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8" name="Freeform 5">
            <a:extLst>
              <a:ext uri="{FF2B5EF4-FFF2-40B4-BE49-F238E27FC236}">
                <a16:creationId xmlns:a16="http://schemas.microsoft.com/office/drawing/2014/main" id="{1E01CFC1-08C0-4185-A83C-6B13D7AAE3F3}"/>
              </a:ext>
            </a:extLst>
          </p:cNvPr>
          <p:cNvSpPr>
            <a:spLocks/>
          </p:cNvSpPr>
          <p:nvPr/>
        </p:nvSpPr>
        <p:spPr bwMode="auto">
          <a:xfrm flipH="1">
            <a:off x="949855" y="-450938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noFill/>
          <a:ln>
            <a:solidFill>
              <a:srgbClr val="F7691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544872F1-3879-4D76-8D64-9DA315FBC146}"/>
              </a:ext>
            </a:extLst>
          </p:cNvPr>
          <p:cNvSpPr>
            <a:spLocks/>
          </p:cNvSpPr>
          <p:nvPr/>
        </p:nvSpPr>
        <p:spPr bwMode="auto">
          <a:xfrm>
            <a:off x="3601181" y="-1245775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DE5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8FDAD97A-E218-43E4-83DA-F8EEDE507D69}"/>
              </a:ext>
            </a:extLst>
          </p:cNvPr>
          <p:cNvSpPr>
            <a:spLocks/>
          </p:cNvSpPr>
          <p:nvPr/>
        </p:nvSpPr>
        <p:spPr bwMode="auto">
          <a:xfrm flipH="1">
            <a:off x="-647482" y="3934431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DE5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00C6367B-417A-4D5E-B834-F91BFAEA130D}"/>
              </a:ext>
            </a:extLst>
          </p:cNvPr>
          <p:cNvSpPr>
            <a:spLocks/>
          </p:cNvSpPr>
          <p:nvPr/>
        </p:nvSpPr>
        <p:spPr bwMode="auto">
          <a:xfrm flipH="1">
            <a:off x="7296150" y="3415291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8A72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原创设计师QQ598969553      _7"/>
          <p:cNvSpPr>
            <a:spLocks noChangeShapeType="1"/>
          </p:cNvSpPr>
          <p:nvPr/>
        </p:nvSpPr>
        <p:spPr bwMode="auto">
          <a:xfrm>
            <a:off x="3601180" y="2754848"/>
            <a:ext cx="5542820" cy="0"/>
          </a:xfrm>
          <a:prstGeom prst="line">
            <a:avLst/>
          </a:prstGeom>
          <a:noFill/>
          <a:ln w="19050">
            <a:solidFill>
              <a:srgbClr val="435457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26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decel="5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8" grpId="0" animBg="1"/>
          <p:bldP spid="19" grpId="0" animBg="1"/>
          <p:bldP spid="20" grpId="0" animBg="1"/>
          <p:bldP spid="2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decel="5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8" grpId="0" animBg="1"/>
          <p:bldP spid="19" grpId="0" animBg="1"/>
          <p:bldP spid="20" grpId="0" animBg="1"/>
          <p:bldP spid="21" grpId="0" animBg="1"/>
        </p:bldLst>
      </p:timing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31700" y="-44058"/>
            <a:ext cx="9343380" cy="5307645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E01CFC1-08C0-4185-A83C-6B13D7AAE3F3}"/>
              </a:ext>
            </a:extLst>
          </p:cNvPr>
          <p:cNvSpPr>
            <a:spLocks/>
          </p:cNvSpPr>
          <p:nvPr/>
        </p:nvSpPr>
        <p:spPr bwMode="auto">
          <a:xfrm>
            <a:off x="198802" y="3197752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noFill/>
          <a:ln>
            <a:solidFill>
              <a:srgbClr val="F7691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直角三角形 8"/>
          <p:cNvSpPr/>
          <p:nvPr/>
        </p:nvSpPr>
        <p:spPr>
          <a:xfrm rot="5400000" flipH="1">
            <a:off x="0" y="4356480"/>
            <a:ext cx="787020" cy="787020"/>
          </a:xfrm>
          <a:prstGeom prst="rtTriangle">
            <a:avLst/>
          </a:prstGeom>
          <a:solidFill>
            <a:srgbClr val="7C6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1491630"/>
            <a:ext cx="5266394" cy="2069256"/>
          </a:xfrm>
          <a:prstGeom prst="rect">
            <a:avLst/>
          </a:prstGeom>
          <a:solidFill>
            <a:schemeClr val="bg2">
              <a:lumMod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/>
          <a:srcRect l="4632"/>
          <a:stretch/>
        </p:blipFill>
        <p:spPr>
          <a:xfrm flipH="1">
            <a:off x="4297353" y="267494"/>
            <a:ext cx="4633850" cy="4706520"/>
          </a:xfrm>
          <a:prstGeom prst="rect">
            <a:avLst/>
          </a:prstGeom>
        </p:spPr>
      </p:pic>
      <p:sp>
        <p:nvSpPr>
          <p:cNvPr id="12" name="TextBox 22"/>
          <p:cNvSpPr txBox="1"/>
          <p:nvPr/>
        </p:nvSpPr>
        <p:spPr>
          <a:xfrm>
            <a:off x="4527824" y="1890096"/>
            <a:ext cx="2695641" cy="1042128"/>
          </a:xfrm>
          <a:prstGeom prst="rect">
            <a:avLst/>
          </a:prstGeom>
          <a:noFill/>
        </p:spPr>
        <p:txBody>
          <a:bodyPr wrap="none" lIns="0" tIns="0" rIns="0" bIns="0" anchor="ctr" anchorCtr="0">
            <a:noAutofit/>
          </a:bodyPr>
          <a:lstStyle/>
          <a:p>
            <a:endParaRPr lang="zh-CN" altLang="en-US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3" name="矩形 2"/>
          <p:cNvSpPr/>
          <p:nvPr/>
        </p:nvSpPr>
        <p:spPr>
          <a:xfrm flipH="1">
            <a:off x="4642012" y="316731"/>
            <a:ext cx="4466492" cy="4586068"/>
          </a:xfrm>
          <a:custGeom>
            <a:avLst/>
            <a:gdLst>
              <a:gd name="connsiteX0" fmla="*/ 0 w 4747430"/>
              <a:gd name="connsiteY0" fmla="*/ 0 h 6889750"/>
              <a:gd name="connsiteX1" fmla="*/ 4747430 w 4747430"/>
              <a:gd name="connsiteY1" fmla="*/ 0 h 6889750"/>
              <a:gd name="connsiteX2" fmla="*/ 4747430 w 4747430"/>
              <a:gd name="connsiteY2" fmla="*/ 6889750 h 6889750"/>
              <a:gd name="connsiteX3" fmla="*/ 0 w 4747430"/>
              <a:gd name="connsiteY3" fmla="*/ 6889750 h 6889750"/>
              <a:gd name="connsiteX4" fmla="*/ 0 w 4747430"/>
              <a:gd name="connsiteY4" fmla="*/ 0 h 6889750"/>
              <a:gd name="connsiteX0" fmla="*/ 0 w 4747430"/>
              <a:gd name="connsiteY0" fmla="*/ 0 h 6889750"/>
              <a:gd name="connsiteX1" fmla="*/ 3805529 w 4747430"/>
              <a:gd name="connsiteY1" fmla="*/ 0 h 6889750"/>
              <a:gd name="connsiteX2" fmla="*/ 4747430 w 4747430"/>
              <a:gd name="connsiteY2" fmla="*/ 6889750 h 6889750"/>
              <a:gd name="connsiteX3" fmla="*/ 0 w 4747430"/>
              <a:gd name="connsiteY3" fmla="*/ 6889750 h 6889750"/>
              <a:gd name="connsiteX4" fmla="*/ 0 w 4747430"/>
              <a:gd name="connsiteY4" fmla="*/ 0 h 688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7430" h="6889750">
                <a:moveTo>
                  <a:pt x="0" y="0"/>
                </a:moveTo>
                <a:lnTo>
                  <a:pt x="3805529" y="0"/>
                </a:lnTo>
                <a:lnTo>
                  <a:pt x="4747430" y="6889750"/>
                </a:lnTo>
                <a:lnTo>
                  <a:pt x="0" y="6889750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3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2" decel="66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/>
      <p:bldP spid="13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2020/5/22 Friday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927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2020/5/22 Friday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637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2020/5/22 Friday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482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2020/5/22 Friday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525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2020/5/22 Friday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55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905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6" r:id="rId13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2"/>
          <p:cNvSpPr txBox="1"/>
          <p:nvPr/>
        </p:nvSpPr>
        <p:spPr>
          <a:xfrm>
            <a:off x="634160" y="1610707"/>
            <a:ext cx="4239778" cy="1656184"/>
          </a:xfrm>
          <a:prstGeom prst="rect">
            <a:avLst/>
          </a:prstGeom>
          <a:noFill/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Iverilog</a:t>
            </a:r>
            <a:r>
              <a:rPr lang="zh-CN" alt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模块设计与仿真</a:t>
            </a:r>
          </a:p>
        </p:txBody>
      </p:sp>
    </p:spTree>
    <p:extLst>
      <p:ext uri="{BB962C8B-B14F-4D97-AF65-F5344CB8AC3E}">
        <p14:creationId xmlns:p14="http://schemas.microsoft.com/office/powerpoint/2010/main" val="272393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6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55467" y="158891"/>
            <a:ext cx="7486650" cy="6905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iverilog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实例操作</a:t>
            </a:r>
            <a:endParaRPr lang="zh-CN" altLang="en-US" sz="3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22300" y="1038647"/>
            <a:ext cx="8324592" cy="1999828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342892" indent="-342892" algn="just" fontAlgn="base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  <a:buFont typeface="Wingdings" pitchFamily="2" charset="2"/>
              <a:buChar char="v"/>
            </a:pP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生成波形文件</a:t>
            </a:r>
          </a:p>
          <a:p>
            <a:pPr marL="342892" indent="-342892" algn="just" fontAlgn="base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  <a:buFont typeface="Wingdings" pitchFamily="2" charset="2"/>
              <a:buChar char="v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vvp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-n wave -lxt2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命令生成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vcd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波形文件，运行之后，会在当前目录下生成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vcd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文件。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en-US" altLang="zh-CN" sz="2000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892" indent="-342892" algn="just" fontAlgn="base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  <a:buFont typeface="Wingdings" pitchFamily="2" charset="2"/>
              <a:buChar char="v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如果没有生成，需要检查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testbench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文件中是否添加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了：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$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dumpfile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("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wave.vcd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");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$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dumpvars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(0, 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led_demo_tb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);   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67" y="3138826"/>
            <a:ext cx="6593178" cy="166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95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55467" y="158891"/>
            <a:ext cx="7486650" cy="6905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iverilog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实例操作</a:t>
            </a:r>
            <a:endParaRPr lang="zh-CN" altLang="en-US" sz="3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98474" y="794031"/>
            <a:ext cx="8695247" cy="395048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892" indent="-342892" algn="just" fontAlgn="base">
              <a:lnSpc>
                <a:spcPct val="1700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  <a:buFont typeface="Wingdings" pitchFamily="2" charset="2"/>
              <a:buChar char="v"/>
            </a:pP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3.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打开波形文件</a:t>
            </a:r>
          </a:p>
          <a:p>
            <a:pPr marL="342892" indent="-342892" algn="just" fontAlgn="base">
              <a:lnSpc>
                <a:spcPct val="1700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  <a:buFont typeface="Wingdings" pitchFamily="2" charset="2"/>
              <a:buChar char="v"/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使用命令</a:t>
            </a:r>
            <a:r>
              <a:rPr lang="en-US" altLang="zh-CN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gtkwave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wave.vcd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，可以在图形化界面中查看仿真的波形图。</a:t>
            </a:r>
          </a:p>
          <a:p>
            <a:pPr marL="342892" indent="-342892" algn="just" fontAlgn="base">
              <a:lnSpc>
                <a:spcPct val="1700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  <a:buFont typeface="Wingdings" pitchFamily="2" charset="2"/>
              <a:buChar char="v"/>
            </a:pPr>
            <a:endPara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892" indent="-342892" algn="just" fontAlgn="base">
              <a:lnSpc>
                <a:spcPct val="1700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  <a:buFont typeface="Wingdings" pitchFamily="2" charset="2"/>
              <a:buChar char="v"/>
            </a:pPr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03" y="2046936"/>
            <a:ext cx="2543175" cy="3714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186" y="1943100"/>
            <a:ext cx="5304931" cy="299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07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55467" y="158891"/>
            <a:ext cx="7486650" cy="6905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iverilog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实例操作</a:t>
            </a:r>
            <a:endParaRPr lang="zh-CN" altLang="en-US" sz="3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27075" y="981497"/>
            <a:ext cx="8324592" cy="3950482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>
            <a:normAutofit fontScale="85000" lnSpcReduction="20000"/>
          </a:bodyPr>
          <a:lstStyle/>
          <a:p>
            <a:pPr marL="342892" indent="-342892" algn="just" fontAlgn="base">
              <a:lnSpc>
                <a:spcPct val="1700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  <a:buFont typeface="Wingdings" pitchFamily="2" charset="2"/>
              <a:buChar char="v"/>
            </a:pP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Verilog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转换为</a:t>
            </a:r>
            <a:r>
              <a:rPr lang="en-US" altLang="zh-CN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VHDL</a:t>
            </a:r>
          </a:p>
          <a:p>
            <a:pPr marL="342892" indent="-342892" algn="just" fontAlgn="base">
              <a:lnSpc>
                <a:spcPct val="1700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  <a:buFont typeface="Wingdings" pitchFamily="2" charset="2"/>
              <a:buChar char="v"/>
            </a:pPr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把</a:t>
            </a:r>
            <a:r>
              <a:rPr lang="en-US" altLang="zh-CN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led_demo.v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文件转换为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VHDL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文件</a:t>
            </a:r>
            <a:r>
              <a:rPr lang="en-US" altLang="zh-CN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led_demo.vhd</a:t>
            </a:r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en-US" altLang="zh-CN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892" indent="-342892" algn="just" fontAlgn="base">
              <a:lnSpc>
                <a:spcPct val="1700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  <a:buFont typeface="Wingdings" pitchFamily="2" charset="2"/>
              <a:buChar char="v"/>
            </a:pPr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命令</a:t>
            </a:r>
            <a:r>
              <a:rPr lang="en-US" altLang="zh-CN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iverilog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-</a:t>
            </a:r>
            <a:r>
              <a:rPr lang="en-US" altLang="zh-CN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tvhdl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-o </a:t>
            </a:r>
            <a:r>
              <a:rPr lang="en-US" altLang="zh-CN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led_demo.vhd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led_demo.v</a:t>
            </a:r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892" indent="-342892" algn="just" fontAlgn="base">
              <a:lnSpc>
                <a:spcPct val="1700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  <a:buFont typeface="Wingdings" pitchFamily="2" charset="2"/>
              <a:buChar char="v"/>
            </a:pP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VHDL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文件的编译和仿真如果你还和编译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Verilog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一样，使用</a:t>
            </a:r>
            <a:r>
              <a:rPr lang="en-US" altLang="zh-CN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iverilog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led_dmeo.v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来编译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VHDL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文件的话，那么会提示有语法错误，这是正常的，因为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Verilog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VHDL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是不同的语法规则，不能使用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Verilog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的标准来检查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VHDL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文件的语法。需要添加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-g2012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参数来对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VHDL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文件进行编译，如</a:t>
            </a:r>
            <a:r>
              <a:rPr lang="en-US" altLang="zh-CN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iverilog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-g2012 </a:t>
            </a:r>
            <a:r>
              <a:rPr lang="en-US" altLang="zh-CN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led_demo.vhd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，和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Verilog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一样，同样也支持</a:t>
            </a:r>
            <a:r>
              <a:rPr lang="en-US" altLang="zh-CN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Testbech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文件的编译和仿真，当然需要编写对应的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VHDL </a:t>
            </a:r>
            <a:r>
              <a:rPr lang="en-US" altLang="zh-CN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Testbench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文件</a:t>
            </a:r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02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55467" y="158891"/>
            <a:ext cx="7486650" cy="6905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iverilog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实例操作</a:t>
            </a:r>
            <a:endParaRPr lang="zh-CN" altLang="en-US" sz="3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12775" y="849453"/>
            <a:ext cx="8324592" cy="395048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892" indent="-342892" algn="just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  <a:buFont typeface="Wingdings" pitchFamily="2" charset="2"/>
              <a:buChar char="v"/>
            </a:pP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批处理文件一键</a:t>
            </a:r>
            <a:r>
              <a:rPr lang="zh-CN" altLang="en-US" sz="1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执行</a:t>
            </a:r>
            <a:endParaRPr lang="en-US" altLang="zh-CN" sz="1400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892" indent="-342892" algn="just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  <a:buFont typeface="Wingdings" pitchFamily="2" charset="2"/>
              <a:buChar char="v"/>
            </a:pPr>
            <a:r>
              <a:rPr lang="zh-CN" altLang="en-US" sz="1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通过</a:t>
            </a: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批处理文件，可以简化编译仿真的执行过程，直接一键执行编译和仿真</a:t>
            </a:r>
            <a:r>
              <a:rPr lang="zh-CN" altLang="en-US" sz="1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400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892" indent="-342892" algn="just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  <a:buFont typeface="Wingdings" pitchFamily="2" charset="2"/>
              <a:buChar char="v"/>
            </a:pPr>
            <a:r>
              <a:rPr lang="zh-CN" altLang="en-US" sz="1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新建</a:t>
            </a: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文本文档，输入以下内容</a:t>
            </a:r>
            <a:r>
              <a:rPr lang="zh-CN" altLang="en-US" sz="1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1400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algn="just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  <a:buFont typeface="Wingdings" panose="05000000000000000000" pitchFamily="2" charset="2"/>
              <a:buChar char="ü"/>
            </a:pPr>
            <a:r>
              <a:rPr lang="en-US" altLang="zh-CN" sz="1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echo </a:t>
            </a:r>
            <a:r>
              <a:rPr lang="en-US" altLang="zh-CN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</a:t>
            </a: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开始</a:t>
            </a:r>
            <a:r>
              <a:rPr lang="zh-CN" altLang="en-US" sz="1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编译</a:t>
            </a:r>
            <a:r>
              <a:rPr lang="en-US" altLang="zh-CN" sz="1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</a:p>
          <a:p>
            <a:pPr lvl="1" algn="just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  <a:buFont typeface="Wingdings" panose="05000000000000000000" pitchFamily="2" charset="2"/>
              <a:buChar char="ü"/>
            </a:pPr>
            <a:r>
              <a:rPr lang="en-US" altLang="zh-CN" sz="1400" b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iverilog</a:t>
            </a:r>
            <a:r>
              <a:rPr lang="en-US" altLang="zh-CN" sz="1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-o wave </a:t>
            </a:r>
            <a:r>
              <a:rPr lang="en-US" altLang="zh-CN" sz="1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led_demo.v</a:t>
            </a:r>
            <a:r>
              <a:rPr lang="en-US" altLang="zh-CN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led_demo_tb.v</a:t>
            </a:r>
            <a:endParaRPr lang="en-US" altLang="zh-CN" sz="1400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algn="just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  <a:buFont typeface="Wingdings" panose="05000000000000000000" pitchFamily="2" charset="2"/>
              <a:buChar char="ü"/>
            </a:pPr>
            <a:r>
              <a:rPr lang="en-US" altLang="zh-CN" sz="1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echo </a:t>
            </a:r>
            <a:r>
              <a:rPr lang="en-US" altLang="zh-CN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</a:t>
            </a: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编译</a:t>
            </a:r>
            <a:r>
              <a:rPr lang="zh-CN" altLang="en-US" sz="1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完成</a:t>
            </a:r>
            <a:r>
              <a:rPr lang="en-US" altLang="zh-CN" sz="1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</a:p>
          <a:p>
            <a:pPr lvl="1" algn="just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  <a:buFont typeface="Wingdings" panose="05000000000000000000" pitchFamily="2" charset="2"/>
              <a:buChar char="ü"/>
            </a:pPr>
            <a:r>
              <a:rPr lang="en-US" altLang="zh-CN" sz="1400" b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vvp</a:t>
            </a:r>
            <a:r>
              <a:rPr lang="en-US" altLang="zh-CN" sz="1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-n wave -</a:t>
            </a:r>
            <a:r>
              <a:rPr lang="en-US" altLang="zh-CN" sz="1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lxt2</a:t>
            </a:r>
          </a:p>
          <a:p>
            <a:pPr lvl="1" algn="just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  <a:buFont typeface="Wingdings" panose="05000000000000000000" pitchFamily="2" charset="2"/>
              <a:buChar char="ü"/>
            </a:pPr>
            <a:r>
              <a:rPr lang="en-US" altLang="zh-CN" sz="1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echo </a:t>
            </a:r>
            <a:r>
              <a:rPr lang="en-US" altLang="zh-CN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</a:t>
            </a: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生成波形</a:t>
            </a:r>
            <a:r>
              <a:rPr lang="zh-CN" altLang="en-US" sz="1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文件</a:t>
            </a:r>
            <a:r>
              <a:rPr lang="en-US" altLang="zh-CN" sz="1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</a:p>
          <a:p>
            <a:pPr lvl="1" algn="just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  <a:buFont typeface="Wingdings" panose="05000000000000000000" pitchFamily="2" charset="2"/>
              <a:buChar char="ü"/>
            </a:pPr>
            <a:r>
              <a:rPr lang="en-US" altLang="zh-CN" sz="1400" b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cp</a:t>
            </a:r>
            <a:r>
              <a:rPr lang="en-US" altLang="zh-CN" sz="1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wave.vcd</a:t>
            </a:r>
            <a:r>
              <a:rPr lang="en-US" altLang="zh-CN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wave.lxt</a:t>
            </a:r>
            <a:endParaRPr lang="en-US" altLang="zh-CN" sz="1400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algn="just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  <a:buFont typeface="Wingdings" panose="05000000000000000000" pitchFamily="2" charset="2"/>
              <a:buChar char="ü"/>
            </a:pPr>
            <a:r>
              <a:rPr lang="en-US" altLang="zh-CN" sz="1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echo </a:t>
            </a:r>
            <a:r>
              <a:rPr lang="en-US" altLang="zh-CN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</a:t>
            </a: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打开波形</a:t>
            </a:r>
            <a:r>
              <a:rPr lang="zh-CN" altLang="en-US" sz="1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文件</a:t>
            </a:r>
            <a:r>
              <a:rPr lang="en-US" altLang="zh-CN" sz="1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</a:p>
          <a:p>
            <a:pPr lvl="1" algn="just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  <a:buFont typeface="Wingdings" panose="05000000000000000000" pitchFamily="2" charset="2"/>
              <a:buChar char="ü"/>
            </a:pPr>
            <a:r>
              <a:rPr lang="en-US" altLang="zh-CN" sz="1400" b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gtkwave</a:t>
            </a:r>
            <a:r>
              <a:rPr lang="en-US" altLang="zh-CN" sz="1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wave.lxt</a:t>
            </a:r>
            <a:endParaRPr lang="en-US" altLang="zh-CN" sz="1400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892" indent="-342892" algn="just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  <a:buFont typeface="Wingdings" pitchFamily="2" charset="2"/>
              <a:buChar char="v"/>
            </a:pPr>
            <a:r>
              <a:rPr lang="zh-CN" altLang="en-US" sz="1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文件</a:t>
            </a: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扩展名需要更改，</a:t>
            </a:r>
            <a:r>
              <a:rPr lang="en-US" altLang="zh-CN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Windows</a:t>
            </a: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系统保存为</a:t>
            </a:r>
            <a:r>
              <a:rPr lang="en-US" altLang="zh-CN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.bat</a:t>
            </a: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文件，</a:t>
            </a:r>
            <a:r>
              <a:rPr lang="en-US" altLang="zh-CN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系统保存为</a:t>
            </a:r>
            <a:r>
              <a:rPr lang="en-US" altLang="zh-CN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en-US" altLang="zh-CN" sz="1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sh</a:t>
            </a: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文件。</a:t>
            </a:r>
            <a:r>
              <a:rPr lang="en-US" altLang="zh-CN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Windows</a:t>
            </a: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直接双击运行，</a:t>
            </a:r>
            <a:r>
              <a:rPr lang="en-US" altLang="zh-CN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在终端执行</a:t>
            </a:r>
            <a:r>
              <a:rPr lang="zh-CN" altLang="en-US" sz="1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5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5061726" y="1744756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谢谢学习</a:t>
            </a:r>
            <a:endParaRPr lang="zh-CN" altLang="en-US" b="1" dirty="0">
              <a:solidFill>
                <a:srgbClr val="FFFF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46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>
            <a:spLocks/>
          </p:cNvSpPr>
          <p:nvPr/>
        </p:nvSpPr>
        <p:spPr>
          <a:xfrm>
            <a:off x="1011891" y="233363"/>
            <a:ext cx="7486650" cy="6905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3200" dirty="0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1480607" y="923925"/>
            <a:ext cx="7886700" cy="326231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知识点</a:t>
            </a:r>
            <a:r>
              <a:rPr lang="en-US" altLang="zh-CN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：基于</a:t>
            </a:r>
            <a:r>
              <a:rPr lang="en-US" altLang="zh-CN" sz="2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Iverilog</a:t>
            </a:r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的工程设计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与仿真</a:t>
            </a:r>
          </a:p>
          <a:p>
            <a:pPr lvl="1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l"/>
            </a:pPr>
            <a:r>
              <a:rPr lang="en-US" altLang="zh-CN" sz="21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1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100" b="1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iverilog</a:t>
            </a:r>
            <a:r>
              <a:rPr lang="zh-CN" altLang="en-US" sz="21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简介</a:t>
            </a:r>
            <a:endParaRPr lang="en-US" altLang="zh-CN" sz="2100" b="1" dirty="0" smtClean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l"/>
            </a:pPr>
            <a:r>
              <a:rPr lang="en-US" altLang="zh-CN" sz="21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1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21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综合</a:t>
            </a:r>
            <a:endParaRPr lang="en-US" altLang="zh-CN" sz="2100" b="1" dirty="0" smtClean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l"/>
            </a:pPr>
            <a:r>
              <a:rPr lang="en-US" altLang="zh-CN" sz="21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zh-CN" altLang="en-US" sz="21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、适配</a:t>
            </a:r>
            <a:endParaRPr lang="en-US" altLang="zh-CN" sz="2100" b="1" dirty="0" smtClean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zh-CN" sz="21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1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、仿真</a:t>
            </a:r>
            <a:endParaRPr lang="en-US" altLang="zh-CN" sz="2100" b="1" dirty="0" smtClean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zh-CN" sz="21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21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、编程配置</a:t>
            </a:r>
            <a:endParaRPr lang="zh-CN" altLang="en-US" sz="2100" b="1" dirty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530" y="1787086"/>
            <a:ext cx="2351453" cy="236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79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55467" y="158891"/>
            <a:ext cx="7486650" cy="6905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iverilog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简介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92490" y="998006"/>
            <a:ext cx="8324592" cy="377180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892" indent="-342892" algn="just" fontAlgn="base">
              <a:lnSpc>
                <a:spcPct val="1700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  <a:buFont typeface="Wingdings" pitchFamily="2" charset="2"/>
              <a:buChar char="v"/>
            </a:pPr>
            <a:r>
              <a:rPr lang="zh-CN" altLang="en-US" sz="2000" b="1" kern="0" dirty="0" smtClean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相关资源</a:t>
            </a:r>
            <a:endParaRPr lang="en-US" altLang="zh-CN" sz="2000" b="1" kern="0" dirty="0" smtClean="0">
              <a:solidFill>
                <a:srgbClr val="000066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85792" lvl="1" indent="-342892" algn="just" fontAlgn="base">
              <a:lnSpc>
                <a:spcPct val="1700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  <a:buFont typeface="Wingdings" pitchFamily="2" charset="2"/>
              <a:buChar char="v"/>
            </a:pPr>
            <a:r>
              <a:rPr lang="en-US" altLang="zh-CN" sz="2000" b="1" kern="0" dirty="0" err="1" smtClean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iverilog</a:t>
            </a:r>
            <a:r>
              <a:rPr lang="en-US" altLang="zh-CN" sz="2000" b="1" kern="0" dirty="0" smtClean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kern="0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官网：</a:t>
            </a:r>
            <a:r>
              <a:rPr lang="en-US" altLang="zh-CN" sz="2000" b="1" kern="0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http://iverilog.icarus.com/</a:t>
            </a:r>
          </a:p>
          <a:p>
            <a:pPr marL="685792" lvl="1" indent="-342892" algn="just" fontAlgn="base">
              <a:lnSpc>
                <a:spcPct val="1700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  <a:buFont typeface="Wingdings" pitchFamily="2" charset="2"/>
              <a:buChar char="v"/>
            </a:pPr>
            <a:r>
              <a:rPr lang="en-US" altLang="zh-CN" sz="2000" b="1" kern="0" dirty="0" err="1" smtClean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iverilog</a:t>
            </a:r>
            <a:r>
              <a:rPr lang="en-US" altLang="zh-CN" sz="2000" b="1" kern="0" dirty="0" smtClean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kern="0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windows</a:t>
            </a:r>
            <a:r>
              <a:rPr lang="zh-CN" altLang="en-US" sz="2000" b="1" kern="0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版本：</a:t>
            </a:r>
            <a:r>
              <a:rPr lang="en-US" altLang="zh-CN" sz="2000" b="1" kern="0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http://bleyer.org/icarus/</a:t>
            </a:r>
          </a:p>
          <a:p>
            <a:pPr marL="685792" lvl="1" indent="-342892" algn="just" fontAlgn="base">
              <a:lnSpc>
                <a:spcPct val="1700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  <a:buFont typeface="Wingdings" pitchFamily="2" charset="2"/>
              <a:buChar char="v"/>
            </a:pPr>
            <a:r>
              <a:rPr lang="en-US" altLang="zh-CN" sz="2000" b="1" kern="0" dirty="0" err="1" smtClean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iverilog</a:t>
            </a:r>
            <a:r>
              <a:rPr lang="en-US" altLang="zh-CN" sz="2000" b="1" kern="0" dirty="0" smtClean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kern="0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User Guide</a:t>
            </a:r>
            <a:r>
              <a:rPr lang="zh-CN" altLang="en-US" sz="2000" b="1" kern="0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000" b="1" kern="0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http://iverilog.wikia.com/wiki/User_Guide</a:t>
            </a:r>
          </a:p>
          <a:p>
            <a:pPr marL="685792" lvl="1" indent="-342892" algn="just" fontAlgn="base">
              <a:lnSpc>
                <a:spcPct val="1700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  <a:buFont typeface="Wingdings" pitchFamily="2" charset="2"/>
              <a:buChar char="v"/>
            </a:pPr>
            <a:r>
              <a:rPr lang="en-US" altLang="zh-CN" sz="2000" b="1" kern="0" dirty="0" err="1" smtClean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iverilog</a:t>
            </a:r>
            <a:r>
              <a:rPr lang="en-US" altLang="zh-CN" sz="2000" b="1" kern="0" dirty="0" smtClean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kern="0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GitHub</a:t>
            </a:r>
            <a:r>
              <a:rPr lang="zh-CN" altLang="en-US" sz="2000" b="1" kern="0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000" b="1" kern="0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https://github.com/steveicarus/iverilog</a:t>
            </a:r>
          </a:p>
          <a:p>
            <a:pPr marL="685792" lvl="1" indent="-342892" algn="just" fontAlgn="base">
              <a:lnSpc>
                <a:spcPct val="1700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  <a:buFont typeface="Wingdings" pitchFamily="2" charset="2"/>
              <a:buChar char="v"/>
            </a:pPr>
            <a:r>
              <a:rPr lang="en-US" altLang="zh-CN" sz="2000" b="1" kern="0" dirty="0" err="1" smtClean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GTKWave</a:t>
            </a:r>
            <a:r>
              <a:rPr lang="en-US" altLang="zh-CN" sz="2000" b="1" kern="0" dirty="0" smtClean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kern="0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官网：</a:t>
            </a:r>
            <a:r>
              <a:rPr lang="en-US" altLang="zh-CN" sz="2000" b="1" kern="0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http://gtkwave.sourceforge.net/</a:t>
            </a:r>
          </a:p>
          <a:p>
            <a:pPr marL="685792" lvl="1" indent="-342892" algn="just" fontAlgn="base">
              <a:lnSpc>
                <a:spcPct val="1700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  <a:buFont typeface="Wingdings" pitchFamily="2" charset="2"/>
              <a:buChar char="v"/>
            </a:pPr>
            <a:r>
              <a:rPr lang="en-US" altLang="zh-CN" sz="2000" b="1" kern="0" dirty="0" err="1" smtClean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GTKWave</a:t>
            </a:r>
            <a:r>
              <a:rPr lang="en-US" altLang="zh-CN" sz="2000" b="1" kern="0" dirty="0" smtClean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kern="0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手册：</a:t>
            </a:r>
            <a:r>
              <a:rPr lang="en-US" altLang="zh-CN" sz="2000" b="1" kern="0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http://gtkwave.sourceforge.net/gtkwave.pdf </a:t>
            </a:r>
            <a:endParaRPr lang="zh-CN" altLang="en-US" sz="2000" b="1" kern="0" dirty="0">
              <a:solidFill>
                <a:srgbClr val="000066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26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55467" y="158891"/>
            <a:ext cx="7486650" cy="6905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iverilog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055467" y="1025301"/>
            <a:ext cx="6966012" cy="377180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892" indent="-342892" algn="just" fontAlgn="base">
              <a:lnSpc>
                <a:spcPct val="1700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  <a:buFont typeface="Wingdings" pitchFamily="2" charset="2"/>
              <a:buChar char="v"/>
            </a:pPr>
            <a:r>
              <a:rPr lang="zh-CN" altLang="en-US" sz="2000" b="1" kern="0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查看是否安装成功</a:t>
            </a:r>
          </a:p>
          <a:p>
            <a:pPr marL="342892" indent="-342892" algn="just" fontAlgn="base">
              <a:lnSpc>
                <a:spcPct val="1700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  <a:buFont typeface="Wingdings" pitchFamily="2" charset="2"/>
              <a:buChar char="v"/>
            </a:pPr>
            <a:r>
              <a:rPr lang="zh-CN" altLang="en-US" sz="2000" b="1" kern="0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安装成功后，可以通过命令窗口来查看命令所在的路径。</a:t>
            </a:r>
          </a:p>
          <a:p>
            <a:pPr marL="342892" indent="-342892" algn="just" fontAlgn="base">
              <a:lnSpc>
                <a:spcPct val="1700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  <a:buFont typeface="Wingdings" pitchFamily="2" charset="2"/>
              <a:buChar char="v"/>
            </a:pPr>
            <a:r>
              <a:rPr lang="en-US" altLang="zh-CN" sz="2000" b="1" kern="0" dirty="0" smtClean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Windows</a:t>
            </a:r>
            <a:r>
              <a:rPr lang="zh-CN" altLang="en-US" sz="2000" b="1" kern="0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环境可以通过</a:t>
            </a:r>
            <a:r>
              <a:rPr lang="en-US" altLang="zh-CN" sz="2000" b="1" kern="0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where</a:t>
            </a:r>
            <a:r>
              <a:rPr lang="zh-CN" altLang="en-US" sz="2000" b="1" kern="0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命令查看安装路径</a:t>
            </a:r>
            <a:endParaRPr lang="en-US" altLang="zh-CN" sz="2000" b="1" kern="0" dirty="0" smtClean="0">
              <a:solidFill>
                <a:srgbClr val="000066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70" y="2757172"/>
            <a:ext cx="6737405" cy="2039936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5381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55467" y="158891"/>
            <a:ext cx="7486650" cy="6905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iverilog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1048" y="849453"/>
            <a:ext cx="8794802" cy="23213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892" indent="-342892" algn="just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  <a:buFont typeface="Wingdings" pitchFamily="2" charset="2"/>
              <a:buChar char="v"/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基本参数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介绍</a:t>
            </a:r>
            <a:endParaRPr lang="en-US" altLang="zh-CN" sz="2000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892" indent="-342892" algn="just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  <a:buFont typeface="Wingdings" pitchFamily="2" charset="2"/>
              <a:buChar char="v"/>
            </a:pPr>
            <a:r>
              <a:rPr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Icarus 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Verilog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编译器主要包含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个工具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000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85792" lvl="1" indent="-342892" algn="just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  <a:buFont typeface="Wingdings" pitchFamily="2" charset="2"/>
              <a:buChar char="v"/>
            </a:pPr>
            <a:r>
              <a:rPr lang="en-US" altLang="zh-CN" sz="2000" b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iverilog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：用于编译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verilog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vhdl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文件，进行语法检查，生成可执行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文件。</a:t>
            </a:r>
            <a:endParaRPr lang="en-US" altLang="zh-CN" sz="2000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85792" lvl="1" indent="-342892" algn="just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  <a:buFont typeface="Wingdings" pitchFamily="2" charset="2"/>
              <a:buChar char="v"/>
            </a:pPr>
            <a:r>
              <a:rPr lang="en-US" altLang="zh-CN" sz="2000" b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vvp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：根据可执行文件，生成仿真波形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文件。</a:t>
            </a:r>
            <a:endParaRPr lang="en-US" altLang="zh-CN" sz="2000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85792" lvl="1" indent="-342892" algn="just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  <a:buFont typeface="Wingdings" pitchFamily="2" charset="2"/>
              <a:buChar char="v"/>
            </a:pPr>
            <a:r>
              <a:rPr lang="en-US" altLang="zh-CN" sz="2000" b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gtkwave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：用于打开仿真波形文件，图形化显示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波形。</a:t>
            </a:r>
            <a:endParaRPr lang="en-US" altLang="zh-CN" sz="2000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792" y="3170833"/>
            <a:ext cx="4010423" cy="1809662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381234" y="3288581"/>
            <a:ext cx="4259004" cy="1145628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2" indent="-342892" algn="just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  <a:buFont typeface="Wingdings" pitchFamily="2" charset="2"/>
              <a:buChar char="v"/>
            </a:pP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在终端输入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iverilog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回车，可以看到常用参数使用方法的简单介绍：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65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55467" y="158891"/>
            <a:ext cx="7486650" cy="6905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iverilog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endParaRPr lang="zh-CN" altLang="en-US" sz="3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17525" y="905297"/>
            <a:ext cx="8324592" cy="4152478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342892" indent="-342892" algn="just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  <a:buFont typeface="Wingdings" pitchFamily="2" charset="2"/>
              <a:buChar char="v"/>
            </a:pPr>
            <a:r>
              <a:rPr lang="en-US" altLang="zh-CN" sz="1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r>
              <a:rPr lang="zh-CN" altLang="en-US" sz="1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几个常用参数的使用方法</a:t>
            </a:r>
            <a:r>
              <a:rPr lang="zh-CN" altLang="en-US" sz="18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800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892" indent="-342892" algn="just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  <a:buFont typeface="Wingdings" pitchFamily="2" charset="2"/>
              <a:buChar char="v"/>
            </a:pPr>
            <a:r>
              <a:rPr lang="zh-CN" altLang="en-US" sz="18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参数</a:t>
            </a:r>
            <a:r>
              <a:rPr lang="en-US" altLang="zh-CN" sz="1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18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zh-CN" altLang="en-US" sz="18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，用于</a:t>
            </a:r>
            <a:r>
              <a:rPr lang="zh-CN" altLang="en-US" sz="1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指定生成文件的名称。如果不指定，默认生成文件名为</a:t>
            </a:r>
            <a:r>
              <a:rPr lang="en-US" altLang="zh-CN" sz="18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a.out</a:t>
            </a:r>
            <a:r>
              <a:rPr lang="zh-CN" altLang="en-US" sz="18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800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algn="just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iverilog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-o test </a:t>
            </a:r>
            <a:r>
              <a:rPr lang="en-US" altLang="zh-CN" b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test.v</a:t>
            </a:r>
            <a:endParaRPr lang="en-US" altLang="zh-CN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892" indent="-342892" algn="just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  <a:buFont typeface="Wingdings" pitchFamily="2" charset="2"/>
              <a:buChar char="v"/>
            </a:pPr>
            <a:r>
              <a:rPr lang="zh-CN" altLang="en-US" sz="18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参数</a:t>
            </a:r>
            <a:r>
              <a:rPr lang="en-US" altLang="zh-CN" sz="1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-y</a:t>
            </a:r>
            <a:r>
              <a:rPr lang="zh-CN" altLang="en-US" sz="1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用于指定包含文件夹，如果</a:t>
            </a:r>
            <a:r>
              <a:rPr lang="en-US" altLang="zh-CN" sz="18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top.v</a:t>
            </a:r>
            <a:r>
              <a:rPr lang="zh-CN" altLang="en-US" sz="1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中调用了其他的的</a:t>
            </a:r>
            <a:r>
              <a:rPr lang="en-US" altLang="zh-CN" sz="1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.v</a:t>
            </a:r>
            <a:r>
              <a:rPr lang="zh-CN" altLang="en-US" sz="1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模块，</a:t>
            </a:r>
            <a:r>
              <a:rPr lang="en-US" altLang="zh-CN" sz="18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top.v</a:t>
            </a:r>
            <a:r>
              <a:rPr lang="zh-CN" altLang="en-US" sz="1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直接编译会</a:t>
            </a:r>
            <a:r>
              <a:rPr lang="zh-CN" altLang="en-US" sz="18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提示，如右图。找不到</a:t>
            </a:r>
            <a:r>
              <a:rPr lang="zh-CN" altLang="en-US" sz="1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调用的模块，那么就需要指定调用模块所在文件夹的路径，支持相对路径和绝对路径</a:t>
            </a:r>
            <a:r>
              <a:rPr lang="zh-CN" altLang="en-US" sz="18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800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algn="just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iverilog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-y D:/test/demo </a:t>
            </a:r>
            <a:r>
              <a:rPr lang="en-US" altLang="zh-CN" b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led_demo_tb.v</a:t>
            </a:r>
            <a:endParaRPr lang="en-US" altLang="zh-CN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algn="just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是同一目录下：</a:t>
            </a:r>
            <a:r>
              <a:rPr lang="en-US" altLang="zh-CN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iverilog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-y ./ </a:t>
            </a:r>
            <a:r>
              <a:rPr lang="en-US" altLang="zh-CN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led_demo_tb.v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，另外，</a:t>
            </a:r>
            <a:r>
              <a:rPr lang="en-US" altLang="zh-CN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iverilog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还支持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Xilinx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Altera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Lattice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FPGA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厂商的仿真库，需要在编译时通过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-y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参数指定库文件的</a:t>
            </a:r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路径</a:t>
            </a:r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489" y="87919"/>
            <a:ext cx="3811345" cy="113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87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55467" y="158891"/>
            <a:ext cx="7486650" cy="6905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iverilog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endParaRPr lang="zh-CN" altLang="en-US" sz="3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88975" y="1991872"/>
            <a:ext cx="8324592" cy="2495128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342892" indent="-342892" algn="just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  <a:buFont typeface="Wingdings" pitchFamily="2" charset="2"/>
              <a:buChar char="v"/>
            </a:pP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参数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-I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如果程序使用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`include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语句包含了头文件路径，可以通过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参数指定文件路径，使用方法和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-y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参数一样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algn="just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iverilog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-I D:/test/demo 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led_demo_tb.v</a:t>
            </a:r>
            <a:endParaRPr lang="en-US" altLang="zh-CN" sz="2000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892" indent="-342892" algn="just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  <a:buFont typeface="Wingdings" pitchFamily="2" charset="2"/>
              <a:buChar char="v"/>
            </a:pP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参数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tvhdl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iverilog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还支持把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verilog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文件转换为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VHDL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文件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en-US" altLang="zh-CN" sz="2000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algn="just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iverilog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-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tvhdl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-o 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out_file.vhd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in_file.v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222" y="849453"/>
            <a:ext cx="3811345" cy="113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10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55467" y="158891"/>
            <a:ext cx="7486650" cy="6905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iverilog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实例操作</a:t>
            </a:r>
            <a:endParaRPr lang="zh-CN" altLang="en-US" sz="3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905297"/>
            <a:ext cx="4278333" cy="270823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892" indent="-342892" algn="just" fontAlgn="base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  <a:buFont typeface="Wingdings" pitchFamily="2" charset="2"/>
              <a:buChar char="v"/>
            </a:pPr>
            <a:r>
              <a:rPr lang="zh-CN" altLang="en-US" sz="18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新建</a:t>
            </a:r>
            <a:r>
              <a:rPr lang="en-US" altLang="zh-CN" sz="18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led_demo.v</a:t>
            </a:r>
            <a:r>
              <a:rPr lang="zh-CN" altLang="en-US" sz="1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源文件，功能非常简单，每</a:t>
            </a:r>
            <a:r>
              <a:rPr lang="en-US" altLang="zh-CN" sz="1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sz="1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个时钟周期，</a:t>
            </a:r>
            <a:r>
              <a:rPr lang="en-US" altLang="zh-CN" sz="1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led</a:t>
            </a:r>
            <a:r>
              <a:rPr lang="zh-CN" altLang="en-US" sz="1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翻转一次</a:t>
            </a:r>
            <a:r>
              <a:rPr lang="zh-CN" altLang="en-US" sz="18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892" indent="-342892" algn="just" fontAlgn="base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  <a:buFont typeface="Wingdings" pitchFamily="2" charset="2"/>
              <a:buChar char="v"/>
            </a:pPr>
            <a:r>
              <a:rPr lang="zh-CN" altLang="en-US" sz="1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仿真</a:t>
            </a:r>
            <a:r>
              <a:rPr lang="en-US" altLang="zh-CN" sz="18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testbench</a:t>
            </a:r>
            <a:r>
              <a:rPr lang="zh-CN" altLang="en-US" sz="1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文件</a:t>
            </a:r>
            <a:r>
              <a:rPr lang="en-US" altLang="zh-CN" sz="18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led_demo_tb.v</a:t>
            </a:r>
            <a:r>
              <a:rPr lang="zh-CN" altLang="en-US" sz="18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en-US" altLang="zh-CN" sz="1800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892" indent="-342892" algn="just" fontAlgn="base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  <a:buFont typeface="Wingdings" pitchFamily="2" charset="2"/>
              <a:buChar char="v"/>
            </a:pPr>
            <a:r>
              <a:rPr lang="zh-CN" altLang="en-US" sz="1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注意</a:t>
            </a:r>
            <a:r>
              <a:rPr lang="en-US" altLang="zh-CN" sz="18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testbench</a:t>
            </a:r>
            <a:r>
              <a:rPr lang="zh-CN" altLang="en-US" sz="1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文件中有几行</a:t>
            </a:r>
            <a:r>
              <a:rPr lang="en-US" altLang="zh-CN" sz="18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iverilog</a:t>
            </a:r>
            <a:r>
              <a:rPr lang="zh-CN" altLang="en-US" sz="1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编译器专用的语句，如果不加的话后面不能生成</a:t>
            </a:r>
            <a:r>
              <a:rPr lang="en-US" altLang="zh-CN" sz="18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vcd</a:t>
            </a:r>
            <a:r>
              <a:rPr lang="zh-CN" altLang="en-US" sz="1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文件</a:t>
            </a:r>
            <a:r>
              <a:rPr lang="zh-CN" altLang="en-US" sz="18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800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892" indent="-342892" algn="just" fontAlgn="base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  <a:buFont typeface="Wingdings" pitchFamily="2" charset="2"/>
              <a:buChar char="v"/>
            </a:pPr>
            <a:endParaRPr lang="en-US" altLang="zh-CN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4658" y="2994654"/>
            <a:ext cx="3109318" cy="19678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pPr algn="just" fontAlgn="base"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</a:pPr>
            <a:r>
              <a:rPr lang="en-US" altLang="zh-CN" sz="1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Initial</a:t>
            </a:r>
          </a:p>
          <a:p>
            <a:pPr algn="just" fontAlgn="base"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</a:pPr>
            <a:r>
              <a:rPr lang="en-US" altLang="zh-CN" sz="1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begin   </a:t>
            </a:r>
          </a:p>
          <a:p>
            <a:pPr algn="just" fontAlgn="base"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</a:pPr>
            <a:r>
              <a:rPr lang="en-US" altLang="zh-CN" sz="1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$</a:t>
            </a:r>
            <a:r>
              <a:rPr lang="en-US" altLang="zh-CN" sz="18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dumpfile</a:t>
            </a:r>
            <a:r>
              <a:rPr lang="en-US" altLang="zh-CN" sz="1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("</a:t>
            </a:r>
            <a:r>
              <a:rPr lang="en-US" altLang="zh-CN" sz="18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wave.vcd</a:t>
            </a:r>
            <a:r>
              <a:rPr lang="en-US" altLang="zh-CN" sz="1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");        //</a:t>
            </a:r>
            <a:r>
              <a:rPr lang="zh-CN" altLang="en-US" sz="1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生成的</a:t>
            </a:r>
            <a:r>
              <a:rPr lang="en-US" altLang="zh-CN" sz="18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vcd</a:t>
            </a:r>
            <a:r>
              <a:rPr lang="zh-CN" altLang="en-US" sz="1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文件名称   </a:t>
            </a:r>
            <a:endParaRPr lang="en-US" altLang="zh-CN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fontAlgn="base"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</a:pPr>
            <a:r>
              <a:rPr lang="zh-CN" altLang="en-US" sz="1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$</a:t>
            </a:r>
            <a:r>
              <a:rPr lang="en-US" altLang="zh-CN" sz="18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dumpvars</a:t>
            </a:r>
            <a:r>
              <a:rPr lang="en-US" altLang="zh-CN" sz="1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(0, </a:t>
            </a:r>
            <a:r>
              <a:rPr lang="en-US" altLang="zh-CN" sz="18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led_demo_tb</a:t>
            </a:r>
            <a:r>
              <a:rPr lang="en-US" altLang="zh-CN" sz="1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);    //</a:t>
            </a:r>
            <a:r>
              <a:rPr lang="en-US" altLang="zh-CN" sz="18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tb</a:t>
            </a:r>
            <a:r>
              <a:rPr lang="zh-CN" altLang="en-US" sz="1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模块名称</a:t>
            </a:r>
            <a:endParaRPr lang="en-US" altLang="zh-CN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fontAlgn="base"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</a:pPr>
            <a:r>
              <a:rPr lang="en-US" altLang="zh-CN" sz="1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end</a:t>
            </a:r>
          </a:p>
        </p:txBody>
      </p:sp>
      <p:sp>
        <p:nvSpPr>
          <p:cNvPr id="5" name="矩形 4"/>
          <p:cNvSpPr/>
          <p:nvPr/>
        </p:nvSpPr>
        <p:spPr>
          <a:xfrm>
            <a:off x="4278333" y="964042"/>
            <a:ext cx="2506338" cy="33239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module </a:t>
            </a:r>
            <a:r>
              <a:rPr lang="en-US" altLang="zh-CN" sz="12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led_demo</a:t>
            </a:r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	</a:t>
            </a:r>
            <a:endParaRPr lang="en-US" altLang="zh-CN" sz="1200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input </a:t>
            </a:r>
            <a:r>
              <a:rPr lang="en-US" altLang="zh-CN" sz="12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clk</a:t>
            </a:r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	</a:t>
            </a:r>
            <a:endParaRPr lang="en-US" altLang="zh-CN" sz="1200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input </a:t>
            </a:r>
            <a:r>
              <a:rPr lang="en-US" altLang="zh-CN" sz="12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rst_n</a:t>
            </a:r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	</a:t>
            </a:r>
            <a:endParaRPr lang="en-US" altLang="zh-CN" sz="1200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output </a:t>
            </a:r>
            <a:r>
              <a:rPr lang="en-US" altLang="zh-CN" sz="12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reg</a:t>
            </a:r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led</a:t>
            </a:r>
            <a:r>
              <a:rPr lang="en-US" altLang="zh-CN" sz="1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1200" b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reg</a:t>
            </a:r>
            <a:r>
              <a:rPr lang="en-US" altLang="zh-CN" sz="1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[7:0] </a:t>
            </a:r>
            <a:r>
              <a:rPr lang="en-US" altLang="zh-CN" sz="12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cnt</a:t>
            </a:r>
            <a:r>
              <a:rPr lang="en-US" altLang="zh-CN" sz="1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1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always </a:t>
            </a:r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@ (</a:t>
            </a:r>
            <a:r>
              <a:rPr lang="en-US" altLang="zh-CN" sz="12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posedge</a:t>
            </a:r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clk</a:t>
            </a:r>
            <a:r>
              <a:rPr lang="en-US" altLang="zh-CN" sz="1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1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begin</a:t>
            </a:r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endParaRPr lang="en-US" altLang="zh-CN" sz="1200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if</a:t>
            </a:r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(!</a:t>
            </a:r>
            <a:r>
              <a:rPr lang="en-US" altLang="zh-CN" sz="12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rst_n</a:t>
            </a:r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	</a:t>
            </a:r>
            <a:r>
              <a:rPr lang="en-US" altLang="zh-CN" sz="1200" b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cnt</a:t>
            </a:r>
            <a:r>
              <a:rPr lang="en-US" altLang="zh-CN" sz="1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&lt;= 0;	</a:t>
            </a:r>
            <a:endParaRPr lang="en-US" altLang="zh-CN" sz="1200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else </a:t>
            </a:r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if(</a:t>
            </a:r>
            <a:r>
              <a:rPr lang="en-US" altLang="zh-CN" sz="12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cnt</a:t>
            </a:r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&gt;= 10)	</a:t>
            </a:r>
            <a:r>
              <a:rPr lang="en-US" altLang="zh-CN" sz="1200" b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cnt</a:t>
            </a:r>
            <a:r>
              <a:rPr lang="en-US" altLang="zh-CN" sz="1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&lt;= </a:t>
            </a:r>
            <a:r>
              <a:rPr lang="en-US" altLang="zh-CN" sz="1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0;</a:t>
            </a:r>
          </a:p>
          <a:p>
            <a:r>
              <a:rPr lang="en-US" altLang="zh-CN" sz="1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else </a:t>
            </a:r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1200" b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cnt</a:t>
            </a:r>
            <a:r>
              <a:rPr lang="en-US" altLang="zh-CN" sz="1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&lt;= </a:t>
            </a:r>
            <a:r>
              <a:rPr lang="en-US" altLang="zh-CN" sz="12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cnt</a:t>
            </a:r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</a:t>
            </a:r>
            <a:r>
              <a:rPr lang="en-US" altLang="zh-CN" sz="1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</a:p>
          <a:p>
            <a:r>
              <a:rPr lang="en-US" altLang="zh-CN" sz="1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;end</a:t>
            </a:r>
          </a:p>
          <a:p>
            <a:r>
              <a:rPr lang="en-US" altLang="zh-CN" sz="1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always </a:t>
            </a:r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@ (</a:t>
            </a:r>
            <a:r>
              <a:rPr lang="en-US" altLang="zh-CN" sz="12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posedge</a:t>
            </a:r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clk</a:t>
            </a:r>
            <a:r>
              <a:rPr lang="en-US" altLang="zh-CN" sz="1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1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begin</a:t>
            </a:r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endParaRPr lang="en-US" altLang="zh-CN" sz="1200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if</a:t>
            </a:r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(!</a:t>
            </a:r>
            <a:r>
              <a:rPr lang="en-US" altLang="zh-CN" sz="12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rst_n</a:t>
            </a:r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	</a:t>
            </a:r>
            <a:r>
              <a:rPr lang="en-US" altLang="zh-CN" sz="1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led </a:t>
            </a:r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&lt;= 0;	</a:t>
            </a:r>
            <a:endParaRPr lang="en-US" altLang="zh-CN" sz="1200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else </a:t>
            </a:r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if(</a:t>
            </a:r>
            <a:r>
              <a:rPr lang="en-US" altLang="zh-CN" sz="12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cnt</a:t>
            </a:r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== 10)	</a:t>
            </a:r>
            <a:r>
              <a:rPr lang="en-US" altLang="zh-CN" sz="1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led </a:t>
            </a:r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&lt;= !</a:t>
            </a:r>
            <a:r>
              <a:rPr lang="en-US" altLang="zh-CN" sz="1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led;</a:t>
            </a:r>
          </a:p>
          <a:p>
            <a:r>
              <a:rPr lang="en-US" altLang="zh-CN" sz="1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end</a:t>
            </a:r>
          </a:p>
          <a:p>
            <a:r>
              <a:rPr lang="en-US" altLang="zh-CN" sz="1200" b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endmodule</a:t>
            </a:r>
            <a:endParaRPr lang="en-US" altLang="zh-CN" sz="1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80515" y="158891"/>
            <a:ext cx="3881159" cy="463973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`timescale </a:t>
            </a:r>
            <a:r>
              <a:rPr lang="en-US" altLang="zh-CN" sz="1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1ns/100ps</a:t>
            </a:r>
          </a:p>
          <a:p>
            <a:r>
              <a:rPr lang="en-US" altLang="zh-CN" sz="1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module </a:t>
            </a:r>
            <a:r>
              <a:rPr lang="en-US" altLang="zh-CN" sz="12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led_demo_tb</a:t>
            </a:r>
            <a:r>
              <a:rPr lang="en-US" altLang="zh-CN" sz="1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1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parameter </a:t>
            </a:r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SYSCLK_PERIOD = 10</a:t>
            </a:r>
            <a:r>
              <a:rPr lang="en-US" altLang="zh-CN" sz="1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1200" b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reg</a:t>
            </a:r>
            <a:r>
              <a:rPr lang="en-US" altLang="zh-CN" sz="1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SYSCLK;  </a:t>
            </a:r>
            <a:r>
              <a:rPr lang="en-US" altLang="zh-CN" sz="1200" b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reg</a:t>
            </a:r>
            <a:r>
              <a:rPr lang="en-US" altLang="zh-CN" sz="1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NSYSRESET</a:t>
            </a:r>
            <a:r>
              <a:rPr lang="en-US" altLang="zh-CN" sz="1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1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Initial</a:t>
            </a:r>
          </a:p>
          <a:p>
            <a:r>
              <a:rPr lang="en-US" altLang="zh-CN" sz="1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begin    SYSCLK </a:t>
            </a:r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1'b0;    NSYSRESET = 1'b0</a:t>
            </a:r>
            <a:r>
              <a:rPr lang="en-US" altLang="zh-CN" sz="1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1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End</a:t>
            </a:r>
          </a:p>
          <a:p>
            <a:r>
              <a:rPr lang="en-US" altLang="zh-CN" sz="1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Initial begin                </a:t>
            </a:r>
          </a:p>
          <a:p>
            <a:r>
              <a:rPr lang="en-US" altLang="zh-CN" sz="1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$</a:t>
            </a:r>
            <a:r>
              <a:rPr lang="en-US" altLang="zh-CN" sz="12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dumpfile</a:t>
            </a:r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("</a:t>
            </a:r>
            <a:r>
              <a:rPr lang="en-US" altLang="zh-CN" sz="12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wave.vcd</a:t>
            </a:r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");        //</a:t>
            </a:r>
            <a:r>
              <a:rPr lang="zh-CN" altLang="en-US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生成的</a:t>
            </a:r>
            <a:r>
              <a:rPr lang="en-US" altLang="zh-CN" sz="12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vcd</a:t>
            </a:r>
            <a:r>
              <a:rPr lang="zh-CN" altLang="en-US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文件名称    </a:t>
            </a:r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$</a:t>
            </a:r>
            <a:r>
              <a:rPr lang="en-US" altLang="zh-CN" sz="12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dumpvars</a:t>
            </a:r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(0, </a:t>
            </a:r>
            <a:r>
              <a:rPr lang="en-US" altLang="zh-CN" sz="12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led_demo_tb</a:t>
            </a:r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);    //</a:t>
            </a:r>
            <a:r>
              <a:rPr lang="en-US" altLang="zh-CN" sz="12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tb</a:t>
            </a:r>
            <a:r>
              <a:rPr lang="zh-CN" altLang="en-US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模块</a:t>
            </a:r>
            <a:r>
              <a:rPr lang="zh-CN" altLang="en-US" sz="1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名称</a:t>
            </a:r>
            <a:endParaRPr lang="en-US" altLang="zh-CN" sz="1200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End</a:t>
            </a:r>
          </a:p>
          <a:p>
            <a:r>
              <a:rPr lang="en-US" altLang="zh-CN" sz="1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Initial</a:t>
            </a:r>
          </a:p>
          <a:p>
            <a:r>
              <a:rPr lang="en-US" altLang="zh-CN" sz="1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begin   </a:t>
            </a:r>
          </a:p>
          <a:p>
            <a:r>
              <a:rPr lang="en-US" altLang="zh-CN" sz="1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#(SYSCLK_PERIOD * 10 )        NSYSRESET = 1'b1;	</a:t>
            </a:r>
            <a:endParaRPr lang="en-US" altLang="zh-CN" sz="1200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#</a:t>
            </a:r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1000		$stop</a:t>
            </a:r>
            <a:r>
              <a:rPr lang="en-US" altLang="zh-CN" sz="1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1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End</a:t>
            </a:r>
          </a:p>
          <a:p>
            <a:r>
              <a:rPr lang="en-US" altLang="zh-CN" sz="1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always </a:t>
            </a:r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@(SYSCLK)  </a:t>
            </a:r>
            <a:endParaRPr lang="en-US" altLang="zh-CN" sz="1200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#(SYSCLK_PERIOD / 2.0) SYSCLK &lt;= !SYSCLK</a:t>
            </a:r>
            <a:r>
              <a:rPr lang="en-US" altLang="zh-CN" sz="1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1200" b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led_demo</a:t>
            </a:r>
            <a:r>
              <a:rPr lang="en-US" altLang="zh-CN" sz="1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led_demo_ut0 </a:t>
            </a:r>
            <a:r>
              <a:rPr lang="en-US" altLang="zh-CN" sz="1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en-US" altLang="zh-CN" sz="12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rst_n</a:t>
            </a:r>
            <a:r>
              <a:rPr lang="en-US" altLang="zh-CN" sz="1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</a:p>
          <a:p>
            <a:r>
              <a:rPr lang="en-US" altLang="zh-CN" sz="1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NSYSRESET</a:t>
            </a:r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),   </a:t>
            </a:r>
            <a:endParaRPr lang="en-US" altLang="zh-CN" sz="1200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en-US" altLang="zh-CN" sz="12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clk</a:t>
            </a:r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(SYSCLK</a:t>
            </a:r>
            <a:r>
              <a:rPr lang="en-US" altLang="zh-CN" sz="1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),</a:t>
            </a:r>
          </a:p>
          <a:p>
            <a:r>
              <a:rPr lang="en-US" altLang="zh-CN" sz="1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led( led</a:t>
            </a:r>
            <a:r>
              <a:rPr lang="en-US" altLang="zh-CN" sz="1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));</a:t>
            </a:r>
          </a:p>
          <a:p>
            <a:r>
              <a:rPr lang="en-US" altLang="zh-CN" sz="1200" b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endmodule</a:t>
            </a:r>
            <a:endParaRPr lang="en-US" altLang="zh-CN" sz="1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85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55467" y="158891"/>
            <a:ext cx="7486650" cy="6905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iverilog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实例操作</a:t>
            </a:r>
            <a:endParaRPr lang="zh-CN" altLang="en-US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17524" y="905297"/>
            <a:ext cx="8716926" cy="2295431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342892" indent="-342892" algn="just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  <a:buFont typeface="Wingdings" pitchFamily="2" charset="2"/>
              <a:buChar char="v"/>
            </a:pP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编译</a:t>
            </a:r>
            <a:endParaRPr lang="en-US" altLang="zh-CN" sz="2000" b="1" dirty="0" smtClean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892" indent="-342892" algn="just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  <a:buFont typeface="Wingdings" pitchFamily="2" charset="2"/>
              <a:buChar char="v"/>
            </a:pPr>
            <a:r>
              <a:rPr lang="zh-CN" altLang="en-US" sz="18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通过</a:t>
            </a:r>
            <a:r>
              <a:rPr lang="en-US" altLang="zh-CN" sz="18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iverilog</a:t>
            </a:r>
            <a:r>
              <a:rPr lang="en-US" altLang="zh-CN" sz="1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-o wave </a:t>
            </a:r>
            <a:r>
              <a:rPr lang="en-US" altLang="zh-CN" sz="18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led_demo_tb.v</a:t>
            </a:r>
            <a:r>
              <a:rPr lang="en-US" altLang="zh-CN" sz="1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led_demo.v</a:t>
            </a:r>
            <a:r>
              <a:rPr lang="zh-CN" altLang="en-US" sz="1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命令，对源文件和仿真文件，进行语法规则检查和编译</a:t>
            </a:r>
            <a:r>
              <a:rPr lang="zh-CN" altLang="en-US" sz="18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800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892" indent="-342892" algn="just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  <a:buFont typeface="Wingdings" pitchFamily="2" charset="2"/>
              <a:buChar char="v"/>
            </a:pPr>
            <a:r>
              <a:rPr lang="zh-CN" altLang="en-US" sz="18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由于</a:t>
            </a:r>
            <a:r>
              <a:rPr lang="zh-CN" altLang="en-US" sz="1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本示例比较简单，只有</a:t>
            </a:r>
            <a:r>
              <a:rPr lang="en-US" altLang="zh-CN" sz="1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1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个文件，如果调用了多个</a:t>
            </a:r>
            <a:r>
              <a:rPr lang="en-US" altLang="zh-CN" sz="1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.v</a:t>
            </a:r>
            <a:r>
              <a:rPr lang="zh-CN" altLang="en-US" sz="1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的模块，可以通过前面介绍的</a:t>
            </a:r>
            <a:r>
              <a:rPr lang="en-US" altLang="zh-CN" sz="1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-y</a:t>
            </a:r>
            <a:r>
              <a:rPr lang="zh-CN" altLang="en-US" sz="1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参数指定源文件的路径，否则编译报错。如果源文件都在同同一个目录，可以直接通过</a:t>
            </a:r>
            <a:r>
              <a:rPr lang="en-US" altLang="zh-CN" sz="1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./</a:t>
            </a:r>
            <a:r>
              <a:rPr lang="zh-CN" altLang="en-US" sz="1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绝对路径的方式来指定。例如，</a:t>
            </a:r>
            <a:r>
              <a:rPr lang="en-US" altLang="zh-CN" sz="18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led_demo_tb.v</a:t>
            </a:r>
            <a:r>
              <a:rPr lang="zh-CN" altLang="en-US" sz="1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中调用了</a:t>
            </a:r>
            <a:r>
              <a:rPr lang="en-US" altLang="zh-CN" sz="18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led_demo.v</a:t>
            </a:r>
            <a:r>
              <a:rPr lang="zh-CN" altLang="en-US" sz="1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模块，就可以直接使用</a:t>
            </a:r>
            <a:r>
              <a:rPr lang="en-US" altLang="zh-CN" sz="18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iverilog</a:t>
            </a:r>
            <a:r>
              <a:rPr lang="en-US" altLang="zh-CN" sz="1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-o wave -y ./ </a:t>
            </a:r>
            <a:r>
              <a:rPr lang="en-US" altLang="zh-CN" sz="18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top.v</a:t>
            </a:r>
            <a:r>
              <a:rPr lang="en-US" altLang="zh-CN" sz="1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top_tb.v</a:t>
            </a:r>
            <a:r>
              <a:rPr lang="zh-CN" altLang="en-US" sz="1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来进行编译</a:t>
            </a:r>
            <a:r>
              <a:rPr lang="zh-CN" altLang="en-US" sz="18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800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892" indent="-342892" algn="just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  <a:buFont typeface="Wingdings" pitchFamily="2" charset="2"/>
              <a:buChar char="v"/>
            </a:pPr>
            <a:r>
              <a:rPr lang="zh-CN" altLang="en-US" sz="18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</a:t>
            </a:r>
            <a:r>
              <a:rPr lang="zh-CN" altLang="en-US" sz="1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编译成功，会在当前目录下生成名称为</a:t>
            </a:r>
            <a:r>
              <a:rPr lang="en-US" altLang="zh-CN" sz="1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wave</a:t>
            </a:r>
            <a:r>
              <a:rPr lang="zh-CN" altLang="en-US" sz="1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的文件</a:t>
            </a:r>
            <a:r>
              <a:rPr lang="zh-CN" altLang="en-US" sz="18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957" y="3256572"/>
            <a:ext cx="5388059" cy="185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93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知识点1 课程简介 </Template>
  <TotalTime>659</TotalTime>
  <Words>1126</Words>
  <Application>Microsoft Office PowerPoint</Application>
  <PresentationFormat>全屏显示(16:9)</PresentationFormat>
  <Paragraphs>117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等线</vt:lpstr>
      <vt:lpstr>等线 Light</vt:lpstr>
      <vt:lpstr>微软雅黑</vt:lpstr>
      <vt:lpstr>Arial</vt:lpstr>
      <vt:lpstr>Calibri</vt:lpstr>
      <vt:lpstr>Calibri Light</vt:lpstr>
      <vt:lpstr>Times New Roman</vt:lpstr>
      <vt:lpstr>Wingdings</vt:lpstr>
      <vt:lpstr>Office 主题​​</vt:lpstr>
      <vt:lpstr>PowerPoint 演示文稿</vt:lpstr>
      <vt:lpstr>PowerPoint 演示文稿</vt:lpstr>
      <vt:lpstr>1、iverilog简介</vt:lpstr>
      <vt:lpstr>1、iverilog使用</vt:lpstr>
      <vt:lpstr>1、iverilog使用</vt:lpstr>
      <vt:lpstr>1、iverilog使用</vt:lpstr>
      <vt:lpstr>1、iverilog使用</vt:lpstr>
      <vt:lpstr>2、iverilog实例操作</vt:lpstr>
      <vt:lpstr>2、iverilog实例操作</vt:lpstr>
      <vt:lpstr>2、iverilog实例操作</vt:lpstr>
      <vt:lpstr>2、iverilog实例操作</vt:lpstr>
      <vt:lpstr>2、iverilog实例操作</vt:lpstr>
      <vt:lpstr>2、iverilog实例操作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bohan</dc:creator>
  <cp:lastModifiedBy>dreamsummit</cp:lastModifiedBy>
  <cp:revision>61</cp:revision>
  <dcterms:created xsi:type="dcterms:W3CDTF">2020-02-07T16:47:32Z</dcterms:created>
  <dcterms:modified xsi:type="dcterms:W3CDTF">2020-05-22T07:32:31Z</dcterms:modified>
</cp:coreProperties>
</file>