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1" r:id="rId2"/>
    <p:sldId id="291" r:id="rId3"/>
    <p:sldId id="283" r:id="rId4"/>
    <p:sldId id="284" r:id="rId5"/>
    <p:sldId id="293" r:id="rId6"/>
    <p:sldId id="285" r:id="rId7"/>
    <p:sldId id="286" r:id="rId8"/>
    <p:sldId id="267" r:id="rId9"/>
    <p:sldId id="287" r:id="rId10"/>
    <p:sldId id="294" r:id="rId11"/>
    <p:sldId id="269" r:id="rId12"/>
    <p:sldId id="270" r:id="rId13"/>
    <p:sldId id="271" r:id="rId14"/>
    <p:sldId id="272" r:id="rId15"/>
    <p:sldId id="290" r:id="rId16"/>
    <p:sldId id="274" r:id="rId17"/>
    <p:sldId id="275" r:id="rId18"/>
    <p:sldId id="276" r:id="rId19"/>
    <p:sldId id="289"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877"/>
  </p:normalViewPr>
  <p:slideViewPr>
    <p:cSldViewPr snapToGrid="0">
      <p:cViewPr varScale="1">
        <p:scale>
          <a:sx n="88" d="100"/>
          <a:sy n="88" d="100"/>
        </p:scale>
        <p:origin x="414" y="-204"/>
      </p:cViewPr>
      <p:guideLst/>
    </p:cSldViewPr>
  </p:slideViewPr>
  <p:outlineViewPr>
    <p:cViewPr>
      <p:scale>
        <a:sx n="33" d="100"/>
        <a:sy n="33" d="100"/>
      </p:scale>
      <p:origin x="0" y="-292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icrosoft YaHei" panose="020B0503020204020204" pitchFamily="34" charset="-122"/>
                <a:ea typeface="Microsoft YaHei"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icrosoft YaHei" panose="020B0503020204020204" pitchFamily="34" charset="-122"/>
                <a:ea typeface="Microsoft YaHei" panose="020B0503020204020204" pitchFamily="34" charset="-122"/>
              </a:defRPr>
            </a:lvl1pPr>
          </a:lstStyle>
          <a:p>
            <a:fld id="{81F8042C-0678-8645-84DF-50C445EE9C1F}" type="datetimeFigureOut">
              <a:rPr kumimoji="1" lang="zh-CN" altLang="en-US" smtClean="0"/>
              <a:pPr/>
              <a:t>2020/5/22</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icrosoft YaHei" panose="020B0503020204020204" pitchFamily="34" charset="-122"/>
                <a:ea typeface="Microsoft YaHei" panose="020B0503020204020204" pitchFamily="3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icrosoft YaHei" panose="020B0503020204020204" pitchFamily="34" charset="-122"/>
                <a:ea typeface="Microsoft YaHei" panose="020B0503020204020204" pitchFamily="34" charset="-122"/>
              </a:defRPr>
            </a:lvl1pPr>
          </a:lstStyle>
          <a:p>
            <a:fld id="{BC5501A6-897E-1E45-AD1C-577254332FF3}" type="slidenum">
              <a:rPr kumimoji="1" lang="zh-CN" altLang="en-US" smtClean="0"/>
              <a:pPr/>
              <a:t>‹#›</a:t>
            </a:fld>
            <a:endParaRPr kumimoji="1" lang="zh-CN" altLang="en-US" dirty="0"/>
          </a:p>
        </p:txBody>
      </p:sp>
    </p:spTree>
    <p:extLst>
      <p:ext uri="{BB962C8B-B14F-4D97-AF65-F5344CB8AC3E}">
        <p14:creationId xmlns:p14="http://schemas.microsoft.com/office/powerpoint/2010/main" val="2113308134"/>
      </p:ext>
    </p:extLst>
  </p:cSld>
  <p:clrMap bg1="lt1" tx1="dk1" bg2="lt2" tx2="dk2" accent1="accent1" accent2="accent2" accent3="accent3" accent4="accent4" accent5="accent5" accent6="accent6" hlink="hlink" folHlink="folHlink"/>
  <p:notesStyle>
    <a:lvl1pPr marL="0" algn="l" defTabSz="685800" rtl="0" eaLnBrk="1" latinLnBrk="0" hangingPunct="1">
      <a:defRPr sz="900" b="0" i="0" kern="1200">
        <a:solidFill>
          <a:schemeClr val="tx1"/>
        </a:solidFill>
        <a:latin typeface="Microsoft YaHei" panose="020B0503020204020204" pitchFamily="34" charset="-122"/>
        <a:ea typeface="Microsoft YaHei" panose="020B0503020204020204" pitchFamily="34" charset="-122"/>
        <a:cs typeface="+mn-cs"/>
      </a:defRPr>
    </a:lvl1pPr>
    <a:lvl2pPr marL="342900" algn="l" defTabSz="685800" rtl="0" eaLnBrk="1" latinLnBrk="0" hangingPunct="1">
      <a:defRPr sz="900" b="0" i="0" kern="1200">
        <a:solidFill>
          <a:schemeClr val="tx1"/>
        </a:solidFill>
        <a:latin typeface="Microsoft YaHei" panose="020B0503020204020204" pitchFamily="34" charset="-122"/>
        <a:ea typeface="Microsoft YaHei" panose="020B0503020204020204" pitchFamily="34" charset="-122"/>
        <a:cs typeface="+mn-cs"/>
      </a:defRPr>
    </a:lvl2pPr>
    <a:lvl3pPr marL="685800" algn="l" defTabSz="685800" rtl="0" eaLnBrk="1" latinLnBrk="0" hangingPunct="1">
      <a:defRPr sz="900" b="0" i="0" kern="1200">
        <a:solidFill>
          <a:schemeClr val="tx1"/>
        </a:solidFill>
        <a:latin typeface="Microsoft YaHei" panose="020B0503020204020204" pitchFamily="34" charset="-122"/>
        <a:ea typeface="Microsoft YaHei" panose="020B0503020204020204" pitchFamily="34" charset="-122"/>
        <a:cs typeface="+mn-cs"/>
      </a:defRPr>
    </a:lvl3pPr>
    <a:lvl4pPr marL="1028700" algn="l" defTabSz="685800" rtl="0" eaLnBrk="1" latinLnBrk="0" hangingPunct="1">
      <a:defRPr sz="900" b="0" i="0" kern="1200">
        <a:solidFill>
          <a:schemeClr val="tx1"/>
        </a:solidFill>
        <a:latin typeface="Microsoft YaHei" panose="020B0503020204020204" pitchFamily="34" charset="-122"/>
        <a:ea typeface="Microsoft YaHei" panose="020B0503020204020204" pitchFamily="34" charset="-122"/>
        <a:cs typeface="+mn-cs"/>
      </a:defRPr>
    </a:lvl4pPr>
    <a:lvl5pPr marL="1371600" algn="l" defTabSz="685800" rtl="0" eaLnBrk="1" latinLnBrk="0" hangingPunct="1">
      <a:defRPr sz="900" b="0" i="0" kern="1200">
        <a:solidFill>
          <a:schemeClr val="tx1"/>
        </a:solidFill>
        <a:latin typeface="Microsoft YaHei" panose="020B0503020204020204" pitchFamily="34" charset="-122"/>
        <a:ea typeface="Microsoft YaHei"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C5501A6-897E-1E45-AD1C-577254332FF3}" type="slidenum">
              <a:rPr kumimoji="1" lang="zh-CN" altLang="en-US" smtClean="0"/>
              <a:pPr/>
              <a:t>9</a:t>
            </a:fld>
            <a:endParaRPr kumimoji="1" lang="zh-CN" altLang="en-US" dirty="0"/>
          </a:p>
        </p:txBody>
      </p:sp>
    </p:spTree>
    <p:extLst>
      <p:ext uri="{BB962C8B-B14F-4D97-AF65-F5344CB8AC3E}">
        <p14:creationId xmlns:p14="http://schemas.microsoft.com/office/powerpoint/2010/main" val="2676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C5501A6-897E-1E45-AD1C-577254332FF3}" type="slidenum">
              <a:rPr kumimoji="1" lang="zh-CN" altLang="en-US" smtClean="0"/>
              <a:pPr/>
              <a:t>17</a:t>
            </a:fld>
            <a:endParaRPr kumimoji="1" lang="zh-CN" altLang="en-US" dirty="0"/>
          </a:p>
        </p:txBody>
      </p:sp>
    </p:spTree>
    <p:extLst>
      <p:ext uri="{BB962C8B-B14F-4D97-AF65-F5344CB8AC3E}">
        <p14:creationId xmlns:p14="http://schemas.microsoft.com/office/powerpoint/2010/main" val="4097037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1600" y="2"/>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8" name="矩形 7"/>
          <p:cNvSpPr/>
          <p:nvPr userDrawn="1"/>
        </p:nvSpPr>
        <p:spPr>
          <a:xfrm>
            <a:off x="1600" y="905632"/>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cxnSp>
        <p:nvCxnSpPr>
          <p:cNvPr id="9" name="直接连接符 8"/>
          <p:cNvCxnSpPr/>
          <p:nvPr userDrawn="1"/>
        </p:nvCxnSpPr>
        <p:spPr>
          <a:xfrm>
            <a:off x="-210457" y="780200"/>
            <a:ext cx="4320000"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2832367">
            <a:off x="566171" y="427792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1" name="矩形 10"/>
          <p:cNvSpPr/>
          <p:nvPr userDrawn="1"/>
        </p:nvSpPr>
        <p:spPr>
          <a:xfrm rot="2832367">
            <a:off x="344284" y="36756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2" name="矩形 11"/>
          <p:cNvSpPr/>
          <p:nvPr userDrawn="1"/>
        </p:nvSpPr>
        <p:spPr>
          <a:xfrm rot="2832367">
            <a:off x="1290433" y="4595608"/>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3" name="矩形 12"/>
          <p:cNvSpPr/>
          <p:nvPr userDrawn="1"/>
        </p:nvSpPr>
        <p:spPr>
          <a:xfrm rot="2832367">
            <a:off x="1033084" y="4069675"/>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4" name="矩形 13"/>
          <p:cNvSpPr/>
          <p:nvPr userDrawn="1"/>
        </p:nvSpPr>
        <p:spPr>
          <a:xfrm rot="2832367">
            <a:off x="932392" y="3723347"/>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5" name="矩形 14"/>
          <p:cNvSpPr/>
          <p:nvPr userDrawn="1"/>
        </p:nvSpPr>
        <p:spPr>
          <a:xfrm rot="2832367">
            <a:off x="1059392" y="46968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7" name="椭圆 16"/>
          <p:cNvSpPr/>
          <p:nvPr userDrawn="1"/>
        </p:nvSpPr>
        <p:spPr>
          <a:xfrm>
            <a:off x="4067945" y="712689"/>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0" i="0" dirty="0">
              <a:ea typeface="Microsoft YaHei" panose="020B0503020204020204" pitchFamily="34" charset="-122"/>
            </a:endParaRPr>
          </a:p>
        </p:txBody>
      </p:sp>
      <p:pic>
        <p:nvPicPr>
          <p:cNvPr id="18" name="图片 17"/>
          <p:cNvPicPr>
            <a:picLocks noChangeAspect="1"/>
          </p:cNvPicPr>
          <p:nvPr userDrawn="1"/>
        </p:nvPicPr>
        <p:blipFill>
          <a:blip r:embed="rId2">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352675" y="37031"/>
            <a:ext cx="659678" cy="709413"/>
          </a:xfrm>
          <a:prstGeom prst="rect">
            <a:avLst/>
          </a:prstGeom>
        </p:spPr>
      </p:pic>
      <p:sp>
        <p:nvSpPr>
          <p:cNvPr id="19" name="矩形 18"/>
          <p:cNvSpPr/>
          <p:nvPr userDrawn="1"/>
        </p:nvSpPr>
        <p:spPr>
          <a:xfrm rot="2832367">
            <a:off x="496684" y="38280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0" name="矩形 19"/>
          <p:cNvSpPr/>
          <p:nvPr userDrawn="1"/>
        </p:nvSpPr>
        <p:spPr>
          <a:xfrm rot="2832367">
            <a:off x="1211792" y="48492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1" name="矩形 20"/>
          <p:cNvSpPr/>
          <p:nvPr userDrawn="1"/>
        </p:nvSpPr>
        <p:spPr>
          <a:xfrm>
            <a:off x="404956" y="207119"/>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2" name="标题 1"/>
          <p:cNvSpPr txBox="1">
            <a:spLocks/>
          </p:cNvSpPr>
          <p:nvPr userDrawn="1"/>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9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6"/>
          <p:cNvSpPr/>
          <p:nvPr userDrawn="1"/>
        </p:nvSpPr>
        <p:spPr>
          <a:xfrm>
            <a:off x="1600" y="2"/>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8" name="矩形 7"/>
          <p:cNvSpPr/>
          <p:nvPr userDrawn="1"/>
        </p:nvSpPr>
        <p:spPr>
          <a:xfrm>
            <a:off x="1600" y="905632"/>
            <a:ext cx="9142400" cy="4237869"/>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cxnSp>
        <p:nvCxnSpPr>
          <p:cNvPr id="9" name="直接连接符 8"/>
          <p:cNvCxnSpPr>
            <a:cxnSpLocks/>
          </p:cNvCxnSpPr>
          <p:nvPr userDrawn="1"/>
        </p:nvCxnSpPr>
        <p:spPr>
          <a:xfrm>
            <a:off x="-210457" y="780200"/>
            <a:ext cx="5371036" cy="0"/>
          </a:xfrm>
          <a:prstGeom prst="line">
            <a:avLst/>
          </a:prstGeom>
          <a:ln w="38100">
            <a:gradFill flip="none" rotWithShape="1">
              <a:gsLst>
                <a:gs pos="51600">
                  <a:srgbClr val="003456"/>
                </a:gs>
                <a:gs pos="0">
                  <a:srgbClr val="1FD9E6"/>
                </a:gs>
                <a:gs pos="100000">
                  <a:srgbClr val="1FD9E6"/>
                </a:gs>
              </a:gsLst>
              <a:path path="circle">
                <a:fillToRect l="100000" t="100000"/>
              </a:path>
              <a:tileRect r="-100000" b="-100000"/>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2832367">
            <a:off x="566171" y="427792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1" name="矩形 10"/>
          <p:cNvSpPr/>
          <p:nvPr userDrawn="1"/>
        </p:nvSpPr>
        <p:spPr>
          <a:xfrm rot="2832367">
            <a:off x="344284" y="36756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2" name="矩形 11"/>
          <p:cNvSpPr/>
          <p:nvPr userDrawn="1"/>
        </p:nvSpPr>
        <p:spPr>
          <a:xfrm rot="2832367">
            <a:off x="1290433" y="4595608"/>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3" name="矩形 12"/>
          <p:cNvSpPr/>
          <p:nvPr userDrawn="1"/>
        </p:nvSpPr>
        <p:spPr>
          <a:xfrm rot="2832367">
            <a:off x="1033084" y="4069675"/>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4" name="矩形 13"/>
          <p:cNvSpPr/>
          <p:nvPr userDrawn="1"/>
        </p:nvSpPr>
        <p:spPr>
          <a:xfrm rot="2832367">
            <a:off x="932392" y="3723347"/>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5" name="矩形 14"/>
          <p:cNvSpPr/>
          <p:nvPr userDrawn="1"/>
        </p:nvSpPr>
        <p:spPr>
          <a:xfrm rot="2832367">
            <a:off x="1059392" y="46968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7" name="椭圆 16"/>
          <p:cNvSpPr/>
          <p:nvPr userDrawn="1"/>
        </p:nvSpPr>
        <p:spPr>
          <a:xfrm>
            <a:off x="5029072" y="717484"/>
            <a:ext cx="131507" cy="125432"/>
          </a:xfrm>
          <a:prstGeom prst="ellipse">
            <a:avLst/>
          </a:prstGeom>
          <a:solidFill>
            <a:schemeClr val="bg1"/>
          </a:solidFill>
          <a:ln w="38100">
            <a:solidFill>
              <a:srgbClr val="1ABA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0" i="0" dirty="0">
              <a:ea typeface="Microsoft YaHei" panose="020B0503020204020204" pitchFamily="34" charset="-122"/>
            </a:endParaRPr>
          </a:p>
        </p:txBody>
      </p:sp>
      <p:pic>
        <p:nvPicPr>
          <p:cNvPr id="18" name="图片 17"/>
          <p:cNvPicPr>
            <a:picLocks noChangeAspect="1"/>
          </p:cNvPicPr>
          <p:nvPr userDrawn="1"/>
        </p:nvPicPr>
        <p:blipFill>
          <a:blip r:embed="rId2">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352675" y="37031"/>
            <a:ext cx="659678" cy="709413"/>
          </a:xfrm>
          <a:prstGeom prst="rect">
            <a:avLst/>
          </a:prstGeom>
        </p:spPr>
      </p:pic>
      <p:sp>
        <p:nvSpPr>
          <p:cNvPr id="19" name="矩形 18"/>
          <p:cNvSpPr/>
          <p:nvPr userDrawn="1"/>
        </p:nvSpPr>
        <p:spPr>
          <a:xfrm rot="2832367">
            <a:off x="496684" y="38280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0" name="矩形 19"/>
          <p:cNvSpPr/>
          <p:nvPr userDrawn="1"/>
        </p:nvSpPr>
        <p:spPr>
          <a:xfrm rot="2832367">
            <a:off x="1211792" y="48492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1" name="矩形 20"/>
          <p:cNvSpPr/>
          <p:nvPr userDrawn="1"/>
        </p:nvSpPr>
        <p:spPr>
          <a:xfrm>
            <a:off x="404956" y="207119"/>
            <a:ext cx="550121" cy="3595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2" name="标题 1"/>
          <p:cNvSpPr txBox="1">
            <a:spLocks/>
          </p:cNvSpPr>
          <p:nvPr userDrawn="1"/>
        </p:nvSpPr>
        <p:spPr>
          <a:xfrm>
            <a:off x="352425" y="192171"/>
            <a:ext cx="800100" cy="432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b="1" dirty="0">
                <a:ln>
                  <a:solidFill>
                    <a:schemeClr val="bg1"/>
                  </a:solidFill>
                </a:ln>
                <a:solidFill>
                  <a:srgbClr val="002060"/>
                </a:solidFill>
                <a:latin typeface="Times New Roman" panose="02020603050405020304" pitchFamily="18" charset="0"/>
                <a:cs typeface="Times New Roman" panose="02020603050405020304" pitchFamily="18" charset="0"/>
              </a:rPr>
              <a:t>EDA</a:t>
            </a:r>
            <a:endParaRPr lang="zh-CN" altLang="en-US" sz="1800" dirty="0">
              <a:ln>
                <a:solidFill>
                  <a:schemeClr val="bg1"/>
                </a:solidFill>
              </a:ln>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59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1600" y="2"/>
            <a:ext cx="9142400" cy="5143499"/>
          </a:xfrm>
          <a:prstGeom prst="rect">
            <a:avLst/>
          </a:prstGeom>
          <a:solidFill>
            <a:srgbClr val="E6E6E6">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8" name="矩形 7"/>
          <p:cNvSpPr/>
          <p:nvPr userDrawn="1"/>
        </p:nvSpPr>
        <p:spPr>
          <a:xfrm>
            <a:off x="1600" y="1"/>
            <a:ext cx="9142400" cy="5143500"/>
          </a:xfrm>
          <a:prstGeom prst="rect">
            <a:avLst/>
          </a:prstGeom>
          <a:solidFill>
            <a:srgbClr val="D9D9D9">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0" name="矩形 9"/>
          <p:cNvSpPr/>
          <p:nvPr userDrawn="1"/>
        </p:nvSpPr>
        <p:spPr>
          <a:xfrm rot="2832367">
            <a:off x="566171" y="4277926"/>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1" name="矩形 10"/>
          <p:cNvSpPr/>
          <p:nvPr userDrawn="1"/>
        </p:nvSpPr>
        <p:spPr>
          <a:xfrm rot="2832367">
            <a:off x="344284" y="36756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2" name="矩形 11"/>
          <p:cNvSpPr/>
          <p:nvPr userDrawn="1"/>
        </p:nvSpPr>
        <p:spPr>
          <a:xfrm rot="2832367">
            <a:off x="1290433" y="4595608"/>
            <a:ext cx="254000" cy="254000"/>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3" name="矩形 12"/>
          <p:cNvSpPr/>
          <p:nvPr userDrawn="1"/>
        </p:nvSpPr>
        <p:spPr>
          <a:xfrm rot="2832367">
            <a:off x="1033084" y="4069675"/>
            <a:ext cx="254000" cy="254000"/>
          </a:xfrm>
          <a:prstGeom prst="rect">
            <a:avLst/>
          </a:prstGeom>
          <a:solidFill>
            <a:srgbClr val="3773A4">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4" name="矩形 13"/>
          <p:cNvSpPr/>
          <p:nvPr userDrawn="1"/>
        </p:nvSpPr>
        <p:spPr>
          <a:xfrm rot="2832367">
            <a:off x="932392" y="3723347"/>
            <a:ext cx="227693" cy="227693"/>
          </a:xfrm>
          <a:prstGeom prst="rect">
            <a:avLst/>
          </a:prstGeom>
          <a:solidFill>
            <a:srgbClr val="3773A4">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5" name="矩形 14"/>
          <p:cNvSpPr/>
          <p:nvPr userDrawn="1"/>
        </p:nvSpPr>
        <p:spPr>
          <a:xfrm rot="2832367">
            <a:off x="1059392" y="46968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6" name="矩形 15"/>
          <p:cNvSpPr/>
          <p:nvPr userDrawn="1"/>
        </p:nvSpPr>
        <p:spPr>
          <a:xfrm rot="2832367">
            <a:off x="1033084" y="3201211"/>
            <a:ext cx="254000" cy="254000"/>
          </a:xfrm>
          <a:prstGeom prst="rect">
            <a:avLst/>
          </a:prstGeom>
          <a:solidFill>
            <a:srgbClr val="F2F2F2">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9" name="矩形 18"/>
          <p:cNvSpPr/>
          <p:nvPr userDrawn="1"/>
        </p:nvSpPr>
        <p:spPr>
          <a:xfrm rot="2832367">
            <a:off x="496684" y="3828040"/>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20" name="矩形 19"/>
          <p:cNvSpPr/>
          <p:nvPr userDrawn="1"/>
        </p:nvSpPr>
        <p:spPr>
          <a:xfrm rot="2832367">
            <a:off x="1211792" y="4849245"/>
            <a:ext cx="227693" cy="227693"/>
          </a:xfrm>
          <a:prstGeom prst="rect">
            <a:avLst/>
          </a:prstGeom>
          <a:solidFill>
            <a:schemeClr val="bg1">
              <a:lumMod val="95000"/>
              <a:alpha val="4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Tree>
    <p:extLst>
      <p:ext uri="{BB962C8B-B14F-4D97-AF65-F5344CB8AC3E}">
        <p14:creationId xmlns:p14="http://schemas.microsoft.com/office/powerpoint/2010/main" val="107718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1125" autoRev="1" fill="remove"/>
                                        <p:tgtEl>
                                          <p:spTgt spid="11"/>
                                        </p:tgtEl>
                                        <p:attrNameLst>
                                          <p:attrName>style.color</p:attrName>
                                        </p:attrNameLst>
                                      </p:cBhvr>
                                      <p:to>
                                        <a:schemeClr val="bg1"/>
                                      </p:to>
                                    </p:animClr>
                                    <p:animClr clrSpc="rgb" dir="cw">
                                      <p:cBhvr>
                                        <p:cTn id="7" dur="1125" autoRev="1" fill="remove"/>
                                        <p:tgtEl>
                                          <p:spTgt spid="11"/>
                                        </p:tgtEl>
                                        <p:attrNameLst>
                                          <p:attrName>fillcolor</p:attrName>
                                        </p:attrNameLst>
                                      </p:cBhvr>
                                      <p:to>
                                        <a:schemeClr val="bg1"/>
                                      </p:to>
                                    </p:animClr>
                                    <p:set>
                                      <p:cBhvr>
                                        <p:cTn id="8" dur="1125" autoRev="1" fill="remove"/>
                                        <p:tgtEl>
                                          <p:spTgt spid="11"/>
                                        </p:tgtEl>
                                        <p:attrNameLst>
                                          <p:attrName>fill.type</p:attrName>
                                        </p:attrNameLst>
                                      </p:cBhvr>
                                      <p:to>
                                        <p:strVal val="solid"/>
                                      </p:to>
                                    </p:set>
                                    <p:set>
                                      <p:cBhvr>
                                        <p:cTn id="9" dur="1125" autoRev="1" fill="remove"/>
                                        <p:tgtEl>
                                          <p:spTgt spid="11"/>
                                        </p:tgtEl>
                                        <p:attrNameLst>
                                          <p:attrName>fill.on</p:attrName>
                                        </p:attrNameLst>
                                      </p:cBhvr>
                                      <p:to>
                                        <p:strVal val="true"/>
                                      </p:to>
                                    </p:set>
                                  </p:childTnLst>
                                </p:cTn>
                              </p:par>
                              <p:par>
                                <p:cTn id="10" presetID="27" presetClass="emph" presetSubtype="0" repeatCount="indefinite" fill="remove" grpId="0" nodeType="withEffect">
                                  <p:stCondLst>
                                    <p:cond delay="1000"/>
                                  </p:stCondLst>
                                  <p:childTnLst>
                                    <p:animClr clrSpc="rgb" dir="cw">
                                      <p:cBhvr override="childStyle">
                                        <p:cTn id="11" dur="1125" autoRev="1" fill="remove"/>
                                        <p:tgtEl>
                                          <p:spTgt spid="10"/>
                                        </p:tgtEl>
                                        <p:attrNameLst>
                                          <p:attrName>style.color</p:attrName>
                                        </p:attrNameLst>
                                      </p:cBhvr>
                                      <p:to>
                                        <a:schemeClr val="accent1"/>
                                      </p:to>
                                    </p:animClr>
                                    <p:animClr clrSpc="rgb" dir="cw">
                                      <p:cBhvr>
                                        <p:cTn id="12" dur="1125" autoRev="1" fill="remove"/>
                                        <p:tgtEl>
                                          <p:spTgt spid="10"/>
                                        </p:tgtEl>
                                        <p:attrNameLst>
                                          <p:attrName>fillcolor</p:attrName>
                                        </p:attrNameLst>
                                      </p:cBhvr>
                                      <p:to>
                                        <a:schemeClr val="accent1"/>
                                      </p:to>
                                    </p:animClr>
                                    <p:set>
                                      <p:cBhvr>
                                        <p:cTn id="13" dur="1125" autoRev="1" fill="remove"/>
                                        <p:tgtEl>
                                          <p:spTgt spid="10"/>
                                        </p:tgtEl>
                                        <p:attrNameLst>
                                          <p:attrName>fill.type</p:attrName>
                                        </p:attrNameLst>
                                      </p:cBhvr>
                                      <p:to>
                                        <p:strVal val="solid"/>
                                      </p:to>
                                    </p:set>
                                    <p:set>
                                      <p:cBhvr>
                                        <p:cTn id="14" dur="1125" autoRev="1" fill="remove"/>
                                        <p:tgtEl>
                                          <p:spTgt spid="10"/>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1125" autoRev="1" fill="remove"/>
                                        <p:tgtEl>
                                          <p:spTgt spid="15"/>
                                        </p:tgtEl>
                                        <p:attrNameLst>
                                          <p:attrName>style.color</p:attrName>
                                        </p:attrNameLst>
                                      </p:cBhvr>
                                      <p:to>
                                        <a:schemeClr val="bg1"/>
                                      </p:to>
                                    </p:animClr>
                                    <p:animClr clrSpc="rgb" dir="cw">
                                      <p:cBhvr>
                                        <p:cTn id="17" dur="1125" autoRev="1" fill="remove"/>
                                        <p:tgtEl>
                                          <p:spTgt spid="15"/>
                                        </p:tgtEl>
                                        <p:attrNameLst>
                                          <p:attrName>fillcolor</p:attrName>
                                        </p:attrNameLst>
                                      </p:cBhvr>
                                      <p:to>
                                        <a:schemeClr val="bg1"/>
                                      </p:to>
                                    </p:animClr>
                                    <p:set>
                                      <p:cBhvr>
                                        <p:cTn id="18" dur="1125" autoRev="1" fill="remove"/>
                                        <p:tgtEl>
                                          <p:spTgt spid="15"/>
                                        </p:tgtEl>
                                        <p:attrNameLst>
                                          <p:attrName>fill.type</p:attrName>
                                        </p:attrNameLst>
                                      </p:cBhvr>
                                      <p:to>
                                        <p:strVal val="solid"/>
                                      </p:to>
                                    </p:set>
                                    <p:set>
                                      <p:cBhvr>
                                        <p:cTn id="19" dur="1125" autoRev="1" fill="remove"/>
                                        <p:tgtEl>
                                          <p:spTgt spid="15"/>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1125" autoRev="1" fill="remove"/>
                                        <p:tgtEl>
                                          <p:spTgt spid="14"/>
                                        </p:tgtEl>
                                        <p:attrNameLst>
                                          <p:attrName>style.color</p:attrName>
                                        </p:attrNameLst>
                                      </p:cBhvr>
                                      <p:to>
                                        <a:schemeClr val="accent1"/>
                                      </p:to>
                                    </p:animClr>
                                    <p:animClr clrSpc="rgb" dir="cw">
                                      <p:cBhvr>
                                        <p:cTn id="22" dur="1125" autoRev="1" fill="remove"/>
                                        <p:tgtEl>
                                          <p:spTgt spid="14"/>
                                        </p:tgtEl>
                                        <p:attrNameLst>
                                          <p:attrName>fillcolor</p:attrName>
                                        </p:attrNameLst>
                                      </p:cBhvr>
                                      <p:to>
                                        <a:schemeClr val="accent1"/>
                                      </p:to>
                                    </p:animClr>
                                    <p:set>
                                      <p:cBhvr>
                                        <p:cTn id="23" dur="1125" autoRev="1" fill="remove"/>
                                        <p:tgtEl>
                                          <p:spTgt spid="14"/>
                                        </p:tgtEl>
                                        <p:attrNameLst>
                                          <p:attrName>fill.type</p:attrName>
                                        </p:attrNameLst>
                                      </p:cBhvr>
                                      <p:to>
                                        <p:strVal val="solid"/>
                                      </p:to>
                                    </p:set>
                                    <p:set>
                                      <p:cBhvr>
                                        <p:cTn id="24" dur="1125" autoRev="1" fill="remove"/>
                                        <p:tgtEl>
                                          <p:spTgt spid="14"/>
                                        </p:tgtEl>
                                        <p:attrNameLst>
                                          <p:attrName>fill.on</p:attrName>
                                        </p:attrNameLst>
                                      </p:cBhvr>
                                      <p:to>
                                        <p:strVal val="true"/>
                                      </p:to>
                                    </p:set>
                                  </p:childTnLst>
                                </p:cTn>
                              </p:par>
                              <p:par>
                                <p:cTn id="25" presetID="42" presetClass="path" presetSubtype="0" repeatCount="indefinite" accel="50000" decel="50000" autoRev="1" fill="hold" grpId="0" nodeType="withEffect">
                                  <p:stCondLst>
                                    <p:cond delay="0"/>
                                  </p:stCondLst>
                                  <p:childTnLst>
                                    <p:animMotion origin="layout" path="M -0.01615 0.03858 L -4.44444E-6 1.11111E-6 " pathEditMode="relative" rAng="0" ptsTypes="AA">
                                      <p:cBhvr>
                                        <p:cTn id="26" dur="4000" fill="hold"/>
                                        <p:tgtEl>
                                          <p:spTgt spid="13"/>
                                        </p:tgtEl>
                                        <p:attrNameLst>
                                          <p:attrName>ppt_x</p:attrName>
                                          <p:attrName>ppt_y</p:attrName>
                                        </p:attrNameLst>
                                      </p:cBhvr>
                                      <p:rCtr x="1059" y="-2037"/>
                                    </p:animMotion>
                                  </p:childTnLst>
                                </p:cTn>
                              </p:par>
                              <p:par>
                                <p:cTn id="27" presetID="27" presetClass="emph" presetSubtype="0" repeatCount="indefinite" fill="remove" grpId="1" nodeType="withEffect">
                                  <p:stCondLst>
                                    <p:cond delay="1250"/>
                                  </p:stCondLst>
                                  <p:childTnLst>
                                    <p:animClr clrSpc="rgb" dir="cw">
                                      <p:cBhvr override="childStyle">
                                        <p:cTn id="28" dur="1250" autoRev="1" fill="remove"/>
                                        <p:tgtEl>
                                          <p:spTgt spid="13"/>
                                        </p:tgtEl>
                                        <p:attrNameLst>
                                          <p:attrName>style.color</p:attrName>
                                        </p:attrNameLst>
                                      </p:cBhvr>
                                      <p:to>
                                        <a:schemeClr val="accent1"/>
                                      </p:to>
                                    </p:animClr>
                                    <p:animClr clrSpc="rgb" dir="cw">
                                      <p:cBhvr>
                                        <p:cTn id="29" dur="1250" autoRev="1" fill="remove"/>
                                        <p:tgtEl>
                                          <p:spTgt spid="13"/>
                                        </p:tgtEl>
                                        <p:attrNameLst>
                                          <p:attrName>fillcolor</p:attrName>
                                        </p:attrNameLst>
                                      </p:cBhvr>
                                      <p:to>
                                        <a:schemeClr val="accent1"/>
                                      </p:to>
                                    </p:animClr>
                                    <p:set>
                                      <p:cBhvr>
                                        <p:cTn id="30" dur="1250" autoRev="1" fill="remove"/>
                                        <p:tgtEl>
                                          <p:spTgt spid="13"/>
                                        </p:tgtEl>
                                        <p:attrNameLst>
                                          <p:attrName>fill.type</p:attrName>
                                        </p:attrNameLst>
                                      </p:cBhvr>
                                      <p:to>
                                        <p:strVal val="solid"/>
                                      </p:to>
                                    </p:set>
                                    <p:set>
                                      <p:cBhvr>
                                        <p:cTn id="31" dur="1250" autoRev="1" fill="remove"/>
                                        <p:tgtEl>
                                          <p:spTgt spid="13"/>
                                        </p:tgtEl>
                                        <p:attrNameLst>
                                          <p:attrName>fill.on</p:attrName>
                                        </p:attrNameLst>
                                      </p:cBhvr>
                                      <p:to>
                                        <p:strVal val="true"/>
                                      </p:to>
                                    </p:set>
                                  </p:childTnLst>
                                </p:cTn>
                              </p:par>
                              <p:par>
                                <p:cTn id="32" presetID="42" presetClass="path" presetSubtype="0" repeatCount="indefinite" accel="50000" decel="50000" autoRev="1" fill="hold" grpId="0" nodeType="withEffect">
                                  <p:stCondLst>
                                    <p:cond delay="0"/>
                                  </p:stCondLst>
                                  <p:childTnLst>
                                    <p:animMotion origin="layout" path="M 2.77778E-7 -2.22222E-6 L 0.02674 -0.06913 " pathEditMode="relative" rAng="0" ptsTypes="AA">
                                      <p:cBhvr>
                                        <p:cTn id="33" dur="4000" fill="hold"/>
                                        <p:tgtEl>
                                          <p:spTgt spid="16"/>
                                        </p:tgtEl>
                                        <p:attrNameLst>
                                          <p:attrName>ppt_x</p:attrName>
                                          <p:attrName>ppt_y</p:attrName>
                                        </p:attrNameLst>
                                      </p:cBhvr>
                                      <p:rCtr x="1337" y="-3457"/>
                                    </p:animMotion>
                                  </p:childTnLst>
                                </p:cTn>
                              </p:par>
                              <p:par>
                                <p:cTn id="34" presetID="27" presetClass="emph" presetSubtype="0" repeatCount="indefinite" fill="remove" grpId="1" nodeType="withEffect">
                                  <p:stCondLst>
                                    <p:cond delay="1250"/>
                                  </p:stCondLst>
                                  <p:childTnLst>
                                    <p:animClr clrSpc="rgb" dir="cw">
                                      <p:cBhvr override="childStyle">
                                        <p:cTn id="35" dur="1250" autoRev="1" fill="remove"/>
                                        <p:tgtEl>
                                          <p:spTgt spid="16"/>
                                        </p:tgtEl>
                                        <p:attrNameLst>
                                          <p:attrName>style.color</p:attrName>
                                        </p:attrNameLst>
                                      </p:cBhvr>
                                      <p:to>
                                        <a:schemeClr val="bg1"/>
                                      </p:to>
                                    </p:animClr>
                                    <p:animClr clrSpc="rgb" dir="cw">
                                      <p:cBhvr>
                                        <p:cTn id="36" dur="1250" autoRev="1" fill="remove"/>
                                        <p:tgtEl>
                                          <p:spTgt spid="16"/>
                                        </p:tgtEl>
                                        <p:attrNameLst>
                                          <p:attrName>fillcolor</p:attrName>
                                        </p:attrNameLst>
                                      </p:cBhvr>
                                      <p:to>
                                        <a:schemeClr val="bg1"/>
                                      </p:to>
                                    </p:animClr>
                                    <p:set>
                                      <p:cBhvr>
                                        <p:cTn id="37" dur="1250" autoRev="1" fill="remove"/>
                                        <p:tgtEl>
                                          <p:spTgt spid="16"/>
                                        </p:tgtEl>
                                        <p:attrNameLst>
                                          <p:attrName>fill.type</p:attrName>
                                        </p:attrNameLst>
                                      </p:cBhvr>
                                      <p:to>
                                        <p:strVal val="solid"/>
                                      </p:to>
                                    </p:set>
                                    <p:set>
                                      <p:cBhvr>
                                        <p:cTn id="38" dur="1250" autoRev="1" fill="remove"/>
                                        <p:tgtEl>
                                          <p:spTgt spid="16"/>
                                        </p:tgtEl>
                                        <p:attrNameLst>
                                          <p:attrName>fill.on</p:attrName>
                                        </p:attrNameLst>
                                      </p:cBhvr>
                                      <p:to>
                                        <p:strVal val="true"/>
                                      </p:to>
                                    </p:set>
                                  </p:childTnLst>
                                </p:cTn>
                              </p:par>
                              <p:par>
                                <p:cTn id="39" presetID="27" presetClass="emph" presetSubtype="0" repeatCount="indefinite" fill="remove" grpId="0" nodeType="withEffect">
                                  <p:stCondLst>
                                    <p:cond delay="0"/>
                                  </p:stCondLst>
                                  <p:childTnLst>
                                    <p:animClr clrSpc="rgb" dir="cw">
                                      <p:cBhvr override="childStyle">
                                        <p:cTn id="40" dur="1125" autoRev="1" fill="remove"/>
                                        <p:tgtEl>
                                          <p:spTgt spid="19"/>
                                        </p:tgtEl>
                                        <p:attrNameLst>
                                          <p:attrName>style.color</p:attrName>
                                        </p:attrNameLst>
                                      </p:cBhvr>
                                      <p:to>
                                        <a:schemeClr val="bg1"/>
                                      </p:to>
                                    </p:animClr>
                                    <p:animClr clrSpc="rgb" dir="cw">
                                      <p:cBhvr>
                                        <p:cTn id="41" dur="1125" autoRev="1" fill="remove"/>
                                        <p:tgtEl>
                                          <p:spTgt spid="19"/>
                                        </p:tgtEl>
                                        <p:attrNameLst>
                                          <p:attrName>fillcolor</p:attrName>
                                        </p:attrNameLst>
                                      </p:cBhvr>
                                      <p:to>
                                        <a:schemeClr val="bg1"/>
                                      </p:to>
                                    </p:animClr>
                                    <p:set>
                                      <p:cBhvr>
                                        <p:cTn id="42" dur="1125" autoRev="1" fill="remove"/>
                                        <p:tgtEl>
                                          <p:spTgt spid="19"/>
                                        </p:tgtEl>
                                        <p:attrNameLst>
                                          <p:attrName>fill.type</p:attrName>
                                        </p:attrNameLst>
                                      </p:cBhvr>
                                      <p:to>
                                        <p:strVal val="solid"/>
                                      </p:to>
                                    </p:set>
                                    <p:set>
                                      <p:cBhvr>
                                        <p:cTn id="43" dur="1125" autoRev="1" fill="remove"/>
                                        <p:tgtEl>
                                          <p:spTgt spid="19"/>
                                        </p:tgtEl>
                                        <p:attrNameLst>
                                          <p:attrName>fill.on</p:attrName>
                                        </p:attrNameLst>
                                      </p:cBhvr>
                                      <p:to>
                                        <p:strVal val="true"/>
                                      </p:to>
                                    </p:set>
                                  </p:childTnLst>
                                </p:cTn>
                              </p:par>
                              <p:par>
                                <p:cTn id="44" presetID="27" presetClass="emph" presetSubtype="0" repeatCount="indefinite" fill="remove" grpId="0" nodeType="withEffect">
                                  <p:stCondLst>
                                    <p:cond delay="0"/>
                                  </p:stCondLst>
                                  <p:childTnLst>
                                    <p:animClr clrSpc="rgb" dir="cw">
                                      <p:cBhvr override="childStyle">
                                        <p:cTn id="45" dur="1125" autoRev="1" fill="remove"/>
                                        <p:tgtEl>
                                          <p:spTgt spid="20"/>
                                        </p:tgtEl>
                                        <p:attrNameLst>
                                          <p:attrName>style.color</p:attrName>
                                        </p:attrNameLst>
                                      </p:cBhvr>
                                      <p:to>
                                        <a:schemeClr val="bg1"/>
                                      </p:to>
                                    </p:animClr>
                                    <p:animClr clrSpc="rgb" dir="cw">
                                      <p:cBhvr>
                                        <p:cTn id="46" dur="1125" autoRev="1" fill="remove"/>
                                        <p:tgtEl>
                                          <p:spTgt spid="20"/>
                                        </p:tgtEl>
                                        <p:attrNameLst>
                                          <p:attrName>fillcolor</p:attrName>
                                        </p:attrNameLst>
                                      </p:cBhvr>
                                      <p:to>
                                        <a:schemeClr val="bg1"/>
                                      </p:to>
                                    </p:animClr>
                                    <p:set>
                                      <p:cBhvr>
                                        <p:cTn id="47" dur="1125" autoRev="1" fill="remove"/>
                                        <p:tgtEl>
                                          <p:spTgt spid="20"/>
                                        </p:tgtEl>
                                        <p:attrNameLst>
                                          <p:attrName>fill.type</p:attrName>
                                        </p:attrNameLst>
                                      </p:cBhvr>
                                      <p:to>
                                        <p:strVal val="solid"/>
                                      </p:to>
                                    </p:set>
                                    <p:set>
                                      <p:cBhvr>
                                        <p:cTn id="48" dur="1125"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3" grpId="1" animBg="1"/>
      <p:bldP spid="14" grpId="0" animBg="1"/>
      <p:bldP spid="15" grpId="0" animBg="1"/>
      <p:bldP spid="16" grpId="0" animBg="1"/>
      <p:bldP spid="16" grpId="1" animBg="1"/>
      <p:bldP spid="19" grpId="0" animBg="1"/>
      <p:bldP spid="2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1542" y="-133189"/>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8" name="矩形 7"/>
          <p:cNvSpPr/>
          <p:nvPr userDrawn="1"/>
        </p:nvSpPr>
        <p:spPr>
          <a:xfrm>
            <a:off x="3601180" y="1710647"/>
            <a:ext cx="5542821" cy="9820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0" i="0" dirty="0">
              <a:latin typeface="Microsoft YaHei" panose="020B0503020204020204" pitchFamily="34" charset="-122"/>
              <a:ea typeface="Microsoft YaHei" panose="020B0503020204020204" pitchFamily="34" charset="-122"/>
            </a:endParaRPr>
          </a:p>
        </p:txBody>
      </p:sp>
      <p:sp>
        <p:nvSpPr>
          <p:cNvPr id="9" name="Freeform 5">
            <a:extLst>
              <a:ext uri="{FF2B5EF4-FFF2-40B4-BE49-F238E27FC236}">
                <a16:creationId xmlns:a16="http://schemas.microsoft.com/office/drawing/2014/main" id="{C4B9E70B-D621-47E5-906D-4E166E508837}"/>
              </a:ext>
            </a:extLst>
          </p:cNvPr>
          <p:cNvSpPr>
            <a:spLocks/>
          </p:cNvSpPr>
          <p:nvPr userDrawn="1"/>
        </p:nvSpPr>
        <p:spPr bwMode="auto">
          <a:xfrm>
            <a:off x="691347" y="846550"/>
            <a:ext cx="2094268" cy="2371344"/>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grpSp>
        <p:nvGrpSpPr>
          <p:cNvPr id="10" name="组合 9">
            <a:extLst>
              <a:ext uri="{FF2B5EF4-FFF2-40B4-BE49-F238E27FC236}">
                <a16:creationId xmlns:a16="http://schemas.microsoft.com/office/drawing/2014/main" id="{F950A6DA-97B1-4B66-8468-20A25D3C211D}"/>
              </a:ext>
            </a:extLst>
          </p:cNvPr>
          <p:cNvGrpSpPr/>
          <p:nvPr userDrawn="1"/>
        </p:nvGrpSpPr>
        <p:grpSpPr>
          <a:xfrm>
            <a:off x="156413" y="919680"/>
            <a:ext cx="2792060" cy="3165622"/>
            <a:chOff x="1240035" y="848773"/>
            <a:chExt cx="2792060" cy="3165622"/>
          </a:xfrm>
        </p:grpSpPr>
        <p:sp>
          <p:nvSpPr>
            <p:cNvPr id="11" name="Freeform 6">
              <a:extLst>
                <a:ext uri="{FF2B5EF4-FFF2-40B4-BE49-F238E27FC236}">
                  <a16:creationId xmlns:a16="http://schemas.microsoft.com/office/drawing/2014/main" id="{AB6B0800-05A8-40F5-987D-9ACE7DAF812A}"/>
                </a:ext>
              </a:extLst>
            </p:cNvPr>
            <p:cNvSpPr>
              <a:spLocks/>
            </p:cNvSpPr>
            <p:nvPr/>
          </p:nvSpPr>
          <p:spPr bwMode="auto">
            <a:xfrm>
              <a:off x="1240035" y="848773"/>
              <a:ext cx="2792060" cy="3165622"/>
            </a:xfrm>
            <a:custGeom>
              <a:avLst/>
              <a:gdLst>
                <a:gd name="T0" fmla="*/ 72 w 595"/>
                <a:gd name="T1" fmla="*/ 665 h 674"/>
                <a:gd name="T2" fmla="*/ 24 w 595"/>
                <a:gd name="T3" fmla="*/ 665 h 674"/>
                <a:gd name="T4" fmla="*/ 0 w 595"/>
                <a:gd name="T5" fmla="*/ 624 h 674"/>
                <a:gd name="T6" fmla="*/ 0 w 595"/>
                <a:gd name="T7" fmla="*/ 50 h 674"/>
                <a:gd name="T8" fmla="*/ 24 w 595"/>
                <a:gd name="T9" fmla="*/ 9 h 674"/>
                <a:gd name="T10" fmla="*/ 72 w 595"/>
                <a:gd name="T11" fmla="*/ 9 h 674"/>
                <a:gd name="T12" fmla="*/ 571 w 595"/>
                <a:gd name="T13" fmla="*/ 296 h 674"/>
                <a:gd name="T14" fmla="*/ 595 w 595"/>
                <a:gd name="T15" fmla="*/ 337 h 674"/>
                <a:gd name="T16" fmla="*/ 571 w 595"/>
                <a:gd name="T17" fmla="*/ 378 h 674"/>
                <a:gd name="T18" fmla="*/ 72 w 595"/>
                <a:gd name="T19" fmla="*/ 665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5" h="674">
                  <a:moveTo>
                    <a:pt x="72" y="665"/>
                  </a:moveTo>
                  <a:cubicBezTo>
                    <a:pt x="57" y="674"/>
                    <a:pt x="39" y="674"/>
                    <a:pt x="24" y="665"/>
                  </a:cubicBezTo>
                  <a:cubicBezTo>
                    <a:pt x="9" y="657"/>
                    <a:pt x="0" y="641"/>
                    <a:pt x="0" y="624"/>
                  </a:cubicBezTo>
                  <a:cubicBezTo>
                    <a:pt x="0" y="50"/>
                    <a:pt x="0" y="50"/>
                    <a:pt x="0" y="50"/>
                  </a:cubicBezTo>
                  <a:cubicBezTo>
                    <a:pt x="0" y="33"/>
                    <a:pt x="9" y="17"/>
                    <a:pt x="24" y="9"/>
                  </a:cubicBezTo>
                  <a:cubicBezTo>
                    <a:pt x="39" y="0"/>
                    <a:pt x="57" y="0"/>
                    <a:pt x="72" y="9"/>
                  </a:cubicBezTo>
                  <a:cubicBezTo>
                    <a:pt x="571" y="296"/>
                    <a:pt x="571" y="296"/>
                    <a:pt x="571" y="296"/>
                  </a:cubicBezTo>
                  <a:cubicBezTo>
                    <a:pt x="586" y="304"/>
                    <a:pt x="595" y="320"/>
                    <a:pt x="595" y="337"/>
                  </a:cubicBezTo>
                  <a:cubicBezTo>
                    <a:pt x="595" y="354"/>
                    <a:pt x="586" y="370"/>
                    <a:pt x="571" y="378"/>
                  </a:cubicBezTo>
                  <a:cubicBezTo>
                    <a:pt x="72" y="665"/>
                    <a:pt x="72" y="665"/>
                    <a:pt x="72" y="665"/>
                  </a:cubicBezTo>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12" name="Freeform 7">
              <a:extLst>
                <a:ext uri="{FF2B5EF4-FFF2-40B4-BE49-F238E27FC236}">
                  <a16:creationId xmlns:a16="http://schemas.microsoft.com/office/drawing/2014/main" id="{188A26DD-AB31-4FF7-808F-D34498D86D7A}"/>
                </a:ext>
              </a:extLst>
            </p:cNvPr>
            <p:cNvSpPr>
              <a:spLocks/>
            </p:cNvSpPr>
            <p:nvPr/>
          </p:nvSpPr>
          <p:spPr bwMode="auto">
            <a:xfrm>
              <a:off x="1354953" y="990928"/>
              <a:ext cx="2562225" cy="2882900"/>
            </a:xfrm>
            <a:custGeom>
              <a:avLst/>
              <a:gdLst>
                <a:gd name="T0" fmla="*/ 76 w 603"/>
                <a:gd name="T1" fmla="*/ 667 h 678"/>
                <a:gd name="T2" fmla="*/ 74 w 603"/>
                <a:gd name="T3" fmla="*/ 664 h 678"/>
                <a:gd name="T4" fmla="*/ 52 w 603"/>
                <a:gd name="T5" fmla="*/ 670 h 678"/>
                <a:gd name="T6" fmla="*/ 30 w 603"/>
                <a:gd name="T7" fmla="*/ 664 h 678"/>
                <a:gd name="T8" fmla="*/ 8 w 603"/>
                <a:gd name="T9" fmla="*/ 626 h 678"/>
                <a:gd name="T10" fmla="*/ 8 w 603"/>
                <a:gd name="T11" fmla="*/ 52 h 678"/>
                <a:gd name="T12" fmla="*/ 30 w 603"/>
                <a:gd name="T13" fmla="*/ 14 h 678"/>
                <a:gd name="T14" fmla="*/ 52 w 603"/>
                <a:gd name="T15" fmla="*/ 8 h 678"/>
                <a:gd name="T16" fmla="*/ 74 w 603"/>
                <a:gd name="T17" fmla="*/ 14 h 678"/>
                <a:gd name="T18" fmla="*/ 573 w 603"/>
                <a:gd name="T19" fmla="*/ 301 h 678"/>
                <a:gd name="T20" fmla="*/ 595 w 603"/>
                <a:gd name="T21" fmla="*/ 339 h 678"/>
                <a:gd name="T22" fmla="*/ 573 w 603"/>
                <a:gd name="T23" fmla="*/ 377 h 678"/>
                <a:gd name="T24" fmla="*/ 74 w 603"/>
                <a:gd name="T25" fmla="*/ 664 h 678"/>
                <a:gd name="T26" fmla="*/ 76 w 603"/>
                <a:gd name="T27" fmla="*/ 667 h 678"/>
                <a:gd name="T28" fmla="*/ 78 w 603"/>
                <a:gd name="T29" fmla="*/ 671 h 678"/>
                <a:gd name="T30" fmla="*/ 577 w 603"/>
                <a:gd name="T31" fmla="*/ 384 h 678"/>
                <a:gd name="T32" fmla="*/ 603 w 603"/>
                <a:gd name="T33" fmla="*/ 339 h 678"/>
                <a:gd name="T34" fmla="*/ 577 w 603"/>
                <a:gd name="T35" fmla="*/ 294 h 678"/>
                <a:gd name="T36" fmla="*/ 78 w 603"/>
                <a:gd name="T37" fmla="*/ 7 h 678"/>
                <a:gd name="T38" fmla="*/ 52 w 603"/>
                <a:gd name="T39" fmla="*/ 0 h 678"/>
                <a:gd name="T40" fmla="*/ 26 w 603"/>
                <a:gd name="T41" fmla="*/ 7 h 678"/>
                <a:gd name="T42" fmla="*/ 0 w 603"/>
                <a:gd name="T43" fmla="*/ 52 h 678"/>
                <a:gd name="T44" fmla="*/ 0 w 603"/>
                <a:gd name="T45" fmla="*/ 626 h 678"/>
                <a:gd name="T46" fmla="*/ 26 w 603"/>
                <a:gd name="T47" fmla="*/ 671 h 678"/>
                <a:gd name="T48" fmla="*/ 52 w 603"/>
                <a:gd name="T49" fmla="*/ 678 h 678"/>
                <a:gd name="T50" fmla="*/ 78 w 603"/>
                <a:gd name="T51" fmla="*/ 671 h 678"/>
                <a:gd name="T52" fmla="*/ 76 w 603"/>
                <a:gd name="T53" fmla="*/ 66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3" h="678">
                  <a:moveTo>
                    <a:pt x="76" y="667"/>
                  </a:moveTo>
                  <a:cubicBezTo>
                    <a:pt x="74" y="664"/>
                    <a:pt x="74" y="664"/>
                    <a:pt x="74" y="664"/>
                  </a:cubicBezTo>
                  <a:cubicBezTo>
                    <a:pt x="67" y="668"/>
                    <a:pt x="60" y="670"/>
                    <a:pt x="52" y="670"/>
                  </a:cubicBezTo>
                  <a:cubicBezTo>
                    <a:pt x="44" y="670"/>
                    <a:pt x="37" y="668"/>
                    <a:pt x="30" y="664"/>
                  </a:cubicBezTo>
                  <a:cubicBezTo>
                    <a:pt x="17" y="656"/>
                    <a:pt x="8" y="642"/>
                    <a:pt x="8" y="626"/>
                  </a:cubicBezTo>
                  <a:cubicBezTo>
                    <a:pt x="8" y="52"/>
                    <a:pt x="8" y="52"/>
                    <a:pt x="8" y="52"/>
                  </a:cubicBezTo>
                  <a:cubicBezTo>
                    <a:pt x="8" y="36"/>
                    <a:pt x="17" y="22"/>
                    <a:pt x="30" y="14"/>
                  </a:cubicBezTo>
                  <a:cubicBezTo>
                    <a:pt x="37" y="10"/>
                    <a:pt x="44" y="8"/>
                    <a:pt x="52" y="8"/>
                  </a:cubicBezTo>
                  <a:cubicBezTo>
                    <a:pt x="60" y="8"/>
                    <a:pt x="67" y="10"/>
                    <a:pt x="74" y="14"/>
                  </a:cubicBezTo>
                  <a:cubicBezTo>
                    <a:pt x="573" y="301"/>
                    <a:pt x="573" y="301"/>
                    <a:pt x="573" y="301"/>
                  </a:cubicBezTo>
                  <a:cubicBezTo>
                    <a:pt x="587" y="309"/>
                    <a:pt x="595" y="323"/>
                    <a:pt x="595" y="339"/>
                  </a:cubicBezTo>
                  <a:cubicBezTo>
                    <a:pt x="595" y="355"/>
                    <a:pt x="587" y="369"/>
                    <a:pt x="573" y="377"/>
                  </a:cubicBezTo>
                  <a:cubicBezTo>
                    <a:pt x="74" y="664"/>
                    <a:pt x="74" y="664"/>
                    <a:pt x="74" y="664"/>
                  </a:cubicBezTo>
                  <a:cubicBezTo>
                    <a:pt x="76" y="667"/>
                    <a:pt x="76" y="667"/>
                    <a:pt x="76" y="667"/>
                  </a:cubicBezTo>
                  <a:cubicBezTo>
                    <a:pt x="78" y="671"/>
                    <a:pt x="78" y="671"/>
                    <a:pt x="78" y="671"/>
                  </a:cubicBezTo>
                  <a:cubicBezTo>
                    <a:pt x="577" y="384"/>
                    <a:pt x="577" y="384"/>
                    <a:pt x="577" y="384"/>
                  </a:cubicBezTo>
                  <a:cubicBezTo>
                    <a:pt x="593" y="375"/>
                    <a:pt x="603" y="358"/>
                    <a:pt x="603" y="339"/>
                  </a:cubicBezTo>
                  <a:cubicBezTo>
                    <a:pt x="603" y="320"/>
                    <a:pt x="593" y="303"/>
                    <a:pt x="577" y="294"/>
                  </a:cubicBezTo>
                  <a:cubicBezTo>
                    <a:pt x="78" y="7"/>
                    <a:pt x="78" y="7"/>
                    <a:pt x="78" y="7"/>
                  </a:cubicBezTo>
                  <a:cubicBezTo>
                    <a:pt x="70" y="3"/>
                    <a:pt x="61" y="0"/>
                    <a:pt x="52" y="0"/>
                  </a:cubicBezTo>
                  <a:cubicBezTo>
                    <a:pt x="43" y="0"/>
                    <a:pt x="34" y="3"/>
                    <a:pt x="26" y="7"/>
                  </a:cubicBezTo>
                  <a:cubicBezTo>
                    <a:pt x="10" y="17"/>
                    <a:pt x="0" y="34"/>
                    <a:pt x="0" y="52"/>
                  </a:cubicBezTo>
                  <a:cubicBezTo>
                    <a:pt x="0" y="626"/>
                    <a:pt x="0" y="626"/>
                    <a:pt x="0" y="626"/>
                  </a:cubicBezTo>
                  <a:cubicBezTo>
                    <a:pt x="0" y="644"/>
                    <a:pt x="10" y="661"/>
                    <a:pt x="26" y="671"/>
                  </a:cubicBezTo>
                  <a:cubicBezTo>
                    <a:pt x="34" y="675"/>
                    <a:pt x="43" y="678"/>
                    <a:pt x="52" y="678"/>
                  </a:cubicBezTo>
                  <a:cubicBezTo>
                    <a:pt x="61" y="678"/>
                    <a:pt x="70" y="675"/>
                    <a:pt x="78" y="671"/>
                  </a:cubicBezTo>
                  <a:cubicBezTo>
                    <a:pt x="76" y="667"/>
                    <a:pt x="76" y="667"/>
                    <a:pt x="76" y="6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grpSp>
      <p:grpSp>
        <p:nvGrpSpPr>
          <p:cNvPr id="13" name="组合 12">
            <a:extLst>
              <a:ext uri="{FF2B5EF4-FFF2-40B4-BE49-F238E27FC236}">
                <a16:creationId xmlns:a16="http://schemas.microsoft.com/office/drawing/2014/main" id="{EEA1B176-2A04-4F77-B219-D0CE6FA8CEE4}"/>
              </a:ext>
            </a:extLst>
          </p:cNvPr>
          <p:cNvGrpSpPr/>
          <p:nvPr userDrawn="1"/>
        </p:nvGrpSpPr>
        <p:grpSpPr>
          <a:xfrm>
            <a:off x="-123956" y="2034972"/>
            <a:ext cx="828675" cy="935038"/>
            <a:chOff x="959665" y="1964065"/>
            <a:chExt cx="828675" cy="935038"/>
          </a:xfrm>
        </p:grpSpPr>
        <p:sp>
          <p:nvSpPr>
            <p:cNvPr id="14" name="Freeform 8">
              <a:extLst>
                <a:ext uri="{FF2B5EF4-FFF2-40B4-BE49-F238E27FC236}">
                  <a16:creationId xmlns:a16="http://schemas.microsoft.com/office/drawing/2014/main" id="{85F8B9E5-F279-490B-AA1A-4681815725D0}"/>
                </a:ext>
              </a:extLst>
            </p:cNvPr>
            <p:cNvSpPr>
              <a:spLocks/>
            </p:cNvSpPr>
            <p:nvPr/>
          </p:nvSpPr>
          <p:spPr bwMode="auto">
            <a:xfrm>
              <a:off x="959665" y="1964065"/>
              <a:ext cx="395288" cy="935038"/>
            </a:xfrm>
            <a:custGeom>
              <a:avLst/>
              <a:gdLst>
                <a:gd name="T0" fmla="*/ 15 w 93"/>
                <a:gd name="T1" fmla="*/ 0 h 220"/>
                <a:gd name="T2" fmla="*/ 8 w 93"/>
                <a:gd name="T3" fmla="*/ 2 h 220"/>
                <a:gd name="T4" fmla="*/ 0 w 93"/>
                <a:gd name="T5" fmla="*/ 16 h 220"/>
                <a:gd name="T6" fmla="*/ 0 w 93"/>
                <a:gd name="T7" fmla="*/ 204 h 220"/>
                <a:gd name="T8" fmla="*/ 8 w 93"/>
                <a:gd name="T9" fmla="*/ 218 h 220"/>
                <a:gd name="T10" fmla="*/ 16 w 93"/>
                <a:gd name="T11" fmla="*/ 220 h 220"/>
                <a:gd name="T12" fmla="*/ 23 w 93"/>
                <a:gd name="T13" fmla="*/ 218 h 220"/>
                <a:gd name="T14" fmla="*/ 93 w 93"/>
                <a:gd name="T15" fmla="*/ 177 h 220"/>
                <a:gd name="T16" fmla="*/ 93 w 93"/>
                <a:gd name="T17" fmla="*/ 43 h 220"/>
                <a:gd name="T18" fmla="*/ 23 w 93"/>
                <a:gd name="T19" fmla="*/ 2 h 220"/>
                <a:gd name="T20" fmla="*/ 15 w 93"/>
                <a:gd name="T2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220">
                  <a:moveTo>
                    <a:pt x="15" y="0"/>
                  </a:moveTo>
                  <a:cubicBezTo>
                    <a:pt x="13" y="0"/>
                    <a:pt x="10" y="1"/>
                    <a:pt x="8" y="2"/>
                  </a:cubicBezTo>
                  <a:cubicBezTo>
                    <a:pt x="3" y="5"/>
                    <a:pt x="0" y="10"/>
                    <a:pt x="0" y="16"/>
                  </a:cubicBezTo>
                  <a:cubicBezTo>
                    <a:pt x="0" y="204"/>
                    <a:pt x="0" y="204"/>
                    <a:pt x="0" y="204"/>
                  </a:cubicBezTo>
                  <a:cubicBezTo>
                    <a:pt x="0" y="210"/>
                    <a:pt x="3" y="215"/>
                    <a:pt x="8" y="218"/>
                  </a:cubicBezTo>
                  <a:cubicBezTo>
                    <a:pt x="10" y="219"/>
                    <a:pt x="13" y="220"/>
                    <a:pt x="16" y="220"/>
                  </a:cubicBezTo>
                  <a:cubicBezTo>
                    <a:pt x="18" y="220"/>
                    <a:pt x="21" y="219"/>
                    <a:pt x="23" y="218"/>
                  </a:cubicBezTo>
                  <a:cubicBezTo>
                    <a:pt x="93" y="177"/>
                    <a:pt x="93" y="177"/>
                    <a:pt x="93" y="177"/>
                  </a:cubicBezTo>
                  <a:cubicBezTo>
                    <a:pt x="93" y="43"/>
                    <a:pt x="93" y="43"/>
                    <a:pt x="93" y="43"/>
                  </a:cubicBezTo>
                  <a:cubicBezTo>
                    <a:pt x="23" y="2"/>
                    <a:pt x="23" y="2"/>
                    <a:pt x="23" y="2"/>
                  </a:cubicBezTo>
                  <a:cubicBezTo>
                    <a:pt x="21" y="1"/>
                    <a:pt x="18" y="0"/>
                    <a:pt x="15" y="0"/>
                  </a:cubicBezTo>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15" name="Freeform 9">
              <a:extLst>
                <a:ext uri="{FF2B5EF4-FFF2-40B4-BE49-F238E27FC236}">
                  <a16:creationId xmlns:a16="http://schemas.microsoft.com/office/drawing/2014/main" id="{55EAA086-F557-4242-87BB-23DDD1240949}"/>
                </a:ext>
              </a:extLst>
            </p:cNvPr>
            <p:cNvSpPr>
              <a:spLocks/>
            </p:cNvSpPr>
            <p:nvPr/>
          </p:nvSpPr>
          <p:spPr bwMode="auto">
            <a:xfrm>
              <a:off x="1388290" y="2164090"/>
              <a:ext cx="400050" cy="536575"/>
            </a:xfrm>
            <a:custGeom>
              <a:avLst/>
              <a:gdLst>
                <a:gd name="T0" fmla="*/ 0 w 94"/>
                <a:gd name="T1" fmla="*/ 0 h 126"/>
                <a:gd name="T2" fmla="*/ 0 w 94"/>
                <a:gd name="T3" fmla="*/ 126 h 126"/>
                <a:gd name="T4" fmla="*/ 86 w 94"/>
                <a:gd name="T5" fmla="*/ 77 h 126"/>
                <a:gd name="T6" fmla="*/ 94 w 94"/>
                <a:gd name="T7" fmla="*/ 63 h 126"/>
                <a:gd name="T8" fmla="*/ 86 w 94"/>
                <a:gd name="T9" fmla="*/ 49 h 126"/>
                <a:gd name="T10" fmla="*/ 0 w 94"/>
                <a:gd name="T11" fmla="*/ 0 h 126"/>
              </a:gdLst>
              <a:ahLst/>
              <a:cxnLst>
                <a:cxn ang="0">
                  <a:pos x="T0" y="T1"/>
                </a:cxn>
                <a:cxn ang="0">
                  <a:pos x="T2" y="T3"/>
                </a:cxn>
                <a:cxn ang="0">
                  <a:pos x="T4" y="T5"/>
                </a:cxn>
                <a:cxn ang="0">
                  <a:pos x="T6" y="T7"/>
                </a:cxn>
                <a:cxn ang="0">
                  <a:pos x="T8" y="T9"/>
                </a:cxn>
                <a:cxn ang="0">
                  <a:pos x="T10" y="T11"/>
                </a:cxn>
              </a:cxnLst>
              <a:rect l="0" t="0" r="r" b="b"/>
              <a:pathLst>
                <a:path w="94" h="126">
                  <a:moveTo>
                    <a:pt x="0" y="0"/>
                  </a:moveTo>
                  <a:cubicBezTo>
                    <a:pt x="0" y="126"/>
                    <a:pt x="0" y="126"/>
                    <a:pt x="0" y="126"/>
                  </a:cubicBezTo>
                  <a:cubicBezTo>
                    <a:pt x="86" y="77"/>
                    <a:pt x="86" y="77"/>
                    <a:pt x="86" y="77"/>
                  </a:cubicBezTo>
                  <a:cubicBezTo>
                    <a:pt x="91" y="74"/>
                    <a:pt x="94" y="69"/>
                    <a:pt x="94" y="63"/>
                  </a:cubicBezTo>
                  <a:cubicBezTo>
                    <a:pt x="94" y="57"/>
                    <a:pt x="91" y="52"/>
                    <a:pt x="86" y="49"/>
                  </a:cubicBezTo>
                  <a:cubicBezTo>
                    <a:pt x="0" y="0"/>
                    <a:pt x="0" y="0"/>
                    <a:pt x="0" y="0"/>
                  </a:cubicBezTo>
                </a:path>
              </a:pathLst>
            </a:custGeom>
            <a:solidFill>
              <a:srgbClr val="BC9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16" name="Freeform 10">
              <a:extLst>
                <a:ext uri="{FF2B5EF4-FFF2-40B4-BE49-F238E27FC236}">
                  <a16:creationId xmlns:a16="http://schemas.microsoft.com/office/drawing/2014/main" id="{2498509E-4B90-4BD5-9195-4FCA04299C4D}"/>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close/>
                </a:path>
              </a:pathLst>
            </a:custGeom>
            <a:solidFill>
              <a:srgbClr val="FBD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17" name="Freeform 11">
              <a:extLst>
                <a:ext uri="{FF2B5EF4-FFF2-40B4-BE49-F238E27FC236}">
                  <a16:creationId xmlns:a16="http://schemas.microsoft.com/office/drawing/2014/main" id="{CC1AB0A2-4B51-45C3-B331-2F15252A93EB}"/>
                </a:ext>
              </a:extLst>
            </p:cNvPr>
            <p:cNvSpPr>
              <a:spLocks/>
            </p:cNvSpPr>
            <p:nvPr/>
          </p:nvSpPr>
          <p:spPr bwMode="auto">
            <a:xfrm>
              <a:off x="1354953" y="2146628"/>
              <a:ext cx="33338" cy="569913"/>
            </a:xfrm>
            <a:custGeom>
              <a:avLst/>
              <a:gdLst>
                <a:gd name="T0" fmla="*/ 0 w 21"/>
                <a:gd name="T1" fmla="*/ 0 h 359"/>
                <a:gd name="T2" fmla="*/ 0 w 21"/>
                <a:gd name="T3" fmla="*/ 359 h 359"/>
                <a:gd name="T4" fmla="*/ 21 w 21"/>
                <a:gd name="T5" fmla="*/ 349 h 359"/>
                <a:gd name="T6" fmla="*/ 21 w 21"/>
                <a:gd name="T7" fmla="*/ 11 h 359"/>
                <a:gd name="T8" fmla="*/ 0 w 21"/>
                <a:gd name="T9" fmla="*/ 0 h 359"/>
              </a:gdLst>
              <a:ahLst/>
              <a:cxnLst>
                <a:cxn ang="0">
                  <a:pos x="T0" y="T1"/>
                </a:cxn>
                <a:cxn ang="0">
                  <a:pos x="T2" y="T3"/>
                </a:cxn>
                <a:cxn ang="0">
                  <a:pos x="T4" y="T5"/>
                </a:cxn>
                <a:cxn ang="0">
                  <a:pos x="T6" y="T7"/>
                </a:cxn>
                <a:cxn ang="0">
                  <a:pos x="T8" y="T9"/>
                </a:cxn>
              </a:cxnLst>
              <a:rect l="0" t="0" r="r" b="b"/>
              <a:pathLst>
                <a:path w="21" h="359">
                  <a:moveTo>
                    <a:pt x="0" y="0"/>
                  </a:moveTo>
                  <a:lnTo>
                    <a:pt x="0" y="359"/>
                  </a:lnTo>
                  <a:lnTo>
                    <a:pt x="21" y="349"/>
                  </a:lnTo>
                  <a:lnTo>
                    <a:pt x="21"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grpSp>
      <p:sp>
        <p:nvSpPr>
          <p:cNvPr id="18" name="Freeform 5">
            <a:extLst>
              <a:ext uri="{FF2B5EF4-FFF2-40B4-BE49-F238E27FC236}">
                <a16:creationId xmlns:a16="http://schemas.microsoft.com/office/drawing/2014/main" id="{1E01CFC1-08C0-4185-A83C-6B13D7AAE3F3}"/>
              </a:ext>
            </a:extLst>
          </p:cNvPr>
          <p:cNvSpPr>
            <a:spLocks/>
          </p:cNvSpPr>
          <p:nvPr userDrawn="1"/>
        </p:nvSpPr>
        <p:spPr bwMode="auto">
          <a:xfrm flipH="1">
            <a:off x="949855" y="-450937"/>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19" name="Freeform 5">
            <a:extLst>
              <a:ext uri="{FF2B5EF4-FFF2-40B4-BE49-F238E27FC236}">
                <a16:creationId xmlns:a16="http://schemas.microsoft.com/office/drawing/2014/main" id="{544872F1-3879-4D76-8D64-9DA315FBC146}"/>
              </a:ext>
            </a:extLst>
          </p:cNvPr>
          <p:cNvSpPr>
            <a:spLocks/>
          </p:cNvSpPr>
          <p:nvPr userDrawn="1"/>
        </p:nvSpPr>
        <p:spPr bwMode="auto">
          <a:xfrm>
            <a:off x="3601181" y="-1245774"/>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20" name="Freeform 5">
            <a:extLst>
              <a:ext uri="{FF2B5EF4-FFF2-40B4-BE49-F238E27FC236}">
                <a16:creationId xmlns:a16="http://schemas.microsoft.com/office/drawing/2014/main" id="{8FDAD97A-E218-43E4-83DA-F8EEDE507D69}"/>
              </a:ext>
            </a:extLst>
          </p:cNvPr>
          <p:cNvSpPr>
            <a:spLocks/>
          </p:cNvSpPr>
          <p:nvPr userDrawn="1"/>
        </p:nvSpPr>
        <p:spPr bwMode="auto">
          <a:xfrm flipH="1">
            <a:off x="-647482" y="3934432"/>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DE5BF"/>
          </a:solidFill>
          <a:ln>
            <a:no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21" name="Freeform 5">
            <a:extLst>
              <a:ext uri="{FF2B5EF4-FFF2-40B4-BE49-F238E27FC236}">
                <a16:creationId xmlns:a16="http://schemas.microsoft.com/office/drawing/2014/main" id="{00C6367B-417A-4D5E-B834-F91BFAEA130D}"/>
              </a:ext>
            </a:extLst>
          </p:cNvPr>
          <p:cNvSpPr>
            <a:spLocks/>
          </p:cNvSpPr>
          <p:nvPr userDrawn="1"/>
        </p:nvSpPr>
        <p:spPr bwMode="auto">
          <a:xfrm flipH="1">
            <a:off x="7296150" y="3415292"/>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solidFill>
            <a:srgbClr val="F8A724"/>
          </a:solidFill>
          <a:ln>
            <a:no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22" name="原创设计师QQ598969553      _7"/>
          <p:cNvSpPr>
            <a:spLocks noChangeShapeType="1"/>
          </p:cNvSpPr>
          <p:nvPr userDrawn="1"/>
        </p:nvSpPr>
        <p:spPr bwMode="auto">
          <a:xfrm>
            <a:off x="3601180" y="2754848"/>
            <a:ext cx="5542820" cy="0"/>
          </a:xfrm>
          <a:prstGeom prst="line">
            <a:avLst/>
          </a:prstGeom>
          <a:noFill/>
          <a:ln w="19050">
            <a:solidFill>
              <a:srgbClr val="43545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800" b="0" i="0" dirty="0">
              <a:ln>
                <a:solidFill>
                  <a:schemeClr val="tx1">
                    <a:lumMod val="75000"/>
                    <a:lumOff val="25000"/>
                  </a:schemeClr>
                </a:solidFill>
              </a:ln>
              <a:solidFill>
                <a:srgbClr val="000000"/>
              </a:solidFill>
              <a:latin typeface="Arial" pitchFamily="34" charset="0"/>
              <a:ea typeface="Microsoft YaHei" panose="020B0503020204020204" pitchFamily="34" charset="-122"/>
            </a:endParaRPr>
          </a:p>
        </p:txBody>
      </p:sp>
    </p:spTree>
    <p:extLst>
      <p:ext uri="{BB962C8B-B14F-4D97-AF65-F5344CB8AC3E}">
        <p14:creationId xmlns:p14="http://schemas.microsoft.com/office/powerpoint/2010/main" val="27337265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6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6000">
                                          <p:cBhvr additive="base">
                                            <p:cTn id="7"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6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6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6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6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6000">
                                          <p:cBhvr additive="base">
                                            <p:cTn id="15" dur="1000" fill="hold"/>
                                            <p:tgtEl>
                                              <p:spTgt spid="13"/>
                                            </p:tgtEl>
                                            <p:attrNameLst>
                                              <p:attrName>ppt_x</p:attrName>
                                            </p:attrNameLst>
                                          </p:cBhvr>
                                          <p:tavLst>
                                            <p:tav tm="0">
                                              <p:val>
                                                <p:strVal val="0-#ppt_w/2"/>
                                              </p:val>
                                            </p:tav>
                                            <p:tav tm="100000">
                                              <p:val>
                                                <p:strVal val="#ppt_x"/>
                                              </p:val>
                                            </p:tav>
                                          </p:tavLst>
                                        </p:anim>
                                        <p:anim calcmode="lin" valueType="num" p14:bounceEnd="56000">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0-#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90"/>
                                              </p:val>
                                            </p:tav>
                                            <p:tav tm="100000">
                                              <p:val>
                                                <p:fltVal val="0"/>
                                              </p:val>
                                            </p:tav>
                                          </p:tavLst>
                                        </p:anim>
                                        <p:animEffect transition="in" filter="fade">
                                          <p:cBhvr>
                                            <p:cTn id="28" dur="1000"/>
                                            <p:tgtEl>
                                              <p:spTgt spid="1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 calcmode="lin" valueType="num">
                                          <p:cBhvr>
                                            <p:cTn id="33" dur="500" fill="hold"/>
                                            <p:tgtEl>
                                              <p:spTgt spid="18"/>
                                            </p:tgtEl>
                                            <p:attrNameLst>
                                              <p:attrName>style.rotation</p:attrName>
                                            </p:attrNameLst>
                                          </p:cBhvr>
                                          <p:tavLst>
                                            <p:tav tm="0">
                                              <p:val>
                                                <p:fltVal val="90"/>
                                              </p:val>
                                            </p:tav>
                                            <p:tav tm="100000">
                                              <p:val>
                                                <p:fltVal val="0"/>
                                              </p:val>
                                            </p:tav>
                                          </p:tavLst>
                                        </p:anim>
                                        <p:animEffect transition="in" filter="fade">
                                          <p:cBhvr>
                                            <p:cTn id="34" dur="500"/>
                                            <p:tgtEl>
                                              <p:spTgt spid="18"/>
                                            </p:tgtEl>
                                          </p:cBhvr>
                                        </p:animEffect>
                                      </p:child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2" decel="56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animBg="1"/>
          <p:bldP spid="21" grpId="0" animBg="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31700" y="-44057"/>
            <a:ext cx="9343380" cy="5307645"/>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8" name="Freeform 5">
            <a:extLst>
              <a:ext uri="{FF2B5EF4-FFF2-40B4-BE49-F238E27FC236}">
                <a16:creationId xmlns:a16="http://schemas.microsoft.com/office/drawing/2014/main" id="{1E01CFC1-08C0-4185-A83C-6B13D7AAE3F3}"/>
              </a:ext>
            </a:extLst>
          </p:cNvPr>
          <p:cNvSpPr>
            <a:spLocks/>
          </p:cNvSpPr>
          <p:nvPr userDrawn="1"/>
        </p:nvSpPr>
        <p:spPr bwMode="auto">
          <a:xfrm>
            <a:off x="198802" y="3197753"/>
            <a:ext cx="1847850" cy="2092325"/>
          </a:xfrm>
          <a:custGeom>
            <a:avLst/>
            <a:gdLst>
              <a:gd name="T0" fmla="*/ 53 w 435"/>
              <a:gd name="T1" fmla="*/ 486 h 492"/>
              <a:gd name="T2" fmla="*/ 18 w 435"/>
              <a:gd name="T3" fmla="*/ 486 h 492"/>
              <a:gd name="T4" fmla="*/ 0 w 435"/>
              <a:gd name="T5" fmla="*/ 456 h 492"/>
              <a:gd name="T6" fmla="*/ 0 w 435"/>
              <a:gd name="T7" fmla="*/ 36 h 492"/>
              <a:gd name="T8" fmla="*/ 18 w 435"/>
              <a:gd name="T9" fmla="*/ 6 h 492"/>
              <a:gd name="T10" fmla="*/ 53 w 435"/>
              <a:gd name="T11" fmla="*/ 6 h 492"/>
              <a:gd name="T12" fmla="*/ 418 w 435"/>
              <a:gd name="T13" fmla="*/ 216 h 492"/>
              <a:gd name="T14" fmla="*/ 435 w 435"/>
              <a:gd name="T15" fmla="*/ 246 h 492"/>
              <a:gd name="T16" fmla="*/ 418 w 435"/>
              <a:gd name="T17" fmla="*/ 276 h 492"/>
              <a:gd name="T18" fmla="*/ 53 w 435"/>
              <a:gd name="T19"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92">
                <a:moveTo>
                  <a:pt x="53" y="486"/>
                </a:moveTo>
                <a:cubicBezTo>
                  <a:pt x="42" y="492"/>
                  <a:pt x="29" y="492"/>
                  <a:pt x="18" y="486"/>
                </a:cubicBezTo>
                <a:cubicBezTo>
                  <a:pt x="7" y="480"/>
                  <a:pt x="0" y="468"/>
                  <a:pt x="0" y="456"/>
                </a:cubicBezTo>
                <a:cubicBezTo>
                  <a:pt x="0" y="36"/>
                  <a:pt x="0" y="36"/>
                  <a:pt x="0" y="36"/>
                </a:cubicBezTo>
                <a:cubicBezTo>
                  <a:pt x="0" y="24"/>
                  <a:pt x="7" y="12"/>
                  <a:pt x="18" y="6"/>
                </a:cubicBezTo>
                <a:cubicBezTo>
                  <a:pt x="29" y="0"/>
                  <a:pt x="42" y="0"/>
                  <a:pt x="53" y="6"/>
                </a:cubicBezTo>
                <a:cubicBezTo>
                  <a:pt x="418" y="216"/>
                  <a:pt x="418" y="216"/>
                  <a:pt x="418" y="216"/>
                </a:cubicBezTo>
                <a:cubicBezTo>
                  <a:pt x="429" y="222"/>
                  <a:pt x="435" y="233"/>
                  <a:pt x="435" y="246"/>
                </a:cubicBezTo>
                <a:cubicBezTo>
                  <a:pt x="435" y="258"/>
                  <a:pt x="429" y="270"/>
                  <a:pt x="418" y="276"/>
                </a:cubicBezTo>
                <a:cubicBezTo>
                  <a:pt x="53" y="486"/>
                  <a:pt x="53" y="486"/>
                  <a:pt x="53" y="486"/>
                </a:cubicBezTo>
              </a:path>
            </a:pathLst>
          </a:custGeom>
          <a:noFill/>
          <a:ln>
            <a:solidFill>
              <a:srgbClr val="F76911"/>
            </a:solidFill>
          </a:ln>
        </p:spPr>
        <p:txBody>
          <a:bodyPr vert="horz" wrap="square" lIns="91440" tIns="45720" rIns="91440" bIns="45720" numCol="1" anchor="t" anchorCtr="0" compatLnSpc="1">
            <a:prstTxWarp prst="textNoShape">
              <a:avLst/>
            </a:prstTxWarp>
          </a:bodyPr>
          <a:lstStyle/>
          <a:p>
            <a:endParaRPr lang="zh-CN" altLang="en-US" sz="1800" b="0" i="0" dirty="0">
              <a:ea typeface="Microsoft YaHei" panose="020B0503020204020204" pitchFamily="34" charset="-122"/>
            </a:endParaRPr>
          </a:p>
        </p:txBody>
      </p:sp>
      <p:sp>
        <p:nvSpPr>
          <p:cNvPr id="9" name="直角三角形 8"/>
          <p:cNvSpPr/>
          <p:nvPr userDrawn="1"/>
        </p:nvSpPr>
        <p:spPr>
          <a:xfrm rot="5400000" flipH="1">
            <a:off x="0" y="4356480"/>
            <a:ext cx="787020" cy="787020"/>
          </a:xfrm>
          <a:prstGeom prst="rtTriangle">
            <a:avLst/>
          </a:prstGeom>
          <a:solidFill>
            <a:srgbClr val="7C6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i="0" dirty="0">
              <a:ea typeface="Microsoft YaHei" panose="020B0503020204020204" pitchFamily="34" charset="-122"/>
            </a:endParaRPr>
          </a:p>
        </p:txBody>
      </p:sp>
      <p:sp>
        <p:nvSpPr>
          <p:cNvPr id="10" name="矩形 9"/>
          <p:cNvSpPr/>
          <p:nvPr userDrawn="1"/>
        </p:nvSpPr>
        <p:spPr>
          <a:xfrm>
            <a:off x="1" y="1491630"/>
            <a:ext cx="5266394" cy="2069256"/>
          </a:xfrm>
          <a:prstGeom prst="rect">
            <a:avLst/>
          </a:pr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0" i="0" dirty="0">
              <a:ea typeface="Microsoft YaHei" panose="020B0503020204020204" pitchFamily="34" charset="-122"/>
            </a:endParaRPr>
          </a:p>
        </p:txBody>
      </p:sp>
      <p:pic>
        <p:nvPicPr>
          <p:cNvPr id="11" name="图片 10"/>
          <p:cNvPicPr>
            <a:picLocks noChangeAspect="1"/>
          </p:cNvPicPr>
          <p:nvPr userDrawn="1"/>
        </p:nvPicPr>
        <p:blipFill rotWithShape="1">
          <a:blip r:embed="rId2"/>
          <a:srcRect l="4632"/>
          <a:stretch/>
        </p:blipFill>
        <p:spPr>
          <a:xfrm flipH="1">
            <a:off x="4297354" y="267494"/>
            <a:ext cx="4633850" cy="4706520"/>
          </a:xfrm>
          <a:prstGeom prst="rect">
            <a:avLst/>
          </a:prstGeom>
        </p:spPr>
      </p:pic>
      <p:sp>
        <p:nvSpPr>
          <p:cNvPr id="12" name="TextBox 22"/>
          <p:cNvSpPr txBox="1"/>
          <p:nvPr userDrawn="1"/>
        </p:nvSpPr>
        <p:spPr>
          <a:xfrm>
            <a:off x="4527824" y="1890096"/>
            <a:ext cx="2695641" cy="1042128"/>
          </a:xfrm>
          <a:prstGeom prst="rect">
            <a:avLst/>
          </a:prstGeom>
          <a:noFill/>
        </p:spPr>
        <p:txBody>
          <a:bodyPr wrap="none" lIns="0" tIns="0" rIns="0" bIns="0" anchor="ctr" anchorCtr="0">
            <a:noAutofit/>
          </a:bodyPr>
          <a:lstStyle/>
          <a:p>
            <a:endParaRPr lang="zh-CN" altLang="en-US" sz="4800" b="0" i="0" dirty="0">
              <a:solidFill>
                <a:srgbClr val="FFFF00"/>
              </a:solidFill>
              <a:effectLst>
                <a:outerShdw blurRad="38100" dist="38100" dir="2700000" algn="tl">
                  <a:srgbClr val="000000">
                    <a:alpha val="43137"/>
                  </a:srgbClr>
                </a:outerShdw>
              </a:effectLst>
              <a:latin typeface="Times New Roman" panose="02020603050405020304" pitchFamily="18" charset="0"/>
              <a:ea typeface="Microsoft YaHei" panose="020B0503020204020204" pitchFamily="34" charset="-122"/>
              <a:cs typeface="Times New Roman" panose="02020603050405020304" pitchFamily="18" charset="0"/>
              <a:sym typeface="+mn-lt"/>
            </a:endParaRPr>
          </a:p>
        </p:txBody>
      </p:sp>
      <p:sp>
        <p:nvSpPr>
          <p:cNvPr id="13" name="矩形 2"/>
          <p:cNvSpPr/>
          <p:nvPr userDrawn="1"/>
        </p:nvSpPr>
        <p:spPr>
          <a:xfrm flipH="1">
            <a:off x="4642012" y="316731"/>
            <a:ext cx="4466492" cy="4586068"/>
          </a:xfrm>
          <a:custGeom>
            <a:avLst/>
            <a:gdLst>
              <a:gd name="connsiteX0" fmla="*/ 0 w 4747430"/>
              <a:gd name="connsiteY0" fmla="*/ 0 h 6889750"/>
              <a:gd name="connsiteX1" fmla="*/ 4747430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 name="connsiteX0" fmla="*/ 0 w 4747430"/>
              <a:gd name="connsiteY0" fmla="*/ 0 h 6889750"/>
              <a:gd name="connsiteX1" fmla="*/ 3805529 w 4747430"/>
              <a:gd name="connsiteY1" fmla="*/ 0 h 6889750"/>
              <a:gd name="connsiteX2" fmla="*/ 4747430 w 4747430"/>
              <a:gd name="connsiteY2" fmla="*/ 6889750 h 6889750"/>
              <a:gd name="connsiteX3" fmla="*/ 0 w 4747430"/>
              <a:gd name="connsiteY3" fmla="*/ 6889750 h 6889750"/>
              <a:gd name="connsiteX4" fmla="*/ 0 w 4747430"/>
              <a:gd name="connsiteY4" fmla="*/ 0 h 688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7430" h="6889750">
                <a:moveTo>
                  <a:pt x="0" y="0"/>
                </a:moveTo>
                <a:lnTo>
                  <a:pt x="3805529" y="0"/>
                </a:lnTo>
                <a:lnTo>
                  <a:pt x="4747430" y="6889750"/>
                </a:lnTo>
                <a:lnTo>
                  <a:pt x="0" y="6889750"/>
                </a:lnTo>
                <a:lnTo>
                  <a:pt x="0"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0" i="0" dirty="0">
              <a:ea typeface="Microsoft YaHei" panose="020B0503020204020204" pitchFamily="34" charset="-122"/>
            </a:endParaRPr>
          </a:p>
        </p:txBody>
      </p:sp>
    </p:spTree>
    <p:extLst>
      <p:ext uri="{BB962C8B-B14F-4D97-AF65-F5344CB8AC3E}">
        <p14:creationId xmlns:p14="http://schemas.microsoft.com/office/powerpoint/2010/main" val="42273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90"/>
                                          </p:val>
                                        </p:tav>
                                        <p:tav tm="100000">
                                          <p:val>
                                            <p:fltVal val="0"/>
                                          </p:val>
                                        </p:tav>
                                      </p:tavLst>
                                    </p:anim>
                                    <p:animEffect transition="in" filter="fade">
                                      <p:cBhvr>
                                        <p:cTn id="13" dur="1000"/>
                                        <p:tgtEl>
                                          <p:spTgt spid="8"/>
                                        </p:tgtEl>
                                      </p:cBhvr>
                                    </p:animEffect>
                                  </p:childTnLst>
                                </p:cTn>
                              </p:par>
                              <p:par>
                                <p:cTn id="14" presetID="2" presetClass="entr" presetSubtype="8" decel="5600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2" presetClass="entr" presetSubtype="4"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 presetClass="entr" presetSubtype="2" decel="66000" fill="hold" grpId="0" nodeType="withEffect" nodePh="1">
                                  <p:stCondLst>
                                    <p:cond delay="25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b="0" i="0">
                <a:ea typeface="Microsoft YaHei"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b="0" i="0">
                <a:ea typeface="Microsoft YaHei" panose="020B0503020204020204" pitchFamily="34" charset="-122"/>
              </a:defRPr>
            </a:lvl1pPr>
          </a:lstStyle>
          <a:p>
            <a:fld id="{A6FCEFC0-FBFC-1246-A099-43532AA78519}" type="datetime4">
              <a:rPr lang="zh-CN" altLang="en-US" smtClean="0"/>
              <a:pPr/>
              <a:t>2020年5月22日星期五</a:t>
            </a:fld>
            <a:endParaRPr lang="zh-CN" altLang="en-US" dirty="0"/>
          </a:p>
        </p:txBody>
      </p:sp>
      <p:sp>
        <p:nvSpPr>
          <p:cNvPr id="5" name="页脚占位符 4"/>
          <p:cNvSpPr>
            <a:spLocks noGrp="1"/>
          </p:cNvSpPr>
          <p:nvPr>
            <p:ph type="ftr" sz="quarter" idx="11"/>
          </p:nvPr>
        </p:nvSpPr>
        <p:spPr/>
        <p:txBody>
          <a:bodyPr/>
          <a:lstStyle>
            <a:lvl1pPr>
              <a:defRPr b="0" i="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b="0" i="0">
                <a:ea typeface="Microsoft YaHei" panose="020B0503020204020204" pitchFamily="34"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4479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3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sz="1500" b="0" i="0">
                <a:ea typeface="Microsoft YaHei" panose="020B0503020204020204" pitchFamily="34" charset="-122"/>
              </a:defRPr>
            </a:lvl1pPr>
            <a:lvl2pPr>
              <a:lnSpc>
                <a:spcPct val="150000"/>
              </a:lnSpc>
              <a:defRPr sz="1350" b="0" i="0">
                <a:ea typeface="Microsoft YaHei" panose="020B0503020204020204" pitchFamily="34" charset="-122"/>
              </a:defRPr>
            </a:lvl2pPr>
            <a:lvl3pPr>
              <a:lnSpc>
                <a:spcPct val="150000"/>
              </a:lnSpc>
              <a:defRPr sz="1350" b="0" i="0">
                <a:ea typeface="Microsoft YaHei" panose="020B0503020204020204" pitchFamily="34" charset="-122"/>
              </a:defRPr>
            </a:lvl3pPr>
            <a:lvl4pPr>
              <a:lnSpc>
                <a:spcPct val="150000"/>
              </a:lnSpc>
              <a:defRPr sz="1350" b="0" i="0">
                <a:ea typeface="Microsoft YaHei" panose="020B0503020204020204" pitchFamily="34" charset="-122"/>
              </a:defRPr>
            </a:lvl4pPr>
            <a:lvl5pPr>
              <a:lnSpc>
                <a:spcPct val="150000"/>
              </a:lnSpc>
              <a:defRPr sz="1350" b="0" i="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b="0" i="0">
                <a:ea typeface="Microsoft YaHei" panose="020B0503020204020204" pitchFamily="34" charset="-122"/>
              </a:defRPr>
            </a:lvl1pPr>
          </a:lstStyle>
          <a:p>
            <a:fld id="{EA878ED8-AFE9-D94F-9341-236D8E8B7DED}" type="datetime4">
              <a:rPr lang="zh-CN" altLang="en-US" smtClean="0"/>
              <a:pPr/>
              <a:t>2020年5月22日星期五</a:t>
            </a:fld>
            <a:endParaRPr lang="zh-CN" altLang="en-US" dirty="0"/>
          </a:p>
        </p:txBody>
      </p:sp>
      <p:sp>
        <p:nvSpPr>
          <p:cNvPr id="5" name="页脚占位符 4"/>
          <p:cNvSpPr>
            <a:spLocks noGrp="1"/>
          </p:cNvSpPr>
          <p:nvPr>
            <p:ph type="ftr" sz="quarter" idx="11"/>
          </p:nvPr>
        </p:nvSpPr>
        <p:spPr/>
        <p:txBody>
          <a:bodyPr/>
          <a:lstStyle>
            <a:lvl1pPr>
              <a:defRPr b="0" i="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b="0" i="0">
                <a:ea typeface="Microsoft YaHei" panose="020B0503020204020204" pitchFamily="34"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9589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267121"/>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2" r:id="rId3"/>
    <p:sldLayoutId id="2147483663" r:id="rId4"/>
    <p:sldLayoutId id="2147483664" r:id="rId5"/>
    <p:sldLayoutId id="2147483673" r:id="rId6"/>
    <p:sldLayoutId id="2147483674" r:id="rId7"/>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2"/>
          <p:cNvSpPr txBox="1"/>
          <p:nvPr/>
        </p:nvSpPr>
        <p:spPr>
          <a:xfrm>
            <a:off x="622680" y="1610708"/>
            <a:ext cx="4248472" cy="1656184"/>
          </a:xfrm>
          <a:prstGeom prst="rect">
            <a:avLst/>
          </a:prstGeom>
          <a:noFill/>
        </p:spPr>
        <p:txBody>
          <a:bodyPr wrap="none" lIns="0" tIns="0" rIns="0" bIns="0" anchor="ctr" anchorCtr="0">
            <a:noAutofit/>
          </a:bodyPr>
          <a:lstStyle/>
          <a:p>
            <a:pPr>
              <a:lnSpc>
                <a:spcPct val="130000"/>
              </a:lnSpc>
            </a:pPr>
            <a:r>
              <a:rPr lang="en-US" altLang="zh-CN" sz="44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Verilog </a:t>
            </a:r>
            <a:r>
              <a:rPr lang="en-US" altLang="zh-CN" sz="44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HDL</a:t>
            </a:r>
          </a:p>
          <a:p>
            <a:pPr>
              <a:lnSpc>
                <a:spcPct val="130000"/>
              </a:lnSpc>
            </a:pPr>
            <a:r>
              <a:rPr lang="zh-CN" altLang="en-US" sz="4400" b="1"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概述及</a:t>
            </a:r>
            <a:r>
              <a:rPr lang="zh-CN" altLang="en-US" sz="4400"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模板</a:t>
            </a:r>
          </a:p>
        </p:txBody>
      </p:sp>
    </p:spTree>
    <p:extLst>
      <p:ext uri="{BB962C8B-B14F-4D97-AF65-F5344CB8AC3E}">
        <p14:creationId xmlns:p14="http://schemas.microsoft.com/office/powerpoint/2010/main" val="306750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36053" y="1297109"/>
            <a:ext cx="7762995" cy="227946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30400" indent="0" algn="just">
              <a:lnSpc>
                <a:spcPts val="3240"/>
              </a:lnSpc>
              <a:spcBef>
                <a:spcPts val="600"/>
              </a:spcBef>
              <a:spcAft>
                <a:spcPts val="600"/>
              </a:spcAft>
              <a:buClr>
                <a:srgbClr val="002060"/>
              </a:buClr>
              <a:buNone/>
            </a:pP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知识点</a:t>
            </a:r>
            <a:r>
              <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概述及模板</a:t>
            </a:r>
            <a:endPar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5300" lvl="1" indent="-342000" algn="just">
              <a:lnSpc>
                <a:spcPts val="3240"/>
              </a:lnSpc>
              <a:spcBef>
                <a:spcPts val="600"/>
              </a:spcBef>
              <a:spcAft>
                <a:spcPts val="600"/>
              </a:spcAft>
              <a:buClr>
                <a:srgbClr val="002060"/>
              </a:buClr>
              <a:buFont typeface="Wingdings" panose="05000000000000000000" pitchFamily="2" charset="2"/>
              <a:buChar char="l"/>
            </a:pP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语言的发展</a:t>
            </a:r>
            <a:endPar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5300" lvl="1" indent="-342000" algn="just">
              <a:lnSpc>
                <a:spcPts val="3240"/>
              </a:lnSpc>
              <a:spcBef>
                <a:spcPts val="600"/>
              </a:spcBef>
              <a:spcAft>
                <a:spcPts val="600"/>
              </a:spcAft>
              <a:buClr>
                <a:srgbClr val="002060"/>
              </a:buClr>
              <a:buFont typeface="Wingdings" panose="05000000000000000000" pitchFamily="2" charset="2"/>
              <a:buChar char="l"/>
            </a:pP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模块定义模板</a:t>
            </a:r>
            <a:endPar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308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04395" y="1090830"/>
            <a:ext cx="5550946" cy="4113388"/>
          </a:xfrm>
          <a:prstGeom prst="rect">
            <a:avLst/>
          </a:prstGeom>
          <a:ln>
            <a:noFill/>
          </a:ln>
        </p:spPr>
        <p:txBody>
          <a:bodyPr wrap="square" numCol="1">
            <a:noAutofit/>
          </a:bodyPr>
          <a:lstStyle/>
          <a:p>
            <a:pPr marL="285750" indent="-285750">
              <a:lnSpc>
                <a:spcPct val="150000"/>
              </a:lnSpc>
              <a:buClr>
                <a:srgbClr val="002060"/>
              </a:buClr>
              <a:buSzPct val="100000"/>
              <a:buFont typeface="Wingdings" pitchFamily="2" charset="2"/>
              <a:buChar char="l"/>
            </a:pPr>
            <a:r>
              <a:rPr lang="en-US" altLang="zh-CN"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程序是由</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模块</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构成的。</a:t>
            </a:r>
            <a:endParaRPr lang="en-US" altLang="zh-CN"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endParaRPr>
          </a:p>
          <a:p>
            <a:pPr marL="685800" lvl="1" indent="-342900">
              <a:lnSpc>
                <a:spcPts val="2720"/>
              </a:lnSpc>
              <a:buClr>
                <a:srgbClr val="002060"/>
              </a:buClr>
              <a:buSzPct val="100000"/>
              <a:buFont typeface="Wingdings" pitchFamily="2" charset="2"/>
              <a:buChar char="ü"/>
            </a:pP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始于</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module</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终于</a:t>
            </a:r>
            <a:r>
              <a:rPr lang="en-US" altLang="zh-CN"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endmodule</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两个关键字；</a:t>
            </a:r>
          </a:p>
          <a:p>
            <a:pPr marL="684000" lvl="1" indent="-385763">
              <a:lnSpc>
                <a:spcPts val="2720"/>
              </a:lnSpc>
              <a:buClr>
                <a:srgbClr val="002060"/>
              </a:buClr>
              <a:buSzPct val="100000"/>
              <a:buFont typeface="Wingdings" pitchFamily="2" charset="2"/>
              <a:buChar char="ü"/>
            </a:pP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每个模块实现</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特定的功能</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Clr>
                <a:srgbClr val="002060"/>
              </a:buClr>
              <a:buSzPct val="100000"/>
              <a:buFont typeface="Wingdings" pitchFamily="2" charset="2"/>
              <a:buChar char="l"/>
            </a:pP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代码</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格式自由</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85800" lvl="1" indent="-342900">
              <a:lnSpc>
                <a:spcPts val="2720"/>
              </a:lnSpc>
              <a:buClr>
                <a:srgbClr val="002060"/>
              </a:buClr>
              <a:buSzPct val="100000"/>
              <a:buFont typeface="Wingdings" pitchFamily="2" charset="2"/>
              <a:buChar char="ü"/>
            </a:pP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一行可以写几个语句，一个语句也可以分多行写。</a:t>
            </a:r>
          </a:p>
          <a:p>
            <a:pPr marL="285750" indent="-285750">
              <a:lnSpc>
                <a:spcPct val="150000"/>
              </a:lnSpc>
              <a:buClr>
                <a:srgbClr val="002060"/>
              </a:buClr>
              <a:buSzPct val="100000"/>
              <a:buFont typeface="Wingdings" pitchFamily="2" charset="2"/>
              <a:buChar char="l"/>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每个语句的最后必须有分号；”</a:t>
            </a:r>
            <a:endPar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285750">
              <a:lnSpc>
                <a:spcPct val="150000"/>
              </a:lnSpc>
              <a:buClr>
                <a:srgbClr val="002060"/>
              </a:buClr>
              <a:buSzPct val="100000"/>
              <a:buFont typeface="Wingdings" pitchFamily="2" charset="2"/>
              <a:buChar char="ü"/>
            </a:pP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除了</a:t>
            </a:r>
            <a:r>
              <a:rPr lang="en-US" altLang="zh-CN" sz="2000" b="1" dirty="0" err="1">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endmodule</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等少数语句外。</a:t>
            </a:r>
          </a:p>
          <a:p>
            <a:pPr marL="285750" indent="-285750">
              <a:lnSpc>
                <a:spcPct val="150000"/>
              </a:lnSpc>
              <a:buClr>
                <a:srgbClr val="002060"/>
              </a:buClr>
              <a:buSzPct val="100000"/>
              <a:buFont typeface="Wingdings" pitchFamily="2" charset="2"/>
              <a:buChar char="l"/>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注释</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。可用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程序</a:t>
            </a:r>
            <a:r>
              <a:rPr lang="zh-CN" altLang="en-US" sz="2000" b="1" dirty="0" smtClean="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rPr>
              <a:t>作。</a:t>
            </a:r>
            <a:endParaRPr lang="zh-CN" altLang="en-US" sz="2000" b="1" dirty="0">
              <a:solidFill>
                <a:srgbClr val="0A377B"/>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6081012" y="796972"/>
            <a:ext cx="2736755" cy="4192717"/>
          </a:xfrm>
          <a:prstGeom prst="rect">
            <a:avLst/>
          </a:prstGeom>
          <a:ln w="19050"/>
        </p:spPr>
        <p:style>
          <a:lnRef idx="2">
            <a:schemeClr val="accent1"/>
          </a:lnRef>
          <a:fillRef idx="1">
            <a:schemeClr val="lt1"/>
          </a:fillRef>
          <a:effectRef idx="0">
            <a:schemeClr val="accent1"/>
          </a:effectRef>
          <a:fontRef idx="minor">
            <a:schemeClr val="dk1"/>
          </a:fontRef>
        </p:style>
        <p:txBody>
          <a:bodyPr numCol="1">
            <a:noAutofit/>
          </a:bodyPr>
          <a:lstStyle/>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050" b="1" dirty="0">
                <a:latin typeface="Times New Roman" panose="02020603050405020304" pitchFamily="18" charset="0"/>
                <a:ea typeface="Microsoft YaHei" panose="020B0503020204020204" pitchFamily="34" charset="-122"/>
                <a:cs typeface="Times New Roman" panose="02020603050405020304" pitchFamily="18" charset="0"/>
              </a:rPr>
              <a:t>逻辑设计</a:t>
            </a:r>
            <a:endPar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endPar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050" b="1" dirty="0" err="1">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05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标题 1">
            <a:extLst>
              <a:ext uri="{FF2B5EF4-FFF2-40B4-BE49-F238E27FC236}">
                <a16:creationId xmlns:a16="http://schemas.microsoft.com/office/drawing/2014/main" id="{0B3C18C3-FB83-5241-A0E1-B257E2A3E851}"/>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pic>
        <p:nvPicPr>
          <p:cNvPr id="6" name="Picture 2">
            <a:extLst>
              <a:ext uri="{FF2B5EF4-FFF2-40B4-BE49-F238E27FC236}">
                <a16:creationId xmlns:a16="http://schemas.microsoft.com/office/drawing/2014/main" id="{FA1DB75C-62AD-6E4A-B193-F27CCA78A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846" y="1995975"/>
            <a:ext cx="2691225" cy="11515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81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additive="base">
                                        <p:cTn id="1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 calcmode="lin" valueType="num">
                                      <p:cBhvr additive="base">
                                        <p:cTn id="24"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 calcmode="lin" valueType="num">
                                      <p:cBhvr additive="base">
                                        <p:cTn id="3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anim calcmode="lin" valueType="num">
                                      <p:cBhvr additive="base">
                                        <p:cTn id="36"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additive="base">
                                        <p:cTn id="42"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
                                            <p:txEl>
                                              <p:pRg st="6" end="6"/>
                                            </p:txEl>
                                          </p:spTgt>
                                        </p:tgtEl>
                                        <p:attrNameLst>
                                          <p:attrName>style.visibility</p:attrName>
                                        </p:attrNameLst>
                                      </p:cBhvr>
                                      <p:to>
                                        <p:strVal val="visible"/>
                                      </p:to>
                                    </p:set>
                                    <p:anim calcmode="lin" valueType="num">
                                      <p:cBhvr additive="base">
                                        <p:cTn id="48"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
                                            <p:txEl>
                                              <p:pRg st="7" end="7"/>
                                            </p:txEl>
                                          </p:spTgt>
                                        </p:tgtEl>
                                        <p:attrNameLst>
                                          <p:attrName>style.visibility</p:attrName>
                                        </p:attrNameLst>
                                      </p:cBhvr>
                                      <p:to>
                                        <p:strVal val="visible"/>
                                      </p:to>
                                    </p:set>
                                    <p:anim calcmode="lin" valueType="num">
                                      <p:cBhvr additive="base">
                                        <p:cTn id="54"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28650" y="674670"/>
            <a:ext cx="4081465" cy="4267201"/>
          </a:xfrm>
          <a:prstGeom prst="rect">
            <a:avLst/>
          </a:prstGeom>
          <a:ln w="19050"/>
        </p:spPr>
        <p:style>
          <a:lnRef idx="2">
            <a:schemeClr val="accent1"/>
          </a:lnRef>
          <a:fillRef idx="1">
            <a:schemeClr val="lt1"/>
          </a:fillRef>
          <a:effectRef idx="0">
            <a:schemeClr val="accent1"/>
          </a:effectRef>
          <a:fontRef idx="minor">
            <a:schemeClr val="dk1"/>
          </a:fontRef>
        </p:style>
        <p:txBody>
          <a:bodyPr wrap="square" numCol="1">
            <a:normAutofit fontScale="47500" lnSpcReduction="20000"/>
          </a:bodyPr>
          <a:lstStyle/>
          <a:p>
            <a:pPr>
              <a:lnSpc>
                <a:spcPct val="120000"/>
              </a:lnSpc>
              <a:spcBef>
                <a:spcPts val="375"/>
              </a:spcBef>
              <a:buClr>
                <a:srgbClr val="0066FF"/>
              </a:buClr>
              <a:buSzPct val="67000"/>
            </a:pPr>
            <a:r>
              <a:rPr lang="en-US" altLang="zh-CN" sz="25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25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25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25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25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5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25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5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25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25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25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25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25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25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25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5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25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25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25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25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25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25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2400" dirty="0">
              <a:latin typeface="Microsoft YaHei" panose="020B0503020204020204" pitchFamily="34" charset="-122"/>
              <a:ea typeface="Microsoft YaHei" panose="020B0503020204020204" pitchFamily="34" charset="-122"/>
            </a:endParaRPr>
          </a:p>
        </p:txBody>
      </p:sp>
      <p:sp>
        <p:nvSpPr>
          <p:cNvPr id="12" name="矩形 11"/>
          <p:cNvSpPr/>
          <p:nvPr/>
        </p:nvSpPr>
        <p:spPr>
          <a:xfrm>
            <a:off x="4914649" y="674670"/>
            <a:ext cx="3700463" cy="4267201"/>
          </a:xfrm>
          <a:prstGeom prst="rect">
            <a:avLst/>
          </a:prstGeom>
          <a:ln w="19050"/>
        </p:spPr>
        <p:style>
          <a:lnRef idx="1">
            <a:schemeClr val="accent4"/>
          </a:lnRef>
          <a:fillRef idx="2">
            <a:schemeClr val="accent4"/>
          </a:fillRef>
          <a:effectRef idx="1">
            <a:schemeClr val="accent4"/>
          </a:effectRef>
          <a:fontRef idx="minor">
            <a:schemeClr val="dk1"/>
          </a:fontRef>
        </p:style>
        <p:txBody>
          <a:bodyPr numCol="1">
            <a:normAutofit/>
          </a:bodyPr>
          <a:lstStyle/>
          <a:p>
            <a:pPr>
              <a:defRPr/>
            </a:pP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200"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圆角矩形 12"/>
          <p:cNvSpPr/>
          <p:nvPr/>
        </p:nvSpPr>
        <p:spPr>
          <a:xfrm>
            <a:off x="1519487" y="1564360"/>
            <a:ext cx="6105026" cy="2178300"/>
          </a:xfrm>
          <a:prstGeom prst="roundRect">
            <a:avLst/>
          </a:prstGeom>
          <a:solidFill>
            <a:srgbClr val="5B9BD5">
              <a:alpha val="85882"/>
            </a:srgbClr>
          </a:solidFill>
          <a:ln>
            <a:noFill/>
          </a:ln>
        </p:spPr>
        <p:style>
          <a:lnRef idx="1">
            <a:schemeClr val="accent1"/>
          </a:lnRef>
          <a:fillRef idx="2">
            <a:schemeClr val="accent1"/>
          </a:fillRef>
          <a:effectRef idx="1">
            <a:schemeClr val="accent1"/>
          </a:effectRef>
          <a:fontRef idx="minor">
            <a:schemeClr val="dk1"/>
          </a:fontRef>
        </p:style>
        <p:txBody>
          <a:bodyPr wrap="square" numCol="1">
            <a:noAutofit/>
          </a:bodyPr>
          <a:lstStyle/>
          <a:p>
            <a:pPr marL="285750" indent="-285750">
              <a:lnSpc>
                <a:spcPts val="2760"/>
              </a:lnSpc>
              <a:spcAft>
                <a:spcPts val="600"/>
              </a:spcAft>
              <a:buClr>
                <a:srgbClr val="002060"/>
              </a:buClr>
              <a:buSzPct val="100000"/>
              <a:buFont typeface="Wingdings" pitchFamily="2" charset="2"/>
              <a:buChar char="l"/>
            </a:pP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模块声明</a:t>
            </a:r>
            <a:endParaRPr lang="en-US" altLang="zh-CN"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540000" lvl="1"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模块声明包括模块</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名字</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输入、输出</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端口列表；</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540000" lvl="1"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模块定义格式如下：</a:t>
            </a:r>
          </a:p>
          <a:p>
            <a:pPr marL="540000" lvl="2" indent="-342900">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module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模块名</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rPr>
              <a:t>;</a:t>
            </a:r>
          </a:p>
          <a:p>
            <a:pPr marL="540000" lvl="2"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如</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module AOI(</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a,b,c,d</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1" name="直接连接符 10"/>
          <p:cNvCxnSpPr/>
          <p:nvPr/>
        </p:nvCxnSpPr>
        <p:spPr>
          <a:xfrm>
            <a:off x="1331223" y="887068"/>
            <a:ext cx="6125611" cy="7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2E29B23C-85D5-834F-9114-7F44DE9AC948}"/>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Tree>
    <p:extLst>
      <p:ext uri="{BB962C8B-B14F-4D97-AF65-F5344CB8AC3E}">
        <p14:creationId xmlns:p14="http://schemas.microsoft.com/office/powerpoint/2010/main" val="263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86437" y="656946"/>
            <a:ext cx="3499789"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numCol="1">
            <a:normAutofit fontScale="32500" lnSpcReduction="20000"/>
          </a:bodyPr>
          <a:lstStyle/>
          <a:p>
            <a:pPr>
              <a:lnSpc>
                <a:spcPct val="120000"/>
              </a:lnSpc>
              <a:spcBef>
                <a:spcPts val="375"/>
              </a:spcBef>
              <a:buClr>
                <a:srgbClr val="0066FF"/>
              </a:buClr>
              <a:buSzPct val="67000"/>
            </a:pPr>
            <a:r>
              <a:rPr lang="en-US" altLang="zh-CN" sz="3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3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3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3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3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4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3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3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3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3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3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34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3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34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3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34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3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2400" dirty="0">
              <a:latin typeface="Microsoft YaHei" panose="020B0503020204020204" pitchFamily="34" charset="-122"/>
              <a:ea typeface="Microsoft YaHei" panose="020B0503020204020204" pitchFamily="34" charset="-122"/>
            </a:endParaRPr>
          </a:p>
        </p:txBody>
      </p:sp>
      <p:sp>
        <p:nvSpPr>
          <p:cNvPr id="12" name="矩形 11"/>
          <p:cNvSpPr/>
          <p:nvPr/>
        </p:nvSpPr>
        <p:spPr>
          <a:xfrm>
            <a:off x="4691539" y="656945"/>
            <a:ext cx="3700463"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numCol="1">
            <a:normAutofit/>
          </a:bodyPr>
          <a:lstStyle/>
          <a:p>
            <a:pPr>
              <a:defRPr/>
            </a:pP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100"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1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1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1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1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1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1" name="直接连接符 10"/>
          <p:cNvCxnSpPr/>
          <p:nvPr/>
        </p:nvCxnSpPr>
        <p:spPr>
          <a:xfrm>
            <a:off x="1331223" y="887068"/>
            <a:ext cx="6125611" cy="7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圆角矩形 17">
            <a:extLst>
              <a:ext uri="{FF2B5EF4-FFF2-40B4-BE49-F238E27FC236}">
                <a16:creationId xmlns:a16="http://schemas.microsoft.com/office/drawing/2014/main" id="{17815C97-C91A-B249-BBFB-529BD28D6784}"/>
              </a:ext>
            </a:extLst>
          </p:cNvPr>
          <p:cNvSpPr/>
          <p:nvPr/>
        </p:nvSpPr>
        <p:spPr>
          <a:xfrm>
            <a:off x="1519487" y="1564360"/>
            <a:ext cx="6105026" cy="2075946"/>
          </a:xfrm>
          <a:prstGeom prst="roundRect">
            <a:avLst/>
          </a:prstGeom>
          <a:solidFill>
            <a:srgbClr val="5B9BD5">
              <a:alpha val="85882"/>
            </a:srgbClr>
          </a:solidFill>
          <a:ln>
            <a:noFill/>
          </a:ln>
        </p:spPr>
        <p:style>
          <a:lnRef idx="1">
            <a:schemeClr val="accent1"/>
          </a:lnRef>
          <a:fillRef idx="2">
            <a:schemeClr val="accent1"/>
          </a:fillRef>
          <a:effectRef idx="1">
            <a:schemeClr val="accent1"/>
          </a:effectRef>
          <a:fontRef idx="minor">
            <a:schemeClr val="dk1"/>
          </a:fontRef>
        </p:style>
        <p:txBody>
          <a:bodyPr wrap="square" numCol="1">
            <a:noAutofit/>
          </a:bodyPr>
          <a:lstStyle/>
          <a:p>
            <a:pPr marL="285750" indent="-285750">
              <a:lnSpc>
                <a:spcPts val="2760"/>
              </a:lnSpc>
              <a:spcAft>
                <a:spcPts val="600"/>
              </a:spcAft>
              <a:buClr>
                <a:srgbClr val="002060"/>
              </a:buClr>
              <a:buSzPct val="100000"/>
              <a:buFont typeface="Wingdings" pitchFamily="2" charset="2"/>
              <a:buChar char="l"/>
            </a:pP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模块声明</a:t>
            </a:r>
            <a:endParaRPr lang="en-US" altLang="zh-CN"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540000" lvl="1"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模块声明包括模块</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名字</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输入、输出</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端口列表；</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540000" lvl="1"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模块定义格式如下：</a:t>
            </a:r>
          </a:p>
          <a:p>
            <a:pPr marL="540000" lvl="2" indent="-342900">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module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模块名</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Microsoft YaHei" panose="020B0503020204020204" pitchFamily="34" charset="-122"/>
                <a:ea typeface="Microsoft YaHei" panose="020B0503020204020204" pitchFamily="34" charset="-122"/>
                <a:cs typeface="Times New Roman" panose="02020603050405020304" pitchFamily="18" charset="0"/>
              </a:rPr>
              <a:t>;</a:t>
            </a:r>
          </a:p>
          <a:p>
            <a:pPr marL="540000" lvl="2" indent="-342900">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如</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module AOI(</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a,b,c,d</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6" name="直接箭头连接符 15"/>
          <p:cNvCxnSpPr/>
          <p:nvPr/>
        </p:nvCxnSpPr>
        <p:spPr bwMode="auto">
          <a:xfrm flipV="1">
            <a:off x="6532420" y="887068"/>
            <a:ext cx="1254269" cy="1921202"/>
          </a:xfrm>
          <a:prstGeom prst="straightConnector1">
            <a:avLst/>
          </a:prstGeom>
          <a:noFill/>
          <a:ln w="38100" cap="flat" cmpd="sng" algn="ctr">
            <a:solidFill>
              <a:srgbClr val="FF0000"/>
            </a:solidFill>
            <a:prstDash val="solid"/>
            <a:headEnd type="none" w="med" len="med"/>
            <a:tailEnd type="arrow"/>
          </a:ln>
          <a:effectLst>
            <a:outerShdw blurRad="40000" dist="23000" dir="5400000" rotWithShape="0">
              <a:srgbClr val="000000">
                <a:alpha val="35000"/>
              </a:srgbClr>
            </a:outerShdw>
          </a:effectLst>
        </p:spPr>
      </p:cxnSp>
      <p:sp>
        <p:nvSpPr>
          <p:cNvPr id="17" name="标题 1">
            <a:extLst>
              <a:ext uri="{FF2B5EF4-FFF2-40B4-BE49-F238E27FC236}">
                <a16:creationId xmlns:a16="http://schemas.microsoft.com/office/drawing/2014/main" id="{1F6407FE-7150-5F43-9E80-A8E811C8E466}"/>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
        <p:nvSpPr>
          <p:cNvPr id="9" name="爆炸形 1 8">
            <a:extLst>
              <a:ext uri="{FF2B5EF4-FFF2-40B4-BE49-F238E27FC236}">
                <a16:creationId xmlns:a16="http://schemas.microsoft.com/office/drawing/2014/main" id="{42131BC1-6385-C44D-8D49-47506043AED9}"/>
              </a:ext>
            </a:extLst>
          </p:cNvPr>
          <p:cNvSpPr/>
          <p:nvPr/>
        </p:nvSpPr>
        <p:spPr bwMode="auto">
          <a:xfrm>
            <a:off x="5041323" y="2593654"/>
            <a:ext cx="2571750" cy="1393031"/>
          </a:xfrm>
          <a:prstGeom prst="irregularSeal1">
            <a:avLst/>
          </a:prstGeom>
          <a:solidFill>
            <a:srgbClr val="FF0000"/>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lvl="0">
              <a:defRPr/>
            </a:pPr>
            <a:r>
              <a:rPr lang="zh-CN" altLang="en-US" sz="1800" b="1" kern="0"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注意：有“；”</a:t>
            </a:r>
            <a:endParaRPr lang="zh-CN" altLang="en-US" sz="1800" b="1" kern="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870976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9557" y="674670"/>
            <a:ext cx="3155401"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numCol="1">
            <a:normAutofit fontScale="25000" lnSpcReduction="20000"/>
          </a:bodyPr>
          <a:lstStyle/>
          <a:p>
            <a:pPr>
              <a:lnSpc>
                <a:spcPct val="120000"/>
              </a:lnSpc>
              <a:spcBef>
                <a:spcPts val="375"/>
              </a:spcBef>
              <a:buClr>
                <a:srgbClr val="0066FF"/>
              </a:buClr>
              <a:buSzPct val="67000"/>
            </a:pPr>
            <a:r>
              <a:rPr lang="en-US" altLang="zh-CN" sz="4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4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4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44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4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4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4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4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r>
              <a:rPr lang="zh-CN" altLang="en-US" sz="44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4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4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4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4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44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4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44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44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44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44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44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4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2400" dirty="0">
              <a:latin typeface="Microsoft YaHei" panose="020B0503020204020204" pitchFamily="34" charset="-122"/>
              <a:ea typeface="Microsoft YaHei" panose="020B0503020204020204" pitchFamily="34" charset="-122"/>
            </a:endParaRPr>
          </a:p>
        </p:txBody>
      </p:sp>
      <p:sp>
        <p:nvSpPr>
          <p:cNvPr id="12" name="矩形 11"/>
          <p:cNvSpPr/>
          <p:nvPr/>
        </p:nvSpPr>
        <p:spPr>
          <a:xfrm>
            <a:off x="4926081" y="674670"/>
            <a:ext cx="3558830"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numCol="1">
            <a:normAutofit/>
          </a:bodyPr>
          <a:lstStyle/>
          <a:p>
            <a:pPr>
              <a:defRPr/>
            </a:pP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100"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1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1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endParaRPr lang="en-US" altLang="zh-CN"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1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1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1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1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1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013"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圆角矩形 12"/>
          <p:cNvSpPr/>
          <p:nvPr/>
        </p:nvSpPr>
        <p:spPr>
          <a:xfrm>
            <a:off x="1368605" y="965308"/>
            <a:ext cx="6406790" cy="3617325"/>
          </a:xfrm>
          <a:prstGeom prst="roundRect">
            <a:avLst/>
          </a:prstGeom>
          <a:solidFill>
            <a:srgbClr val="5B9BD5">
              <a:alpha val="85882"/>
            </a:srgbClr>
          </a:solidFill>
          <a:ln>
            <a:noFill/>
          </a:ln>
        </p:spPr>
        <p:style>
          <a:lnRef idx="1">
            <a:schemeClr val="accent1"/>
          </a:lnRef>
          <a:fillRef idx="2">
            <a:schemeClr val="accent1"/>
          </a:fillRef>
          <a:effectRef idx="1">
            <a:schemeClr val="accent1"/>
          </a:effectRef>
          <a:fontRef idx="minor">
            <a:schemeClr val="dk1"/>
          </a:fontRef>
        </p:style>
        <p:txBody>
          <a:bodyPr wrap="square" numCol="1">
            <a:noAutofit/>
          </a:bodyPr>
          <a:lstStyle/>
          <a:p>
            <a:pPr marL="285750" indent="-285750" algn="just">
              <a:lnSpc>
                <a:spcPts val="2760"/>
              </a:lnSpc>
              <a:buClr>
                <a:srgbClr val="002060"/>
              </a:buClr>
              <a:buSzPct val="100000"/>
              <a:buFont typeface="Wingdings" pitchFamily="2" charset="2"/>
              <a:buChar char="l"/>
            </a:pP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Port</a:t>
            </a: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）定义</a:t>
            </a:r>
            <a:endParaRPr lang="en-US" altLang="zh-CN"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540000" lvl="1" indent="-342900" algn="just">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对模块的输入输出端口要明确说明，其格式为：</a:t>
            </a:r>
          </a:p>
          <a:p>
            <a:pPr marL="540000" lvl="1" indent="-342900" algn="just">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input [</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m:n</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n</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输入端口；</a:t>
            </a:r>
          </a:p>
          <a:p>
            <a:pPr marL="540000" lvl="1" indent="-342900" algn="just">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output [</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m:n</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n</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输出端口；</a:t>
            </a:r>
          </a:p>
          <a:p>
            <a:pPr marL="540000" lvl="1" indent="-342900" algn="just">
              <a:lnSpc>
                <a:spcPts val="2760"/>
              </a:lnSpc>
              <a:buClr>
                <a:srgbClr val="002060"/>
              </a:buClr>
              <a:buSzPct val="100000"/>
              <a:buFont typeface="Wingdings" pitchFamily="2" charset="2"/>
              <a:buChar char="ü"/>
            </a:pP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inout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m:n</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端口</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n</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输入输出端口；</a:t>
            </a:r>
          </a:p>
          <a:p>
            <a:pPr marL="540000" lvl="1" indent="-342900" algn="just">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如：</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module</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a,b,c,d,e,f,j</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p>
          <a:p>
            <a:pPr marL="540000" lvl="1" indent="-342900" algn="just">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input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b,c,d;input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[3:0]   e;</a:t>
            </a:r>
          </a:p>
          <a:p>
            <a:pPr marL="540000" lvl="1" indent="-342900" algn="just">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output </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f;output</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[7:1]  j</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p:cNvSpPr/>
          <p:nvPr/>
        </p:nvSpPr>
        <p:spPr>
          <a:xfrm>
            <a:off x="729557" y="894522"/>
            <a:ext cx="7630672" cy="37271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Microsoft YaHei" panose="020B0503020204020204" pitchFamily="34" charset="-122"/>
            </a:endParaRPr>
          </a:p>
        </p:txBody>
      </p:sp>
      <p:sp>
        <p:nvSpPr>
          <p:cNvPr id="15" name="标题 1">
            <a:extLst>
              <a:ext uri="{FF2B5EF4-FFF2-40B4-BE49-F238E27FC236}">
                <a16:creationId xmlns:a16="http://schemas.microsoft.com/office/drawing/2014/main" id="{BB6D2EEB-BB43-934F-9474-752D67B5581F}"/>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Tree>
    <p:extLst>
      <p:ext uri="{BB962C8B-B14F-4D97-AF65-F5344CB8AC3E}">
        <p14:creationId xmlns:p14="http://schemas.microsoft.com/office/powerpoint/2010/main" val="54391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09463" y="685767"/>
            <a:ext cx="3155401" cy="4267201"/>
          </a:xfrm>
          <a:prstGeom prst="rect">
            <a:avLst/>
          </a:prstGeom>
          <a:ln>
            <a:solidFill>
              <a:srgbClr val="3366FF"/>
            </a:solidFill>
          </a:ln>
        </p:spPr>
        <p:style>
          <a:lnRef idx="2">
            <a:schemeClr val="accent1"/>
          </a:lnRef>
          <a:fillRef idx="1">
            <a:schemeClr val="lt1"/>
          </a:fillRef>
          <a:effectRef idx="0">
            <a:schemeClr val="accent1"/>
          </a:effectRef>
          <a:fontRef idx="minor">
            <a:schemeClr val="dk1"/>
          </a:fontRef>
        </p:style>
        <p:txBody>
          <a:bodyPr wrap="square" numCol="1">
            <a:normAutofit fontScale="92500"/>
          </a:bodyPr>
          <a:lstStyle/>
          <a:p>
            <a:pPr>
              <a:lnSpc>
                <a:spcPct val="120000"/>
              </a:lnSpc>
              <a:spcBef>
                <a:spcPts val="375"/>
              </a:spcBef>
              <a:buClr>
                <a:srgbClr val="0066FF"/>
              </a:buClr>
              <a:buSzPct val="67000"/>
            </a:pP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11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11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r>
              <a:rPr lang="zh-CN" altLang="en-US" sz="11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11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1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11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11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11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11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11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1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11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2" name="矩形 11"/>
          <p:cNvSpPr/>
          <p:nvPr/>
        </p:nvSpPr>
        <p:spPr>
          <a:xfrm>
            <a:off x="4388090" y="656946"/>
            <a:ext cx="3558830" cy="4267201"/>
          </a:xfrm>
          <a:prstGeom prst="rect">
            <a:avLst/>
          </a:prstGeom>
          <a:ln>
            <a:solidFill>
              <a:srgbClr val="0066FF"/>
            </a:solidFill>
          </a:ln>
        </p:spPr>
        <p:style>
          <a:lnRef idx="2">
            <a:schemeClr val="accent1"/>
          </a:lnRef>
          <a:fillRef idx="1">
            <a:schemeClr val="lt1"/>
          </a:fillRef>
          <a:effectRef idx="0">
            <a:schemeClr val="accent1"/>
          </a:effectRef>
          <a:fontRef idx="minor">
            <a:schemeClr val="dk1"/>
          </a:fontRef>
        </p:style>
        <p:txBody>
          <a:bodyPr numCol="1">
            <a:normAutofit/>
          </a:bodyPr>
          <a:lstStyle/>
          <a:p>
            <a:pPr>
              <a:defRPr/>
            </a:pPr>
            <a:r>
              <a:rPr lang="en-US" altLang="zh-CN" sz="1013"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013"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013"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013"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13"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013"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013"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13"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13"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013"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013"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endParaRPr lang="en-US" altLang="zh-CN" sz="1013"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013"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013"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endPar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endParaRPr lang="en-US" altLang="zh-CN" sz="1275"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013"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13"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13"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013"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13"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013"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13"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013"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13"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013"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013"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圆角矩形 12"/>
          <p:cNvSpPr/>
          <p:nvPr/>
        </p:nvSpPr>
        <p:spPr>
          <a:xfrm>
            <a:off x="1260864" y="1466580"/>
            <a:ext cx="6105026" cy="3105420"/>
          </a:xfrm>
          <a:prstGeom prst="roundRect">
            <a:avLst/>
          </a:prstGeom>
          <a:solidFill>
            <a:srgbClr val="5B9BD5">
              <a:alpha val="85882"/>
            </a:srgbClr>
          </a:solidFill>
          <a:ln>
            <a:noFill/>
          </a:ln>
        </p:spPr>
        <p:style>
          <a:lnRef idx="1">
            <a:schemeClr val="accent1"/>
          </a:lnRef>
          <a:fillRef idx="2">
            <a:schemeClr val="accent1"/>
          </a:fillRef>
          <a:effectRef idx="1">
            <a:schemeClr val="accent1"/>
          </a:effectRef>
          <a:fontRef idx="minor">
            <a:schemeClr val="dk1"/>
          </a:fontRef>
        </p:style>
        <p:txBody>
          <a:bodyPr wrap="square" numCol="1">
            <a:noAutofit/>
          </a:bodyPr>
          <a:lstStyle/>
          <a:p>
            <a:pPr marL="285750" indent="-285750" algn="just">
              <a:lnSpc>
                <a:spcPts val="2760"/>
              </a:lnSpc>
              <a:buClr>
                <a:srgbClr val="002060"/>
              </a:buClr>
              <a:buSzPct val="100000"/>
              <a:buFont typeface="Wingdings" pitchFamily="2" charset="2"/>
              <a:buChar char="l"/>
            </a:pPr>
            <a:r>
              <a:rPr lang="zh-CN" altLang="en-US"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信号类型声明</a:t>
            </a:r>
            <a:endParaRPr lang="en-US" altLang="zh-CN" sz="20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285750" algn="just">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对模块中所用到的</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所有信号</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都</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必须</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进行</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数据类型的定义；</a:t>
            </a:r>
          </a:p>
          <a:p>
            <a:pPr marL="971550" lvl="2" indent="-285750" algn="just">
              <a:lnSpc>
                <a:spcPts val="2760"/>
              </a:lnSpc>
              <a:buClr>
                <a:srgbClr val="002060"/>
              </a:buClr>
              <a:buSzPct val="100000"/>
              <a:buFont typeface="Arial" panose="020B0604020202020204" pitchFamily="34" charset="0"/>
              <a:buChar char="•"/>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包括端口信号、节点信号等</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重点在输出信号</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285750" algn="just">
              <a:lnSpc>
                <a:spcPts val="2760"/>
              </a:lnSpc>
              <a:buClr>
                <a:srgbClr val="002060"/>
              </a:buClr>
              <a:buSzPct val="100000"/>
              <a:buFont typeface="Wingdings" pitchFamily="2" charset="2"/>
              <a:buChar char="ü"/>
            </a:pP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Verilog</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语言提供了各种</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信号类型，</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分别模拟实际电路中的各种物理</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连接</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和物理</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实体</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p>
          <a:p>
            <a:pPr marL="628650" lvl="1" indent="-285750" algn="just">
              <a:lnSpc>
                <a:spcPts val="2760"/>
              </a:lnSpc>
              <a:buClr>
                <a:srgbClr val="002060"/>
              </a:buClr>
              <a:buSzPct val="100000"/>
              <a:buFont typeface="Wingdings" pitchFamily="2" charset="2"/>
              <a:buChar char="ü"/>
            </a:pP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数据类型</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没有定义</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，综合器将其</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默认</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为是</a:t>
            </a:r>
            <a:r>
              <a:rPr lang="en-US" altLang="zh-CN"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wire</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型</a:t>
            </a:r>
            <a:r>
              <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位宽为</a:t>
            </a:r>
            <a:r>
              <a:rPr lang="en-US" altLang="zh-CN"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18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位</a:t>
            </a:r>
            <a:r>
              <a:rPr lang="zh-CN" altLang="en-US"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1800"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p:cNvSpPr/>
          <p:nvPr/>
        </p:nvSpPr>
        <p:spPr>
          <a:xfrm>
            <a:off x="509463" y="1334110"/>
            <a:ext cx="6969733" cy="37271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Microsoft YaHei" panose="020B0503020204020204" pitchFamily="34" charset="-122"/>
            </a:endParaRPr>
          </a:p>
        </p:txBody>
      </p:sp>
      <p:sp>
        <p:nvSpPr>
          <p:cNvPr id="15" name="矩形 14"/>
          <p:cNvSpPr/>
          <p:nvPr/>
        </p:nvSpPr>
        <p:spPr>
          <a:xfrm>
            <a:off x="3739577" y="110048"/>
            <a:ext cx="3996444" cy="2521409"/>
          </a:xfrm>
          <a:prstGeom prst="rect">
            <a:avLst/>
          </a:prstGeom>
          <a:solidFill>
            <a:srgbClr val="FFFFFF"/>
          </a:solidFill>
          <a:ln w="25400" cap="flat" cmpd="sng" algn="ctr">
            <a:solidFill>
              <a:srgbClr val="8AB900"/>
            </a:solidFill>
            <a:prstDash val="solid"/>
          </a:ln>
          <a:effectLst/>
        </p:spPr>
        <p:txBody>
          <a:bodyPr>
            <a:normAutofit lnSpcReduction="10000"/>
          </a:bodyPr>
          <a:lstStyle/>
          <a:p>
            <a:pPr>
              <a:defRPr/>
            </a:pPr>
            <a:r>
              <a:rPr lang="en-US" altLang="zh-CN" sz="1013"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module select4to1(in1,in2,in3,in4,out,sel);</a:t>
            </a:r>
          </a:p>
          <a:p>
            <a:pPr>
              <a:defRPr/>
            </a:pP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  input[3:0] in1,in2,in3,in4;</a:t>
            </a:r>
          </a:p>
          <a:p>
            <a:pPr>
              <a:defRPr/>
            </a:pP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  input[1:0] </a:t>
            </a:r>
            <a:r>
              <a:rPr lang="en-US" altLang="zh-CN" sz="1013" b="1" kern="0" dirty="0" err="1">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sel</a:t>
            </a: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  output[3:0] out; </a:t>
            </a:r>
          </a:p>
          <a:p>
            <a:pPr>
              <a:defRPr/>
            </a:pP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kern="0" dirty="0" err="1">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[3:0] out</a:t>
            </a:r>
            <a:r>
              <a:rPr lang="zh-CN" altLang="en-US"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013" b="1" kern="0" dirty="0">
              <a:solidFill>
                <a:srgbClr val="000066">
                  <a:lumMod val="60000"/>
                  <a:lumOff val="40000"/>
                </a:srgbClr>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always@(in1,in2,in3,in4,sel);</a:t>
            </a:r>
          </a:p>
          <a:p>
            <a:pPr>
              <a:defRPr/>
            </a:pPr>
            <a:r>
              <a:rPr lang="en-US" altLang="zh-CN" sz="1013"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case(</a:t>
            </a:r>
            <a:r>
              <a:rPr lang="en-US" altLang="zh-CN" sz="1013" b="1" kern="0" dirty="0" err="1">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sel</a:t>
            </a: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2'b00:out1=in1;</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2'b01:out1=in2;</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2'b10:out1=in3;</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2'b11:out1=in4;</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default:out1=4'bx;</a:t>
            </a:r>
          </a:p>
          <a:p>
            <a:pPr marL="0" lvl="1">
              <a:defRPr/>
            </a:pPr>
            <a:r>
              <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13" b="1" kern="0" dirty="0" err="1">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rPr>
              <a:t>endcase</a:t>
            </a:r>
            <a:endParaRPr lang="en-US" altLang="zh-CN" sz="1013" b="1" kern="0" dirty="0">
              <a:solidFill>
                <a:srgbClr val="99CC00">
                  <a:lumMod val="50000"/>
                </a:srgbClr>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13"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013" b="1" kern="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out=out1</a:t>
            </a:r>
            <a:r>
              <a:rPr lang="zh-CN" altLang="en-US" sz="1013" b="1" kern="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013" b="1" kern="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13" b="1"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zh-CN" altLang="en-US" sz="1013"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6" name="直接箭头连接符 15"/>
          <p:cNvCxnSpPr/>
          <p:nvPr/>
        </p:nvCxnSpPr>
        <p:spPr>
          <a:xfrm flipV="1">
            <a:off x="5394961" y="2297430"/>
            <a:ext cx="120016" cy="1708785"/>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7801" y="1118649"/>
            <a:ext cx="1999613" cy="857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爆炸形 2 27"/>
          <p:cNvSpPr/>
          <p:nvPr/>
        </p:nvSpPr>
        <p:spPr>
          <a:xfrm>
            <a:off x="6337936" y="1834515"/>
            <a:ext cx="928774" cy="520065"/>
          </a:xfrm>
          <a:prstGeom prst="irregularSeal2">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zh-CN" altLang="en-US" sz="675"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出错，只能传</a:t>
            </a:r>
            <a:r>
              <a:rPr lang="en-US" altLang="zh-CN" sz="675"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sz="675" b="1"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rPr>
              <a:t>位</a:t>
            </a:r>
          </a:p>
        </p:txBody>
      </p:sp>
      <p:cxnSp>
        <p:nvCxnSpPr>
          <p:cNvPr id="30" name="直接箭头连接符 29"/>
          <p:cNvCxnSpPr>
            <a:stCxn id="28" idx="0"/>
          </p:cNvCxnSpPr>
          <p:nvPr/>
        </p:nvCxnSpPr>
        <p:spPr>
          <a:xfrm flipV="1">
            <a:off x="6755969" y="1547545"/>
            <a:ext cx="0" cy="332405"/>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19" name="标题 1">
            <a:extLst>
              <a:ext uri="{FF2B5EF4-FFF2-40B4-BE49-F238E27FC236}">
                <a16:creationId xmlns:a16="http://schemas.microsoft.com/office/drawing/2014/main" id="{198E8BA7-E1DD-3F4F-A3E2-EECA529EDFA4}"/>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Tree>
    <p:extLst>
      <p:ext uri="{BB962C8B-B14F-4D97-AF65-F5344CB8AC3E}">
        <p14:creationId xmlns:p14="http://schemas.microsoft.com/office/powerpoint/2010/main" val="27446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additive="base">
                                        <p:cTn id="27" dur="500" fill="hold"/>
                                        <p:tgtEl>
                                          <p:spTgt spid="2050"/>
                                        </p:tgtEl>
                                        <p:attrNameLst>
                                          <p:attrName>ppt_x</p:attrName>
                                        </p:attrNameLst>
                                      </p:cBhvr>
                                      <p:tavLst>
                                        <p:tav tm="0">
                                          <p:val>
                                            <p:strVal val="#ppt_x"/>
                                          </p:val>
                                        </p:tav>
                                        <p:tav tm="100000">
                                          <p:val>
                                            <p:strVal val="#ppt_x"/>
                                          </p:val>
                                        </p:tav>
                                      </p:tavLst>
                                    </p:anim>
                                    <p:anim calcmode="lin" valueType="num">
                                      <p:cBhvr additive="base">
                                        <p:cTn id="2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5"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4294967295"/>
          </p:nvPr>
        </p:nvSpPr>
        <p:spPr>
          <a:xfrm>
            <a:off x="163159" y="953384"/>
            <a:ext cx="3352800" cy="3262312"/>
          </a:xfrm>
          <a:prstGeom prst="rect">
            <a:avLst/>
          </a:prstGeom>
          <a:solidFill>
            <a:srgbClr val="FFFFFF"/>
          </a:solidFill>
          <a:ln w="19050" cap="flat" cmpd="sng" algn="ctr">
            <a:solidFill>
              <a:srgbClr val="0070C0"/>
            </a:solidFill>
            <a:prstDash val="solid"/>
          </a:ln>
          <a:effectLst/>
        </p:spPr>
        <p:txBody>
          <a:bodyPr>
            <a:normAutofit fontScale="85000" lnSpcReduction="20000"/>
          </a:bodyPr>
          <a:lstStyle/>
          <a:p>
            <a:pPr marL="0" indent="0">
              <a:lnSpc>
                <a:spcPct val="100000"/>
              </a:lnSpc>
              <a:spcBef>
                <a:spcPts val="0"/>
              </a:spcBef>
              <a:buNone/>
              <a:defRPr/>
            </a:pPr>
            <a:r>
              <a:rPr lang="en-US" altLang="zh-CN" sz="1600" b="1" kern="0" dirty="0">
                <a:solidFill>
                  <a:srgbClr val="000000"/>
                </a:solidFill>
                <a:latin typeface="Times New Roman" panose="02020603050405020304" pitchFamily="18" charset="0"/>
                <a:cs typeface="Times New Roman" panose="02020603050405020304" pitchFamily="18" charset="0"/>
              </a:rPr>
              <a:t>module select4to1(in1,in2,in3,in4,out,sel);</a:t>
            </a:r>
          </a:p>
          <a:p>
            <a:pPr marL="0"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input[3:0] in1,in2,in3,in4;</a:t>
            </a:r>
          </a:p>
          <a:p>
            <a:pPr marL="0"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input[1:0] </a:t>
            </a:r>
            <a:r>
              <a:rPr lang="en-US" altLang="zh-CN" sz="1600" b="1" kern="0" dirty="0" err="1">
                <a:latin typeface="Times New Roman" panose="02020603050405020304" pitchFamily="18" charset="0"/>
                <a:cs typeface="Times New Roman" panose="02020603050405020304" pitchFamily="18" charset="0"/>
              </a:rPr>
              <a:t>sel</a:t>
            </a:r>
            <a:r>
              <a:rPr lang="en-US" altLang="zh-CN" sz="1600" b="1" kern="0" dirty="0">
                <a:latin typeface="Times New Roman" panose="02020603050405020304" pitchFamily="18" charset="0"/>
                <a:cs typeface="Times New Roman" panose="02020603050405020304" pitchFamily="18" charset="0"/>
              </a:rPr>
              <a:t>;</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cs typeface="Times New Roman" panose="02020603050405020304" pitchFamily="18" charset="0"/>
              </a:rPr>
              <a:t>  output[3:0] out; </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cs typeface="Times New Roman" panose="02020603050405020304" pitchFamily="18" charset="0"/>
              </a:rPr>
              <a:t>  </a:t>
            </a:r>
            <a:r>
              <a:rPr lang="en-US" altLang="zh-CN" sz="1600" b="1" kern="0" dirty="0" err="1">
                <a:solidFill>
                  <a:srgbClr val="C00000"/>
                </a:solidFill>
                <a:latin typeface="Times New Roman" panose="02020603050405020304" pitchFamily="18" charset="0"/>
                <a:cs typeface="Times New Roman" panose="02020603050405020304" pitchFamily="18" charset="0"/>
              </a:rPr>
              <a:t>reg</a:t>
            </a:r>
            <a:r>
              <a:rPr lang="en-US" altLang="zh-CN" sz="1600" b="1" kern="0" dirty="0">
                <a:solidFill>
                  <a:srgbClr val="C00000"/>
                </a:solidFill>
                <a:latin typeface="Times New Roman" panose="02020603050405020304" pitchFamily="18" charset="0"/>
                <a:cs typeface="Times New Roman" panose="02020603050405020304" pitchFamily="18" charset="0"/>
              </a:rPr>
              <a:t>[3:0] out</a:t>
            </a:r>
            <a:r>
              <a:rPr lang="zh-CN" altLang="en-US" sz="1600" b="1" kern="0" dirty="0">
                <a:solidFill>
                  <a:srgbClr val="C00000"/>
                </a:solidFill>
                <a:latin typeface="Times New Roman" panose="02020603050405020304" pitchFamily="18" charset="0"/>
                <a:cs typeface="Times New Roman" panose="02020603050405020304" pitchFamily="18" charset="0"/>
              </a:rPr>
              <a:t>；</a:t>
            </a:r>
            <a:endParaRPr lang="en-US" altLang="zh-CN" sz="1600" b="1" kern="0" dirty="0">
              <a:solidFill>
                <a:srgbClr val="C00000"/>
              </a:solidFill>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always@(in1,in2,in3,in4,sel);</a:t>
            </a:r>
          </a:p>
          <a:p>
            <a:pPr marL="0"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begin</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case(</a:t>
            </a:r>
            <a:r>
              <a:rPr lang="en-US" altLang="zh-CN" sz="1600" b="1" kern="0" dirty="0" err="1">
                <a:latin typeface="Times New Roman" panose="02020603050405020304" pitchFamily="18" charset="0"/>
                <a:cs typeface="Times New Roman" panose="02020603050405020304" pitchFamily="18" charset="0"/>
              </a:rPr>
              <a:t>sel</a:t>
            </a:r>
            <a:r>
              <a:rPr lang="en-US" altLang="zh-CN" sz="1600" b="1" kern="0" dirty="0">
                <a:latin typeface="Times New Roman" panose="02020603050405020304" pitchFamily="18" charset="0"/>
                <a:cs typeface="Times New Roman" panose="02020603050405020304" pitchFamily="18" charset="0"/>
              </a:rPr>
              <a:t>)</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2'b00:out1=in1;</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2'b01:out1=in2;</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2'b10:out1=in3;</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2'b11:out1=in4;</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default:out1=4'bx;</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a:t>
            </a:r>
            <a:r>
              <a:rPr lang="en-US" altLang="zh-CN" sz="1600" b="1" kern="0" dirty="0" err="1">
                <a:latin typeface="Times New Roman" panose="02020603050405020304" pitchFamily="18" charset="0"/>
                <a:cs typeface="Times New Roman" panose="02020603050405020304" pitchFamily="18" charset="0"/>
              </a:rPr>
              <a:t>endcase</a:t>
            </a:r>
            <a:endParaRPr lang="en-US" altLang="zh-CN" sz="1600" b="1" kern="0" dirty="0">
              <a:latin typeface="Times New Roman" panose="02020603050405020304" pitchFamily="18" charset="0"/>
              <a:cs typeface="Times New Roman" panose="02020603050405020304" pitchFamily="18" charset="0"/>
            </a:endParaRP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  end</a:t>
            </a:r>
          </a:p>
          <a:p>
            <a:pPr marL="0" lvl="1" indent="0">
              <a:lnSpc>
                <a:spcPct val="100000"/>
              </a:lnSpc>
              <a:spcBef>
                <a:spcPts val="0"/>
              </a:spcBef>
              <a:buNone/>
              <a:defRPr/>
            </a:pPr>
            <a:r>
              <a:rPr lang="en-US" altLang="zh-CN" sz="1600" b="1" kern="0" dirty="0">
                <a:latin typeface="Times New Roman" panose="02020603050405020304" pitchFamily="18" charset="0"/>
                <a:cs typeface="Times New Roman" panose="02020603050405020304" pitchFamily="18" charset="0"/>
              </a:rPr>
              <a:t>assign out=out1</a:t>
            </a:r>
            <a:r>
              <a:rPr lang="zh-CN" altLang="en-US" sz="1600" b="1" kern="0" dirty="0">
                <a:latin typeface="Times New Roman" panose="02020603050405020304" pitchFamily="18" charset="0"/>
                <a:cs typeface="Times New Roman" panose="02020603050405020304" pitchFamily="18" charset="0"/>
              </a:rPr>
              <a:t>；</a:t>
            </a:r>
            <a:endParaRPr lang="en-US" altLang="zh-CN" sz="1600" b="1" kern="0" dirty="0">
              <a:latin typeface="Times New Roman" panose="02020603050405020304" pitchFamily="18" charset="0"/>
              <a:cs typeface="Times New Roman" panose="02020603050405020304" pitchFamily="18" charset="0"/>
            </a:endParaRPr>
          </a:p>
          <a:p>
            <a:pPr marL="0" lvl="1" indent="0">
              <a:lnSpc>
                <a:spcPct val="100000"/>
              </a:lnSpc>
              <a:spcBef>
                <a:spcPts val="0"/>
              </a:spcBef>
              <a:buNone/>
              <a:defRPr/>
            </a:pPr>
            <a:r>
              <a:rPr lang="en-US" altLang="zh-CN" sz="1600" b="1" kern="0" dirty="0" err="1">
                <a:latin typeface="Times New Roman" panose="02020603050405020304" pitchFamily="18" charset="0"/>
                <a:cs typeface="Times New Roman" panose="02020603050405020304" pitchFamily="18" charset="0"/>
              </a:rPr>
              <a:t>endmodule</a:t>
            </a:r>
            <a:endParaRPr lang="zh-CN" altLang="en-US" sz="1600" b="1" kern="0" dirty="0">
              <a:latin typeface="Times New Roman" panose="02020603050405020304" pitchFamily="18" charset="0"/>
              <a:cs typeface="Times New Roman" panose="02020603050405020304" pitchFamily="18" charset="0"/>
            </a:endParaRPr>
          </a:p>
        </p:txBody>
      </p:sp>
      <p:sp>
        <p:nvSpPr>
          <p:cNvPr id="8" name="内容占位符 6"/>
          <p:cNvSpPr txBox="1">
            <a:spLocks/>
          </p:cNvSpPr>
          <p:nvPr/>
        </p:nvSpPr>
        <p:spPr>
          <a:xfrm>
            <a:off x="4019550" y="705080"/>
            <a:ext cx="3786692" cy="2019299"/>
          </a:xfrm>
          <a:prstGeom prst="rect">
            <a:avLst/>
          </a:prstGeom>
          <a:solidFill>
            <a:srgbClr val="FFFFFF"/>
          </a:solidFill>
          <a:ln w="19050" cap="flat" cmpd="sng" algn="ctr">
            <a:solidFill>
              <a:srgbClr val="0070C0"/>
            </a:solidFill>
            <a:prstDash val="solid"/>
          </a:ln>
          <a:effectLst/>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module select4to1(in1,in2,in3,in4,out,sel);</a:t>
            </a:r>
          </a:p>
          <a:p>
            <a:pPr marL="0" indent="0">
              <a:lnSpc>
                <a:spcPct val="100000"/>
              </a:lnSpc>
              <a:spcBef>
                <a:spcPts val="0"/>
              </a:spcBef>
              <a:buNone/>
              <a:defRPr/>
            </a:pPr>
            <a:r>
              <a:rPr lang="en-US" altLang="zh-CN" sz="1600" b="1" kern="0" dirty="0">
                <a:latin typeface="Times New Roman" panose="02020603050405020304" pitchFamily="18" charset="0"/>
                <a:ea typeface="Microsoft YaHei" panose="020B0503020204020204" pitchFamily="34" charset="-122"/>
                <a:cs typeface="Times New Roman" panose="02020603050405020304" pitchFamily="18" charset="0"/>
              </a:rPr>
              <a:t>  input[3:0] in1,in2,in3,in4;</a:t>
            </a:r>
          </a:p>
          <a:p>
            <a:pPr marL="0" indent="0">
              <a:lnSpc>
                <a:spcPct val="100000"/>
              </a:lnSpc>
              <a:spcBef>
                <a:spcPts val="0"/>
              </a:spcBef>
              <a:buNone/>
              <a:defRPr/>
            </a:pPr>
            <a:r>
              <a:rPr lang="en-US" altLang="zh-CN" sz="1600" b="1" kern="0" dirty="0">
                <a:latin typeface="Times New Roman" panose="02020603050405020304" pitchFamily="18" charset="0"/>
                <a:ea typeface="Microsoft YaHei" panose="020B0503020204020204" pitchFamily="34" charset="-122"/>
                <a:cs typeface="Times New Roman" panose="02020603050405020304" pitchFamily="18" charset="0"/>
              </a:rPr>
              <a:t>  input[1:0] </a:t>
            </a:r>
            <a:r>
              <a:rPr lang="en-US" altLang="zh-CN" sz="1600" b="1" kern="0" dirty="0" err="1">
                <a:latin typeface="Times New Roman" panose="02020603050405020304" pitchFamily="18" charset="0"/>
                <a:ea typeface="Microsoft YaHei" panose="020B0503020204020204" pitchFamily="34" charset="-122"/>
                <a:cs typeface="Times New Roman" panose="02020603050405020304" pitchFamily="18" charset="0"/>
              </a:rPr>
              <a:t>sel</a:t>
            </a:r>
            <a:r>
              <a:rPr lang="en-US" altLang="zh-CN" sz="1600" b="1" kern="0" dirty="0">
                <a:latin typeface="Times New Roman" panose="02020603050405020304" pitchFamily="18" charset="0"/>
                <a:ea typeface="Microsoft YaHei" panose="020B0503020204020204" pitchFamily="34" charset="-122"/>
                <a:cs typeface="Times New Roman" panose="02020603050405020304" pitchFamily="18" charset="0"/>
              </a:rPr>
              <a:t>;</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600" b="1" kern="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[3:0] out; </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略</a:t>
            </a:r>
            <a:endPar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nSpc>
                <a:spcPct val="100000"/>
              </a:lnSpc>
              <a:spcBef>
                <a:spcPts val="0"/>
              </a:spcBef>
              <a:buNone/>
              <a:defRPr/>
            </a:pPr>
            <a:r>
              <a:rPr lang="en-US" altLang="zh-CN" sz="1600" b="1"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nSpc>
                <a:spcPct val="100000"/>
              </a:lnSpc>
              <a:spcBef>
                <a:spcPts val="0"/>
              </a:spcBef>
              <a:buNone/>
              <a:defRPr/>
            </a:pPr>
            <a:r>
              <a:rPr lang="zh-CN" altLang="en-US" sz="1600" b="1" kern="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端口定义和数据类型可以一起定义。</a:t>
            </a:r>
          </a:p>
        </p:txBody>
      </p:sp>
      <p:sp>
        <p:nvSpPr>
          <p:cNvPr id="9" name="内容占位符 6"/>
          <p:cNvSpPr txBox="1">
            <a:spLocks/>
          </p:cNvSpPr>
          <p:nvPr/>
        </p:nvSpPr>
        <p:spPr>
          <a:xfrm>
            <a:off x="3515960" y="2033386"/>
            <a:ext cx="5359099" cy="2847346"/>
          </a:xfrm>
          <a:prstGeom prst="rect">
            <a:avLst/>
          </a:prstGeom>
          <a:solidFill>
            <a:srgbClr val="FFFFFF"/>
          </a:solidFill>
          <a:ln w="19050" cap="flat" cmpd="sng" algn="ctr">
            <a:solidFill>
              <a:srgbClr val="0070C0"/>
            </a:solidFill>
            <a:prstDash val="solid"/>
          </a:ln>
          <a:effectLst/>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module select4to1(</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input[3:0] in1,</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input[3:0] in2,</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input[3:0] in3,</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input[3:0] in4,</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input[1:0] </a:t>
            </a:r>
            <a:r>
              <a:rPr lang="en-US" altLang="zh-CN" sz="1600" b="1" kern="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sel</a:t>
            </a: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output </a:t>
            </a:r>
            <a:r>
              <a:rPr lang="en-US" altLang="zh-CN" sz="1600" b="1" kern="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[3:0] out </a:t>
            </a:r>
          </a:p>
          <a:p>
            <a:pPr marL="0" indent="0">
              <a:lnSpc>
                <a:spcPct val="100000"/>
              </a:lnSpc>
              <a:spcBef>
                <a:spcPts val="0"/>
              </a:spcBef>
              <a:buNone/>
              <a:defRPr/>
            </a:pPr>
            <a:r>
              <a:rPr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600" b="1" kern="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nSpc>
                <a:spcPct val="100000"/>
              </a:lnSpc>
              <a:spcBef>
                <a:spcPts val="0"/>
              </a:spcBef>
              <a:buNone/>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略</a:t>
            </a:r>
            <a:endPar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nSpc>
                <a:spcPct val="100000"/>
              </a:lnSpc>
              <a:spcBef>
                <a:spcPts val="0"/>
              </a:spcBef>
              <a:buNone/>
              <a:defRPr/>
            </a:pPr>
            <a:r>
              <a:rPr lang="en-US" altLang="zh-CN" sz="1600" b="1" kern="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nSpc>
                <a:spcPct val="100000"/>
              </a:lnSpc>
              <a:spcBef>
                <a:spcPts val="0"/>
              </a:spcBef>
              <a:buNone/>
              <a:defRPr/>
            </a:pPr>
            <a:r>
              <a:rPr lang="zh-CN" altLang="en-US" sz="1600" b="1" kern="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端口定义和数据类型可以一起定义，并且放到端口列表中。</a:t>
            </a:r>
          </a:p>
        </p:txBody>
      </p:sp>
      <p:sp>
        <p:nvSpPr>
          <p:cNvPr id="10" name="标题 1">
            <a:extLst>
              <a:ext uri="{FF2B5EF4-FFF2-40B4-BE49-F238E27FC236}">
                <a16:creationId xmlns:a16="http://schemas.microsoft.com/office/drawing/2014/main" id="{DE27EF0B-263D-5E4C-9747-A18A48567B96}"/>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Tree>
    <p:extLst>
      <p:ext uri="{BB962C8B-B14F-4D97-AF65-F5344CB8AC3E}">
        <p14:creationId xmlns:p14="http://schemas.microsoft.com/office/powerpoint/2010/main" val="48969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7A99FDE2-0872-2944-9D86-86A00B6989A9}"/>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p>
        </p:txBody>
      </p:sp>
      <p:sp>
        <p:nvSpPr>
          <p:cNvPr id="14" name="矩形 13"/>
          <p:cNvSpPr/>
          <p:nvPr/>
        </p:nvSpPr>
        <p:spPr>
          <a:xfrm>
            <a:off x="639043" y="656946"/>
            <a:ext cx="3155401"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numCol="1">
            <a:normAutofit fontScale="25000" lnSpcReduction="20000"/>
          </a:bodyPr>
          <a:lstStyle/>
          <a:p>
            <a:pPr>
              <a:lnSpc>
                <a:spcPct val="120000"/>
              </a:lnSpc>
              <a:spcBef>
                <a:spcPts val="375"/>
              </a:spcBef>
              <a:buClr>
                <a:srgbClr val="0066FF"/>
              </a:buClr>
              <a:buSzPct val="67000"/>
            </a:pPr>
            <a:r>
              <a:rPr lang="en-US" altLang="zh-CN" sz="4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4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4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4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0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4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4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4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信号名</a:t>
            </a:r>
            <a:r>
              <a:rPr lang="zh-CN" altLang="en-US" sz="40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4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4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4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4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4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40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4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40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40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endParaRPr lang="en-US" altLang="zh-CN" sz="4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endParaRPr lang="en-US" altLang="zh-CN" sz="4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endParaRPr lang="en-US" altLang="zh-CN" sz="4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40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4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2400" dirty="0">
              <a:latin typeface="Microsoft YaHei" panose="020B0503020204020204" pitchFamily="34" charset="-122"/>
              <a:ea typeface="Microsoft YaHei" panose="020B0503020204020204" pitchFamily="34" charset="-122"/>
            </a:endParaRPr>
          </a:p>
        </p:txBody>
      </p:sp>
      <p:sp>
        <p:nvSpPr>
          <p:cNvPr id="12" name="矩形 11"/>
          <p:cNvSpPr/>
          <p:nvPr/>
        </p:nvSpPr>
        <p:spPr>
          <a:xfrm>
            <a:off x="4388090" y="656946"/>
            <a:ext cx="3558830"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numCol="1">
            <a:normAutofit/>
          </a:bodyPr>
          <a:lstStyle/>
          <a:p>
            <a:pPr>
              <a:defRPr/>
            </a:pPr>
            <a:r>
              <a:rPr lang="en-US" altLang="zh-CN" sz="1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000"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0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0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0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0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0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0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endParaRPr lang="en-US" altLang="zh-CN" sz="1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0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endParaRPr lang="en-US" altLang="zh-CN" sz="1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0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0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0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0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0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0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3" name="圆角矩形 12"/>
          <p:cNvSpPr/>
          <p:nvPr/>
        </p:nvSpPr>
        <p:spPr>
          <a:xfrm>
            <a:off x="2704911" y="209554"/>
            <a:ext cx="5067489" cy="3713859"/>
          </a:xfrm>
          <a:prstGeom prst="roundRect">
            <a:avLst/>
          </a:prstGeom>
          <a:solidFill>
            <a:schemeClr val="accent1"/>
          </a:solidFill>
          <a:ln/>
        </p:spPr>
        <p:style>
          <a:lnRef idx="1">
            <a:schemeClr val="accent1"/>
          </a:lnRef>
          <a:fillRef idx="2">
            <a:schemeClr val="accent1"/>
          </a:fillRef>
          <a:effectRef idx="1">
            <a:schemeClr val="accent1"/>
          </a:effectRef>
          <a:fontRef idx="minor">
            <a:schemeClr val="dk1"/>
          </a:fontRef>
        </p:style>
        <p:txBody>
          <a:bodyPr wrap="square" numCol="1">
            <a:noAutofit/>
          </a:bodyPr>
          <a:lstStyle/>
          <a:p>
            <a:pPr marL="572400" indent="-342000">
              <a:lnSpc>
                <a:spcPts val="2400"/>
              </a:lnSpc>
              <a:spcAft>
                <a:spcPts val="600"/>
              </a:spcAft>
              <a:buClr>
                <a:srgbClr val="002060"/>
              </a:buClr>
              <a:buSzPct val="100000"/>
              <a:buFont typeface="Wingdings" pitchFamily="2" charset="2"/>
              <a:buChar char="l"/>
            </a:pPr>
            <a:r>
              <a:rPr lang="zh-CN" altLang="en-US" sz="1600" b="1" dirty="0">
                <a:latin typeface="Times New Roman" panose="02020603050405020304" pitchFamily="18" charset="0"/>
                <a:ea typeface="Microsoft YaHei" panose="020B0503020204020204" pitchFamily="34" charset="-122"/>
                <a:cs typeface="Times New Roman" panose="02020603050405020304" pitchFamily="18" charset="0"/>
              </a:rPr>
              <a:t>逻辑功能定义</a:t>
            </a:r>
            <a:endParaRPr lang="en-US" altLang="zh-CN" sz="1600" b="1" dirty="0">
              <a:latin typeface="Times New Roman" panose="02020603050405020304" pitchFamily="18" charset="0"/>
              <a:ea typeface="Microsoft YaHei" panose="020B0503020204020204" pitchFamily="34" charset="-122"/>
              <a:cs typeface="Times New Roman" panose="02020603050405020304" pitchFamily="18" charset="0"/>
            </a:endParaRPr>
          </a:p>
          <a:p>
            <a:pPr marL="450056" lvl="1" indent="-285750">
              <a:lnSpc>
                <a:spcPts val="2400"/>
              </a:lnSpc>
              <a:buClr>
                <a:srgbClr val="002060"/>
              </a:buClr>
              <a:buSzPct val="100000"/>
              <a:buFont typeface="Wingdings" pitchFamily="2" charset="2"/>
              <a:buChar char="ü"/>
            </a:pP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模块中</a:t>
            </a: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最核心</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的部分是</a:t>
            </a: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逻辑功能定义；</a:t>
            </a:r>
          </a:p>
          <a:p>
            <a:pPr marL="448706" lvl="1" indent="-285750">
              <a:lnSpc>
                <a:spcPts val="2400"/>
              </a:lnSpc>
              <a:buClr>
                <a:srgbClr val="002060"/>
              </a:buClr>
              <a:buSzPct val="100000"/>
              <a:buFont typeface="Wingdings" pitchFamily="2" charset="2"/>
              <a:buChar char="ü"/>
            </a:pP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定义逻辑功能的几种</a:t>
            </a: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基本方法</a:t>
            </a:r>
            <a:r>
              <a:rPr lang="en-US" altLang="zh-CN"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521494" lvl="2" indent="-171450" algn="just">
              <a:lnSpc>
                <a:spcPts val="2400"/>
              </a:lnSpc>
              <a:buClr>
                <a:srgbClr val="002060"/>
              </a:buClr>
              <a:buSzPct val="100000"/>
              <a:buFont typeface="Arial" panose="020B0604020202020204" pitchFamily="34" charset="0"/>
              <a:buChar char="•"/>
            </a:pP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持续赋值</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方式：用</a:t>
            </a:r>
            <a:r>
              <a:rPr lang="en-US" altLang="zh-CN"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assign</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语句，多用于组合电路的赋值；</a:t>
            </a:r>
            <a:endParaRPr lang="en-US" altLang="zh-CN" sz="14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21494" lvl="2" indent="-171450" algn="just">
              <a:lnSpc>
                <a:spcPts val="2400"/>
              </a:lnSpc>
              <a:buClr>
                <a:srgbClr val="002060"/>
              </a:buClr>
              <a:buSzPct val="100000"/>
              <a:buFont typeface="Arial" panose="020B0604020202020204" pitchFamily="34" charset="0"/>
              <a:buChar char="•"/>
            </a:pP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过程定义</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方式：用</a:t>
            </a:r>
            <a:r>
              <a:rPr lang="en-US" altLang="zh-CN"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always</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过程语句，可描述组合电路和时序电路；</a:t>
            </a:r>
            <a:endParaRPr lang="en-US" altLang="zh-CN" sz="14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21494" lvl="2" indent="-171450" algn="just">
              <a:lnSpc>
                <a:spcPts val="2400"/>
              </a:lnSpc>
              <a:buClr>
                <a:srgbClr val="002060"/>
              </a:buClr>
              <a:buSzPct val="100000"/>
              <a:buFont typeface="Arial" panose="020B0604020202020204" pitchFamily="34" charset="0"/>
              <a:buChar char="•"/>
            </a:pP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结构描述</a:t>
            </a:r>
            <a:r>
              <a:rPr lang="zh-CN" altLang="en-US" sz="1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方式：</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调用</a:t>
            </a:r>
            <a:r>
              <a:rPr lang="zh-CN" altLang="en-US" sz="14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元件</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（元件例化），调用元件的方法类似于在电路图输入方式下调入图形符号来完成设计，这种方法侧重于电路的结构描述。</a:t>
            </a:r>
          </a:p>
          <a:p>
            <a:pPr marL="1107281" lvl="3" indent="-285750">
              <a:lnSpc>
                <a:spcPts val="2400"/>
              </a:lnSpc>
              <a:buClr>
                <a:srgbClr val="002060"/>
              </a:buClr>
              <a:buSzPct val="100000"/>
              <a:buFont typeface="Wingdings" pitchFamily="2" charset="2"/>
              <a:buChar char="Ø"/>
            </a:pP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 如 </a:t>
            </a:r>
            <a:r>
              <a:rPr lang="en-US" altLang="zh-CN" sz="1400" b="1" dirty="0">
                <a:latin typeface="Times New Roman" panose="02020603050405020304" pitchFamily="18" charset="0"/>
                <a:ea typeface="Microsoft YaHei" panose="020B0503020204020204" pitchFamily="34" charset="-122"/>
                <a:cs typeface="Times New Roman" panose="02020603050405020304" pitchFamily="18" charset="0"/>
              </a:rPr>
              <a:t>and  a1</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b="1" dirty="0">
                <a:latin typeface="Times New Roman" panose="02020603050405020304" pitchFamily="18" charset="0"/>
                <a:ea typeface="Microsoft YaHei" panose="020B0503020204020204" pitchFamily="34" charset="-122"/>
                <a:cs typeface="Times New Roman" panose="02020603050405020304" pitchFamily="18" charset="0"/>
              </a:rPr>
              <a:t>out1</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Microsoft YaHei" panose="020B0503020204020204" pitchFamily="34" charset="-122"/>
                <a:cs typeface="Times New Roman" panose="02020603050405020304" pitchFamily="18" charset="0"/>
              </a:rPr>
              <a:t>ina</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b="1" dirty="0" err="1">
                <a:latin typeface="Times New Roman" panose="02020603050405020304" pitchFamily="18" charset="0"/>
                <a:ea typeface="Microsoft YaHei" panose="020B0503020204020204" pitchFamily="34" charset="-122"/>
                <a:cs typeface="Times New Roman" panose="02020603050405020304" pitchFamily="18" charset="0"/>
              </a:rPr>
              <a:t>inb</a:t>
            </a:r>
            <a:r>
              <a:rPr lang="zh-CN" altLang="en-US" sz="1400" b="1" dirty="0">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11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p:cNvSpPr/>
          <p:nvPr/>
        </p:nvSpPr>
        <p:spPr>
          <a:xfrm>
            <a:off x="639043" y="1728365"/>
            <a:ext cx="6817790" cy="319578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Microsoft YaHei" panose="020B0503020204020204" pitchFamily="34" charset="-122"/>
            </a:endParaRPr>
          </a:p>
        </p:txBody>
      </p:sp>
      <p:sp>
        <p:nvSpPr>
          <p:cNvPr id="10" name="矩形 9">
            <a:extLst>
              <a:ext uri="{FF2B5EF4-FFF2-40B4-BE49-F238E27FC236}">
                <a16:creationId xmlns:a16="http://schemas.microsoft.com/office/drawing/2014/main" id="{EDE48D89-FFAD-234B-9EB7-63FF7409370E}"/>
              </a:ext>
            </a:extLst>
          </p:cNvPr>
          <p:cNvSpPr/>
          <p:nvPr/>
        </p:nvSpPr>
        <p:spPr>
          <a:xfrm>
            <a:off x="1210324" y="2108611"/>
            <a:ext cx="6536123" cy="2677656"/>
          </a:xfrm>
          <a:prstGeom prst="rect">
            <a:avLst/>
          </a:prstGeom>
          <a:ln w="1905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module lab4_1(SW,CLOCK_50,HEX7,HEX6,HEX5,HEX4,HEX3,HEX2,HEX1,HEX0);</a:t>
            </a:r>
          </a:p>
          <a:p>
            <a:r>
              <a:rPr lang="en-US" altLang="zh-CN" sz="12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input[1:0] SW;</a:t>
            </a:r>
          </a:p>
          <a:p>
            <a:r>
              <a:rPr lang="en-US" altLang="zh-CN" sz="12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input CLOCK_50;</a:t>
            </a:r>
          </a:p>
          <a:p>
            <a:r>
              <a:rPr lang="en-US" altLang="zh-CN" sz="12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output[6:0] HEX7,HEX6,HEX5,HEX4,HEX3,HEX2,HEX1,HEX0;</a:t>
            </a:r>
          </a:p>
          <a:p>
            <a:r>
              <a:rPr lang="en-US" altLang="zh-CN" sz="1200" b="1" dirty="0" err="1">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[55:0] hex=56‘hFFFFF890C1E3C0;</a:t>
            </a:r>
          </a:p>
          <a:p>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divclk1hz c1(1,CLOCK_50,clk1);</a:t>
            </a:r>
          </a:p>
          <a:p>
            <a:r>
              <a:rPr lang="en-US" altLang="zh-CN" sz="12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assign {HEX7,HEX6,HEX5,HEX4,HEX3,HEX2,HEX1,HEX0}=hex;</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always@(</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clk1)</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begin</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if(SW[0])</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hex={</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hex,hex</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[55:49]};</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else hex={hex[6:0],hex[55:7]};</a:t>
            </a:r>
          </a:p>
          <a:p>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end</a:t>
            </a:r>
          </a:p>
          <a:p>
            <a:r>
              <a:rPr lang="en-US" altLang="zh-CN" sz="1200" b="1" dirty="0" err="1">
                <a:latin typeface="Times New Roman" panose="02020603050405020304" pitchFamily="18" charset="0"/>
                <a:ea typeface="Microsoft YaHei" panose="020B0503020204020204" pitchFamily="34" charset="-122"/>
                <a:cs typeface="Times New Roman" panose="02020603050405020304" pitchFamily="18" charset="0"/>
              </a:rPr>
              <a:t>endmodule</a:t>
            </a:r>
            <a:endPar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530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666297" y="749974"/>
            <a:ext cx="3700463"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numCol="1">
            <a:normAutofit/>
          </a:bodyPr>
          <a:lstStyle/>
          <a:p>
            <a:pPr>
              <a:defRPr/>
            </a:pP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count60(</a:t>
            </a:r>
            <a:r>
              <a:rPr lang="en-US" altLang="zh-CN" sz="1200" b="1" dirty="0" err="1">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qout,cout,data,load,cin,reset,clk</a:t>
            </a: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output[7:0]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input[7:0] data;      input </a:t>
            </a:r>
            <a:r>
              <a:rPr lang="en-US" altLang="zh-CN" sz="1200" b="1" dirty="0" err="1">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load,cin,clk,reset</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[7:0] </a:t>
            </a: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posedge</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clk</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(reset)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if(load)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&lt;=data;</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  if(</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[3:0]==9) begin</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if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[7:4]==5)  </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[7:4]&lt;=0;</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[7:4]&lt;=</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[7:4]+1;</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else</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[3:0]&lt;=</a:t>
            </a:r>
            <a:r>
              <a:rPr lang="en-US" altLang="zh-CN" sz="1200" b="1" dirty="0" err="1">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[3:0]+1;</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end</a:t>
            </a:r>
          </a:p>
          <a:p>
            <a:pPr>
              <a:defRPr/>
            </a:pP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cout</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qout</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==8'h59)&amp;</a:t>
            </a:r>
            <a:r>
              <a:rPr lang="en-US" altLang="zh-CN" sz="12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cin</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)?1:0;</a:t>
            </a:r>
          </a:p>
          <a:p>
            <a:pPr>
              <a:defRPr/>
            </a:pP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4" name="矩形 13"/>
          <p:cNvSpPr/>
          <p:nvPr/>
        </p:nvSpPr>
        <p:spPr>
          <a:xfrm>
            <a:off x="823609" y="761071"/>
            <a:ext cx="3499789" cy="4267201"/>
          </a:xfrm>
          <a:prstGeom prst="rect">
            <a:avLst/>
          </a:prstGeom>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numCol="1">
            <a:normAutofit fontScale="92500" lnSpcReduction="20000"/>
          </a:bodyPr>
          <a:lstStyle/>
          <a:p>
            <a:pPr>
              <a:lnSpc>
                <a:spcPct val="120000"/>
              </a:lnSpc>
              <a:spcBef>
                <a:spcPts val="375"/>
              </a:spcBef>
              <a:buClr>
                <a:srgbClr val="0066FF"/>
              </a:buClr>
              <a:buSzPct val="67000"/>
            </a:pP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module  &lt;</a:t>
            </a:r>
            <a:r>
              <a:rPr lang="zh-CN" altLang="en-US"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顶层模块名</a:t>
            </a: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输入输出端口列表</a:t>
            </a:r>
            <a:r>
              <a:rPr lang="en-US" altLang="zh-CN" sz="1200" b="1" dirty="0">
                <a:solidFill>
                  <a:srgbClr val="0066FF"/>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output  </a:t>
            </a:r>
            <a:r>
              <a:rPr lang="zh-CN" altLang="en-US"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输出端口列表</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输出端口声明</a:t>
            </a:r>
          </a:p>
          <a:p>
            <a:pPr>
              <a:lnSpc>
                <a:spcPct val="120000"/>
              </a:lnSpc>
              <a:spcBef>
                <a:spcPts val="375"/>
              </a:spcBef>
              <a:buClr>
                <a:srgbClr val="0066FF"/>
              </a:buClr>
              <a:buSzPct val="67000"/>
            </a:pP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input   </a:t>
            </a:r>
            <a:r>
              <a:rPr lang="zh-CN" altLang="en-US"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输入端口列表</a:t>
            </a:r>
            <a:r>
              <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输入端口声明</a:t>
            </a:r>
          </a:p>
          <a:p>
            <a:pPr>
              <a:lnSpc>
                <a:spcPct val="120000"/>
              </a:lnSpc>
              <a:spcBef>
                <a:spcPts val="375"/>
              </a:spcBef>
              <a:buClr>
                <a:srgbClr val="0066FF"/>
              </a:buClr>
              <a:buSzPct val="67000"/>
            </a:pP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reg</a:t>
            </a: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wire </a:t>
            </a:r>
            <a:r>
              <a:rPr lang="zh-CN" altLang="en-US"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信号名；</a:t>
            </a:r>
          </a:p>
          <a:p>
            <a:pPr>
              <a:lnSpc>
                <a:spcPct val="120000"/>
              </a:lnSpc>
              <a:spcBef>
                <a:spcPts val="375"/>
              </a:spcBef>
              <a:buClr>
                <a:srgbClr val="0066FF"/>
              </a:buClr>
              <a:buSzPct val="67000"/>
            </a:pP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assign &lt;</a:t>
            </a:r>
            <a:r>
              <a:rPr lang="zh-CN" altLang="en-US"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结果信号名</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&gt;=&lt;</a:t>
            </a:r>
            <a:r>
              <a:rPr lang="zh-CN" altLang="en-US"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表达式</a:t>
            </a:r>
            <a:r>
              <a:rPr lang="en-US" altLang="zh-CN" sz="12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rPr>
              <a:t>；</a:t>
            </a:r>
          </a:p>
          <a:p>
            <a:pPr>
              <a:lnSpc>
                <a:spcPct val="120000"/>
              </a:lnSpc>
              <a:spcBef>
                <a:spcPts val="375"/>
              </a:spcBef>
              <a:buClr>
                <a:srgbClr val="0066FF"/>
              </a:buClr>
              <a:buSzPct val="67000"/>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always @ (&lt;</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敏感信号表达式</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&gt;) </a:t>
            </a:r>
          </a:p>
          <a:p>
            <a:pPr>
              <a:lnSpc>
                <a:spcPct val="120000"/>
              </a:lnSpc>
              <a:spcBef>
                <a:spcPts val="375"/>
              </a:spcBef>
              <a:buClr>
                <a:srgbClr val="0066FF"/>
              </a:buClr>
              <a:buSzPct val="67000"/>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begin</a:t>
            </a:r>
          </a:p>
          <a:p>
            <a:pPr>
              <a:lnSpc>
                <a:spcPct val="120000"/>
              </a:lnSpc>
              <a:spcBef>
                <a:spcPts val="375"/>
              </a:spcBef>
              <a:buClr>
                <a:srgbClr val="0066FF"/>
              </a:buClr>
              <a:buSzPct val="67000"/>
            </a:pP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过程赋值</a:t>
            </a:r>
          </a:p>
          <a:p>
            <a:pPr>
              <a:lnSpc>
                <a:spcPct val="120000"/>
              </a:lnSpc>
              <a:spcBef>
                <a:spcPts val="375"/>
              </a:spcBef>
              <a:buClr>
                <a:srgbClr val="0066FF"/>
              </a:buClr>
              <a:buSzPct val="67000"/>
            </a:pP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//if-else</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case</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语句</a:t>
            </a:r>
          </a:p>
          <a:p>
            <a:pPr>
              <a:lnSpc>
                <a:spcPct val="120000"/>
              </a:lnSpc>
              <a:spcBef>
                <a:spcPts val="375"/>
              </a:spcBef>
              <a:buClr>
                <a:srgbClr val="0066FF"/>
              </a:buClr>
              <a:buSzPct val="67000"/>
            </a:pP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repeat</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for</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循环语句</a:t>
            </a:r>
          </a:p>
          <a:p>
            <a:pPr>
              <a:lnSpc>
                <a:spcPct val="120000"/>
              </a:lnSpc>
              <a:spcBef>
                <a:spcPts val="375"/>
              </a:spcBef>
              <a:buClr>
                <a:srgbClr val="0066FF"/>
              </a:buClr>
              <a:buSzPct val="67000"/>
            </a:pP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//task</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function</a:t>
            </a: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调用</a:t>
            </a:r>
          </a:p>
          <a:p>
            <a:pPr>
              <a:lnSpc>
                <a:spcPct val="120000"/>
              </a:lnSpc>
              <a:spcBef>
                <a:spcPts val="375"/>
              </a:spcBef>
              <a:buClr>
                <a:srgbClr val="0066FF"/>
              </a:buClr>
              <a:buSzPct val="67000"/>
            </a:pPr>
            <a:r>
              <a:rPr lang="zh-CN" altLang="en-US"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2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end </a:t>
            </a:r>
          </a:p>
          <a:p>
            <a:pPr>
              <a:lnSpc>
                <a:spcPct val="120000"/>
              </a:lnSpc>
              <a:spcBef>
                <a:spcPts val="375"/>
              </a:spcBef>
              <a:buClr>
                <a:srgbClr val="0066FF"/>
              </a:buClr>
              <a:buSzPct val="67000"/>
            </a:pPr>
            <a:endPar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调用模块名</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例化模块名</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12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&gt;);</a:t>
            </a:r>
          </a:p>
          <a:p>
            <a:pPr>
              <a:lnSpc>
                <a:spcPct val="120000"/>
              </a:lnSpc>
              <a:spcBef>
                <a:spcPts val="375"/>
              </a:spcBef>
              <a:buClr>
                <a:srgbClr val="0066FF"/>
              </a:buClr>
              <a:buSzPct val="67000"/>
            </a:pPr>
            <a:endParaRPr lang="en-US" altLang="zh-CN" sz="1200" b="1" dirty="0">
              <a:solidFill>
                <a:srgbClr val="0A377B"/>
              </a:solidFill>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20000"/>
              </a:lnSpc>
              <a:spcBef>
                <a:spcPts val="375"/>
              </a:spcBef>
              <a:buClr>
                <a:srgbClr val="0066FF"/>
              </a:buClr>
              <a:buSzPct val="67000"/>
            </a:pP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门元件关键字 </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&lt;</a:t>
            </a: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例化门元件名</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 (&lt;</a:t>
            </a:r>
            <a:r>
              <a:rPr lang="zh-CN" altLang="en-US"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端口列表</a:t>
            </a:r>
            <a:r>
              <a:rPr lang="en-US" altLang="zh-CN" sz="1200" b="1"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port_list</a:t>
            </a:r>
            <a:r>
              <a:rPr lang="en-US" altLang="zh-CN" sz="1200" b="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&gt;);</a:t>
            </a:r>
          </a:p>
          <a:p>
            <a:pPr>
              <a:lnSpc>
                <a:spcPct val="120000"/>
              </a:lnSpc>
              <a:spcBef>
                <a:spcPts val="375"/>
              </a:spcBef>
              <a:buClr>
                <a:srgbClr val="0066FF"/>
              </a:buClr>
              <a:buSzPct val="67000"/>
            </a:pPr>
            <a:r>
              <a:rPr lang="en-US" altLang="zh-CN" sz="1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endmodule</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nSpc>
                <a:spcPct val="120000"/>
              </a:lnSpc>
              <a:spcBef>
                <a:spcPts val="375"/>
              </a:spcBef>
              <a:buClr>
                <a:srgbClr val="0066FF"/>
              </a:buClr>
              <a:buSzPct val="67000"/>
              <a:buFont typeface="Wingdings" panose="05000000000000000000" pitchFamily="2" charset="2"/>
              <a:buChar char="Ø"/>
            </a:pPr>
            <a:endParaRPr lang="en-US" altLang="zh-CN" sz="900" dirty="0">
              <a:latin typeface="Microsoft YaHei" panose="020B0503020204020204" pitchFamily="34" charset="-122"/>
              <a:ea typeface="Microsoft YaHei" panose="020B0503020204020204" pitchFamily="34" charset="-122"/>
            </a:endParaRPr>
          </a:p>
        </p:txBody>
      </p:sp>
      <p:sp>
        <p:nvSpPr>
          <p:cNvPr id="3" name="TextBox 2"/>
          <p:cNvSpPr txBox="1"/>
          <p:nvPr/>
        </p:nvSpPr>
        <p:spPr>
          <a:xfrm>
            <a:off x="2604550" y="2041458"/>
            <a:ext cx="4908770" cy="2853272"/>
          </a:xfrm>
          <a:prstGeom prst="rect">
            <a:avLst/>
          </a:prstGeom>
          <a:ln w="1905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marL="171450" indent="-171450" algn="just">
              <a:buClr>
                <a:srgbClr val="C00000"/>
              </a:buClr>
              <a:buFont typeface="Wingdings" pitchFamily="2" charset="2"/>
              <a:buChar char="l"/>
            </a:pPr>
            <a:r>
              <a:rPr lang="zh-CN" altLang="en-US"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模块声明：</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模块名有效、有意义；</a:t>
            </a:r>
            <a:endParaRPr lang="en-US" altLang="zh-CN" sz="12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端口列表逗号隔开，</a:t>
            </a:r>
            <a:r>
              <a:rPr lang="en-US" altLang="zh-CN"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3</a:t>
            </a:r>
            <a:r>
              <a:rPr lang="zh-CN" altLang="en-US"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种形式；</a:t>
            </a:r>
            <a:endParaRPr lang="en-US" altLang="zh-CN" sz="12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结束别忘“；”。</a:t>
            </a:r>
            <a:endParaRPr lang="en-US" altLang="zh-CN" sz="12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just">
              <a:buClr>
                <a:srgbClr val="C00000"/>
              </a:buClr>
              <a:buFont typeface="Wingdings" pitchFamily="2" charset="2"/>
              <a:buChar char="l"/>
            </a:pPr>
            <a:r>
              <a:rPr lang="zh-CN" altLang="en-US"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端口定义：</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input/output</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最常见；</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可与数据类型一起；</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注意位宽别弄错。</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just">
              <a:buClr>
                <a:srgbClr val="C00000"/>
              </a:buClr>
              <a:buSzPct val="100000"/>
              <a:buFont typeface="Wingdings" pitchFamily="2" charset="2"/>
              <a:buChar char="l"/>
            </a:pPr>
            <a:r>
              <a:rPr lang="zh-CN" altLang="en-US"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数据类型</a:t>
            </a:r>
            <a:endParaRPr lang="en-US" altLang="zh-CN" sz="1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14350" lvl="1" indent="-171450" algn="just">
              <a:buClr>
                <a:srgbClr val="002060"/>
              </a:buClr>
              <a:buSzPct val="100000"/>
              <a:buFont typeface="Wingdings" pitchFamily="2" charset="2"/>
              <a:buChar char="ü"/>
            </a:pP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常见</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net</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类型行（</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wire</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variable</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类型（</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reg/integer</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14350" lvl="1" indent="-171450" algn="just">
              <a:buClr>
                <a:srgbClr val="002060"/>
              </a:buClr>
              <a:buSzPct val="100000"/>
              <a:buFont typeface="Wingdings" pitchFamily="2" charset="2"/>
              <a:buChar char="ü"/>
            </a:pP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initial</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always</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中被赋值必须是</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variable</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，其他</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wire</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514350" lvl="1" indent="-171450" algn="just">
              <a:buClr>
                <a:srgbClr val="002060"/>
              </a:buClr>
              <a:buSzPct val="100000"/>
              <a:buFont typeface="Wingdings" pitchFamily="2" charset="2"/>
              <a:buChar char="ü"/>
            </a:pP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内部变量要注意，多位宽必须明确定义。</a:t>
            </a:r>
            <a:endPar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just">
              <a:buClr>
                <a:srgbClr val="C00000"/>
              </a:buClr>
              <a:buSzPct val="100000"/>
              <a:buFont typeface="Wingdings" pitchFamily="2" charset="2"/>
              <a:buChar char="l"/>
            </a:pPr>
            <a:r>
              <a:rPr lang="zh-CN" altLang="en-US" sz="12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逻辑定义</a:t>
            </a:r>
            <a:endParaRPr lang="en-US" altLang="zh-CN" sz="12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57213" lvl="1" indent="-214313" algn="just">
              <a:buClr>
                <a:srgbClr val="002060"/>
              </a:buClr>
              <a:buSzPct val="100000"/>
              <a:buFont typeface="Wingdings" pitchFamily="2" charset="2"/>
              <a:buChar char="ü"/>
            </a:pP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四种常见形式（</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assign</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b="1" dirty="0">
                <a:latin typeface="Times New Roman" panose="02020603050405020304" pitchFamily="18" charset="0"/>
                <a:ea typeface="Microsoft YaHei" panose="020B0503020204020204" pitchFamily="34" charset="-122"/>
                <a:cs typeface="Times New Roman" panose="02020603050405020304" pitchFamily="18" charset="0"/>
              </a:rPr>
              <a:t>always</a:t>
            </a:r>
            <a:r>
              <a:rPr lang="zh-CN" altLang="en-US" sz="1200" b="1" dirty="0">
                <a:latin typeface="Times New Roman" panose="02020603050405020304" pitchFamily="18" charset="0"/>
                <a:ea typeface="Microsoft YaHei" panose="020B0503020204020204" pitchFamily="34" charset="-122"/>
                <a:cs typeface="Times New Roman" panose="02020603050405020304" pitchFamily="18" charset="0"/>
              </a:rPr>
              <a:t>、门元件、模块调用），并行不嵌套。</a:t>
            </a:r>
          </a:p>
        </p:txBody>
      </p:sp>
      <p:sp>
        <p:nvSpPr>
          <p:cNvPr id="13" name="标题 1">
            <a:extLst>
              <a:ext uri="{FF2B5EF4-FFF2-40B4-BE49-F238E27FC236}">
                <a16:creationId xmlns:a16="http://schemas.microsoft.com/office/drawing/2014/main" id="{D0E42A2E-5E1B-6E46-9B4F-708D46183C95}"/>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模板</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总结</a:t>
            </a:r>
            <a:endParaRPr lang="en-US" altLang="zh-CN"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398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061726" y="1744756"/>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谢谢学习</a:t>
            </a:r>
          </a:p>
        </p:txBody>
      </p:sp>
    </p:spTree>
    <p:extLst>
      <p:ext uri="{BB962C8B-B14F-4D97-AF65-F5344CB8AC3E}">
        <p14:creationId xmlns:p14="http://schemas.microsoft.com/office/powerpoint/2010/main" val="161984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36053" y="1297109"/>
            <a:ext cx="7762995" cy="227946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30400" indent="0" algn="just">
              <a:lnSpc>
                <a:spcPts val="3240"/>
              </a:lnSpc>
              <a:spcBef>
                <a:spcPts val="600"/>
              </a:spcBef>
              <a:spcAft>
                <a:spcPts val="600"/>
              </a:spcAft>
              <a:buClr>
                <a:srgbClr val="002060"/>
              </a:buClr>
              <a:buNone/>
            </a:pP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知识</a:t>
            </a: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点：</a:t>
            </a:r>
            <a:r>
              <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概述及模板</a:t>
            </a:r>
            <a:endPar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5300" lvl="1" indent="-342000" algn="just">
              <a:lnSpc>
                <a:spcPts val="3240"/>
              </a:lnSpc>
              <a:spcBef>
                <a:spcPts val="600"/>
              </a:spcBef>
              <a:spcAft>
                <a:spcPts val="600"/>
              </a:spcAft>
              <a:buClr>
                <a:srgbClr val="002060"/>
              </a:buClr>
              <a:buFont typeface="Wingdings" panose="05000000000000000000" pitchFamily="2" charset="2"/>
              <a:buChar char="l"/>
            </a:pP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语言的发展</a:t>
            </a:r>
            <a:endPar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5300" lvl="1" indent="-342000" algn="just">
              <a:lnSpc>
                <a:spcPts val="3240"/>
              </a:lnSpc>
              <a:spcBef>
                <a:spcPts val="600"/>
              </a:spcBef>
              <a:spcAft>
                <a:spcPts val="600"/>
              </a:spcAft>
              <a:buClr>
                <a:srgbClr val="002060"/>
              </a:buClr>
              <a:buFont typeface="Wingdings" panose="05000000000000000000" pitchFamily="2" charset="2"/>
              <a:buChar char="l"/>
            </a:pP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模块定义模板</a:t>
            </a:r>
            <a:endPar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667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36053" y="1297109"/>
            <a:ext cx="7762995" cy="227946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gn="just">
              <a:lnSpc>
                <a:spcPts val="3240"/>
              </a:lnSpc>
              <a:spcBef>
                <a:spcPts val="600"/>
              </a:spcBef>
              <a:spcAft>
                <a:spcPts val="600"/>
              </a:spcAft>
              <a:buClr>
                <a:srgbClr val="002060"/>
              </a:buClr>
              <a:buFont typeface="Wingdings" panose="05000000000000000000" pitchFamily="2" charset="2"/>
              <a:buChar char="l"/>
            </a:pP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1983</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年由</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GDA</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公司首创。</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GDA(Gateway Design Automation) 1989</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年被</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Cadence</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公司收购。</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572400" indent="-342000" algn="just">
              <a:lnSpc>
                <a:spcPts val="3240"/>
              </a:lnSpc>
              <a:spcBef>
                <a:spcPts val="600"/>
              </a:spcBef>
              <a:spcAft>
                <a:spcPts val="600"/>
              </a:spcAft>
              <a:buClr>
                <a:srgbClr val="002060"/>
              </a:buClr>
              <a:buFont typeface="Wingdings" panose="05000000000000000000" pitchFamily="2" charset="2"/>
              <a:buChar char="l"/>
            </a:pP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1995</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年成为</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标准</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Standard 1364-1995</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Verilog-1995</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572400" indent="-342000" algn="just">
              <a:lnSpc>
                <a:spcPts val="3240"/>
              </a:lnSpc>
              <a:spcBef>
                <a:spcPts val="600"/>
              </a:spcBef>
              <a:spcAft>
                <a:spcPts val="600"/>
              </a:spcAft>
              <a:buClr>
                <a:srgbClr val="002060"/>
              </a:buClr>
              <a:buFont typeface="Wingdings" panose="05000000000000000000" pitchFamily="2" charset="2"/>
              <a:buChar char="l"/>
            </a:pP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2001</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IEEE“1364-2001”</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标准（</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Verilog-2001</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语言发展</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24154F26-8B6A-AA4D-AC78-111AE72D78CD}"/>
              </a:ext>
            </a:extLst>
          </p:cNvPr>
          <p:cNvSpPr txBox="1">
            <a:spLocks/>
          </p:cNvSpPr>
          <p:nvPr/>
        </p:nvSpPr>
        <p:spPr>
          <a:xfrm>
            <a:off x="536053" y="3777315"/>
            <a:ext cx="7886700" cy="716886"/>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4000" indent="-342000">
              <a:lnSpc>
                <a:spcPct val="150000"/>
              </a:lnSpc>
              <a:buFont typeface="Wingdings" pitchFamily="2" charset="2"/>
              <a:buChar char="ü"/>
            </a:pP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多数综合器、仿真器都已支持</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Verilog-2001</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标准。</a:t>
            </a:r>
          </a:p>
        </p:txBody>
      </p:sp>
    </p:spTree>
    <p:extLst>
      <p:ext uri="{BB962C8B-B14F-4D97-AF65-F5344CB8AC3E}">
        <p14:creationId xmlns:p14="http://schemas.microsoft.com/office/powerpoint/2010/main" val="28333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6260" y="944909"/>
            <a:ext cx="7886700" cy="546536"/>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ts val="3200"/>
              </a:lnSpc>
              <a:spcBef>
                <a:spcPts val="0"/>
              </a:spcBef>
              <a:buClr>
                <a:srgbClr val="002060"/>
              </a:buClr>
              <a:buFont typeface="Wingdings" panose="05000000000000000000" pitchFamily="2" charset="2"/>
              <a:buChar char="l"/>
            </a:pP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2005</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1364-2005</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标准</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发展</a:t>
            </a:r>
          </a:p>
        </p:txBody>
      </p:sp>
      <p:sp>
        <p:nvSpPr>
          <p:cNvPr id="4" name="内容占位符 2">
            <a:extLst>
              <a:ext uri="{FF2B5EF4-FFF2-40B4-BE49-F238E27FC236}">
                <a16:creationId xmlns:a16="http://schemas.microsoft.com/office/drawing/2014/main" id="{21B83D3E-998D-BD4B-BB38-28D10CC30CD3}"/>
              </a:ext>
            </a:extLst>
          </p:cNvPr>
          <p:cNvSpPr txBox="1">
            <a:spLocks/>
          </p:cNvSpPr>
          <p:nvPr/>
        </p:nvSpPr>
        <p:spPr>
          <a:xfrm>
            <a:off x="476260" y="3766743"/>
            <a:ext cx="7886700" cy="546536"/>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ts val="3200"/>
              </a:lnSpc>
              <a:spcBef>
                <a:spcPts val="0"/>
              </a:spcBef>
              <a:buClr>
                <a:srgbClr val="002060"/>
              </a:buClr>
              <a:buFont typeface="Wingdings" panose="05000000000000000000" pitchFamily="2" charset="2"/>
              <a:buChar char="l"/>
            </a:pP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2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SystemVerilog</a:t>
            </a: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IEEE 1800-2009</a:t>
            </a:r>
          </a:p>
        </p:txBody>
      </p:sp>
      <p:sp>
        <p:nvSpPr>
          <p:cNvPr id="6" name="内容占位符 2">
            <a:extLst>
              <a:ext uri="{FF2B5EF4-FFF2-40B4-BE49-F238E27FC236}">
                <a16:creationId xmlns:a16="http://schemas.microsoft.com/office/drawing/2014/main" id="{04332B47-07DD-3946-9221-BA95BC6281D6}"/>
              </a:ext>
            </a:extLst>
          </p:cNvPr>
          <p:cNvSpPr txBox="1">
            <a:spLocks/>
          </p:cNvSpPr>
          <p:nvPr/>
        </p:nvSpPr>
        <p:spPr>
          <a:xfrm>
            <a:off x="596751" y="1351556"/>
            <a:ext cx="7886700" cy="248513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4000" indent="-342000" algn="just">
              <a:lnSpc>
                <a:spcPts val="3200"/>
              </a:lnSpc>
              <a:spcBef>
                <a:spcPts val="0"/>
              </a:spcBef>
              <a:buFont typeface="Wingdings" pitchFamily="2" charset="2"/>
              <a:buChar char="ü"/>
            </a:pP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对上一版的细微修正。包括了一个相对独立的新部分，即</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Verilog-AMS</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。这个扩展使得传统的</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可以对集成的模拟和混合信号系统进行建模。</a:t>
            </a:r>
          </a:p>
          <a:p>
            <a:pPr marL="522288" indent="-342900" algn="just">
              <a:lnSpc>
                <a:spcPts val="3200"/>
              </a:lnSpc>
              <a:spcBef>
                <a:spcPts val="0"/>
              </a:spcBef>
              <a:buFont typeface="Wingdings" panose="05000000000000000000" pitchFamily="2" charset="2"/>
              <a:buChar char="l"/>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System Verilog</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1800-2005</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标准）</a:t>
            </a:r>
          </a:p>
          <a:p>
            <a:pPr marL="684000" indent="-342000" algn="just">
              <a:lnSpc>
                <a:spcPts val="3200"/>
              </a:lnSpc>
              <a:spcBef>
                <a:spcPts val="0"/>
              </a:spcBef>
              <a:buFont typeface="Wingdings" pitchFamily="2" charset="2"/>
              <a:buChar char="ü"/>
            </a:pP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它是</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Verilog-2005</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的一个超集，它是硬件描述语言、硬件验证语言（针对验证的需求，特别加强了面向对象特性）的一个集成。</a:t>
            </a:r>
          </a:p>
        </p:txBody>
      </p:sp>
      <p:sp>
        <p:nvSpPr>
          <p:cNvPr id="7" name="内容占位符 2">
            <a:extLst>
              <a:ext uri="{FF2B5EF4-FFF2-40B4-BE49-F238E27FC236}">
                <a16:creationId xmlns:a16="http://schemas.microsoft.com/office/drawing/2014/main" id="{5E19382A-CD5D-5E4B-B532-EACB5CC20462}"/>
              </a:ext>
            </a:extLst>
          </p:cNvPr>
          <p:cNvSpPr txBox="1">
            <a:spLocks/>
          </p:cNvSpPr>
          <p:nvPr/>
        </p:nvSpPr>
        <p:spPr>
          <a:xfrm>
            <a:off x="656996" y="4157003"/>
            <a:ext cx="7766209" cy="87890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4000" indent="-342000" algn="just">
              <a:lnSpc>
                <a:spcPts val="3200"/>
              </a:lnSpc>
              <a:spcBef>
                <a:spcPts val="0"/>
              </a:spcBef>
              <a:buFont typeface="Wingdings" pitchFamily="2" charset="2"/>
              <a:buChar char="ü"/>
            </a:pP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1364-2005</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1800-2005</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两个部分合并为，成为了一个新的、统一的硬件描述验证语言。</a:t>
            </a:r>
          </a:p>
        </p:txBody>
      </p:sp>
    </p:spTree>
    <p:extLst>
      <p:ext uri="{BB962C8B-B14F-4D97-AF65-F5344CB8AC3E}">
        <p14:creationId xmlns:p14="http://schemas.microsoft.com/office/powerpoint/2010/main" val="183063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76260" y="944908"/>
            <a:ext cx="7886700" cy="3785353"/>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ct val="150000"/>
              </a:lnSpc>
              <a:spcBef>
                <a:spcPts val="0"/>
              </a:spcBef>
              <a:buClr>
                <a:srgbClr val="002060"/>
              </a:buClr>
              <a:buFont typeface="Wingdings" panose="05000000000000000000" pitchFamily="2" charset="2"/>
              <a:buChar char="l"/>
            </a:pPr>
            <a:r>
              <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6200" lvl="1" indent="-342900">
              <a:lnSpc>
                <a:spcPct val="150000"/>
              </a:lnSpc>
              <a:spcBef>
                <a:spcPts val="0"/>
              </a:spcBef>
              <a:buClr>
                <a:srgbClr val="002060"/>
              </a:buClr>
              <a:buFont typeface="Wingdings" panose="05000000000000000000" pitchFamily="2" charset="2"/>
              <a:buChar char="Ø"/>
            </a:pP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a:t>
            </a:r>
            <a:r>
              <a:rPr lang="en-US" altLang="zh-CN" sz="1900" b="1" dirty="0" err="1"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1364-1995</a:t>
            </a:r>
          </a:p>
          <a:p>
            <a:pPr marL="916200" lvl="1" indent="-342900">
              <a:lnSpc>
                <a:spcPct val="150000"/>
              </a:lnSpc>
              <a:spcBef>
                <a:spcPts val="0"/>
              </a:spcBef>
              <a:buClr>
                <a:srgbClr val="002060"/>
              </a:buClr>
              <a:buFont typeface="Wingdings" panose="05000000000000000000" pitchFamily="2" charset="2"/>
              <a:buChar char="Ø"/>
            </a:pP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a:t>
            </a:r>
            <a:r>
              <a:rPr lang="en-US" altLang="zh-CN" sz="19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1364-2001</a:t>
            </a:r>
            <a:endPar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6200" lvl="1" indent="-342900">
              <a:lnSpc>
                <a:spcPct val="150000"/>
              </a:lnSpc>
              <a:spcBef>
                <a:spcPts val="0"/>
              </a:spcBef>
              <a:buClr>
                <a:srgbClr val="002060"/>
              </a:buClr>
              <a:buFont typeface="Wingdings" panose="05000000000000000000" pitchFamily="2" charset="2"/>
              <a:buChar char="Ø"/>
            </a:pP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a:t>
            </a:r>
            <a:r>
              <a:rPr lang="en-US" altLang="zh-CN" sz="19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1364-2005</a:t>
            </a:r>
          </a:p>
          <a:p>
            <a:pPr marL="572400" indent="-342000">
              <a:lnSpc>
                <a:spcPct val="150000"/>
              </a:lnSpc>
              <a:spcBef>
                <a:spcPts val="0"/>
              </a:spcBef>
              <a:buClr>
                <a:srgbClr val="002060"/>
              </a:buClr>
              <a:buFont typeface="Wingdings" panose="05000000000000000000" pitchFamily="2" charset="2"/>
              <a:buChar char="l"/>
            </a:pPr>
            <a:r>
              <a:rPr lang="en-US" altLang="zh-CN" sz="22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System Verilog</a:t>
            </a:r>
            <a:endPar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6200" lvl="1" indent="-342900">
              <a:lnSpc>
                <a:spcPct val="150000"/>
              </a:lnSpc>
              <a:spcBef>
                <a:spcPts val="0"/>
              </a:spcBef>
              <a:buClr>
                <a:srgbClr val="002060"/>
              </a:buClr>
              <a:buFont typeface="Wingdings" panose="05000000000000000000" pitchFamily="2" charset="2"/>
              <a:buChar char="Ø"/>
            </a:pP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a:t>
            </a:r>
            <a:r>
              <a:rPr lang="en-US" altLang="zh-CN" sz="19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1800-2005</a:t>
            </a:r>
          </a:p>
          <a:p>
            <a:pPr marL="916200" lvl="1" indent="-342900">
              <a:lnSpc>
                <a:spcPct val="150000"/>
              </a:lnSpc>
              <a:spcBef>
                <a:spcPts val="0"/>
              </a:spcBef>
              <a:buClr>
                <a:srgbClr val="002060"/>
              </a:buClr>
              <a:buFont typeface="Wingdings" panose="05000000000000000000" pitchFamily="2" charset="2"/>
              <a:buChar char="Ø"/>
            </a:pP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IEEE </a:t>
            </a:r>
            <a:r>
              <a:rPr lang="en-US" altLang="zh-CN" sz="19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std</a:t>
            </a:r>
            <a:r>
              <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900" b="1" dirty="0" smtClean="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1800-2009</a:t>
            </a:r>
            <a:endPar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916200" lvl="1" indent="-342900">
              <a:lnSpc>
                <a:spcPts val="3200"/>
              </a:lnSpc>
              <a:spcBef>
                <a:spcPts val="0"/>
              </a:spcBef>
              <a:buClr>
                <a:srgbClr val="002060"/>
              </a:buClr>
              <a:buFont typeface="Wingdings" panose="05000000000000000000" pitchFamily="2" charset="2"/>
              <a:buChar char="Ø"/>
            </a:pPr>
            <a:endParaRPr lang="en-US" altLang="zh-CN" sz="19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语言参考标准文档</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815" y="782514"/>
            <a:ext cx="3514148" cy="3683977"/>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958" y="1554733"/>
            <a:ext cx="3455042" cy="3337922"/>
          </a:xfrm>
          <a:prstGeom prst="rect">
            <a:avLst/>
          </a:prstGeom>
        </p:spPr>
      </p:pic>
    </p:spTree>
    <p:extLst>
      <p:ext uri="{BB962C8B-B14F-4D97-AF65-F5344CB8AC3E}">
        <p14:creationId xmlns:p14="http://schemas.microsoft.com/office/powerpoint/2010/main" val="425449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586119" y="1200615"/>
            <a:ext cx="7207545" cy="660083"/>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gn="just">
              <a:lnSpc>
                <a:spcPct val="150000"/>
              </a:lnSpc>
              <a:buClr>
                <a:srgbClr val="002060"/>
              </a:buClr>
              <a:buFont typeface="Wingdings" panose="05000000000000000000" pitchFamily="2" charset="2"/>
              <a:buChar char="l"/>
            </a:pP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语言特点</a:t>
            </a: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特点</a:t>
            </a:r>
          </a:p>
        </p:txBody>
      </p:sp>
      <p:sp>
        <p:nvSpPr>
          <p:cNvPr id="4" name="内容占位符 2">
            <a:extLst>
              <a:ext uri="{FF2B5EF4-FFF2-40B4-BE49-F238E27FC236}">
                <a16:creationId xmlns:a16="http://schemas.microsoft.com/office/drawing/2014/main" id="{32C298DD-1E4F-F840-8CF9-4B1E96908CDA}"/>
              </a:ext>
            </a:extLst>
          </p:cNvPr>
          <p:cNvSpPr txBox="1">
            <a:spLocks/>
          </p:cNvSpPr>
          <p:nvPr/>
        </p:nvSpPr>
        <p:spPr>
          <a:xfrm>
            <a:off x="586118" y="1765006"/>
            <a:ext cx="7207545" cy="101839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4000" indent="-342000" algn="just">
              <a:lnSpc>
                <a:spcPts val="3600"/>
              </a:lnSpc>
              <a:spcBef>
                <a:spcPts val="0"/>
              </a:spcBef>
              <a:buFont typeface="Wingdings" pitchFamily="2" charset="2"/>
              <a:buChar char="ü"/>
            </a:pP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既适于</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可综合</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的电路设计，也可胜任电路与系统的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仿真</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pPr marL="684000" indent="-342000" algn="just">
              <a:lnSpc>
                <a:spcPts val="3600"/>
              </a:lnSpc>
              <a:spcBef>
                <a:spcPts val="0"/>
              </a:spcBef>
              <a:buFont typeface="Wingdings" pitchFamily="2" charset="2"/>
              <a:buChar char="ü"/>
            </a:pP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能在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多个层次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上对所设计的系统加以描述。</a:t>
            </a:r>
          </a:p>
        </p:txBody>
      </p:sp>
      <p:sp>
        <p:nvSpPr>
          <p:cNvPr id="5" name="内容占位符 2">
            <a:extLst>
              <a:ext uri="{FF2B5EF4-FFF2-40B4-BE49-F238E27FC236}">
                <a16:creationId xmlns:a16="http://schemas.microsoft.com/office/drawing/2014/main" id="{DB187E5C-4DEE-4742-8D9C-9713DBD9040E}"/>
              </a:ext>
            </a:extLst>
          </p:cNvPr>
          <p:cNvSpPr txBox="1">
            <a:spLocks/>
          </p:cNvSpPr>
          <p:nvPr/>
        </p:nvSpPr>
        <p:spPr>
          <a:xfrm>
            <a:off x="586117" y="2783397"/>
            <a:ext cx="7207545" cy="1491777"/>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4800" indent="-342000" algn="just">
              <a:lnSpc>
                <a:spcPts val="3600"/>
              </a:lnSpc>
              <a:spcBef>
                <a:spcPts val="0"/>
              </a:spcBef>
            </a:pP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开关级、门级、寄存器传输级（</a:t>
            </a: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RTL</a:t>
            </a:r>
            <a:r>
              <a:rPr lang="zh-CN" altLang="en-US"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）到行为级；</a:t>
            </a:r>
            <a:endPar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1487700" lvl="1" indent="-342000" algn="just">
              <a:lnSpc>
                <a:spcPts val="3600"/>
              </a:lnSpc>
              <a:spcBef>
                <a:spcPts val="0"/>
              </a:spcBef>
            </a:pPr>
            <a:r>
              <a:rPr lang="zh-CN" altLang="en-US" sz="17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内置各种基本逻辑门，便于进行门级结构描述；内置各种开关级元件，可进行开关级的建模。</a:t>
            </a:r>
          </a:p>
        </p:txBody>
      </p:sp>
    </p:spTree>
    <p:extLst>
      <p:ext uri="{BB962C8B-B14F-4D97-AF65-F5344CB8AC3E}">
        <p14:creationId xmlns:p14="http://schemas.microsoft.com/office/powerpoint/2010/main" val="425286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000790" y="1189983"/>
            <a:ext cx="6835406" cy="596288"/>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ts val="3600"/>
              </a:lnSpc>
              <a:spcBef>
                <a:spcPts val="0"/>
              </a:spcBef>
              <a:buClr>
                <a:srgbClr val="002060"/>
              </a:buClr>
              <a:buFont typeface="Wingdings" panose="05000000000000000000" pitchFamily="2" charset="2"/>
              <a:buChar char="l"/>
            </a:pP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 HDL</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语言特点</a:t>
            </a:r>
          </a:p>
        </p:txBody>
      </p:sp>
      <p:sp>
        <p:nvSpPr>
          <p:cNvPr id="3" name="标题 1"/>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语言特点</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FA104703-F0E5-044C-859C-E1E60FA9D577}"/>
              </a:ext>
            </a:extLst>
          </p:cNvPr>
          <p:cNvSpPr txBox="1">
            <a:spLocks/>
          </p:cNvSpPr>
          <p:nvPr/>
        </p:nvSpPr>
        <p:spPr>
          <a:xfrm>
            <a:off x="1307804" y="1786271"/>
            <a:ext cx="6835406" cy="2445487"/>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4000" indent="-342000">
              <a:lnSpc>
                <a:spcPts val="3600"/>
              </a:lnSpc>
              <a:spcBef>
                <a:spcPts val="0"/>
              </a:spcBef>
              <a:buFont typeface="Wingdings" pitchFamily="2" charset="2"/>
              <a:buChar char="ü"/>
            </a:pP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灵活</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多样</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的电路</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描述</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风格；</a:t>
            </a:r>
            <a:endPar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1144800" indent="-342900">
              <a:lnSpc>
                <a:spcPts val="3600"/>
              </a:lnSpc>
              <a:spcBef>
                <a:spcPts val="0"/>
              </a:spcBef>
            </a:pP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行为描述，结构描述；混合建模</a:t>
            </a:r>
          </a:p>
          <a:p>
            <a:pPr marL="684000" indent="-342000" algn="just">
              <a:lnSpc>
                <a:spcPts val="3600"/>
              </a:lnSpc>
              <a:spcBef>
                <a:spcPts val="0"/>
              </a:spcBef>
              <a:buFont typeface="Wingdings" pitchFamily="2" charset="2"/>
              <a:buChar char="ü"/>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的行为描述语句类似于软件</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高级语言</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，便于学习和使用；</a:t>
            </a:r>
            <a:endPar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684000" indent="-342000" algn="just">
              <a:lnSpc>
                <a:spcPts val="3600"/>
              </a:lnSpc>
              <a:spcBef>
                <a:spcPts val="0"/>
              </a:spcBef>
              <a:buFont typeface="Wingdings" pitchFamily="2" charset="2"/>
              <a:buChar char="ü"/>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易学易用，功能强</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，可满足各个层次设计人员的需要。</a:t>
            </a:r>
          </a:p>
        </p:txBody>
      </p:sp>
    </p:spTree>
    <p:extLst>
      <p:ext uri="{BB962C8B-B14F-4D97-AF65-F5344CB8AC3E}">
        <p14:creationId xmlns:p14="http://schemas.microsoft.com/office/powerpoint/2010/main" val="308353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屏幕剪辑"/>
          <p:cNvPicPr>
            <a:picLocks noChangeAspect="1"/>
          </p:cNvPicPr>
          <p:nvPr/>
        </p:nvPicPr>
        <p:blipFill rotWithShape="1">
          <a:blip r:embed="rId2">
            <a:extLst>
              <a:ext uri="{28A0092B-C50C-407E-A947-70E740481C1C}">
                <a14:useLocalDpi xmlns:a14="http://schemas.microsoft.com/office/drawing/2010/main" val="0"/>
              </a:ext>
            </a:extLst>
          </a:blip>
          <a:srcRect t="8247" r="38542" b="22197"/>
          <a:stretch/>
        </p:blipFill>
        <p:spPr>
          <a:xfrm>
            <a:off x="6764255" y="2177407"/>
            <a:ext cx="2076763" cy="1090140"/>
          </a:xfrm>
          <a:prstGeom prst="rect">
            <a:avLst/>
          </a:prstGeom>
          <a:ln w="19050">
            <a:solidFill>
              <a:srgbClr val="0070C0"/>
            </a:solidFill>
          </a:ln>
        </p:spPr>
      </p:pic>
      <p:pic>
        <p:nvPicPr>
          <p:cNvPr id="30" name="图片 29" descr="屏幕剪辑"/>
          <p:cNvPicPr>
            <a:picLocks noChangeAspect="1"/>
          </p:cNvPicPr>
          <p:nvPr/>
        </p:nvPicPr>
        <p:blipFill rotWithShape="1">
          <a:blip r:embed="rId2">
            <a:extLst>
              <a:ext uri="{28A0092B-C50C-407E-A947-70E740481C1C}">
                <a14:useLocalDpi xmlns:a14="http://schemas.microsoft.com/office/drawing/2010/main" val="0"/>
              </a:ext>
            </a:extLst>
          </a:blip>
          <a:srcRect l="66225" t="10151" b="23994"/>
          <a:stretch/>
        </p:blipFill>
        <p:spPr>
          <a:xfrm>
            <a:off x="377135" y="1844970"/>
            <a:ext cx="1940605" cy="1755018"/>
          </a:xfrm>
          <a:prstGeom prst="rect">
            <a:avLst/>
          </a:prstGeom>
          <a:ln w="19050">
            <a:solidFill>
              <a:srgbClr val="0070C0"/>
            </a:solidFill>
          </a:ln>
        </p:spPr>
      </p:pic>
      <p:cxnSp>
        <p:nvCxnSpPr>
          <p:cNvPr id="31" name="直接箭头连接符 30"/>
          <p:cNvCxnSpPr>
            <a:cxnSpLocks/>
          </p:cNvCxnSpPr>
          <p:nvPr/>
        </p:nvCxnSpPr>
        <p:spPr>
          <a:xfrm>
            <a:off x="2317740" y="2833644"/>
            <a:ext cx="4446515"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1" name="图片 10"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125" y="1856480"/>
            <a:ext cx="1037440" cy="1731997"/>
          </a:xfrm>
          <a:prstGeom prst="rect">
            <a:avLst/>
          </a:prstGeom>
          <a:ln w="19050">
            <a:solidFill>
              <a:srgbClr val="0070C0"/>
            </a:solidFill>
          </a:ln>
        </p:spPr>
      </p:pic>
      <p:pic>
        <p:nvPicPr>
          <p:cNvPr id="12" name="图片 1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7950" y="1856479"/>
            <a:ext cx="2789920" cy="1731997"/>
          </a:xfrm>
          <a:prstGeom prst="rect">
            <a:avLst/>
          </a:prstGeom>
          <a:ln w="19050">
            <a:solidFill>
              <a:srgbClr val="0070C0"/>
            </a:solidFill>
          </a:ln>
        </p:spPr>
      </p:pic>
      <p:sp>
        <p:nvSpPr>
          <p:cNvPr id="22" name="标题 1">
            <a:extLst>
              <a:ext uri="{FF2B5EF4-FFF2-40B4-BE49-F238E27FC236}">
                <a16:creationId xmlns:a16="http://schemas.microsoft.com/office/drawing/2014/main" id="{70CA2DC0-FAFB-6547-84E2-6E66C8DE0116}"/>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smtClean="0">
                <a:latin typeface="Times New Roman" panose="02020603050405020304" pitchFamily="18" charset="0"/>
                <a:ea typeface="微软雅黑" panose="020B0503020204020204" pitchFamily="34" charset="-122"/>
                <a:cs typeface="Times New Roman" panose="02020603050405020304" pitchFamily="18" charset="0"/>
              </a:rPr>
              <a:t>语言特点</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内容占位符 2">
            <a:extLst>
              <a:ext uri="{FF2B5EF4-FFF2-40B4-BE49-F238E27FC236}">
                <a16:creationId xmlns:a16="http://schemas.microsoft.com/office/drawing/2014/main" id="{9331BCCC-6AE1-8E40-8153-D91EED87C464}"/>
              </a:ext>
            </a:extLst>
          </p:cNvPr>
          <p:cNvSpPr txBox="1">
            <a:spLocks/>
          </p:cNvSpPr>
          <p:nvPr/>
        </p:nvSpPr>
        <p:spPr>
          <a:xfrm>
            <a:off x="476250" y="872470"/>
            <a:ext cx="4095750" cy="587375"/>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ct val="150000"/>
              </a:lnSpc>
              <a:buClr>
                <a:srgbClr val="002060"/>
              </a:buClr>
              <a:buFont typeface="Wingdings" panose="05000000000000000000" pitchFamily="2" charset="2"/>
              <a:buChar char="l"/>
            </a:pP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选</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的数据选择器</a:t>
            </a:r>
          </a:p>
        </p:txBody>
      </p:sp>
    </p:spTree>
    <p:extLst>
      <p:ext uri="{BB962C8B-B14F-4D97-AF65-F5344CB8AC3E}">
        <p14:creationId xmlns:p14="http://schemas.microsoft.com/office/powerpoint/2010/main" val="164772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15" y="1587767"/>
            <a:ext cx="1997291" cy="1782198"/>
          </a:xfrm>
          <a:prstGeom prst="rect">
            <a:avLst/>
          </a:prstGeom>
          <a:ln w="19050">
            <a:solidFill>
              <a:srgbClr val="0070C0"/>
            </a:solidFill>
          </a:ln>
        </p:spPr>
      </p:pic>
      <p:pic>
        <p:nvPicPr>
          <p:cNvPr id="16" name="图片 1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202" y="2089477"/>
            <a:ext cx="1707595" cy="778778"/>
          </a:xfrm>
          <a:prstGeom prst="rect">
            <a:avLst/>
          </a:prstGeom>
          <a:ln w="19050">
            <a:solidFill>
              <a:srgbClr val="0070C0"/>
            </a:solidFill>
          </a:ln>
        </p:spPr>
      </p:pic>
      <p:pic>
        <p:nvPicPr>
          <p:cNvPr id="17" name="图片 1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096" y="1587767"/>
            <a:ext cx="1883815" cy="1782198"/>
          </a:xfrm>
          <a:prstGeom prst="rect">
            <a:avLst/>
          </a:prstGeom>
          <a:ln w="19050">
            <a:solidFill>
              <a:srgbClr val="0070C0"/>
            </a:solidFill>
          </a:ln>
        </p:spPr>
      </p:pic>
      <p:sp>
        <p:nvSpPr>
          <p:cNvPr id="18" name="矩形 17"/>
          <p:cNvSpPr/>
          <p:nvPr/>
        </p:nvSpPr>
        <p:spPr>
          <a:xfrm>
            <a:off x="3838465" y="3590285"/>
            <a:ext cx="1467068" cy="400110"/>
          </a:xfrm>
          <a:prstGeom prst="rect">
            <a:avLst/>
          </a:prstGeom>
        </p:spPr>
        <p:txBody>
          <a:bodyPr wrap="none">
            <a:spAutoFit/>
          </a:bodyPr>
          <a:lstStyle/>
          <a:p>
            <a:r>
              <a:rPr lang="zh-CN" altLang="en-US" sz="2000" b="1" dirty="0">
                <a:solidFill>
                  <a:srgbClr val="0066FF"/>
                </a:solidFill>
                <a:ea typeface="Microsoft YaHei" panose="020B0503020204020204" pitchFamily="34" charset="-122"/>
              </a:rPr>
              <a:t>数据流描述</a:t>
            </a:r>
          </a:p>
        </p:txBody>
      </p:sp>
      <p:sp>
        <p:nvSpPr>
          <p:cNvPr id="19" name="矩形 18"/>
          <p:cNvSpPr/>
          <p:nvPr/>
        </p:nvSpPr>
        <p:spPr>
          <a:xfrm>
            <a:off x="1503966" y="3614427"/>
            <a:ext cx="1210588" cy="400110"/>
          </a:xfrm>
          <a:prstGeom prst="rect">
            <a:avLst/>
          </a:prstGeom>
        </p:spPr>
        <p:txBody>
          <a:bodyPr wrap="none">
            <a:spAutoFit/>
          </a:bodyPr>
          <a:lstStyle/>
          <a:p>
            <a:pPr lvl="0"/>
            <a:r>
              <a:rPr lang="zh-CN" altLang="en-US" sz="2000" b="1" dirty="0">
                <a:solidFill>
                  <a:srgbClr val="0066FF"/>
                </a:solidFill>
                <a:ea typeface="Microsoft YaHei" panose="020B0503020204020204" pitchFamily="34" charset="-122"/>
              </a:rPr>
              <a:t>结构描述</a:t>
            </a:r>
          </a:p>
        </p:txBody>
      </p:sp>
      <p:sp>
        <p:nvSpPr>
          <p:cNvPr id="20" name="矩形 19"/>
          <p:cNvSpPr/>
          <p:nvPr/>
        </p:nvSpPr>
        <p:spPr>
          <a:xfrm>
            <a:off x="6372709" y="3590285"/>
            <a:ext cx="1210588" cy="400110"/>
          </a:xfrm>
          <a:prstGeom prst="rect">
            <a:avLst/>
          </a:prstGeom>
        </p:spPr>
        <p:txBody>
          <a:bodyPr wrap="none">
            <a:spAutoFit/>
          </a:bodyPr>
          <a:lstStyle/>
          <a:p>
            <a:r>
              <a:rPr lang="zh-CN" altLang="en-US" sz="2000" b="1" dirty="0">
                <a:solidFill>
                  <a:srgbClr val="0066FF"/>
                </a:solidFill>
                <a:ea typeface="Microsoft YaHei" panose="020B0503020204020204" pitchFamily="34" charset="-122"/>
              </a:rPr>
              <a:t>行为描述</a:t>
            </a:r>
          </a:p>
        </p:txBody>
      </p:sp>
      <p:sp>
        <p:nvSpPr>
          <p:cNvPr id="22" name="标题 1">
            <a:extLst>
              <a:ext uri="{FF2B5EF4-FFF2-40B4-BE49-F238E27FC236}">
                <a16:creationId xmlns:a16="http://schemas.microsoft.com/office/drawing/2014/main" id="{70CA2DC0-FAFB-6547-84E2-6E66C8DE0116}"/>
              </a:ext>
            </a:extLst>
          </p:cNvPr>
          <p:cNvSpPr txBox="1">
            <a:spLocks/>
          </p:cNvSpPr>
          <p:nvPr/>
        </p:nvSpPr>
        <p:spPr>
          <a:xfrm>
            <a:off x="1110615" y="-27600"/>
            <a:ext cx="7886700" cy="993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latin typeface="Times New Roman" panose="02020603050405020304" pitchFamily="18" charset="0"/>
                <a:ea typeface="微软雅黑" panose="020B0503020204020204" pitchFamily="34" charset="-122"/>
                <a:cs typeface="Times New Roman" panose="02020603050405020304" pitchFamily="18" charset="0"/>
              </a:rPr>
              <a:t>Verlog</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HDL</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语言特点</a:t>
            </a:r>
          </a:p>
        </p:txBody>
      </p:sp>
      <p:sp>
        <p:nvSpPr>
          <p:cNvPr id="23" name="内容占位符 2">
            <a:extLst>
              <a:ext uri="{FF2B5EF4-FFF2-40B4-BE49-F238E27FC236}">
                <a16:creationId xmlns:a16="http://schemas.microsoft.com/office/drawing/2014/main" id="{9331BCCC-6AE1-8E40-8153-D91EED87C464}"/>
              </a:ext>
            </a:extLst>
          </p:cNvPr>
          <p:cNvSpPr txBox="1">
            <a:spLocks/>
          </p:cNvSpPr>
          <p:nvPr/>
        </p:nvSpPr>
        <p:spPr>
          <a:xfrm>
            <a:off x="476250" y="872470"/>
            <a:ext cx="4095750" cy="587375"/>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72400" indent="-342000">
              <a:lnSpc>
                <a:spcPct val="150000"/>
              </a:lnSpc>
              <a:buClr>
                <a:srgbClr val="002060"/>
              </a:buClr>
              <a:buFont typeface="Wingdings" panose="05000000000000000000" pitchFamily="2" charset="2"/>
              <a:buChar char="l"/>
            </a:pP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选</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的数据选择器</a:t>
            </a:r>
          </a:p>
        </p:txBody>
      </p:sp>
    </p:spTree>
    <p:extLst>
      <p:ext uri="{BB962C8B-B14F-4D97-AF65-F5344CB8AC3E}">
        <p14:creationId xmlns:p14="http://schemas.microsoft.com/office/powerpoint/2010/main" val="39771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1489</TotalTime>
  <Words>2685</Words>
  <Application>Microsoft Office PowerPoint</Application>
  <PresentationFormat>全屏显示(16:9)</PresentationFormat>
  <Paragraphs>450</Paragraphs>
  <Slides>19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Microsoft YaHei</vt:lpstr>
      <vt:lpstr>Microsoft YaHei</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bohan</dc:creator>
  <cp:lastModifiedBy>Windows 用户</cp:lastModifiedBy>
  <cp:revision>48</cp:revision>
  <dcterms:created xsi:type="dcterms:W3CDTF">2020-02-07T16:47:32Z</dcterms:created>
  <dcterms:modified xsi:type="dcterms:W3CDTF">2020-05-21T22:35:33Z</dcterms:modified>
</cp:coreProperties>
</file>