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79" r:id="rId2"/>
    <p:sldId id="282" r:id="rId3"/>
    <p:sldId id="294" r:id="rId4"/>
    <p:sldId id="292" r:id="rId5"/>
    <p:sldId id="291" r:id="rId6"/>
    <p:sldId id="264" r:id="rId7"/>
    <p:sldId id="265" r:id="rId8"/>
    <p:sldId id="266" r:id="rId9"/>
    <p:sldId id="285" r:id="rId10"/>
    <p:sldId id="267" r:id="rId11"/>
    <p:sldId id="268" r:id="rId12"/>
    <p:sldId id="286" r:id="rId13"/>
    <p:sldId id="270" r:id="rId14"/>
    <p:sldId id="271" r:id="rId15"/>
    <p:sldId id="293" r:id="rId16"/>
    <p:sldId id="272" r:id="rId17"/>
    <p:sldId id="287" r:id="rId18"/>
    <p:sldId id="273" r:id="rId19"/>
    <p:sldId id="281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4896"/>
  </p:normalViewPr>
  <p:slideViewPr>
    <p:cSldViewPr snapToGrid="0">
      <p:cViewPr varScale="1">
        <p:scale>
          <a:sx n="91" d="100"/>
          <a:sy n="91" d="100"/>
        </p:scale>
        <p:origin x="498" y="84"/>
      </p:cViewPr>
      <p:guideLst/>
    </p:cSldViewPr>
  </p:slideViewPr>
  <p:outlineViewPr>
    <p:cViewPr>
      <p:scale>
        <a:sx n="33" d="100"/>
        <a:sy n="33" d="100"/>
      </p:scale>
      <p:origin x="0" y="-7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36B83621-E8CD-BF42-BCD1-EE21A7BAA6C1}" type="datetimeFigureOut">
              <a:rPr kumimoji="1" lang="zh-CN" altLang="en-US" smtClean="0"/>
              <a:pPr/>
              <a:t>2020/5/19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3CE64FA5-3EEF-5D47-90BF-EB98C8C5E2EF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06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b="0" i="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1pPr>
    <a:lvl2pPr marL="342900" algn="l" defTabSz="685800" rtl="0" eaLnBrk="1" latinLnBrk="0" hangingPunct="1">
      <a:defRPr sz="900" b="0" i="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2pPr>
    <a:lvl3pPr marL="685800" algn="l" defTabSz="685800" rtl="0" eaLnBrk="1" latinLnBrk="0" hangingPunct="1">
      <a:defRPr sz="900" b="0" i="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3pPr>
    <a:lvl4pPr marL="1028700" algn="l" defTabSz="685800" rtl="0" eaLnBrk="1" latinLnBrk="0" hangingPunct="1">
      <a:defRPr sz="900" b="0" i="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4pPr>
    <a:lvl5pPr marL="1371600" algn="l" defTabSz="685800" rtl="0" eaLnBrk="1" latinLnBrk="0" hangingPunct="1">
      <a:defRPr sz="900" b="0" i="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-210457" y="780200"/>
            <a:ext cx="4320000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4067944" y="71268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13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>
            <a:cxnSpLocks/>
          </p:cNvCxnSpPr>
          <p:nvPr userDrawn="1"/>
        </p:nvCxnSpPr>
        <p:spPr>
          <a:xfrm>
            <a:off x="-138572" y="737755"/>
            <a:ext cx="6507474" cy="8689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368902" y="68372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>
            <a:cxnSpLocks/>
          </p:cNvCxnSpPr>
          <p:nvPr userDrawn="1"/>
        </p:nvCxnSpPr>
        <p:spPr>
          <a:xfrm>
            <a:off x="-138572" y="737755"/>
            <a:ext cx="5444219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5305647" y="68372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40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1"/>
            <a:ext cx="9142400" cy="5143500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05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 userDrawn="1"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 userDrawn="1"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 userDrawn="1"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 userDrawn="1"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 userDrawn="1"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原创设计师QQ598969553      _7"/>
          <p:cNvSpPr>
            <a:spLocks noChangeShapeType="1"/>
          </p:cNvSpPr>
          <p:nvPr userDrawn="1"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b="0" i="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62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31700" y="-44058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 userDrawn="1"/>
        </p:nvSpPr>
        <p:spPr bwMode="auto">
          <a:xfrm>
            <a:off x="198802" y="3197752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5400000" flipH="1">
            <a:off x="0" y="4356480"/>
            <a:ext cx="787020" cy="787020"/>
          </a:xfrm>
          <a:prstGeom prst="rtTriangle">
            <a:avLst/>
          </a:prstGeom>
          <a:solidFill>
            <a:srgbClr val="7C6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491630"/>
            <a:ext cx="5266394" cy="2069256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297353" y="267494"/>
            <a:ext cx="4633850" cy="4706520"/>
          </a:xfrm>
          <a:prstGeom prst="rect">
            <a:avLst/>
          </a:prstGeom>
        </p:spPr>
      </p:pic>
      <p:sp>
        <p:nvSpPr>
          <p:cNvPr id="12" name="TextBox 22"/>
          <p:cNvSpPr txBox="1"/>
          <p:nvPr userDrawn="1"/>
        </p:nvSpPr>
        <p:spPr>
          <a:xfrm>
            <a:off x="4527824" y="1890096"/>
            <a:ext cx="2695641" cy="1042128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endParaRPr lang="zh-CN" altLang="en-US" sz="4800" b="0" i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矩形 2"/>
          <p:cNvSpPr/>
          <p:nvPr userDrawn="1"/>
        </p:nvSpPr>
        <p:spPr>
          <a:xfrm flipH="1">
            <a:off x="4642012" y="316731"/>
            <a:ext cx="4466492" cy="4586068"/>
          </a:xfrm>
          <a:custGeom>
            <a:avLst/>
            <a:gdLst>
              <a:gd name="connsiteX0" fmla="*/ 0 w 4747430"/>
              <a:gd name="connsiteY0" fmla="*/ 0 h 6889750"/>
              <a:gd name="connsiteX1" fmla="*/ 4747430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  <a:gd name="connsiteX0" fmla="*/ 0 w 4747430"/>
              <a:gd name="connsiteY0" fmla="*/ 0 h 6889750"/>
              <a:gd name="connsiteX1" fmla="*/ 3805529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7430" h="6889750">
                <a:moveTo>
                  <a:pt x="0" y="0"/>
                </a:moveTo>
                <a:lnTo>
                  <a:pt x="3805529" y="0"/>
                </a:lnTo>
                <a:lnTo>
                  <a:pt x="4747430" y="6889750"/>
                </a:lnTo>
                <a:lnTo>
                  <a:pt x="0" y="688975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89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66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936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71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37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2"/>
          <p:cNvSpPr txBox="1"/>
          <p:nvPr/>
        </p:nvSpPr>
        <p:spPr>
          <a:xfrm>
            <a:off x="719499" y="1546161"/>
            <a:ext cx="4248472" cy="165618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Verilog HDL</a:t>
            </a:r>
            <a:r>
              <a:rPr lang="zh-CN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语法</a:t>
            </a:r>
            <a:endParaRPr lang="en-US" altLang="zh-CN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—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关键词、标识符、常量和变量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222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850397" y="928075"/>
            <a:ext cx="7182988" cy="3699164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342000" indent="-342000">
              <a:lnSpc>
                <a:spcPts val="31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变量和数据类型</a:t>
            </a:r>
            <a:endParaRPr lang="en-US" altLang="zh-CN" sz="2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5800" lvl="1" indent="-342900">
              <a:lnSpc>
                <a:spcPts val="31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有下面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四种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基本的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逻辑状态</a:t>
            </a:r>
            <a:r>
              <a:rPr lang="zh-CN" altLang="en-US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1028700" lvl="2" indent="-342900">
              <a:lnSpc>
                <a:spcPts val="31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：低电平、逻辑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或逻辑非</a:t>
            </a:r>
          </a:p>
          <a:p>
            <a:pPr marL="1028700" lvl="2" indent="-342900">
              <a:lnSpc>
                <a:spcPts val="31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：高电平、逻辑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或“真”</a:t>
            </a:r>
          </a:p>
          <a:p>
            <a:pPr marL="1028700" lvl="2" indent="-342900">
              <a:lnSpc>
                <a:spcPts val="31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：不确定或未知的逻辑状态</a:t>
            </a:r>
          </a:p>
          <a:p>
            <a:pPr marL="1028700" lvl="2" indent="-342900">
              <a:lnSpc>
                <a:spcPts val="31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：高阻态</a:t>
            </a:r>
          </a:p>
          <a:p>
            <a:pPr marL="685800" lvl="1" indent="-342900">
              <a:lnSpc>
                <a:spcPts val="31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中的所有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数据类型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都在上述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类逻辑状态中取值；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028700" lvl="2" indent="-342900">
              <a:lnSpc>
                <a:spcPts val="31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其中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都不区分大小写，值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0x1z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与值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0X1Z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是等同的。</a:t>
            </a:r>
          </a:p>
          <a:p>
            <a:pPr marL="685800" lvl="1" indent="-342900">
              <a:lnSpc>
                <a:spcPts val="31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数据类型（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Data Type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是用来表示数字电路中的物理连线、数据存储和传输单元等物理量的。 </a:t>
            </a:r>
          </a:p>
          <a:p>
            <a:pPr marL="514350" lvl="1" indent="-171450">
              <a:lnSpc>
                <a:spcPts val="31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A377B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9606" y="1150116"/>
            <a:ext cx="2344550" cy="1421634"/>
          </a:xfrm>
          <a:prstGeom prst="rect">
            <a:avLst/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23114FF2-08AB-B84D-87ED-260E61020592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变量和数据类型</a:t>
            </a:r>
            <a:endParaRPr lang="zh-CN" altLang="en-US" sz="3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86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89366" y="960077"/>
            <a:ext cx="6029372" cy="3699164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457200" indent="-457200" algn="just">
              <a:lnSpc>
                <a:spcPts val="28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变量和数据类型</a:t>
            </a:r>
            <a:endParaRPr lang="en-US" altLang="zh-CN" sz="2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5800" lvl="1" indent="-342900" algn="just">
              <a:lnSpc>
                <a:spcPts val="28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变量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两种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数据类型：</a:t>
            </a:r>
          </a:p>
          <a:p>
            <a:pPr marL="1028700" lvl="2" indent="-342900" algn="just">
              <a:lnSpc>
                <a:spcPts val="28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型：常用的有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wire</a:t>
            </a:r>
            <a:r>
              <a:rPr lang="zh-CN" altLang="en-US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tri</a:t>
            </a:r>
            <a:r>
              <a:rPr lang="zh-CN" altLang="en-US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1028700" lvl="2" indent="-342900" algn="just">
              <a:lnSpc>
                <a:spcPts val="28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variable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型：包括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integer</a:t>
            </a:r>
            <a:r>
              <a:rPr lang="zh-CN" altLang="en-US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等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628650" lvl="1" indent="-285750" algn="just">
              <a:lnSpc>
                <a:spcPts val="28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注意：</a:t>
            </a:r>
          </a:p>
          <a:p>
            <a:pPr marL="971550" lvl="2" indent="-285750" algn="just">
              <a:lnSpc>
                <a:spcPts val="28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Verilog-1995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标准中，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variable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型变量称为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register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型；</a:t>
            </a:r>
          </a:p>
          <a:p>
            <a:pPr marL="971550" lvl="2" indent="-285750" algn="just">
              <a:lnSpc>
                <a:spcPts val="28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Verilog-2001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标准中将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register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一词改为了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variable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，以避免初学者将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register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和硬件中的寄存器概念混淆起来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514350" lvl="1" indent="-171450" algn="just">
              <a:lnSpc>
                <a:spcPts val="2800"/>
              </a:lnSpc>
              <a:buClr>
                <a:srgbClr val="0066FF"/>
              </a:buClr>
              <a:buSzPct val="67000"/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A377B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13" t="2058" r="3695" b="6327"/>
          <a:stretch/>
        </p:blipFill>
        <p:spPr bwMode="auto">
          <a:xfrm>
            <a:off x="6453189" y="1145295"/>
            <a:ext cx="2544126" cy="1485676"/>
          </a:xfrm>
          <a:prstGeom prst="rect">
            <a:avLst/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27136" y="3472055"/>
            <a:ext cx="2570179" cy="1485676"/>
          </a:xfrm>
          <a:prstGeom prst="rect">
            <a:avLst/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1D8AC0BD-5919-5743-8A66-E48BFC535888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变量</a:t>
            </a:r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和数据类型</a:t>
            </a:r>
          </a:p>
        </p:txBody>
      </p:sp>
    </p:spTree>
    <p:extLst>
      <p:ext uri="{BB962C8B-B14F-4D97-AF65-F5344CB8AC3E}">
        <p14:creationId xmlns:p14="http://schemas.microsoft.com/office/powerpoint/2010/main" val="17094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202613" y="4237940"/>
            <a:ext cx="5124162" cy="703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39912" y="2788865"/>
            <a:ext cx="4974408" cy="3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13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D8A17864-72BD-344C-8EB0-074D1865DE95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变量</a:t>
            </a:r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和数据类型</a:t>
            </a:r>
          </a:p>
        </p:txBody>
      </p:sp>
      <p:sp>
        <p:nvSpPr>
          <p:cNvPr id="14" name="矩形 13"/>
          <p:cNvSpPr/>
          <p:nvPr/>
        </p:nvSpPr>
        <p:spPr>
          <a:xfrm>
            <a:off x="338267" y="905559"/>
            <a:ext cx="8467465" cy="4036267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571500" indent="-342000">
              <a:lnSpc>
                <a:spcPts val="28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变量和数据类型</a:t>
            </a:r>
            <a:endParaRPr lang="en-US" altLang="zh-CN" sz="2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000">
              <a:lnSpc>
                <a:spcPts val="28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wire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型变量最常用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类型数据，的定义格式如下：</a:t>
            </a:r>
          </a:p>
          <a:p>
            <a:pPr marL="1144800" lvl="2" indent="-457200">
              <a:lnSpc>
                <a:spcPts val="28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wire[</a:t>
            </a: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m:n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  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数据名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，数据名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……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数据名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1144800" lvl="2" indent="-457200">
              <a:lnSpc>
                <a:spcPts val="28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例如：  </a:t>
            </a:r>
            <a:r>
              <a:rPr lang="en-US" altLang="zh-CN" sz="20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wire  </a:t>
            </a:r>
            <a:r>
              <a:rPr lang="en-US" altLang="zh-CN" sz="2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a,b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定义了两个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wire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型变量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028700" lvl="3">
              <a:lnSpc>
                <a:spcPts val="2800"/>
              </a:lnSpc>
              <a:buClr>
                <a:srgbClr val="002060"/>
              </a:buClr>
              <a:buSzPct val="100000"/>
            </a:pPr>
            <a:r>
              <a:rPr lang="zh-CN" altLang="en-US" sz="20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wire[3:0] </a:t>
            </a:r>
            <a:r>
              <a:rPr lang="en-US" altLang="zh-CN" sz="2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c,d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;//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定义了两个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位宽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wire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型总线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028700" lvl="3">
              <a:lnSpc>
                <a:spcPts val="2800"/>
              </a:lnSpc>
              <a:buClr>
                <a:srgbClr val="002060"/>
              </a:buClr>
              <a:buSzPct val="100000"/>
            </a:pPr>
            <a:r>
              <a:rPr lang="zh-CN" altLang="en-US" sz="20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wire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signed 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[7:0] f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定义符号数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2001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版。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000">
              <a:lnSpc>
                <a:spcPts val="28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型变量是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最常用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的一种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variable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型变量，默认值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。定义格式如下：</a:t>
            </a:r>
            <a:endParaRPr lang="en-US" altLang="zh-CN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144800" lvl="3" indent="-457200">
              <a:lnSpc>
                <a:spcPts val="28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m:n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]  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数据名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，数据名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……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数据名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144800" lvl="3" indent="-457200">
              <a:lnSpc>
                <a:spcPts val="28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例如：</a:t>
            </a:r>
            <a:r>
              <a:rPr lang="en-US" altLang="zh-CN" sz="2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a,b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 </a:t>
            </a:r>
            <a:r>
              <a:rPr lang="en-US" altLang="zh-CN" sz="2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[7:0]  </a:t>
            </a:r>
            <a:r>
              <a:rPr lang="en-US" altLang="zh-CN" sz="2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c,d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;</a:t>
            </a:r>
          </a:p>
          <a:p>
            <a:pPr marL="1028700" lvl="3">
              <a:lnSpc>
                <a:spcPts val="2800"/>
              </a:lnSpc>
              <a:buClr>
                <a:srgbClr val="002060"/>
              </a:buClr>
              <a:buSzPct val="100000"/>
            </a:pP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 a=0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定义时候赋初值，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2001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版；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000" lvl="1">
              <a:lnSpc>
                <a:spcPts val="2800"/>
              </a:lnSpc>
              <a:buClr>
                <a:srgbClr val="002060"/>
              </a:buClr>
              <a:buSzPct val="100000"/>
            </a:pPr>
            <a:r>
              <a:rPr lang="en-US" altLang="zh-CN" sz="20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sz="2000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signed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[7:0] f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定义符号数，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2001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版。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514350" lvl="1" indent="-171450">
              <a:lnSpc>
                <a:spcPts val="28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A377B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53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10308" y="953475"/>
            <a:ext cx="8440615" cy="3699164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572400" indent="-342000" algn="just">
              <a:lnSpc>
                <a:spcPts val="30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变量和数据类型</a:t>
            </a:r>
            <a:endParaRPr lang="en-US" altLang="zh-CN" sz="2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000" algn="just">
              <a:lnSpc>
                <a:spcPts val="30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integer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型，也属于一种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variable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型变量，初始值为：</a:t>
            </a:r>
            <a:endParaRPr lang="en-US" altLang="zh-CN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144800" lvl="2" indent="-342000" algn="just">
              <a:lnSpc>
                <a:spcPts val="30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定义格式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integer  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变量名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、变量名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144800" lvl="2" indent="-342000" algn="just">
              <a:lnSpc>
                <a:spcPts val="30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多用于循环变量。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for(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=0;i&lt;5;i=i+1)</a:t>
            </a:r>
          </a:p>
          <a:p>
            <a:pPr marL="1144800" lvl="2" indent="-342000" algn="just">
              <a:lnSpc>
                <a:spcPts val="30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注意：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485900" lvl="3" indent="-342000" algn="just">
              <a:lnSpc>
                <a:spcPts val="3000"/>
              </a:lnSpc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Integer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型变量不能作为位向量访问；</a:t>
            </a:r>
            <a:endParaRPr lang="en-US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485900" lvl="3" indent="-342000" algn="just">
              <a:lnSpc>
                <a:spcPts val="3000"/>
              </a:lnSpc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integer </a:t>
            </a:r>
            <a:r>
              <a:rPr lang="en-US" altLang="zh-CN" sz="2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[0]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[20:15]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错误；</a:t>
            </a:r>
            <a:endParaRPr lang="en-US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485900" lvl="3" indent="-342000" algn="just">
              <a:lnSpc>
                <a:spcPts val="3000"/>
              </a:lnSpc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integer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表示符号数，</a:t>
            </a:r>
            <a:r>
              <a:rPr lang="en-US" altLang="zh-CN" sz="2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wire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定义无符号数；</a:t>
            </a:r>
            <a:endParaRPr lang="en-US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485900" lvl="3" indent="-342000" algn="just">
              <a:lnSpc>
                <a:spcPts val="3000"/>
              </a:lnSpc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integer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不用定义位宽，默认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位有符号数；</a:t>
            </a:r>
            <a:r>
              <a:rPr lang="en-US" altLang="zh-CN" sz="2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wire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多位宽无符号数需要定义说明。</a:t>
            </a:r>
          </a:p>
          <a:p>
            <a:pPr marL="1114425" lvl="2" indent="-428625" algn="just">
              <a:lnSpc>
                <a:spcPts val="30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l"/>
            </a:pPr>
            <a:endParaRPr lang="zh-CN" altLang="en-US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514350" lvl="1" indent="-171450" algn="just">
              <a:lnSpc>
                <a:spcPts val="30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A377B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D0D077BF-7376-8944-B842-5B6E9EC20619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变量</a:t>
            </a:r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和数据类型</a:t>
            </a:r>
          </a:p>
        </p:txBody>
      </p:sp>
    </p:spTree>
    <p:extLst>
      <p:ext uri="{BB962C8B-B14F-4D97-AF65-F5344CB8AC3E}">
        <p14:creationId xmlns:p14="http://schemas.microsoft.com/office/powerpoint/2010/main" val="39049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7B02013D-8C13-574A-ACDC-3A388FC03F98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变量</a:t>
            </a:r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和数据类型</a:t>
            </a:r>
          </a:p>
        </p:txBody>
      </p:sp>
      <p:sp>
        <p:nvSpPr>
          <p:cNvPr id="14" name="矩形 13"/>
          <p:cNvSpPr/>
          <p:nvPr/>
        </p:nvSpPr>
        <p:spPr>
          <a:xfrm>
            <a:off x="271308" y="1103594"/>
            <a:ext cx="8591338" cy="3699164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684000" lvl="2" indent="-342000">
              <a:lnSpc>
                <a:spcPts val="31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 smtClean="0">
                <a:latin typeface="Times New Roman" panose="02020603050405020304" pitchFamily="18" charset="0"/>
                <a:ea typeface="Microsoft YaHei" panose="020B0503020204020204" pitchFamily="34" charset="-122"/>
              </a:rPr>
              <a:t>数据类型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适用范围</a:t>
            </a:r>
            <a:endParaRPr lang="en-US" altLang="zh-CN" sz="2000" b="1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  <a:p>
            <a:pPr marL="1144800" lvl="3" indent="-342000">
              <a:lnSpc>
                <a:spcPts val="31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input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类型（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wire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）、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output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类型（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wire/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</a:rPr>
              <a:t>reg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/integer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）、内部信号（</a:t>
            </a:r>
            <a:r>
              <a:rPr lang="en-US" altLang="zh-CN" sz="2000" b="1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wire/</a:t>
            </a:r>
            <a:r>
              <a:rPr lang="en-US" altLang="zh-CN" sz="2000" b="1" dirty="0" err="1">
                <a:latin typeface="Times New Roman" panose="02020603050405020304" pitchFamily="18" charset="0"/>
                <a:ea typeface="Microsoft YaHei" panose="020B0503020204020204" pitchFamily="34" charset="-122"/>
              </a:rPr>
              <a:t>reg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  <a:p>
            <a:pPr marL="684000" lvl="2" indent="-342000">
              <a:lnSpc>
                <a:spcPts val="3100"/>
              </a:lnSpc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重点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是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被赋值</a:t>
            </a:r>
            <a:r>
              <a:rPr lang="zh-CN" altLang="en-US" sz="2000" b="1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的变量及赋值形式</a:t>
            </a:r>
            <a:endParaRPr lang="en-US" altLang="zh-CN" sz="2000" b="1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  <a:p>
            <a:pPr marL="1144800" lvl="3" indent="-342000">
              <a:lnSpc>
                <a:spcPts val="31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assign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赋值输出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一定是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wire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等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net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类型；</a:t>
            </a:r>
            <a:endParaRPr lang="en-US" altLang="zh-CN" sz="2000" b="1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  <a:p>
            <a:pPr marL="1144800" lvl="3" indent="-342000">
              <a:lnSpc>
                <a:spcPts val="31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门元件、模块的输出端输出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一定是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wire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等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net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类型；</a:t>
            </a:r>
            <a:endParaRPr lang="en-US" altLang="zh-CN" sz="2000" b="1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  <a:p>
            <a:pPr marL="1144800" lvl="3" indent="-342000">
              <a:lnSpc>
                <a:spcPts val="31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always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initial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过程块中赋值语句（表达式左侧被赋值变量） 输出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一定是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reg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integer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等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variable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类型。</a:t>
            </a:r>
          </a:p>
          <a:p>
            <a:pPr marL="514350" lvl="1" indent="-171450">
              <a:lnSpc>
                <a:spcPts val="3100"/>
              </a:lnSpc>
              <a:buClr>
                <a:srgbClr val="0066FF"/>
              </a:buClr>
              <a:buSzPct val="67000"/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A377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64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7B02013D-8C13-574A-ACDC-3A388FC03F98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常量、变量和数据类型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EFCA210F-F6AB-B446-A79B-1C42AFD05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622" y="921879"/>
            <a:ext cx="1993106" cy="1783556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68B18C99-3A49-DB41-ABDA-471CB5E5B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0190" y="1078523"/>
            <a:ext cx="3667125" cy="35111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1B2CF4E-C2BB-9849-9579-15D56939C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06" y="2661138"/>
            <a:ext cx="5285184" cy="238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67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37879" y="1078509"/>
            <a:ext cx="8524767" cy="3699164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572400" indent="-342000" algn="just" fontAlgn="base">
              <a:lnSpc>
                <a:spcPts val="3200"/>
              </a:lnSpc>
              <a:spcAft>
                <a:spcPts val="600"/>
              </a:spcAft>
              <a:buClr>
                <a:srgbClr val="002060"/>
              </a:buClr>
              <a:buFont typeface="Wingdings" pitchFamily="2" charset="2"/>
              <a:buChar char="l"/>
            </a:pPr>
            <a:r>
              <a:rPr lang="zh-CN" altLang="en-US" sz="22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信号可以分为</a:t>
            </a:r>
            <a:r>
              <a:rPr lang="zh-CN" altLang="en-US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端口信号</a:t>
            </a:r>
            <a:r>
              <a:rPr lang="zh-CN" altLang="en-US" sz="22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2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内部信号</a:t>
            </a:r>
            <a:r>
              <a:rPr lang="zh-CN" altLang="en-US" sz="22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22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出现在端口列表中的信号是端口信号，其它的信号为内部信号。</a:t>
            </a:r>
          </a:p>
          <a:p>
            <a:pPr marL="684000" lvl="1" indent="-342000" algn="just" fontAlgn="base">
              <a:lnSpc>
                <a:spcPts val="3200"/>
              </a:lnSpc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对于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端口信号</a:t>
            </a:r>
            <a:endParaRPr lang="en-US" altLang="zh-CN" sz="2000" b="1" kern="0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143000" lvl="2" indent="-342000" algn="just" fontAlgn="base">
              <a:lnSpc>
                <a:spcPts val="3200"/>
              </a:lnSpc>
              <a:spcAft>
                <a:spcPct val="0"/>
              </a:spcAft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输入端口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只能是</a:t>
            </a:r>
            <a:r>
              <a:rPr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类型；</a:t>
            </a:r>
            <a:endParaRPr lang="en-US" altLang="zh-CN" sz="2000" b="1" kern="0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143000" lvl="2" indent="-342000" algn="just" fontAlgn="base">
              <a:lnSpc>
                <a:spcPts val="3200"/>
              </a:lnSpc>
              <a:spcAft>
                <a:spcPct val="0"/>
              </a:spcAft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输出端口可以是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类型，也可以是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variable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类型。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486800" lvl="3" indent="-342900" algn="just" fontAlgn="base">
              <a:lnSpc>
                <a:spcPts val="3200"/>
              </a:lnSpc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若输出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端口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always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initial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中被赋值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则为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variable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类型；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486800" lvl="3" indent="-342900" algn="just" fontAlgn="base">
              <a:lnSpc>
                <a:spcPts val="3200"/>
              </a:lnSpc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Ø"/>
            </a:pP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过程块外赋值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(assign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、门调用、模块实例化）则为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类型。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D20D0AE-E3DA-D943-97C7-013FCA415A8E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数据类型总结</a:t>
            </a:r>
          </a:p>
        </p:txBody>
      </p:sp>
    </p:spTree>
    <p:extLst>
      <p:ext uri="{BB962C8B-B14F-4D97-AF65-F5344CB8AC3E}">
        <p14:creationId xmlns:p14="http://schemas.microsoft.com/office/powerpoint/2010/main" val="206428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5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78581" y="1061868"/>
            <a:ext cx="8550747" cy="3699164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684000" lvl="1" indent="-342000" algn="just" fontAlgn="base">
              <a:lnSpc>
                <a:spcPts val="3100"/>
              </a:lnSpc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内部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信号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类型与输出端口相同，可以是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variable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类型。判断方法也与输出端口相同。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143000" lvl="2" indent="-342000" algn="just" fontAlgn="base">
              <a:lnSpc>
                <a:spcPts val="3100"/>
              </a:lnSpc>
              <a:spcAft>
                <a:spcPct val="0"/>
              </a:spcAft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若在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过程块中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赋值，则为</a:t>
            </a:r>
            <a:r>
              <a:rPr lang="en-US" altLang="zh-CN" sz="20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integer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143000" lvl="2" indent="-342000" algn="just" fontAlgn="base">
              <a:lnSpc>
                <a:spcPts val="3100"/>
              </a:lnSpc>
              <a:spcAft>
                <a:spcPct val="0"/>
              </a:spcAft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若在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过程块外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赋值，则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net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类型（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wire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）。</a:t>
            </a:r>
            <a:endParaRPr lang="zh-CN" altLang="en-US" sz="2000" b="1" kern="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572400" indent="-342000" algn="just" fontAlgn="base">
              <a:lnSpc>
                <a:spcPts val="3100"/>
              </a:lnSpc>
              <a:spcAft>
                <a:spcPts val="600"/>
              </a:spcAft>
              <a:buClr>
                <a:srgbClr val="002060"/>
              </a:buClr>
              <a:buFont typeface="Wingdings" pitchFamily="2" charset="2"/>
              <a:buChar char="l"/>
            </a:pPr>
            <a:r>
              <a:rPr lang="zh-CN" altLang="en-US" sz="2200" b="1" kern="0" dirty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若信号既需要在过程块中赋值，又需要在过程块外赋值（不允许）。</a:t>
            </a:r>
            <a:endParaRPr lang="en-US" altLang="zh-CN" sz="2200" b="1" kern="0" dirty="0">
              <a:solidFill>
                <a:srgbClr val="00006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4000" lvl="1" indent="-342000" algn="just" fontAlgn="base">
              <a:lnSpc>
                <a:spcPts val="3100"/>
              </a:lnSpc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ü"/>
            </a:pP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这种情况是有可能出现的，如决断信号。这时需要一个中间信号转换</a:t>
            </a:r>
            <a:r>
              <a:rPr lang="zh-CN" altLang="en-US" sz="2000" b="1" kern="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D20D0AE-E3DA-D943-97C7-013FCA415A8E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数据类型总结</a:t>
            </a:r>
          </a:p>
        </p:txBody>
      </p:sp>
    </p:spTree>
    <p:extLst>
      <p:ext uri="{BB962C8B-B14F-4D97-AF65-F5344CB8AC3E}">
        <p14:creationId xmlns:p14="http://schemas.microsoft.com/office/powerpoint/2010/main" val="259884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23771" y="517341"/>
            <a:ext cx="3648229" cy="41088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修改前：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module example(o1, o2, a, b, c, d);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input a, b, c, d;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output o1, o2;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c, d;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o2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and u1(o2, c, d);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always @(a or b)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if (a) o1 = b; else o1 = 0;</a:t>
            </a:r>
          </a:p>
          <a:p>
            <a:pPr>
              <a:spcBef>
                <a:spcPct val="50000"/>
              </a:spcBef>
            </a:pPr>
            <a:r>
              <a:rPr lang="en-US" altLang="zh-CN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endmodule</a:t>
            </a:r>
            <a:endParaRPr lang="en-US" altLang="zh-CN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436679" y="171093"/>
            <a:ext cx="3070630" cy="4801314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修改后：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module example(o1, o2, a, b, c, d);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input a, b, c, d;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output o1, o2;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     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c, d;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//     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o2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o1;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and u1(o2, c, d);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always @(a or b)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if (a) o1 = b; else o1 = 0;</a:t>
            </a:r>
          </a:p>
          <a:p>
            <a:pPr>
              <a:spcBef>
                <a:spcPct val="50000"/>
              </a:spcBef>
            </a:pPr>
            <a:r>
              <a:rPr lang="en-US" altLang="zh-CN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endmodule</a:t>
            </a:r>
            <a:endParaRPr lang="en-US" altLang="zh-CN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1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061726" y="1744756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谢谢学习</a:t>
            </a:r>
          </a:p>
        </p:txBody>
      </p:sp>
    </p:spTree>
    <p:extLst>
      <p:ext uri="{BB962C8B-B14F-4D97-AF65-F5344CB8AC3E}">
        <p14:creationId xmlns:p14="http://schemas.microsoft.com/office/powerpoint/2010/main" val="35936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87963700-EFFC-214C-BAA6-8A7CB8A4765B}"/>
              </a:ext>
            </a:extLst>
          </p:cNvPr>
          <p:cNvSpPr txBox="1">
            <a:spLocks/>
          </p:cNvSpPr>
          <p:nvPr/>
        </p:nvSpPr>
        <p:spPr>
          <a:xfrm>
            <a:off x="714703" y="141734"/>
            <a:ext cx="9027679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知识点</a:t>
            </a:r>
            <a:r>
              <a:rPr lang="en-US" altLang="zh-CN" sz="24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：关键字、标识符、常量、变量和数据类型</a:t>
            </a:r>
            <a:endParaRPr lang="en-US" altLang="zh-CN" sz="2400" b="1" dirty="0" smtClean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81757B3-841E-D149-A006-095981FCD89D}"/>
              </a:ext>
            </a:extLst>
          </p:cNvPr>
          <p:cNvSpPr txBox="1">
            <a:spLocks/>
          </p:cNvSpPr>
          <p:nvPr/>
        </p:nvSpPr>
        <p:spPr>
          <a:xfrm>
            <a:off x="1028226" y="1135509"/>
            <a:ext cx="7886700" cy="326231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关键字</a:t>
            </a:r>
            <a:endParaRPr lang="en-US" altLang="zh-CN" sz="2000" b="1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7200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标识符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7200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常量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7200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变量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数据类型</a:t>
            </a:r>
            <a:endParaRPr lang="zh-CN" altLang="en-US" sz="2000" b="1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55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A120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A120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44360" y="1107698"/>
            <a:ext cx="6202113" cy="611476"/>
          </a:xfrm>
          <a:prstGeom prst="rect">
            <a:avLst/>
          </a:prstGeom>
          <a:ln>
            <a:noFill/>
          </a:ln>
        </p:spPr>
        <p:txBody>
          <a:bodyPr wrap="square" numCol="1">
            <a:normAutofit/>
          </a:bodyPr>
          <a:lstStyle/>
          <a:p>
            <a:pPr marL="172350" indent="-342900" algn="just">
              <a:lnSpc>
                <a:spcPts val="3580"/>
              </a:lnSpc>
              <a:spcBef>
                <a:spcPts val="375"/>
              </a:spcBef>
              <a:buClr>
                <a:srgbClr val="002060"/>
              </a:buClr>
              <a:buSzPct val="100000"/>
              <a:buFont typeface="Wingdings" pitchFamily="2" charset="2"/>
              <a:buChar char="l"/>
            </a:pPr>
            <a:endParaRPr lang="en-US" altLang="zh-CN" sz="2400" b="1" dirty="0">
              <a:solidFill>
                <a:srgbClr val="3366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6924A7C-8C02-6B4F-8E02-8D8D6F4364D0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关键字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5220DD-28CB-E04E-8E2A-FE0C460FAF08}"/>
              </a:ext>
            </a:extLst>
          </p:cNvPr>
          <p:cNvSpPr/>
          <p:nvPr/>
        </p:nvSpPr>
        <p:spPr>
          <a:xfrm>
            <a:off x="-76155" y="942969"/>
            <a:ext cx="6822627" cy="3625702"/>
          </a:xfrm>
          <a:prstGeom prst="rect">
            <a:avLst/>
          </a:prstGeom>
          <a:ln>
            <a:noFill/>
          </a:ln>
        </p:spPr>
        <p:txBody>
          <a:bodyPr wrap="square" numCol="1">
            <a:normAutofit/>
          </a:bodyPr>
          <a:lstStyle/>
          <a:p>
            <a:pPr marL="685800" lvl="1" indent="-342900" algn="just">
              <a:lnSpc>
                <a:spcPts val="3580"/>
              </a:lnSpc>
              <a:spcBef>
                <a:spcPts val="375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关键字</a:t>
            </a:r>
            <a:r>
              <a:rPr lang="zh-CN" altLang="en-US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都是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小写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；（</a:t>
            </a:r>
            <a:r>
              <a:rPr lang="zh-CN" altLang="zh-CN" sz="2000" dirty="0">
                <a:solidFill>
                  <a:srgbClr val="3D5D2B"/>
                </a:solidFill>
                <a:latin typeface="Arial Black" panose="020B0A04020102020204" pitchFamily="34" charset="0"/>
              </a:rPr>
              <a:t> IEEE Std. 1364-2001 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ts val="3580"/>
              </a:lnSpc>
              <a:spcBef>
                <a:spcPts val="375"/>
              </a:spcBef>
              <a:buClr>
                <a:srgbClr val="0066FF"/>
              </a:buClr>
              <a:buSzPct val="67000"/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3366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099763"/>
              </p:ext>
            </p:extLst>
          </p:nvPr>
        </p:nvGraphicFramePr>
        <p:xfrm>
          <a:off x="149072" y="1440252"/>
          <a:ext cx="2781558" cy="353368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27186">
                  <a:extLst>
                    <a:ext uri="{9D8B030D-6E8A-4147-A177-3AD203B41FA5}">
                      <a16:colId xmlns:a16="http://schemas.microsoft.com/office/drawing/2014/main" val="4097737629"/>
                    </a:ext>
                  </a:extLst>
                </a:gridCol>
                <a:gridCol w="927186">
                  <a:extLst>
                    <a:ext uri="{9D8B030D-6E8A-4147-A177-3AD203B41FA5}">
                      <a16:colId xmlns:a16="http://schemas.microsoft.com/office/drawing/2014/main" val="2741165472"/>
                    </a:ext>
                  </a:extLst>
                </a:gridCol>
                <a:gridCol w="927186">
                  <a:extLst>
                    <a:ext uri="{9D8B030D-6E8A-4147-A177-3AD203B41FA5}">
                      <a16:colId xmlns:a16="http://schemas.microsoft.com/office/drawing/2014/main" val="2932767388"/>
                    </a:ext>
                  </a:extLst>
                </a:gridCol>
              </a:tblGrid>
              <a:tr h="95980"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always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ifnone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rnmos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2156201178"/>
                  </a:ext>
                </a:extLst>
              </a:tr>
              <a:tr h="95980"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and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incdir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rpmos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1157155895"/>
                  </a:ext>
                </a:extLst>
              </a:tr>
              <a:tr h="95980"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assign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include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rtran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1014420474"/>
                  </a:ext>
                </a:extLst>
              </a:tr>
              <a:tr h="147041"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automatic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initial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rtranif0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1601862641"/>
                  </a:ext>
                </a:extLst>
              </a:tr>
              <a:tr h="95980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</a:rPr>
                        <a:t>begin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inout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</a:rPr>
                        <a:t>rtranif1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1744777786"/>
                  </a:ext>
                </a:extLst>
              </a:tr>
              <a:tr h="95980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 err="1">
                          <a:effectLst/>
                        </a:rPr>
                        <a:t>buf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input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scalared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330014082"/>
                  </a:ext>
                </a:extLst>
              </a:tr>
              <a:tr h="147041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</a:rPr>
                        <a:t>bufif0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instance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 err="1">
                          <a:effectLst/>
                        </a:rPr>
                        <a:t>showcancelled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703747731"/>
                  </a:ext>
                </a:extLst>
              </a:tr>
              <a:tr h="95980"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bufif1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integer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signed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1270855236"/>
                  </a:ext>
                </a:extLst>
              </a:tr>
              <a:tr h="95980"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case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join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small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383227946"/>
                  </a:ext>
                </a:extLst>
              </a:tr>
              <a:tr h="95980"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casex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large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specify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330179680"/>
                  </a:ext>
                </a:extLst>
              </a:tr>
              <a:tr h="147041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 err="1">
                          <a:effectLst/>
                        </a:rPr>
                        <a:t>casez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liblist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specparam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422459649"/>
                  </a:ext>
                </a:extLst>
              </a:tr>
              <a:tr h="95980"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cell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library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strong0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1019147489"/>
                  </a:ext>
                </a:extLst>
              </a:tr>
              <a:tr h="147041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 err="1">
                          <a:effectLst/>
                        </a:rPr>
                        <a:t>cmos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localparam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strong1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2923662032"/>
                  </a:ext>
                </a:extLst>
              </a:tr>
              <a:tr h="95980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</a:rPr>
                        <a:t>if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repeat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22853" marR="22853" marT="11427" marB="11427"/>
                </a:tc>
                <a:extLst>
                  <a:ext uri="{0D108BD9-81ED-4DB2-BD59-A6C34878D82A}">
                    <a16:rowId xmlns:a16="http://schemas.microsoft.com/office/drawing/2014/main" val="309081482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97077"/>
              </p:ext>
            </p:extLst>
          </p:nvPr>
        </p:nvGraphicFramePr>
        <p:xfrm>
          <a:off x="3064937" y="1437482"/>
          <a:ext cx="2967294" cy="327271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89098">
                  <a:extLst>
                    <a:ext uri="{9D8B030D-6E8A-4147-A177-3AD203B41FA5}">
                      <a16:colId xmlns:a16="http://schemas.microsoft.com/office/drawing/2014/main" val="3300858597"/>
                    </a:ext>
                  </a:extLst>
                </a:gridCol>
                <a:gridCol w="989098">
                  <a:extLst>
                    <a:ext uri="{9D8B030D-6E8A-4147-A177-3AD203B41FA5}">
                      <a16:colId xmlns:a16="http://schemas.microsoft.com/office/drawing/2014/main" val="1581846953"/>
                    </a:ext>
                  </a:extLst>
                </a:gridCol>
                <a:gridCol w="989098">
                  <a:extLst>
                    <a:ext uri="{9D8B030D-6E8A-4147-A177-3AD203B41FA5}">
                      <a16:colId xmlns:a16="http://schemas.microsoft.com/office/drawing/2014/main" val="1804483680"/>
                    </a:ext>
                  </a:extLst>
                </a:gridCol>
              </a:tblGrid>
              <a:tr h="147041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 err="1">
                          <a:effectLst/>
                        </a:rPr>
                        <a:t>config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 err="1">
                          <a:effectLst/>
                        </a:rPr>
                        <a:t>macromodule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supply0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3080675128"/>
                  </a:ext>
                </a:extLst>
              </a:tr>
              <a:tr h="95980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 err="1">
                          <a:effectLst/>
                        </a:rPr>
                        <a:t>deassign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medium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</a:rPr>
                        <a:t>supply1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2307428370"/>
                  </a:ext>
                </a:extLst>
              </a:tr>
              <a:tr h="95980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</a:rPr>
                        <a:t>default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b="1" dirty="0">
                          <a:effectLst/>
                        </a:rPr>
                        <a:t>module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table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1136022497"/>
                  </a:ext>
                </a:extLst>
              </a:tr>
              <a:tr h="95980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 err="1">
                          <a:effectLst/>
                        </a:rPr>
                        <a:t>defparam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nand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task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228813519"/>
                  </a:ext>
                </a:extLst>
              </a:tr>
              <a:tr h="95980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</a:rPr>
                        <a:t>design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negedge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time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3420752370"/>
                  </a:ext>
                </a:extLst>
              </a:tr>
              <a:tr h="95980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</a:rPr>
                        <a:t>disable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nmos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tran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4033273981"/>
                  </a:ext>
                </a:extLst>
              </a:tr>
              <a:tr h="95980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</a:rPr>
                        <a:t>edge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nor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tranif0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1005407464"/>
                  </a:ext>
                </a:extLst>
              </a:tr>
              <a:tr h="147041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</a:rPr>
                        <a:t>else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noshowcancelled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tranif1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69680840"/>
                  </a:ext>
                </a:extLst>
              </a:tr>
              <a:tr h="95980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</a:rPr>
                        <a:t>end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not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tri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3697536931"/>
                  </a:ext>
                </a:extLst>
              </a:tr>
              <a:tr h="95980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 err="1">
                          <a:effectLst/>
                        </a:rPr>
                        <a:t>endcase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notif0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tri0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1648486883"/>
                  </a:ext>
                </a:extLst>
              </a:tr>
              <a:tr h="147041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 err="1">
                          <a:effectLst/>
                        </a:rPr>
                        <a:t>endconfig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notif1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tri1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6287854"/>
                  </a:ext>
                </a:extLst>
              </a:tr>
              <a:tr h="147041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 err="1">
                          <a:effectLst/>
                        </a:rPr>
                        <a:t>endfunction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or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 err="1">
                          <a:effectLst/>
                        </a:rPr>
                        <a:t>triand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214020631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404844"/>
              </p:ext>
            </p:extLst>
          </p:nvPr>
        </p:nvGraphicFramePr>
        <p:xfrm>
          <a:off x="6164328" y="62098"/>
          <a:ext cx="2967294" cy="464809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89098">
                  <a:extLst>
                    <a:ext uri="{9D8B030D-6E8A-4147-A177-3AD203B41FA5}">
                      <a16:colId xmlns:a16="http://schemas.microsoft.com/office/drawing/2014/main" val="1310060862"/>
                    </a:ext>
                  </a:extLst>
                </a:gridCol>
                <a:gridCol w="1167478">
                  <a:extLst>
                    <a:ext uri="{9D8B030D-6E8A-4147-A177-3AD203B41FA5}">
                      <a16:colId xmlns:a16="http://schemas.microsoft.com/office/drawing/2014/main" val="3599948310"/>
                    </a:ext>
                  </a:extLst>
                </a:gridCol>
                <a:gridCol w="810718">
                  <a:extLst>
                    <a:ext uri="{9D8B030D-6E8A-4147-A177-3AD203B41FA5}">
                      <a16:colId xmlns:a16="http://schemas.microsoft.com/office/drawing/2014/main" val="925455309"/>
                    </a:ext>
                  </a:extLst>
                </a:gridCol>
              </a:tblGrid>
              <a:tr h="147041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 err="1">
                          <a:effectLst/>
                        </a:rPr>
                        <a:t>endgenerate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output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trior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1655231205"/>
                  </a:ext>
                </a:extLst>
              </a:tr>
              <a:tr h="147041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 err="1">
                          <a:effectLst/>
                        </a:rPr>
                        <a:t>endmodule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parameter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trireg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859710805"/>
                  </a:ext>
                </a:extLst>
              </a:tr>
              <a:tr h="147041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 err="1">
                          <a:effectLst/>
                        </a:rPr>
                        <a:t>endprimitive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pmos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unsigned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2022783582"/>
                  </a:ext>
                </a:extLst>
              </a:tr>
              <a:tr h="147041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 err="1">
                          <a:effectLst/>
                        </a:rPr>
                        <a:t>endspecify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posedge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use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2133983846"/>
                  </a:ext>
                </a:extLst>
              </a:tr>
              <a:tr h="147041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 err="1">
                          <a:effectLst/>
                        </a:rPr>
                        <a:t>endtable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primitive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vectored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784951729"/>
                  </a:ext>
                </a:extLst>
              </a:tr>
              <a:tr h="95980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 err="1">
                          <a:effectLst/>
                        </a:rPr>
                        <a:t>endtask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pull0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wait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3454976881"/>
                  </a:ext>
                </a:extLst>
              </a:tr>
              <a:tr h="95980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</a:rPr>
                        <a:t>event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</a:rPr>
                        <a:t>pull1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wand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1980101219"/>
                  </a:ext>
                </a:extLst>
              </a:tr>
              <a:tr h="95980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</a:rPr>
                        <a:t>for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pulldown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weak0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2140912164"/>
                  </a:ext>
                </a:extLst>
              </a:tr>
              <a:tr h="95980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</a:rPr>
                        <a:t>force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pullup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weak1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3421381782"/>
                  </a:ext>
                </a:extLst>
              </a:tr>
              <a:tr h="205375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</a:rPr>
                        <a:t>forever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pulsestyle_onevent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while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2058309919"/>
                  </a:ext>
                </a:extLst>
              </a:tr>
              <a:tr h="205375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</a:rPr>
                        <a:t>fork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 err="1">
                          <a:effectLst/>
                        </a:rPr>
                        <a:t>pulsestyle_ondetect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</a:rPr>
                        <a:t>wire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2662928109"/>
                  </a:ext>
                </a:extLst>
              </a:tr>
              <a:tr h="95980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</a:rPr>
                        <a:t>function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rcmos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 err="1">
                          <a:effectLst/>
                        </a:rPr>
                        <a:t>wor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2714627268"/>
                  </a:ext>
                </a:extLst>
              </a:tr>
              <a:tr h="95980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real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 err="1">
                          <a:effectLst/>
                        </a:rPr>
                        <a:t>xnor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3365519901"/>
                  </a:ext>
                </a:extLst>
              </a:tr>
              <a:tr h="95980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 err="1">
                          <a:effectLst/>
                        </a:rPr>
                        <a:t>genvar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 err="1">
                          <a:effectLst/>
                        </a:rPr>
                        <a:t>realtime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 err="1">
                          <a:effectLst/>
                        </a:rPr>
                        <a:t>xor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3657863425"/>
                  </a:ext>
                </a:extLst>
              </a:tr>
              <a:tr h="161586"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>
                          <a:effectLst/>
                        </a:rPr>
                        <a:t>highz0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 dirty="0" err="1">
                          <a:effectLst/>
                        </a:rPr>
                        <a:t>reg</a:t>
                      </a:r>
                      <a:endParaRPr 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400" dirty="0">
                          <a:effectLst/>
                        </a:rPr>
                        <a:t/>
                      </a:r>
                      <a:br>
                        <a:rPr lang="zh-CN" altLang="en-US" sz="1400" dirty="0">
                          <a:effectLst/>
                        </a:rPr>
                      </a:br>
                      <a:endParaRPr lang="zh-CN" alt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2945857916"/>
                  </a:ext>
                </a:extLst>
              </a:tr>
              <a:tr h="161586"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highz1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400">
                          <a:effectLst/>
                        </a:rPr>
                        <a:t>release</a:t>
                      </a:r>
                      <a:endParaRPr lang="en-US" sz="14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400" dirty="0">
                          <a:effectLst/>
                        </a:rPr>
                        <a:t/>
                      </a:r>
                      <a:br>
                        <a:rPr lang="zh-CN" altLang="en-US" sz="1400" dirty="0">
                          <a:effectLst/>
                        </a:rPr>
                      </a:br>
                      <a:endParaRPr lang="zh-CN" altLang="en-US" sz="14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03" marR="11903" marT="11903" marB="11903"/>
                </a:tc>
                <a:extLst>
                  <a:ext uri="{0D108BD9-81ED-4DB2-BD59-A6C34878D82A}">
                    <a16:rowId xmlns:a16="http://schemas.microsoft.com/office/drawing/2014/main" val="3017586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13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5" y="2376996"/>
            <a:ext cx="5772956" cy="258163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44360" y="1107698"/>
            <a:ext cx="6202113" cy="611476"/>
          </a:xfrm>
          <a:prstGeom prst="rect">
            <a:avLst/>
          </a:prstGeom>
          <a:ln>
            <a:noFill/>
          </a:ln>
        </p:spPr>
        <p:txBody>
          <a:bodyPr wrap="square" numCol="1">
            <a:normAutofit/>
          </a:bodyPr>
          <a:lstStyle/>
          <a:p>
            <a:pPr marL="172350" indent="-342900" algn="just">
              <a:lnSpc>
                <a:spcPts val="3580"/>
              </a:lnSpc>
              <a:spcBef>
                <a:spcPts val="375"/>
              </a:spcBef>
              <a:buClr>
                <a:srgbClr val="002060"/>
              </a:buClr>
              <a:buSzPct val="100000"/>
              <a:buFont typeface="Wingdings" pitchFamily="2" charset="2"/>
              <a:buChar char="l"/>
            </a:pPr>
            <a:endParaRPr lang="en-US" altLang="zh-CN" sz="2400" b="1" dirty="0">
              <a:solidFill>
                <a:srgbClr val="3366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6924A7C-8C02-6B4F-8E02-8D8D6F4364D0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关键字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5220DD-28CB-E04E-8E2A-FE0C460FAF08}"/>
              </a:ext>
            </a:extLst>
          </p:cNvPr>
          <p:cNvSpPr/>
          <p:nvPr/>
        </p:nvSpPr>
        <p:spPr>
          <a:xfrm>
            <a:off x="438853" y="1286267"/>
            <a:ext cx="4883424" cy="3625702"/>
          </a:xfrm>
          <a:prstGeom prst="rect">
            <a:avLst/>
          </a:prstGeom>
          <a:ln>
            <a:noFill/>
          </a:ln>
        </p:spPr>
        <p:txBody>
          <a:bodyPr wrap="square" numCol="1">
            <a:normAutofit/>
          </a:bodyPr>
          <a:lstStyle/>
          <a:p>
            <a:pPr marL="685800" lvl="1" indent="-342900" algn="just">
              <a:lnSpc>
                <a:spcPts val="3580"/>
              </a:lnSpc>
              <a:spcBef>
                <a:spcPts val="375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关键字</a:t>
            </a:r>
            <a:r>
              <a:rPr lang="zh-CN" altLang="en-US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都是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小写；</a:t>
            </a:r>
          </a:p>
          <a:p>
            <a:pPr marL="685800" lvl="1" indent="-342900" algn="just">
              <a:lnSpc>
                <a:spcPts val="3580"/>
              </a:lnSpc>
              <a:spcBef>
                <a:spcPts val="375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变量</a:t>
            </a:r>
            <a:r>
              <a:rPr lang="zh-CN" altLang="en-US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定义不能和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关键词</a:t>
            </a:r>
            <a:r>
              <a:rPr lang="zh-CN" altLang="en-US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冲突</a:t>
            </a:r>
            <a:r>
              <a:rPr lang="zh-CN" altLang="en-US" sz="2000" b="1" dirty="0" smtClean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 smtClean="0">
              <a:solidFill>
                <a:srgbClr val="0A377B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ts val="3580"/>
              </a:lnSpc>
              <a:spcBef>
                <a:spcPts val="375"/>
              </a:spcBef>
              <a:buClr>
                <a:srgbClr val="0066FF"/>
              </a:buClr>
              <a:buSzPct val="67000"/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3366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D0684F-6613-3849-9DF1-B470F09AB8C1}"/>
              </a:ext>
            </a:extLst>
          </p:cNvPr>
          <p:cNvSpPr/>
          <p:nvPr/>
        </p:nvSpPr>
        <p:spPr>
          <a:xfrm>
            <a:off x="5312230" y="0"/>
            <a:ext cx="3831770" cy="364021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module  </a:t>
            </a:r>
            <a:r>
              <a:rPr lang="en-US" altLang="zh-CN" sz="1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johnson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clk,clr,qout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parameter 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WIDTH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=4;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 </a:t>
            </a:r>
            <a:r>
              <a:rPr lang="en-US" altLang="zh-CN" sz="1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clk,clr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output 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[(WIDTH-1):0] </a:t>
            </a:r>
            <a:r>
              <a:rPr lang="en-US" altLang="zh-CN" sz="1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qout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always @(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or 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clr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begin  if(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clr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		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qout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&lt;=0;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else  	begin 	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qout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&lt;=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qout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&lt;&lt;1;		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qout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[0]&lt;=~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qout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[WIDTH-1];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end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end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endmodule</a:t>
            </a:r>
            <a:endParaRPr lang="en-US" altLang="zh-CN" sz="14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34234" y="4427964"/>
            <a:ext cx="4461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Prime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中，关键字用蓝色字体提示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13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/>
      <p:bldP spid="5" grpId="0" animBg="1"/>
      <p:bldP spid="5" grpId="1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04801" y="966175"/>
            <a:ext cx="5276191" cy="3533173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357188" lvl="1" indent="-342900" algn="just">
              <a:lnSpc>
                <a:spcPts val="28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标识符</a:t>
            </a:r>
            <a:r>
              <a:rPr lang="zh-CN" altLang="en-US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Identifiers</a:t>
            </a:r>
            <a:r>
              <a:rPr lang="zh-CN" altLang="en-US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1" dirty="0" smtClean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 smtClean="0">
              <a:solidFill>
                <a:srgbClr val="0A377B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814388" lvl="2" indent="-342900" algn="just">
              <a:lnSpc>
                <a:spcPts val="28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任意一组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字母、数字</a:t>
            </a:r>
            <a:r>
              <a:rPr lang="zh-CN" altLang="en-US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以及符号“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$</a:t>
            </a:r>
            <a:r>
              <a:rPr lang="en-US" altLang="zh-CN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和“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下划线</a:t>
            </a:r>
            <a:r>
              <a:rPr lang="zh-CN" altLang="en-US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）的组合；</a:t>
            </a:r>
          </a:p>
          <a:p>
            <a:pPr marL="814388" lvl="3" indent="-342900" algn="just">
              <a:lnSpc>
                <a:spcPts val="28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标识符的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第一个字符</a:t>
            </a:r>
            <a:r>
              <a:rPr lang="zh-CN" altLang="en-US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必须是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字母</a:t>
            </a:r>
            <a:r>
              <a:rPr lang="zh-CN" altLang="en-US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或者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下划线</a:t>
            </a:r>
            <a:r>
              <a:rPr lang="zh-CN" altLang="en-US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，小于</a:t>
            </a:r>
            <a:r>
              <a:rPr lang="en-US" altLang="zh-CN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1023</a:t>
            </a:r>
            <a:r>
              <a:rPr lang="zh-CN" altLang="en-US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字符；</a:t>
            </a:r>
          </a:p>
          <a:p>
            <a:pPr marL="814388" lvl="3" indent="-342900" algn="just">
              <a:lnSpc>
                <a:spcPts val="28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标识符是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区分大小写</a:t>
            </a:r>
            <a:r>
              <a:rPr lang="zh-CN" altLang="en-US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的。</a:t>
            </a:r>
          </a:p>
          <a:p>
            <a:pPr marL="357188" lvl="1" indent="-342900" algn="just">
              <a:lnSpc>
                <a:spcPts val="28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例如：</a:t>
            </a:r>
          </a:p>
          <a:p>
            <a:pPr marL="714375" lvl="2" indent="-177800" algn="just">
              <a:lnSpc>
                <a:spcPts val="28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正确：</a:t>
            </a:r>
            <a:r>
              <a:rPr lang="en-US" altLang="zh-CN" sz="2000" b="1" dirty="0" smtClean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COUNT   </a:t>
            </a:r>
            <a:r>
              <a:rPr lang="en-US" altLang="zh-CN" sz="2000" b="1" dirty="0" err="1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count</a:t>
            </a:r>
            <a:r>
              <a:rPr lang="en-US" altLang="zh-CN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_A1   R56_1  Begin</a:t>
            </a:r>
          </a:p>
          <a:p>
            <a:pPr marL="714375" lvl="2" indent="-177800" algn="just">
              <a:lnSpc>
                <a:spcPts val="28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错误：</a:t>
            </a:r>
            <a:r>
              <a:rPr lang="en-US" altLang="zh-CN" sz="2000" b="1" dirty="0" smtClean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begin   </a:t>
            </a:r>
            <a:r>
              <a:rPr lang="en-US" altLang="zh-CN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30dna  </a:t>
            </a:r>
            <a:r>
              <a:rPr lang="en-US" altLang="zh-CN" sz="2000" b="1" dirty="0" err="1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doub</a:t>
            </a:r>
            <a:r>
              <a:rPr lang="en-US" altLang="zh-CN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*   $abs</a:t>
            </a:r>
          </a:p>
          <a:p>
            <a:pPr marL="171450" indent="-171450" algn="just">
              <a:lnSpc>
                <a:spcPts val="2800"/>
              </a:lnSpc>
              <a:buClr>
                <a:srgbClr val="0066FF"/>
              </a:buClr>
              <a:buSzPct val="67000"/>
              <a:buFont typeface="Wingdings" panose="05000000000000000000" pitchFamily="2" charset="2"/>
              <a:buChar char="Ø"/>
            </a:pPr>
            <a:endParaRPr lang="zh-CN" altLang="en-US" sz="2000" b="1" dirty="0">
              <a:solidFill>
                <a:srgbClr val="3366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A415AF6-9561-2A42-B451-21CB67EA4FE8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标识符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1D0684F-6613-3849-9DF1-B470F09AB8C1}"/>
              </a:ext>
            </a:extLst>
          </p:cNvPr>
          <p:cNvSpPr/>
          <p:nvPr/>
        </p:nvSpPr>
        <p:spPr>
          <a:xfrm>
            <a:off x="5685224" y="966175"/>
            <a:ext cx="3312091" cy="3647152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Module  </a:t>
            </a:r>
            <a:r>
              <a:rPr lang="en-US" altLang="zh-CN" sz="1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johnson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clk,clr,qout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parameter 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WIDTH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=4;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input </a:t>
            </a:r>
            <a:r>
              <a:rPr lang="en-US" altLang="zh-CN" sz="1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clk,clr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output 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[(WIDTH-1):0] </a:t>
            </a:r>
            <a:r>
              <a:rPr lang="en-US" altLang="zh-CN" sz="1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qout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always @(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or 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posedge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clr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begin  if(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clr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 		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qout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&lt;=0;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else  	begin 	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qout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&lt;=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qout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&lt;&lt;1;		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qout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[0]&lt;=~</a:t>
            </a: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qout</a:t>
            </a: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[WIDTH-1];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end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end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endmodule</a:t>
            </a:r>
            <a:endParaRPr lang="en-US" altLang="zh-CN" sz="14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6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57320" y="1102883"/>
            <a:ext cx="5122718" cy="3589043"/>
          </a:xfrm>
          <a:prstGeom prst="rect">
            <a:avLst/>
          </a:prstGeom>
          <a:ln>
            <a:noFill/>
          </a:ln>
        </p:spPr>
        <p:txBody>
          <a:bodyPr wrap="square" numCol="1">
            <a:normAutofit/>
          </a:bodyPr>
          <a:lstStyle/>
          <a:p>
            <a:pPr marL="342900" indent="-342900" algn="just">
              <a:lnSpc>
                <a:spcPts val="314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常量</a:t>
            </a:r>
          </a:p>
          <a:p>
            <a:pPr marL="685800" lvl="1" indent="-342900" algn="just">
              <a:lnSpc>
                <a:spcPts val="314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值不能被改变的量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常量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constants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）。</a:t>
            </a:r>
            <a:endParaRPr lang="en-US" altLang="zh-CN" sz="2000" b="1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5800" lvl="1" indent="-342900" algn="just">
              <a:lnSpc>
                <a:spcPts val="314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中的常量主要有如下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种类型：</a:t>
            </a:r>
          </a:p>
          <a:p>
            <a:pPr marL="1028700" lvl="2" indent="-342900" algn="just">
              <a:lnSpc>
                <a:spcPts val="314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整数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（可综合）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20 37</a:t>
            </a:r>
          </a:p>
          <a:p>
            <a:pPr marL="1028700" lvl="2" indent="-342900" algn="just">
              <a:lnSpc>
                <a:spcPts val="314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实数（不可综合）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12.45</a:t>
            </a:r>
          </a:p>
          <a:p>
            <a:pPr marL="1028700" lvl="2" indent="-342900" algn="just">
              <a:lnSpc>
                <a:spcPts val="314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字符串（不可综合）“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hello”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0038" y="1189836"/>
            <a:ext cx="3219416" cy="350209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F815B898-50EC-F742-8D94-35A32053CCAB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常量</a:t>
            </a:r>
            <a:endParaRPr lang="zh-CN" altLang="en-US" sz="3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7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33758" y="1232875"/>
            <a:ext cx="4258959" cy="3589043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342900" indent="-342900" algn="just">
              <a:lnSpc>
                <a:spcPts val="32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常量 </a:t>
            </a:r>
            <a:r>
              <a:rPr lang="en-US" altLang="zh-CN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---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整数</a:t>
            </a:r>
          </a:p>
          <a:p>
            <a:pPr marL="685800" lvl="1" indent="-3429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整数书写方式：</a:t>
            </a:r>
          </a:p>
          <a:p>
            <a:pPr marL="1028700" lvl="2" indent="-342900" algn="just">
              <a:lnSpc>
                <a:spcPts val="32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+/-</a:t>
            </a:r>
            <a:r>
              <a:rPr lang="en-US" altLang="zh-CN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size</a:t>
            </a:r>
            <a:r>
              <a:rPr lang="en-US" altLang="zh-CN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'</a:t>
            </a:r>
            <a:r>
              <a:rPr lang="en-US" altLang="zh-CN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base</a:t>
            </a:r>
            <a:r>
              <a:rPr lang="en-US" altLang="zh-CN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&gt;&lt;</a:t>
            </a:r>
            <a:r>
              <a:rPr lang="en-US" altLang="zh-CN" sz="2000" b="1" dirty="0">
                <a:solidFill>
                  <a:schemeClr val="accent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value</a:t>
            </a:r>
            <a:r>
              <a:rPr lang="en-US" altLang="zh-CN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marL="1028700" lvl="2" indent="-342900" algn="just">
              <a:lnSpc>
                <a:spcPts val="32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+/-</a:t>
            </a:r>
            <a:r>
              <a:rPr lang="en-US" altLang="zh-CN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位宽</a:t>
            </a:r>
            <a:r>
              <a:rPr lang="en-US" altLang="zh-CN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'</a:t>
            </a:r>
            <a:r>
              <a:rPr lang="en-US" altLang="zh-CN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进制</a:t>
            </a:r>
            <a:r>
              <a:rPr lang="en-US" altLang="zh-CN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&gt;&lt;</a:t>
            </a:r>
            <a:r>
              <a:rPr lang="zh-CN" alt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数字</a:t>
            </a:r>
            <a:r>
              <a:rPr lang="en-US" altLang="zh-CN" sz="2000" b="1" dirty="0" smtClean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marL="685800" lvl="2" algn="just">
              <a:lnSpc>
                <a:spcPts val="3200"/>
              </a:lnSpc>
              <a:buClr>
                <a:srgbClr val="002060"/>
              </a:buClr>
              <a:buSzPct val="100000"/>
            </a:pP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size 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为对应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二进制数的宽度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5800" lvl="2" algn="just">
              <a:lnSpc>
                <a:spcPts val="3200"/>
              </a:lnSpc>
              <a:buClr>
                <a:srgbClr val="002060"/>
              </a:buClr>
              <a:buSzPct val="100000"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base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进制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5800" lvl="2" algn="just">
              <a:lnSpc>
                <a:spcPts val="3200"/>
              </a:lnSpc>
              <a:buClr>
                <a:srgbClr val="002060"/>
              </a:buClr>
              <a:buSzPct val="100000"/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value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是基于</a:t>
            </a:r>
            <a:r>
              <a:rPr lang="zh-CN" alt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进制的数字序列。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307C3D3-B3EB-474B-B6E7-38C3518806C3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常量</a:t>
            </a:r>
            <a:endParaRPr lang="zh-CN" altLang="en-US" sz="3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92717" y="1863970"/>
            <a:ext cx="4184192" cy="2504656"/>
          </a:xfrm>
          <a:prstGeom prst="rect">
            <a:avLst/>
          </a:prstGeom>
          <a:ln>
            <a:noFill/>
          </a:ln>
        </p:spPr>
        <p:txBody>
          <a:bodyPr wrap="square" numCol="1">
            <a:normAutofit fontScale="70000" lnSpcReduction="20000"/>
          </a:bodyPr>
          <a:lstStyle/>
          <a:p>
            <a:pPr marL="685800" lvl="1" indent="-3429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进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制有如下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种表示形式：</a:t>
            </a:r>
          </a:p>
          <a:p>
            <a:pPr marL="1028700" lvl="2" indent="-342900" algn="just">
              <a:lnSpc>
                <a:spcPts val="32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二进制（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     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10’b1010</a:t>
            </a:r>
          </a:p>
          <a:p>
            <a:pPr marL="1028700" lvl="2" indent="-342900" algn="just">
              <a:lnSpc>
                <a:spcPts val="32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十进制（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或缺省）   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10’d23   23</a:t>
            </a:r>
          </a:p>
          <a:p>
            <a:pPr marL="1028700" lvl="2" indent="-342900" algn="just">
              <a:lnSpc>
                <a:spcPts val="32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十六进制（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          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10’hB5F</a:t>
            </a:r>
          </a:p>
          <a:p>
            <a:pPr marL="1028700" lvl="2" indent="-342900" algn="just">
              <a:lnSpc>
                <a:spcPts val="32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八进制（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             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10’o57 </a:t>
            </a:r>
            <a:endParaRPr lang="zh-CN" altLang="en-US" sz="2000" b="1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25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16001" y="1321775"/>
            <a:ext cx="7721600" cy="3699164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342900" indent="-342900" algn="just">
              <a:lnSpc>
                <a:spcPts val="36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常量 </a:t>
            </a:r>
            <a:r>
              <a:rPr lang="en-US" altLang="zh-CN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---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整数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注意事项</a:t>
            </a:r>
          </a:p>
          <a:p>
            <a:pPr marL="685800" lvl="1" indent="-342900" algn="just">
              <a:lnSpc>
                <a:spcPts val="36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较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长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的数字间可用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下划线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分开，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8’b1100_0101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5800" lvl="1" indent="-342900" algn="just">
              <a:lnSpc>
                <a:spcPts val="36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数字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不说位宽时，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默认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值为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25</a:t>
            </a:r>
            <a:r>
              <a:rPr lang="zh-CN" altLang="en-US" sz="2000" b="1" dirty="0" smtClean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2000" b="1" dirty="0">
              <a:solidFill>
                <a:srgbClr val="0A377B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85800" lvl="1" indent="-342900" algn="just">
              <a:lnSpc>
                <a:spcPts val="36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‘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O27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没位宽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，宽度为相应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数值中定义的位数；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E73DEFC-2B1C-8041-919F-2444788F997D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常量</a:t>
            </a:r>
            <a:endParaRPr lang="zh-CN" altLang="en-US" sz="3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5920759-D5B9-0F49-A862-4F2F55FBCB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BFEFF"/>
              </a:clrFrom>
              <a:clrTo>
                <a:srgbClr val="FBFEFF">
                  <a:alpha val="0"/>
                </a:srgbClr>
              </a:clrTo>
            </a:clrChange>
            <a:alphaModFix amt="8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70"/>
                    </a14:imgEffect>
                    <a14:imgEffect>
                      <a14:saturation sat="1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3207" y="3368248"/>
            <a:ext cx="1692590" cy="115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1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865852" y="1035944"/>
            <a:ext cx="7216654" cy="3699164"/>
          </a:xfrm>
          <a:prstGeom prst="rect">
            <a:avLst/>
          </a:prstGeom>
          <a:ln>
            <a:noFill/>
          </a:ln>
        </p:spPr>
        <p:txBody>
          <a:bodyPr wrap="square" numCol="1">
            <a:noAutofit/>
          </a:bodyPr>
          <a:lstStyle/>
          <a:p>
            <a:pPr marL="342900" indent="-342900" algn="just">
              <a:lnSpc>
                <a:spcPts val="3200"/>
              </a:lnSpc>
              <a:spcAft>
                <a:spcPts val="600"/>
              </a:spcAft>
              <a:buClr>
                <a:srgbClr val="002060"/>
              </a:buClr>
              <a:buSzPct val="100000"/>
              <a:buFont typeface="Wingdings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常量 </a:t>
            </a:r>
            <a:r>
              <a:rPr lang="en-US" altLang="zh-CN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---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整数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注意事项</a:t>
            </a:r>
          </a:p>
          <a:p>
            <a:pPr marL="685800" lvl="1" indent="-3429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10’d10       10’hx5       5’h8A</a:t>
            </a:r>
          </a:p>
          <a:p>
            <a:pPr marL="1028700" lvl="2" indent="-342900" algn="just">
              <a:lnSpc>
                <a:spcPts val="32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如果定义的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位宽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比实际的位数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长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，通常在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左边填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补位</a:t>
            </a:r>
            <a:r>
              <a:rPr lang="zh-CN" altLang="en-US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如果是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则相应用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左边补齐</a:t>
            </a:r>
            <a:r>
              <a:rPr lang="zh-CN" altLang="en-US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solidFill>
                <a:srgbClr val="0A377B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028700" lvl="2" indent="-342900" algn="just">
              <a:lnSpc>
                <a:spcPts val="32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如果定义的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位宽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比实际的位数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小，左边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位截掉</a:t>
            </a:r>
            <a:r>
              <a:rPr lang="zh-CN" altLang="en-US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685800" lvl="1" indent="-3429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-4‘D2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整数可带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符号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，负数通常表示为二进制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补码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形式；</a:t>
            </a:r>
          </a:p>
          <a:p>
            <a:pPr marL="685800" lvl="1" indent="-3429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5’Hx=5’bxxxxx      4'hZ =4’bzzzz      4'B1x_01 </a:t>
            </a:r>
          </a:p>
          <a:p>
            <a:pPr marL="1028700" lvl="2" indent="-342900" algn="just">
              <a:lnSpc>
                <a:spcPts val="3200"/>
              </a:lnSpc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（或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）代表的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位宽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取决于所用的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进制</a:t>
            </a:r>
            <a:r>
              <a:rPr lang="zh-CN" altLang="en-US" sz="2000" b="1" dirty="0">
                <a:solidFill>
                  <a:srgbClr val="0A377B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     </a:t>
            </a:r>
          </a:p>
          <a:p>
            <a:pPr marL="685800" lvl="1" indent="-342900" algn="just">
              <a:lnSpc>
                <a:spcPts val="32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非法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3’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□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b001              4’d-4              (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3+2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)’b10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E73DEFC-2B1C-8041-919F-2444788F997D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常量</a:t>
            </a:r>
            <a:endParaRPr lang="zh-CN" altLang="en-US" sz="3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39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</TotalTime>
  <Words>1495</Words>
  <Application>Microsoft Office PowerPoint</Application>
  <PresentationFormat>全屏显示(16:9)</PresentationFormat>
  <Paragraphs>283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等线 Light</vt:lpstr>
      <vt:lpstr>Microsoft YaHei</vt:lpstr>
      <vt:lpstr>Microsoft YaHei</vt:lpstr>
      <vt:lpstr>Arial</vt:lpstr>
      <vt:lpstr>Arial Black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bohan</dc:creator>
  <cp:lastModifiedBy>Windows 用户</cp:lastModifiedBy>
  <cp:revision>41</cp:revision>
  <dcterms:created xsi:type="dcterms:W3CDTF">2020-02-07T16:47:32Z</dcterms:created>
  <dcterms:modified xsi:type="dcterms:W3CDTF">2020-05-18T17:36:33Z</dcterms:modified>
</cp:coreProperties>
</file>