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9" r:id="rId2"/>
    <p:sldId id="291" r:id="rId3"/>
    <p:sldId id="275" r:id="rId4"/>
    <p:sldId id="292" r:id="rId5"/>
    <p:sldId id="276" r:id="rId6"/>
    <p:sldId id="288" r:id="rId7"/>
    <p:sldId id="277" r:id="rId8"/>
    <p:sldId id="278" r:id="rId9"/>
    <p:sldId id="290" r:id="rId10"/>
    <p:sldId id="28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896"/>
  </p:normalViewPr>
  <p:slideViewPr>
    <p:cSldViewPr snapToGrid="0">
      <p:cViewPr varScale="1">
        <p:scale>
          <a:sx n="114" d="100"/>
          <a:sy n="114" d="100"/>
        </p:scale>
        <p:origin x="336" y="86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2-08T13:50:59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11562 5913 0,'-13'0'31,"26"-13"47,172-26-47,27 12-15,-106 27 0,172 0-1,-40 0 16,-106-13 1,-39 13-1,-1 0-15,-12 0 15,52-13 0,-26 13-15,13 0 31,53 0-16,53 0 0,-27 0-15,120 0 31,-107 0-16,54 0 0,-67 39-15,80 54 15,53-14 0,-93-26 0,-13 0-15,0-26 15,0-41-15,92-12 15,-26 26 0,-158 0 1,-94 0-32,80 0 31,40-13-15,-66-1 15,-80 14 0</inkml:trace>
  <inkml:trace contextRef="#ctx0" brushRef="#br0" timeOffset="1475.167">10491 3162 0,'-40'-27'31,"80"54"-31,-93-67 0,26 40 16,-26-13 15,-39 13-15,-14 53 15,27 0 0,-1-14-15,27 28 15,-53 38 0,40 1-15,53-13 15,13-1 0,0 14-15,27-13 15,78 26-15,-25-40 15,65 1-15,27-41 15,-26-39 0,-40-53-15,-93 40 31,-13 0-16,26-13-31,-12-1 0</inkml:trace>
  <inkml:trace contextRef="#ctx0" brushRef="#br0" timeOffset="2494.211">11351 3268 0,'-27'26'46,"1"1"-46,-54 65 32,27 1-1,40 13-15,13 66 15,53-40-16,13-53 17,14-26-1,12 13-15,14-66 15,53-39-16,52-54 17,-171 40-1,26-106-15,-52 1 15,-67-14-16,13 79 17,-39-13-1,-1 53-15,-12 40 15,-1 13 0,-26 13 0,40 14-15,26-14 15,53 27 0,13 39 1,53 0-17</inkml:trace>
  <inkml:trace contextRef="#ctx0" brushRef="#br0" timeOffset="3908.875">12541 3135 0,'0'27'31,"13"158"0,-13 0 1,0 14-1,-13-67-16,13 0 17,13-105-1,1-27 16,-14-27-16,26-184-15,-26 131-1,-40-171 17,27 92-1,13 93-16,0 0 17,66-14-17,14 27 17,39-39-1,-27 39-16,-39 26 1,-39 27 15,-1 0-15,26 14 0,14 25-1,0 14 1,13 40-1,-13-27 1,0 27 15,27 105-15,-27-66 15,0 14-15,-27-1 31,-13-65-32,0 26 17,-13-120 77,0-12-109,0 0 16</inkml:trace>
  <inkml:trace contextRef="#ctx0" brushRef="#br0" timeOffset="4849.567">14512 2765 0,'0'0'0,"-26"26"0,-53 40 31,-27 14-16,-40 26 17,67 13-1,52-13 0,27 13 0,133 39 1,118 14-1,-119-53 0,-79-39-15,-26-27-1,-27-27-15,0 1 16,0 26 0,-53 0-1,-13-1 1,-53-12 0,-93 26-1,93-26 1,53 0 15,13-14-15,40-26-1,13-13 32,13-27-31,79-39 15,-25 39-31</inkml:trace>
  <inkml:trace contextRef="#ctx0" brushRef="#br0" timeOffset="6276.579">14724 3096 0,'13'0'94,"1"0"-78,12 0-1,53 0 1,14 13 15,-40 27 0,66-14-15,53 27 15,-66-53-15,-53 0 15,-40 0 0,13 0-15,27 0 15,0 0-15,-40 0 15,1-13 32,12-1-48,1-12 1,12 26-1,-39-13 17</inkml:trace>
  <inkml:trace contextRef="#ctx0" brushRef="#br0" timeOffset="7140.707">15280 2725 0,'0'53'62,"0"-13"-46,0-1-16,0 14 16,0 0-16,0 0 15,0 66 1,0 0 0,0 0-1,0-26 1,26 53 15,-13-54-15,14 27-1,-14-26 1,14-14 0,-14-39-1,26 13 1,1 0-1,-13-14 1,12 1 0,41 13-1,-54-27 1,27-12 0,-13-14-1,13-27 1,0-39 15,13 0-15,26-53-1,-39 53 1,-26 13 0,-27 26-1,0 14 1,-14 13 46,1 0-46,0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36B83621-E8CD-BF42-BCD1-EE21A7BAA6C1}" type="datetimeFigureOut">
              <a:rPr kumimoji="1" lang="zh-CN" altLang="en-US" smtClean="0"/>
              <a:pPr/>
              <a:t>2020-12-8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3CE64FA5-3EEF-5D47-90BF-EB98C8C5E2EF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6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6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3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37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 HDL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语法</a:t>
            </a:r>
            <a:endParaRPr lang="en-US" altLang="zh-C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—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参数、向量和标量</a:t>
            </a: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2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35936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46733" y="1250548"/>
            <a:ext cx="5995788" cy="3240429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229500">
              <a:lnSpc>
                <a:spcPts val="3040"/>
              </a:lnSpc>
              <a:spcAft>
                <a:spcPts val="600"/>
              </a:spcAft>
              <a:buClr>
                <a:srgbClr val="002060"/>
              </a:buClr>
              <a:buSzPct val="100000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：参数、向量、标量和存储器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1500" indent="-342000">
              <a:lnSpc>
                <a:spcPts val="30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1500" indent="-342000">
              <a:lnSpc>
                <a:spcPts val="30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标量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1500" indent="-342000">
              <a:lnSpc>
                <a:spcPts val="30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1500" indent="-342000">
              <a:lnSpc>
                <a:spcPts val="30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CB7F695-23C6-D44B-BA69-AE4EE326A95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2125" y="1155955"/>
            <a:ext cx="8369929" cy="3240429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1500" indent="-342000">
              <a:lnSpc>
                <a:spcPts val="30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71525" lvl="1" indent="-428625">
              <a:lnSpc>
                <a:spcPts val="304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paramater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符号常量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，不能对其修改赋值；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71525" lvl="1" indent="-428625">
              <a:lnSpc>
                <a:spcPts val="304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定义格式：</a:t>
            </a:r>
          </a:p>
          <a:p>
            <a:pPr marL="1114425" lvl="2" indent="-428625" algn="just">
              <a:lnSpc>
                <a:spcPts val="30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parameter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参数名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1=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，参数名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2=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，参数名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3=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…… 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771525" lvl="1" indent="-428625">
              <a:lnSpc>
                <a:spcPts val="304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marL="1143000" lvl="2" indent="-457200">
              <a:lnSpc>
                <a:spcPts val="30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parameter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WIDTH=4,sel=8,code=8'ha3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         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57325" lvl="3" indent="-428625">
              <a:lnSpc>
                <a:spcPts val="304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reg[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WIDTH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:0] reg1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CB7F695-23C6-D44B-BA69-AE4EE326A95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A81D55C-1277-4A09-A7BB-FC8BA09E6A0D}"/>
                  </a:ext>
                </a:extLst>
              </p14:cNvPr>
              <p14:cNvContentPartPr/>
              <p14:nvPr/>
            </p14:nvContentPartPr>
            <p14:xfrm>
              <a:off x="3514680" y="981000"/>
              <a:ext cx="2824560" cy="1234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A81D55C-1277-4A09-A7BB-FC8BA09E6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320" y="971640"/>
                <a:ext cx="2843280" cy="12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5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8C4A9E4-69FE-6240-88DC-EFF3AB6DFB9B}"/>
              </a:ext>
            </a:extLst>
          </p:cNvPr>
          <p:cNvSpPr/>
          <p:nvPr/>
        </p:nvSpPr>
        <p:spPr>
          <a:xfrm>
            <a:off x="3636579" y="882181"/>
            <a:ext cx="5360736" cy="1432642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也可以采用下面的定义形式，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含参数定义的子模块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>
              <a:lnSpc>
                <a:spcPct val="170000"/>
              </a:lnSpc>
            </a:pP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module  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johnson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#(parameter WIDTH=4,WIDTH1=8)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clk,clr,qout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</a:p>
          <a:p>
            <a:pPr>
              <a:lnSpc>
                <a:spcPct val="170000"/>
              </a:lnSpc>
            </a:pP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……//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略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endmodule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430" y="1117055"/>
            <a:ext cx="5995788" cy="3240429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771525" lvl="1" indent="-428625">
              <a:lnSpc>
                <a:spcPts val="304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参数的两种使用方法。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CB7F695-23C6-D44B-BA69-AE4EE326A95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参数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25A14FA-BC69-084D-AD87-80F6982E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473" y="1598502"/>
            <a:ext cx="2960063" cy="245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C4A9E4-69FE-6240-88DC-EFF3AB6DFB9B}"/>
              </a:ext>
            </a:extLst>
          </p:cNvPr>
          <p:cNvSpPr/>
          <p:nvPr/>
        </p:nvSpPr>
        <p:spPr>
          <a:xfrm>
            <a:off x="3636579" y="2543503"/>
            <a:ext cx="5360736" cy="2042661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top_m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为主模块，调用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johnsom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子模块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>
              <a:lnSpc>
                <a:spcPct val="170000"/>
              </a:lnSpc>
            </a:pP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module 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top_m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(………………….);//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上层模块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johnson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 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johnson_inst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(……………..);//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模块调用形式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>
              <a:lnSpc>
                <a:spcPct val="170000"/>
              </a:lnSpc>
            </a:pP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johnson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#(.WIDTH1(6), .WIDTH(3) )    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johnson_inst1(………..);//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模块调用形式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pPr>
              <a:lnSpc>
                <a:spcPct val="170000"/>
              </a:lnSpc>
            </a:pP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endmodule</a:t>
            </a:r>
            <a:endParaRPr lang="zh-CN" altLang="en-US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99890" y="2135340"/>
            <a:ext cx="1587062" cy="79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62648" y="2343979"/>
            <a:ext cx="430924" cy="393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50921" y="2343979"/>
            <a:ext cx="399395" cy="393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uiExpand="1" build="p" bldLvl="5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32436" y="1292994"/>
            <a:ext cx="8079128" cy="2209225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标量和向量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标量</a:t>
            </a:r>
          </a:p>
          <a:p>
            <a:pPr marL="1144800" lvl="2" indent="-342000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的变量。</a:t>
            </a:r>
          </a:p>
          <a:p>
            <a:pPr marL="1485900" lvl="3" indent="-342000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 a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为标量           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5900" lvl="3" indent="-342000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为标量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型变量；</a:t>
            </a:r>
          </a:p>
          <a:p>
            <a:pPr marL="229500" lvl="1">
              <a:lnSpc>
                <a:spcPts val="3200"/>
              </a:lnSpc>
              <a:buClr>
                <a:srgbClr val="002060"/>
              </a:buClr>
              <a:buSzPct val="100000"/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9500" lvl="1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如果在变量声明中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没有指定位宽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，则默认为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标量（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位）。</a:t>
            </a:r>
          </a:p>
          <a:p>
            <a:pPr marL="342900" lvl="1">
              <a:lnSpc>
                <a:spcPts val="3200"/>
              </a:lnSpc>
              <a:buClr>
                <a:srgbClr val="002060"/>
              </a:buClr>
              <a:buSzPct val="100000"/>
            </a:pP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1BBCC62-DFEA-4A49-8C25-76917F30BAD7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向量和标量</a:t>
            </a:r>
          </a:p>
        </p:txBody>
      </p:sp>
    </p:spTree>
    <p:extLst>
      <p:ext uri="{BB962C8B-B14F-4D97-AF65-F5344CB8AC3E}">
        <p14:creationId xmlns:p14="http://schemas.microsoft.com/office/powerpoint/2010/main" val="33201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6013" y="1107233"/>
            <a:ext cx="8079128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>
              <a:lnSpc>
                <a:spcPts val="3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标量和向量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vector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143000" lvl="2" indent="-342000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线宽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的变量（包括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型和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型）</a:t>
            </a:r>
          </a:p>
          <a:p>
            <a:pPr marL="1143000" lvl="2" indent="-342000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向量定义：</a:t>
            </a:r>
          </a:p>
          <a:p>
            <a:pPr marL="1485900" lvl="3" indent="-342000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wire/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：最高有效位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：最低有效位</a:t>
            </a:r>
          </a:p>
          <a:p>
            <a:pPr marL="1143000" lvl="2" indent="-342000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   </a:t>
            </a:r>
          </a:p>
          <a:p>
            <a:pPr marL="1485900" lvl="3" indent="-342000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wire[3:0]  bus;           4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位的总线</a:t>
            </a:r>
          </a:p>
          <a:p>
            <a:pPr marL="1485900" lvl="3" indent="-342000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[7:0]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ra,rb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[7],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[7]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为最高有效位</a:t>
            </a:r>
          </a:p>
          <a:p>
            <a:pPr marL="1485900" lvl="3" indent="-342000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[0:7]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为最高有效位，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[7]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为最低有效位</a:t>
            </a: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1BBCC62-DFEA-4A49-8C25-76917F30BAD7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向量和标量</a:t>
            </a:r>
          </a:p>
        </p:txBody>
      </p:sp>
    </p:spTree>
    <p:extLst>
      <p:ext uri="{BB962C8B-B14F-4D97-AF65-F5344CB8AC3E}">
        <p14:creationId xmlns:p14="http://schemas.microsoft.com/office/powerpoint/2010/main" val="24872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0414" y="987195"/>
            <a:ext cx="7882758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标量和向量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向量的操作</a:t>
            </a: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位选择：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可任意选中向量中的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一位；</a:t>
            </a: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域选择 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：可任意选中向量中的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相邻几位。</a:t>
            </a: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mybyte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[6];          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位选择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mybyte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[5:2];       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域选择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[7:0]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[3:0] c;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d;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d=a[7]&amp;b[7];     		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位选择</a:t>
            </a:r>
          </a:p>
          <a:p>
            <a:pPr marL="14868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c=a[7:4]+b[3:0];  		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域选择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96480F9-43C2-EC48-98D5-A59797EBF17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向量和标量</a:t>
            </a:r>
          </a:p>
        </p:txBody>
      </p:sp>
    </p:spTree>
    <p:extLst>
      <p:ext uri="{BB962C8B-B14F-4D97-AF65-F5344CB8AC3E}">
        <p14:creationId xmlns:p14="http://schemas.microsoft.com/office/powerpoint/2010/main" val="21014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80725" y="1028845"/>
            <a:ext cx="5731670" cy="3705816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18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memory</a:t>
            </a:r>
            <a:endParaRPr lang="zh-CN" altLang="en-US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2" indent="-3420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若干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个宽度相同的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寄存器向量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构成的阵列（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）即构成一个存储器。</a:t>
            </a:r>
          </a:p>
          <a:p>
            <a:pPr marL="1144800" lvl="3" indent="-342000" algn="just">
              <a:lnSpc>
                <a:spcPts val="318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存储器可看作是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二维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的向量，或者是一组寄存器构成的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阵列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1144800" lvl="3" indent="-342000" algn="just">
              <a:lnSpc>
                <a:spcPts val="318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6800" lvl="4" indent="-3420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reg[3:0] 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am[63:0];//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容量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，字长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28000" lvl="5" indent="-3420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容量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表示存储器存储单元的数量，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字长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则是每个存储单元的数据宽度。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1307"/>
              </p:ext>
            </p:extLst>
          </p:nvPr>
        </p:nvGraphicFramePr>
        <p:xfrm>
          <a:off x="6188392" y="1246671"/>
          <a:ext cx="1529916" cy="281940"/>
        </p:xfrm>
        <a:graphic>
          <a:graphicData uri="http://schemas.openxmlformats.org/drawingml/2006/table">
            <a:tbl>
              <a:tblPr firstRow="1" bandRow="1"/>
              <a:tblGrid>
                <a:gridCol w="38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94570"/>
              </p:ext>
            </p:extLst>
          </p:nvPr>
        </p:nvGraphicFramePr>
        <p:xfrm>
          <a:off x="6188392" y="1516701"/>
          <a:ext cx="1529916" cy="281940"/>
        </p:xfrm>
        <a:graphic>
          <a:graphicData uri="http://schemas.openxmlformats.org/drawingml/2006/table">
            <a:tbl>
              <a:tblPr firstRow="1" bandRow="1"/>
              <a:tblGrid>
                <a:gridCol w="38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41383"/>
              </p:ext>
            </p:extLst>
          </p:nvPr>
        </p:nvGraphicFramePr>
        <p:xfrm>
          <a:off x="6188392" y="2218779"/>
          <a:ext cx="1529916" cy="281940"/>
        </p:xfrm>
        <a:graphic>
          <a:graphicData uri="http://schemas.openxmlformats.org/drawingml/2006/table">
            <a:tbl>
              <a:tblPr firstRow="1" bandRow="1"/>
              <a:tblGrid>
                <a:gridCol w="38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8152"/>
              </p:ext>
            </p:extLst>
          </p:nvPr>
        </p:nvGraphicFramePr>
        <p:xfrm>
          <a:off x="6188392" y="1786731"/>
          <a:ext cx="1529916" cy="432048"/>
        </p:xfrm>
        <a:graphic>
          <a:graphicData uri="http://schemas.openxmlformats.org/drawingml/2006/table">
            <a:tbl>
              <a:tblPr firstRow="1" bandRow="1"/>
              <a:tblGrid>
                <a:gridCol w="152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1400" b="0" i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…………..</a:t>
                      </a:r>
                      <a:endParaRPr lang="zh-CN" altLang="en-US" sz="1400" b="0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718308" y="12466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18308" y="15260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8307" y="18689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18307" y="222457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5432"/>
              </p:ext>
            </p:extLst>
          </p:nvPr>
        </p:nvGraphicFramePr>
        <p:xfrm>
          <a:off x="7204303" y="2743935"/>
          <a:ext cx="395790" cy="1409700"/>
        </p:xfrm>
        <a:graphic>
          <a:graphicData uri="http://schemas.openxmlformats.org/drawingml/2006/table">
            <a:tbl>
              <a:tblPr firstRow="1" bandRow="1"/>
              <a:tblGrid>
                <a:gridCol w="39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52400"/>
              </p:ext>
            </p:extLst>
          </p:nvPr>
        </p:nvGraphicFramePr>
        <p:xfrm>
          <a:off x="6152856" y="4452721"/>
          <a:ext cx="2069980" cy="281940"/>
        </p:xfrm>
        <a:graphic>
          <a:graphicData uri="http://schemas.openxmlformats.org/drawingml/2006/table">
            <a:tbl>
              <a:tblPr firstRow="1" bandRow="1"/>
              <a:tblGrid>
                <a:gridCol w="41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标题 1">
            <a:extLst>
              <a:ext uri="{FF2B5EF4-FFF2-40B4-BE49-F238E27FC236}">
                <a16:creationId xmlns:a16="http://schemas.microsoft.com/office/drawing/2014/main" id="{D41211A2-B3D4-DE4D-82B7-37DF369D43E4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35163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4646" y="1272071"/>
            <a:ext cx="5876609" cy="3487990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memory</a:t>
            </a:r>
            <a:endParaRPr lang="zh-CN" altLang="en-US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3" indent="-342000" algn="just">
              <a:lnSpc>
                <a:spcPts val="32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6800" lvl="4" indent="-342000" algn="just">
              <a:lnSpc>
                <a:spcPts val="324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bm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[5:1];//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容量为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，字长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存储器；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6800" lvl="4" indent="-342000" algn="just">
              <a:lnSpc>
                <a:spcPts val="324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reg[5:1]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crr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;//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的寄存器。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4" indent="-342900" algn="just">
              <a:lnSpc>
                <a:spcPts val="32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Verilog-1995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只允许一维数组，而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Verilog-2001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允许多维数组。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4" indent="-342900" algn="just">
              <a:lnSpc>
                <a:spcPts val="32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注意：数组不能作为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的输入输出端口。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1827"/>
              </p:ext>
            </p:extLst>
          </p:nvPr>
        </p:nvGraphicFramePr>
        <p:xfrm>
          <a:off x="6099492" y="1272071"/>
          <a:ext cx="1529916" cy="281940"/>
        </p:xfrm>
        <a:graphic>
          <a:graphicData uri="http://schemas.openxmlformats.org/drawingml/2006/table">
            <a:tbl>
              <a:tblPr firstRow="1" bandRow="1"/>
              <a:tblGrid>
                <a:gridCol w="38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0477"/>
              </p:ext>
            </p:extLst>
          </p:nvPr>
        </p:nvGraphicFramePr>
        <p:xfrm>
          <a:off x="6099492" y="1542101"/>
          <a:ext cx="1529916" cy="281940"/>
        </p:xfrm>
        <a:graphic>
          <a:graphicData uri="http://schemas.openxmlformats.org/drawingml/2006/table">
            <a:tbl>
              <a:tblPr firstRow="1" bandRow="1"/>
              <a:tblGrid>
                <a:gridCol w="38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14391"/>
              </p:ext>
            </p:extLst>
          </p:nvPr>
        </p:nvGraphicFramePr>
        <p:xfrm>
          <a:off x="6099492" y="2244179"/>
          <a:ext cx="1529916" cy="281940"/>
        </p:xfrm>
        <a:graphic>
          <a:graphicData uri="http://schemas.openxmlformats.org/drawingml/2006/table">
            <a:tbl>
              <a:tblPr firstRow="1" bandRow="1"/>
              <a:tblGrid>
                <a:gridCol w="38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29629"/>
              </p:ext>
            </p:extLst>
          </p:nvPr>
        </p:nvGraphicFramePr>
        <p:xfrm>
          <a:off x="6099492" y="1812131"/>
          <a:ext cx="1529916" cy="432048"/>
        </p:xfrm>
        <a:graphic>
          <a:graphicData uri="http://schemas.openxmlformats.org/drawingml/2006/table">
            <a:tbl>
              <a:tblPr firstRow="1" bandRow="1"/>
              <a:tblGrid>
                <a:gridCol w="152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1400" b="0" i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…………..</a:t>
                      </a:r>
                      <a:endParaRPr lang="zh-CN" altLang="en-US" sz="1400" b="0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629408" y="12720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29408" y="15514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9407" y="18943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29407" y="224997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寄存器向量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84019"/>
              </p:ext>
            </p:extLst>
          </p:nvPr>
        </p:nvGraphicFramePr>
        <p:xfrm>
          <a:off x="7115403" y="2769335"/>
          <a:ext cx="395790" cy="1409700"/>
        </p:xfrm>
        <a:graphic>
          <a:graphicData uri="http://schemas.openxmlformats.org/drawingml/2006/table">
            <a:tbl>
              <a:tblPr firstRow="1" bandRow="1"/>
              <a:tblGrid>
                <a:gridCol w="39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43765"/>
              </p:ext>
            </p:extLst>
          </p:nvPr>
        </p:nvGraphicFramePr>
        <p:xfrm>
          <a:off x="6063956" y="4478121"/>
          <a:ext cx="2069980" cy="281940"/>
        </p:xfrm>
        <a:graphic>
          <a:graphicData uri="http://schemas.openxmlformats.org/drawingml/2006/table">
            <a:tbl>
              <a:tblPr firstRow="1" bandRow="1"/>
              <a:tblGrid>
                <a:gridCol w="41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zh-CN" altLang="en-US" sz="1400" b="0" i="0" dirty="0"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标题 1">
            <a:extLst>
              <a:ext uri="{FF2B5EF4-FFF2-40B4-BE49-F238E27FC236}">
                <a16:creationId xmlns:a16="http://schemas.microsoft.com/office/drawing/2014/main" id="{D41211A2-B3D4-DE4D-82B7-37DF369D43E4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存储器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573</Words>
  <Application>Microsoft Office PowerPoint</Application>
  <PresentationFormat>全屏显示(16:9)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lance</cp:lastModifiedBy>
  <cp:revision>44</cp:revision>
  <dcterms:created xsi:type="dcterms:W3CDTF">2020-02-07T16:47:32Z</dcterms:created>
  <dcterms:modified xsi:type="dcterms:W3CDTF">2020-12-08T13:55:08Z</dcterms:modified>
</cp:coreProperties>
</file>