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79" r:id="rId2"/>
    <p:sldId id="282" r:id="rId3"/>
    <p:sldId id="283" r:id="rId4"/>
    <p:sldId id="264" r:id="rId5"/>
    <p:sldId id="265" r:id="rId6"/>
    <p:sldId id="266" r:id="rId7"/>
    <p:sldId id="267" r:id="rId8"/>
    <p:sldId id="268" r:id="rId9"/>
    <p:sldId id="269" r:id="rId10"/>
    <p:sldId id="28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083DE-1DE0-9248-B9FD-F5C3143D0063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09C51-CEA0-7044-BBB0-ACEC9460E0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61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0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6507474" cy="8689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368902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2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5444219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5305647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5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46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 userDrawn="1"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 userDrawn="1"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 userDrawn="1"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 userDrawn="1"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原创设计师QQ598969553      _7"/>
          <p:cNvSpPr>
            <a:spLocks noChangeShapeType="1"/>
          </p:cNvSpPr>
          <p:nvPr userDrawn="1"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0" i="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9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 userDrawn="1"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0" i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 userDrawn="1"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1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043FC9A9-1BEE-B14D-ADE8-CCD9BBC42A9C}" type="datetime4">
              <a:rPr lang="zh-CN" altLang="en-US" smtClean="0"/>
              <a:t>2020年5月19日星期二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65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23255F41-6F46-1248-81F2-B421F998A400}" type="datetime4">
              <a:rPr lang="zh-CN" altLang="en-US" smtClean="0"/>
              <a:t>2020年5月19日星期二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69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97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2"/>
          <p:cNvSpPr txBox="1"/>
          <p:nvPr/>
        </p:nvSpPr>
        <p:spPr>
          <a:xfrm>
            <a:off x="719499" y="1546161"/>
            <a:ext cx="4248472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Verilog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基础语法</a:t>
            </a:r>
            <a:endParaRPr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---</a:t>
            </a:r>
            <a:r>
              <a:rPr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算数、逻辑、位、关系和等式运算符</a:t>
            </a:r>
            <a:endParaRPr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937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谢谢学习</a:t>
            </a:r>
          </a:p>
        </p:txBody>
      </p:sp>
    </p:spTree>
    <p:extLst>
      <p:ext uri="{BB962C8B-B14F-4D97-AF65-F5344CB8AC3E}">
        <p14:creationId xmlns:p14="http://schemas.microsoft.com/office/powerpoint/2010/main" val="159024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81757B3-841E-D149-A006-095981FCD89D}"/>
              </a:ext>
            </a:extLst>
          </p:cNvPr>
          <p:cNvSpPr txBox="1">
            <a:spLocks/>
          </p:cNvSpPr>
          <p:nvPr/>
        </p:nvSpPr>
        <p:spPr>
          <a:xfrm>
            <a:off x="1112309" y="957269"/>
            <a:ext cx="7886700" cy="326231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40"/>
              </a:lnSpc>
              <a:spcBef>
                <a:spcPts val="0"/>
              </a:spcBef>
              <a:buClr>
                <a:srgbClr val="002060"/>
              </a:buClr>
              <a:buNone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知识</a:t>
            </a:r>
            <a:r>
              <a:rPr lang="zh-CN" alt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点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：算数、逻辑、位、关系和等式运算符</a:t>
            </a:r>
            <a:endParaRPr lang="en-US" altLang="zh-CN" sz="2200" b="1" dirty="0" smtClean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算数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运算符  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、*、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%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逻辑运算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符 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&amp;&amp;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||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、！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运算符 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&amp;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~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^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^~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^~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关系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运算符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&gt;=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、、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等式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运算符 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==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、！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===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、！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==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95968" y="966175"/>
            <a:ext cx="4385403" cy="4036267"/>
          </a:xfrm>
          <a:prstGeom prst="rect">
            <a:avLst/>
          </a:prstGeom>
          <a:ln>
            <a:noFill/>
          </a:ln>
        </p:spPr>
        <p:txBody>
          <a:bodyPr wrap="square" numCol="1">
            <a:normAutofit fontScale="77500" lnSpcReduction="20000"/>
          </a:bodyPr>
          <a:lstStyle/>
          <a:p>
            <a:pPr marL="572400" indent="-342000" algn="just">
              <a:lnSpc>
                <a:spcPts val="28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算术运算符（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Arithmetic operators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684000" lvl="1" indent="-342000" algn="just">
              <a:lnSpc>
                <a:spcPct val="1500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：加法运算，或正数运算符，如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rega+regb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+3  </a:t>
            </a:r>
          </a:p>
          <a:p>
            <a:pPr marL="684000" lvl="1" indent="-342000" algn="just">
              <a:lnSpc>
                <a:spcPct val="1500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：减法运算，或负数运算符，如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rega-regb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-3 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 algn="just">
              <a:lnSpc>
                <a:spcPct val="1500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：乘法运算，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rega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 algn="just">
              <a:lnSpc>
                <a:spcPct val="1500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：除法运算符，如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5/3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，结果略去小数。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  <a:p>
            <a:pPr marL="684000" lvl="1" indent="-342000" algn="just">
              <a:lnSpc>
                <a:spcPct val="1500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：模运算符，或求余运算符，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两侧都为整数，余数符号位与第一个操作数相同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。如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7%3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-8%3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8%-3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-8%-3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lvl="1" indent="-17145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50226" y="860650"/>
            <a:ext cx="3866650" cy="424731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module </a:t>
            </a:r>
            <a:r>
              <a:rPr lang="en-US" altLang="zh-CN" b="1" dirty="0" err="1">
                <a:latin typeface="Times New Roman" panose="02020603050405020304" pitchFamily="18" charset="0"/>
              </a:rPr>
              <a:t>arith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</a:rPr>
              <a:t>a,b,sum,sub,mul,div,mod</a:t>
            </a:r>
            <a:r>
              <a:rPr lang="en-US" altLang="zh-CN" b="1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input[7:0] </a:t>
            </a:r>
            <a:r>
              <a:rPr lang="en-US" altLang="zh-CN" b="1" dirty="0" err="1">
                <a:latin typeface="Times New Roman" panose="02020603050405020304" pitchFamily="18" charset="0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output[7:0] </a:t>
            </a:r>
            <a:r>
              <a:rPr lang="en-US" altLang="zh-CN" b="1" dirty="0" err="1">
                <a:latin typeface="Times New Roman" panose="02020603050405020304" pitchFamily="18" charset="0"/>
              </a:rPr>
              <a:t>sum,sub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output[15:0] </a:t>
            </a:r>
            <a:r>
              <a:rPr lang="en-US" altLang="zh-CN" b="1" dirty="0" err="1">
                <a:latin typeface="Times New Roman" panose="02020603050405020304" pitchFamily="18" charset="0"/>
              </a:rPr>
              <a:t>mul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output[7:0] </a:t>
            </a:r>
            <a:r>
              <a:rPr lang="en-US" altLang="zh-CN" b="1" dirty="0" err="1">
                <a:latin typeface="Times New Roman" panose="02020603050405020304" pitchFamily="18" charset="0"/>
              </a:rPr>
              <a:t>div,mod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assign  sum=</a:t>
            </a:r>
            <a:r>
              <a:rPr lang="en-US" altLang="zh-CN" b="1" dirty="0" err="1">
                <a:latin typeface="Times New Roman" panose="02020603050405020304" pitchFamily="18" charset="0"/>
              </a:rPr>
              <a:t>a+b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assign sub=a-b;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always@(</a:t>
            </a:r>
            <a:r>
              <a:rPr lang="en-US" altLang="zh-CN" b="1" dirty="0" err="1">
                <a:latin typeface="Times New Roman" panose="02020603050405020304" pitchFamily="18" charset="0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begin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 err="1">
                <a:latin typeface="Times New Roman" panose="02020603050405020304" pitchFamily="18" charset="0"/>
              </a:rPr>
              <a:t>mul</a:t>
            </a:r>
            <a:r>
              <a:rPr lang="en-US" altLang="zh-CN" b="1" dirty="0">
                <a:latin typeface="Times New Roman" panose="02020603050405020304" pitchFamily="18" charset="0"/>
              </a:rPr>
              <a:t>=a*b;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   div=a/b;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   mod=</a:t>
            </a:r>
            <a:r>
              <a:rPr lang="en-US" altLang="zh-CN" b="1" dirty="0" err="1">
                <a:latin typeface="Times New Roman" panose="02020603050405020304" pitchFamily="18" charset="0"/>
              </a:rPr>
              <a:t>a%b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end</a:t>
            </a:r>
          </a:p>
          <a:p>
            <a:r>
              <a:rPr lang="en-US" altLang="zh-CN" b="1" dirty="0" err="1">
                <a:latin typeface="Times New Roman" panose="02020603050405020304" pitchFamily="18" charset="0"/>
              </a:rPr>
              <a:t>endmodule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425FD09-12FF-3D45-BD42-BB056F2B93D8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303989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95968" y="966175"/>
            <a:ext cx="5026026" cy="4036267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28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算术运算符（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Arithmetic operators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684000" lvl="1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 -   *	  /    %</a:t>
            </a:r>
          </a:p>
          <a:p>
            <a:pPr marL="684000" lvl="1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</a:p>
          <a:p>
            <a:pPr marL="1144800" lvl="2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算数运算符中出现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时，整个运算为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marL="799200" lvl="2" algn="just">
              <a:lnSpc>
                <a:spcPts val="2800"/>
              </a:lnSpc>
              <a:buClr>
                <a:srgbClr val="002060"/>
              </a:buClr>
              <a:buSzPct val="100000"/>
            </a:pP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‘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b10x1+’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b01111=‘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bxxxxx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4800" lvl="2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运算结果长度</a:t>
            </a:r>
          </a:p>
          <a:p>
            <a:pPr marL="1486800" lvl="3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按表达式中（左、右端）最大长度运算。多丢弃、少补零。</a:t>
            </a:r>
          </a:p>
          <a:p>
            <a:pPr marL="514350" lvl="1" indent="-17145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1994" y="860650"/>
            <a:ext cx="3394881" cy="424731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module </a:t>
            </a:r>
            <a:r>
              <a:rPr lang="en-US" altLang="zh-CN" b="1" dirty="0" err="1">
                <a:latin typeface="Times New Roman" panose="02020603050405020304" pitchFamily="18" charset="0"/>
              </a:rPr>
              <a:t>arith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</a:rPr>
              <a:t>a,b,sum,sub,mul,div,mod</a:t>
            </a:r>
            <a:r>
              <a:rPr lang="en-US" altLang="zh-CN" b="1" dirty="0">
                <a:latin typeface="Times New Roman" panose="02020603050405020304" pitchFamily="18" charset="0"/>
              </a:rPr>
              <a:t>);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input[7:0] </a:t>
            </a:r>
            <a:r>
              <a:rPr lang="en-US" altLang="zh-CN" b="1" dirty="0" err="1">
                <a:latin typeface="Times New Roman" panose="02020603050405020304" pitchFamily="18" charset="0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output[7:0] </a:t>
            </a:r>
            <a:r>
              <a:rPr lang="en-US" altLang="zh-CN" b="1" dirty="0" err="1">
                <a:latin typeface="Times New Roman" panose="02020603050405020304" pitchFamily="18" charset="0"/>
              </a:rPr>
              <a:t>sum,sub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output[15:0] </a:t>
            </a:r>
            <a:r>
              <a:rPr lang="en-US" altLang="zh-CN" b="1" dirty="0" err="1">
                <a:latin typeface="Times New Roman" panose="02020603050405020304" pitchFamily="18" charset="0"/>
              </a:rPr>
              <a:t>mul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output[7:0] </a:t>
            </a:r>
            <a:r>
              <a:rPr lang="en-US" altLang="zh-CN" b="1" dirty="0" err="1">
                <a:latin typeface="Times New Roman" panose="02020603050405020304" pitchFamily="18" charset="0"/>
              </a:rPr>
              <a:t>div,mod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assign  sum=</a:t>
            </a:r>
            <a:r>
              <a:rPr lang="en-US" altLang="zh-CN" b="1" dirty="0" err="1">
                <a:latin typeface="Times New Roman" panose="02020603050405020304" pitchFamily="18" charset="0"/>
              </a:rPr>
              <a:t>a+b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assign sub=a-b;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always@(</a:t>
            </a:r>
            <a:r>
              <a:rPr lang="en-US" altLang="zh-CN" b="1" dirty="0" err="1">
                <a:latin typeface="Times New Roman" panose="02020603050405020304" pitchFamily="18" charset="0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begin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 err="1">
                <a:latin typeface="Times New Roman" panose="02020603050405020304" pitchFamily="18" charset="0"/>
              </a:rPr>
              <a:t>mul</a:t>
            </a:r>
            <a:r>
              <a:rPr lang="en-US" altLang="zh-CN" b="1" dirty="0">
                <a:latin typeface="Times New Roman" panose="02020603050405020304" pitchFamily="18" charset="0"/>
              </a:rPr>
              <a:t>=a*b;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   div=a/b;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   mod=</a:t>
            </a:r>
            <a:r>
              <a:rPr lang="en-US" altLang="zh-CN" b="1" dirty="0" err="1">
                <a:latin typeface="Times New Roman" panose="02020603050405020304" pitchFamily="18" charset="0"/>
              </a:rPr>
              <a:t>a%b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end</a:t>
            </a:r>
          </a:p>
          <a:p>
            <a:r>
              <a:rPr lang="en-US" altLang="zh-CN" b="1" dirty="0" err="1">
                <a:latin typeface="Times New Roman" panose="02020603050405020304" pitchFamily="18" charset="0"/>
              </a:rPr>
              <a:t>endmodule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425FD09-12FF-3D45-BD42-BB056F2B93D8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428251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966175"/>
            <a:ext cx="4394343" cy="4036267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>
              <a:lnSpc>
                <a:spcPts val="34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无符号数存储在： </a:t>
            </a:r>
          </a:p>
          <a:p>
            <a:pPr marL="684000" lvl="1" indent="-342000">
              <a:lnSpc>
                <a:spcPts val="34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线网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wire【6:0】a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684000" lvl="1" indent="-342000">
              <a:lnSpc>
                <a:spcPts val="34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一般寄存器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reg[7:1] b;</a:t>
            </a:r>
          </a:p>
          <a:p>
            <a:pPr marL="684000" lvl="1" indent="-342000">
              <a:lnSpc>
                <a:spcPts val="34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基数格式表示形式的整数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7’d23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2400" indent="-34200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有符号数存储在：</a:t>
            </a:r>
          </a:p>
          <a:p>
            <a:pPr marL="684000" lvl="1" indent="-342000">
              <a:lnSpc>
                <a:spcPts val="34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整数寄存器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684000" lvl="1" indent="-342000">
              <a:lnSpc>
                <a:spcPts val="34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十进制形式的整数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>
              <a:lnSpc>
                <a:spcPts val="34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signed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定义的变量。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0252" y="1052236"/>
            <a:ext cx="1768079" cy="1754326"/>
          </a:xfrm>
          <a:prstGeom prst="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reg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[5:0] bar;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integer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tab;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bar=-4’d12;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tab=-4’d12</a:t>
            </a:r>
            <a:endParaRPr lang="zh-CN" altLang="en-US" b="1" dirty="0">
              <a:solidFill>
                <a:srgbClr val="000066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0252" y="2976013"/>
            <a:ext cx="4470393" cy="1338828"/>
          </a:xfrm>
          <a:prstGeom prst="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bar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普通寄存器类型，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只能存储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无符号数，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负数存补码形式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110100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tab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整数寄存器，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可存储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符号数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110100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06B083D-DC4D-9F40-898E-A8D679758B03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357065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15310" y="945155"/>
            <a:ext cx="8303173" cy="4102100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>
              <a:lnSpc>
                <a:spcPts val="26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逻辑运算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Logical operators</a:t>
            </a:r>
          </a:p>
          <a:p>
            <a:pPr marL="684000" lvl="1" indent="-342000">
              <a:lnSpc>
                <a:spcPts val="26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&amp;&amp;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逻辑与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||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逻辑或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逻辑非</a:t>
            </a:r>
          </a:p>
          <a:p>
            <a:pPr marL="684000" lvl="1" indent="-342000">
              <a:lnSpc>
                <a:spcPts val="26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一般用于条件判断</a:t>
            </a:r>
          </a:p>
          <a:p>
            <a:pPr marL="1144800" lvl="2" indent="-342000">
              <a:lnSpc>
                <a:spcPts val="26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(a&gt;b)&amp;&amp;(c&gt;d)||(e&gt;f)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 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out=1;</a:t>
            </a:r>
          </a:p>
          <a:p>
            <a:pPr marL="1144800" lvl="2" indent="-342000">
              <a:lnSpc>
                <a:spcPts val="26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else if(!(e&gt;f)) out=0;</a:t>
            </a:r>
          </a:p>
          <a:p>
            <a:pPr marL="684000" lvl="1" indent="-342000">
              <a:lnSpc>
                <a:spcPts val="26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</a:p>
          <a:p>
            <a:pPr marL="1144800" lvl="2" indent="-342000">
              <a:lnSpc>
                <a:spcPts val="26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操作数不只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位，则应将操作数作为一个整体来对待；</a:t>
            </a:r>
          </a:p>
          <a:p>
            <a:pPr marL="1602900" lvl="3" indent="-342900">
              <a:lnSpc>
                <a:spcPts val="26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如果操作数全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，则相当于逻辑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602900" lvl="3" indent="-342900">
              <a:lnSpc>
                <a:spcPts val="26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某一位为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，则整体看做逻辑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1260000" lvl="3">
              <a:lnSpc>
                <a:spcPts val="2600"/>
              </a:lnSpc>
              <a:buClr>
                <a:srgbClr val="002060"/>
              </a:buClr>
              <a:buSzPct val="100000"/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100&amp;&amp;0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）为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；（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4’b1001 || 0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）为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；！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3’b100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44800" lvl="2" indent="-342000">
              <a:lnSpc>
                <a:spcPts val="26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操作数出现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，结果为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，！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x=x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486800" lvl="4" indent="-342000">
              <a:lnSpc>
                <a:spcPts val="26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 &amp;&amp;   3’b1x0 = x	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！（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5’d4x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x</a:t>
            </a:r>
          </a:p>
          <a:p>
            <a:pPr marL="171450" indent="-171450">
              <a:lnSpc>
                <a:spcPts val="26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CBBC906-6307-A64B-B218-C8127DECABE3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34420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31228" y="966175"/>
            <a:ext cx="8397765" cy="4036267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28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位运算符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Bitwise operators</a:t>
            </a:r>
          </a:p>
          <a:p>
            <a:pPr marL="684000" lvl="1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两个操作数按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对应位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分别进行逻辑运算。</a:t>
            </a:r>
          </a:p>
          <a:p>
            <a:pPr marL="1144800" lvl="2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   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按位取反</a:t>
            </a:r>
          </a:p>
          <a:p>
            <a:pPr marL="1144800" lvl="2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   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按位与</a:t>
            </a:r>
          </a:p>
          <a:p>
            <a:pPr marL="1144800" lvl="2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	   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按位或</a:t>
            </a:r>
          </a:p>
          <a:p>
            <a:pPr marL="1144800" lvl="2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^	   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按位异或</a:t>
            </a:r>
          </a:p>
          <a:p>
            <a:pPr marL="1144800" lvl="2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^~,~^	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按位同或（符号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^~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~^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是等价的）</a:t>
            </a:r>
          </a:p>
          <a:p>
            <a:pPr marL="684000" lvl="1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</a:p>
          <a:p>
            <a:pPr marL="1144800" lvl="2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两个长度不同的数据进行位运算，自动右端对其，高位用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补齐；</a:t>
            </a:r>
          </a:p>
          <a:p>
            <a:pPr marL="1144800" lvl="2" indent="-34200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除了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 x=x   ~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z=z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5F025B7-6D8B-9A4D-AE23-57D7870C866D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运算符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06750"/>
              </p:ext>
            </p:extLst>
          </p:nvPr>
        </p:nvGraphicFramePr>
        <p:xfrm>
          <a:off x="5323722" y="1959950"/>
          <a:ext cx="348943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179">
                  <a:extLst>
                    <a:ext uri="{9D8B030D-6E8A-4147-A177-3AD203B41FA5}">
                      <a16:colId xmlns:a16="http://schemas.microsoft.com/office/drawing/2014/main" val="657587152"/>
                    </a:ext>
                  </a:extLst>
                </a:gridCol>
                <a:gridCol w="436179">
                  <a:extLst>
                    <a:ext uri="{9D8B030D-6E8A-4147-A177-3AD203B41FA5}">
                      <a16:colId xmlns:a16="http://schemas.microsoft.com/office/drawing/2014/main" val="3861436641"/>
                    </a:ext>
                  </a:extLst>
                </a:gridCol>
                <a:gridCol w="436179">
                  <a:extLst>
                    <a:ext uri="{9D8B030D-6E8A-4147-A177-3AD203B41FA5}">
                      <a16:colId xmlns:a16="http://schemas.microsoft.com/office/drawing/2014/main" val="1476002948"/>
                    </a:ext>
                  </a:extLst>
                </a:gridCol>
                <a:gridCol w="436179">
                  <a:extLst>
                    <a:ext uri="{9D8B030D-6E8A-4147-A177-3AD203B41FA5}">
                      <a16:colId xmlns:a16="http://schemas.microsoft.com/office/drawing/2014/main" val="542684770"/>
                    </a:ext>
                  </a:extLst>
                </a:gridCol>
                <a:gridCol w="436179">
                  <a:extLst>
                    <a:ext uri="{9D8B030D-6E8A-4147-A177-3AD203B41FA5}">
                      <a16:colId xmlns:a16="http://schemas.microsoft.com/office/drawing/2014/main" val="1138150336"/>
                    </a:ext>
                  </a:extLst>
                </a:gridCol>
                <a:gridCol w="436179">
                  <a:extLst>
                    <a:ext uri="{9D8B030D-6E8A-4147-A177-3AD203B41FA5}">
                      <a16:colId xmlns:a16="http://schemas.microsoft.com/office/drawing/2014/main" val="914713417"/>
                    </a:ext>
                  </a:extLst>
                </a:gridCol>
                <a:gridCol w="436179">
                  <a:extLst>
                    <a:ext uri="{9D8B030D-6E8A-4147-A177-3AD203B41FA5}">
                      <a16:colId xmlns:a16="http://schemas.microsoft.com/office/drawing/2014/main" val="1702875482"/>
                    </a:ext>
                  </a:extLst>
                </a:gridCol>
                <a:gridCol w="436179">
                  <a:extLst>
                    <a:ext uri="{9D8B030D-6E8A-4147-A177-3AD203B41FA5}">
                      <a16:colId xmlns:a16="http://schemas.microsoft.com/office/drawing/2014/main" val="299595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92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68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35724" y="1190634"/>
            <a:ext cx="7115504" cy="3338835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29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关系运算符（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Relational operators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2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2" indent="-342000" algn="just">
              <a:lnSpc>
                <a:spcPts val="29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	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</a:t>
            </a:r>
          </a:p>
          <a:p>
            <a:pPr marL="684000" lvl="2" indent="-342000" algn="just">
              <a:lnSpc>
                <a:spcPts val="29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	 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或等于</a:t>
            </a:r>
          </a:p>
          <a:p>
            <a:pPr marL="684000" lvl="2" indent="-342000" algn="just">
              <a:lnSpc>
                <a:spcPts val="29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	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大于</a:t>
            </a:r>
          </a:p>
          <a:p>
            <a:pPr marL="684000" lvl="2" indent="-342000" algn="just">
              <a:lnSpc>
                <a:spcPts val="29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&gt;=	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大于或等于</a:t>
            </a:r>
          </a:p>
          <a:p>
            <a:pPr marL="572400" lvl="1" indent="-342000" algn="just"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</a:p>
          <a:p>
            <a:pPr marL="684000" lvl="2" indent="-342000" algn="just">
              <a:lnSpc>
                <a:spcPts val="29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&lt;=”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也表示信号的一种赋值操作；</a:t>
            </a:r>
          </a:p>
          <a:p>
            <a:pPr marL="684000" lvl="2" indent="-342000" algn="just">
              <a:lnSpc>
                <a:spcPts val="29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如果操作数的值不定，则关系结果模糊，返回值是不定值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A7F9217-DC74-044F-A768-9628A36C1AFE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运算符</a:t>
            </a:r>
          </a:p>
        </p:txBody>
      </p:sp>
      <p:sp>
        <p:nvSpPr>
          <p:cNvPr id="2" name="矩形 1"/>
          <p:cNvSpPr/>
          <p:nvPr/>
        </p:nvSpPr>
        <p:spPr>
          <a:xfrm>
            <a:off x="5584743" y="1982493"/>
            <a:ext cx="1951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a&lt;=b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c=b-a;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lse c=a-b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41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62455" y="966175"/>
            <a:ext cx="8116550" cy="3741214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30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等式运算符（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Equality Operators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2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2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==	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</a:t>
            </a:r>
          </a:p>
          <a:p>
            <a:pPr marL="684000" lvl="2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!=	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不等于</a:t>
            </a:r>
          </a:p>
          <a:p>
            <a:pPr marL="684000" lvl="2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===	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全等</a:t>
            </a:r>
          </a:p>
          <a:p>
            <a:pPr marL="684000" lvl="2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!==	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不全等</a:t>
            </a:r>
          </a:p>
          <a:p>
            <a:pPr marL="572400" lvl="1" indent="-342000" algn="just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</a:p>
          <a:p>
            <a:pPr marL="684000" lvl="2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==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）：参与比较的两个操作数必须</a:t>
            </a: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逐位相等，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其相等比较的结果才为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，如果某些位</a:t>
            </a: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不定态或高阻值，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其相等比较得到的结果是</a:t>
            </a: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不定值</a:t>
            </a:r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684000" lvl="2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===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）：不定态或高阻值也必须</a:t>
            </a: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全一致才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为真。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FF5CB6D-B406-F146-ABCB-152CB4EFB9F1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运算符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87003"/>
              </p:ext>
            </p:extLst>
          </p:nvPr>
        </p:nvGraphicFramePr>
        <p:xfrm>
          <a:off x="5436411" y="1724262"/>
          <a:ext cx="31425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42">
                  <a:extLst>
                    <a:ext uri="{9D8B030D-6E8A-4147-A177-3AD203B41FA5}">
                      <a16:colId xmlns:a16="http://schemas.microsoft.com/office/drawing/2014/main" val="1621945752"/>
                    </a:ext>
                  </a:extLst>
                </a:gridCol>
                <a:gridCol w="448942">
                  <a:extLst>
                    <a:ext uri="{9D8B030D-6E8A-4147-A177-3AD203B41FA5}">
                      <a16:colId xmlns:a16="http://schemas.microsoft.com/office/drawing/2014/main" val="3986730871"/>
                    </a:ext>
                  </a:extLst>
                </a:gridCol>
                <a:gridCol w="448942">
                  <a:extLst>
                    <a:ext uri="{9D8B030D-6E8A-4147-A177-3AD203B41FA5}">
                      <a16:colId xmlns:a16="http://schemas.microsoft.com/office/drawing/2014/main" val="2396049757"/>
                    </a:ext>
                  </a:extLst>
                </a:gridCol>
                <a:gridCol w="448942">
                  <a:extLst>
                    <a:ext uri="{9D8B030D-6E8A-4147-A177-3AD203B41FA5}">
                      <a16:colId xmlns:a16="http://schemas.microsoft.com/office/drawing/2014/main" val="3970596246"/>
                    </a:ext>
                  </a:extLst>
                </a:gridCol>
                <a:gridCol w="448942">
                  <a:extLst>
                    <a:ext uri="{9D8B030D-6E8A-4147-A177-3AD203B41FA5}">
                      <a16:colId xmlns:a16="http://schemas.microsoft.com/office/drawing/2014/main" val="696684001"/>
                    </a:ext>
                  </a:extLst>
                </a:gridCol>
                <a:gridCol w="448942">
                  <a:extLst>
                    <a:ext uri="{9D8B030D-6E8A-4147-A177-3AD203B41FA5}">
                      <a16:colId xmlns:a16="http://schemas.microsoft.com/office/drawing/2014/main" val="2588081911"/>
                    </a:ext>
                  </a:extLst>
                </a:gridCol>
                <a:gridCol w="448942">
                  <a:extLst>
                    <a:ext uri="{9D8B030D-6E8A-4147-A177-3AD203B41FA5}">
                      <a16:colId xmlns:a16="http://schemas.microsoft.com/office/drawing/2014/main" val="94832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5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38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</TotalTime>
  <Words>806</Words>
  <Application>Microsoft Office PowerPoint</Application>
  <PresentationFormat>全屏显示(16:9)</PresentationFormat>
  <Paragraphs>129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宋体</vt:lpstr>
      <vt:lpstr>Microsoft YaHei</vt:lpstr>
      <vt:lpstr>Microsoft YaHei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32</cp:revision>
  <dcterms:created xsi:type="dcterms:W3CDTF">2020-02-07T16:47:32Z</dcterms:created>
  <dcterms:modified xsi:type="dcterms:W3CDTF">2020-05-18T18:36:11Z</dcterms:modified>
</cp:coreProperties>
</file>