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9" r:id="rId2"/>
    <p:sldId id="260" r:id="rId3"/>
    <p:sldId id="290" r:id="rId4"/>
    <p:sldId id="261" r:id="rId5"/>
    <p:sldId id="262" r:id="rId6"/>
    <p:sldId id="263" r:id="rId7"/>
    <p:sldId id="287" r:id="rId8"/>
    <p:sldId id="264" r:id="rId9"/>
    <p:sldId id="265" r:id="rId10"/>
    <p:sldId id="289" r:id="rId11"/>
    <p:sldId id="2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3934" autoAdjust="0"/>
  </p:normalViewPr>
  <p:slideViewPr>
    <p:cSldViewPr snapToGrid="0">
      <p:cViewPr varScale="1">
        <p:scale>
          <a:sx n="85" d="100"/>
          <a:sy n="85" d="100"/>
        </p:scale>
        <p:origin x="678" y="42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module </a:t>
            </a:r>
            <a:r>
              <a:rPr lang="en-US" altLang="zh-CN" dirty="0" err="1" smtClean="0"/>
              <a:t>mealyfsm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clk,rst,a,z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input    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;   input    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input     a;    output    z;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      z;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[3:0]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[3:0] </a:t>
            </a:r>
            <a:r>
              <a:rPr lang="en-US" altLang="zh-CN" dirty="0" err="1" smtClean="0"/>
              <a:t>currentstate,nextstate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parameter S0 = 4'b0000;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parameter S1 = 4'b0001;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parameter S2 = 4'b0010;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parameter S3 = 4'b0011;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parameter S4 = 4'b0100;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always@(</a:t>
            </a:r>
            <a:r>
              <a:rPr lang="en-US" altLang="zh-CN" dirty="0" err="1" smtClean="0"/>
              <a:t>posedge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negedge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if(!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 &lt;= S0;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else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always@(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 or a or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if(!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 = S0;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else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case(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S0: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 = (a == 1)? S1 : S0;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S1: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 = (a == 0)? S2 : S1;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S2: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 = (a == 0)? S3 : S1;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S3: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 = (a == 1)? S4 : S0;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S4: 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 = (a == 0)? S2 : S0;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default:nextstate</a:t>
            </a:r>
            <a:r>
              <a:rPr lang="en-US" altLang="zh-CN" dirty="0" smtClean="0"/>
              <a:t> = S0;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endcase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always@(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 or 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if(!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else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case(</a:t>
            </a:r>
            <a:r>
              <a:rPr lang="en-US" altLang="zh-CN" dirty="0" err="1" smtClean="0"/>
              <a:t>currentstate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S0: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S1: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S2: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S3: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S4: 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 (a == 0)? 1 :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default:temp_z</a:t>
            </a:r>
            <a:r>
              <a:rPr lang="en-US" altLang="zh-CN" dirty="0" smtClean="0"/>
              <a:t> 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endcase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always@(</a:t>
            </a:r>
            <a:r>
              <a:rPr lang="en-US" altLang="zh-CN" dirty="0" err="1" smtClean="0"/>
              <a:t>posedge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negedge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if(!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z &lt;=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else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begin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if((</a:t>
            </a:r>
            <a:r>
              <a:rPr lang="en-US" altLang="zh-CN" dirty="0" err="1" smtClean="0"/>
              <a:t>temp_z</a:t>
            </a:r>
            <a:r>
              <a:rPr lang="en-US" altLang="zh-CN" dirty="0" smtClean="0"/>
              <a:t> == 1)&amp;&amp;(</a:t>
            </a:r>
            <a:r>
              <a:rPr lang="en-US" altLang="zh-CN" dirty="0" err="1" smtClean="0"/>
              <a:t>nextstate</a:t>
            </a:r>
            <a:r>
              <a:rPr lang="en-US" altLang="zh-CN" dirty="0" smtClean="0"/>
              <a:t>== S2))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z &lt;= 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else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z &lt;= 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end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endmodule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9CA1B-50D1-424B-8A8D-B9E2976F4C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0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过程语句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alwys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initial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890" y="966175"/>
            <a:ext cx="3781777" cy="13849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     //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上升沿触发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if(!reset) out=8'h00; //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清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，低电平有效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if(load) out=data; //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同步预置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	 	out=out+1;	  //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计数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891522F-48DA-9B47-A735-EB801BFC46C1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112890" y="2569197"/>
            <a:ext cx="4481688" cy="13849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reset) //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上升沿触发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if(!reset)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out=8‘h00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异步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清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，低电平有效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if(load) out=data; //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同步预置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	 	out=out+1;	  //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计数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4244623" y="966175"/>
            <a:ext cx="4188177" cy="13849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clk,posedge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load) //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上升沿触发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if(!reset) out=8'h00; //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清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，低电平有效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if(load) out=data;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异步预置，高电平有效</a:t>
            </a:r>
            <a:endParaRPr lang="zh-CN" altLang="en-US" sz="1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	 	out=out+1;	  //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计数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矩形 7"/>
          <p:cNvSpPr/>
          <p:nvPr/>
        </p:nvSpPr>
        <p:spPr>
          <a:xfrm>
            <a:off x="3894667" y="3144930"/>
            <a:ext cx="4481688" cy="13849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dge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reset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load) begin</a:t>
            </a:r>
            <a:endParaRPr lang="en-US" altLang="zh-CN" sz="1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if(!reset)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out=8‘h00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清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低电平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有效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if(load) out=data;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异步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预置，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低电</a:t>
            </a:r>
            <a:r>
              <a:rPr lang="zh-CN" altLang="en-US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平有效</a:t>
            </a:r>
            <a:endParaRPr lang="zh-CN" altLang="en-US" sz="1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	 	out=out+1;	  //</a:t>
            </a:r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计数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 </a:t>
            </a:r>
            <a:r>
              <a:rPr lang="en-US" altLang="zh-CN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是否有错误，如何修改？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7437CB4-F912-1A46-9513-E0E4D6EA674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FDB2D2-20FD-D345-B85A-9F1E4CE16DA2}"/>
              </a:ext>
            </a:extLst>
          </p:cNvPr>
          <p:cNvSpPr txBox="1">
            <a:spLocks/>
          </p:cNvSpPr>
          <p:nvPr/>
        </p:nvSpPr>
        <p:spPr>
          <a:xfrm>
            <a:off x="1012752" y="94490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语句（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fork-join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编译指示语句（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`define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`include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`ifdef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`endif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）与函数（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顺序执行与并发执行</a:t>
            </a:r>
          </a:p>
        </p:txBody>
      </p:sp>
    </p:spTree>
    <p:extLst>
      <p:ext uri="{BB962C8B-B14F-4D97-AF65-F5344CB8AC3E}">
        <p14:creationId xmlns:p14="http://schemas.microsoft.com/office/powerpoint/2010/main" val="445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3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2113" y="966175"/>
            <a:ext cx="4774687" cy="3833348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342900" lvl="1" indent="-342900" algn="just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一个模块（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）中</a:t>
            </a:r>
          </a:p>
          <a:p>
            <a:pPr marL="3429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语句常用于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仿真中的初始化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可用于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仿真和可综合电路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过程块中的语句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仅执行一次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块内的语句则是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不断重复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执行的。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不受限制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 bwMode="ltGray">
          <a:xfrm>
            <a:off x="2114550" y="489585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FFFF00"/>
                </a:solidFill>
                <a:latin typeface="+mn-lt"/>
                <a:ea typeface="굴림" pitchFamily="34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500">
                <a:latin typeface="Times New Roman" panose="02020603050405020304" pitchFamily="18" charset="0"/>
              </a:rPr>
              <a:pPr/>
              <a:t>3</a:t>
            </a:fld>
            <a:endParaRPr lang="zh-CN" altLang="en-US" sz="1500" dirty="0">
              <a:latin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A2D5315-AF9A-0A4A-A36D-DA123728B32A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2360032"/>
            <a:ext cx="3212118" cy="28102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33" y="-41977"/>
            <a:ext cx="2167537" cy="24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 txBox="1">
            <a:spLocks/>
          </p:cNvSpPr>
          <p:nvPr/>
        </p:nvSpPr>
        <p:spPr bwMode="ltGray">
          <a:xfrm>
            <a:off x="2114550" y="489585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FFFF00"/>
                </a:solidFill>
                <a:latin typeface="+mn-lt"/>
                <a:ea typeface="굴림" pitchFamily="34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500">
                <a:latin typeface="Times New Roman" panose="02020603050405020304" pitchFamily="18" charset="0"/>
              </a:rPr>
              <a:pPr/>
              <a:t>4</a:t>
            </a:fld>
            <a:endParaRPr lang="zh-CN" altLang="en-US" sz="1500" dirty="0">
              <a:latin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A2D5315-AF9A-0A4A-A36D-DA123728B32A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D3852E-938B-BB4E-9D34-BEC2273E1C95}"/>
              </a:ext>
            </a:extLst>
          </p:cNvPr>
          <p:cNvSpPr/>
          <p:nvPr/>
        </p:nvSpPr>
        <p:spPr>
          <a:xfrm>
            <a:off x="506821" y="1110198"/>
            <a:ext cx="3040207" cy="3785652"/>
          </a:xfrm>
          <a:prstGeom prst="rect">
            <a:avLst/>
          </a:prstGeom>
          <a:ln w="19050">
            <a:solidFill>
              <a:srgbClr val="FF9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module  mux4_1(out,in0,in1,in2,in3,sel);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output  out;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input  in0,in1,in2,in3;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input[1:0] 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sel</a:t>
            </a:r>
            <a:r>
              <a:rPr lang="en-US" altLang="zh-CN" sz="1600" b="1" dirty="0">
                <a:latin typeface="Times New Roman" panose="02020603050405020304" pitchFamily="18" charset="0"/>
              </a:rPr>
              <a:t>; 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</a:rPr>
              <a:t>  out;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always @(in0 or in1 or in2 or in3 or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case(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sel</a:t>
            </a:r>
            <a:r>
              <a:rPr lang="en-US" altLang="zh-CN" sz="1600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2'b00: 	out=in0;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2'b01: 	out=in1;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2'b10: 	out=in2;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2'b11: 	out=in3;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default: out=2'bx;</a:t>
            </a:r>
          </a:p>
          <a:p>
            <a:r>
              <a:rPr lang="en-US" altLang="zh-CN" sz="1600" b="1" dirty="0" err="1">
                <a:latin typeface="Times New Roman" panose="02020603050405020304" pitchFamily="18" charset="0"/>
              </a:rPr>
              <a:t>endcase</a:t>
            </a:r>
            <a:endParaRPr lang="en-US" altLang="zh-CN" sz="1600" b="1" dirty="0">
              <a:latin typeface="Times New Roman" panose="02020603050405020304" pitchFamily="18" charset="0"/>
            </a:endParaRPr>
          </a:p>
          <a:p>
            <a:r>
              <a:rPr lang="en-US" altLang="zh-CN" sz="1600" b="1" dirty="0" err="1">
                <a:latin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BAA930-168E-B548-8600-B09CCB120032}"/>
              </a:ext>
            </a:extLst>
          </p:cNvPr>
          <p:cNvSpPr/>
          <p:nvPr/>
        </p:nvSpPr>
        <p:spPr>
          <a:xfrm>
            <a:off x="4423410" y="1110198"/>
            <a:ext cx="4103370" cy="3785652"/>
          </a:xfrm>
          <a:prstGeom prst="rect">
            <a:avLst/>
          </a:prstGeom>
          <a:ln w="19050">
            <a:solidFill>
              <a:srgbClr val="FF93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·timescale  1ns/1ns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module  mux4_TB;</a:t>
            </a:r>
          </a:p>
          <a:p>
            <a:r>
              <a:rPr lang="en-US" altLang="zh-CN" sz="1600" b="1" dirty="0" err="1">
                <a:latin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</a:rPr>
              <a:t> tin0,tin1,tin2,tin3;</a:t>
            </a:r>
          </a:p>
          <a:p>
            <a:r>
              <a:rPr lang="en-US" altLang="zh-CN" sz="1600" b="1" dirty="0" err="1">
                <a:latin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</a:rPr>
              <a:t>[1:0]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tsel</a:t>
            </a:r>
            <a:r>
              <a:rPr lang="en-US" altLang="zh-CN" sz="1600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initial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tin0=0; tin1=1;tin2=0;tin3=1;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#5 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tsel</a:t>
            </a:r>
            <a:r>
              <a:rPr lang="en-US" altLang="zh-CN" sz="1600" b="1" dirty="0">
                <a:latin typeface="Times New Roman" panose="02020603050405020304" pitchFamily="18" charset="0"/>
              </a:rPr>
              <a:t>=0;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#5 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tsel</a:t>
            </a:r>
            <a:r>
              <a:rPr lang="en-US" altLang="zh-CN" sz="1600" b="1" dirty="0">
                <a:latin typeface="Times New Roman" panose="02020603050405020304" pitchFamily="18" charset="0"/>
              </a:rPr>
              <a:t>=1;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#5 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tsel</a:t>
            </a:r>
            <a:r>
              <a:rPr lang="en-US" altLang="zh-CN" sz="1600" b="1" dirty="0">
                <a:latin typeface="Times New Roman" panose="02020603050405020304" pitchFamily="18" charset="0"/>
              </a:rPr>
              <a:t>=2;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 #5 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tsel</a:t>
            </a:r>
            <a:r>
              <a:rPr lang="en-US" altLang="zh-CN" sz="1600" b="1" dirty="0">
                <a:latin typeface="Times New Roman" panose="02020603050405020304" pitchFamily="18" charset="0"/>
              </a:rPr>
              <a:t>=3;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 $stop;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end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</a:rPr>
              <a:t>mux4_1   m1(tout,tin0,tin1,tin2,tin3,tsel);</a:t>
            </a:r>
          </a:p>
          <a:p>
            <a:r>
              <a:rPr lang="en-US" altLang="zh-CN" sz="1600" b="1" dirty="0" err="1">
                <a:latin typeface="Times New Roman" panose="02020603050405020304" pitchFamily="18" charset="0"/>
              </a:rPr>
              <a:t>endmodule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61506"/>
            <a:ext cx="7342920" cy="3708399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1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过程语句格式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@(&lt;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敏感信号表达式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event-expression&gt;)</a:t>
            </a:r>
          </a:p>
          <a:p>
            <a:pPr marL="1144800" lvl="2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过程赋值</a:t>
            </a:r>
          </a:p>
          <a:p>
            <a:pPr marL="1486800" lvl="3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//if-else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选择语句</a:t>
            </a:r>
          </a:p>
          <a:p>
            <a:pPr marL="1486800" lvl="3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//while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</a:p>
          <a:p>
            <a:pPr marL="1486800" lvl="3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//task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</a:p>
          <a:p>
            <a:pPr marL="1144800" lvl="2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 marL="685800" indent="-342000" algn="just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“always”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过程语句通常是带有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触发条件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的，触发条件写在敏感信号表达式中，只有当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触发条件满足时， “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begin-end”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块语句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才能被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CDA4E81-0B31-0D46-A449-C063F319B7F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30" y="961506"/>
            <a:ext cx="3212870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66175"/>
            <a:ext cx="5949244" cy="406717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表达式或敏感信号列表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敏感信号表达式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event-expression&gt;)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：当表达式中变量的值改变，就会引发块内语句的执行。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列出影响块内取值的所有信号。用“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、“，”连接；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统一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（电平信号、边沿信号）。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9C4F6BF-A8C7-9E47-B5C1-EAA4B112DE63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44" y="189262"/>
            <a:ext cx="3212870" cy="281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2614472"/>
            <a:ext cx="2625847" cy="24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49141" y="1235814"/>
            <a:ext cx="7445717" cy="406717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表达式或敏感信号列表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 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always@(a)    		 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当信号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的值发生改变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@(a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  		 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当信号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或信号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的值发生改变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@*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（*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所有驱动信号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clock)   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clock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的上升沿到来时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clock)   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clock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的下降沿到来时</a:t>
            </a:r>
          </a:p>
          <a:p>
            <a:pPr marL="1144800" lvl="2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reset)  	</a:t>
            </a:r>
          </a:p>
          <a:p>
            <a:pPr marL="1486800" lvl="3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的上升沿到来或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信号的下降沿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到来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9C4F6BF-A8C7-9E47-B5C1-EAA4B112DE63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78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1912" y="1191897"/>
            <a:ext cx="7572086" cy="406717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negedge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时序电路，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事件通常是由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时钟边沿触发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的；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同步置数（高电平）、同步清零（低电平）的模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的计数器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8A2639F-FBF9-4C41-B416-D87C0545A3B1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A0E4331-AF5D-ED4F-8FB6-784CFF231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5564" r="9017" b="26254"/>
          <a:stretch/>
        </p:blipFill>
        <p:spPr bwMode="auto">
          <a:xfrm>
            <a:off x="7027397" y="3870890"/>
            <a:ext cx="1752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12" y="2662733"/>
            <a:ext cx="4551494" cy="25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87440"/>
            <a:ext cx="9144000" cy="279433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异步、高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低电平有效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使能信号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always@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同步信号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always@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异步（高），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同步</a:t>
            </a: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always@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load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000" lvl="1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//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异步（高）、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异步（低）</a:t>
            </a:r>
          </a:p>
        </p:txBody>
      </p:sp>
      <p:sp>
        <p:nvSpPr>
          <p:cNvPr id="12" name="矩形 11"/>
          <p:cNvSpPr/>
          <p:nvPr/>
        </p:nvSpPr>
        <p:spPr>
          <a:xfrm>
            <a:off x="490668" y="4074188"/>
            <a:ext cx="8208088" cy="75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342000">
              <a:lnSpc>
                <a:spcPts val="26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出现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敏感列表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中的使能信号，都是异步信号，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不出现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同步；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342000">
              <a:lnSpc>
                <a:spcPts val="2600"/>
              </a:lnSpc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异步使能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信号，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高电平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有效，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低电平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有效。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891522F-48DA-9B47-A735-EB801BFC46C1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</p:spTree>
    <p:extLst>
      <p:ext uri="{BB962C8B-B14F-4D97-AF65-F5344CB8AC3E}">
        <p14:creationId xmlns:p14="http://schemas.microsoft.com/office/powerpoint/2010/main" val="19637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1217</Words>
  <Application>Microsoft Office PowerPoint</Application>
  <PresentationFormat>全屏显示(16:9)</PresentationFormat>
  <Paragraphs>212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굴림</vt:lpstr>
      <vt:lpstr>等线</vt:lpstr>
      <vt:lpstr>等线 Light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42</cp:revision>
  <dcterms:created xsi:type="dcterms:W3CDTF">2020-02-07T16:47:32Z</dcterms:created>
  <dcterms:modified xsi:type="dcterms:W3CDTF">2020-05-19T10:30:54Z</dcterms:modified>
</cp:coreProperties>
</file>