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9" r:id="rId2"/>
    <p:sldId id="260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299" r:id="rId11"/>
    <p:sldId id="307" r:id="rId12"/>
    <p:sldId id="267" r:id="rId13"/>
    <p:sldId id="268" r:id="rId14"/>
    <p:sldId id="294" r:id="rId15"/>
    <p:sldId id="28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01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877"/>
  </p:normalViewPr>
  <p:slideViewPr>
    <p:cSldViewPr snapToGrid="0">
      <p:cViewPr>
        <p:scale>
          <a:sx n="75" d="100"/>
          <a:sy n="75" d="100"/>
        </p:scale>
        <p:origin x="360" y="246"/>
      </p:cViewPr>
      <p:guideLst/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2827-DB12-1048-B7CC-11DA7C94CE5E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9CA1B-50D1-424B-8A8D-B9E2976F4C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9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5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块语句和赋值语句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0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82601" y="872296"/>
            <a:ext cx="2850530" cy="3708399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块语句是由块标志符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begin-end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fork-join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界定的一组语句；</a:t>
            </a:r>
          </a:p>
          <a:p>
            <a:pPr marL="572400" indent="-342000" algn="just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当块语句只包含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一条语句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时，块标志符可以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缺省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A184968-8E40-894C-AEB6-7D29FEF4365E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块语句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10180"/>
          <a:stretch/>
        </p:blipFill>
        <p:spPr>
          <a:xfrm>
            <a:off x="3591384" y="0"/>
            <a:ext cx="2666599" cy="3053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3748"/>
          <a:stretch/>
        </p:blipFill>
        <p:spPr>
          <a:xfrm>
            <a:off x="6322235" y="-27600"/>
            <a:ext cx="2610828" cy="3053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8932" t="11285" r="7896"/>
          <a:stretch/>
        </p:blipFill>
        <p:spPr>
          <a:xfrm>
            <a:off x="3675722" y="3077865"/>
            <a:ext cx="2455090" cy="20297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149" y="3006043"/>
            <a:ext cx="2928851" cy="21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8650" y="1061867"/>
            <a:ext cx="7886700" cy="2428465"/>
          </a:xfrm>
          <a:prstGeom prst="rect">
            <a:avLst/>
          </a:prstGeom>
          <a:ln>
            <a:noFill/>
          </a:ln>
        </p:spPr>
        <p:txBody>
          <a:bodyPr wrap="square" numCol="1">
            <a:normAutofit fontScale="92500" lnSpcReduction="20000"/>
          </a:bodyPr>
          <a:lstStyle/>
          <a:p>
            <a:pPr marL="572400" indent="-3420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顺序块：</a:t>
            </a:r>
            <a:endParaRPr lang="en-US" altLang="zh-CN" sz="22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30500" lvl="1" indent="-3429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内语句按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顺序执行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，上面一句执行完才执行后面一句。</a:t>
            </a:r>
            <a:endParaRPr lang="en-US" altLang="zh-CN" sz="22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30500" lvl="1" indent="-3429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每条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延迟是相对于前一条语句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的仿真时间。</a:t>
            </a:r>
            <a:endParaRPr lang="en-US" altLang="zh-CN" sz="22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30500" lvl="1" indent="-3429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最后一条语句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执行完，程序流程控制才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跳出该语句块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72400" indent="-3420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顺序块格式：采用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阻塞赋值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A184968-8E40-894C-AEB6-7D29FEF4365E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2329754" y="3409692"/>
            <a:ext cx="2376061" cy="17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rega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regc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end</a:t>
            </a:r>
          </a:p>
        </p:txBody>
      </p:sp>
      <p:sp>
        <p:nvSpPr>
          <p:cNvPr id="10" name="矩形 9"/>
          <p:cNvSpPr/>
          <p:nvPr/>
        </p:nvSpPr>
        <p:spPr>
          <a:xfrm>
            <a:off x="5307129" y="3409692"/>
            <a:ext cx="2376061" cy="17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rega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#10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regc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6041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8650" y="1061867"/>
            <a:ext cx="7886700" cy="2684943"/>
          </a:xfrm>
          <a:prstGeom prst="rect">
            <a:avLst/>
          </a:prstGeom>
          <a:ln>
            <a:noFill/>
          </a:ln>
        </p:spPr>
        <p:txBody>
          <a:bodyPr wrap="square" numCol="1">
            <a:normAutofit fontScale="85000" lnSpcReduction="20000"/>
          </a:bodyPr>
          <a:lstStyle/>
          <a:p>
            <a:pPr marL="572400" indent="-3420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并行块：</a:t>
            </a:r>
            <a:endParaRPr lang="en-US" altLang="zh-CN" sz="22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30500" lvl="1" indent="-3429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内语句按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同时执行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30500" lvl="1" indent="-3429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每条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延迟是相对于进入块语句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的仿真时间。</a:t>
            </a:r>
            <a:endParaRPr lang="en-US" altLang="zh-CN" sz="22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30500" lvl="1" indent="-3429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时序排在最后的一条语句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执行完，程序流程控制才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跳出该语句块</a:t>
            </a:r>
            <a:r>
              <a:rPr lang="zh-CN" altLang="en-US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72400" indent="-342000" algn="just">
              <a:lnSpc>
                <a:spcPct val="17000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顺序块格式：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A184968-8E40-894C-AEB6-7D29FEF4365E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2677904" y="3285491"/>
            <a:ext cx="2376061" cy="17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rega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regc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end</a:t>
            </a:r>
          </a:p>
        </p:txBody>
      </p:sp>
      <p:sp>
        <p:nvSpPr>
          <p:cNvPr id="8" name="矩形 7"/>
          <p:cNvSpPr/>
          <p:nvPr/>
        </p:nvSpPr>
        <p:spPr>
          <a:xfrm>
            <a:off x="5334573" y="3285491"/>
            <a:ext cx="2900169" cy="17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fork(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仅用于仿真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#5 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rega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#10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regc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regb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join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5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5" descr="屏幕剪辑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725"/>
            <a:ext cx="2652713" cy="3079750"/>
          </a:xfr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t="17178"/>
          <a:stretch/>
        </p:blipFill>
        <p:spPr>
          <a:xfrm>
            <a:off x="6068723" y="2543408"/>
            <a:ext cx="2751892" cy="2199822"/>
          </a:xfrm>
          <a:prstGeom prst="rect">
            <a:avLst/>
          </a:prstGeom>
          <a:ln w="19050">
            <a:solidFill>
              <a:srgbClr val="D46011"/>
            </a:solidFill>
          </a:ln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2" t="17097" r="6480"/>
          <a:stretch/>
        </p:blipFill>
        <p:spPr>
          <a:xfrm>
            <a:off x="6043961" y="151685"/>
            <a:ext cx="2776654" cy="2212438"/>
          </a:xfrm>
          <a:prstGeom prst="rect">
            <a:avLst/>
          </a:prstGeom>
          <a:ln w="19050">
            <a:solidFill>
              <a:srgbClr val="D46011"/>
            </a:solidFill>
          </a:ln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1A95AD5C-D366-A44B-9DB8-CF57C554B8BB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并行与顺序块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471" y="1611994"/>
            <a:ext cx="2014654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begin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#50 r=‘h35;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#100 r=‘E2;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#150 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h00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#200 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hF7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#250 </a:t>
            </a:r>
            <a:r>
              <a:rPr lang="en-US" altLang="zh-CN" dirty="0" smtClean="0">
                <a:sym typeface="Wingdings" panose="05000000000000000000" pitchFamily="2" charset="2"/>
              </a:rPr>
              <a:t>end-wave;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end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33683" y="1611994"/>
            <a:ext cx="2014654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begin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#250 </a:t>
            </a:r>
            <a:r>
              <a:rPr lang="en-US" altLang="zh-CN" dirty="0">
                <a:sym typeface="Wingdings" panose="05000000000000000000" pitchFamily="2" charset="2"/>
              </a:rPr>
              <a:t>end-wave;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#</a:t>
            </a:r>
            <a:r>
              <a:rPr lang="en-US" altLang="zh-CN" dirty="0"/>
              <a:t>200 r=</a:t>
            </a:r>
            <a:r>
              <a:rPr lang="zh-CN" altLang="en-US" dirty="0"/>
              <a:t>‘</a:t>
            </a:r>
            <a:r>
              <a:rPr lang="en-US" altLang="zh-CN" dirty="0"/>
              <a:t>hF7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#</a:t>
            </a:r>
            <a:r>
              <a:rPr lang="en-US" altLang="zh-CN" dirty="0"/>
              <a:t>150 r=</a:t>
            </a:r>
            <a:r>
              <a:rPr lang="zh-CN" altLang="en-US" dirty="0"/>
              <a:t>‘</a:t>
            </a:r>
            <a:r>
              <a:rPr lang="en-US" altLang="zh-CN" dirty="0"/>
              <a:t>h00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#</a:t>
            </a:r>
            <a:r>
              <a:rPr lang="en-US" altLang="zh-CN" dirty="0"/>
              <a:t>100 r=‘E2;</a:t>
            </a:r>
          </a:p>
          <a:p>
            <a:r>
              <a:rPr lang="en-US" altLang="zh-CN" dirty="0" smtClean="0"/>
              <a:t>  #50 r=‘h35;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end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50471" y="3829546"/>
            <a:ext cx="4681228" cy="586337"/>
            <a:chOff x="150471" y="3829546"/>
            <a:chExt cx="4681228" cy="586337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50471" y="4415883"/>
              <a:ext cx="43664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57059" y="4269292"/>
              <a:ext cx="1" cy="1226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79334" y="4281256"/>
              <a:ext cx="1" cy="1226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593056" y="4273296"/>
              <a:ext cx="1" cy="1226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807652" y="4269292"/>
              <a:ext cx="1" cy="1226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279817" y="4269292"/>
              <a:ext cx="1" cy="1226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72365" y="3829546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/>
                <a:t>块开始</a:t>
              </a:r>
              <a:endParaRPr lang="en-US" altLang="zh-CN" sz="1000" b="1" dirty="0" smtClean="0"/>
            </a:p>
            <a:p>
              <a:r>
                <a:rPr lang="zh-CN" altLang="en-US" sz="1000" b="1" dirty="0" smtClean="0"/>
                <a:t>时间</a:t>
              </a:r>
              <a:endParaRPr lang="zh-CN" altLang="en-US" sz="10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1278" y="3932009"/>
              <a:ext cx="4110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50                   150                                    300                                            500            </a:t>
              </a:r>
              <a:endParaRPr lang="zh-CN" altLang="en-US" sz="10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85044" y="4131"/>
            <a:ext cx="1868215" cy="4411752"/>
            <a:chOff x="4785044" y="4131"/>
            <a:chExt cx="1868215" cy="441175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053965" y="368300"/>
              <a:ext cx="0" cy="4047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053965" y="609600"/>
              <a:ext cx="158813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785044" y="4131"/>
              <a:ext cx="5693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/>
                <a:t>块开始</a:t>
              </a:r>
              <a:endParaRPr lang="en-US" altLang="zh-CN" sz="1000" b="1" dirty="0" smtClean="0"/>
            </a:p>
            <a:p>
              <a:r>
                <a:rPr lang="zh-CN" altLang="en-US" sz="1000" b="1" dirty="0" smtClean="0"/>
                <a:t>时间</a:t>
              </a:r>
              <a:endParaRPr lang="zh-CN" altLang="en-US" sz="1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329897" y="322852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250</a:t>
              </a:r>
              <a:endParaRPr lang="zh-CN" altLang="en-US" sz="1000" b="1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5041412" y="926538"/>
              <a:ext cx="12704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354431" y="652812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200</a:t>
              </a:r>
              <a:endParaRPr lang="zh-CN" altLang="en-US" sz="1000" b="1" dirty="0"/>
            </a:p>
          </p:txBody>
        </p:sp>
        <p:cxnSp>
          <p:nvCxnSpPr>
            <p:cNvPr id="32" name="直接箭头连接符 31"/>
            <p:cNvCxnSpPr>
              <a:endCxn id="13" idx="1"/>
            </p:cNvCxnSpPr>
            <p:nvPr/>
          </p:nvCxnSpPr>
          <p:spPr>
            <a:xfrm flipV="1">
              <a:off x="5053965" y="1257904"/>
              <a:ext cx="989996" cy="121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5066346" y="1588490"/>
              <a:ext cx="7617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053965" y="1893290"/>
              <a:ext cx="4668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209200" y="995464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150</a:t>
              </a:r>
              <a:endParaRPr lang="zh-CN" altLang="en-US" sz="1000" b="1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131969" y="1338653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100</a:t>
              </a:r>
              <a:endParaRPr lang="zh-CN" altLang="en-US" sz="1000" b="1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096472" y="1631681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50</a:t>
              </a:r>
              <a:endParaRPr lang="zh-CN" altLang="en-US" sz="1000" b="1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5042807" y="3057866"/>
              <a:ext cx="4668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085314" y="2796257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50</a:t>
              </a:r>
              <a:endParaRPr lang="zh-CN" altLang="en-US" sz="1000" b="1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5053578" y="3328430"/>
              <a:ext cx="7617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119201" y="3078593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100</a:t>
              </a:r>
              <a:endParaRPr lang="zh-CN" altLang="en-US" sz="1000" b="1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5041412" y="3621092"/>
              <a:ext cx="989996" cy="121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196647" y="3358652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150</a:t>
              </a:r>
              <a:endParaRPr lang="zh-CN" altLang="en-US" sz="1000" b="1" dirty="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5025393" y="3939230"/>
              <a:ext cx="12704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338412" y="3665504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200</a:t>
              </a:r>
              <a:endParaRPr lang="zh-CN" altLang="en-US" sz="1000" b="1" dirty="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65124" y="4245231"/>
              <a:ext cx="158813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5341056" y="3958483"/>
              <a:ext cx="381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250</a:t>
              </a:r>
              <a:endParaRPr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4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0101"/>
            <a:ext cx="3992137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`timescale 10ns/1ns </a:t>
            </a:r>
            <a:endParaRPr lang="en-US" altLang="zh-CN" dirty="0" smtClean="0"/>
          </a:p>
          <a:p>
            <a:r>
              <a:rPr lang="en-US" altLang="zh-CN" dirty="0" smtClean="0"/>
              <a:t>module </a:t>
            </a:r>
            <a:r>
              <a:rPr lang="en-US" altLang="zh-CN" dirty="0"/>
              <a:t>wave2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reg</a:t>
            </a:r>
            <a:r>
              <a:rPr lang="en-US" altLang="zh-CN" dirty="0"/>
              <a:t> wave; </a:t>
            </a:r>
            <a:r>
              <a:rPr lang="en-US" altLang="zh-CN" dirty="0" smtClean="0"/>
              <a:t>parameter </a:t>
            </a:r>
            <a:r>
              <a:rPr lang="en-US" altLang="zh-CN" dirty="0"/>
              <a:t>cycle=5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initial   </a:t>
            </a:r>
            <a:endParaRPr lang="en-US" altLang="zh-CN" dirty="0" smtClean="0"/>
          </a:p>
          <a:p>
            <a:r>
              <a:rPr lang="en-US" altLang="zh-CN" dirty="0" smtClean="0"/>
              <a:t>fork </a:t>
            </a:r>
          </a:p>
          <a:p>
            <a:r>
              <a:rPr lang="en-US" altLang="zh-CN" dirty="0" smtClean="0"/>
              <a:t>                   </a:t>
            </a:r>
            <a:r>
              <a:rPr lang="en-US" altLang="zh-CN" dirty="0"/>
              <a:t>wave=0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#(</a:t>
            </a:r>
            <a:r>
              <a:rPr lang="en-US" altLang="zh-CN" dirty="0"/>
              <a:t>cycle)      wave=1;      </a:t>
            </a:r>
            <a:endParaRPr lang="en-US" altLang="zh-CN" dirty="0" smtClean="0"/>
          </a:p>
          <a:p>
            <a:r>
              <a:rPr lang="en-US" altLang="zh-CN" dirty="0" smtClean="0"/>
              <a:t>#(</a:t>
            </a:r>
            <a:r>
              <a:rPr lang="en-US" altLang="zh-CN" dirty="0"/>
              <a:t>2*cycle)  wave=0;     </a:t>
            </a:r>
          </a:p>
          <a:p>
            <a:r>
              <a:rPr lang="en-US" altLang="zh-CN" dirty="0" smtClean="0"/>
              <a:t>#(</a:t>
            </a:r>
            <a:r>
              <a:rPr lang="en-US" altLang="zh-CN" dirty="0"/>
              <a:t>3*cycle)  wave=1;     </a:t>
            </a:r>
            <a:endParaRPr lang="en-US" altLang="zh-CN" dirty="0" smtClean="0"/>
          </a:p>
          <a:p>
            <a:r>
              <a:rPr lang="en-US" altLang="zh-CN" dirty="0" smtClean="0"/>
              <a:t>#(</a:t>
            </a:r>
            <a:r>
              <a:rPr lang="en-US" altLang="zh-CN" dirty="0"/>
              <a:t>4*cycle)  wave=0;     </a:t>
            </a:r>
            <a:endParaRPr lang="en-US" altLang="zh-CN" dirty="0" smtClean="0"/>
          </a:p>
          <a:p>
            <a:r>
              <a:rPr lang="en-US" altLang="zh-CN" dirty="0" smtClean="0"/>
              <a:t>#(</a:t>
            </a:r>
            <a:r>
              <a:rPr lang="en-US" altLang="zh-CN" dirty="0"/>
              <a:t>5*cycle)  wave=1;      </a:t>
            </a:r>
            <a:endParaRPr lang="en-US" altLang="zh-CN" dirty="0" smtClean="0"/>
          </a:p>
          <a:p>
            <a:r>
              <a:rPr lang="en-US" altLang="zh-CN" dirty="0" smtClean="0"/>
              <a:t>#(</a:t>
            </a:r>
            <a:r>
              <a:rPr lang="en-US" altLang="zh-CN" dirty="0"/>
              <a:t>6*cycle)    $finish;   </a:t>
            </a:r>
            <a:endParaRPr lang="en-US" altLang="zh-CN" dirty="0" smtClean="0"/>
          </a:p>
          <a:p>
            <a:r>
              <a:rPr lang="en-US" altLang="zh-CN" dirty="0" smtClean="0"/>
              <a:t>Join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initial 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/>
              <a:t>monitor($</a:t>
            </a:r>
            <a:r>
              <a:rPr lang="en-US" altLang="zh-CN" dirty="0" err="1"/>
              <a:t>time,,,"wave</a:t>
            </a:r>
            <a:r>
              <a:rPr lang="en-US" altLang="zh-CN" dirty="0"/>
              <a:t>=%</a:t>
            </a:r>
            <a:r>
              <a:rPr lang="en-US" altLang="zh-CN" dirty="0" err="1"/>
              <a:t>b",wave</a:t>
            </a:r>
            <a:r>
              <a:rPr lang="en-US" altLang="zh-CN" dirty="0"/>
              <a:t>); </a:t>
            </a:r>
            <a:r>
              <a:rPr lang="en-US" altLang="zh-CN" dirty="0" err="1"/>
              <a:t>endmodule</a:t>
            </a:r>
            <a:r>
              <a:rPr lang="en-US" altLang="zh-CN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5073804" y="80101"/>
            <a:ext cx="4070196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 `timescale 10ns/1ns </a:t>
            </a:r>
            <a:endParaRPr lang="en-US" altLang="zh-CN" dirty="0" smtClean="0"/>
          </a:p>
          <a:p>
            <a:r>
              <a:rPr lang="en-US" altLang="zh-CN" dirty="0" smtClean="0"/>
              <a:t>module </a:t>
            </a:r>
            <a:r>
              <a:rPr lang="en-US" altLang="zh-CN" dirty="0"/>
              <a:t>wave1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 err="1"/>
              <a:t>wave;parameter</a:t>
            </a:r>
            <a:r>
              <a:rPr lang="en-US" altLang="zh-CN" dirty="0"/>
              <a:t> </a:t>
            </a:r>
            <a:r>
              <a:rPr lang="en-US" altLang="zh-CN" dirty="0" smtClean="0"/>
              <a:t>cycle=5;</a:t>
            </a:r>
          </a:p>
          <a:p>
            <a:r>
              <a:rPr lang="en-US" altLang="zh-CN" dirty="0" smtClean="0"/>
              <a:t>initial </a:t>
            </a:r>
          </a:p>
          <a:p>
            <a:r>
              <a:rPr lang="en-US" altLang="zh-CN" dirty="0" smtClean="0"/>
              <a:t>begin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wave=0</a:t>
            </a:r>
            <a:r>
              <a:rPr lang="en-US" altLang="zh-CN" dirty="0"/>
              <a:t>;    </a:t>
            </a:r>
            <a:endParaRPr lang="en-US" altLang="zh-CN" dirty="0" smtClean="0"/>
          </a:p>
          <a:p>
            <a:r>
              <a:rPr lang="en-US" altLang="zh-CN" dirty="0" smtClean="0"/>
              <a:t>#(cycle)  </a:t>
            </a:r>
            <a:r>
              <a:rPr lang="en-US" altLang="zh-CN" dirty="0"/>
              <a:t>wave=1;    </a:t>
            </a:r>
            <a:endParaRPr lang="en-US" altLang="zh-CN" dirty="0" smtClean="0"/>
          </a:p>
          <a:p>
            <a:r>
              <a:rPr lang="en-US" altLang="zh-CN" dirty="0" smtClean="0"/>
              <a:t>#(cycle)  </a:t>
            </a:r>
            <a:r>
              <a:rPr lang="en-US" altLang="zh-CN" dirty="0"/>
              <a:t>wave=0;    </a:t>
            </a:r>
            <a:endParaRPr lang="en-US" altLang="zh-CN" dirty="0" smtClean="0"/>
          </a:p>
          <a:p>
            <a:r>
              <a:rPr lang="en-US" altLang="zh-CN" dirty="0" smtClean="0"/>
              <a:t>#(cycle)  </a:t>
            </a:r>
            <a:r>
              <a:rPr lang="en-US" altLang="zh-CN" dirty="0"/>
              <a:t>wave=1;    </a:t>
            </a:r>
            <a:endParaRPr lang="en-US" altLang="zh-CN" dirty="0" smtClean="0"/>
          </a:p>
          <a:p>
            <a:r>
              <a:rPr lang="en-US" altLang="zh-CN" dirty="0" smtClean="0"/>
              <a:t>#(cycle)  </a:t>
            </a:r>
            <a:r>
              <a:rPr lang="en-US" altLang="zh-CN" dirty="0"/>
              <a:t>wave=0;    </a:t>
            </a:r>
            <a:endParaRPr lang="en-US" altLang="zh-CN" dirty="0" smtClean="0"/>
          </a:p>
          <a:p>
            <a:r>
              <a:rPr lang="en-US" altLang="zh-CN" dirty="0" smtClean="0"/>
              <a:t>#(cycle)  </a:t>
            </a:r>
            <a:r>
              <a:rPr lang="en-US" altLang="zh-CN" dirty="0"/>
              <a:t>wave=1;    </a:t>
            </a:r>
            <a:endParaRPr lang="en-US" altLang="zh-CN" dirty="0" smtClean="0"/>
          </a:p>
          <a:p>
            <a:r>
              <a:rPr lang="en-US" altLang="zh-CN" dirty="0" smtClean="0"/>
              <a:t>#(cycle)  $</a:t>
            </a:r>
            <a:r>
              <a:rPr lang="en-US" altLang="zh-CN" dirty="0"/>
              <a:t>finish 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end</a:t>
            </a:r>
            <a:endParaRPr lang="en-US" altLang="zh-CN" dirty="0" smtClean="0"/>
          </a:p>
          <a:p>
            <a:r>
              <a:rPr lang="en-US" altLang="zh-CN" dirty="0"/>
              <a:t>initial $monitor($</a:t>
            </a:r>
            <a:r>
              <a:rPr lang="en-US" altLang="zh-CN" dirty="0" err="1"/>
              <a:t>time,,,"wave</a:t>
            </a:r>
            <a:r>
              <a:rPr lang="en-US" altLang="zh-CN" dirty="0"/>
              <a:t>=%</a:t>
            </a:r>
            <a:r>
              <a:rPr lang="en-US" altLang="zh-CN" dirty="0" err="1"/>
              <a:t>b",wave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endendmodule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5891"/>
          <a:stretch/>
        </p:blipFill>
        <p:spPr>
          <a:xfrm>
            <a:off x="1898844" y="3701633"/>
            <a:ext cx="4734854" cy="9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20258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17437CB4-F912-1A46-9513-E0E4D6EA6749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行为语句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8FDB2D2-20FD-D345-B85A-9F1E4CE16DA2}"/>
              </a:ext>
            </a:extLst>
          </p:cNvPr>
          <p:cNvSpPr txBox="1">
            <a:spLocks/>
          </p:cNvSpPr>
          <p:nvPr/>
        </p:nvSpPr>
        <p:spPr>
          <a:xfrm>
            <a:off x="1012752" y="944909"/>
            <a:ext cx="7886700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begin-end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fork-join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条件语句（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casez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casex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forever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编译指示语句（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`define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`include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`ifdef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`else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`endif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任务（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）与函数（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function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顺序执行与并发执行</a:t>
            </a:r>
          </a:p>
        </p:txBody>
      </p:sp>
    </p:spTree>
    <p:extLst>
      <p:ext uri="{BB962C8B-B14F-4D97-AF65-F5344CB8AC3E}">
        <p14:creationId xmlns:p14="http://schemas.microsoft.com/office/powerpoint/2010/main" val="4453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3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00689" y="1047457"/>
            <a:ext cx="8102010" cy="3970592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28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持续赋值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语句（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Continuous Assignments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持续赋值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语句，主要用于对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型变量的赋值。比如：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 c=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a&amp;b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在上面的赋值中，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三个变量皆为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型变量，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信号的任何变化，都将随时反映到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上来。</a:t>
            </a:r>
          </a:p>
          <a:p>
            <a:pPr marL="572400" indent="-342000" algn="just">
              <a:lnSpc>
                <a:spcPts val="28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过程赋值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非阻塞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non_blocking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）赋值方式</a:t>
            </a:r>
          </a:p>
          <a:p>
            <a:pPr marL="1144800" lvl="3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赋值符号为“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&lt;=”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如：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b&lt;= 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）赋值方式</a:t>
            </a:r>
          </a:p>
          <a:p>
            <a:pPr marL="1144800" lvl="3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赋值符号为“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=”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如：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b= 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6818" r="11894" b="9999"/>
          <a:stretch/>
        </p:blipFill>
        <p:spPr bwMode="auto">
          <a:xfrm>
            <a:off x="5137652" y="3266983"/>
            <a:ext cx="3585343" cy="1411017"/>
          </a:xfrm>
          <a:prstGeom prst="rect">
            <a:avLst/>
          </a:prstGeom>
          <a:noFill/>
          <a:ln w="19050">
            <a:solidFill>
              <a:srgbClr val="D460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75C63A3C-C54C-2C47-933B-D4613F1F6B5B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赋值语句</a:t>
            </a:r>
          </a:p>
        </p:txBody>
      </p:sp>
    </p:spTree>
    <p:extLst>
      <p:ext uri="{BB962C8B-B14F-4D97-AF65-F5344CB8AC3E}">
        <p14:creationId xmlns:p14="http://schemas.microsoft.com/office/powerpoint/2010/main" val="2167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67908" y="117752"/>
            <a:ext cx="3210596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non_block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begin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b&lt;=a;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c&lt;=b;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47261" y="206960"/>
            <a:ext cx="3086100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block(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begin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468" y="214103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0                1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1468" y="239435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1                0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11887" y="223024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0                1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11887" y="248356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1                0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88" y="3887319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经过一个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clk</a:t>
            </a:r>
            <a:r>
              <a:rPr lang="zh-CN" altLang="en-US" b="1" dirty="0" smtClean="0">
                <a:solidFill>
                  <a:srgbClr val="FF0000"/>
                </a:solidFill>
              </a:rPr>
              <a:t>上升沿触发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a=1  b=1  c=0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31793" y="3976529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经过一个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clk</a:t>
            </a:r>
            <a:r>
              <a:rPr lang="zh-CN" altLang="en-US" b="1" dirty="0" smtClean="0">
                <a:solidFill>
                  <a:srgbClr val="FF0000"/>
                </a:solidFill>
              </a:rPr>
              <a:t>上升沿触发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a=1  b=1  c=1</a:t>
            </a:r>
          </a:p>
        </p:txBody>
      </p:sp>
    </p:spTree>
    <p:extLst>
      <p:ext uri="{BB962C8B-B14F-4D97-AF65-F5344CB8AC3E}">
        <p14:creationId xmlns:p14="http://schemas.microsoft.com/office/powerpoint/2010/main" val="39299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  <p:bldP spid="11" grpId="0"/>
      <p:bldP spid="1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67908" y="117752"/>
            <a:ext cx="3210596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non_block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begin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b&lt;=a;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c&lt;=b;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47261" y="206960"/>
            <a:ext cx="3086100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block(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begin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468" y="214103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0                1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1468" y="239435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1                0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11887" y="223024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0                1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11887" y="248356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1                0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908" y="3475547"/>
            <a:ext cx="1349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经过一个</a:t>
            </a:r>
            <a:r>
              <a:rPr lang="en-US" altLang="zh-CN" dirty="0" err="1" smtClean="0">
                <a:solidFill>
                  <a:srgbClr val="FF0000"/>
                </a:solidFill>
              </a:rPr>
              <a:t>clk</a:t>
            </a:r>
            <a:r>
              <a:rPr lang="zh-CN" altLang="en-US" dirty="0" smtClean="0">
                <a:solidFill>
                  <a:srgbClr val="FF0000"/>
                </a:solidFill>
              </a:rPr>
              <a:t>上升沿触发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a=1  b=1  c=0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19860" y="3693666"/>
            <a:ext cx="137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经过一个</a:t>
            </a:r>
            <a:r>
              <a:rPr lang="en-US" altLang="zh-CN" dirty="0" err="1" smtClean="0">
                <a:solidFill>
                  <a:srgbClr val="FF0000"/>
                </a:solidFill>
              </a:rPr>
              <a:t>clk</a:t>
            </a:r>
            <a:r>
              <a:rPr lang="zh-CN" altLang="en-US" dirty="0" smtClean="0">
                <a:solidFill>
                  <a:srgbClr val="FF0000"/>
                </a:solidFill>
              </a:rPr>
              <a:t>上升沿触发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a=1  b=1  c=1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06" y="3693666"/>
            <a:ext cx="2533650" cy="1212056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63" y="3530044"/>
            <a:ext cx="2047875" cy="1527572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9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25830" y="206961"/>
            <a:ext cx="3917300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non_block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begin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b&lt;=a;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c&lt;=b;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47261" y="206960"/>
            <a:ext cx="3086100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block(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begin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15" y="3366101"/>
            <a:ext cx="2533650" cy="1212056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63" y="3208343"/>
            <a:ext cx="2047875" cy="1527572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2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25830" y="206961"/>
            <a:ext cx="3917300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non_block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begin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b&lt;=a;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c&lt;=b;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47261" y="206960"/>
            <a:ext cx="3086100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block(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begin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" y="3628584"/>
            <a:ext cx="1808676" cy="1212056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02" y="3538100"/>
            <a:ext cx="2047875" cy="1527572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8E00367-240A-514A-B0FC-635F20F21AB8}"/>
              </a:ext>
            </a:extLst>
          </p:cNvPr>
          <p:cNvSpPr/>
          <p:nvPr/>
        </p:nvSpPr>
        <p:spPr>
          <a:xfrm>
            <a:off x="1862254" y="3500748"/>
            <a:ext cx="2811494" cy="149964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非阻塞赋值在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整个过程块结束时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才完成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操作，即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的值并不是立刻就改变的。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B880AB-39C2-2B4D-B856-20BB20056980}"/>
              </a:ext>
            </a:extLst>
          </p:cNvPr>
          <p:cNvSpPr/>
          <p:nvPr/>
        </p:nvSpPr>
        <p:spPr>
          <a:xfrm>
            <a:off x="6384053" y="3552066"/>
            <a:ext cx="2811494" cy="149964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阻塞赋值在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该语句结束时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就立即完成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操作，即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的值在该条语句结束后立刻改变。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964" y="1496737"/>
            <a:ext cx="707405" cy="1801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t="44878" r="28182" b="14146"/>
          <a:stretch/>
        </p:blipFill>
        <p:spPr>
          <a:xfrm>
            <a:off x="-128201" y="1438329"/>
            <a:ext cx="1086117" cy="21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25830" y="206961"/>
            <a:ext cx="3917300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non_block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begin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b&lt;=a;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c&lt;=b;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47261" y="206960"/>
            <a:ext cx="3086100" cy="326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D4601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阻塞赋值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block(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c,b,a,clk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clk,a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 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c,b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begin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b=a;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	c=b;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	end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15" y="3366101"/>
            <a:ext cx="2533650" cy="1212056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63" y="3208343"/>
            <a:ext cx="2047875" cy="1527572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8E00367-240A-514A-B0FC-635F20F21AB8}"/>
              </a:ext>
            </a:extLst>
          </p:cNvPr>
          <p:cNvSpPr/>
          <p:nvPr/>
        </p:nvSpPr>
        <p:spPr>
          <a:xfrm>
            <a:off x="1395890" y="3238139"/>
            <a:ext cx="2811494" cy="149964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非阻塞赋值在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整个过程块结束时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才完成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操作，即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的值并不是立刻就改变的。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B880AB-39C2-2B4D-B856-20BB20056980}"/>
              </a:ext>
            </a:extLst>
          </p:cNvPr>
          <p:cNvSpPr/>
          <p:nvPr/>
        </p:nvSpPr>
        <p:spPr>
          <a:xfrm>
            <a:off x="5147261" y="3238139"/>
            <a:ext cx="2811494" cy="149964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阻塞赋值在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该语句结束时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就立即完成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操作，即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的值在该条语句结束后立刻改变。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886" y="1673697"/>
            <a:ext cx="707405" cy="1801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t="44878" r="28182" b="14146"/>
          <a:stretch/>
        </p:blipFill>
        <p:spPr>
          <a:xfrm>
            <a:off x="-99959" y="1655680"/>
            <a:ext cx="1086117" cy="21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9543" y="1059888"/>
            <a:ext cx="4981124" cy="3977286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28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赋值，被赋值变量为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(wire)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赋值，被赋值变量必须为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赋值使用符号“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赋值。</a:t>
            </a: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逻辑使用阻塞赋值“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使用非阻塞“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同一变量不能混用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=”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和“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4583" y="469287"/>
            <a:ext cx="2727524" cy="4478149"/>
          </a:xfrm>
          <a:prstGeom prst="rect">
            <a:avLst/>
          </a:prstGeom>
          <a:ln w="19050">
            <a:solidFill>
              <a:srgbClr val="D4601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test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clk,a,b,c,d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input[2:0] a;</a:t>
            </a: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output[2:0] </a:t>
            </a:r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[2:0] </a:t>
            </a:r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 c=</a:t>
            </a:r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always@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if(a&gt;5) b=a;  </a:t>
            </a: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 b=a-1;</a:t>
            </a: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endParaRPr lang="en-US" altLang="zh-C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always@(</a:t>
            </a:r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begin</a:t>
            </a: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d&lt;=d+1;</a:t>
            </a:r>
          </a:p>
          <a:p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E00D397-B7D6-C94A-B26E-A8E61C3DBC7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赋值语句</a:t>
            </a:r>
          </a:p>
        </p:txBody>
      </p:sp>
    </p:spTree>
    <p:extLst>
      <p:ext uri="{BB962C8B-B14F-4D97-AF65-F5344CB8AC3E}">
        <p14:creationId xmlns:p14="http://schemas.microsoft.com/office/powerpoint/2010/main" val="5320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1261</Words>
  <Application>Microsoft Office PowerPoint</Application>
  <PresentationFormat>全屏显示(16:9)</PresentationFormat>
  <Paragraphs>270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Monotype Sorts</vt:lpstr>
      <vt:lpstr>等线</vt:lpstr>
      <vt:lpstr>等线 Light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49</cp:revision>
  <dcterms:created xsi:type="dcterms:W3CDTF">2020-02-07T16:47:32Z</dcterms:created>
  <dcterms:modified xsi:type="dcterms:W3CDTF">2020-05-19T03:19:43Z</dcterms:modified>
</cp:coreProperties>
</file>