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9" r:id="rId2"/>
    <p:sldId id="260" r:id="rId3"/>
    <p:sldId id="274" r:id="rId4"/>
    <p:sldId id="299" r:id="rId5"/>
    <p:sldId id="291" r:id="rId6"/>
    <p:sldId id="302" r:id="rId7"/>
    <p:sldId id="301" r:id="rId8"/>
    <p:sldId id="300" r:id="rId9"/>
    <p:sldId id="295" r:id="rId10"/>
    <p:sldId id="296" r:id="rId11"/>
    <p:sldId id="303" r:id="rId12"/>
    <p:sldId id="275" r:id="rId13"/>
    <p:sldId id="28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011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4877"/>
  </p:normalViewPr>
  <p:slideViewPr>
    <p:cSldViewPr snapToGrid="0">
      <p:cViewPr varScale="1">
        <p:scale>
          <a:sx n="82" d="100"/>
          <a:sy n="82" d="100"/>
        </p:scale>
        <p:origin x="90" y="144"/>
      </p:cViewPr>
      <p:guideLst/>
    </p:cSldViewPr>
  </p:slideViewPr>
  <p:outlineViewPr>
    <p:cViewPr>
      <p:scale>
        <a:sx n="33" d="100"/>
        <a:sy n="33" d="100"/>
      </p:scale>
      <p:origin x="0" y="-3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42827-DB12-1048-B7CC-11DA7C94CE5E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9CA1B-50D1-424B-8A8D-B9E2976F4C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6507474" cy="8689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368902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 userDrawn="1"/>
        </p:nvCxnSpPr>
        <p:spPr>
          <a:xfrm>
            <a:off x="-138572" y="737755"/>
            <a:ext cx="5444219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5305647" y="68372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 userDrawn="1"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34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96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0" i="0" dirty="0">
                <a:latin typeface="Times New Roman" panose="02020603050405020304" pitchFamily="18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i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1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 userDrawn="1"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0" i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 userDrawn="1"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i="0" dirty="0"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3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/>
          <p:cNvSpPr txBox="1"/>
          <p:nvPr/>
        </p:nvSpPr>
        <p:spPr>
          <a:xfrm>
            <a:off x="719499" y="1546161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Verilog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基础语法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---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+mn-lt"/>
              </a:rPr>
              <a:t>条件语句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0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3852" y="896183"/>
            <a:ext cx="3914078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module mux(</a:t>
            </a:r>
            <a:r>
              <a:rPr lang="en-US" altLang="zh-CN" dirty="0" err="1"/>
              <a:t>out,a,b,c,d,select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output[1:0</a:t>
            </a:r>
            <a:r>
              <a:rPr lang="en-US" altLang="zh-CN" dirty="0"/>
              <a:t>] out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input[1:0</a:t>
            </a:r>
            <a:r>
              <a:rPr lang="en-US" altLang="zh-CN" dirty="0"/>
              <a:t>] </a:t>
            </a:r>
            <a:r>
              <a:rPr lang="en-US" altLang="zh-CN" dirty="0" err="1"/>
              <a:t>a,b,c,d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input[3:0</a:t>
            </a:r>
            <a:r>
              <a:rPr lang="en-US" altLang="zh-CN" dirty="0"/>
              <a:t>] select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reg</a:t>
            </a:r>
            <a:r>
              <a:rPr lang="en-US" altLang="zh-CN" dirty="0" smtClean="0"/>
              <a:t>[1:0</a:t>
            </a:r>
            <a:r>
              <a:rPr lang="en-US" altLang="zh-CN" dirty="0"/>
              <a:t>] out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always </a:t>
            </a:r>
            <a:r>
              <a:rPr lang="en-US" altLang="zh-CN" dirty="0"/>
              <a:t>@(select or a or b or c or d)	</a:t>
            </a:r>
            <a:endParaRPr lang="en-US" altLang="zh-CN" dirty="0" smtClean="0"/>
          </a:p>
          <a:p>
            <a:r>
              <a:rPr lang="en-US" altLang="zh-CN" dirty="0" smtClean="0"/>
              <a:t>begin</a:t>
            </a:r>
            <a:r>
              <a:rPr lang="en-US" altLang="zh-CN" dirty="0"/>
              <a:t>		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casez</a:t>
            </a:r>
            <a:r>
              <a:rPr lang="en-US" altLang="zh-CN" dirty="0" smtClean="0"/>
              <a:t>(select</a:t>
            </a:r>
            <a:r>
              <a:rPr lang="en-US" altLang="zh-CN" dirty="0"/>
              <a:t>)			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4'b</a:t>
            </a:r>
            <a:r>
              <a:rPr lang="en-US" altLang="zh-CN" dirty="0"/>
              <a:t>???1:out=a;			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4'b</a:t>
            </a:r>
            <a:r>
              <a:rPr lang="en-US" altLang="zh-CN" dirty="0"/>
              <a:t>??</a:t>
            </a:r>
            <a:r>
              <a:rPr lang="en-US" altLang="zh-CN" dirty="0" smtClean="0"/>
              <a:t>10:out=b</a:t>
            </a:r>
            <a:r>
              <a:rPr lang="en-US" altLang="zh-CN" dirty="0"/>
              <a:t>;		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4'b?100:out=c;</a:t>
            </a:r>
            <a:r>
              <a:rPr lang="en-US" altLang="zh-CN" dirty="0"/>
              <a:t>			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4'b1000:out=d;</a:t>
            </a:r>
            <a:r>
              <a:rPr lang="zh-CN" altLang="en-US" dirty="0"/>
              <a:t>		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default</a:t>
            </a:r>
            <a:r>
              <a:rPr lang="en-US" altLang="zh-CN" dirty="0"/>
              <a:t>: </a:t>
            </a:r>
            <a:r>
              <a:rPr lang="en-US" altLang="zh-CN" dirty="0" smtClean="0"/>
              <a:t>out=2'bx;</a:t>
            </a:r>
            <a:r>
              <a:rPr lang="en-US" altLang="zh-CN" dirty="0"/>
              <a:t>		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endcase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lvl="1"/>
            <a:r>
              <a:rPr lang="en-US" altLang="zh-CN" dirty="0" smtClean="0"/>
              <a:t> end</a:t>
            </a:r>
            <a:endParaRPr lang="en-US" altLang="zh-CN" dirty="0" smtClean="0"/>
          </a:p>
          <a:p>
            <a:r>
              <a:rPr lang="en-US" altLang="zh-CN" dirty="0" err="1" smtClean="0"/>
              <a:t>endendmodule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06102" y="117231"/>
            <a:ext cx="3118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语句的优先级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3214" y="212331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优先级如何判断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3214" y="3154945"/>
            <a:ext cx="3277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忽略越多的分支，非忽略的位优先级越高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35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06102" y="117231"/>
            <a:ext cx="4211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的对比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23593"/>
          <a:stretch/>
        </p:blipFill>
        <p:spPr>
          <a:xfrm>
            <a:off x="286577" y="817838"/>
            <a:ext cx="2825262" cy="39036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3370"/>
          <a:stretch/>
        </p:blipFill>
        <p:spPr>
          <a:xfrm>
            <a:off x="5523443" y="534525"/>
            <a:ext cx="3438211" cy="4608975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>
            <a:off x="3111839" y="817838"/>
            <a:ext cx="1723292" cy="2218439"/>
          </a:xfrm>
          <a:prstGeom prst="leftArrow">
            <a:avLst>
              <a:gd name="adj1" fmla="val 77479"/>
              <a:gd name="adj2" fmla="val 30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If-else</a:t>
            </a:r>
            <a:r>
              <a:rPr lang="zh-CN" altLang="en-US" dirty="0" smtClean="0"/>
              <a:t>条件表达更直观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 flipH="1">
            <a:off x="3800151" y="2655413"/>
            <a:ext cx="1706346" cy="2218439"/>
          </a:xfrm>
          <a:prstGeom prst="leftArrow">
            <a:avLst>
              <a:gd name="adj1" fmla="val 77479"/>
              <a:gd name="adj2" fmla="val 302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case</a:t>
            </a:r>
            <a:r>
              <a:rPr lang="zh-CN" altLang="en-US" sz="2400" dirty="0" smtClean="0"/>
              <a:t>可以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的分支。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9563" y="686515"/>
            <a:ext cx="2602057" cy="31393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module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buried_ff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c,b,a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);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output c;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input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b,a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;</a:t>
            </a:r>
          </a:p>
          <a:p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reg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c;</a:t>
            </a:r>
          </a:p>
          <a:p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always @(a or b)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begin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if((b==1)&amp;&amp;(a==1))    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              c&lt;=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a&amp;b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;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end</a:t>
            </a:r>
          </a:p>
          <a:p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endmodule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" y="3919994"/>
            <a:ext cx="2309099" cy="1134737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080290" y="686515"/>
            <a:ext cx="2786063" cy="3416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module 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buried_ff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(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c,b,a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);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output c;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input b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,;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reg c;</a:t>
            </a:r>
          </a:p>
          <a:p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always @(a or b)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begin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if((b==1)&amp;&amp;(a==1))    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              c&lt;=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a&amp;b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;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else c&lt;=0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；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  end</a:t>
            </a:r>
          </a:p>
          <a:p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charset="-122"/>
              </a:rPr>
              <a:t>endmodule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charset="-122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89" y="4219673"/>
            <a:ext cx="2786063" cy="835058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14602" y="22302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组合电路条件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完备性，锁存问题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5023" y="983848"/>
            <a:ext cx="2725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结论：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charset="-122"/>
              </a:rPr>
              <a:t>组合电路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，条件语句要保证条件覆盖所有情况，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0/1/x/z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。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一般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if-else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成对出现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case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语句带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default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</a:rPr>
              <a:t>分支。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谢谢学习</a:t>
            </a:r>
          </a:p>
        </p:txBody>
      </p:sp>
    </p:spTree>
    <p:extLst>
      <p:ext uri="{BB962C8B-B14F-4D97-AF65-F5344CB8AC3E}">
        <p14:creationId xmlns:p14="http://schemas.microsoft.com/office/powerpoint/2010/main" val="20258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17437CB4-F912-1A46-9513-E0E4D6EA6749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行为语句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8FDB2D2-20FD-D345-B85A-9F1E4CE16DA2}"/>
              </a:ext>
            </a:extLst>
          </p:cNvPr>
          <p:cNvSpPr txBox="1">
            <a:spLocks/>
          </p:cNvSpPr>
          <p:nvPr/>
        </p:nvSpPr>
        <p:spPr>
          <a:xfrm>
            <a:off x="1012752" y="944909"/>
            <a:ext cx="7886700" cy="326231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begin-end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fork-join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赋值语句（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&lt;=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条件语句（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200" b="1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循环语句（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forever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编译指示语句（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`define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`include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`ifdef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`else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`endif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任务（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）与函数（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function</a:t>
            </a: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172800" indent="-4572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200" b="1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顺序执行与并发执行</a:t>
            </a:r>
          </a:p>
        </p:txBody>
      </p:sp>
    </p:spTree>
    <p:extLst>
      <p:ext uri="{BB962C8B-B14F-4D97-AF65-F5344CB8AC3E}">
        <p14:creationId xmlns:p14="http://schemas.microsoft.com/office/powerpoint/2010/main" val="4453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3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110165" y="982835"/>
            <a:ext cx="4550735" cy="3136185"/>
          </a:xfrm>
        </p:spPr>
        <p:txBody>
          <a:bodyPr>
            <a:noAutofit/>
          </a:bodyPr>
          <a:lstStyle/>
          <a:p>
            <a:pPr marL="572400" indent="-3420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en-US" altLang="zh-CN" sz="2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语句使用方法有以下</a:t>
            </a:r>
            <a:r>
              <a:rPr lang="en-US" altLang="zh-CN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种：</a:t>
            </a:r>
          </a:p>
          <a:p>
            <a:pPr marL="916200" lvl="1" indent="-342900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zh-CN" altLang="en-US" sz="19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66371" y="3241006"/>
            <a:ext cx="6089913" cy="1528624"/>
          </a:xfrm>
          <a:prstGeom prst="rect">
            <a:avLst/>
          </a:prstGeom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342000" algn="just">
              <a:lnSpc>
                <a:spcPts val="282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条件语句必须在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过程块中使用</a:t>
            </a:r>
            <a:endParaRPr lang="en-US" altLang="zh-CN" sz="2000" b="1" dirty="0" smtClean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1450" indent="-342000" algn="just">
              <a:lnSpc>
                <a:spcPts val="2820"/>
              </a:lnSpc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表达式：一般为逻辑表达式或关系表达式；</a:t>
            </a:r>
            <a:endParaRPr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29550" lvl="1" indent="-342900" algn="just">
              <a:lnSpc>
                <a:spcPts val="282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表达式结果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为假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否则为真；</a:t>
            </a:r>
            <a:endParaRPr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629550" lvl="1" indent="-342900" algn="just">
              <a:lnSpc>
                <a:spcPts val="282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为多条语句则</a:t>
            </a: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begin-end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B20C6E7-006F-A24A-B2B6-A73459D2CA4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1502328" y="1541111"/>
            <a:ext cx="3158571" cy="4514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9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9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（表达式）  语句</a:t>
            </a:r>
            <a:r>
              <a:rPr lang="en-US" altLang="zh-CN" sz="19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9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9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02329" y="2231324"/>
            <a:ext cx="3158571" cy="964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9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9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（表达式）  语句</a:t>
            </a:r>
            <a:r>
              <a:rPr lang="en-US" altLang="zh-CN" sz="19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9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900" b="1" dirty="0" smtClean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lvl="1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9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                 </a:t>
            </a:r>
            <a:r>
              <a:rPr lang="zh-CN" altLang="en-US" sz="19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9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9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9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8744" y="165315"/>
            <a:ext cx="3158571" cy="30162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（表达式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 语句</a:t>
            </a: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 if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（表达式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）语句</a:t>
            </a: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else 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（表达式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）语句</a:t>
            </a: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……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else 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（表达式</a:t>
            </a:r>
            <a:r>
              <a:rPr lang="en-US" altLang="zh-CN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）语句</a:t>
            </a: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2060"/>
              </a:buClr>
            </a:pP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      else  </a:t>
            </a:r>
            <a:r>
              <a:rPr lang="zh-CN" altLang="en-US" sz="1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zh-CN" altLang="en-US" sz="16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67" y="992459"/>
            <a:ext cx="4387138" cy="39036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1429" y="249853"/>
            <a:ext cx="2728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547" y="1156071"/>
            <a:ext cx="4387220" cy="2605842"/>
          </a:xfrm>
          <a:prstGeom prst="rect">
            <a:avLst/>
          </a:prstGeom>
          <a:ln w="19050">
            <a:solidFill>
              <a:srgbClr val="D460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342000" algn="just">
              <a:lnSpc>
                <a:spcPts val="282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表达式允许一定形式简写</a:t>
            </a:r>
            <a:endParaRPr lang="en-US" altLang="zh-CN" sz="2000" b="1" dirty="0" smtClean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43850" lvl="1" indent="-457200" algn="just">
              <a:lnSpc>
                <a:spcPts val="282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if(expression)</a:t>
            </a:r>
          </a:p>
          <a:p>
            <a:pPr marL="286650" lvl="1" algn="just">
              <a:lnSpc>
                <a:spcPts val="282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等同</a:t>
            </a:r>
            <a:r>
              <a:rPr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expression==1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43850" lvl="1" indent="-457200" algn="just">
              <a:lnSpc>
                <a:spcPts val="282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if(!expression)</a:t>
            </a:r>
          </a:p>
          <a:p>
            <a:pPr marL="286650" lvl="1" algn="just">
              <a:lnSpc>
                <a:spcPts val="282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等同</a:t>
            </a:r>
            <a:r>
              <a:rPr lang="en-US" altLang="zh-CN" sz="2000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if(expression==0)</a:t>
            </a:r>
          </a:p>
          <a:p>
            <a:pPr marL="171450" indent="-342000" algn="just">
              <a:lnSpc>
                <a:spcPts val="2820"/>
              </a:lnSpc>
              <a:buFont typeface="Wingdings" pitchFamily="2" charset="2"/>
              <a:buChar char="l"/>
            </a:pPr>
            <a:r>
              <a:rPr lang="en-US" altLang="zh-CN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与前面最近的</a:t>
            </a:r>
            <a:r>
              <a:rPr lang="en-US" altLang="zh-CN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配对</a:t>
            </a:r>
            <a:endParaRPr lang="en-US" altLang="zh-CN" sz="2000" b="1" dirty="0" smtClean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71450" indent="-342000" algn="just">
              <a:lnSpc>
                <a:spcPts val="2820"/>
              </a:lnSpc>
              <a:buFont typeface="Wingdings" pitchFamily="2" charset="2"/>
              <a:buChar char="l"/>
            </a:pPr>
            <a:endParaRPr lang="en-US" altLang="zh-CN" sz="2000" dirty="0">
              <a:solidFill>
                <a:srgbClr val="00006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9" y="3067802"/>
            <a:ext cx="2751889" cy="2075698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92172" y="347482"/>
            <a:ext cx="4020634" cy="34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  <a:defRPr sz="2800" b="1" baseline="0">
                <a:solidFill>
                  <a:schemeClr val="tx2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itchFamily="2" charset="2"/>
              <a:buChar char="n"/>
              <a:defRPr sz="24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24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en-US" altLang="zh-CN" sz="22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2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语句的使用</a:t>
            </a:r>
            <a:r>
              <a:rPr lang="zh-CN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格式：</a:t>
            </a:r>
            <a:endParaRPr lang="zh-CN" altLang="en-US" sz="22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96136" y="1123635"/>
            <a:ext cx="4693933" cy="3821724"/>
          </a:xfrm>
          <a:prstGeom prst="rect">
            <a:avLst/>
          </a:prstGeom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normAutofit fontScale="85000"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控制表达式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的比较，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逐位相同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才能成功。</a:t>
            </a: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控制表达式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相等，则执行值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对应的语句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没有匹配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则执行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default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语句的分支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必须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互不相同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，否则出现矛盾。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位宽相同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default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项可有可无，但一个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只能有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defalut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项。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执行完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分支语句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后，跳出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语句结束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B20C6E7-006F-A24A-B2B6-A73459D2CA4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5739" y="877450"/>
            <a:ext cx="275188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case(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控制表达式）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lvl="2" algn="just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值1：语句1；          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lvl="2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值2： 语句2；</a:t>
            </a:r>
          </a:p>
          <a:p>
            <a:pPr marL="0" lvl="2" algn="just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……</a:t>
            </a:r>
          </a:p>
          <a:p>
            <a:pPr marL="0" lvl="2" algn="just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值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n：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lvl="2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default：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lvl="2" algn="just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endcase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3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5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6401" y="773073"/>
            <a:ext cx="4159405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modulealu</a:t>
            </a:r>
            <a:r>
              <a:rPr lang="en-US" altLang="zh-CN" dirty="0"/>
              <a:t>(out, opcode, a, b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       </a:t>
            </a:r>
            <a:r>
              <a:rPr lang="en-US" altLang="zh-CN" dirty="0" smtClean="0"/>
              <a:t>output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[7:0</a:t>
            </a:r>
            <a:r>
              <a:rPr lang="en-US" altLang="zh-CN" dirty="0"/>
              <a:t>]     out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      </a:t>
            </a:r>
            <a:r>
              <a:rPr lang="en-US" altLang="zh-CN" dirty="0" smtClean="0"/>
              <a:t> </a:t>
            </a:r>
            <a:r>
              <a:rPr lang="en-US" altLang="zh-CN" dirty="0"/>
              <a:t>input[2:0]       opcode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       input[7:0]       a, b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    </a:t>
            </a:r>
            <a:r>
              <a:rPr lang="en-US" altLang="zh-CN" dirty="0" smtClean="0"/>
              <a:t>always</a:t>
            </a:r>
            <a:r>
              <a:rPr lang="en-US" altLang="zh-CN" dirty="0"/>
              <a:t>@(opcode or a or b)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begin</a:t>
            </a:r>
            <a:r>
              <a:rPr lang="en-US" altLang="zh-CN" dirty="0"/>
              <a:t>            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case(opcode)                    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3</a:t>
            </a:r>
            <a:r>
              <a:rPr lang="zh-CN" altLang="en-US" dirty="0" smtClean="0"/>
              <a:t>‘</a:t>
            </a:r>
            <a:r>
              <a:rPr lang="en-US" altLang="zh-CN" dirty="0" smtClean="0"/>
              <a:t>d0:</a:t>
            </a:r>
            <a:r>
              <a:rPr lang="en-US" altLang="zh-CN" dirty="0"/>
              <a:t>      out = a + b;                 </a:t>
            </a:r>
            <a:endParaRPr lang="en-US" altLang="zh-CN" dirty="0" smtClean="0"/>
          </a:p>
          <a:p>
            <a:pPr lvl="1"/>
            <a:r>
              <a:rPr lang="en-US" altLang="zh-CN" dirty="0"/>
              <a:t> </a:t>
            </a:r>
            <a:r>
              <a:rPr lang="en-US" altLang="zh-CN" dirty="0" smtClean="0"/>
              <a:t>  </a:t>
            </a:r>
            <a:r>
              <a:rPr lang="en-US" altLang="zh-CN" dirty="0"/>
              <a:t>3</a:t>
            </a:r>
            <a:r>
              <a:rPr lang="zh-CN" altLang="en-US" dirty="0"/>
              <a:t>‘</a:t>
            </a:r>
            <a:r>
              <a:rPr lang="en-US" altLang="zh-CN" dirty="0" smtClean="0"/>
              <a:t>d1 :</a:t>
            </a:r>
            <a:r>
              <a:rPr lang="en-US" altLang="zh-CN" dirty="0"/>
              <a:t>   </a:t>
            </a:r>
            <a:r>
              <a:rPr lang="en-US" altLang="zh-CN" dirty="0" smtClean="0"/>
              <a:t>   out </a:t>
            </a:r>
            <a:r>
              <a:rPr lang="en-US" altLang="zh-CN" dirty="0"/>
              <a:t>= a - b;                  </a:t>
            </a:r>
            <a:endParaRPr lang="en-US" altLang="zh-CN" dirty="0" smtClean="0"/>
          </a:p>
          <a:p>
            <a:pPr lvl="1"/>
            <a:r>
              <a:rPr lang="en-US" altLang="zh-CN" dirty="0"/>
              <a:t>   3</a:t>
            </a:r>
            <a:r>
              <a:rPr lang="zh-CN" altLang="en-US" dirty="0"/>
              <a:t>‘</a:t>
            </a:r>
            <a:r>
              <a:rPr lang="en-US" altLang="zh-CN" dirty="0" smtClean="0"/>
              <a:t>d2 :</a:t>
            </a:r>
            <a:r>
              <a:rPr lang="en-US" altLang="zh-CN" dirty="0"/>
              <a:t>   </a:t>
            </a:r>
            <a:r>
              <a:rPr lang="en-US" altLang="zh-CN" dirty="0" smtClean="0"/>
              <a:t> </a:t>
            </a:r>
            <a:r>
              <a:rPr lang="en-US" altLang="zh-CN" dirty="0"/>
              <a:t>  out = a &amp; b;                </a:t>
            </a:r>
            <a:endParaRPr lang="en-US" altLang="zh-CN" dirty="0" smtClean="0"/>
          </a:p>
          <a:p>
            <a:pPr lvl="1"/>
            <a:r>
              <a:rPr lang="en-US" altLang="zh-CN" dirty="0"/>
              <a:t>  </a:t>
            </a:r>
            <a:r>
              <a:rPr lang="en-US" altLang="zh-CN" dirty="0" smtClean="0"/>
              <a:t> 3</a:t>
            </a:r>
            <a:r>
              <a:rPr lang="zh-CN" altLang="en-US" dirty="0"/>
              <a:t>‘</a:t>
            </a:r>
            <a:r>
              <a:rPr lang="en-US" altLang="zh-CN" dirty="0" smtClean="0"/>
              <a:t>d3 :</a:t>
            </a:r>
            <a:r>
              <a:rPr lang="en-US" altLang="zh-CN" dirty="0"/>
              <a:t>       out = a | b;                  </a:t>
            </a:r>
            <a:endParaRPr lang="en-US" altLang="zh-CN" dirty="0" smtClean="0"/>
          </a:p>
          <a:p>
            <a:pPr lvl="1"/>
            <a:r>
              <a:rPr lang="en-US" altLang="zh-CN" dirty="0"/>
              <a:t>   3</a:t>
            </a:r>
            <a:r>
              <a:rPr lang="zh-CN" altLang="en-US" dirty="0"/>
              <a:t>‘</a:t>
            </a:r>
            <a:r>
              <a:rPr lang="en-US" altLang="zh-CN" dirty="0" smtClean="0"/>
              <a:t>d4 :       out</a:t>
            </a:r>
            <a:r>
              <a:rPr lang="en-US" altLang="zh-CN" dirty="0"/>
              <a:t>= ~a;                 </a:t>
            </a:r>
            <a:endParaRPr lang="en-US" altLang="zh-CN" dirty="0" smtClean="0"/>
          </a:p>
          <a:p>
            <a:pPr lvl="1"/>
            <a:r>
              <a:rPr lang="en-US" altLang="zh-CN" dirty="0"/>
              <a:t>    default: out = 8'hx;            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/>
              <a:t>endcase</a:t>
            </a:r>
            <a:r>
              <a:rPr lang="en-US" altLang="zh-CN" dirty="0"/>
              <a:t>      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endendmodule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51429" y="249853"/>
            <a:ext cx="2400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8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05303" y="318688"/>
            <a:ext cx="4792011" cy="34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  <a:defRPr sz="2800" b="1" baseline="0">
                <a:solidFill>
                  <a:schemeClr val="tx2"/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60000"/>
              <a:buFont typeface="Wingdings" pitchFamily="2" charset="2"/>
              <a:buChar char="n"/>
              <a:defRPr sz="24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 Unicode MS" panose="020B0604020202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2400" algn="just">
              <a:lnSpc>
                <a:spcPts val="3200"/>
              </a:lnSpc>
              <a:spcAft>
                <a:spcPts val="600"/>
              </a:spcAft>
              <a:buClr>
                <a:srgbClr val="002060"/>
              </a:buClr>
              <a:buFont typeface="Wingdings" pitchFamily="2" charset="2"/>
              <a:buChar char="l"/>
            </a:pPr>
            <a:r>
              <a:rPr lang="en-US" altLang="zh-CN" sz="22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zh-CN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语句格式</a:t>
            </a:r>
            <a:endParaRPr lang="zh-CN" altLang="en-US" sz="22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907" y="4162664"/>
            <a:ext cx="6249652" cy="458972"/>
          </a:xfrm>
          <a:prstGeom prst="rect">
            <a:avLst/>
          </a:prstGeom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ts val="28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严格程度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  &gt; 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&gt;  </a:t>
            </a:r>
            <a:r>
              <a:rPr lang="en-US" altLang="zh-CN" sz="3200" b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B20C6E7-006F-A24A-B2B6-A73459D2CA4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6139" y="1032523"/>
            <a:ext cx="275188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 （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敏感表达式）；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值1：语句1；          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值2： 语句2；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……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值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n： 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default：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endcase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794" t="9349" r="4477"/>
          <a:stretch/>
        </p:blipFill>
        <p:spPr>
          <a:xfrm>
            <a:off x="1312986" y="2883877"/>
            <a:ext cx="6037384" cy="120019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98028" y="953930"/>
            <a:ext cx="275188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敏感表达式）；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值1：语句1；          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值2： 语句2；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……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值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n： 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default：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endcase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49917" y="977376"/>
            <a:ext cx="2751889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6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敏感表达式）；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值1：语句1；          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值2： 语句2；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……</a:t>
            </a:r>
          </a:p>
          <a:p>
            <a:pPr marL="88900" lvl="2" algn="just">
              <a:buFont typeface="Wingdings" pitchFamily="2" charset="2"/>
              <a:buNone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值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n： 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default：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88900" lvl="2" algn="just">
              <a:buFont typeface="Wingdings" pitchFamily="2" charset="2"/>
              <a:buNone/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endcase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76197" y="4621636"/>
            <a:ext cx="1292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逐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位相等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17441" y="4625527"/>
            <a:ext cx="1680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忽略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对应位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4620" y="4625527"/>
            <a:ext cx="208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忽略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对应位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5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FB20C6E7-006F-A24A-B2B6-A73459D2CA48}"/>
              </a:ext>
            </a:extLst>
          </p:cNvPr>
          <p:cNvSpPr txBox="1">
            <a:spLocks/>
          </p:cNvSpPr>
          <p:nvPr/>
        </p:nvSpPr>
        <p:spPr>
          <a:xfrm>
            <a:off x="1110615" y="-27600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case/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casez</a:t>
            </a:r>
            <a:r>
              <a:rPr lang="en-US" altLang="zh-CN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casex</a:t>
            </a:r>
            <a:r>
              <a:rPr lang="zh-CN" altLang="en-US" sz="3200" b="1" dirty="0" smtClean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语句举例</a:t>
            </a:r>
            <a:endParaRPr lang="zh-CN" altLang="en-US" sz="32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497" y="932466"/>
            <a:ext cx="2999678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case ( select[1:2] 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'b00: result = 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'b01: result = </a:t>
            </a:r>
            <a:r>
              <a:rPr lang="en-US" altLang="zh-CN" dirty="0" err="1"/>
              <a:t>flaga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'b0x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'b0z: result = </a:t>
            </a:r>
            <a:r>
              <a:rPr lang="en-US" altLang="zh-CN" dirty="0" err="1"/>
              <a:t>flaga</a:t>
            </a:r>
            <a:r>
              <a:rPr lang="en-US" altLang="zh-CN" dirty="0"/>
              <a:t>? '</a:t>
            </a:r>
            <a:r>
              <a:rPr lang="en-US" altLang="zh-CN" dirty="0" err="1"/>
              <a:t>bx</a:t>
            </a:r>
            <a:r>
              <a:rPr lang="en-US" altLang="zh-CN" dirty="0"/>
              <a:t> : 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'b10: result = </a:t>
            </a:r>
            <a:r>
              <a:rPr lang="en-US" altLang="zh-CN" dirty="0" err="1"/>
              <a:t>flagb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'bx0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2 </a:t>
            </a:r>
            <a:r>
              <a:rPr lang="en-US" altLang="zh-CN" dirty="0"/>
              <a:t>'bz0: result = </a:t>
            </a:r>
            <a:r>
              <a:rPr lang="en-US" altLang="zh-CN" dirty="0" err="1"/>
              <a:t>flagb</a:t>
            </a:r>
            <a:r>
              <a:rPr lang="en-US" altLang="zh-CN" dirty="0"/>
              <a:t>? '</a:t>
            </a:r>
            <a:r>
              <a:rPr lang="en-US" altLang="zh-CN" dirty="0" err="1"/>
              <a:t>bx</a:t>
            </a:r>
            <a:r>
              <a:rPr lang="en-US" altLang="zh-CN" dirty="0"/>
              <a:t> : 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default</a:t>
            </a:r>
            <a:r>
              <a:rPr lang="en-US" altLang="zh-CN" dirty="0"/>
              <a:t>: result = 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bx;endcase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700651" y="966175"/>
            <a:ext cx="245459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reg</a:t>
            </a:r>
            <a:r>
              <a:rPr lang="en-US" altLang="zh-CN" dirty="0"/>
              <a:t>[7:0] </a:t>
            </a:r>
            <a:r>
              <a:rPr lang="en-US" altLang="zh-CN" dirty="0" err="1"/>
              <a:t>ir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casez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8 </a:t>
            </a:r>
            <a:r>
              <a:rPr lang="en-US" altLang="zh-CN" dirty="0"/>
              <a:t>'b1???????: </a:t>
            </a:r>
            <a:r>
              <a:rPr lang="en-US" altLang="zh-CN" dirty="0" err="1" smtClean="0"/>
              <a:t>inx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8 </a:t>
            </a:r>
            <a:r>
              <a:rPr lang="en-US" altLang="zh-CN" dirty="0"/>
              <a:t>'b01??????: </a:t>
            </a:r>
            <a:r>
              <a:rPr lang="en-US" altLang="zh-CN" dirty="0" smtClean="0"/>
              <a:t>inX1(</a:t>
            </a:r>
            <a:r>
              <a:rPr lang="en-US" altLang="zh-CN" dirty="0" err="1" smtClean="0"/>
              <a:t>ir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8 </a:t>
            </a:r>
            <a:r>
              <a:rPr lang="en-US" altLang="zh-CN" dirty="0"/>
              <a:t>'b00010???: </a:t>
            </a:r>
            <a:r>
              <a:rPr lang="en-US" altLang="zh-CN" dirty="0" smtClean="0"/>
              <a:t>inx2(</a:t>
            </a:r>
            <a:r>
              <a:rPr lang="en-US" altLang="zh-CN" dirty="0" err="1" smtClean="0"/>
              <a:t>ir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8 ‘b000001</a:t>
            </a:r>
            <a:r>
              <a:rPr lang="en-US" altLang="zh-CN" dirty="0"/>
              <a:t>??: </a:t>
            </a:r>
            <a:r>
              <a:rPr lang="en-US" altLang="zh-CN" dirty="0" smtClean="0"/>
              <a:t>inx3(</a:t>
            </a:r>
            <a:r>
              <a:rPr lang="en-US" altLang="zh-CN" dirty="0" err="1" smtClean="0"/>
              <a:t>ir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endcase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6542721" y="966175"/>
            <a:ext cx="2486722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reg</a:t>
            </a:r>
            <a:r>
              <a:rPr lang="en-US" altLang="zh-CN" dirty="0"/>
              <a:t>[7:0] r, mask;</a:t>
            </a:r>
          </a:p>
          <a:p>
            <a:r>
              <a:rPr lang="en-US" altLang="zh-CN" dirty="0"/>
              <a:t>mask = 8'bx0x0x0x0;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casex</a:t>
            </a:r>
            <a:r>
              <a:rPr lang="en-US" altLang="zh-CN" dirty="0"/>
              <a:t>(</a:t>
            </a:r>
            <a:r>
              <a:rPr lang="en-US" altLang="zh-CN" dirty="0" err="1"/>
              <a:t>r^mask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 'b001100xx: stat1;</a:t>
            </a:r>
          </a:p>
          <a:p>
            <a:r>
              <a:rPr lang="en-US" altLang="zh-CN" dirty="0"/>
              <a:t>8 'b1100xx00: stat2;</a:t>
            </a:r>
          </a:p>
          <a:p>
            <a:r>
              <a:rPr lang="en-US" altLang="zh-CN" dirty="0"/>
              <a:t>8 'b00xx0011: stat3;</a:t>
            </a:r>
          </a:p>
          <a:p>
            <a:r>
              <a:rPr lang="en-US" altLang="zh-CN" dirty="0"/>
              <a:t>8 'bxx001100: stat4;</a:t>
            </a:r>
          </a:p>
          <a:p>
            <a:r>
              <a:rPr lang="en-US" altLang="zh-CN" dirty="0" err="1"/>
              <a:t>endcase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31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95600" y="670236"/>
            <a:ext cx="6248400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module </a:t>
            </a:r>
            <a:r>
              <a:rPr lang="en-US" altLang="zh-CN" dirty="0" smtClean="0"/>
              <a:t>priority_encoder8(IN</a:t>
            </a:r>
            <a:r>
              <a:rPr lang="en-US" altLang="zh-CN" dirty="0"/>
              <a:t>	</a:t>
            </a:r>
            <a:r>
              <a:rPr lang="en-US" altLang="zh-CN" dirty="0" smtClean="0"/>
              <a:t>, OUT);</a:t>
            </a:r>
          </a:p>
          <a:p>
            <a:r>
              <a:rPr lang="en-US" altLang="zh-CN" dirty="0" smtClean="0"/>
              <a:t>input </a:t>
            </a:r>
            <a:r>
              <a:rPr lang="en-US" altLang="zh-CN" dirty="0"/>
              <a:t>[7:0] </a:t>
            </a:r>
            <a:r>
              <a:rPr lang="en-US" altLang="zh-CN" dirty="0" smtClean="0"/>
              <a:t>IN</a:t>
            </a:r>
          </a:p>
          <a:p>
            <a:r>
              <a:rPr lang="en-US" altLang="zh-CN" dirty="0" smtClean="0"/>
              <a:t>output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[3:0] OUT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Always </a:t>
            </a:r>
            <a:r>
              <a:rPr lang="en-US" altLang="zh-CN" dirty="0"/>
              <a:t>@(IN)	</a:t>
            </a:r>
            <a:endParaRPr lang="en-US" altLang="zh-CN" dirty="0" smtClean="0"/>
          </a:p>
          <a:p>
            <a:r>
              <a:rPr lang="en-US" altLang="zh-CN" dirty="0" smtClean="0"/>
              <a:t>Begin</a:t>
            </a:r>
            <a:r>
              <a:rPr lang="en-US" altLang="zh-CN" dirty="0"/>
              <a:t>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if(IN[7</a:t>
            </a:r>
            <a:r>
              <a:rPr lang="en-US" altLang="zh-CN" dirty="0"/>
              <a:t>]) OUT = </a:t>
            </a:r>
            <a:r>
              <a:rPr lang="en-US" altLang="zh-CN" dirty="0" smtClean="0"/>
              <a:t>4’b0111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else </a:t>
            </a:r>
            <a:r>
              <a:rPr lang="en-US" altLang="zh-CN" dirty="0"/>
              <a:t>if(IN[6]) OUT = </a:t>
            </a:r>
            <a:r>
              <a:rPr lang="en-US" altLang="zh-CN" dirty="0" smtClean="0"/>
              <a:t>4’b0110</a:t>
            </a:r>
            <a:r>
              <a:rPr lang="en-US" altLang="zh-CN" dirty="0"/>
              <a:t>;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else </a:t>
            </a:r>
            <a:r>
              <a:rPr lang="en-US" altLang="zh-CN" dirty="0"/>
              <a:t>if(IN[5]) </a:t>
            </a:r>
            <a:r>
              <a:rPr lang="en-US" altLang="zh-CN" dirty="0" smtClean="0"/>
              <a:t>OUT </a:t>
            </a:r>
            <a:r>
              <a:rPr lang="en-US" altLang="zh-CN" dirty="0"/>
              <a:t>= </a:t>
            </a:r>
            <a:r>
              <a:rPr lang="en-US" altLang="zh-CN" dirty="0" smtClean="0"/>
              <a:t>4’b0101</a:t>
            </a:r>
            <a:r>
              <a:rPr lang="en-US" altLang="zh-CN" dirty="0"/>
              <a:t>;		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else </a:t>
            </a:r>
            <a:r>
              <a:rPr lang="en-US" altLang="zh-CN" dirty="0"/>
              <a:t>if(IN[4</a:t>
            </a:r>
            <a:r>
              <a:rPr lang="en-US" altLang="zh-CN" dirty="0" smtClean="0"/>
              <a:t>]) OUT </a:t>
            </a:r>
            <a:r>
              <a:rPr lang="en-US" altLang="zh-CN" dirty="0"/>
              <a:t>= </a:t>
            </a:r>
            <a:r>
              <a:rPr lang="en-US" altLang="zh-CN" dirty="0" smtClean="0"/>
              <a:t>4’b0100</a:t>
            </a:r>
            <a:r>
              <a:rPr lang="en-US" altLang="zh-CN" dirty="0"/>
              <a:t>;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else if(IN[3 OUT </a:t>
            </a:r>
            <a:r>
              <a:rPr lang="en-US" altLang="zh-CN" dirty="0"/>
              <a:t>= </a:t>
            </a:r>
            <a:r>
              <a:rPr lang="en-US" altLang="zh-CN" dirty="0" smtClean="0"/>
              <a:t>4’b0011;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else if(IN[2OUT </a:t>
            </a:r>
            <a:r>
              <a:rPr lang="en-US" altLang="zh-CN" dirty="0"/>
              <a:t>= </a:t>
            </a:r>
            <a:r>
              <a:rPr lang="en-US" altLang="zh-CN" dirty="0" smtClean="0"/>
              <a:t>4’b0010</a:t>
            </a:r>
            <a:r>
              <a:rPr lang="en-US" altLang="zh-CN" dirty="0"/>
              <a:t>;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else </a:t>
            </a:r>
            <a:r>
              <a:rPr lang="en-US" altLang="zh-CN" dirty="0"/>
              <a:t>if(IN[1])   </a:t>
            </a:r>
            <a:r>
              <a:rPr lang="en-US" altLang="zh-CN" dirty="0" smtClean="0"/>
              <a:t> OUT </a:t>
            </a:r>
            <a:r>
              <a:rPr lang="en-US" altLang="zh-CN" dirty="0"/>
              <a:t>= </a:t>
            </a:r>
            <a:r>
              <a:rPr lang="en-US" altLang="zh-CN" dirty="0" smtClean="0"/>
              <a:t>4’b0001</a:t>
            </a:r>
            <a:r>
              <a:rPr lang="en-US" altLang="zh-CN" dirty="0"/>
              <a:t>;		</a:t>
            </a:r>
            <a:r>
              <a:rPr lang="en-US" altLang="zh-CN" dirty="0" smtClean="0"/>
              <a:t>                                                       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</a:t>
            </a:r>
            <a:r>
              <a:rPr lang="en-US" altLang="zh-CN" dirty="0" smtClean="0"/>
              <a:t>else if(IN[0]) </a:t>
            </a:r>
            <a:r>
              <a:rPr lang="en-US" altLang="zh-CN" dirty="0" smtClean="0"/>
              <a:t>OUT </a:t>
            </a:r>
            <a:r>
              <a:rPr lang="en-US" altLang="zh-CN" dirty="0"/>
              <a:t>= </a:t>
            </a:r>
            <a:r>
              <a:rPr lang="en-US" altLang="zh-CN" dirty="0" smtClean="0"/>
              <a:t>4’b0000</a:t>
            </a:r>
            <a:r>
              <a:rPr lang="en-US" altLang="zh-CN" dirty="0"/>
              <a:t>;	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else OUT </a:t>
            </a:r>
            <a:r>
              <a:rPr lang="en-US" altLang="zh-CN" dirty="0"/>
              <a:t>= </a:t>
            </a:r>
            <a:r>
              <a:rPr lang="en-US" altLang="zh-CN" dirty="0" smtClean="0"/>
              <a:t>4’b1111</a:t>
            </a:r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 smtClean="0"/>
              <a:t>end</a:t>
            </a:r>
          </a:p>
          <a:p>
            <a:r>
              <a:rPr lang="en-US" altLang="zh-CN" dirty="0" err="1" smtClean="0"/>
              <a:t>endmodule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06102" y="117231"/>
            <a:ext cx="3087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325" y="1178068"/>
            <a:ext cx="19730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-else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优先级高于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示例中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IN[7]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优先级最高、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IN[0]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64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1321</Words>
  <Application>Microsoft Office PowerPoint</Application>
  <PresentationFormat>全屏显示(16:9)</PresentationFormat>
  <Paragraphs>188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61</cp:revision>
  <dcterms:created xsi:type="dcterms:W3CDTF">2020-02-07T16:47:32Z</dcterms:created>
  <dcterms:modified xsi:type="dcterms:W3CDTF">2020-05-19T05:15:16Z</dcterms:modified>
</cp:coreProperties>
</file>