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9" r:id="rId2"/>
    <p:sldId id="260" r:id="rId3"/>
    <p:sldId id="282" r:id="rId4"/>
    <p:sldId id="283" r:id="rId5"/>
    <p:sldId id="285" r:id="rId6"/>
    <p:sldId id="286" r:id="rId7"/>
    <p:sldId id="287" r:id="rId8"/>
    <p:sldId id="288" r:id="rId9"/>
    <p:sldId id="290" r:id="rId10"/>
    <p:sldId id="291" r:id="rId11"/>
    <p:sldId id="28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01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94877"/>
  </p:normalViewPr>
  <p:slideViewPr>
    <p:cSldViewPr snapToGrid="0">
      <p:cViewPr varScale="1">
        <p:scale>
          <a:sx n="86" d="100"/>
          <a:sy n="86" d="100"/>
        </p:scale>
        <p:origin x="648" y="78"/>
      </p:cViewPr>
      <p:guideLst/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2827-DB12-1048-B7CC-11DA7C94CE5E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9CA1B-50D1-424B-8A8D-B9E2976F4C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53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9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1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5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3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基础语法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---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任务函数和并发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0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348374" y="189447"/>
            <a:ext cx="5985272" cy="4572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并发                          </a:t>
            </a:r>
            <a:r>
              <a:rPr lang="zh-CN" altLang="en-US" sz="2800" b="1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并发</a:t>
            </a:r>
            <a:r>
              <a:rPr lang="en-US" altLang="zh-CN" sz="2800" b="1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</a:t>
            </a: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58785" y="740151"/>
            <a:ext cx="3142190" cy="178510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module  serial1(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q,a,clk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output  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q,a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input  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clk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reg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q,a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always @(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posedge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clk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	begin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	q=~q;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	a=~q;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	end</a:t>
            </a:r>
          </a:p>
          <a:p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endmodule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58785" y="2595791"/>
            <a:ext cx="3147281" cy="178510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module  serial1(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q,a,clk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output  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q,a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input  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clk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reg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q,a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always @(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posedge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clk</a:t>
            </a:r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	begin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	q&lt;=~q;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	a&lt;=~q;</a:t>
            </a:r>
          </a:p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	end</a:t>
            </a:r>
          </a:p>
          <a:p>
            <a:r>
              <a:rPr lang="en-US" altLang="zh-CN" sz="11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endmodule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C5F58E-90AB-8B46-9085-1BA95DCAFCE5}"/>
              </a:ext>
            </a:extLst>
          </p:cNvPr>
          <p:cNvGrpSpPr/>
          <p:nvPr/>
        </p:nvGrpSpPr>
        <p:grpSpPr>
          <a:xfrm>
            <a:off x="1208662" y="740151"/>
            <a:ext cx="3132348" cy="4002546"/>
            <a:chOff x="1331222" y="681540"/>
            <a:chExt cx="3132348" cy="4002546"/>
          </a:xfrm>
        </p:grpSpPr>
        <p:sp>
          <p:nvSpPr>
            <p:cNvPr id="13" name="矩形 12"/>
            <p:cNvSpPr/>
            <p:nvPr/>
          </p:nvSpPr>
          <p:spPr>
            <a:xfrm>
              <a:off x="1331222" y="681540"/>
              <a:ext cx="3132348" cy="4002546"/>
            </a:xfrm>
            <a:prstGeom prst="rect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normAutofit fontScale="77500" lnSpcReduction="20000"/>
            </a:bodyPr>
            <a:lstStyle/>
            <a:p>
              <a:pPr lvl="0" fontAlgn="base">
                <a:lnSpc>
                  <a:spcPct val="150000"/>
                </a:lnSpc>
                <a:spcAft>
                  <a:spcPct val="0"/>
                </a:spcAft>
                <a:buClr>
                  <a:srgbClr val="CCECFF">
                    <a:lumMod val="50000"/>
                  </a:srgbClr>
                </a:buClr>
              </a:pPr>
              <a:r>
                <a:rPr lang="en-US" altLang="zh-CN" sz="21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module test</a:t>
              </a:r>
              <a:r>
                <a:rPr lang="zh-CN" altLang="en-US" sz="21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2100" b="1" kern="0" dirty="0" err="1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clk,a,b,c,d,e</a:t>
              </a:r>
              <a:r>
                <a:rPr lang="zh-CN" altLang="en-US" sz="21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）</a:t>
              </a:r>
              <a:r>
                <a:rPr lang="en-US" altLang="zh-CN" sz="21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  <a:buClr>
                  <a:srgbClr val="CCECFF">
                    <a:lumMod val="50000"/>
                  </a:srgbClr>
                </a:buClr>
              </a:pPr>
              <a:r>
                <a:rPr lang="en-US" altLang="zh-CN" sz="21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input[2:0] a;     output[2:0] </a:t>
              </a:r>
              <a:r>
                <a:rPr lang="en-US" altLang="zh-CN" sz="2100" b="1" kern="0" dirty="0" err="1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b,c,d,e</a:t>
              </a:r>
              <a:r>
                <a:rPr lang="en-US" altLang="zh-CN" sz="21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  <a:buClr>
                  <a:srgbClr val="CCECFF">
                    <a:lumMod val="50000"/>
                  </a:srgbClr>
                </a:buClr>
              </a:pPr>
              <a:r>
                <a:rPr lang="en-US" altLang="zh-CN" sz="2100" b="1" kern="0" dirty="0" err="1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reg</a:t>
              </a:r>
              <a:r>
                <a:rPr lang="en-US" altLang="zh-CN" sz="21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[2:0] </a:t>
              </a:r>
              <a:r>
                <a:rPr lang="en-US" altLang="zh-CN" sz="2100" b="1" kern="0" dirty="0" err="1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b,d</a:t>
              </a:r>
              <a:r>
                <a:rPr lang="en-US" altLang="zh-CN" sz="21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;</a:t>
              </a: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  <a:buClr>
                  <a:srgbClr val="CCECFF">
                    <a:lumMod val="50000"/>
                  </a:srgbClr>
                </a:buClr>
              </a:pPr>
              <a:r>
                <a:rPr lang="en-US" altLang="zh-CN" sz="21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assign  c=</a:t>
              </a:r>
              <a:r>
                <a:rPr lang="en-US" altLang="zh-CN" sz="2100" b="1" kern="0" dirty="0" err="1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a&amp;b</a:t>
              </a:r>
              <a:r>
                <a:rPr lang="zh-CN" altLang="en-US" sz="2100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；</a:t>
              </a: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  <a:buClr>
                  <a:srgbClr val="CCECFF">
                    <a:lumMod val="50000"/>
                  </a:srgbClr>
                </a:buClr>
              </a:pPr>
              <a:r>
                <a:rPr lang="en-US" altLang="zh-CN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always@</a:t>
              </a:r>
              <a:r>
                <a:rPr lang="zh-CN" altLang="en-US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r>
                <a:rPr lang="zh-CN" altLang="en-US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）</a:t>
              </a: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  <a:buClr>
                  <a:srgbClr val="CCECFF">
                    <a:lumMod val="50000"/>
                  </a:srgbClr>
                </a:buClr>
              </a:pPr>
              <a:r>
                <a:rPr lang="zh-CN" altLang="en-US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</a:t>
              </a:r>
              <a:r>
                <a:rPr lang="en-US" altLang="zh-CN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begin    if(a&gt;5) b=a;  else  b=a-1; end</a:t>
              </a: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  <a:buClr>
                  <a:srgbClr val="CCECFF">
                    <a:lumMod val="50000"/>
                  </a:srgbClr>
                </a:buClr>
              </a:pPr>
              <a:r>
                <a:rPr lang="en-US" altLang="zh-CN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always@(</a:t>
              </a:r>
              <a:r>
                <a:rPr lang="en-US" altLang="zh-CN" sz="2025" b="1" kern="0" dirty="0" err="1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posedge</a:t>
              </a:r>
              <a:r>
                <a:rPr lang="en-US" altLang="zh-CN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en-US" altLang="zh-CN" sz="2025" b="1" kern="0" dirty="0" err="1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clk</a:t>
              </a:r>
              <a:r>
                <a:rPr lang="en-US" altLang="zh-CN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</a:p>
            <a:p>
              <a:pPr lvl="0" fontAlgn="base">
                <a:lnSpc>
                  <a:spcPct val="150000"/>
                </a:lnSpc>
                <a:spcAft>
                  <a:spcPct val="0"/>
                </a:spcAft>
                <a:buClr>
                  <a:srgbClr val="CCECFF">
                    <a:lumMod val="50000"/>
                  </a:srgbClr>
                </a:buClr>
              </a:pPr>
              <a:r>
                <a:rPr lang="en-US" altLang="zh-CN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begin    d&lt;=d+1; end</a:t>
              </a:r>
            </a:p>
            <a:p>
              <a:pPr fontAlgn="base">
                <a:lnSpc>
                  <a:spcPct val="150000"/>
                </a:lnSpc>
                <a:spcAft>
                  <a:spcPct val="0"/>
                </a:spcAft>
                <a:buClr>
                  <a:srgbClr val="CCECFF">
                    <a:lumMod val="50000"/>
                  </a:srgbClr>
                </a:buClr>
              </a:pPr>
              <a:r>
                <a:rPr lang="en-US" altLang="zh-CN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and  a1(e[1],a[0],a[0]); </a:t>
              </a:r>
            </a:p>
            <a:p>
              <a:pPr fontAlgn="base">
                <a:lnSpc>
                  <a:spcPct val="150000"/>
                </a:lnSpc>
                <a:spcAft>
                  <a:spcPct val="0"/>
                </a:spcAft>
                <a:buClr>
                  <a:srgbClr val="CCECFF">
                    <a:lumMod val="50000"/>
                  </a:srgbClr>
                </a:buClr>
              </a:pPr>
              <a:r>
                <a:rPr lang="en-US" altLang="zh-CN" sz="2025" b="1" kern="0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M1  m0(a[1],a[1],e[0]);</a:t>
              </a:r>
            </a:p>
            <a:p>
              <a:pPr fontAlgn="base">
                <a:lnSpc>
                  <a:spcPct val="150000"/>
                </a:lnSpc>
                <a:spcAft>
                  <a:spcPct val="0"/>
                </a:spcAft>
                <a:buClr>
                  <a:srgbClr val="CCECFF">
                    <a:lumMod val="50000"/>
                  </a:srgbClr>
                </a:buClr>
              </a:pPr>
              <a:r>
                <a:rPr lang="en-US" altLang="zh-CN" sz="2025" b="1" kern="0" dirty="0" err="1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endmodule</a:t>
              </a:r>
              <a:endParaRPr lang="en-US" altLang="zh-CN" sz="2025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352191" y="1757466"/>
              <a:ext cx="1998222" cy="185546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13">
                <a:latin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352191" y="3583383"/>
              <a:ext cx="2916324" cy="285168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13">
                <a:latin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352191" y="3895275"/>
              <a:ext cx="2916324" cy="285168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13">
                <a:latin typeface="Times New Roman" pitchFamily="18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351405" y="4408721"/>
            <a:ext cx="2256580" cy="76944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Clr>
                <a:srgbClr val="CCECFF">
                  <a:lumMod val="50000"/>
                </a:srgbClr>
              </a:buClr>
            </a:pPr>
            <a:r>
              <a:rPr lang="en-US" altLang="zh-CN" sz="1100" b="1" kern="0" dirty="0">
                <a:solidFill>
                  <a:srgbClr val="000066"/>
                </a:solidFill>
                <a:latin typeface="Times New Roman" panose="02020603050405020304" pitchFamily="18" charset="0"/>
              </a:rPr>
              <a:t>module M1(</a:t>
            </a:r>
            <a:r>
              <a:rPr lang="en-US" altLang="zh-CN" sz="1100" b="1" kern="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a,b,c</a:t>
            </a:r>
            <a:r>
              <a:rPr lang="en-US" altLang="zh-CN" sz="1100" b="1" kern="0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</a:p>
          <a:p>
            <a:pPr lvl="0">
              <a:buClr>
                <a:srgbClr val="CCECFF">
                  <a:lumMod val="50000"/>
                </a:srgbClr>
              </a:buClr>
            </a:pPr>
            <a:r>
              <a:rPr lang="en-US" altLang="zh-CN" sz="1100" b="1" kern="0" dirty="0">
                <a:solidFill>
                  <a:srgbClr val="000066"/>
                </a:solidFill>
                <a:latin typeface="Times New Roman" panose="02020603050405020304" pitchFamily="18" charset="0"/>
              </a:rPr>
              <a:t>input </a:t>
            </a:r>
            <a:r>
              <a:rPr lang="en-US" altLang="zh-CN" sz="1100" b="1" kern="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1100" b="1" kern="0" dirty="0">
                <a:solidFill>
                  <a:srgbClr val="000066"/>
                </a:solidFill>
                <a:latin typeface="Times New Roman" panose="02020603050405020304" pitchFamily="18" charset="0"/>
              </a:rPr>
              <a:t>; output c;</a:t>
            </a:r>
          </a:p>
          <a:p>
            <a:pPr lvl="0">
              <a:buClr>
                <a:srgbClr val="CCECFF">
                  <a:lumMod val="50000"/>
                </a:srgbClr>
              </a:buClr>
            </a:pPr>
            <a:r>
              <a:rPr lang="en-US" altLang="zh-CN" sz="1100" b="1" kern="0" dirty="0">
                <a:solidFill>
                  <a:srgbClr val="000066"/>
                </a:solidFill>
                <a:latin typeface="Times New Roman" panose="02020603050405020304" pitchFamily="18" charset="0"/>
              </a:rPr>
              <a:t>assign c=</a:t>
            </a:r>
            <a:r>
              <a:rPr lang="en-US" altLang="zh-CN" sz="1100" b="1" kern="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a|b</a:t>
            </a:r>
            <a:r>
              <a:rPr lang="en-US" altLang="zh-CN" sz="1100" b="1" kern="0" dirty="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</a:p>
          <a:p>
            <a:pPr lvl="0">
              <a:buClr>
                <a:srgbClr val="CCECFF">
                  <a:lumMod val="50000"/>
                </a:srgbClr>
              </a:buClr>
            </a:pPr>
            <a:r>
              <a:rPr lang="en-US" altLang="zh-CN" sz="1100" b="1" kern="0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endmodule</a:t>
            </a:r>
            <a:endParaRPr lang="en-US" altLang="zh-CN" sz="1100" b="1" kern="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9521" y="12661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过程间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4145031" y="12661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过程内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410816" y="16314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10815" y="37865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并发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4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20258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17437CB4-F912-1A46-9513-E0E4D6EA6749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行为语句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8FDB2D2-20FD-D345-B85A-9F1E4CE16DA2}"/>
              </a:ext>
            </a:extLst>
          </p:cNvPr>
          <p:cNvSpPr txBox="1">
            <a:spLocks/>
          </p:cNvSpPr>
          <p:nvPr/>
        </p:nvSpPr>
        <p:spPr>
          <a:xfrm>
            <a:off x="1012752" y="944909"/>
            <a:ext cx="7886700" cy="3262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begin-end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fork-join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赋值语句（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assign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条件语句（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casez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casex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forever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任务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）与函数（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function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顺序执行与并发执行</a:t>
            </a:r>
          </a:p>
        </p:txBody>
      </p:sp>
    </p:spTree>
    <p:extLst>
      <p:ext uri="{BB962C8B-B14F-4D97-AF65-F5344CB8AC3E}">
        <p14:creationId xmlns:p14="http://schemas.microsoft.com/office/powerpoint/2010/main" val="4453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03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68352" y="1060483"/>
            <a:ext cx="7335946" cy="3819861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任务（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256400" lvl="3" algn="just">
              <a:lnSpc>
                <a:spcPts val="3000"/>
              </a:lnSpc>
              <a:buClr>
                <a:srgbClr val="002060"/>
              </a:buClr>
              <a:buSzPct val="100000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 &lt;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任务名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注意无端口列表</a:t>
            </a:r>
          </a:p>
          <a:p>
            <a:pPr marL="1717200" lvl="4" algn="just">
              <a:lnSpc>
                <a:spcPts val="3000"/>
              </a:lnSpc>
              <a:buClr>
                <a:srgbClr val="002060"/>
              </a:buClr>
              <a:buSzPct val="100000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端口及数据类型声明语句；</a:t>
            </a:r>
          </a:p>
          <a:p>
            <a:pPr marL="1717200" lvl="4" algn="just">
              <a:lnSpc>
                <a:spcPts val="3000"/>
              </a:lnSpc>
              <a:buClr>
                <a:srgbClr val="002060"/>
              </a:buClr>
              <a:buSzPct val="100000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其它语句。</a:t>
            </a:r>
          </a:p>
          <a:p>
            <a:pPr marL="1256400" lvl="3" algn="just">
              <a:lnSpc>
                <a:spcPts val="3000"/>
              </a:lnSpc>
              <a:buClr>
                <a:srgbClr val="002060"/>
              </a:buClr>
              <a:buSzPct val="100000"/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endtask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2400" indent="-342000" algn="just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任务调用的格式为：</a:t>
            </a:r>
          </a:p>
          <a:p>
            <a:pPr marL="1256400" lvl="3" algn="just">
              <a:lnSpc>
                <a:spcPts val="3000"/>
              </a:lnSpc>
              <a:buClr>
                <a:srgbClr val="002060"/>
              </a:buClr>
              <a:buSzPct val="100000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任务名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（端口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，端口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572400" indent="-342000" algn="just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注意的是：任务调用时和定义时的端口变量应是一一对应的。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3521E2B-51F1-2D49-98AA-7F2339231E2C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任务和函数</a:t>
            </a:r>
          </a:p>
        </p:txBody>
      </p:sp>
    </p:spTree>
    <p:extLst>
      <p:ext uri="{BB962C8B-B14F-4D97-AF65-F5344CB8AC3E}">
        <p14:creationId xmlns:p14="http://schemas.microsoft.com/office/powerpoint/2010/main" val="22650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5208065" y="345195"/>
            <a:ext cx="3494872" cy="4276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2400" indent="-342000" algn="just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注意：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indent="-342000" algn="just">
              <a:lnSpc>
                <a:spcPts val="2900"/>
              </a:lnSpc>
              <a:spcBef>
                <a:spcPts val="60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任务的定义与调用须在一个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模块内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indent="-342000" algn="just">
              <a:lnSpc>
                <a:spcPts val="29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定义时，没有端口名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列表；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indent="-342000" algn="just">
              <a:lnSpc>
                <a:spcPts val="29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任务名调用，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调用时，需端口列表，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按序匹配；</a:t>
            </a:r>
          </a:p>
          <a:p>
            <a:pPr lvl="1" indent="-342000" algn="just">
              <a:lnSpc>
                <a:spcPts val="29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一个任务可以调用别的任务和函数，可以调用的任务和函数个数不限。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99F589-44DD-C74B-92A4-EBC6ABA4BBBC}"/>
              </a:ext>
            </a:extLst>
          </p:cNvPr>
          <p:cNvGrpSpPr/>
          <p:nvPr/>
        </p:nvGrpSpPr>
        <p:grpSpPr>
          <a:xfrm>
            <a:off x="450327" y="174000"/>
            <a:ext cx="4757738" cy="4642046"/>
            <a:chOff x="1504506" y="284290"/>
            <a:chExt cx="4757738" cy="464204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" b="-1"/>
            <a:stretch/>
          </p:blipFill>
          <p:spPr bwMode="auto">
            <a:xfrm>
              <a:off x="1504506" y="284290"/>
              <a:ext cx="4757738" cy="4642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24C725-28FE-6B4D-BCCD-CB390F9D7704}"/>
                </a:ext>
              </a:extLst>
            </p:cNvPr>
            <p:cNvSpPr/>
            <p:nvPr/>
          </p:nvSpPr>
          <p:spPr>
            <a:xfrm>
              <a:off x="1504507" y="284290"/>
              <a:ext cx="4757737" cy="4619116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04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22663" y="1049849"/>
            <a:ext cx="7736039" cy="3936822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函数（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目的是返回一个值，以用于表达式计算；</a:t>
            </a:r>
          </a:p>
          <a:p>
            <a:pPr marL="1256400" lvl="3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function&lt;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返回值位宽或类型说明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函数名；</a:t>
            </a:r>
          </a:p>
          <a:p>
            <a:pPr marL="1717200" lvl="4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端口声明；</a:t>
            </a:r>
          </a:p>
          <a:p>
            <a:pPr marL="1717200" lvl="4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局部变量定义；</a:t>
            </a:r>
          </a:p>
          <a:p>
            <a:pPr marL="1717200" lvl="4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其它语句。</a:t>
            </a:r>
          </a:p>
          <a:p>
            <a:pPr marL="1256400" lvl="3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endfunction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2400" indent="-342000" algn="just">
              <a:lnSpc>
                <a:spcPts val="3200"/>
              </a:lnSpc>
              <a:spcBef>
                <a:spcPts val="600"/>
              </a:spcBef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返回值位宽或类型说明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是一个可选项，如果缺省，则返回值为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位寄存器类型的数据。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C7B4944-1CD7-0A4E-BFD7-CA8572AD5DD4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501805" y="135418"/>
            <a:ext cx="3907524" cy="4748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function[7:0]  get0;</a:t>
            </a:r>
          </a:p>
          <a:p>
            <a:pPr marL="0" lvl="1" indent="0">
              <a:lnSpc>
                <a:spcPts val="32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input[7:0] x; </a:t>
            </a:r>
            <a:r>
              <a:rPr lang="en-US" altLang="zh-CN" sz="2000" dirty="0" err="1">
                <a:latin typeface="Times New Roman" panose="02020603050405020304" pitchFamily="18" charset="0"/>
              </a:rPr>
              <a:t>reg</a:t>
            </a:r>
            <a:r>
              <a:rPr lang="en-US" altLang="zh-CN" sz="2000" dirty="0">
                <a:latin typeface="Times New Roman" panose="02020603050405020304" pitchFamily="18" charset="0"/>
              </a:rPr>
              <a:t>[7:0] count;</a:t>
            </a:r>
          </a:p>
          <a:p>
            <a:pPr marL="0" lvl="1" indent="0">
              <a:lnSpc>
                <a:spcPts val="32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integer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;</a:t>
            </a:r>
          </a:p>
          <a:p>
            <a:pPr marL="0" lvl="1" indent="0">
              <a:lnSpc>
                <a:spcPts val="32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begin	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0" lvl="1" indent="0">
              <a:lnSpc>
                <a:spcPts val="32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count=0;</a:t>
            </a:r>
          </a:p>
          <a:p>
            <a:pPr marL="0" lvl="1" indent="0">
              <a:lnSpc>
                <a:spcPts val="32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for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=0;i&lt;=7;i=i+1)</a:t>
            </a:r>
          </a:p>
          <a:p>
            <a:pPr marL="0" lvl="1" indent="0">
              <a:lnSpc>
                <a:spcPts val="32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if(x[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]=1'b0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count=count+1</a:t>
            </a:r>
            <a:r>
              <a:rPr lang="en-US" altLang="zh-CN" sz="2000" dirty="0">
                <a:latin typeface="Times New Roman" panose="02020603050405020304" pitchFamily="18" charset="0"/>
              </a:rPr>
              <a:t>;</a:t>
            </a:r>
          </a:p>
          <a:p>
            <a:pPr marL="0" lvl="1" indent="0">
              <a:lnSpc>
                <a:spcPts val="32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get0=count;</a:t>
            </a:r>
          </a:p>
          <a:p>
            <a:pPr marL="0" lvl="1" indent="0">
              <a:lnSpc>
                <a:spcPts val="32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end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</a:rPr>
              <a:t>endfunction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函数必须对函数名赋值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BA59F6-BBF5-AB49-978A-6BA4FAAF76D4}"/>
              </a:ext>
            </a:extLst>
          </p:cNvPr>
          <p:cNvGrpSpPr/>
          <p:nvPr/>
        </p:nvGrpSpPr>
        <p:grpSpPr>
          <a:xfrm>
            <a:off x="4409329" y="135419"/>
            <a:ext cx="4344377" cy="5008081"/>
            <a:chOff x="5015127" y="711507"/>
            <a:chExt cx="3337322" cy="411709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4"/>
            <a:stretch/>
          </p:blipFill>
          <p:spPr bwMode="auto">
            <a:xfrm>
              <a:off x="5015127" y="711507"/>
              <a:ext cx="3337322" cy="4117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7CDED6-0049-3643-8C4B-10556D0EEC31}"/>
                </a:ext>
              </a:extLst>
            </p:cNvPr>
            <p:cNvSpPr/>
            <p:nvPr/>
          </p:nvSpPr>
          <p:spPr>
            <a:xfrm>
              <a:off x="5054217" y="711507"/>
              <a:ext cx="3298232" cy="4117099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93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27109" y="252507"/>
            <a:ext cx="5544769" cy="4674493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85750" indent="-285750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模块内；</a:t>
            </a:r>
          </a:p>
          <a:p>
            <a:pPr marL="285750" indent="-285750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函数只允许有输入变量且必须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至少有一个输入变量，输出变量由函数名</a:t>
            </a: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本身担任，在定义函数时，需对函数名说明其类型和位宽；</a:t>
            </a:r>
          </a:p>
          <a:p>
            <a:pPr marL="285750" indent="-285750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函数时，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没有端口名列表，</a:t>
            </a: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但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函数时，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需列出端口名列表，</a:t>
            </a: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端口名的排序和类型必须与定义时的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相一致。</a:t>
            </a: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这一点与任务相同；</a:t>
            </a:r>
          </a:p>
          <a:p>
            <a:pPr marL="285750" indent="-285750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函数可以出现在持续赋值</a:t>
            </a:r>
            <a:r>
              <a:rPr lang="en-US" altLang="zh-CN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assign</a:t>
            </a: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的右端表达式中；</a:t>
            </a:r>
          </a:p>
          <a:p>
            <a:pPr marL="285750" indent="-285750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函数不能调用任务，而任务可以调用别的任务和函数，且调用任务和函数个数不受限制。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AD46F07-01E2-4C4A-9A20-A1981B56D759}"/>
              </a:ext>
            </a:extLst>
          </p:cNvPr>
          <p:cNvGrpSpPr/>
          <p:nvPr/>
        </p:nvGrpSpPr>
        <p:grpSpPr>
          <a:xfrm>
            <a:off x="147082" y="783945"/>
            <a:ext cx="3172450" cy="3783742"/>
            <a:chOff x="1330495" y="871867"/>
            <a:chExt cx="3172450" cy="37837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2"/>
            <a:stretch/>
          </p:blipFill>
          <p:spPr bwMode="auto">
            <a:xfrm>
              <a:off x="1343026" y="882501"/>
              <a:ext cx="3159919" cy="3773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BD74F4-6CCE-084F-BA87-42EC5081F618}"/>
                </a:ext>
              </a:extLst>
            </p:cNvPr>
            <p:cNvSpPr/>
            <p:nvPr/>
          </p:nvSpPr>
          <p:spPr>
            <a:xfrm>
              <a:off x="1330495" y="871867"/>
              <a:ext cx="501573" cy="3783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1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2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3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4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5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6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7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8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9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10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11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12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13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14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15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16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17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18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19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20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21</a:t>
              </a:r>
            </a:p>
            <a:p>
              <a:pPr algn="ctr" fontAlgn="t">
                <a:lnSpc>
                  <a:spcPts val="1260"/>
                </a:lnSpc>
              </a:pPr>
              <a:r>
                <a:rPr kumimoji="1" lang="en-US" altLang="zh-CN" sz="105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36323D-D3CB-AB49-B306-EEB303342B95}"/>
                </a:ext>
              </a:extLst>
            </p:cNvPr>
            <p:cNvSpPr/>
            <p:nvPr/>
          </p:nvSpPr>
          <p:spPr>
            <a:xfrm>
              <a:off x="1343026" y="871867"/>
              <a:ext cx="3159919" cy="3783741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1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0" y="1251869"/>
            <a:ext cx="8438383" cy="3352404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8DD0957-B312-7642-A133-F1B2540BFB38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任务和函数</a:t>
            </a:r>
          </a:p>
        </p:txBody>
      </p:sp>
    </p:spTree>
    <p:extLst>
      <p:ext uri="{BB962C8B-B14F-4D97-AF65-F5344CB8AC3E}">
        <p14:creationId xmlns:p14="http://schemas.microsoft.com/office/powerpoint/2010/main" val="3188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0293" y="1146928"/>
            <a:ext cx="7593683" cy="3873025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一：过程间</a:t>
            </a:r>
            <a:endParaRPr lang="zh-CN" alt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两个或更多个“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always”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过程块、“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assign”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持续赋值语句、实例元件调用等操作都是同时执行的。</a:t>
            </a:r>
          </a:p>
          <a:p>
            <a:pPr marL="572400" indent="-342000" algn="just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情况二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：过程内</a:t>
            </a:r>
            <a:endParaRPr lang="zh-CN" alt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在“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always”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模块内部，其语句如果是非阻塞赋值，也是并发执行的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是阻塞赋值，则语句是按照指定的顺序执行的，语句的书写顺序对程序的执行结果有着直接的影响。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27F53C4-6B06-F146-84C6-B103FA41D706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顺序执行与并发执行</a:t>
            </a:r>
          </a:p>
        </p:txBody>
      </p:sp>
    </p:spTree>
    <p:extLst>
      <p:ext uri="{BB962C8B-B14F-4D97-AF65-F5344CB8AC3E}">
        <p14:creationId xmlns:p14="http://schemas.microsoft.com/office/powerpoint/2010/main" val="207237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bldLvl="5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700</Words>
  <Application>Microsoft Office PowerPoint</Application>
  <PresentationFormat>全屏显示(16:9)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41</cp:revision>
  <dcterms:created xsi:type="dcterms:W3CDTF">2020-02-07T16:47:32Z</dcterms:created>
  <dcterms:modified xsi:type="dcterms:W3CDTF">2020-05-19T11:23:02Z</dcterms:modified>
</cp:coreProperties>
</file>