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79" r:id="rId2"/>
    <p:sldId id="282" r:id="rId3"/>
    <p:sldId id="293" r:id="rId4"/>
    <p:sldId id="294" r:id="rId5"/>
    <p:sldId id="289" r:id="rId6"/>
    <p:sldId id="297" r:id="rId7"/>
    <p:sldId id="285" r:id="rId8"/>
    <p:sldId id="295" r:id="rId9"/>
    <p:sldId id="296" r:id="rId10"/>
    <p:sldId id="283" r:id="rId11"/>
    <p:sldId id="298" r:id="rId12"/>
    <p:sldId id="281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6011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23" autoAdjust="0"/>
    <p:restoredTop sz="94877"/>
  </p:normalViewPr>
  <p:slideViewPr>
    <p:cSldViewPr snapToGrid="0">
      <p:cViewPr varScale="1">
        <p:scale>
          <a:sx n="86" d="100"/>
          <a:sy n="86" d="100"/>
        </p:scale>
        <p:origin x="210" y="78"/>
      </p:cViewPr>
      <p:guideLst/>
    </p:cSldViewPr>
  </p:slideViewPr>
  <p:outlineViewPr>
    <p:cViewPr>
      <p:scale>
        <a:sx n="33" d="100"/>
        <a:sy n="33" d="100"/>
      </p:scale>
      <p:origin x="0" y="-35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42827-DB12-1048-B7CC-11DA7C94CE5E}" type="datetimeFigureOut">
              <a:rPr kumimoji="1" lang="zh-CN" altLang="en-US" smtClean="0"/>
              <a:t>2020/5/21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9CA1B-50D1-424B-8A8D-B9E2976F4C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253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9CA1B-50D1-424B-8A8D-B9E2976F4C4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381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600" y="905631"/>
            <a:ext cx="9142400" cy="4237869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-210457" y="780200"/>
            <a:ext cx="4320000" cy="0"/>
          </a:xfrm>
          <a:prstGeom prst="line">
            <a:avLst/>
          </a:prstGeom>
          <a:ln w="38100">
            <a:gradFill flip="none" rotWithShape="1">
              <a:gsLst>
                <a:gs pos="51600">
                  <a:srgbClr val="003456"/>
                </a:gs>
                <a:gs pos="0">
                  <a:srgbClr val="1FD9E6"/>
                </a:gs>
                <a:gs pos="100000">
                  <a:srgbClr val="1FD9E6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4067944" y="712688"/>
            <a:ext cx="131507" cy="1254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1A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675" y="37031"/>
            <a:ext cx="659678" cy="709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404955" y="207118"/>
            <a:ext cx="550121" cy="35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2" name="标题 1"/>
          <p:cNvSpPr txBox="1">
            <a:spLocks/>
          </p:cNvSpPr>
          <p:nvPr userDrawn="1"/>
        </p:nvSpPr>
        <p:spPr>
          <a:xfrm>
            <a:off x="352425" y="192171"/>
            <a:ext cx="800100" cy="432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zh-CN" altLang="en-US" sz="1800" dirty="0">
              <a:ln>
                <a:solidFill>
                  <a:schemeClr val="bg1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94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600" y="905631"/>
            <a:ext cx="9142400" cy="4237869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cxnSp>
        <p:nvCxnSpPr>
          <p:cNvPr id="9" name="直接连接符 8"/>
          <p:cNvCxnSpPr>
            <a:cxnSpLocks/>
          </p:cNvCxnSpPr>
          <p:nvPr userDrawn="1"/>
        </p:nvCxnSpPr>
        <p:spPr>
          <a:xfrm>
            <a:off x="-138572" y="737755"/>
            <a:ext cx="6507474" cy="8689"/>
          </a:xfrm>
          <a:prstGeom prst="line">
            <a:avLst/>
          </a:prstGeom>
          <a:ln w="38100">
            <a:gradFill flip="none" rotWithShape="1">
              <a:gsLst>
                <a:gs pos="51600">
                  <a:srgbClr val="003456"/>
                </a:gs>
                <a:gs pos="0">
                  <a:srgbClr val="1FD9E6"/>
                </a:gs>
                <a:gs pos="100000">
                  <a:srgbClr val="1FD9E6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368902" y="683728"/>
            <a:ext cx="131507" cy="1254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1A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675" y="37031"/>
            <a:ext cx="659678" cy="709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404955" y="207118"/>
            <a:ext cx="550121" cy="35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2" name="标题 1"/>
          <p:cNvSpPr txBox="1">
            <a:spLocks/>
          </p:cNvSpPr>
          <p:nvPr userDrawn="1"/>
        </p:nvSpPr>
        <p:spPr>
          <a:xfrm>
            <a:off x="352425" y="192171"/>
            <a:ext cx="800100" cy="432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zh-CN" altLang="en-US" sz="1800" dirty="0">
              <a:ln>
                <a:solidFill>
                  <a:schemeClr val="bg1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6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600" y="905631"/>
            <a:ext cx="9142400" cy="4237869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cxnSp>
        <p:nvCxnSpPr>
          <p:cNvPr id="9" name="直接连接符 8"/>
          <p:cNvCxnSpPr>
            <a:cxnSpLocks/>
          </p:cNvCxnSpPr>
          <p:nvPr userDrawn="1"/>
        </p:nvCxnSpPr>
        <p:spPr>
          <a:xfrm>
            <a:off x="-138572" y="737755"/>
            <a:ext cx="5444219" cy="0"/>
          </a:xfrm>
          <a:prstGeom prst="line">
            <a:avLst/>
          </a:prstGeom>
          <a:ln w="38100">
            <a:gradFill flip="none" rotWithShape="1">
              <a:gsLst>
                <a:gs pos="51600">
                  <a:srgbClr val="003456"/>
                </a:gs>
                <a:gs pos="0">
                  <a:srgbClr val="1FD9E6"/>
                </a:gs>
                <a:gs pos="100000">
                  <a:srgbClr val="1FD9E6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5305647" y="683728"/>
            <a:ext cx="131507" cy="1254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1A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675" y="37031"/>
            <a:ext cx="659678" cy="709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404955" y="207118"/>
            <a:ext cx="550121" cy="35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2" name="标题 1"/>
          <p:cNvSpPr txBox="1">
            <a:spLocks/>
          </p:cNvSpPr>
          <p:nvPr userDrawn="1"/>
        </p:nvSpPr>
        <p:spPr>
          <a:xfrm>
            <a:off x="352425" y="192171"/>
            <a:ext cx="800100" cy="432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zh-CN" altLang="en-US" sz="1800" dirty="0">
              <a:ln>
                <a:solidFill>
                  <a:schemeClr val="bg1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34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600" y="1"/>
            <a:ext cx="9142400" cy="5143500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9" name="矩形 18"/>
          <p:cNvSpPr/>
          <p:nvPr userDrawn="1"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896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1542" y="-133189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601179" y="1710646"/>
            <a:ext cx="5542821" cy="9820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i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C4B9E70B-D621-47E5-906D-4E166E508837}"/>
              </a:ext>
            </a:extLst>
          </p:cNvPr>
          <p:cNvSpPr>
            <a:spLocks/>
          </p:cNvSpPr>
          <p:nvPr userDrawn="1"/>
        </p:nvSpPr>
        <p:spPr bwMode="auto">
          <a:xfrm>
            <a:off x="691347" y="846550"/>
            <a:ext cx="2094268" cy="2371344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950A6DA-97B1-4B66-8468-20A25D3C211D}"/>
              </a:ext>
            </a:extLst>
          </p:cNvPr>
          <p:cNvGrpSpPr/>
          <p:nvPr userDrawn="1"/>
        </p:nvGrpSpPr>
        <p:grpSpPr>
          <a:xfrm>
            <a:off x="156413" y="919680"/>
            <a:ext cx="2792060" cy="3165622"/>
            <a:chOff x="1240035" y="848773"/>
            <a:chExt cx="2792060" cy="3165622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B6B0800-05A8-40F5-987D-9ACE7DAF8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035" y="848773"/>
              <a:ext cx="2792060" cy="3165622"/>
            </a:xfrm>
            <a:custGeom>
              <a:avLst/>
              <a:gdLst>
                <a:gd name="T0" fmla="*/ 72 w 595"/>
                <a:gd name="T1" fmla="*/ 665 h 674"/>
                <a:gd name="T2" fmla="*/ 24 w 595"/>
                <a:gd name="T3" fmla="*/ 665 h 674"/>
                <a:gd name="T4" fmla="*/ 0 w 595"/>
                <a:gd name="T5" fmla="*/ 624 h 674"/>
                <a:gd name="T6" fmla="*/ 0 w 595"/>
                <a:gd name="T7" fmla="*/ 50 h 674"/>
                <a:gd name="T8" fmla="*/ 24 w 595"/>
                <a:gd name="T9" fmla="*/ 9 h 674"/>
                <a:gd name="T10" fmla="*/ 72 w 595"/>
                <a:gd name="T11" fmla="*/ 9 h 674"/>
                <a:gd name="T12" fmla="*/ 571 w 595"/>
                <a:gd name="T13" fmla="*/ 296 h 674"/>
                <a:gd name="T14" fmla="*/ 595 w 595"/>
                <a:gd name="T15" fmla="*/ 337 h 674"/>
                <a:gd name="T16" fmla="*/ 571 w 595"/>
                <a:gd name="T17" fmla="*/ 378 h 674"/>
                <a:gd name="T18" fmla="*/ 72 w 595"/>
                <a:gd name="T19" fmla="*/ 665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5" h="674">
                  <a:moveTo>
                    <a:pt x="72" y="665"/>
                  </a:moveTo>
                  <a:cubicBezTo>
                    <a:pt x="57" y="674"/>
                    <a:pt x="39" y="674"/>
                    <a:pt x="24" y="665"/>
                  </a:cubicBezTo>
                  <a:cubicBezTo>
                    <a:pt x="9" y="657"/>
                    <a:pt x="0" y="641"/>
                    <a:pt x="0" y="62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3"/>
                    <a:pt x="9" y="17"/>
                    <a:pt x="24" y="9"/>
                  </a:cubicBezTo>
                  <a:cubicBezTo>
                    <a:pt x="39" y="0"/>
                    <a:pt x="57" y="0"/>
                    <a:pt x="72" y="9"/>
                  </a:cubicBezTo>
                  <a:cubicBezTo>
                    <a:pt x="571" y="296"/>
                    <a:pt x="571" y="296"/>
                    <a:pt x="571" y="296"/>
                  </a:cubicBezTo>
                  <a:cubicBezTo>
                    <a:pt x="586" y="304"/>
                    <a:pt x="595" y="320"/>
                    <a:pt x="595" y="337"/>
                  </a:cubicBezTo>
                  <a:cubicBezTo>
                    <a:pt x="595" y="354"/>
                    <a:pt x="586" y="370"/>
                    <a:pt x="571" y="378"/>
                  </a:cubicBezTo>
                  <a:cubicBezTo>
                    <a:pt x="72" y="665"/>
                    <a:pt x="72" y="665"/>
                    <a:pt x="72" y="665"/>
                  </a:cubicBezTo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88A26DD-AB31-4FF7-808F-D34498D86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990928"/>
              <a:ext cx="2562225" cy="2882900"/>
            </a:xfrm>
            <a:custGeom>
              <a:avLst/>
              <a:gdLst>
                <a:gd name="T0" fmla="*/ 76 w 603"/>
                <a:gd name="T1" fmla="*/ 667 h 678"/>
                <a:gd name="T2" fmla="*/ 74 w 603"/>
                <a:gd name="T3" fmla="*/ 664 h 678"/>
                <a:gd name="T4" fmla="*/ 52 w 603"/>
                <a:gd name="T5" fmla="*/ 670 h 678"/>
                <a:gd name="T6" fmla="*/ 30 w 603"/>
                <a:gd name="T7" fmla="*/ 664 h 678"/>
                <a:gd name="T8" fmla="*/ 8 w 603"/>
                <a:gd name="T9" fmla="*/ 626 h 678"/>
                <a:gd name="T10" fmla="*/ 8 w 603"/>
                <a:gd name="T11" fmla="*/ 52 h 678"/>
                <a:gd name="T12" fmla="*/ 30 w 603"/>
                <a:gd name="T13" fmla="*/ 14 h 678"/>
                <a:gd name="T14" fmla="*/ 52 w 603"/>
                <a:gd name="T15" fmla="*/ 8 h 678"/>
                <a:gd name="T16" fmla="*/ 74 w 603"/>
                <a:gd name="T17" fmla="*/ 14 h 678"/>
                <a:gd name="T18" fmla="*/ 573 w 603"/>
                <a:gd name="T19" fmla="*/ 301 h 678"/>
                <a:gd name="T20" fmla="*/ 595 w 603"/>
                <a:gd name="T21" fmla="*/ 339 h 678"/>
                <a:gd name="T22" fmla="*/ 573 w 603"/>
                <a:gd name="T23" fmla="*/ 377 h 678"/>
                <a:gd name="T24" fmla="*/ 74 w 603"/>
                <a:gd name="T25" fmla="*/ 664 h 678"/>
                <a:gd name="T26" fmla="*/ 76 w 603"/>
                <a:gd name="T27" fmla="*/ 667 h 678"/>
                <a:gd name="T28" fmla="*/ 78 w 603"/>
                <a:gd name="T29" fmla="*/ 671 h 678"/>
                <a:gd name="T30" fmla="*/ 577 w 603"/>
                <a:gd name="T31" fmla="*/ 384 h 678"/>
                <a:gd name="T32" fmla="*/ 603 w 603"/>
                <a:gd name="T33" fmla="*/ 339 h 678"/>
                <a:gd name="T34" fmla="*/ 577 w 603"/>
                <a:gd name="T35" fmla="*/ 294 h 678"/>
                <a:gd name="T36" fmla="*/ 78 w 603"/>
                <a:gd name="T37" fmla="*/ 7 h 678"/>
                <a:gd name="T38" fmla="*/ 52 w 603"/>
                <a:gd name="T39" fmla="*/ 0 h 678"/>
                <a:gd name="T40" fmla="*/ 26 w 603"/>
                <a:gd name="T41" fmla="*/ 7 h 678"/>
                <a:gd name="T42" fmla="*/ 0 w 603"/>
                <a:gd name="T43" fmla="*/ 52 h 678"/>
                <a:gd name="T44" fmla="*/ 0 w 603"/>
                <a:gd name="T45" fmla="*/ 626 h 678"/>
                <a:gd name="T46" fmla="*/ 26 w 603"/>
                <a:gd name="T47" fmla="*/ 671 h 678"/>
                <a:gd name="T48" fmla="*/ 52 w 603"/>
                <a:gd name="T49" fmla="*/ 678 h 678"/>
                <a:gd name="T50" fmla="*/ 78 w 603"/>
                <a:gd name="T51" fmla="*/ 671 h 678"/>
                <a:gd name="T52" fmla="*/ 76 w 603"/>
                <a:gd name="T53" fmla="*/ 66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3" h="678">
                  <a:moveTo>
                    <a:pt x="76" y="667"/>
                  </a:moveTo>
                  <a:cubicBezTo>
                    <a:pt x="74" y="664"/>
                    <a:pt x="74" y="664"/>
                    <a:pt x="74" y="664"/>
                  </a:cubicBezTo>
                  <a:cubicBezTo>
                    <a:pt x="67" y="668"/>
                    <a:pt x="60" y="670"/>
                    <a:pt x="52" y="670"/>
                  </a:cubicBezTo>
                  <a:cubicBezTo>
                    <a:pt x="44" y="670"/>
                    <a:pt x="37" y="668"/>
                    <a:pt x="30" y="664"/>
                  </a:cubicBezTo>
                  <a:cubicBezTo>
                    <a:pt x="17" y="656"/>
                    <a:pt x="8" y="642"/>
                    <a:pt x="8" y="62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36"/>
                    <a:pt x="17" y="22"/>
                    <a:pt x="30" y="14"/>
                  </a:cubicBezTo>
                  <a:cubicBezTo>
                    <a:pt x="37" y="10"/>
                    <a:pt x="44" y="8"/>
                    <a:pt x="52" y="8"/>
                  </a:cubicBezTo>
                  <a:cubicBezTo>
                    <a:pt x="60" y="8"/>
                    <a:pt x="67" y="10"/>
                    <a:pt x="74" y="14"/>
                  </a:cubicBezTo>
                  <a:cubicBezTo>
                    <a:pt x="573" y="301"/>
                    <a:pt x="573" y="301"/>
                    <a:pt x="573" y="301"/>
                  </a:cubicBezTo>
                  <a:cubicBezTo>
                    <a:pt x="587" y="309"/>
                    <a:pt x="595" y="323"/>
                    <a:pt x="595" y="339"/>
                  </a:cubicBezTo>
                  <a:cubicBezTo>
                    <a:pt x="595" y="355"/>
                    <a:pt x="587" y="369"/>
                    <a:pt x="573" y="377"/>
                  </a:cubicBezTo>
                  <a:cubicBezTo>
                    <a:pt x="74" y="664"/>
                    <a:pt x="74" y="664"/>
                    <a:pt x="74" y="664"/>
                  </a:cubicBezTo>
                  <a:cubicBezTo>
                    <a:pt x="76" y="667"/>
                    <a:pt x="76" y="667"/>
                    <a:pt x="76" y="667"/>
                  </a:cubicBezTo>
                  <a:cubicBezTo>
                    <a:pt x="78" y="671"/>
                    <a:pt x="78" y="671"/>
                    <a:pt x="78" y="671"/>
                  </a:cubicBezTo>
                  <a:cubicBezTo>
                    <a:pt x="577" y="384"/>
                    <a:pt x="577" y="384"/>
                    <a:pt x="577" y="384"/>
                  </a:cubicBezTo>
                  <a:cubicBezTo>
                    <a:pt x="593" y="375"/>
                    <a:pt x="603" y="358"/>
                    <a:pt x="603" y="339"/>
                  </a:cubicBezTo>
                  <a:cubicBezTo>
                    <a:pt x="603" y="320"/>
                    <a:pt x="593" y="303"/>
                    <a:pt x="577" y="294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0" y="3"/>
                    <a:pt x="61" y="0"/>
                    <a:pt x="52" y="0"/>
                  </a:cubicBezTo>
                  <a:cubicBezTo>
                    <a:pt x="43" y="0"/>
                    <a:pt x="34" y="3"/>
                    <a:pt x="26" y="7"/>
                  </a:cubicBezTo>
                  <a:cubicBezTo>
                    <a:pt x="10" y="17"/>
                    <a:pt x="0" y="34"/>
                    <a:pt x="0" y="52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44"/>
                    <a:pt x="10" y="661"/>
                    <a:pt x="26" y="671"/>
                  </a:cubicBezTo>
                  <a:cubicBezTo>
                    <a:pt x="34" y="675"/>
                    <a:pt x="43" y="678"/>
                    <a:pt x="52" y="678"/>
                  </a:cubicBezTo>
                  <a:cubicBezTo>
                    <a:pt x="61" y="678"/>
                    <a:pt x="70" y="675"/>
                    <a:pt x="78" y="671"/>
                  </a:cubicBezTo>
                  <a:cubicBezTo>
                    <a:pt x="76" y="667"/>
                    <a:pt x="76" y="667"/>
                    <a:pt x="76" y="6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A1B176-2A04-4F77-B219-D0CE6FA8CEE4}"/>
              </a:ext>
            </a:extLst>
          </p:cNvPr>
          <p:cNvGrpSpPr/>
          <p:nvPr userDrawn="1"/>
        </p:nvGrpSpPr>
        <p:grpSpPr>
          <a:xfrm>
            <a:off x="-123957" y="2034972"/>
            <a:ext cx="828675" cy="935038"/>
            <a:chOff x="959665" y="1964065"/>
            <a:chExt cx="828675" cy="935038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F8B9E5-F279-490B-AA1A-468181572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665" y="1964065"/>
              <a:ext cx="395288" cy="935038"/>
            </a:xfrm>
            <a:custGeom>
              <a:avLst/>
              <a:gdLst>
                <a:gd name="T0" fmla="*/ 15 w 93"/>
                <a:gd name="T1" fmla="*/ 0 h 220"/>
                <a:gd name="T2" fmla="*/ 8 w 93"/>
                <a:gd name="T3" fmla="*/ 2 h 220"/>
                <a:gd name="T4" fmla="*/ 0 w 93"/>
                <a:gd name="T5" fmla="*/ 16 h 220"/>
                <a:gd name="T6" fmla="*/ 0 w 93"/>
                <a:gd name="T7" fmla="*/ 204 h 220"/>
                <a:gd name="T8" fmla="*/ 8 w 93"/>
                <a:gd name="T9" fmla="*/ 218 h 220"/>
                <a:gd name="T10" fmla="*/ 16 w 93"/>
                <a:gd name="T11" fmla="*/ 220 h 220"/>
                <a:gd name="T12" fmla="*/ 23 w 93"/>
                <a:gd name="T13" fmla="*/ 218 h 220"/>
                <a:gd name="T14" fmla="*/ 93 w 93"/>
                <a:gd name="T15" fmla="*/ 177 h 220"/>
                <a:gd name="T16" fmla="*/ 93 w 93"/>
                <a:gd name="T17" fmla="*/ 43 h 220"/>
                <a:gd name="T18" fmla="*/ 23 w 93"/>
                <a:gd name="T19" fmla="*/ 2 h 220"/>
                <a:gd name="T20" fmla="*/ 15 w 93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220">
                  <a:moveTo>
                    <a:pt x="15" y="0"/>
                  </a:moveTo>
                  <a:cubicBezTo>
                    <a:pt x="13" y="0"/>
                    <a:pt x="10" y="1"/>
                    <a:pt x="8" y="2"/>
                  </a:cubicBezTo>
                  <a:cubicBezTo>
                    <a:pt x="3" y="5"/>
                    <a:pt x="0" y="10"/>
                    <a:pt x="0" y="1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10"/>
                    <a:pt x="3" y="215"/>
                    <a:pt x="8" y="218"/>
                  </a:cubicBezTo>
                  <a:cubicBezTo>
                    <a:pt x="10" y="219"/>
                    <a:pt x="13" y="220"/>
                    <a:pt x="16" y="220"/>
                  </a:cubicBezTo>
                  <a:cubicBezTo>
                    <a:pt x="18" y="220"/>
                    <a:pt x="21" y="219"/>
                    <a:pt x="23" y="218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1" y="1"/>
                    <a:pt x="18" y="0"/>
                    <a:pt x="15" y="0"/>
                  </a:cubicBezTo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5EAA086-F557-4242-87BB-23DDD1240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290" y="2164090"/>
              <a:ext cx="400050" cy="536575"/>
            </a:xfrm>
            <a:custGeom>
              <a:avLst/>
              <a:gdLst>
                <a:gd name="T0" fmla="*/ 0 w 94"/>
                <a:gd name="T1" fmla="*/ 0 h 126"/>
                <a:gd name="T2" fmla="*/ 0 w 94"/>
                <a:gd name="T3" fmla="*/ 126 h 126"/>
                <a:gd name="T4" fmla="*/ 86 w 94"/>
                <a:gd name="T5" fmla="*/ 77 h 126"/>
                <a:gd name="T6" fmla="*/ 94 w 94"/>
                <a:gd name="T7" fmla="*/ 63 h 126"/>
                <a:gd name="T8" fmla="*/ 86 w 94"/>
                <a:gd name="T9" fmla="*/ 49 h 126"/>
                <a:gd name="T10" fmla="*/ 0 w 94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26">
                  <a:moveTo>
                    <a:pt x="0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91" y="74"/>
                    <a:pt x="94" y="69"/>
                    <a:pt x="94" y="63"/>
                  </a:cubicBezTo>
                  <a:cubicBezTo>
                    <a:pt x="94" y="57"/>
                    <a:pt x="91" y="52"/>
                    <a:pt x="86" y="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C9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498509E-4B90-4BD5-9195-4FCA04299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CC1AB0A2-4B51-45C3-B331-2F15252A9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 userDrawn="1"/>
        </p:nvSpPr>
        <p:spPr bwMode="auto">
          <a:xfrm flipH="1">
            <a:off x="949855" y="-450938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44872F1-3879-4D76-8D64-9DA315FBC146}"/>
              </a:ext>
            </a:extLst>
          </p:cNvPr>
          <p:cNvSpPr>
            <a:spLocks/>
          </p:cNvSpPr>
          <p:nvPr userDrawn="1"/>
        </p:nvSpPr>
        <p:spPr bwMode="auto">
          <a:xfrm>
            <a:off x="3601181" y="-1245775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8FDAD97A-E218-43E4-83DA-F8EEDE507D69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647482" y="393443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00C6367B-417A-4D5E-B834-F91BFAEA130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296150" y="341529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2" name="原创设计师QQ598969553      _7"/>
          <p:cNvSpPr>
            <a:spLocks noChangeShapeType="1"/>
          </p:cNvSpPr>
          <p:nvPr userDrawn="1"/>
        </p:nvSpPr>
        <p:spPr bwMode="auto">
          <a:xfrm>
            <a:off x="3601180" y="2754848"/>
            <a:ext cx="5542820" cy="0"/>
          </a:xfrm>
          <a:prstGeom prst="line">
            <a:avLst/>
          </a:prstGeom>
          <a:noFill/>
          <a:ln w="19050">
            <a:solidFill>
              <a:srgbClr val="435457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b="0" i="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710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31700" y="-44058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 userDrawn="1"/>
        </p:nvSpPr>
        <p:spPr bwMode="auto">
          <a:xfrm>
            <a:off x="198802" y="3197752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5400000" flipH="1">
            <a:off x="0" y="4356480"/>
            <a:ext cx="787020" cy="787020"/>
          </a:xfrm>
          <a:prstGeom prst="rtTriangle">
            <a:avLst/>
          </a:prstGeom>
          <a:solidFill>
            <a:srgbClr val="7C6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1491630"/>
            <a:ext cx="5266394" cy="2069256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4297353" y="267494"/>
            <a:ext cx="4633850" cy="4706520"/>
          </a:xfrm>
          <a:prstGeom prst="rect">
            <a:avLst/>
          </a:prstGeom>
        </p:spPr>
      </p:pic>
      <p:sp>
        <p:nvSpPr>
          <p:cNvPr id="12" name="TextBox 22"/>
          <p:cNvSpPr txBox="1"/>
          <p:nvPr userDrawn="1"/>
        </p:nvSpPr>
        <p:spPr>
          <a:xfrm>
            <a:off x="4527824" y="1890096"/>
            <a:ext cx="2695641" cy="1042128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endParaRPr lang="zh-CN" altLang="en-US" sz="4800" b="0" i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3" name="矩形 2"/>
          <p:cNvSpPr/>
          <p:nvPr userDrawn="1"/>
        </p:nvSpPr>
        <p:spPr>
          <a:xfrm flipH="1">
            <a:off x="4642012" y="316731"/>
            <a:ext cx="4466492" cy="4586068"/>
          </a:xfrm>
          <a:custGeom>
            <a:avLst/>
            <a:gdLst>
              <a:gd name="connsiteX0" fmla="*/ 0 w 4747430"/>
              <a:gd name="connsiteY0" fmla="*/ 0 h 6889750"/>
              <a:gd name="connsiteX1" fmla="*/ 4747430 w 4747430"/>
              <a:gd name="connsiteY1" fmla="*/ 0 h 6889750"/>
              <a:gd name="connsiteX2" fmla="*/ 4747430 w 4747430"/>
              <a:gd name="connsiteY2" fmla="*/ 6889750 h 6889750"/>
              <a:gd name="connsiteX3" fmla="*/ 0 w 4747430"/>
              <a:gd name="connsiteY3" fmla="*/ 6889750 h 6889750"/>
              <a:gd name="connsiteX4" fmla="*/ 0 w 4747430"/>
              <a:gd name="connsiteY4" fmla="*/ 0 h 6889750"/>
              <a:gd name="connsiteX0" fmla="*/ 0 w 4747430"/>
              <a:gd name="connsiteY0" fmla="*/ 0 h 6889750"/>
              <a:gd name="connsiteX1" fmla="*/ 3805529 w 4747430"/>
              <a:gd name="connsiteY1" fmla="*/ 0 h 6889750"/>
              <a:gd name="connsiteX2" fmla="*/ 4747430 w 4747430"/>
              <a:gd name="connsiteY2" fmla="*/ 6889750 h 6889750"/>
              <a:gd name="connsiteX3" fmla="*/ 0 w 4747430"/>
              <a:gd name="connsiteY3" fmla="*/ 6889750 h 6889750"/>
              <a:gd name="connsiteX4" fmla="*/ 0 w 4747430"/>
              <a:gd name="connsiteY4" fmla="*/ 0 h 688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7430" h="6889750">
                <a:moveTo>
                  <a:pt x="0" y="0"/>
                </a:moveTo>
                <a:lnTo>
                  <a:pt x="3805529" y="0"/>
                </a:lnTo>
                <a:lnTo>
                  <a:pt x="4747430" y="6889750"/>
                </a:lnTo>
                <a:lnTo>
                  <a:pt x="0" y="688975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359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decel="66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3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 b="0" i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07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3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30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mp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2"/>
          <p:cNvSpPr txBox="1"/>
          <p:nvPr/>
        </p:nvSpPr>
        <p:spPr>
          <a:xfrm>
            <a:off x="719499" y="1546161"/>
            <a:ext cx="4248472" cy="1656184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lt"/>
              </a:rPr>
              <a:t>Verilog</a:t>
            </a:r>
            <a:r>
              <a:rPr lang="zh-CN" alt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lt"/>
              </a:rPr>
              <a:t>基础语法</a:t>
            </a:r>
            <a:endParaRPr lang="en-US" altLang="zh-CN" sz="4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lt"/>
              </a:rPr>
              <a:t>---</a:t>
            </a: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lt"/>
              </a:rPr>
              <a:t>组合电路实例</a:t>
            </a:r>
            <a:endParaRPr lang="zh-CN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609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2805" y="981839"/>
            <a:ext cx="4347664" cy="3683060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问题分析：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位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BCD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码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in4</a:t>
            </a:r>
          </a:p>
          <a:p>
            <a:pPr algn="just">
              <a:lnSpc>
                <a:spcPct val="150000"/>
              </a:lnSpc>
              <a:buClr>
                <a:srgbClr val="002060"/>
              </a:buClr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位七段管值 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out7</a:t>
            </a:r>
          </a:p>
          <a:p>
            <a:pPr marL="342900" indent="-342900" algn="just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逻辑分析：</a:t>
            </a:r>
            <a:endParaRPr lang="en-US" altLang="zh-CN" sz="2000" b="1" dirty="0" smtClean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rgbClr val="002060"/>
              </a:buClr>
            </a:pP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当输入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in4=0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out7=7'b1000000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rgbClr val="002060"/>
              </a:buClr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…..</a:t>
            </a:r>
          </a:p>
          <a:p>
            <a:pPr algn="just">
              <a:lnSpc>
                <a:spcPct val="150000"/>
              </a:lnSpc>
              <a:buClr>
                <a:srgbClr val="002060"/>
              </a:buClr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当输入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in4=9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out7=7'b0011000</a:t>
            </a:r>
          </a:p>
          <a:p>
            <a:pPr algn="just">
              <a:lnSpc>
                <a:spcPct val="150000"/>
              </a:lnSpc>
              <a:buClr>
                <a:srgbClr val="002060"/>
              </a:buClr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当输入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in4&gt;9, 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out7=7'b1111111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上述逻辑可用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if-else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结构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或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case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结构实现，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case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更清晰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030EC00-B4EC-E84D-8FE4-A2718C7F542D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BCD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码</a:t>
            </a: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七段数码管显示译码器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9473" t="21889" r="16879" b="25716"/>
          <a:stretch/>
        </p:blipFill>
        <p:spPr>
          <a:xfrm>
            <a:off x="6739262" y="897055"/>
            <a:ext cx="1458492" cy="12006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63079" t="25966" r="12105" b="16749"/>
          <a:stretch/>
        </p:blipFill>
        <p:spPr>
          <a:xfrm>
            <a:off x="5443489" y="966175"/>
            <a:ext cx="1000949" cy="136615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42615" t="7106" b="69600"/>
          <a:stretch/>
        </p:blipFill>
        <p:spPr>
          <a:xfrm>
            <a:off x="4050705" y="2358812"/>
            <a:ext cx="4559885" cy="131051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050705" y="3798599"/>
            <a:ext cx="26885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out7=7’b0000010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；显示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6</a:t>
            </a:r>
          </a:p>
          <a:p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out7=7’b11111001; 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显示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</a:p>
          <a:p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 smtClean="0"/>
              <a:t>以此类推</a:t>
            </a:r>
            <a:endParaRPr lang="zh-CN" altLang="en-US" dirty="0"/>
          </a:p>
        </p:txBody>
      </p:sp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379" y="880449"/>
            <a:ext cx="2869201" cy="145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5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1030EC00-B4EC-E84D-8FE4-A2718C7F542D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BCD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码</a:t>
            </a: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七段数码管显示译码器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D71130-8B6A-CC41-A2A9-E4DA95FAFA7B}"/>
              </a:ext>
            </a:extLst>
          </p:cNvPr>
          <p:cNvSpPr/>
          <p:nvPr/>
        </p:nvSpPr>
        <p:spPr>
          <a:xfrm>
            <a:off x="5053965" y="803850"/>
            <a:ext cx="2754382" cy="4339650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module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Hto7(in4,out7</a:t>
            </a:r>
            <a:r>
              <a: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);</a:t>
            </a:r>
          </a:p>
          <a:p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input[4:0] in4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;   output </a:t>
            </a:r>
            <a:r>
              <a:rPr lang="en-US" altLang="zh-CN" sz="12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reg</a:t>
            </a:r>
            <a:r>
              <a: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[6:0] out7;</a:t>
            </a:r>
          </a:p>
          <a:p>
            <a:r>
              <a: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always@(in4)</a:t>
            </a:r>
          </a:p>
          <a:p>
            <a:r>
              <a: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begin  case(in4)</a:t>
            </a:r>
          </a:p>
          <a:p>
            <a:r>
              <a: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5'H0:out7=7'b1000000;   </a:t>
            </a:r>
          </a:p>
          <a:p>
            <a:r>
              <a: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5'H1:out7=7'b1111001;  </a:t>
            </a:r>
          </a:p>
          <a:p>
            <a:r>
              <a: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5'H2:out7=7'b0100100; </a:t>
            </a:r>
          </a:p>
          <a:p>
            <a:r>
              <a: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5'H3:out7=7'b0110000;   </a:t>
            </a:r>
          </a:p>
          <a:p>
            <a:r>
              <a: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5'H4:out7=7'b0011001;  </a:t>
            </a:r>
          </a:p>
          <a:p>
            <a:r>
              <a: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5'H5:out7=7'b0010010;  </a:t>
            </a:r>
          </a:p>
          <a:p>
            <a:r>
              <a: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5'H6:out7=7'b0000010; </a:t>
            </a:r>
          </a:p>
          <a:p>
            <a:r>
              <a: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5'H7:out7=7'b1111000;  </a:t>
            </a:r>
          </a:p>
          <a:p>
            <a:r>
              <a: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5'H8:out7=7'b0000000;</a:t>
            </a:r>
          </a:p>
          <a:p>
            <a:r>
              <a: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5'H9:out7=7'b0011000;  </a:t>
            </a:r>
          </a:p>
          <a:p>
            <a:r>
              <a: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5'HA:out7=7'b0001000;   </a:t>
            </a:r>
          </a:p>
          <a:p>
            <a:r>
              <a: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5'Hb:out7=7'b0000011;  </a:t>
            </a:r>
          </a:p>
          <a:p>
            <a:r>
              <a: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5'Hc:out7=7'b1000110;  </a:t>
            </a:r>
          </a:p>
          <a:p>
            <a:r>
              <a: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5'Hd:out7=7'b0100001;   </a:t>
            </a:r>
          </a:p>
          <a:p>
            <a:r>
              <a: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5'He:out7=7'b0000110;  </a:t>
            </a:r>
          </a:p>
          <a:p>
            <a:r>
              <a: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5'Hf:out7=7'b0001110;</a:t>
            </a:r>
          </a:p>
          <a:p>
            <a:r>
              <a: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default:out7=7'b1111111;</a:t>
            </a:r>
          </a:p>
          <a:p>
            <a:pPr lvl="2"/>
            <a:r>
              <a:rPr lang="en-US" altLang="zh-CN" sz="12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endcase</a:t>
            </a:r>
            <a:endParaRPr lang="en-US" altLang="zh-CN" sz="1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end  </a:t>
            </a:r>
            <a:r>
              <a:rPr lang="en-US" altLang="zh-CN" sz="12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endmodule</a:t>
            </a:r>
            <a:endParaRPr lang="zh-CN" altLang="en-US" sz="1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7118" y="947480"/>
            <a:ext cx="3270738" cy="4196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ts val="162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charset="-122"/>
                <a:cs typeface="Microsoft Sans Serif" pitchFamily="34" charset="0"/>
              </a:rPr>
              <a:t>module BCDto7(in4,out7);</a:t>
            </a:r>
          </a:p>
          <a:p>
            <a:pPr algn="just">
              <a:lnSpc>
                <a:spcPts val="162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  <a:cs typeface="Microsoft Sans Serif" pitchFamily="34" charset="0"/>
              </a:rPr>
              <a:t>input[3:0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  <a:cs typeface="Microsoft Sans Serif" pitchFamily="34" charset="0"/>
              </a:rPr>
              <a:t>] </a:t>
            </a:r>
            <a:r>
              <a:rPr lang="en-US" altLang="zh-CN" b="1" dirty="0">
                <a:latin typeface="Times New Roman" panose="02020603050405020304" pitchFamily="18" charset="0"/>
                <a:ea typeface="宋体" charset="-122"/>
                <a:cs typeface="Microsoft Sans Serif" pitchFamily="34" charset="0"/>
              </a:rPr>
              <a:t>in4;</a:t>
            </a:r>
          </a:p>
          <a:p>
            <a:pPr algn="just">
              <a:lnSpc>
                <a:spcPts val="162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charset="-122"/>
                <a:cs typeface="Microsoft Sans Serif" pitchFamily="34" charset="0"/>
              </a:rPr>
              <a:t>output </a:t>
            </a:r>
            <a:r>
              <a:rPr lang="en-US" altLang="zh-CN" b="1" dirty="0" err="1">
                <a:latin typeface="Times New Roman" panose="02020603050405020304" pitchFamily="18" charset="0"/>
                <a:ea typeface="宋体" charset="-122"/>
                <a:cs typeface="Microsoft Sans Serif" pitchFamily="34" charset="0"/>
              </a:rPr>
              <a:t>reg</a:t>
            </a:r>
            <a:r>
              <a:rPr lang="en-US" altLang="zh-CN" b="1" dirty="0">
                <a:latin typeface="Times New Roman" panose="02020603050405020304" pitchFamily="18" charset="0"/>
                <a:ea typeface="宋体" charset="-122"/>
                <a:cs typeface="Microsoft Sans Serif" pitchFamily="34" charset="0"/>
              </a:rPr>
              <a:t>[6:0] out7;</a:t>
            </a:r>
          </a:p>
          <a:p>
            <a:pPr algn="just">
              <a:lnSpc>
                <a:spcPts val="162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charset="-122"/>
                <a:cs typeface="Microsoft Sans Serif" pitchFamily="34" charset="0"/>
              </a:rPr>
              <a:t>always@(in4)</a:t>
            </a:r>
          </a:p>
          <a:p>
            <a:pPr algn="just">
              <a:lnSpc>
                <a:spcPts val="162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charset="-122"/>
                <a:cs typeface="Microsoft Sans Serif" pitchFamily="34" charset="0"/>
              </a:rPr>
              <a:t>begin</a:t>
            </a:r>
          </a:p>
          <a:p>
            <a:pPr algn="just">
              <a:lnSpc>
                <a:spcPts val="162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charset="-122"/>
                <a:cs typeface="Microsoft Sans Serif" pitchFamily="34" charset="0"/>
              </a:rPr>
              <a:t>  case(in4)</a:t>
            </a:r>
          </a:p>
          <a:p>
            <a:pPr algn="just">
              <a:lnSpc>
                <a:spcPts val="162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charset="-122"/>
                <a:cs typeface="Microsoft Sans Serif" pitchFamily="34" charset="0"/>
              </a:rPr>
              <a:t>    4'H0:out7=7'b1000000;   </a:t>
            </a:r>
          </a:p>
          <a:p>
            <a:pPr algn="just">
              <a:lnSpc>
                <a:spcPts val="162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charset="-122"/>
                <a:cs typeface="Microsoft Sans Serif" pitchFamily="34" charset="0"/>
              </a:rPr>
              <a:t>    4'H1:out7=7'b1111001;  </a:t>
            </a:r>
          </a:p>
          <a:p>
            <a:pPr algn="just">
              <a:lnSpc>
                <a:spcPts val="162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charset="-122"/>
                <a:cs typeface="Microsoft Sans Serif" pitchFamily="34" charset="0"/>
              </a:rPr>
              <a:t>    4'H2:out7=7'b0100100; </a:t>
            </a:r>
          </a:p>
          <a:p>
            <a:pPr algn="just">
              <a:lnSpc>
                <a:spcPts val="162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charset="-122"/>
                <a:cs typeface="Microsoft Sans Serif" pitchFamily="34" charset="0"/>
              </a:rPr>
              <a:t>    4'H3:out7=7'b0110000;   </a:t>
            </a:r>
          </a:p>
          <a:p>
            <a:pPr algn="just">
              <a:lnSpc>
                <a:spcPts val="162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charset="-122"/>
                <a:cs typeface="Microsoft Sans Serif" pitchFamily="34" charset="0"/>
              </a:rPr>
              <a:t>    4'H4:out7=7'b0011001;  </a:t>
            </a:r>
          </a:p>
          <a:p>
            <a:pPr algn="just">
              <a:lnSpc>
                <a:spcPts val="162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charset="-122"/>
                <a:cs typeface="Microsoft Sans Serif" pitchFamily="34" charset="0"/>
              </a:rPr>
              <a:t>    4'H5:out7=7'b0010010;  </a:t>
            </a:r>
          </a:p>
          <a:p>
            <a:pPr algn="just">
              <a:lnSpc>
                <a:spcPts val="162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charset="-122"/>
                <a:cs typeface="Microsoft Sans Serif" pitchFamily="34" charset="0"/>
              </a:rPr>
              <a:t>    4'H6:out7=7'b0000010; </a:t>
            </a:r>
          </a:p>
          <a:p>
            <a:pPr algn="just">
              <a:lnSpc>
                <a:spcPts val="162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charset="-122"/>
                <a:cs typeface="Microsoft Sans Serif" pitchFamily="34" charset="0"/>
              </a:rPr>
              <a:t>    4'H7:out7=7'b1111000;  </a:t>
            </a:r>
          </a:p>
          <a:p>
            <a:pPr algn="just">
              <a:lnSpc>
                <a:spcPts val="162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charset="-122"/>
                <a:cs typeface="Microsoft Sans Serif" pitchFamily="34" charset="0"/>
              </a:rPr>
              <a:t>    4'H8:out7=7'b0000000;</a:t>
            </a:r>
          </a:p>
          <a:p>
            <a:pPr algn="just">
              <a:lnSpc>
                <a:spcPts val="162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charset="-122"/>
                <a:cs typeface="Microsoft Sans Serif" pitchFamily="34" charset="0"/>
              </a:rPr>
              <a:t>    4'H9:out7=7'b0011000;  </a:t>
            </a:r>
          </a:p>
          <a:p>
            <a:pPr algn="just">
              <a:lnSpc>
                <a:spcPts val="162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charset="-122"/>
                <a:cs typeface="Microsoft Sans Serif" pitchFamily="34" charset="0"/>
              </a:rPr>
              <a:t>    default:out7=7'b1111111;</a:t>
            </a:r>
          </a:p>
          <a:p>
            <a:pPr algn="just">
              <a:lnSpc>
                <a:spcPts val="162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charset="-122"/>
                <a:cs typeface="Microsoft Sans Serif" pitchFamily="34" charset="0"/>
              </a:rPr>
              <a:t>    </a:t>
            </a:r>
            <a:r>
              <a:rPr lang="en-US" altLang="zh-CN" b="1" dirty="0" err="1">
                <a:latin typeface="Times New Roman" panose="02020603050405020304" pitchFamily="18" charset="0"/>
                <a:ea typeface="宋体" charset="-122"/>
                <a:cs typeface="Microsoft Sans Serif" pitchFamily="34" charset="0"/>
              </a:rPr>
              <a:t>endcase</a:t>
            </a:r>
            <a:endParaRPr lang="en-US" altLang="zh-CN" b="1" dirty="0">
              <a:latin typeface="Times New Roman" panose="02020603050405020304" pitchFamily="18" charset="0"/>
              <a:ea typeface="宋体" charset="-122"/>
              <a:cs typeface="Microsoft Sans Serif" pitchFamily="34" charset="0"/>
            </a:endParaRPr>
          </a:p>
          <a:p>
            <a:pPr algn="just">
              <a:lnSpc>
                <a:spcPts val="162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charset="-122"/>
                <a:cs typeface="Microsoft Sans Serif" pitchFamily="34" charset="0"/>
              </a:rPr>
              <a:t>end</a:t>
            </a:r>
          </a:p>
          <a:p>
            <a:pPr algn="just">
              <a:lnSpc>
                <a:spcPts val="1620"/>
              </a:lnSpc>
              <a:spcBef>
                <a:spcPts val="0"/>
              </a:spcBef>
              <a:buNone/>
            </a:pPr>
            <a:r>
              <a:rPr lang="en-US" altLang="zh-CN" b="1" dirty="0" err="1">
                <a:latin typeface="Times New Roman" panose="02020603050405020304" pitchFamily="18" charset="0"/>
                <a:ea typeface="宋体" charset="-122"/>
                <a:cs typeface="Microsoft Sans Serif" pitchFamily="34" charset="0"/>
              </a:rPr>
              <a:t>endmodule</a:t>
            </a:r>
            <a:endParaRPr lang="zh-CN" altLang="en-US" b="1" dirty="0">
              <a:latin typeface="Times New Roman" panose="02020603050405020304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639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5061726" y="1744756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谢谢学习</a:t>
            </a:r>
          </a:p>
        </p:txBody>
      </p:sp>
    </p:spTree>
    <p:extLst>
      <p:ext uri="{BB962C8B-B14F-4D97-AF65-F5344CB8AC3E}">
        <p14:creationId xmlns:p14="http://schemas.microsoft.com/office/powerpoint/2010/main" val="202581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648498" y="966174"/>
            <a:ext cx="6202113" cy="3840287"/>
          </a:xfrm>
          <a:prstGeom prst="rect">
            <a:avLst/>
          </a:prstGeom>
          <a:ln>
            <a:noFill/>
          </a:ln>
        </p:spPr>
        <p:txBody>
          <a:bodyPr wrap="square" numCol="1">
            <a:normAutofit/>
          </a:bodyPr>
          <a:lstStyle/>
          <a:p>
            <a:pPr marL="172350" indent="-342900" algn="just">
              <a:lnSpc>
                <a:spcPts val="3180"/>
              </a:lnSpc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3366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组合电路</a:t>
            </a:r>
          </a:p>
          <a:p>
            <a:pPr marL="685800" lvl="1" indent="-342900" algn="just">
              <a:lnSpc>
                <a:spcPts val="318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三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七人表决器</a:t>
            </a:r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685800" lvl="1" indent="-342900" algn="just">
              <a:lnSpc>
                <a:spcPts val="318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数据选择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器</a:t>
            </a:r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685800" lvl="1" indent="-342900" algn="just">
              <a:lnSpc>
                <a:spcPts val="318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四位二进制加法</a:t>
            </a:r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685800" lvl="1" indent="-342900" algn="just">
              <a:lnSpc>
                <a:spcPts val="318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BCD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码加法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685800" lvl="1" indent="-342900" algn="just">
              <a:lnSpc>
                <a:spcPts val="318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BCD-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七段管译码器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685800" lvl="1" indent="-342900" algn="just">
              <a:lnSpc>
                <a:spcPts val="318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指令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译码电路</a:t>
            </a:r>
            <a:endParaRPr lang="en-US" altLang="zh-CN" sz="20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685800" lvl="1" indent="-342900" algn="just">
              <a:lnSpc>
                <a:spcPts val="318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位数</a:t>
            </a: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乘法器</a:t>
            </a:r>
            <a:endParaRPr lang="en-US" altLang="zh-CN" sz="2000" b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685800" lvl="1" indent="-342900" algn="just">
              <a:lnSpc>
                <a:spcPts val="318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拓展：血型监测</a:t>
            </a:r>
            <a:endParaRPr lang="en-US" altLang="zh-CN" sz="20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76924A7C-8C02-6B4F-8E02-8D8D6F4364D0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491" y="2152949"/>
            <a:ext cx="2349819" cy="236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9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8045" y="781124"/>
            <a:ext cx="8729270" cy="2374671"/>
          </a:xfrm>
          <a:prstGeom prst="rect">
            <a:avLst/>
          </a:prstGeom>
          <a:noFill/>
        </p:spPr>
        <p:txBody>
          <a:bodyPr wrap="square" rtlCol="0"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问题分析：</a:t>
            </a:r>
            <a:endParaRPr lang="en-US" altLang="zh-CN" sz="2200" b="1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输入：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a,b,c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三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人，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表示同意，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表示不同意</a:t>
            </a:r>
            <a:endParaRPr lang="en-US" altLang="zh-CN" sz="2000" b="1" dirty="0" smtClean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输出：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表示结果，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表示通过，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表示不通过</a:t>
            </a:r>
            <a:endParaRPr lang="en-US" altLang="zh-CN" sz="2000" b="1" dirty="0" smtClean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逻辑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分析：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rgbClr val="002060"/>
              </a:buClr>
            </a:pP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abc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三人中，同意个数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&gt;=2,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则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f=1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，否则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f=0.</a:t>
            </a:r>
          </a:p>
          <a:p>
            <a:pPr algn="just">
              <a:lnSpc>
                <a:spcPct val="150000"/>
              </a:lnSpc>
              <a:buClr>
                <a:srgbClr val="002060"/>
              </a:buClr>
            </a:pP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）方法一：列举法（真值表）  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ac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bc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abc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同意，则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f=1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000" b="1" dirty="0" smtClean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rgbClr val="002060"/>
              </a:buClr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方法二：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a+b+c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，结果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&gt;=2,f=1,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否则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f=0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b="1" dirty="0" smtClean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030EC00-B4EC-E84D-8FE4-A2718C7F542D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人表决电路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8133" y="3155795"/>
            <a:ext cx="3964547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vote(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a,b,c,f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f;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 f=(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a&amp;b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)|(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b&amp;c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)|(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a&amp;c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)|(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a&amp;b&amp;c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//assign f=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a&amp;b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)|(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b&amp;c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)|(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a&amp;c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等效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17827" y="3155795"/>
            <a:ext cx="22846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vote(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a,b,c,f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f;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always@(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f=(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a&amp;b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)|(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b&amp;c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)|(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a&amp;c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88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3127" y="793680"/>
            <a:ext cx="3012428" cy="42473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vote(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a,b,c,f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f;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And_1 a0(a,b,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f0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And_1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a1(a,c,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And_1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a2(b,c,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 f=f0|f1|f2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And_1(in1,in2,out1);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in1,in2;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out1;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 out1=in1&amp;in2;</a:t>
            </a:r>
          </a:p>
          <a:p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60795" y="101182"/>
            <a:ext cx="3298288" cy="5078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vote(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a,b,c,f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f;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wire[1:0] s0;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a0({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},s0);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 f=(s0&gt;=2):1:0;</a:t>
            </a:r>
          </a:p>
          <a:p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sum(in1,out1);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input[2:0] in1;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[1:0] out1;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always@(in1)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  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out1=0;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for(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=0;i&lt;3;i=i+1)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if(in1[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 out1=out1+1;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677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79939" y="1422156"/>
            <a:ext cx="7356084" cy="327879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numCol="2">
            <a:normAutofit lnSpcReduction="10000"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Microsoft Sans Serif" pitchFamily="34" charset="0"/>
              </a:rPr>
              <a:t>module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Microsoft Sans Serif" pitchFamily="34" charset="0"/>
              </a:rPr>
              <a:t>voter7(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Microsoft Sans Serif" pitchFamily="34" charset="0"/>
              </a:rPr>
              <a:t>pass,vote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Microsoft Sans Serif" pitchFamily="34" charset="0"/>
              </a:rPr>
              <a:t>);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宋体" charset="-122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300" b="1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Microsoft Sans Serif" pitchFamily="34" charset="0"/>
              </a:rPr>
              <a:t>output  pass;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300" b="1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Microsoft Sans Serif" pitchFamily="34" charset="0"/>
              </a:rPr>
              <a:t>input[6:0]  vote;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3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  <a:cs typeface="Microsoft Sans Serif" pitchFamily="34" charset="0"/>
              </a:rPr>
              <a:t>reg</a:t>
            </a:r>
            <a:r>
              <a:rPr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  <a:cs typeface="Microsoft Sans Serif" pitchFamily="34" charset="0"/>
              </a:rPr>
              <a:t>[2:0]  sum;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300" b="1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Microsoft Sans Serif" pitchFamily="34" charset="0"/>
              </a:rPr>
              <a:t>integer  </a:t>
            </a:r>
            <a:r>
              <a:rPr lang="en-US" altLang="zh-CN" sz="23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Microsoft Sans Serif" pitchFamily="34" charset="0"/>
              </a:rPr>
              <a:t>i</a:t>
            </a:r>
            <a:r>
              <a:rPr lang="en-US" altLang="zh-CN" sz="2300" b="1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Microsoft Sans Serif" pitchFamily="34" charset="0"/>
              </a:rPr>
              <a:t>;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3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Microsoft Sans Serif" pitchFamily="34" charset="0"/>
              </a:rPr>
              <a:t>reg</a:t>
            </a:r>
            <a:r>
              <a:rPr lang="en-US" altLang="zh-CN" sz="2300" b="1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Microsoft Sans Serif" pitchFamily="34" charset="0"/>
              </a:rPr>
              <a:t>  pass;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Microsoft Sans Serif" pitchFamily="34" charset="0"/>
              </a:rPr>
              <a:t>always @(vote)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宋体" charset="-122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Microsoft Sans Serif" pitchFamily="34" charset="0"/>
              </a:rPr>
              <a:t>begin  </a:t>
            </a:r>
          </a:p>
          <a:p>
            <a:pPr marL="600075" lvl="2" indent="-257175" algn="just">
              <a:lnSpc>
                <a:spcPct val="120000"/>
              </a:lnSpc>
              <a:spcBef>
                <a:spcPct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rPr>
              <a:t>   sum=0;</a:t>
            </a:r>
          </a:p>
          <a:p>
            <a:pPr marL="600075" lvl="2" indent="-257175" algn="just">
              <a:lnSpc>
                <a:spcPct val="120000"/>
              </a:lnSpc>
              <a:spcBef>
                <a:spcPct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rPr>
              <a:t>   for(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rPr>
              <a:t>=0;i&lt;=6;i=i+1)   </a:t>
            </a:r>
          </a:p>
          <a:p>
            <a:pPr marL="600075" lvl="2" indent="-257175" algn="just">
              <a:lnSpc>
                <a:spcPct val="120000"/>
              </a:lnSpc>
              <a:spcBef>
                <a:spcPct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rPr>
              <a:t>     if(vote[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rPr>
              <a:t>]) sum=sum+1;</a:t>
            </a:r>
          </a:p>
          <a:p>
            <a:pPr marL="600075" lvl="2" indent="-257175" algn="just">
              <a:lnSpc>
                <a:spcPct val="120000"/>
              </a:lnSpc>
              <a:spcBef>
                <a:spcPct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20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charset="-122"/>
            </a:endParaRPr>
          </a:p>
          <a:p>
            <a:pPr marL="600075" lvl="2" indent="-257175" algn="just">
              <a:lnSpc>
                <a:spcPct val="120000"/>
              </a:lnSpc>
              <a:spcBef>
                <a:spcPct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rPr>
              <a:t>  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rPr>
              <a:t>if(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</a:rPr>
              <a:t>sum[2])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rPr>
              <a:t> pass=1;   </a:t>
            </a:r>
          </a:p>
          <a:p>
            <a:pPr marL="600075" lvl="2" indent="-257175" algn="just">
              <a:lnSpc>
                <a:spcPct val="120000"/>
              </a:lnSpc>
              <a:spcBef>
                <a:spcPct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rPr>
              <a:t>   else  pass=0;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rPr>
              <a:t>   end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rPr>
              <a:t>endmodule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AAF1761-F940-1241-869D-DB19E26FD909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七人投票表决器</a:t>
            </a:r>
          </a:p>
        </p:txBody>
      </p:sp>
    </p:spTree>
    <p:extLst>
      <p:ext uri="{BB962C8B-B14F-4D97-AF65-F5344CB8AC3E}">
        <p14:creationId xmlns:p14="http://schemas.microsoft.com/office/powerpoint/2010/main" val="338637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8884" y="869556"/>
            <a:ext cx="3077701" cy="418249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rmAutofit fontScale="47500" lnSpcReduction="20000"/>
          </a:bodyPr>
          <a:lstStyle/>
          <a:p>
            <a:pPr algn="just">
              <a:lnSpc>
                <a:spcPct val="145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问题描述：有四路输入信号，位宽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位，通过选择信号进行输出。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45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问题分析：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45000"/>
              </a:lnSpc>
              <a:buClr>
                <a:srgbClr val="002060"/>
              </a:buClr>
              <a:buFont typeface="Wingdings" pitchFamily="2" charset="2"/>
              <a:buChar char="l"/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路，每路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位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a,b,c,d:4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位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45000"/>
              </a:lnSpc>
              <a:buClr>
                <a:srgbClr val="002060"/>
              </a:buClr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输入 选择信号，</a:t>
            </a:r>
            <a:r>
              <a:rPr lang="en-US" altLang="zh-CN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sel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位</a:t>
            </a:r>
            <a:endParaRPr lang="en-US" altLang="zh-CN" sz="3200" b="1" dirty="0" smtClean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68288" indent="-268288" algn="just">
              <a:lnSpc>
                <a:spcPct val="145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位值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out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位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45000"/>
              </a:lnSpc>
              <a:buClr>
                <a:srgbClr val="002060"/>
              </a:buClr>
              <a:buFont typeface="Wingdings" pitchFamily="2" charset="2"/>
              <a:buChar char="l"/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逻辑分析：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45000"/>
              </a:lnSpc>
              <a:buClr>
                <a:srgbClr val="002060"/>
              </a:buClr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当输入</a:t>
            </a:r>
            <a:r>
              <a:rPr lang="en-US" altLang="zh-CN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sel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=0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out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输出为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algn="just">
              <a:lnSpc>
                <a:spcPct val="145000"/>
              </a:lnSpc>
              <a:buClr>
                <a:srgbClr val="002060"/>
              </a:buClr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…..</a:t>
            </a:r>
          </a:p>
          <a:p>
            <a:pPr algn="just">
              <a:lnSpc>
                <a:spcPct val="145000"/>
              </a:lnSpc>
              <a:buClr>
                <a:srgbClr val="002060"/>
              </a:buClr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当输入</a:t>
            </a:r>
            <a:r>
              <a:rPr lang="en-US" altLang="zh-CN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sel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=3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out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输出为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</a:p>
          <a:p>
            <a:pPr marL="285750" indent="-285750" algn="just">
              <a:lnSpc>
                <a:spcPct val="145000"/>
              </a:lnSpc>
              <a:buClr>
                <a:srgbClr val="002060"/>
              </a:buClr>
              <a:buFont typeface="Wingdings" pitchFamily="2" charset="2"/>
              <a:buChar char="l"/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上述逻辑可用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if-else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结构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45000"/>
              </a:lnSpc>
              <a:buClr>
                <a:srgbClr val="002060"/>
              </a:buClr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或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case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结构实现，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case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更  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45000"/>
              </a:lnSpc>
              <a:buClr>
                <a:srgbClr val="002060"/>
              </a:buClr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清晰。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45000"/>
              </a:lnSpc>
              <a:buClr>
                <a:srgbClr val="002060"/>
              </a:buClr>
            </a:pP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45000"/>
              </a:lnSpc>
            </a:pPr>
            <a:endParaRPr lang="zh-CN" altLang="en-US" sz="1600" b="1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6F2FC44-50F6-9C49-88F6-E4F2F3CF83D5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数据选择器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3500D3DC-6D17-9449-B6B6-852F593ACCE5}"/>
              </a:ext>
            </a:extLst>
          </p:cNvPr>
          <p:cNvSpPr txBox="1">
            <a:spLocks/>
          </p:cNvSpPr>
          <p:nvPr/>
        </p:nvSpPr>
        <p:spPr bwMode="auto">
          <a:xfrm>
            <a:off x="3446585" y="280645"/>
            <a:ext cx="3432516" cy="4974666"/>
          </a:xfrm>
          <a:prstGeom prst="rect">
            <a:avLst/>
          </a:prstGeom>
          <a:ln w="19050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  <a:defRPr sz="2800" b="1" baseline="0">
                <a:solidFill>
                  <a:schemeClr val="dk1"/>
                </a:solidFill>
                <a:latin typeface="Arial Unicode MS" panose="020B0604020202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60000"/>
              <a:buFont typeface="Wingdings" pitchFamily="2" charset="2"/>
              <a:buChar char="n"/>
              <a:defRPr sz="2400" baseline="0">
                <a:solidFill>
                  <a:schemeClr val="dk1"/>
                </a:solidFill>
                <a:latin typeface="Arial Unicode MS" panose="020B0604020202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aseline="0">
                <a:solidFill>
                  <a:schemeClr val="dk1"/>
                </a:solidFill>
                <a:latin typeface="Arial Unicode MS" panose="020B0604020202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 baseline="0">
                <a:solidFill>
                  <a:schemeClr val="dk1"/>
                </a:solidFill>
                <a:latin typeface="Arial Unicode MS" panose="020B0604020202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 baseline="0">
                <a:solidFill>
                  <a:schemeClr val="dk1"/>
                </a:solidFill>
                <a:latin typeface="Arial Unicode MS" panose="020B0604020202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rgbClr val="CCECFF">
                  <a:lumMod val="50000"/>
                </a:srgbClr>
              </a:buClr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mux_case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out,a,b,c,d,sel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20000"/>
              </a:lnSpc>
              <a:buClr>
                <a:srgbClr val="CCECFF">
                  <a:lumMod val="50000"/>
                </a:srgbClr>
              </a:buClr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input[3:0] 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20000"/>
              </a:lnSpc>
              <a:buClr>
                <a:srgbClr val="CCECFF">
                  <a:lumMod val="50000"/>
                </a:srgbClr>
              </a:buClr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input[2:0] 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20000"/>
              </a:lnSpc>
              <a:buClr>
                <a:srgbClr val="CCECFF">
                  <a:lumMod val="50000"/>
                </a:srgbClr>
              </a:buClr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[3:0] out;</a:t>
            </a:r>
          </a:p>
          <a:p>
            <a:pPr marL="0" indent="0">
              <a:lnSpc>
                <a:spcPct val="120000"/>
              </a:lnSpc>
              <a:buClr>
                <a:srgbClr val="CCECFF">
                  <a:lumMod val="50000"/>
                </a:srgbClr>
              </a:buClr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@(a </a:t>
            </a:r>
            <a:r>
              <a:rPr lang="zh-CN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zh-CN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zh-CN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  <a:r>
              <a:rPr lang="zh-CN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lnSpc>
                <a:spcPct val="120000"/>
              </a:lnSpc>
              <a:buClr>
                <a:srgbClr val="CCECFF">
                  <a:lumMod val="50000"/>
                </a:srgbClr>
              </a:buClr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begin</a:t>
            </a:r>
          </a:p>
          <a:p>
            <a:pPr marL="0" indent="0">
              <a:lnSpc>
                <a:spcPct val="120000"/>
              </a:lnSpc>
              <a:buClr>
                <a:srgbClr val="CCECFF">
                  <a:lumMod val="50000"/>
                </a:srgbClr>
              </a:buClr>
              <a:buNone/>
            </a:pPr>
            <a:r>
              <a:rPr lang="en-US" altLang="zh-CN" sz="1800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case(</a:t>
            </a:r>
            <a:r>
              <a:rPr lang="en-US" altLang="zh-CN" sz="1800" kern="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</a:t>
            </a:r>
            <a:r>
              <a:rPr lang="en-US" altLang="zh-CN" sz="1800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20000"/>
              </a:lnSpc>
              <a:buClr>
                <a:srgbClr val="CCECFF">
                  <a:lumMod val="50000"/>
                </a:srgbClr>
              </a:buClr>
              <a:buNone/>
            </a:pPr>
            <a:r>
              <a:rPr lang="en-US" altLang="zh-CN" sz="1800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4’d0:out=a;</a:t>
            </a:r>
          </a:p>
          <a:p>
            <a:pPr marL="0" indent="0">
              <a:lnSpc>
                <a:spcPct val="120000"/>
              </a:lnSpc>
              <a:buClr>
                <a:srgbClr val="CCECFF">
                  <a:lumMod val="50000"/>
                </a:srgbClr>
              </a:buClr>
              <a:buNone/>
            </a:pPr>
            <a:r>
              <a:rPr lang="en-US" altLang="zh-CN" sz="1800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4’d1:out=b;</a:t>
            </a:r>
          </a:p>
          <a:p>
            <a:pPr marL="0" indent="0">
              <a:lnSpc>
                <a:spcPct val="120000"/>
              </a:lnSpc>
              <a:buClr>
                <a:srgbClr val="CCECFF">
                  <a:lumMod val="50000"/>
                </a:srgbClr>
              </a:buClr>
              <a:buNone/>
            </a:pPr>
            <a:r>
              <a:rPr lang="en-US" altLang="zh-CN" sz="1800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4’d2:out=c;</a:t>
            </a:r>
          </a:p>
          <a:p>
            <a:pPr marL="0" indent="0">
              <a:lnSpc>
                <a:spcPct val="120000"/>
              </a:lnSpc>
              <a:buClr>
                <a:srgbClr val="CCECFF">
                  <a:lumMod val="50000"/>
                </a:srgbClr>
              </a:buClr>
              <a:buNone/>
            </a:pPr>
            <a:r>
              <a:rPr lang="en-US" altLang="zh-CN" sz="1800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4’d3:out=d;</a:t>
            </a:r>
          </a:p>
          <a:p>
            <a:pPr marL="0" indent="0">
              <a:lnSpc>
                <a:spcPct val="120000"/>
              </a:lnSpc>
              <a:buClr>
                <a:srgbClr val="CCECFF">
                  <a:lumMod val="50000"/>
                </a:srgbClr>
              </a:buClr>
              <a:buNone/>
            </a:pPr>
            <a:r>
              <a:rPr lang="en-US" altLang="zh-CN" sz="1800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default: out=4’hx;</a:t>
            </a:r>
          </a:p>
          <a:p>
            <a:pPr marL="0" indent="0">
              <a:lnSpc>
                <a:spcPct val="120000"/>
              </a:lnSpc>
              <a:buClr>
                <a:srgbClr val="CCECFF">
                  <a:lumMod val="50000"/>
                </a:srgbClr>
              </a:buClr>
              <a:buNone/>
            </a:pPr>
            <a:r>
              <a:rPr lang="en-US" altLang="zh-CN" sz="1800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kern="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endcase</a:t>
            </a:r>
            <a:endParaRPr lang="en-US" altLang="zh-CN" sz="1800" kern="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Clr>
                <a:srgbClr val="CCECFF">
                  <a:lumMod val="50000"/>
                </a:srgbClr>
              </a:buClr>
              <a:buNone/>
            </a:pPr>
            <a:r>
              <a:rPr lang="en-US" altLang="zh-CN" sz="18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1800" b="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76340" y="2547308"/>
            <a:ext cx="3025408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CCECFF">
                  <a:lumMod val="50000"/>
                </a:srgbClr>
              </a:buClr>
            </a:pPr>
            <a:r>
              <a:rPr lang="en-US" altLang="zh-CN" b="1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altLang="zh-CN" b="1" kern="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</a:t>
            </a:r>
            <a:r>
              <a:rPr lang="en-US" altLang="zh-CN" b="1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==0) out=a</a:t>
            </a:r>
            <a:r>
              <a:rPr lang="en-US" altLang="zh-CN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20000"/>
              </a:lnSpc>
              <a:buClr>
                <a:srgbClr val="CCECFF">
                  <a:lumMod val="50000"/>
                </a:srgbClr>
              </a:buClr>
            </a:pPr>
            <a:r>
              <a:rPr lang="en-US" altLang="zh-CN" b="1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else </a:t>
            </a:r>
            <a:r>
              <a:rPr lang="en-US" altLang="zh-CN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altLang="zh-CN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</a:t>
            </a:r>
            <a:r>
              <a:rPr lang="en-US" altLang="zh-CN" b="1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==1) out=b;</a:t>
            </a:r>
            <a:endParaRPr lang="en-US" altLang="zh-CN" b="1" kern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rgbClr val="CCECFF">
                  <a:lumMod val="50000"/>
                </a:srgbClr>
              </a:buClr>
            </a:pPr>
            <a:r>
              <a:rPr lang="en-US" altLang="zh-CN" b="1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else if(</a:t>
            </a:r>
            <a:r>
              <a:rPr lang="en-US" altLang="zh-CN" b="1" kern="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</a:t>
            </a:r>
            <a:r>
              <a:rPr lang="en-US" altLang="zh-CN" b="1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==2) out=c;</a:t>
            </a:r>
          </a:p>
          <a:p>
            <a:pPr>
              <a:lnSpc>
                <a:spcPct val="120000"/>
              </a:lnSpc>
              <a:buClr>
                <a:srgbClr val="CCECFF">
                  <a:lumMod val="50000"/>
                </a:srgbClr>
              </a:buClr>
            </a:pPr>
            <a:r>
              <a:rPr lang="en-US" altLang="zh-CN" b="1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else  out=d;</a:t>
            </a:r>
            <a:endParaRPr lang="en-US" altLang="zh-CN" b="1" kern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rgbClr val="CCECFF">
                  <a:lumMod val="50000"/>
                </a:srgbClr>
              </a:buClr>
            </a:pPr>
            <a:endParaRPr lang="en-US" altLang="zh-CN" kern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39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8884" y="869556"/>
            <a:ext cx="4314627" cy="418249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rmAutofit fontScale="47500" lnSpcReduction="20000"/>
          </a:bodyPr>
          <a:lstStyle/>
          <a:p>
            <a:pPr algn="just">
              <a:lnSpc>
                <a:spcPct val="145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问题描述：有四路输入信号，位宽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位，通过选择信号进行输出。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45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问题分析：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45000"/>
              </a:lnSpc>
              <a:buClr>
                <a:srgbClr val="002060"/>
              </a:buClr>
              <a:buFont typeface="Wingdings" pitchFamily="2" charset="2"/>
              <a:buChar char="l"/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路，每路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位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a,b,c,d:4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位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45000"/>
              </a:lnSpc>
              <a:buClr>
                <a:srgbClr val="002060"/>
              </a:buClr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输入 选择信号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sel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位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存在优先级</a:t>
            </a:r>
            <a:endParaRPr lang="en-US" altLang="zh-CN" sz="3200" b="1" dirty="0" smtClean="0">
              <a:solidFill>
                <a:srgbClr val="FF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68288" indent="-268288" algn="just">
              <a:lnSpc>
                <a:spcPct val="145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位值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out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位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45000"/>
              </a:lnSpc>
              <a:buClr>
                <a:srgbClr val="002060"/>
              </a:buClr>
              <a:buFont typeface="Wingdings" pitchFamily="2" charset="2"/>
              <a:buChar char="l"/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逻辑分析：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45000"/>
              </a:lnSpc>
              <a:buClr>
                <a:srgbClr val="002060"/>
              </a:buClr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当输入</a:t>
            </a:r>
            <a:r>
              <a:rPr lang="en-US" altLang="zh-CN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sel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=0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out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输出为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algn="just">
              <a:lnSpc>
                <a:spcPct val="145000"/>
              </a:lnSpc>
              <a:buClr>
                <a:srgbClr val="002060"/>
              </a:buClr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…..</a:t>
            </a:r>
          </a:p>
          <a:p>
            <a:pPr algn="just">
              <a:lnSpc>
                <a:spcPct val="145000"/>
              </a:lnSpc>
              <a:buClr>
                <a:srgbClr val="002060"/>
              </a:buClr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当输入</a:t>
            </a:r>
            <a:r>
              <a:rPr lang="en-US" altLang="zh-CN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sel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=3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out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输出为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</a:p>
          <a:p>
            <a:pPr marL="285750" indent="-285750" algn="just">
              <a:lnSpc>
                <a:spcPct val="145000"/>
              </a:lnSpc>
              <a:buClr>
                <a:srgbClr val="002060"/>
              </a:buClr>
              <a:buFont typeface="Wingdings" pitchFamily="2" charset="2"/>
              <a:buChar char="l"/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上述逻辑可用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if-else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结构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45000"/>
              </a:lnSpc>
              <a:buClr>
                <a:srgbClr val="002060"/>
              </a:buClr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或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case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结构实现，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case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更  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45000"/>
              </a:lnSpc>
              <a:buClr>
                <a:srgbClr val="002060"/>
              </a:buClr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清晰。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45000"/>
              </a:lnSpc>
              <a:buClr>
                <a:srgbClr val="002060"/>
              </a:buClr>
            </a:pP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45000"/>
              </a:lnSpc>
            </a:pPr>
            <a:endParaRPr lang="zh-CN" altLang="en-US" sz="1600" b="1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6F2FC44-50F6-9C49-88F6-E4F2F3CF83D5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数据选择器</a:t>
            </a:r>
          </a:p>
        </p:txBody>
      </p:sp>
      <p:sp>
        <p:nvSpPr>
          <p:cNvPr id="2" name="矩形 1"/>
          <p:cNvSpPr/>
          <p:nvPr/>
        </p:nvSpPr>
        <p:spPr>
          <a:xfrm>
            <a:off x="4683511" y="200868"/>
            <a:ext cx="3944674" cy="474591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mux_casez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out,a,b,c,d,sel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input[3:0]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@(a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begin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casez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4’b???1:out=a;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4’b??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10:out=b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4’b?100:out=c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4’b1000:out=d;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default:out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=1’bx;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endcase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end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81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8045" y="781124"/>
            <a:ext cx="8729270" cy="1828261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问题分析：</a:t>
            </a:r>
            <a:endParaRPr lang="en-US" altLang="zh-CN" sz="2200" b="1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输入：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ina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inb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为两个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位无符号二进制数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cin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前级进位</a:t>
            </a:r>
            <a:endParaRPr lang="en-US" altLang="zh-CN" sz="2000" b="1" dirty="0" smtClean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输出：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sum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位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位加法和，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cout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位进位。</a:t>
            </a:r>
            <a:endParaRPr lang="en-US" altLang="zh-CN" sz="2000" b="1" dirty="0" smtClean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逻辑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分析：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rgbClr val="002060"/>
              </a:buClr>
            </a:pP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ina+inb+cin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，产生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位和赋值给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sum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位进位制赋值给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cout</a:t>
            </a:r>
            <a:endParaRPr lang="en-US" altLang="zh-CN" sz="2000" b="1" dirty="0" smtClean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030EC00-B4EC-E84D-8FE4-A2718C7F542D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位二进制加法器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9353" y="2825943"/>
            <a:ext cx="3249608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vote(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ina,inb,cout,sum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input[3:0]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ina,inb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output[3:0] sum;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 {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cout,sum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}=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ina+inb+cin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91554" y="2687444"/>
            <a:ext cx="3781568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vote(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ina,inb,cout,sum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input[3:0]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ina,inb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output[3:0] sum;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sum=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ina+inb+cin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ina+inb+cin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)&gt;&gt;4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85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8044" y="781124"/>
            <a:ext cx="4803195" cy="2714816"/>
          </a:xfrm>
          <a:prstGeom prst="rect">
            <a:avLst/>
          </a:prstGeom>
          <a:noFill/>
        </p:spPr>
        <p:txBody>
          <a:bodyPr wrap="square" rtlCol="0">
            <a:normAutofit fontScale="70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问题分析：</a:t>
            </a:r>
            <a:endParaRPr lang="en-US" altLang="zh-CN" sz="2200" b="1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输入：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ina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inb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为两个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位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BCD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码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cin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前级进位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1bit</a:t>
            </a:r>
          </a:p>
          <a:p>
            <a:pPr marL="342900" indent="-342900" algn="just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输出：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sum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位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位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BCD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码加法和，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cout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位进位。</a:t>
            </a:r>
            <a:endParaRPr lang="en-US" altLang="zh-CN" sz="2000" b="1" dirty="0" smtClean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逻辑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分析：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rgbClr val="002060"/>
              </a:buClr>
            </a:pP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(1)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位临时变量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temp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temp=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ina+inb+cin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b="1" dirty="0" smtClean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rgbClr val="002060"/>
              </a:buClr>
            </a:pP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）输出和也是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BCD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吗，所以要根据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temp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是否大于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进行处理。大于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，强制进位产生；否则，直接赋值</a:t>
            </a:r>
            <a:endParaRPr lang="en-US" altLang="zh-CN" sz="2000" b="1" dirty="0" smtClean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1030EC00-B4EC-E84D-8FE4-A2718C7F542D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BCD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码加法器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17925" y="79620"/>
            <a:ext cx="3926075" cy="34163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vote(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ina,inb,cout,sum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input[3:0]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ina,inb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input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output[3:0] sum;</a:t>
            </a:r>
          </a:p>
          <a:p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[4:0] temp; 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always@(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ina,inb,cin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temp=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ina+inb+cin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if(temp&gt;9) {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cout,sum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}=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ina+inb+cin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else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cout,sum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}=temp;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68044" y="2925721"/>
            <a:ext cx="4703924" cy="1994006"/>
            <a:chOff x="268044" y="2925721"/>
            <a:chExt cx="4703924" cy="1994006"/>
          </a:xfrm>
        </p:grpSpPr>
        <p:sp>
          <p:nvSpPr>
            <p:cNvPr id="5" name="文本框 4"/>
            <p:cNvSpPr txBox="1"/>
            <p:nvPr/>
          </p:nvSpPr>
          <p:spPr>
            <a:xfrm>
              <a:off x="268044" y="2925721"/>
              <a:ext cx="1872990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ina</a:t>
              </a:r>
              <a:r>
                <a:rPr lang="en-US" altLang="zh-CN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  0011         </a:t>
              </a:r>
              <a:r>
                <a:rPr lang="zh-CN" alt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十进制</a:t>
              </a:r>
              <a:r>
                <a:rPr lang="en-US" altLang="zh-CN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68044" y="3222116"/>
              <a:ext cx="1872990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inb</a:t>
              </a:r>
              <a:r>
                <a:rPr lang="en-US" altLang="zh-CN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  0101         </a:t>
              </a:r>
              <a:r>
                <a:rPr lang="zh-CN" alt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十进制</a:t>
              </a:r>
              <a:r>
                <a:rPr lang="en-US" altLang="zh-CN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8044" y="3505638"/>
              <a:ext cx="1872990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cin</a:t>
              </a:r>
              <a:r>
                <a:rPr lang="en-US" altLang="zh-CN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        1         </a:t>
              </a:r>
              <a:r>
                <a:rPr lang="zh-CN" alt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十进制</a:t>
              </a:r>
              <a:r>
                <a:rPr lang="en-US" altLang="zh-CN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68044" y="3792335"/>
              <a:ext cx="1872990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和</a:t>
              </a:r>
              <a:r>
                <a:rPr lang="en-US" altLang="zh-CN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    1001         </a:t>
              </a:r>
              <a:r>
                <a:rPr lang="zh-CN" alt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十进制</a:t>
              </a:r>
              <a:r>
                <a:rPr lang="en-US" altLang="zh-CN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68044" y="4079032"/>
              <a:ext cx="1872990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位</a:t>
              </a:r>
              <a:r>
                <a:rPr lang="en-US" altLang="zh-CN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temp=01001</a:t>
              </a:r>
              <a:endPara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68044" y="4365729"/>
              <a:ext cx="1872990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1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cout,sum</a:t>
              </a:r>
              <a:r>
                <a:rPr lang="en-US" altLang="zh-CN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}=</a:t>
              </a:r>
              <a:r>
                <a:rPr lang="en-US" altLang="zh-CN" sz="1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1001</a:t>
              </a:r>
              <a:endPara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519114" y="2925721"/>
              <a:ext cx="2452854" cy="2769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ina</a:t>
              </a:r>
              <a:r>
                <a:rPr lang="en-US" altLang="zh-CN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  0011         </a:t>
              </a:r>
              <a:r>
                <a:rPr lang="zh-CN" alt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十进制</a:t>
              </a:r>
              <a:r>
                <a:rPr lang="en-US" altLang="zh-CN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519114" y="3222116"/>
              <a:ext cx="2452854" cy="2769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inb</a:t>
              </a:r>
              <a:r>
                <a:rPr lang="en-US" altLang="zh-CN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  0111         </a:t>
              </a:r>
              <a:r>
                <a:rPr lang="zh-CN" alt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十进制</a:t>
              </a:r>
              <a:r>
                <a:rPr lang="en-US" altLang="zh-CN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19114" y="3505638"/>
              <a:ext cx="2452854" cy="2769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cin</a:t>
              </a:r>
              <a:r>
                <a:rPr lang="en-US" altLang="zh-CN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        1         </a:t>
              </a:r>
              <a:r>
                <a:rPr lang="zh-CN" alt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十进制</a:t>
              </a:r>
              <a:r>
                <a:rPr lang="en-US" altLang="zh-CN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519114" y="3792335"/>
              <a:ext cx="2452854" cy="2769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和</a:t>
              </a:r>
              <a:r>
                <a:rPr lang="en-US" altLang="zh-CN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    1011         </a:t>
              </a:r>
              <a:r>
                <a:rPr lang="zh-CN" alt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十进制</a:t>
              </a:r>
              <a:r>
                <a:rPr lang="en-US" altLang="zh-CN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519114" y="4079032"/>
              <a:ext cx="2452854" cy="2769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位</a:t>
              </a:r>
              <a:r>
                <a:rPr lang="en-US" altLang="zh-CN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temp=01011</a:t>
              </a:r>
              <a:endPara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519114" y="4365729"/>
              <a:ext cx="2452854" cy="2769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1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cout,sum</a:t>
              </a:r>
              <a:r>
                <a:rPr lang="en-US" altLang="zh-CN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}=</a:t>
              </a:r>
              <a:r>
                <a:rPr lang="en-US" altLang="zh-CN" sz="1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1011 </a:t>
              </a:r>
              <a:r>
                <a:rPr lang="zh-CN" alt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不符合</a:t>
              </a:r>
              <a:r>
                <a:rPr lang="en-US" altLang="zh-CN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BCD</a:t>
              </a:r>
              <a:r>
                <a:rPr lang="zh-CN" alt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码</a:t>
              </a:r>
              <a:endPara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519114" y="4642728"/>
              <a:ext cx="2452854" cy="2769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1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cout,sum</a:t>
              </a:r>
              <a:r>
                <a:rPr lang="en-US" altLang="zh-CN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}=</a:t>
              </a:r>
              <a:r>
                <a:rPr lang="en-US" altLang="zh-CN" sz="1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1011 +0110=</a:t>
              </a:r>
              <a:r>
                <a:rPr lang="en-US" altLang="zh-CN" sz="1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altLang="zh-CN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0001</a:t>
              </a:r>
              <a:endPara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541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1782</TotalTime>
  <Words>1186</Words>
  <Application>Microsoft Office PowerPoint</Application>
  <PresentationFormat>全屏显示(16:9)</PresentationFormat>
  <Paragraphs>251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等线</vt:lpstr>
      <vt:lpstr>等线 Light</vt:lpstr>
      <vt:lpstr>宋体</vt:lpstr>
      <vt:lpstr>Microsoft YaHei</vt:lpstr>
      <vt:lpstr>Microsoft YaHei</vt:lpstr>
      <vt:lpstr>Arial</vt:lpstr>
      <vt:lpstr>Calibri</vt:lpstr>
      <vt:lpstr>Microsoft Sans Serif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bohan</dc:creator>
  <cp:lastModifiedBy>Windows 用户</cp:lastModifiedBy>
  <cp:revision>70</cp:revision>
  <dcterms:created xsi:type="dcterms:W3CDTF">2020-02-07T16:47:32Z</dcterms:created>
  <dcterms:modified xsi:type="dcterms:W3CDTF">2020-05-20T16:19:01Z</dcterms:modified>
</cp:coreProperties>
</file>