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79" r:id="rId2"/>
    <p:sldId id="282" r:id="rId3"/>
    <p:sldId id="287" r:id="rId4"/>
    <p:sldId id="291" r:id="rId5"/>
    <p:sldId id="299" r:id="rId6"/>
    <p:sldId id="300" r:id="rId7"/>
    <p:sldId id="301" r:id="rId8"/>
    <p:sldId id="302" r:id="rId9"/>
    <p:sldId id="303" r:id="rId10"/>
    <p:sldId id="304" r:id="rId11"/>
    <p:sldId id="305" r:id="rId12"/>
    <p:sldId id="306" r:id="rId13"/>
    <p:sldId id="281"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601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23" autoAdjust="0"/>
    <p:restoredTop sz="94877"/>
  </p:normalViewPr>
  <p:slideViewPr>
    <p:cSldViewPr snapToGrid="0">
      <p:cViewPr varScale="1">
        <p:scale>
          <a:sx n="86" d="100"/>
          <a:sy n="86" d="100"/>
        </p:scale>
        <p:origin x="210" y="78"/>
      </p:cViewPr>
      <p:guideLst/>
    </p:cSldViewPr>
  </p:slideViewPr>
  <p:outlineViewPr>
    <p:cViewPr>
      <p:scale>
        <a:sx n="33" d="100"/>
        <a:sy n="33" d="100"/>
      </p:scale>
      <p:origin x="0" y="-35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42827-DB12-1048-B7CC-11DA7C94CE5E}" type="datetimeFigureOut">
              <a:rPr kumimoji="1" lang="zh-CN" altLang="en-US" smtClean="0"/>
              <a:t>2020/5/21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9CA1B-50D1-424B-8A8D-B9E2976F4C4D}" type="slidenum">
              <a:rPr kumimoji="1" lang="zh-CN" altLang="en-US" smtClean="0"/>
              <a:t>‹#›</a:t>
            </a:fld>
            <a:endParaRPr kumimoji="1" lang="zh-CN" altLang="en-US"/>
          </a:p>
        </p:txBody>
      </p:sp>
    </p:spTree>
    <p:extLst>
      <p:ext uri="{BB962C8B-B14F-4D97-AF65-F5344CB8AC3E}">
        <p14:creationId xmlns:p14="http://schemas.microsoft.com/office/powerpoint/2010/main" val="327253504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1600" y="1"/>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8" name="矩形 7"/>
          <p:cNvSpPr/>
          <p:nvPr userDrawn="1"/>
        </p:nvSpPr>
        <p:spPr>
          <a:xfrm>
            <a:off x="1600" y="905631"/>
            <a:ext cx="9142400" cy="4237869"/>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cxnSp>
        <p:nvCxnSpPr>
          <p:cNvPr id="9" name="直接连接符 8"/>
          <p:cNvCxnSpPr/>
          <p:nvPr userDrawn="1"/>
        </p:nvCxnSpPr>
        <p:spPr>
          <a:xfrm>
            <a:off x="-210457" y="780200"/>
            <a:ext cx="4320000" cy="0"/>
          </a:xfrm>
          <a:prstGeom prst="line">
            <a:avLst/>
          </a:prstGeom>
          <a:ln w="38100">
            <a:gradFill flip="none" rotWithShape="1">
              <a:gsLst>
                <a:gs pos="51600">
                  <a:srgbClr val="003456"/>
                </a:gs>
                <a:gs pos="0">
                  <a:srgbClr val="1FD9E6"/>
                </a:gs>
                <a:gs pos="100000">
                  <a:srgbClr val="1FD9E6"/>
                </a:gs>
              </a:gsLst>
              <a:path path="circle">
                <a:fillToRect l="100000" t="100000"/>
              </a:path>
              <a:tileRect r="-100000" b="-100000"/>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2832367">
            <a:off x="566170" y="4277925"/>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1" name="矩形 10"/>
          <p:cNvSpPr/>
          <p:nvPr userDrawn="1"/>
        </p:nvSpPr>
        <p:spPr>
          <a:xfrm rot="2832367">
            <a:off x="344283" y="36756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2" name="矩形 11"/>
          <p:cNvSpPr/>
          <p:nvPr userDrawn="1"/>
        </p:nvSpPr>
        <p:spPr>
          <a:xfrm rot="2832367">
            <a:off x="1290433" y="4595607"/>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3" name="矩形 12"/>
          <p:cNvSpPr/>
          <p:nvPr userDrawn="1"/>
        </p:nvSpPr>
        <p:spPr>
          <a:xfrm rot="2832367">
            <a:off x="1033084" y="4069674"/>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4" name="矩形 13"/>
          <p:cNvSpPr/>
          <p:nvPr userDrawn="1"/>
        </p:nvSpPr>
        <p:spPr>
          <a:xfrm rot="2832367">
            <a:off x="932391" y="372334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5" name="矩形 14"/>
          <p:cNvSpPr/>
          <p:nvPr userDrawn="1"/>
        </p:nvSpPr>
        <p:spPr>
          <a:xfrm rot="2832367">
            <a:off x="1059391" y="46968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6" name="矩形 15"/>
          <p:cNvSpPr/>
          <p:nvPr userDrawn="1"/>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7" name="椭圆 16"/>
          <p:cNvSpPr/>
          <p:nvPr userDrawn="1"/>
        </p:nvSpPr>
        <p:spPr>
          <a:xfrm>
            <a:off x="4067944" y="712688"/>
            <a:ext cx="131507" cy="125432"/>
          </a:xfrm>
          <a:prstGeom prst="ellipse">
            <a:avLst/>
          </a:prstGeom>
          <a:solidFill>
            <a:schemeClr val="bg1"/>
          </a:solidFill>
          <a:ln w="38100">
            <a:solidFill>
              <a:srgbClr val="1ABA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0" i="0" dirty="0">
              <a:latin typeface="Times New Roman" panose="02020603050405020304" pitchFamily="18" charset="0"/>
              <a:ea typeface="Microsoft YaHei" panose="020B0503020204020204" pitchFamily="34" charset="-122"/>
            </a:endParaRPr>
          </a:p>
        </p:txBody>
      </p:sp>
      <p:pic>
        <p:nvPicPr>
          <p:cNvPr id="18" name="图片 17"/>
          <p:cNvPicPr>
            <a:picLocks noChangeAspect="1"/>
          </p:cNvPicPr>
          <p:nvPr userDrawn="1"/>
        </p:nvPicPr>
        <p:blipFill>
          <a:blip r:embed="rId2">
            <a:duotone>
              <a:prstClr val="black"/>
              <a:srgbClr val="002060">
                <a:tint val="45000"/>
                <a:satMod val="400000"/>
              </a:srgbClr>
            </a:duotone>
            <a:extLst>
              <a:ext uri="{28A0092B-C50C-407E-A947-70E740481C1C}">
                <a14:useLocalDpi xmlns:a14="http://schemas.microsoft.com/office/drawing/2010/main"/>
              </a:ext>
            </a:extLst>
          </a:blip>
          <a:stretch>
            <a:fillRect/>
          </a:stretch>
        </p:blipFill>
        <p:spPr>
          <a:xfrm>
            <a:off x="352675" y="37031"/>
            <a:ext cx="659678" cy="709413"/>
          </a:xfrm>
          <a:prstGeom prst="rect">
            <a:avLst/>
          </a:prstGeom>
        </p:spPr>
      </p:pic>
      <p:sp>
        <p:nvSpPr>
          <p:cNvPr id="19" name="矩形 18"/>
          <p:cNvSpPr/>
          <p:nvPr userDrawn="1"/>
        </p:nvSpPr>
        <p:spPr>
          <a:xfrm rot="2832367">
            <a:off x="496683" y="38280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0" name="矩形 19"/>
          <p:cNvSpPr/>
          <p:nvPr userDrawn="1"/>
        </p:nvSpPr>
        <p:spPr>
          <a:xfrm rot="2832367">
            <a:off x="1211791" y="48492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1" name="矩形 20"/>
          <p:cNvSpPr/>
          <p:nvPr userDrawn="1"/>
        </p:nvSpPr>
        <p:spPr>
          <a:xfrm>
            <a:off x="404955" y="207118"/>
            <a:ext cx="550121" cy="35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2" name="标题 1"/>
          <p:cNvSpPr txBox="1">
            <a:spLocks/>
          </p:cNvSpPr>
          <p:nvPr userDrawn="1"/>
        </p:nvSpPr>
        <p:spPr>
          <a:xfrm>
            <a:off x="352425" y="192171"/>
            <a:ext cx="800100" cy="432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ln>
                  <a:solidFill>
                    <a:schemeClr val="bg1"/>
                  </a:solidFill>
                </a:ln>
                <a:solidFill>
                  <a:srgbClr val="002060"/>
                </a:solidFill>
                <a:latin typeface="Times New Roman" panose="02020603050405020304" pitchFamily="18" charset="0"/>
                <a:cs typeface="Times New Roman" panose="02020603050405020304" pitchFamily="18" charset="0"/>
              </a:rPr>
              <a:t>EDA</a:t>
            </a:r>
            <a:endParaRPr lang="zh-CN" altLang="en-US" sz="1800" dirty="0">
              <a:ln>
                <a:solidFill>
                  <a:schemeClr val="bg1"/>
                </a:solidFill>
              </a:ln>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94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矩形 6"/>
          <p:cNvSpPr/>
          <p:nvPr userDrawn="1"/>
        </p:nvSpPr>
        <p:spPr>
          <a:xfrm>
            <a:off x="1600" y="1"/>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8" name="矩形 7"/>
          <p:cNvSpPr/>
          <p:nvPr userDrawn="1"/>
        </p:nvSpPr>
        <p:spPr>
          <a:xfrm>
            <a:off x="1600" y="905631"/>
            <a:ext cx="9142400" cy="4237869"/>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cxnSp>
        <p:nvCxnSpPr>
          <p:cNvPr id="9" name="直接连接符 8"/>
          <p:cNvCxnSpPr>
            <a:cxnSpLocks/>
          </p:cNvCxnSpPr>
          <p:nvPr userDrawn="1"/>
        </p:nvCxnSpPr>
        <p:spPr>
          <a:xfrm>
            <a:off x="-138572" y="737755"/>
            <a:ext cx="6507474" cy="8689"/>
          </a:xfrm>
          <a:prstGeom prst="line">
            <a:avLst/>
          </a:prstGeom>
          <a:ln w="38100">
            <a:gradFill flip="none" rotWithShape="1">
              <a:gsLst>
                <a:gs pos="51600">
                  <a:srgbClr val="003456"/>
                </a:gs>
                <a:gs pos="0">
                  <a:srgbClr val="1FD9E6"/>
                </a:gs>
                <a:gs pos="100000">
                  <a:srgbClr val="1FD9E6"/>
                </a:gs>
              </a:gsLst>
              <a:path path="circle">
                <a:fillToRect l="100000" t="100000"/>
              </a:path>
              <a:tileRect r="-100000" b="-100000"/>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2832367">
            <a:off x="566170" y="4277925"/>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1" name="矩形 10"/>
          <p:cNvSpPr/>
          <p:nvPr userDrawn="1"/>
        </p:nvSpPr>
        <p:spPr>
          <a:xfrm rot="2832367">
            <a:off x="344283" y="36756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2" name="矩形 11"/>
          <p:cNvSpPr/>
          <p:nvPr userDrawn="1"/>
        </p:nvSpPr>
        <p:spPr>
          <a:xfrm rot="2832367">
            <a:off x="1290433" y="4595607"/>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3" name="矩形 12"/>
          <p:cNvSpPr/>
          <p:nvPr userDrawn="1"/>
        </p:nvSpPr>
        <p:spPr>
          <a:xfrm rot="2832367">
            <a:off x="1033084" y="4069674"/>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4" name="矩形 13"/>
          <p:cNvSpPr/>
          <p:nvPr userDrawn="1"/>
        </p:nvSpPr>
        <p:spPr>
          <a:xfrm rot="2832367">
            <a:off x="932391" y="372334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5" name="矩形 14"/>
          <p:cNvSpPr/>
          <p:nvPr userDrawn="1"/>
        </p:nvSpPr>
        <p:spPr>
          <a:xfrm rot="2832367">
            <a:off x="1059391" y="46968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6" name="矩形 15"/>
          <p:cNvSpPr/>
          <p:nvPr userDrawn="1"/>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7" name="椭圆 16"/>
          <p:cNvSpPr/>
          <p:nvPr userDrawn="1"/>
        </p:nvSpPr>
        <p:spPr>
          <a:xfrm>
            <a:off x="6368902" y="683728"/>
            <a:ext cx="131507" cy="125432"/>
          </a:xfrm>
          <a:prstGeom prst="ellipse">
            <a:avLst/>
          </a:prstGeom>
          <a:solidFill>
            <a:schemeClr val="bg1"/>
          </a:solidFill>
          <a:ln w="38100">
            <a:solidFill>
              <a:srgbClr val="1ABA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0" i="0" dirty="0">
              <a:latin typeface="Times New Roman" panose="02020603050405020304" pitchFamily="18" charset="0"/>
              <a:ea typeface="Microsoft YaHei" panose="020B0503020204020204" pitchFamily="34" charset="-122"/>
            </a:endParaRPr>
          </a:p>
        </p:txBody>
      </p:sp>
      <p:pic>
        <p:nvPicPr>
          <p:cNvPr id="18" name="图片 17"/>
          <p:cNvPicPr>
            <a:picLocks noChangeAspect="1"/>
          </p:cNvPicPr>
          <p:nvPr userDrawn="1"/>
        </p:nvPicPr>
        <p:blipFill>
          <a:blip r:embed="rId2">
            <a:duotone>
              <a:prstClr val="black"/>
              <a:srgbClr val="002060">
                <a:tint val="45000"/>
                <a:satMod val="400000"/>
              </a:srgbClr>
            </a:duotone>
            <a:extLst>
              <a:ext uri="{28A0092B-C50C-407E-A947-70E740481C1C}">
                <a14:useLocalDpi xmlns:a14="http://schemas.microsoft.com/office/drawing/2010/main"/>
              </a:ext>
            </a:extLst>
          </a:blip>
          <a:stretch>
            <a:fillRect/>
          </a:stretch>
        </p:blipFill>
        <p:spPr>
          <a:xfrm>
            <a:off x="352675" y="37031"/>
            <a:ext cx="659678" cy="709413"/>
          </a:xfrm>
          <a:prstGeom prst="rect">
            <a:avLst/>
          </a:prstGeom>
        </p:spPr>
      </p:pic>
      <p:sp>
        <p:nvSpPr>
          <p:cNvPr id="19" name="矩形 18"/>
          <p:cNvSpPr/>
          <p:nvPr userDrawn="1"/>
        </p:nvSpPr>
        <p:spPr>
          <a:xfrm rot="2832367">
            <a:off x="496683" y="38280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0" name="矩形 19"/>
          <p:cNvSpPr/>
          <p:nvPr userDrawn="1"/>
        </p:nvSpPr>
        <p:spPr>
          <a:xfrm rot="2832367">
            <a:off x="1211791" y="48492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1" name="矩形 20"/>
          <p:cNvSpPr/>
          <p:nvPr userDrawn="1"/>
        </p:nvSpPr>
        <p:spPr>
          <a:xfrm>
            <a:off x="404955" y="207118"/>
            <a:ext cx="550121" cy="35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2" name="标题 1"/>
          <p:cNvSpPr txBox="1">
            <a:spLocks/>
          </p:cNvSpPr>
          <p:nvPr userDrawn="1"/>
        </p:nvSpPr>
        <p:spPr>
          <a:xfrm>
            <a:off x="352425" y="192171"/>
            <a:ext cx="800100" cy="432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ln>
                  <a:solidFill>
                    <a:schemeClr val="bg1"/>
                  </a:solidFill>
                </a:ln>
                <a:solidFill>
                  <a:srgbClr val="002060"/>
                </a:solidFill>
                <a:latin typeface="Times New Roman" panose="02020603050405020304" pitchFamily="18" charset="0"/>
                <a:cs typeface="Times New Roman" panose="02020603050405020304" pitchFamily="18" charset="0"/>
              </a:rPr>
              <a:t>EDA</a:t>
            </a:r>
            <a:endParaRPr lang="zh-CN" altLang="en-US" sz="1800" dirty="0">
              <a:ln>
                <a:solidFill>
                  <a:schemeClr val="bg1"/>
                </a:solidFill>
              </a:ln>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6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7" name="矩形 6"/>
          <p:cNvSpPr/>
          <p:nvPr userDrawn="1"/>
        </p:nvSpPr>
        <p:spPr>
          <a:xfrm>
            <a:off x="1600" y="1"/>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8" name="矩形 7"/>
          <p:cNvSpPr/>
          <p:nvPr userDrawn="1"/>
        </p:nvSpPr>
        <p:spPr>
          <a:xfrm>
            <a:off x="1600" y="905631"/>
            <a:ext cx="9142400" cy="4237869"/>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cxnSp>
        <p:nvCxnSpPr>
          <p:cNvPr id="9" name="直接连接符 8"/>
          <p:cNvCxnSpPr>
            <a:cxnSpLocks/>
          </p:cNvCxnSpPr>
          <p:nvPr userDrawn="1"/>
        </p:nvCxnSpPr>
        <p:spPr>
          <a:xfrm>
            <a:off x="-138572" y="737755"/>
            <a:ext cx="5444219" cy="0"/>
          </a:xfrm>
          <a:prstGeom prst="line">
            <a:avLst/>
          </a:prstGeom>
          <a:ln w="38100">
            <a:gradFill flip="none" rotWithShape="1">
              <a:gsLst>
                <a:gs pos="51600">
                  <a:srgbClr val="003456"/>
                </a:gs>
                <a:gs pos="0">
                  <a:srgbClr val="1FD9E6"/>
                </a:gs>
                <a:gs pos="100000">
                  <a:srgbClr val="1FD9E6"/>
                </a:gs>
              </a:gsLst>
              <a:path path="circle">
                <a:fillToRect l="100000" t="100000"/>
              </a:path>
              <a:tileRect r="-100000" b="-100000"/>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2832367">
            <a:off x="566170" y="4277925"/>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1" name="矩形 10"/>
          <p:cNvSpPr/>
          <p:nvPr userDrawn="1"/>
        </p:nvSpPr>
        <p:spPr>
          <a:xfrm rot="2832367">
            <a:off x="344283" y="36756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2" name="矩形 11"/>
          <p:cNvSpPr/>
          <p:nvPr userDrawn="1"/>
        </p:nvSpPr>
        <p:spPr>
          <a:xfrm rot="2832367">
            <a:off x="1290433" y="4595607"/>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3" name="矩形 12"/>
          <p:cNvSpPr/>
          <p:nvPr userDrawn="1"/>
        </p:nvSpPr>
        <p:spPr>
          <a:xfrm rot="2832367">
            <a:off x="1033084" y="4069674"/>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4" name="矩形 13"/>
          <p:cNvSpPr/>
          <p:nvPr userDrawn="1"/>
        </p:nvSpPr>
        <p:spPr>
          <a:xfrm rot="2832367">
            <a:off x="932391" y="372334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5" name="矩形 14"/>
          <p:cNvSpPr/>
          <p:nvPr userDrawn="1"/>
        </p:nvSpPr>
        <p:spPr>
          <a:xfrm rot="2832367">
            <a:off x="1059391" y="46968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6" name="矩形 15"/>
          <p:cNvSpPr/>
          <p:nvPr userDrawn="1"/>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7" name="椭圆 16"/>
          <p:cNvSpPr/>
          <p:nvPr userDrawn="1"/>
        </p:nvSpPr>
        <p:spPr>
          <a:xfrm>
            <a:off x="5305647" y="683728"/>
            <a:ext cx="131507" cy="125432"/>
          </a:xfrm>
          <a:prstGeom prst="ellipse">
            <a:avLst/>
          </a:prstGeom>
          <a:solidFill>
            <a:schemeClr val="bg1"/>
          </a:solidFill>
          <a:ln w="38100">
            <a:solidFill>
              <a:srgbClr val="1ABA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0" i="0" dirty="0">
              <a:latin typeface="Times New Roman" panose="02020603050405020304" pitchFamily="18" charset="0"/>
              <a:ea typeface="Microsoft YaHei" panose="020B0503020204020204" pitchFamily="34" charset="-122"/>
            </a:endParaRPr>
          </a:p>
        </p:txBody>
      </p:sp>
      <p:pic>
        <p:nvPicPr>
          <p:cNvPr id="18" name="图片 17"/>
          <p:cNvPicPr>
            <a:picLocks noChangeAspect="1"/>
          </p:cNvPicPr>
          <p:nvPr userDrawn="1"/>
        </p:nvPicPr>
        <p:blipFill>
          <a:blip r:embed="rId2">
            <a:duotone>
              <a:prstClr val="black"/>
              <a:srgbClr val="002060">
                <a:tint val="45000"/>
                <a:satMod val="400000"/>
              </a:srgbClr>
            </a:duotone>
            <a:extLst>
              <a:ext uri="{28A0092B-C50C-407E-A947-70E740481C1C}">
                <a14:useLocalDpi xmlns:a14="http://schemas.microsoft.com/office/drawing/2010/main"/>
              </a:ext>
            </a:extLst>
          </a:blip>
          <a:stretch>
            <a:fillRect/>
          </a:stretch>
        </p:blipFill>
        <p:spPr>
          <a:xfrm>
            <a:off x="352675" y="37031"/>
            <a:ext cx="659678" cy="709413"/>
          </a:xfrm>
          <a:prstGeom prst="rect">
            <a:avLst/>
          </a:prstGeom>
        </p:spPr>
      </p:pic>
      <p:sp>
        <p:nvSpPr>
          <p:cNvPr id="19" name="矩形 18"/>
          <p:cNvSpPr/>
          <p:nvPr userDrawn="1"/>
        </p:nvSpPr>
        <p:spPr>
          <a:xfrm rot="2832367">
            <a:off x="496683" y="38280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0" name="矩形 19"/>
          <p:cNvSpPr/>
          <p:nvPr userDrawn="1"/>
        </p:nvSpPr>
        <p:spPr>
          <a:xfrm rot="2832367">
            <a:off x="1211791" y="48492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1" name="矩形 20"/>
          <p:cNvSpPr/>
          <p:nvPr userDrawn="1"/>
        </p:nvSpPr>
        <p:spPr>
          <a:xfrm>
            <a:off x="404955" y="207118"/>
            <a:ext cx="550121" cy="35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2" name="标题 1"/>
          <p:cNvSpPr txBox="1">
            <a:spLocks/>
          </p:cNvSpPr>
          <p:nvPr userDrawn="1"/>
        </p:nvSpPr>
        <p:spPr>
          <a:xfrm>
            <a:off x="352425" y="192171"/>
            <a:ext cx="800100" cy="432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ln>
                  <a:solidFill>
                    <a:schemeClr val="bg1"/>
                  </a:solidFill>
                </a:ln>
                <a:solidFill>
                  <a:srgbClr val="002060"/>
                </a:solidFill>
                <a:latin typeface="Times New Roman" panose="02020603050405020304" pitchFamily="18" charset="0"/>
                <a:cs typeface="Times New Roman" panose="02020603050405020304" pitchFamily="18" charset="0"/>
              </a:rPr>
              <a:t>EDA</a:t>
            </a:r>
            <a:endParaRPr lang="zh-CN" altLang="en-US" sz="1800" dirty="0">
              <a:ln>
                <a:solidFill>
                  <a:schemeClr val="bg1"/>
                </a:solidFill>
              </a:ln>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34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1600" y="1"/>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8" name="矩形 7"/>
          <p:cNvSpPr/>
          <p:nvPr userDrawn="1"/>
        </p:nvSpPr>
        <p:spPr>
          <a:xfrm>
            <a:off x="1600" y="1"/>
            <a:ext cx="9142400" cy="5143500"/>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0" name="矩形 9"/>
          <p:cNvSpPr/>
          <p:nvPr userDrawn="1"/>
        </p:nvSpPr>
        <p:spPr>
          <a:xfrm rot="2832367">
            <a:off x="566170" y="4277925"/>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1" name="矩形 10"/>
          <p:cNvSpPr/>
          <p:nvPr userDrawn="1"/>
        </p:nvSpPr>
        <p:spPr>
          <a:xfrm rot="2832367">
            <a:off x="344283" y="36756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2" name="矩形 11"/>
          <p:cNvSpPr/>
          <p:nvPr userDrawn="1"/>
        </p:nvSpPr>
        <p:spPr>
          <a:xfrm rot="2832367">
            <a:off x="1290433" y="4595607"/>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3" name="矩形 12"/>
          <p:cNvSpPr/>
          <p:nvPr userDrawn="1"/>
        </p:nvSpPr>
        <p:spPr>
          <a:xfrm rot="2832367">
            <a:off x="1033084" y="4069674"/>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4" name="矩形 13"/>
          <p:cNvSpPr/>
          <p:nvPr userDrawn="1"/>
        </p:nvSpPr>
        <p:spPr>
          <a:xfrm rot="2832367">
            <a:off x="932391" y="372334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5" name="矩形 14"/>
          <p:cNvSpPr/>
          <p:nvPr userDrawn="1"/>
        </p:nvSpPr>
        <p:spPr>
          <a:xfrm rot="2832367">
            <a:off x="1059391" y="46968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6" name="矩形 15"/>
          <p:cNvSpPr/>
          <p:nvPr userDrawn="1"/>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9" name="矩形 18"/>
          <p:cNvSpPr/>
          <p:nvPr userDrawn="1"/>
        </p:nvSpPr>
        <p:spPr>
          <a:xfrm rot="2832367">
            <a:off x="496683" y="38280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20" name="矩形 19"/>
          <p:cNvSpPr/>
          <p:nvPr userDrawn="1"/>
        </p:nvSpPr>
        <p:spPr>
          <a:xfrm rot="2832367">
            <a:off x="1211791" y="48492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Tree>
    <p:extLst>
      <p:ext uri="{BB962C8B-B14F-4D97-AF65-F5344CB8AC3E}">
        <p14:creationId xmlns:p14="http://schemas.microsoft.com/office/powerpoint/2010/main" val="352896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1542" y="-133189"/>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8" name="矩形 7"/>
          <p:cNvSpPr/>
          <p:nvPr userDrawn="1"/>
        </p:nvSpPr>
        <p:spPr>
          <a:xfrm>
            <a:off x="3601179" y="1710646"/>
            <a:ext cx="5542821" cy="9820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i="0" dirty="0">
              <a:latin typeface="Microsoft YaHei" panose="020B0503020204020204" pitchFamily="34" charset="-122"/>
              <a:ea typeface="Microsoft YaHei" panose="020B0503020204020204" pitchFamily="34" charset="-122"/>
            </a:endParaRPr>
          </a:p>
        </p:txBody>
      </p:sp>
      <p:sp>
        <p:nvSpPr>
          <p:cNvPr id="9" name="Freeform 5">
            <a:extLst>
              <a:ext uri="{FF2B5EF4-FFF2-40B4-BE49-F238E27FC236}">
                <a16:creationId xmlns:a16="http://schemas.microsoft.com/office/drawing/2014/main" id="{C4B9E70B-D621-47E5-906D-4E166E508837}"/>
              </a:ext>
            </a:extLst>
          </p:cNvPr>
          <p:cNvSpPr>
            <a:spLocks/>
          </p:cNvSpPr>
          <p:nvPr userDrawn="1"/>
        </p:nvSpPr>
        <p:spPr bwMode="auto">
          <a:xfrm>
            <a:off x="691347" y="846550"/>
            <a:ext cx="2094268" cy="2371344"/>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grpSp>
        <p:nvGrpSpPr>
          <p:cNvPr id="10" name="组合 9">
            <a:extLst>
              <a:ext uri="{FF2B5EF4-FFF2-40B4-BE49-F238E27FC236}">
                <a16:creationId xmlns:a16="http://schemas.microsoft.com/office/drawing/2014/main" id="{F950A6DA-97B1-4B66-8468-20A25D3C211D}"/>
              </a:ext>
            </a:extLst>
          </p:cNvPr>
          <p:cNvGrpSpPr/>
          <p:nvPr userDrawn="1"/>
        </p:nvGrpSpPr>
        <p:grpSpPr>
          <a:xfrm>
            <a:off x="156413" y="919680"/>
            <a:ext cx="2792060" cy="3165622"/>
            <a:chOff x="1240035" y="848773"/>
            <a:chExt cx="2792060" cy="3165622"/>
          </a:xfrm>
        </p:grpSpPr>
        <p:sp>
          <p:nvSpPr>
            <p:cNvPr id="11" name="Freeform 6">
              <a:extLst>
                <a:ext uri="{FF2B5EF4-FFF2-40B4-BE49-F238E27FC236}">
                  <a16:creationId xmlns:a16="http://schemas.microsoft.com/office/drawing/2014/main" id="{AB6B0800-05A8-40F5-987D-9ACE7DAF812A}"/>
                </a:ext>
              </a:extLst>
            </p:cNvPr>
            <p:cNvSpPr>
              <a:spLocks/>
            </p:cNvSpPr>
            <p:nvPr/>
          </p:nvSpPr>
          <p:spPr bwMode="auto">
            <a:xfrm>
              <a:off x="1240035" y="848773"/>
              <a:ext cx="2792060" cy="3165622"/>
            </a:xfrm>
            <a:custGeom>
              <a:avLst/>
              <a:gdLst>
                <a:gd name="T0" fmla="*/ 72 w 595"/>
                <a:gd name="T1" fmla="*/ 665 h 674"/>
                <a:gd name="T2" fmla="*/ 24 w 595"/>
                <a:gd name="T3" fmla="*/ 665 h 674"/>
                <a:gd name="T4" fmla="*/ 0 w 595"/>
                <a:gd name="T5" fmla="*/ 624 h 674"/>
                <a:gd name="T6" fmla="*/ 0 w 595"/>
                <a:gd name="T7" fmla="*/ 50 h 674"/>
                <a:gd name="T8" fmla="*/ 24 w 595"/>
                <a:gd name="T9" fmla="*/ 9 h 674"/>
                <a:gd name="T10" fmla="*/ 72 w 595"/>
                <a:gd name="T11" fmla="*/ 9 h 674"/>
                <a:gd name="T12" fmla="*/ 571 w 595"/>
                <a:gd name="T13" fmla="*/ 296 h 674"/>
                <a:gd name="T14" fmla="*/ 595 w 595"/>
                <a:gd name="T15" fmla="*/ 337 h 674"/>
                <a:gd name="T16" fmla="*/ 571 w 595"/>
                <a:gd name="T17" fmla="*/ 378 h 674"/>
                <a:gd name="T18" fmla="*/ 72 w 595"/>
                <a:gd name="T19" fmla="*/ 66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74">
                  <a:moveTo>
                    <a:pt x="72" y="665"/>
                  </a:moveTo>
                  <a:cubicBezTo>
                    <a:pt x="57" y="674"/>
                    <a:pt x="39" y="674"/>
                    <a:pt x="24" y="665"/>
                  </a:cubicBezTo>
                  <a:cubicBezTo>
                    <a:pt x="9" y="657"/>
                    <a:pt x="0" y="641"/>
                    <a:pt x="0" y="624"/>
                  </a:cubicBezTo>
                  <a:cubicBezTo>
                    <a:pt x="0" y="50"/>
                    <a:pt x="0" y="50"/>
                    <a:pt x="0" y="50"/>
                  </a:cubicBezTo>
                  <a:cubicBezTo>
                    <a:pt x="0" y="33"/>
                    <a:pt x="9" y="17"/>
                    <a:pt x="24" y="9"/>
                  </a:cubicBezTo>
                  <a:cubicBezTo>
                    <a:pt x="39" y="0"/>
                    <a:pt x="57" y="0"/>
                    <a:pt x="72" y="9"/>
                  </a:cubicBezTo>
                  <a:cubicBezTo>
                    <a:pt x="571" y="296"/>
                    <a:pt x="571" y="296"/>
                    <a:pt x="571" y="296"/>
                  </a:cubicBezTo>
                  <a:cubicBezTo>
                    <a:pt x="586" y="304"/>
                    <a:pt x="595" y="320"/>
                    <a:pt x="595" y="337"/>
                  </a:cubicBezTo>
                  <a:cubicBezTo>
                    <a:pt x="595" y="354"/>
                    <a:pt x="586" y="370"/>
                    <a:pt x="571" y="378"/>
                  </a:cubicBezTo>
                  <a:cubicBezTo>
                    <a:pt x="72" y="665"/>
                    <a:pt x="72" y="665"/>
                    <a:pt x="72" y="665"/>
                  </a:cubicBezTo>
                </a:path>
              </a:pathLst>
            </a:custGeom>
            <a:blipFill dpi="0" rotWithShape="1">
              <a:blip r:embed="rId2" cstate="print">
                <a:extLst>
                  <a:ext uri="{28A0092B-C50C-407E-A947-70E740481C1C}">
                    <a14:useLocalDpi xmlns:a14="http://schemas.microsoft.com/office/drawing/2010/main"/>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sp>
          <p:nvSpPr>
            <p:cNvPr id="12" name="Freeform 7">
              <a:extLst>
                <a:ext uri="{FF2B5EF4-FFF2-40B4-BE49-F238E27FC236}">
                  <a16:creationId xmlns:a16="http://schemas.microsoft.com/office/drawing/2014/main" id="{188A26DD-AB31-4FF7-808F-D34498D86D7A}"/>
                </a:ext>
              </a:extLst>
            </p:cNvPr>
            <p:cNvSpPr>
              <a:spLocks/>
            </p:cNvSpPr>
            <p:nvPr/>
          </p:nvSpPr>
          <p:spPr bwMode="auto">
            <a:xfrm>
              <a:off x="1354953" y="990928"/>
              <a:ext cx="2562225" cy="2882900"/>
            </a:xfrm>
            <a:custGeom>
              <a:avLst/>
              <a:gdLst>
                <a:gd name="T0" fmla="*/ 76 w 603"/>
                <a:gd name="T1" fmla="*/ 667 h 678"/>
                <a:gd name="T2" fmla="*/ 74 w 603"/>
                <a:gd name="T3" fmla="*/ 664 h 678"/>
                <a:gd name="T4" fmla="*/ 52 w 603"/>
                <a:gd name="T5" fmla="*/ 670 h 678"/>
                <a:gd name="T6" fmla="*/ 30 w 603"/>
                <a:gd name="T7" fmla="*/ 664 h 678"/>
                <a:gd name="T8" fmla="*/ 8 w 603"/>
                <a:gd name="T9" fmla="*/ 626 h 678"/>
                <a:gd name="T10" fmla="*/ 8 w 603"/>
                <a:gd name="T11" fmla="*/ 52 h 678"/>
                <a:gd name="T12" fmla="*/ 30 w 603"/>
                <a:gd name="T13" fmla="*/ 14 h 678"/>
                <a:gd name="T14" fmla="*/ 52 w 603"/>
                <a:gd name="T15" fmla="*/ 8 h 678"/>
                <a:gd name="T16" fmla="*/ 74 w 603"/>
                <a:gd name="T17" fmla="*/ 14 h 678"/>
                <a:gd name="T18" fmla="*/ 573 w 603"/>
                <a:gd name="T19" fmla="*/ 301 h 678"/>
                <a:gd name="T20" fmla="*/ 595 w 603"/>
                <a:gd name="T21" fmla="*/ 339 h 678"/>
                <a:gd name="T22" fmla="*/ 573 w 603"/>
                <a:gd name="T23" fmla="*/ 377 h 678"/>
                <a:gd name="T24" fmla="*/ 74 w 603"/>
                <a:gd name="T25" fmla="*/ 664 h 678"/>
                <a:gd name="T26" fmla="*/ 76 w 603"/>
                <a:gd name="T27" fmla="*/ 667 h 678"/>
                <a:gd name="T28" fmla="*/ 78 w 603"/>
                <a:gd name="T29" fmla="*/ 671 h 678"/>
                <a:gd name="T30" fmla="*/ 577 w 603"/>
                <a:gd name="T31" fmla="*/ 384 h 678"/>
                <a:gd name="T32" fmla="*/ 603 w 603"/>
                <a:gd name="T33" fmla="*/ 339 h 678"/>
                <a:gd name="T34" fmla="*/ 577 w 603"/>
                <a:gd name="T35" fmla="*/ 294 h 678"/>
                <a:gd name="T36" fmla="*/ 78 w 603"/>
                <a:gd name="T37" fmla="*/ 7 h 678"/>
                <a:gd name="T38" fmla="*/ 52 w 603"/>
                <a:gd name="T39" fmla="*/ 0 h 678"/>
                <a:gd name="T40" fmla="*/ 26 w 603"/>
                <a:gd name="T41" fmla="*/ 7 h 678"/>
                <a:gd name="T42" fmla="*/ 0 w 603"/>
                <a:gd name="T43" fmla="*/ 52 h 678"/>
                <a:gd name="T44" fmla="*/ 0 w 603"/>
                <a:gd name="T45" fmla="*/ 626 h 678"/>
                <a:gd name="T46" fmla="*/ 26 w 603"/>
                <a:gd name="T47" fmla="*/ 671 h 678"/>
                <a:gd name="T48" fmla="*/ 52 w 603"/>
                <a:gd name="T49" fmla="*/ 678 h 678"/>
                <a:gd name="T50" fmla="*/ 78 w 603"/>
                <a:gd name="T51" fmla="*/ 671 h 678"/>
                <a:gd name="T52" fmla="*/ 76 w 603"/>
                <a:gd name="T53" fmla="*/ 66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3" h="678">
                  <a:moveTo>
                    <a:pt x="76" y="667"/>
                  </a:moveTo>
                  <a:cubicBezTo>
                    <a:pt x="74" y="664"/>
                    <a:pt x="74" y="664"/>
                    <a:pt x="74" y="664"/>
                  </a:cubicBezTo>
                  <a:cubicBezTo>
                    <a:pt x="67" y="668"/>
                    <a:pt x="60" y="670"/>
                    <a:pt x="52" y="670"/>
                  </a:cubicBezTo>
                  <a:cubicBezTo>
                    <a:pt x="44" y="670"/>
                    <a:pt x="37" y="668"/>
                    <a:pt x="30" y="664"/>
                  </a:cubicBezTo>
                  <a:cubicBezTo>
                    <a:pt x="17" y="656"/>
                    <a:pt x="8" y="642"/>
                    <a:pt x="8" y="626"/>
                  </a:cubicBezTo>
                  <a:cubicBezTo>
                    <a:pt x="8" y="52"/>
                    <a:pt x="8" y="52"/>
                    <a:pt x="8" y="52"/>
                  </a:cubicBezTo>
                  <a:cubicBezTo>
                    <a:pt x="8" y="36"/>
                    <a:pt x="17" y="22"/>
                    <a:pt x="30" y="14"/>
                  </a:cubicBezTo>
                  <a:cubicBezTo>
                    <a:pt x="37" y="10"/>
                    <a:pt x="44" y="8"/>
                    <a:pt x="52" y="8"/>
                  </a:cubicBezTo>
                  <a:cubicBezTo>
                    <a:pt x="60" y="8"/>
                    <a:pt x="67" y="10"/>
                    <a:pt x="74" y="14"/>
                  </a:cubicBezTo>
                  <a:cubicBezTo>
                    <a:pt x="573" y="301"/>
                    <a:pt x="573" y="301"/>
                    <a:pt x="573" y="301"/>
                  </a:cubicBezTo>
                  <a:cubicBezTo>
                    <a:pt x="587" y="309"/>
                    <a:pt x="595" y="323"/>
                    <a:pt x="595" y="339"/>
                  </a:cubicBezTo>
                  <a:cubicBezTo>
                    <a:pt x="595" y="355"/>
                    <a:pt x="587" y="369"/>
                    <a:pt x="573" y="377"/>
                  </a:cubicBezTo>
                  <a:cubicBezTo>
                    <a:pt x="74" y="664"/>
                    <a:pt x="74" y="664"/>
                    <a:pt x="74" y="664"/>
                  </a:cubicBezTo>
                  <a:cubicBezTo>
                    <a:pt x="76" y="667"/>
                    <a:pt x="76" y="667"/>
                    <a:pt x="76" y="667"/>
                  </a:cubicBezTo>
                  <a:cubicBezTo>
                    <a:pt x="78" y="671"/>
                    <a:pt x="78" y="671"/>
                    <a:pt x="78" y="671"/>
                  </a:cubicBezTo>
                  <a:cubicBezTo>
                    <a:pt x="577" y="384"/>
                    <a:pt x="577" y="384"/>
                    <a:pt x="577" y="384"/>
                  </a:cubicBezTo>
                  <a:cubicBezTo>
                    <a:pt x="593" y="375"/>
                    <a:pt x="603" y="358"/>
                    <a:pt x="603" y="339"/>
                  </a:cubicBezTo>
                  <a:cubicBezTo>
                    <a:pt x="603" y="320"/>
                    <a:pt x="593" y="303"/>
                    <a:pt x="577" y="294"/>
                  </a:cubicBezTo>
                  <a:cubicBezTo>
                    <a:pt x="78" y="7"/>
                    <a:pt x="78" y="7"/>
                    <a:pt x="78" y="7"/>
                  </a:cubicBezTo>
                  <a:cubicBezTo>
                    <a:pt x="70" y="3"/>
                    <a:pt x="61" y="0"/>
                    <a:pt x="52" y="0"/>
                  </a:cubicBezTo>
                  <a:cubicBezTo>
                    <a:pt x="43" y="0"/>
                    <a:pt x="34" y="3"/>
                    <a:pt x="26" y="7"/>
                  </a:cubicBezTo>
                  <a:cubicBezTo>
                    <a:pt x="10" y="17"/>
                    <a:pt x="0" y="34"/>
                    <a:pt x="0" y="52"/>
                  </a:cubicBezTo>
                  <a:cubicBezTo>
                    <a:pt x="0" y="626"/>
                    <a:pt x="0" y="626"/>
                    <a:pt x="0" y="626"/>
                  </a:cubicBezTo>
                  <a:cubicBezTo>
                    <a:pt x="0" y="644"/>
                    <a:pt x="10" y="661"/>
                    <a:pt x="26" y="671"/>
                  </a:cubicBezTo>
                  <a:cubicBezTo>
                    <a:pt x="34" y="675"/>
                    <a:pt x="43" y="678"/>
                    <a:pt x="52" y="678"/>
                  </a:cubicBezTo>
                  <a:cubicBezTo>
                    <a:pt x="61" y="678"/>
                    <a:pt x="70" y="675"/>
                    <a:pt x="78" y="671"/>
                  </a:cubicBezTo>
                  <a:cubicBezTo>
                    <a:pt x="76" y="667"/>
                    <a:pt x="76" y="667"/>
                    <a:pt x="76" y="6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grpSp>
      <p:grpSp>
        <p:nvGrpSpPr>
          <p:cNvPr id="13" name="组合 12">
            <a:extLst>
              <a:ext uri="{FF2B5EF4-FFF2-40B4-BE49-F238E27FC236}">
                <a16:creationId xmlns:a16="http://schemas.microsoft.com/office/drawing/2014/main" id="{EEA1B176-2A04-4F77-B219-D0CE6FA8CEE4}"/>
              </a:ext>
            </a:extLst>
          </p:cNvPr>
          <p:cNvGrpSpPr/>
          <p:nvPr userDrawn="1"/>
        </p:nvGrpSpPr>
        <p:grpSpPr>
          <a:xfrm>
            <a:off x="-123957" y="2034972"/>
            <a:ext cx="828675" cy="935038"/>
            <a:chOff x="959665" y="1964065"/>
            <a:chExt cx="828675" cy="935038"/>
          </a:xfrm>
        </p:grpSpPr>
        <p:sp>
          <p:nvSpPr>
            <p:cNvPr id="14" name="Freeform 8">
              <a:extLst>
                <a:ext uri="{FF2B5EF4-FFF2-40B4-BE49-F238E27FC236}">
                  <a16:creationId xmlns:a16="http://schemas.microsoft.com/office/drawing/2014/main" id="{85F8B9E5-F279-490B-AA1A-4681815725D0}"/>
                </a:ext>
              </a:extLst>
            </p:cNvPr>
            <p:cNvSpPr>
              <a:spLocks/>
            </p:cNvSpPr>
            <p:nvPr/>
          </p:nvSpPr>
          <p:spPr bwMode="auto">
            <a:xfrm>
              <a:off x="959665" y="1964065"/>
              <a:ext cx="395288" cy="935038"/>
            </a:xfrm>
            <a:custGeom>
              <a:avLst/>
              <a:gdLst>
                <a:gd name="T0" fmla="*/ 15 w 93"/>
                <a:gd name="T1" fmla="*/ 0 h 220"/>
                <a:gd name="T2" fmla="*/ 8 w 93"/>
                <a:gd name="T3" fmla="*/ 2 h 220"/>
                <a:gd name="T4" fmla="*/ 0 w 93"/>
                <a:gd name="T5" fmla="*/ 16 h 220"/>
                <a:gd name="T6" fmla="*/ 0 w 93"/>
                <a:gd name="T7" fmla="*/ 204 h 220"/>
                <a:gd name="T8" fmla="*/ 8 w 93"/>
                <a:gd name="T9" fmla="*/ 218 h 220"/>
                <a:gd name="T10" fmla="*/ 16 w 93"/>
                <a:gd name="T11" fmla="*/ 220 h 220"/>
                <a:gd name="T12" fmla="*/ 23 w 93"/>
                <a:gd name="T13" fmla="*/ 218 h 220"/>
                <a:gd name="T14" fmla="*/ 93 w 93"/>
                <a:gd name="T15" fmla="*/ 177 h 220"/>
                <a:gd name="T16" fmla="*/ 93 w 93"/>
                <a:gd name="T17" fmla="*/ 43 h 220"/>
                <a:gd name="T18" fmla="*/ 23 w 93"/>
                <a:gd name="T19" fmla="*/ 2 h 220"/>
                <a:gd name="T20" fmla="*/ 15 w 93"/>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20">
                  <a:moveTo>
                    <a:pt x="15" y="0"/>
                  </a:moveTo>
                  <a:cubicBezTo>
                    <a:pt x="13" y="0"/>
                    <a:pt x="10" y="1"/>
                    <a:pt x="8" y="2"/>
                  </a:cubicBezTo>
                  <a:cubicBezTo>
                    <a:pt x="3" y="5"/>
                    <a:pt x="0" y="10"/>
                    <a:pt x="0" y="16"/>
                  </a:cubicBezTo>
                  <a:cubicBezTo>
                    <a:pt x="0" y="204"/>
                    <a:pt x="0" y="204"/>
                    <a:pt x="0" y="204"/>
                  </a:cubicBezTo>
                  <a:cubicBezTo>
                    <a:pt x="0" y="210"/>
                    <a:pt x="3" y="215"/>
                    <a:pt x="8" y="218"/>
                  </a:cubicBezTo>
                  <a:cubicBezTo>
                    <a:pt x="10" y="219"/>
                    <a:pt x="13" y="220"/>
                    <a:pt x="16" y="220"/>
                  </a:cubicBezTo>
                  <a:cubicBezTo>
                    <a:pt x="18" y="220"/>
                    <a:pt x="21" y="219"/>
                    <a:pt x="23" y="218"/>
                  </a:cubicBezTo>
                  <a:cubicBezTo>
                    <a:pt x="93" y="177"/>
                    <a:pt x="93" y="177"/>
                    <a:pt x="93" y="177"/>
                  </a:cubicBezTo>
                  <a:cubicBezTo>
                    <a:pt x="93" y="43"/>
                    <a:pt x="93" y="43"/>
                    <a:pt x="93" y="43"/>
                  </a:cubicBezTo>
                  <a:cubicBezTo>
                    <a:pt x="23" y="2"/>
                    <a:pt x="23" y="2"/>
                    <a:pt x="23" y="2"/>
                  </a:cubicBezTo>
                  <a:cubicBezTo>
                    <a:pt x="21" y="1"/>
                    <a:pt x="18" y="0"/>
                    <a:pt x="15" y="0"/>
                  </a:cubicBezTo>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sp>
          <p:nvSpPr>
            <p:cNvPr id="15" name="Freeform 9">
              <a:extLst>
                <a:ext uri="{FF2B5EF4-FFF2-40B4-BE49-F238E27FC236}">
                  <a16:creationId xmlns:a16="http://schemas.microsoft.com/office/drawing/2014/main" id="{55EAA086-F557-4242-87BB-23DDD1240949}"/>
                </a:ext>
              </a:extLst>
            </p:cNvPr>
            <p:cNvSpPr>
              <a:spLocks/>
            </p:cNvSpPr>
            <p:nvPr/>
          </p:nvSpPr>
          <p:spPr bwMode="auto">
            <a:xfrm>
              <a:off x="1388290" y="2164090"/>
              <a:ext cx="400050" cy="536575"/>
            </a:xfrm>
            <a:custGeom>
              <a:avLst/>
              <a:gdLst>
                <a:gd name="T0" fmla="*/ 0 w 94"/>
                <a:gd name="T1" fmla="*/ 0 h 126"/>
                <a:gd name="T2" fmla="*/ 0 w 94"/>
                <a:gd name="T3" fmla="*/ 126 h 126"/>
                <a:gd name="T4" fmla="*/ 86 w 94"/>
                <a:gd name="T5" fmla="*/ 77 h 126"/>
                <a:gd name="T6" fmla="*/ 94 w 94"/>
                <a:gd name="T7" fmla="*/ 63 h 126"/>
                <a:gd name="T8" fmla="*/ 86 w 94"/>
                <a:gd name="T9" fmla="*/ 49 h 126"/>
                <a:gd name="T10" fmla="*/ 0 w 94"/>
                <a:gd name="T11" fmla="*/ 0 h 126"/>
              </a:gdLst>
              <a:ahLst/>
              <a:cxnLst>
                <a:cxn ang="0">
                  <a:pos x="T0" y="T1"/>
                </a:cxn>
                <a:cxn ang="0">
                  <a:pos x="T2" y="T3"/>
                </a:cxn>
                <a:cxn ang="0">
                  <a:pos x="T4" y="T5"/>
                </a:cxn>
                <a:cxn ang="0">
                  <a:pos x="T6" y="T7"/>
                </a:cxn>
                <a:cxn ang="0">
                  <a:pos x="T8" y="T9"/>
                </a:cxn>
                <a:cxn ang="0">
                  <a:pos x="T10" y="T11"/>
                </a:cxn>
              </a:cxnLst>
              <a:rect l="0" t="0" r="r" b="b"/>
              <a:pathLst>
                <a:path w="94" h="126">
                  <a:moveTo>
                    <a:pt x="0" y="0"/>
                  </a:moveTo>
                  <a:cubicBezTo>
                    <a:pt x="0" y="126"/>
                    <a:pt x="0" y="126"/>
                    <a:pt x="0" y="126"/>
                  </a:cubicBezTo>
                  <a:cubicBezTo>
                    <a:pt x="86" y="77"/>
                    <a:pt x="86" y="77"/>
                    <a:pt x="86" y="77"/>
                  </a:cubicBezTo>
                  <a:cubicBezTo>
                    <a:pt x="91" y="74"/>
                    <a:pt x="94" y="69"/>
                    <a:pt x="94" y="63"/>
                  </a:cubicBezTo>
                  <a:cubicBezTo>
                    <a:pt x="94" y="57"/>
                    <a:pt x="91" y="52"/>
                    <a:pt x="86" y="49"/>
                  </a:cubicBezTo>
                  <a:cubicBezTo>
                    <a:pt x="0" y="0"/>
                    <a:pt x="0" y="0"/>
                    <a:pt x="0" y="0"/>
                  </a:cubicBezTo>
                </a:path>
              </a:pathLst>
            </a:custGeom>
            <a:solidFill>
              <a:srgbClr val="BC9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sp>
          <p:nvSpPr>
            <p:cNvPr id="16" name="Freeform 10">
              <a:extLst>
                <a:ext uri="{FF2B5EF4-FFF2-40B4-BE49-F238E27FC236}">
                  <a16:creationId xmlns:a16="http://schemas.microsoft.com/office/drawing/2014/main" id="{2498509E-4B90-4BD5-9195-4FCA04299C4D}"/>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close/>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sp>
          <p:nvSpPr>
            <p:cNvPr id="17" name="Freeform 11">
              <a:extLst>
                <a:ext uri="{FF2B5EF4-FFF2-40B4-BE49-F238E27FC236}">
                  <a16:creationId xmlns:a16="http://schemas.microsoft.com/office/drawing/2014/main" id="{CC1AB0A2-4B51-45C3-B331-2F15252A93EB}"/>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grpSp>
      <p:sp>
        <p:nvSpPr>
          <p:cNvPr id="18" name="Freeform 5">
            <a:extLst>
              <a:ext uri="{FF2B5EF4-FFF2-40B4-BE49-F238E27FC236}">
                <a16:creationId xmlns:a16="http://schemas.microsoft.com/office/drawing/2014/main" id="{1E01CFC1-08C0-4185-A83C-6B13D7AAE3F3}"/>
              </a:ext>
            </a:extLst>
          </p:cNvPr>
          <p:cNvSpPr>
            <a:spLocks/>
          </p:cNvSpPr>
          <p:nvPr userDrawn="1"/>
        </p:nvSpPr>
        <p:spPr bwMode="auto">
          <a:xfrm flipH="1">
            <a:off x="949855" y="-450938"/>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sp>
        <p:nvSpPr>
          <p:cNvPr id="19" name="Freeform 5">
            <a:extLst>
              <a:ext uri="{FF2B5EF4-FFF2-40B4-BE49-F238E27FC236}">
                <a16:creationId xmlns:a16="http://schemas.microsoft.com/office/drawing/2014/main" id="{544872F1-3879-4D76-8D64-9DA315FBC146}"/>
              </a:ext>
            </a:extLst>
          </p:cNvPr>
          <p:cNvSpPr>
            <a:spLocks/>
          </p:cNvSpPr>
          <p:nvPr userDrawn="1"/>
        </p:nvSpPr>
        <p:spPr bwMode="auto">
          <a:xfrm>
            <a:off x="3601181" y="-1245775"/>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sp>
        <p:nvSpPr>
          <p:cNvPr id="20" name="Freeform 5">
            <a:extLst>
              <a:ext uri="{FF2B5EF4-FFF2-40B4-BE49-F238E27FC236}">
                <a16:creationId xmlns:a16="http://schemas.microsoft.com/office/drawing/2014/main" id="{8FDAD97A-E218-43E4-83DA-F8EEDE507D69}"/>
              </a:ext>
            </a:extLst>
          </p:cNvPr>
          <p:cNvSpPr>
            <a:spLocks/>
          </p:cNvSpPr>
          <p:nvPr userDrawn="1"/>
        </p:nvSpPr>
        <p:spPr bwMode="auto">
          <a:xfrm flipH="1">
            <a:off x="-647482" y="393443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sp>
        <p:nvSpPr>
          <p:cNvPr id="21" name="Freeform 5">
            <a:extLst>
              <a:ext uri="{FF2B5EF4-FFF2-40B4-BE49-F238E27FC236}">
                <a16:creationId xmlns:a16="http://schemas.microsoft.com/office/drawing/2014/main" id="{00C6367B-417A-4D5E-B834-F91BFAEA130D}"/>
              </a:ext>
            </a:extLst>
          </p:cNvPr>
          <p:cNvSpPr>
            <a:spLocks/>
          </p:cNvSpPr>
          <p:nvPr userDrawn="1"/>
        </p:nvSpPr>
        <p:spPr bwMode="auto">
          <a:xfrm flipH="1">
            <a:off x="7296150" y="341529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sp>
        <p:nvSpPr>
          <p:cNvPr id="22" name="原创设计师QQ598969553      _7"/>
          <p:cNvSpPr>
            <a:spLocks noChangeShapeType="1"/>
          </p:cNvSpPr>
          <p:nvPr userDrawn="1"/>
        </p:nvSpPr>
        <p:spPr bwMode="auto">
          <a:xfrm>
            <a:off x="3601180" y="2754848"/>
            <a:ext cx="5542820" cy="0"/>
          </a:xfrm>
          <a:prstGeom prst="line">
            <a:avLst/>
          </a:prstGeom>
          <a:noFill/>
          <a:ln w="19050">
            <a:solidFill>
              <a:srgbClr val="43545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0" i="0" dirty="0">
              <a:ln>
                <a:solidFill>
                  <a:schemeClr val="tx1">
                    <a:lumMod val="75000"/>
                    <a:lumOff val="25000"/>
                  </a:schemeClr>
                </a:solidFill>
              </a:ln>
              <a:solidFill>
                <a:srgbClr val="000000"/>
              </a:solidFill>
              <a:latin typeface="Times New Roman" panose="02020603050405020304" pitchFamily="18" charset="0"/>
              <a:ea typeface="Microsoft YaHei" panose="020B0503020204020204" pitchFamily="34" charset="-122"/>
            </a:endParaRPr>
          </a:p>
        </p:txBody>
      </p:sp>
    </p:spTree>
    <p:extLst>
      <p:ext uri="{BB962C8B-B14F-4D97-AF65-F5344CB8AC3E}">
        <p14:creationId xmlns:p14="http://schemas.microsoft.com/office/powerpoint/2010/main" val="112710596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6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56000">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6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6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56000">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6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6000">
                                          <p:cBhvr additive="base">
                                            <p:cTn id="15" dur="1000" fill="hold"/>
                                            <p:tgtEl>
                                              <p:spTgt spid="13"/>
                                            </p:tgtEl>
                                            <p:attrNameLst>
                                              <p:attrName>ppt_x</p:attrName>
                                            </p:attrNameLst>
                                          </p:cBhvr>
                                          <p:tavLst>
                                            <p:tav tm="0">
                                              <p:val>
                                                <p:strVal val="0-#ppt_w/2"/>
                                              </p:val>
                                            </p:tav>
                                            <p:tav tm="100000">
                                              <p:val>
                                                <p:strVal val="#ppt_x"/>
                                              </p:val>
                                            </p:tav>
                                          </p:tavLst>
                                        </p:anim>
                                        <p:anim calcmode="lin" valueType="num" p14:bounceEnd="56000">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0-#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31700" y="-44058"/>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8" name="Freeform 5">
            <a:extLst>
              <a:ext uri="{FF2B5EF4-FFF2-40B4-BE49-F238E27FC236}">
                <a16:creationId xmlns:a16="http://schemas.microsoft.com/office/drawing/2014/main" id="{1E01CFC1-08C0-4185-A83C-6B13D7AAE3F3}"/>
              </a:ext>
            </a:extLst>
          </p:cNvPr>
          <p:cNvSpPr>
            <a:spLocks/>
          </p:cNvSpPr>
          <p:nvPr userDrawn="1"/>
        </p:nvSpPr>
        <p:spPr bwMode="auto">
          <a:xfrm>
            <a:off x="198802" y="3197752"/>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b="0" i="0" dirty="0">
              <a:latin typeface="Times New Roman" panose="02020603050405020304" pitchFamily="18" charset="0"/>
              <a:ea typeface="Microsoft YaHei" panose="020B0503020204020204" pitchFamily="34" charset="-122"/>
            </a:endParaRPr>
          </a:p>
        </p:txBody>
      </p:sp>
      <p:sp>
        <p:nvSpPr>
          <p:cNvPr id="9" name="直角三角形 8"/>
          <p:cNvSpPr/>
          <p:nvPr userDrawn="1"/>
        </p:nvSpPr>
        <p:spPr>
          <a:xfrm rot="5400000" flipH="1">
            <a:off x="0" y="4356480"/>
            <a:ext cx="787020" cy="787020"/>
          </a:xfrm>
          <a:prstGeom prst="rtTriangle">
            <a:avLst/>
          </a:prstGeom>
          <a:solidFill>
            <a:srgbClr val="7C6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Times New Roman" panose="02020603050405020304" pitchFamily="18" charset="0"/>
              <a:ea typeface="Microsoft YaHei" panose="020B0503020204020204" pitchFamily="34" charset="-122"/>
            </a:endParaRPr>
          </a:p>
        </p:txBody>
      </p:sp>
      <p:sp>
        <p:nvSpPr>
          <p:cNvPr id="10" name="矩形 9"/>
          <p:cNvSpPr/>
          <p:nvPr userDrawn="1"/>
        </p:nvSpPr>
        <p:spPr>
          <a:xfrm>
            <a:off x="0" y="1491630"/>
            <a:ext cx="5266394" cy="2069256"/>
          </a:xfrm>
          <a:prstGeom prst="rect">
            <a:avLst/>
          </a:pr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i="0" dirty="0">
              <a:latin typeface="Times New Roman" panose="02020603050405020304" pitchFamily="18" charset="0"/>
              <a:ea typeface="Microsoft YaHei" panose="020B0503020204020204" pitchFamily="34" charset="-122"/>
            </a:endParaRPr>
          </a:p>
        </p:txBody>
      </p:sp>
      <p:pic>
        <p:nvPicPr>
          <p:cNvPr id="11" name="图片 10"/>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4297353" y="267494"/>
            <a:ext cx="4633850" cy="4706520"/>
          </a:xfrm>
          <a:prstGeom prst="rect">
            <a:avLst/>
          </a:prstGeom>
        </p:spPr>
      </p:pic>
      <p:sp>
        <p:nvSpPr>
          <p:cNvPr id="12" name="TextBox 22"/>
          <p:cNvSpPr txBox="1"/>
          <p:nvPr userDrawn="1"/>
        </p:nvSpPr>
        <p:spPr>
          <a:xfrm>
            <a:off x="4527824" y="1890096"/>
            <a:ext cx="2695641" cy="1042128"/>
          </a:xfrm>
          <a:prstGeom prst="rect">
            <a:avLst/>
          </a:prstGeom>
          <a:noFill/>
        </p:spPr>
        <p:txBody>
          <a:bodyPr wrap="none" lIns="0" tIns="0" rIns="0" bIns="0" anchor="ctr" anchorCtr="0">
            <a:noAutofit/>
          </a:bodyPr>
          <a:lstStyle/>
          <a:p>
            <a:endParaRPr lang="zh-CN" altLang="en-US" sz="4800" b="0" i="0" dirty="0">
              <a:solidFill>
                <a:srgbClr val="FFFF0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sym typeface="+mn-lt"/>
            </a:endParaRPr>
          </a:p>
        </p:txBody>
      </p:sp>
      <p:sp>
        <p:nvSpPr>
          <p:cNvPr id="13" name="矩形 2"/>
          <p:cNvSpPr/>
          <p:nvPr userDrawn="1"/>
        </p:nvSpPr>
        <p:spPr>
          <a:xfrm flipH="1">
            <a:off x="4642012" y="316731"/>
            <a:ext cx="4466492" cy="4586068"/>
          </a:xfrm>
          <a:custGeom>
            <a:avLst/>
            <a:gdLst>
              <a:gd name="connsiteX0" fmla="*/ 0 w 4747430"/>
              <a:gd name="connsiteY0" fmla="*/ 0 h 6889750"/>
              <a:gd name="connsiteX1" fmla="*/ 4747430 w 4747430"/>
              <a:gd name="connsiteY1" fmla="*/ 0 h 6889750"/>
              <a:gd name="connsiteX2" fmla="*/ 4747430 w 4747430"/>
              <a:gd name="connsiteY2" fmla="*/ 6889750 h 6889750"/>
              <a:gd name="connsiteX3" fmla="*/ 0 w 4747430"/>
              <a:gd name="connsiteY3" fmla="*/ 6889750 h 6889750"/>
              <a:gd name="connsiteX4" fmla="*/ 0 w 4747430"/>
              <a:gd name="connsiteY4" fmla="*/ 0 h 6889750"/>
              <a:gd name="connsiteX0" fmla="*/ 0 w 4747430"/>
              <a:gd name="connsiteY0" fmla="*/ 0 h 6889750"/>
              <a:gd name="connsiteX1" fmla="*/ 3805529 w 4747430"/>
              <a:gd name="connsiteY1" fmla="*/ 0 h 6889750"/>
              <a:gd name="connsiteX2" fmla="*/ 4747430 w 4747430"/>
              <a:gd name="connsiteY2" fmla="*/ 6889750 h 6889750"/>
              <a:gd name="connsiteX3" fmla="*/ 0 w 4747430"/>
              <a:gd name="connsiteY3" fmla="*/ 6889750 h 6889750"/>
              <a:gd name="connsiteX4" fmla="*/ 0 w 4747430"/>
              <a:gd name="connsiteY4" fmla="*/ 0 h 688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430" h="6889750">
                <a:moveTo>
                  <a:pt x="0" y="0"/>
                </a:moveTo>
                <a:lnTo>
                  <a:pt x="3805529" y="0"/>
                </a:lnTo>
                <a:lnTo>
                  <a:pt x="4747430" y="6889750"/>
                </a:lnTo>
                <a:lnTo>
                  <a:pt x="0" y="6889750"/>
                </a:lnTo>
                <a:lnTo>
                  <a:pt x="0"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i="0" dirty="0">
              <a:latin typeface="Times New Roman" panose="02020603050405020304" pitchFamily="18" charset="0"/>
              <a:ea typeface="Microsoft YaHei" panose="020B0503020204020204" pitchFamily="34" charset="-122"/>
            </a:endParaRPr>
          </a:p>
        </p:txBody>
      </p:sp>
    </p:spTree>
    <p:extLst>
      <p:ext uri="{BB962C8B-B14F-4D97-AF65-F5344CB8AC3E}">
        <p14:creationId xmlns:p14="http://schemas.microsoft.com/office/powerpoint/2010/main" val="57359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fltVal val="0"/>
                                          </p:val>
                                        </p:tav>
                                        <p:tav tm="100000">
                                          <p:val>
                                            <p:strVal val="#ppt_w"/>
                                          </p:val>
                                        </p:tav>
                                      </p:tavLst>
                                    </p:anim>
                                    <p:anim calcmode="lin" valueType="num">
                                      <p:cBhvr>
                                        <p:cTn id="11" dur="1000" fill="hold"/>
                                        <p:tgtEl>
                                          <p:spTgt spid="8"/>
                                        </p:tgtEl>
                                        <p:attrNameLst>
                                          <p:attrName>ppt_h</p:attrName>
                                        </p:attrNameLst>
                                      </p:cBhvr>
                                      <p:tavLst>
                                        <p:tav tm="0">
                                          <p:val>
                                            <p:fltVal val="0"/>
                                          </p:val>
                                        </p:tav>
                                        <p:tav tm="100000">
                                          <p:val>
                                            <p:strVal val="#ppt_h"/>
                                          </p:val>
                                        </p:tav>
                                      </p:tavLst>
                                    </p:anim>
                                    <p:anim calcmode="lin" valueType="num">
                                      <p:cBhvr>
                                        <p:cTn id="12" dur="1000" fill="hold"/>
                                        <p:tgtEl>
                                          <p:spTgt spid="8"/>
                                        </p:tgtEl>
                                        <p:attrNameLst>
                                          <p:attrName>style.rotation</p:attrName>
                                        </p:attrNameLst>
                                      </p:cBhvr>
                                      <p:tavLst>
                                        <p:tav tm="0">
                                          <p:val>
                                            <p:fltVal val="90"/>
                                          </p:val>
                                        </p:tav>
                                        <p:tav tm="100000">
                                          <p:val>
                                            <p:fltVal val="0"/>
                                          </p:val>
                                        </p:tav>
                                      </p:tavLst>
                                    </p:anim>
                                    <p:animEffect transition="in" filter="fade">
                                      <p:cBhvr>
                                        <p:cTn id="13" dur="1000"/>
                                        <p:tgtEl>
                                          <p:spTgt spid="8"/>
                                        </p:tgtEl>
                                      </p:cBhvr>
                                    </p:animEffect>
                                  </p:childTnLst>
                                </p:cTn>
                              </p:par>
                              <p:par>
                                <p:cTn id="14" presetID="2" presetClass="entr" presetSubtype="8" decel="5600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2" presetClass="entr" presetSubtype="4"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 presetClass="entr" presetSubtype="2" decel="66000" fill="hold" grpId="0" nodeType="withEffect" nodePh="1">
                                  <p:stCondLst>
                                    <p:cond delay="250"/>
                                  </p:stCondLst>
                                  <p:endCondLst>
                                    <p:cond evt="begin" delay="0">
                                      <p:tn val="21"/>
                                    </p:cond>
                                  </p:end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0" i="0">
                <a:latin typeface="Times New Roman" panose="02020603050405020304" pitchFamily="18"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b="0" i="0">
                <a:latin typeface="Times New Roman" panose="02020603050405020304" pitchFamily="18" charset="0"/>
                <a:ea typeface="Microsoft YaHei"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lvl1pPr>
              <a:defRPr b="0" i="0">
                <a:latin typeface="Times New Roman" panose="02020603050405020304" pitchFamily="18" charset="0"/>
                <a:ea typeface="Microsoft YaHei" panose="020B0503020204020204" pitchFamily="34" charset="-122"/>
              </a:defRPr>
            </a:lvl1pPr>
          </a:lstStyle>
          <a:p>
            <a:endParaRPr lang="zh-CN" altLang="en-US" dirty="0"/>
          </a:p>
        </p:txBody>
      </p:sp>
      <p:sp>
        <p:nvSpPr>
          <p:cNvPr id="5" name="Footer Placeholder 4"/>
          <p:cNvSpPr>
            <a:spLocks noGrp="1"/>
          </p:cNvSpPr>
          <p:nvPr>
            <p:ph type="ftr" sz="quarter" idx="11"/>
          </p:nvPr>
        </p:nvSpPr>
        <p:spPr/>
        <p:txBody>
          <a:bodyPr/>
          <a:lstStyle>
            <a:lvl1pPr>
              <a:defRPr b="0" i="0">
                <a:latin typeface="Times New Roman" panose="02020603050405020304" pitchFamily="18" charset="0"/>
                <a:ea typeface="Microsoft YaHei"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b="0" i="0">
                <a:latin typeface="Times New Roman" panose="02020603050405020304" pitchFamily="18" charset="0"/>
                <a:ea typeface="Microsoft YaHei" panose="020B0503020204020204" pitchFamily="34"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169707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b="0" i="0">
                <a:latin typeface="Times New Roman" panose="02020603050405020304" pitchFamily="18" charset="0"/>
                <a:ea typeface="Microsoft YaHei" panose="020B0503020204020204" pitchFamily="34" charset="-122"/>
              </a:defRPr>
            </a:lvl1pPr>
            <a:lvl2pPr>
              <a:defRPr b="0" i="0">
                <a:latin typeface="Times New Roman" panose="02020603050405020304" pitchFamily="18" charset="0"/>
                <a:ea typeface="Microsoft YaHei" panose="020B0503020204020204" pitchFamily="34" charset="-122"/>
              </a:defRPr>
            </a:lvl2pPr>
            <a:lvl3pPr>
              <a:defRPr b="0" i="0">
                <a:latin typeface="Times New Roman" panose="02020603050405020304" pitchFamily="18" charset="0"/>
                <a:ea typeface="Microsoft YaHei" panose="020B0503020204020204" pitchFamily="34" charset="-122"/>
              </a:defRPr>
            </a:lvl3pPr>
            <a:lvl4pPr>
              <a:defRPr b="0" i="0">
                <a:latin typeface="Times New Roman" panose="02020603050405020304" pitchFamily="18" charset="0"/>
                <a:ea typeface="Microsoft YaHei" panose="020B0503020204020204" pitchFamily="34" charset="-122"/>
              </a:defRPr>
            </a:lvl4pPr>
            <a:lvl5pPr>
              <a:defRPr b="0" i="0">
                <a:latin typeface="Times New Roman" panose="02020603050405020304" pitchFamily="18" charset="0"/>
                <a:ea typeface="Microsoft YaHei"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b="0" i="0">
                <a:latin typeface="Times New Roman" panose="02020603050405020304" pitchFamily="18" charset="0"/>
                <a:ea typeface="Microsoft YaHei" panose="020B0503020204020204" pitchFamily="34" charset="-122"/>
              </a:defRPr>
            </a:lvl1pPr>
          </a:lstStyle>
          <a:p>
            <a:endParaRPr lang="zh-CN" altLang="en-US" dirty="0"/>
          </a:p>
        </p:txBody>
      </p:sp>
      <p:sp>
        <p:nvSpPr>
          <p:cNvPr id="5" name="Footer Placeholder 4"/>
          <p:cNvSpPr>
            <a:spLocks noGrp="1"/>
          </p:cNvSpPr>
          <p:nvPr>
            <p:ph type="ftr" sz="quarter" idx="11"/>
          </p:nvPr>
        </p:nvSpPr>
        <p:spPr/>
        <p:txBody>
          <a:bodyPr/>
          <a:lstStyle>
            <a:lvl1pPr>
              <a:defRPr b="0" i="0">
                <a:latin typeface="Times New Roman" panose="02020603050405020304" pitchFamily="18" charset="0"/>
                <a:ea typeface="Microsoft YaHei" panose="020B0503020204020204" pitchFamily="34" charset="-122"/>
              </a:defRPr>
            </a:lvl1pPr>
          </a:lstStyle>
          <a:p>
            <a:endParaRPr lang="zh-CN" altLang="en-US" dirty="0"/>
          </a:p>
        </p:txBody>
      </p:sp>
      <p:sp>
        <p:nvSpPr>
          <p:cNvPr id="6" name="Slide Number Placeholder 5"/>
          <p:cNvSpPr>
            <a:spLocks noGrp="1"/>
          </p:cNvSpPr>
          <p:nvPr>
            <p:ph type="sldNum" sz="quarter" idx="12"/>
          </p:nvPr>
        </p:nvSpPr>
        <p:spPr/>
        <p:txBody>
          <a:bodyPr/>
          <a:lstStyle>
            <a:lvl1pPr>
              <a:defRPr b="0" i="0">
                <a:latin typeface="Times New Roman" panose="02020603050405020304" pitchFamily="18" charset="0"/>
                <a:ea typeface="Microsoft YaHei" panose="020B0503020204020204" pitchFamily="34"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9593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3002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2"/>
          <p:cNvSpPr txBox="1"/>
          <p:nvPr/>
        </p:nvSpPr>
        <p:spPr>
          <a:xfrm>
            <a:off x="719499" y="1546161"/>
            <a:ext cx="4248472" cy="1656184"/>
          </a:xfrm>
          <a:prstGeom prst="rect">
            <a:avLst/>
          </a:prstGeom>
          <a:noFill/>
        </p:spPr>
        <p:txBody>
          <a:bodyPr wrap="none" lIns="0" tIns="0" rIns="0" bIns="0" anchor="ctr" anchorCtr="0">
            <a:noAutofit/>
          </a:bodyPr>
          <a:lstStyle/>
          <a:p>
            <a:pPr>
              <a:lnSpc>
                <a:spcPct val="130000"/>
              </a:lnSpc>
            </a:pPr>
            <a:r>
              <a:rPr lang="en-US" altLang="zh-CN" sz="44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sym typeface="+mn-lt"/>
              </a:rPr>
              <a:t>Verilog</a:t>
            </a:r>
            <a:r>
              <a:rPr lang="zh-CN" altLang="en-US" sz="44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sym typeface="+mn-lt"/>
              </a:rPr>
              <a:t>基础语法</a:t>
            </a:r>
            <a:endParaRPr lang="en-US" altLang="zh-CN" sz="44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sym typeface="+mn-lt"/>
            </a:endParaRPr>
          </a:p>
          <a:p>
            <a:pPr>
              <a:lnSpc>
                <a:spcPct val="130000"/>
              </a:lnSpc>
            </a:pPr>
            <a:r>
              <a:rPr lang="en-US" altLang="zh-CN" sz="20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sym typeface="+mn-lt"/>
              </a:rPr>
              <a:t>---</a:t>
            </a:r>
            <a:r>
              <a:rPr lang="zh-CN" altLang="en-US" sz="20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sym typeface="+mn-lt"/>
              </a:rPr>
              <a:t>组合电路实例</a:t>
            </a:r>
            <a:endParaRPr lang="zh-CN" altLang="en-US" sz="2000" b="1" dirty="0">
              <a:solidFill>
                <a:srgbClr val="FFFF0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sym typeface="+mn-lt"/>
            </a:endParaRPr>
          </a:p>
        </p:txBody>
      </p:sp>
    </p:spTree>
    <p:extLst>
      <p:ext uri="{BB962C8B-B14F-4D97-AF65-F5344CB8AC3E}">
        <p14:creationId xmlns:p14="http://schemas.microsoft.com/office/powerpoint/2010/main" val="380609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319" y="923580"/>
            <a:ext cx="5338690" cy="400110"/>
          </a:xfrm>
          <a:prstGeom prst="rect">
            <a:avLst/>
          </a:prstGeom>
        </p:spPr>
        <p:txBody>
          <a:bodyPr wrap="square">
            <a:spAutoFit/>
          </a:bodyPr>
          <a:lstStyle/>
          <a:p>
            <a:r>
              <a:rPr lang="zh-CN" altLang="en-US"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根据受</a:t>
            </a:r>
            <a:r>
              <a:rPr lang="zh-CN" altLang="en-US" sz="20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血者的</a:t>
            </a:r>
            <a:r>
              <a:rPr lang="zh-CN" altLang="en-US"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血型，判断输血者合格血型。</a:t>
            </a:r>
            <a:endParaRPr lang="zh-CN" altLang="en-US" dirty="0"/>
          </a:p>
        </p:txBody>
      </p:sp>
      <p:sp>
        <p:nvSpPr>
          <p:cNvPr id="3" name="矩形 2"/>
          <p:cNvSpPr/>
          <p:nvPr/>
        </p:nvSpPr>
        <p:spPr>
          <a:xfrm>
            <a:off x="133642" y="1323690"/>
            <a:ext cx="4902592" cy="3000821"/>
          </a:xfrm>
          <a:prstGeom prst="rect">
            <a:avLst/>
          </a:prstGeom>
        </p:spPr>
        <p:txBody>
          <a:bodyPr wrap="square">
            <a:spAutoFit/>
          </a:bodyPr>
          <a:lstStyle/>
          <a:p>
            <a:pPr algn="just">
              <a:lnSpc>
                <a:spcPct val="150000"/>
              </a:lnSpc>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、输入</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：受</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血者的血型    </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位变量 </a:t>
            </a:r>
            <a:r>
              <a:rPr lang="en-US" altLang="zh-CN" b="1" dirty="0" err="1" smtClean="0">
                <a:latin typeface="Times New Roman" panose="02020603050405020304" pitchFamily="18" charset="0"/>
                <a:ea typeface="Microsoft YaHei" panose="020B0503020204020204" pitchFamily="34" charset="-122"/>
                <a:cs typeface="Times New Roman" panose="02020603050405020304" pitchFamily="18" charset="0"/>
              </a:rPr>
              <a:t>ina</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50000"/>
              </a:lnSpc>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、输出</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：符合血型关系的输血者血型</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outa</a:t>
            </a:r>
          </a:p>
          <a:p>
            <a:pPr algn="just">
              <a:lnSpc>
                <a:spcPct val="150000"/>
              </a:lnSpc>
            </a:pPr>
            <a:r>
              <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outa</a:t>
            </a:r>
            <a:r>
              <a:rPr lang="zh-CN" altLang="en-US"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如何定义？</a:t>
            </a:r>
            <a:endPar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50000"/>
              </a:lnSpc>
            </a:pP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outa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输出多个血型，</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1-4</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个。</a:t>
            </a:r>
            <a:endPar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50000"/>
              </a:lnSpc>
            </a:pP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outa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输出</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位。</a:t>
            </a:r>
            <a:r>
              <a:rPr lang="zh-CN" altLang="en-US"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是否合适呢？</a:t>
            </a:r>
            <a:endPar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50000"/>
              </a:lnSpc>
            </a:pP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outa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输出</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12</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位，</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00</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B</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01</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AB</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10</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11</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00-</a:t>
            </a:r>
            <a:r>
              <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11</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表示无效。</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4" name="内容占位符 4">
            <a:extLst>
              <a:ext uri="{FF2B5EF4-FFF2-40B4-BE49-F238E27FC236}">
                <a16:creationId xmlns:a16="http://schemas.microsoft.com/office/drawing/2014/main" id="{56FB6188-3071-AE46-9EC7-D61D64E743F1}"/>
              </a:ext>
            </a:extLst>
          </p:cNvPr>
          <p:cNvPicPr>
            <a:picLocks noChangeAspect="1"/>
          </p:cNvPicPr>
          <p:nvPr/>
        </p:nvPicPr>
        <p:blipFill rotWithShape="1">
          <a:blip r:embed="rId2">
            <a:extLst>
              <a:ext uri="{28A0092B-C50C-407E-A947-70E740481C1C}">
                <a14:useLocalDpi xmlns:a14="http://schemas.microsoft.com/office/drawing/2010/main" val="0"/>
              </a:ext>
            </a:extLst>
          </a:blip>
          <a:srcRect l="32857" t="36034" r="29015" b="5233"/>
          <a:stretch/>
        </p:blipFill>
        <p:spPr>
          <a:xfrm>
            <a:off x="6869448" y="168820"/>
            <a:ext cx="2118904" cy="1909629"/>
          </a:xfrm>
          <a:prstGeom prst="rect">
            <a:avLst/>
          </a:prstGeom>
          <a:ln w="19050">
            <a:solidFill>
              <a:schemeClr val="accent2">
                <a:lumMod val="75000"/>
              </a:schemeClr>
            </a:solidFill>
          </a:ln>
        </p:spPr>
      </p:pic>
      <p:sp>
        <p:nvSpPr>
          <p:cNvPr id="5" name="矩形 4"/>
          <p:cNvSpPr/>
          <p:nvPr/>
        </p:nvSpPr>
        <p:spPr>
          <a:xfrm>
            <a:off x="5036234" y="2356360"/>
            <a:ext cx="4182940" cy="2585323"/>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3</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、输出和输入的逻辑</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关系</a:t>
            </a:r>
            <a:endPar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err="1" smtClean="0">
                <a:latin typeface="Times New Roman" panose="02020603050405020304" pitchFamily="18" charset="0"/>
                <a:ea typeface="Microsoft YaHei" panose="020B0503020204020204" pitchFamily="34" charset="-122"/>
                <a:cs typeface="Times New Roman" panose="02020603050405020304" pitchFamily="18" charset="0"/>
              </a:rPr>
              <a:t>ina</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和</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有效血型</a:t>
            </a:r>
            <a:endPar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     outa=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3’b111,3’b111</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(2) </a:t>
            </a:r>
            <a:r>
              <a:rPr lang="en-US" altLang="zh-CN" b="1" dirty="0" err="1" smtClean="0">
                <a:latin typeface="Times New Roman" panose="02020603050405020304" pitchFamily="18" charset="0"/>
                <a:ea typeface="Microsoft YaHei" panose="020B0503020204020204" pitchFamily="34" charset="-122"/>
                <a:cs typeface="Times New Roman" panose="02020603050405020304" pitchFamily="18" charset="0"/>
              </a:rPr>
              <a:t>ina</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==B,B</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和</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有效</a:t>
            </a:r>
            <a:endPar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 outa=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B</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3’b111,3’b111</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(3) </a:t>
            </a:r>
            <a:r>
              <a:rPr lang="en-US" altLang="zh-CN" b="1" dirty="0" err="1">
                <a:latin typeface="Times New Roman" panose="02020603050405020304" pitchFamily="18" charset="0"/>
                <a:ea typeface="Microsoft YaHei" panose="020B0503020204020204" pitchFamily="34" charset="-122"/>
                <a:cs typeface="Times New Roman" panose="02020603050405020304" pitchFamily="18" charset="0"/>
              </a:rPr>
              <a:t>ina</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==AB,</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都有效</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         outa=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B</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AB</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(4) </a:t>
            </a:r>
            <a:r>
              <a:rPr lang="en-US" altLang="zh-CN" b="1" dirty="0" err="1">
                <a:latin typeface="Times New Roman" panose="02020603050405020304" pitchFamily="18" charset="0"/>
                <a:ea typeface="Microsoft YaHei" panose="020B0503020204020204" pitchFamily="34" charset="-122"/>
                <a:cs typeface="Times New Roman" panose="02020603050405020304" pitchFamily="18" charset="0"/>
              </a:rPr>
              <a:t>ina</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 O</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有效</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         outa=</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3’b111,3’b111,3’b111</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298327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79299" y="161800"/>
            <a:ext cx="5505033" cy="440120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sz="2000" b="1" dirty="0" smtClean="0"/>
              <a:t>module test_blood1(</a:t>
            </a:r>
            <a:r>
              <a:rPr lang="en-US" altLang="zh-CN" sz="2000" b="1" dirty="0" err="1" smtClean="0"/>
              <a:t>ina,outa</a:t>
            </a:r>
            <a:r>
              <a:rPr lang="en-US" altLang="zh-CN" sz="2000" b="1" dirty="0" smtClean="0"/>
              <a:t>);</a:t>
            </a:r>
          </a:p>
          <a:p>
            <a:r>
              <a:rPr lang="en-US" altLang="zh-CN" sz="2000" b="1" dirty="0"/>
              <a:t>parameter  A=2’b00,B=2’b01,AB=2’b10,O=2’b11</a:t>
            </a:r>
            <a:endParaRPr lang="en-US" altLang="zh-CN" sz="2000" b="1" dirty="0" smtClean="0"/>
          </a:p>
          <a:p>
            <a:r>
              <a:rPr lang="en-US" altLang="zh-CN" sz="2000" b="1" dirty="0" smtClean="0"/>
              <a:t>input[1:0] </a:t>
            </a:r>
            <a:r>
              <a:rPr lang="en-US" altLang="zh-CN" sz="2000" b="1" dirty="0" err="1" smtClean="0"/>
              <a:t>ina;output</a:t>
            </a:r>
            <a:r>
              <a:rPr lang="en-US" altLang="zh-CN" sz="2000" b="1" dirty="0" smtClean="0"/>
              <a:t>[11:0] outa;</a:t>
            </a:r>
          </a:p>
          <a:p>
            <a:r>
              <a:rPr lang="en-US" altLang="zh-CN" sz="2000" b="1" dirty="0" smtClean="0"/>
              <a:t>always@(</a:t>
            </a:r>
            <a:r>
              <a:rPr lang="en-US" altLang="zh-CN" sz="2000" b="1" dirty="0" err="1" smtClean="0"/>
              <a:t>ina</a:t>
            </a:r>
            <a:r>
              <a:rPr lang="en-US" altLang="zh-CN" sz="2000" b="1" dirty="0" smtClean="0"/>
              <a:t>)</a:t>
            </a:r>
          </a:p>
          <a:p>
            <a:r>
              <a:rPr lang="en-US" altLang="zh-CN" sz="2000" b="1" dirty="0" smtClean="0"/>
              <a:t>begin</a:t>
            </a:r>
          </a:p>
          <a:p>
            <a:r>
              <a:rPr lang="en-US" altLang="zh-CN" sz="2000" b="1" dirty="0" smtClean="0"/>
              <a:t>  case(</a:t>
            </a:r>
            <a:r>
              <a:rPr lang="en-US" altLang="zh-CN" sz="2000" b="1" dirty="0" err="1" smtClean="0"/>
              <a:t>ina</a:t>
            </a:r>
            <a:r>
              <a:rPr lang="en-US" altLang="zh-CN" sz="2000" b="1" dirty="0" smtClean="0"/>
              <a:t>)</a:t>
            </a:r>
          </a:p>
          <a:p>
            <a:r>
              <a:rPr lang="en-US" altLang="zh-CN" sz="2000" b="1" dirty="0"/>
              <a:t> </a:t>
            </a:r>
            <a:r>
              <a:rPr lang="en-US" altLang="zh-CN" sz="2000" b="1" dirty="0" smtClean="0"/>
              <a:t>   A:</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outa=</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1’b0,</a:t>
            </a:r>
            <a:r>
              <a:rPr lang="en-US" altLang="zh-CN"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,1’b0,</a:t>
            </a:r>
            <a:r>
              <a:rPr lang="en-US" altLang="zh-CN"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,3’b111,3’b111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2000" b="1" dirty="0" smtClean="0"/>
          </a:p>
          <a:p>
            <a:r>
              <a:rPr lang="en-US" altLang="zh-CN" sz="2000" b="1" dirty="0"/>
              <a:t> </a:t>
            </a:r>
            <a:r>
              <a:rPr lang="en-US" altLang="zh-CN" sz="2000" b="1" dirty="0" smtClean="0"/>
              <a:t>   B:</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outa=</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1’b0,</a:t>
            </a:r>
            <a:r>
              <a:rPr lang="en-US" altLang="zh-CN"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,1’b0,</a:t>
            </a:r>
            <a:r>
              <a:rPr lang="en-US" altLang="zh-CN"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,3’b111,3’b111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2000" b="1" dirty="0" smtClean="0"/>
              <a:t>    </a:t>
            </a:r>
            <a:r>
              <a:rPr lang="en-US" altLang="zh-CN" sz="2000" b="1" dirty="0" err="1" smtClean="0"/>
              <a:t>AB:</a:t>
            </a:r>
            <a:r>
              <a:rPr lang="en-US" altLang="zh-CN" sz="2000" b="1" dirty="0" err="1" smtClean="0">
                <a:latin typeface="Times New Roman" panose="02020603050405020304" pitchFamily="18" charset="0"/>
                <a:ea typeface="Microsoft YaHei" panose="020B0503020204020204" pitchFamily="34" charset="-122"/>
                <a:cs typeface="Times New Roman" panose="02020603050405020304" pitchFamily="18" charset="0"/>
              </a:rPr>
              <a:t>outa</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1’b0,</a:t>
            </a:r>
            <a:r>
              <a:rPr lang="en-US" altLang="zh-CN"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1’b0,</a:t>
            </a:r>
            <a:r>
              <a:rPr lang="en-US" altLang="zh-CN"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1’b0,</a:t>
            </a:r>
            <a:r>
              <a:rPr lang="en-US" altLang="zh-CN"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AB</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1’b0,</a:t>
            </a:r>
            <a:r>
              <a:rPr lang="en-US" altLang="zh-CN"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b="1" dirty="0" smtClean="0"/>
              <a:t>O:</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outa</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1’b0,O,3’b111,3’b111,3’b111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2000" b="1" dirty="0"/>
          </a:p>
          <a:p>
            <a:r>
              <a:rPr lang="en-US" altLang="zh-CN" sz="2000" b="1" dirty="0" smtClean="0"/>
              <a:t>     default: outa=12’bx</a:t>
            </a:r>
          </a:p>
          <a:p>
            <a:r>
              <a:rPr lang="en-US" altLang="zh-CN" sz="2000" b="1" dirty="0"/>
              <a:t> </a:t>
            </a:r>
            <a:r>
              <a:rPr lang="en-US" altLang="zh-CN" sz="2000" b="1" dirty="0" smtClean="0"/>
              <a:t> </a:t>
            </a:r>
            <a:r>
              <a:rPr lang="en-US" altLang="zh-CN" sz="2000" b="1" dirty="0" err="1" smtClean="0"/>
              <a:t>endcase</a:t>
            </a:r>
            <a:endParaRPr lang="en-US" altLang="zh-CN" sz="2000" b="1" dirty="0" smtClean="0"/>
          </a:p>
          <a:p>
            <a:r>
              <a:rPr lang="en-US" altLang="zh-CN" sz="2000" b="1" dirty="0"/>
              <a:t> </a:t>
            </a:r>
            <a:r>
              <a:rPr lang="en-US" altLang="zh-CN" sz="2000" b="1" dirty="0" smtClean="0"/>
              <a:t>end</a:t>
            </a:r>
          </a:p>
          <a:p>
            <a:r>
              <a:rPr lang="en-US" altLang="zh-CN" sz="2000" b="1" dirty="0" err="1" smtClean="0"/>
              <a:t>endmodule</a:t>
            </a:r>
            <a:endParaRPr lang="zh-CN" altLang="en-US" sz="2000" b="1" dirty="0"/>
          </a:p>
        </p:txBody>
      </p:sp>
      <p:pic>
        <p:nvPicPr>
          <p:cNvPr id="4" name="图片 3"/>
          <p:cNvPicPr>
            <a:picLocks noChangeAspect="1"/>
          </p:cNvPicPr>
          <p:nvPr/>
        </p:nvPicPr>
        <p:blipFill>
          <a:blip r:embed="rId2"/>
          <a:stretch>
            <a:fillRect/>
          </a:stretch>
        </p:blipFill>
        <p:spPr>
          <a:xfrm>
            <a:off x="106026" y="161800"/>
            <a:ext cx="2932122" cy="1849880"/>
          </a:xfrm>
          <a:prstGeom prst="rect">
            <a:avLst/>
          </a:prstGeom>
        </p:spPr>
      </p:pic>
    </p:spTree>
    <p:extLst>
      <p:ext uri="{BB962C8B-B14F-4D97-AF65-F5344CB8AC3E}">
        <p14:creationId xmlns:p14="http://schemas.microsoft.com/office/powerpoint/2010/main" val="398342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79299" y="161800"/>
            <a:ext cx="5278689" cy="440120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sz="2000" b="1" smtClean="0"/>
              <a:t>module test_blood1(ina,outa</a:t>
            </a:r>
            <a:r>
              <a:rPr lang="en-US" altLang="zh-CN" sz="2000" b="1" dirty="0" smtClean="0"/>
              <a:t>);</a:t>
            </a:r>
          </a:p>
          <a:p>
            <a:r>
              <a:rPr lang="en-US" altLang="zh-CN" sz="2000" b="1" dirty="0"/>
              <a:t>parameter  A=2’b00,B=2’b01,AB=2’b10,O=2’b11</a:t>
            </a:r>
            <a:endParaRPr lang="en-US" altLang="zh-CN" sz="2000" b="1" dirty="0" smtClean="0"/>
          </a:p>
          <a:p>
            <a:r>
              <a:rPr lang="en-US" altLang="zh-CN" sz="2000" b="1" dirty="0" smtClean="0"/>
              <a:t>input[1:0] </a:t>
            </a:r>
            <a:r>
              <a:rPr lang="en-US" altLang="zh-CN" sz="2000" b="1" dirty="0" err="1" smtClean="0"/>
              <a:t>ina;output</a:t>
            </a:r>
            <a:r>
              <a:rPr lang="en-US" altLang="zh-CN" sz="2000" b="1" dirty="0" smtClean="0"/>
              <a:t>[</a:t>
            </a:r>
            <a:r>
              <a:rPr lang="en-US" altLang="zh-CN" sz="2000" b="1" dirty="0" smtClean="0">
                <a:solidFill>
                  <a:srgbClr val="FF0000"/>
                </a:solidFill>
              </a:rPr>
              <a:t>3</a:t>
            </a:r>
            <a:r>
              <a:rPr lang="en-US" altLang="zh-CN" sz="2000" b="1" dirty="0" smtClean="0"/>
              <a:t>:0] outa;</a:t>
            </a:r>
          </a:p>
          <a:p>
            <a:r>
              <a:rPr lang="en-US" altLang="zh-CN" sz="2000" b="1" dirty="0" smtClean="0"/>
              <a:t>always@(</a:t>
            </a:r>
            <a:r>
              <a:rPr lang="en-US" altLang="zh-CN" sz="2000" b="1" dirty="0" err="1" smtClean="0"/>
              <a:t>ina</a:t>
            </a:r>
            <a:r>
              <a:rPr lang="en-US" altLang="zh-CN" sz="2000" b="1" dirty="0" smtClean="0"/>
              <a:t>)</a:t>
            </a:r>
          </a:p>
          <a:p>
            <a:r>
              <a:rPr lang="en-US" altLang="zh-CN" sz="2000" b="1" dirty="0" smtClean="0"/>
              <a:t>begin</a:t>
            </a:r>
          </a:p>
          <a:p>
            <a:r>
              <a:rPr lang="en-US" altLang="zh-CN" sz="2000" b="1" dirty="0" smtClean="0"/>
              <a:t>  case(</a:t>
            </a:r>
            <a:r>
              <a:rPr lang="en-US" altLang="zh-CN" sz="2000" b="1" dirty="0" err="1" smtClean="0"/>
              <a:t>ina</a:t>
            </a:r>
            <a:r>
              <a:rPr lang="en-US" altLang="zh-CN" sz="2000" b="1" dirty="0" smtClean="0"/>
              <a:t>)</a:t>
            </a:r>
          </a:p>
          <a:p>
            <a:r>
              <a:rPr lang="en-US" altLang="zh-CN" sz="2000" b="1" dirty="0"/>
              <a:t> </a:t>
            </a:r>
            <a:r>
              <a:rPr lang="en-US" altLang="zh-CN" sz="2000" b="1" dirty="0" smtClean="0"/>
              <a:t>   A:</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outa= 4’b1001;</a:t>
            </a:r>
            <a:endParaRPr lang="en-US" altLang="zh-CN" sz="2000" b="1" dirty="0" smtClean="0"/>
          </a:p>
          <a:p>
            <a:r>
              <a:rPr lang="en-US" altLang="zh-CN" sz="2000" b="1" dirty="0"/>
              <a:t> </a:t>
            </a:r>
            <a:r>
              <a:rPr lang="en-US" altLang="zh-CN" sz="2000" b="1" dirty="0" smtClean="0"/>
              <a:t>   B:</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outa= 4’b0101;</a:t>
            </a:r>
            <a:endPar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2000" b="1" dirty="0" smtClean="0"/>
              <a:t>    </a:t>
            </a:r>
            <a:r>
              <a:rPr lang="en-US" altLang="zh-CN" sz="2000" b="1" dirty="0" err="1" smtClean="0"/>
              <a:t>AB:</a:t>
            </a:r>
            <a:r>
              <a:rPr lang="en-US" altLang="zh-CN" sz="2000" b="1" dirty="0" err="1" smtClean="0">
                <a:latin typeface="Times New Roman" panose="02020603050405020304" pitchFamily="18" charset="0"/>
                <a:ea typeface="Microsoft YaHei" panose="020B0503020204020204" pitchFamily="34" charset="-122"/>
                <a:cs typeface="Times New Roman" panose="02020603050405020304" pitchFamily="18" charset="0"/>
              </a:rPr>
              <a:t>outa</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=4’b1111;</a:t>
            </a:r>
          </a:p>
          <a:p>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b="1" dirty="0" smtClean="0"/>
              <a:t>O:</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outa= 4’b0001;</a:t>
            </a:r>
            <a:endParaRPr lang="en-US" altLang="zh-CN" sz="2000" b="1" dirty="0"/>
          </a:p>
          <a:p>
            <a:r>
              <a:rPr lang="en-US" altLang="zh-CN" sz="2000" b="1" dirty="0" smtClean="0"/>
              <a:t>     default: outa=4’bx</a:t>
            </a:r>
          </a:p>
          <a:p>
            <a:r>
              <a:rPr lang="en-US" altLang="zh-CN" sz="2000" b="1" dirty="0"/>
              <a:t> </a:t>
            </a:r>
            <a:r>
              <a:rPr lang="en-US" altLang="zh-CN" sz="2000" b="1" dirty="0" smtClean="0"/>
              <a:t> </a:t>
            </a:r>
            <a:r>
              <a:rPr lang="en-US" altLang="zh-CN" sz="2000" b="1" dirty="0" err="1" smtClean="0"/>
              <a:t>endcase</a:t>
            </a:r>
            <a:endParaRPr lang="en-US" altLang="zh-CN" sz="2000" b="1" dirty="0" smtClean="0"/>
          </a:p>
          <a:p>
            <a:r>
              <a:rPr lang="en-US" altLang="zh-CN" sz="2000" b="1" dirty="0"/>
              <a:t> </a:t>
            </a:r>
            <a:r>
              <a:rPr lang="en-US" altLang="zh-CN" sz="2000" b="1" dirty="0" smtClean="0"/>
              <a:t>end</a:t>
            </a:r>
          </a:p>
          <a:p>
            <a:r>
              <a:rPr lang="en-US" altLang="zh-CN" sz="2000" b="1" dirty="0" err="1" smtClean="0"/>
              <a:t>endmodule</a:t>
            </a:r>
            <a:endParaRPr lang="zh-CN" altLang="en-US" sz="2000" b="1" dirty="0"/>
          </a:p>
        </p:txBody>
      </p:sp>
      <p:pic>
        <p:nvPicPr>
          <p:cNvPr id="4" name="图片 3"/>
          <p:cNvPicPr>
            <a:picLocks noChangeAspect="1"/>
          </p:cNvPicPr>
          <p:nvPr/>
        </p:nvPicPr>
        <p:blipFill>
          <a:blip r:embed="rId2"/>
          <a:stretch>
            <a:fillRect/>
          </a:stretch>
        </p:blipFill>
        <p:spPr>
          <a:xfrm>
            <a:off x="106026" y="161800"/>
            <a:ext cx="2932122" cy="1849880"/>
          </a:xfrm>
          <a:prstGeom prst="rect">
            <a:avLst/>
          </a:prstGeom>
        </p:spPr>
      </p:pic>
      <p:grpSp>
        <p:nvGrpSpPr>
          <p:cNvPr id="21" name="组合 20"/>
          <p:cNvGrpSpPr/>
          <p:nvPr/>
        </p:nvGrpSpPr>
        <p:grpSpPr>
          <a:xfrm>
            <a:off x="206262" y="2362402"/>
            <a:ext cx="2973037" cy="1711366"/>
            <a:chOff x="-85688" y="2452670"/>
            <a:chExt cx="2973037" cy="1711366"/>
          </a:xfrm>
        </p:grpSpPr>
        <p:sp>
          <p:nvSpPr>
            <p:cNvPr id="2" name="矩形 1"/>
            <p:cNvSpPr/>
            <p:nvPr/>
          </p:nvSpPr>
          <p:spPr>
            <a:xfrm>
              <a:off x="815925" y="2489981"/>
              <a:ext cx="970671" cy="1674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 name="直接箭头连接符 5"/>
            <p:cNvCxnSpPr/>
            <p:nvPr/>
          </p:nvCxnSpPr>
          <p:spPr>
            <a:xfrm>
              <a:off x="485853" y="2799470"/>
              <a:ext cx="316005" cy="14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485852" y="2968282"/>
              <a:ext cx="316005" cy="14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1800663" y="2799470"/>
              <a:ext cx="3868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800663" y="3179297"/>
              <a:ext cx="3868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1786596" y="3587259"/>
              <a:ext cx="3868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endCxn id="16" idx="2"/>
            </p:cNvCxnSpPr>
            <p:nvPr/>
          </p:nvCxnSpPr>
          <p:spPr>
            <a:xfrm>
              <a:off x="1751425" y="3988188"/>
              <a:ext cx="45016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流程图: 汇总连接 12"/>
            <p:cNvSpPr/>
            <p:nvPr/>
          </p:nvSpPr>
          <p:spPr>
            <a:xfrm>
              <a:off x="2187525" y="2672861"/>
              <a:ext cx="274320" cy="295421"/>
            </a:xfrm>
            <a:prstGeom prst="flowChartSummingJuncti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流程图: 汇总连接 13"/>
            <p:cNvSpPr/>
            <p:nvPr/>
          </p:nvSpPr>
          <p:spPr>
            <a:xfrm>
              <a:off x="2201592" y="3031587"/>
              <a:ext cx="274320" cy="295421"/>
            </a:xfrm>
            <a:prstGeom prst="flowChartSummingJuncti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流程图: 汇总连接 14"/>
            <p:cNvSpPr/>
            <p:nvPr/>
          </p:nvSpPr>
          <p:spPr>
            <a:xfrm>
              <a:off x="2187525" y="3404380"/>
              <a:ext cx="274320" cy="295421"/>
            </a:xfrm>
            <a:prstGeom prst="flowChartSummingJuncti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流程图: 汇总连接 15"/>
            <p:cNvSpPr/>
            <p:nvPr/>
          </p:nvSpPr>
          <p:spPr>
            <a:xfrm>
              <a:off x="2201592" y="3840478"/>
              <a:ext cx="274320" cy="295421"/>
            </a:xfrm>
            <a:prstGeom prst="flowChartSummingJuncti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文本框 16"/>
            <p:cNvSpPr txBox="1"/>
            <p:nvPr/>
          </p:nvSpPr>
          <p:spPr>
            <a:xfrm>
              <a:off x="-85688" y="2554066"/>
              <a:ext cx="728084" cy="646331"/>
            </a:xfrm>
            <a:prstGeom prst="rect">
              <a:avLst/>
            </a:prstGeom>
            <a:noFill/>
          </p:spPr>
          <p:txBody>
            <a:bodyPr wrap="none" rtlCol="0">
              <a:spAutoFit/>
            </a:bodyPr>
            <a:lstStyle/>
            <a:p>
              <a:r>
                <a:rPr lang="en-US" altLang="zh-CN" dirty="0" err="1" smtClean="0"/>
                <a:t>ina</a:t>
              </a:r>
              <a:r>
                <a:rPr lang="en-US" altLang="zh-CN" dirty="0" smtClean="0"/>
                <a:t>[1]</a:t>
              </a:r>
            </a:p>
            <a:p>
              <a:r>
                <a:rPr lang="en-US" altLang="zh-CN" dirty="0" err="1" smtClean="0"/>
                <a:t>ina</a:t>
              </a:r>
              <a:r>
                <a:rPr lang="en-US" altLang="zh-CN" dirty="0" smtClean="0"/>
                <a:t>[0]</a:t>
              </a:r>
              <a:endParaRPr lang="zh-CN" altLang="en-US" dirty="0"/>
            </a:p>
          </p:txBody>
        </p:sp>
        <p:sp>
          <p:nvSpPr>
            <p:cNvPr id="19" name="文本框 18"/>
            <p:cNvSpPr txBox="1"/>
            <p:nvPr/>
          </p:nvSpPr>
          <p:spPr>
            <a:xfrm>
              <a:off x="2444599" y="2452670"/>
              <a:ext cx="442750" cy="1711366"/>
            </a:xfrm>
            <a:prstGeom prst="rect">
              <a:avLst/>
            </a:prstGeom>
            <a:noFill/>
          </p:spPr>
          <p:txBody>
            <a:bodyPr wrap="none" rtlCol="0">
              <a:spAutoFit/>
            </a:bodyPr>
            <a:lstStyle/>
            <a:p>
              <a:pPr>
                <a:lnSpc>
                  <a:spcPct val="150000"/>
                </a:lnSpc>
              </a:pPr>
              <a:r>
                <a:rPr lang="en-US" altLang="zh-CN" dirty="0" smtClean="0"/>
                <a:t>A</a:t>
              </a:r>
            </a:p>
            <a:p>
              <a:pPr>
                <a:lnSpc>
                  <a:spcPct val="150000"/>
                </a:lnSpc>
              </a:pPr>
              <a:r>
                <a:rPr lang="en-US" altLang="zh-CN" dirty="0" smtClean="0"/>
                <a:t>B</a:t>
              </a:r>
            </a:p>
            <a:p>
              <a:pPr>
                <a:lnSpc>
                  <a:spcPct val="150000"/>
                </a:lnSpc>
              </a:pPr>
              <a:r>
                <a:rPr lang="en-US" altLang="zh-CN" dirty="0" smtClean="0"/>
                <a:t>AB</a:t>
              </a:r>
            </a:p>
            <a:p>
              <a:pPr>
                <a:lnSpc>
                  <a:spcPct val="150000"/>
                </a:lnSpc>
              </a:pPr>
              <a:r>
                <a:rPr lang="en-US" altLang="zh-CN" dirty="0"/>
                <a:t>O</a:t>
              </a:r>
              <a:endParaRPr lang="zh-CN" altLang="en-US" dirty="0"/>
            </a:p>
          </p:txBody>
        </p:sp>
        <p:sp>
          <p:nvSpPr>
            <p:cNvPr id="20" name="矩形 19"/>
            <p:cNvSpPr/>
            <p:nvPr/>
          </p:nvSpPr>
          <p:spPr>
            <a:xfrm>
              <a:off x="873479" y="2618244"/>
              <a:ext cx="461665" cy="1236300"/>
            </a:xfrm>
            <a:prstGeom prst="rect">
              <a:avLst/>
            </a:prstGeom>
          </p:spPr>
          <p:txBody>
            <a:bodyPr vert="eaVert" wrap="none">
              <a:spAutoFit/>
            </a:bodyPr>
            <a:lstStyle/>
            <a:p>
              <a:r>
                <a:rPr lang="en-US" altLang="zh-CN" b="1" dirty="0"/>
                <a:t>test_blood1</a:t>
              </a:r>
              <a:endParaRPr lang="zh-CN" altLang="en-US" dirty="0"/>
            </a:p>
          </p:txBody>
        </p:sp>
      </p:grpSp>
    </p:spTree>
    <p:extLst>
      <p:ext uri="{BB962C8B-B14F-4D97-AF65-F5344CB8AC3E}">
        <p14:creationId xmlns:p14="http://schemas.microsoft.com/office/powerpoint/2010/main" val="3757965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061726" y="1744756"/>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rgbClr val="FFFF00"/>
                </a:solidFill>
                <a:latin typeface="Times New Roman" panose="02020603050405020304" pitchFamily="18" charset="0"/>
                <a:ea typeface="Microsoft YaHei" panose="020B0503020204020204" pitchFamily="34" charset="-122"/>
                <a:cs typeface="Times New Roman" panose="02020603050405020304" pitchFamily="18" charset="0"/>
              </a:rPr>
              <a:t>谢谢学习</a:t>
            </a:r>
          </a:p>
        </p:txBody>
      </p:sp>
    </p:spTree>
    <p:extLst>
      <p:ext uri="{BB962C8B-B14F-4D97-AF65-F5344CB8AC3E}">
        <p14:creationId xmlns:p14="http://schemas.microsoft.com/office/powerpoint/2010/main" val="2025812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648498" y="966174"/>
            <a:ext cx="6202113" cy="3840287"/>
          </a:xfrm>
          <a:prstGeom prst="rect">
            <a:avLst/>
          </a:prstGeom>
          <a:ln>
            <a:noFill/>
          </a:ln>
        </p:spPr>
        <p:txBody>
          <a:bodyPr wrap="square" numCol="1">
            <a:normAutofit/>
          </a:bodyPr>
          <a:lstStyle/>
          <a:p>
            <a:pPr marL="172350" indent="-342900" algn="just">
              <a:lnSpc>
                <a:spcPts val="3180"/>
              </a:lnSpc>
              <a:buClr>
                <a:srgbClr val="002060"/>
              </a:buClr>
              <a:buSzPct val="100000"/>
              <a:buFont typeface="Wingdings" pitchFamily="2" charset="2"/>
              <a:buChar char="l"/>
            </a:pPr>
            <a:r>
              <a:rPr lang="zh-CN" altLang="en-US" sz="2200" b="1" dirty="0">
                <a:solidFill>
                  <a:srgbClr val="3366FF"/>
                </a:solidFill>
                <a:latin typeface="Times New Roman" panose="02020603050405020304" pitchFamily="18" charset="0"/>
                <a:ea typeface="Microsoft YaHei" panose="020B0503020204020204" pitchFamily="34" charset="-122"/>
                <a:cs typeface="Times New Roman" panose="02020603050405020304" pitchFamily="18" charset="0"/>
              </a:rPr>
              <a:t>组合电路</a:t>
            </a:r>
          </a:p>
          <a:p>
            <a:pPr marL="685800" lvl="1" indent="-342900" algn="just">
              <a:lnSpc>
                <a:spcPts val="3180"/>
              </a:lnSpc>
              <a:buClr>
                <a:srgbClr val="002060"/>
              </a:buClr>
              <a:buSzPct val="100000"/>
              <a:buFont typeface="Wingdings" panose="05000000000000000000" pitchFamily="2" charset="2"/>
              <a:buChar char="ü"/>
            </a:pPr>
            <a:r>
              <a:rPr lang="zh-CN" altLang="en-US"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三</a:t>
            </a:r>
            <a:r>
              <a:rPr lang="en-US" altLang="zh-CN"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七人表决器</a:t>
            </a:r>
            <a:endParaRPr lang="en-US" altLang="zh-CN"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marL="685800" lvl="1" indent="-342900" algn="just">
              <a:lnSpc>
                <a:spcPts val="3180"/>
              </a:lnSpc>
              <a:buClr>
                <a:srgbClr val="002060"/>
              </a:buClr>
              <a:buSzPct val="100000"/>
              <a:buFont typeface="Wingdings" panose="05000000000000000000" pitchFamily="2" charset="2"/>
              <a:buChar char="ü"/>
            </a:pPr>
            <a:r>
              <a:rPr lang="zh-CN" altLang="en-US" sz="2000" b="1" dirty="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数据选择</a:t>
            </a:r>
            <a:r>
              <a:rPr lang="zh-CN" altLang="en-US"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器</a:t>
            </a:r>
            <a:endParaRPr lang="en-US" altLang="zh-CN"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marL="685800" lvl="1" indent="-342900" algn="just">
              <a:lnSpc>
                <a:spcPts val="3180"/>
              </a:lnSpc>
              <a:buClr>
                <a:srgbClr val="002060"/>
              </a:buClr>
              <a:buSzPct val="100000"/>
              <a:buFont typeface="Wingdings" panose="05000000000000000000" pitchFamily="2" charset="2"/>
              <a:buChar char="ü"/>
            </a:pPr>
            <a:r>
              <a:rPr lang="zh-CN" altLang="en-US"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四位二进制加法</a:t>
            </a:r>
            <a:endParaRPr lang="en-US" altLang="zh-CN"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marL="685800" lvl="1" indent="-342900" algn="just">
              <a:lnSpc>
                <a:spcPts val="3180"/>
              </a:lnSpc>
              <a:buClr>
                <a:srgbClr val="002060"/>
              </a:buClr>
              <a:buSzPct val="100000"/>
              <a:buFont typeface="Wingdings" panose="05000000000000000000" pitchFamily="2" charset="2"/>
              <a:buChar char="ü"/>
            </a:pPr>
            <a:r>
              <a:rPr lang="en-US" altLang="zh-CN"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BCD</a:t>
            </a:r>
            <a:r>
              <a:rPr lang="zh-CN" altLang="en-US"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码加法</a:t>
            </a:r>
            <a:endParaRPr lang="zh-CN" altLang="en-US" sz="2000" b="1" dirty="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marL="685800" lvl="1" indent="-342900" algn="just">
              <a:lnSpc>
                <a:spcPts val="3180"/>
              </a:lnSpc>
              <a:buClr>
                <a:srgbClr val="002060"/>
              </a:buClr>
              <a:buSzPct val="100000"/>
              <a:buFont typeface="Wingdings" panose="05000000000000000000" pitchFamily="2" charset="2"/>
              <a:buChar char="ü"/>
            </a:pPr>
            <a:r>
              <a:rPr lang="en-US" altLang="zh-CN" sz="2000" b="1" dirty="0" smtClean="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BCD-</a:t>
            </a:r>
            <a:r>
              <a:rPr lang="zh-CN" altLang="en-US" sz="2000" b="1" dirty="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rPr>
              <a:t>七段管译码器</a:t>
            </a:r>
            <a:endParaRPr lang="en-US" altLang="zh-CN" sz="2000" b="1" dirty="0">
              <a:solidFill>
                <a:schemeClr val="bg1">
                  <a:lumMod val="6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marL="685800" lvl="1" indent="-342900" algn="just">
              <a:lnSpc>
                <a:spcPts val="3180"/>
              </a:lnSpc>
              <a:buClr>
                <a:srgbClr val="002060"/>
              </a:buClr>
              <a:buSzPct val="100000"/>
              <a:buFont typeface="Wingdings" panose="05000000000000000000" pitchFamily="2" charset="2"/>
              <a:buChar char="ü"/>
            </a:pPr>
            <a:r>
              <a:rPr lang="zh-CN" altLang="en-US" sz="2000" b="1" dirty="0" smtClean="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指令</a:t>
            </a:r>
            <a:r>
              <a:rPr lang="zh-CN" altLang="en-US" sz="20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译码电路</a:t>
            </a:r>
            <a:endParaRPr lang="en-US" altLang="zh-CN" sz="20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marL="685800" lvl="1" indent="-342900" algn="just">
              <a:lnSpc>
                <a:spcPts val="3180"/>
              </a:lnSpc>
              <a:buClr>
                <a:srgbClr val="002060"/>
              </a:buClr>
              <a:buSzPct val="100000"/>
              <a:buFont typeface="Wingdings" panose="05000000000000000000" pitchFamily="2" charset="2"/>
              <a:buChar char="ü"/>
            </a:pPr>
            <a:r>
              <a:rPr lang="en-US" altLang="zh-CN" sz="2000" b="1" dirty="0" smtClean="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sz="20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位数</a:t>
            </a:r>
            <a:r>
              <a:rPr lang="zh-CN" altLang="en-US" sz="2000" b="1" dirty="0" smtClean="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乘法器</a:t>
            </a:r>
            <a:endParaRPr lang="en-US" altLang="zh-CN" sz="2000" b="1" dirty="0" smtClean="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marL="685800" lvl="1" indent="-342900" algn="just">
              <a:lnSpc>
                <a:spcPts val="3180"/>
              </a:lnSpc>
              <a:buClr>
                <a:srgbClr val="002060"/>
              </a:buClr>
              <a:buSzPct val="100000"/>
              <a:buFont typeface="Wingdings" panose="05000000000000000000" pitchFamily="2" charset="2"/>
              <a:buChar char="ü"/>
            </a:pPr>
            <a:r>
              <a:rPr lang="zh-CN" altLang="en-US" sz="2000" b="1" dirty="0" smtClean="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拓展：血型监测</a:t>
            </a:r>
            <a:endParaRPr lang="en-US" altLang="zh-CN" sz="20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标题 1">
            <a:extLst>
              <a:ext uri="{FF2B5EF4-FFF2-40B4-BE49-F238E27FC236}">
                <a16:creationId xmlns:a16="http://schemas.microsoft.com/office/drawing/2014/main" id="{76924A7C-8C02-6B4F-8E02-8D8D6F4364D0}"/>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实例</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2491" y="2152949"/>
            <a:ext cx="2349819" cy="2368027"/>
          </a:xfrm>
          <a:prstGeom prst="rect">
            <a:avLst/>
          </a:prstGeom>
        </p:spPr>
      </p:pic>
    </p:spTree>
    <p:extLst>
      <p:ext uri="{BB962C8B-B14F-4D97-AF65-F5344CB8AC3E}">
        <p14:creationId xmlns:p14="http://schemas.microsoft.com/office/powerpoint/2010/main" val="219049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24700" y="768993"/>
            <a:ext cx="8400322" cy="1879527"/>
          </a:xfrm>
        </p:spPr>
        <p:txBody>
          <a:bodyPr/>
          <a:lstStyle/>
          <a:p>
            <a:pPr marL="0" indent="0" algn="just">
              <a:lnSpc>
                <a:spcPct val="150000"/>
              </a:lnSpc>
              <a:spcBef>
                <a:spcPts val="0"/>
              </a:spcBef>
              <a:buNone/>
            </a:pPr>
            <a:r>
              <a:rPr lang="zh-CN" altLang="en-US" sz="2000" b="1" dirty="0">
                <a:latin typeface="Times New Roman" panose="02020603050405020304" pitchFamily="18" charset="0"/>
                <a:ea typeface="Microsoft YaHei" panose="020B0503020204020204" pitchFamily="34" charset="-122"/>
                <a:cs typeface="Times New Roman" panose="02020603050405020304" pitchFamily="18" charset="0"/>
              </a:rPr>
              <a:t>指令译码</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电路：通过</a:t>
            </a:r>
            <a:r>
              <a:rPr lang="zh-CN" altLang="en-US" sz="2000" b="1" dirty="0">
                <a:latin typeface="Times New Roman" panose="02020603050405020304" pitchFamily="18" charset="0"/>
                <a:ea typeface="Microsoft YaHei" panose="020B0503020204020204" pitchFamily="34" charset="-122"/>
                <a:cs typeface="Times New Roman" panose="02020603050405020304" pitchFamily="18" charset="0"/>
              </a:rPr>
              <a:t>指令判断，对输入数据（</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sz="2000" b="1" dirty="0">
                <a:latin typeface="Times New Roman" panose="02020603050405020304" pitchFamily="18" charset="0"/>
                <a:ea typeface="Microsoft YaHei" panose="020B0503020204020204" pitchFamily="34" charset="-122"/>
                <a:cs typeface="Times New Roman" panose="02020603050405020304" pitchFamily="18" charset="0"/>
              </a:rPr>
              <a:t>位）进行加、减、与、或、求反操作。</a:t>
            </a:r>
          </a:p>
        </p:txBody>
      </p:sp>
      <p:sp>
        <p:nvSpPr>
          <p:cNvPr id="6" name="矩形 5"/>
          <p:cNvSpPr/>
          <p:nvPr/>
        </p:nvSpPr>
        <p:spPr>
          <a:xfrm>
            <a:off x="1307773" y="1385199"/>
            <a:ext cx="7453396" cy="3482222"/>
          </a:xfrm>
          <a:prstGeom prst="rect">
            <a:avLst/>
          </a:prstGeom>
        </p:spPr>
        <p:style>
          <a:lnRef idx="2">
            <a:schemeClr val="accent1"/>
          </a:lnRef>
          <a:fillRef idx="1">
            <a:schemeClr val="lt1"/>
          </a:fillRef>
          <a:effectRef idx="0">
            <a:schemeClr val="accent1"/>
          </a:effectRef>
          <a:fontRef idx="minor">
            <a:schemeClr val="dk1"/>
          </a:fontRef>
        </p:style>
        <p:txBody>
          <a:bodyPr wrap="square" numCol="2">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b="1" dirty="0" smtClean="0">
                <a:latin typeface="Times New Roman" panose="02020603050405020304" pitchFamily="18" charset="0"/>
                <a:ea typeface="宋体" charset="-122"/>
              </a:rPr>
              <a:t>module </a:t>
            </a:r>
            <a:r>
              <a:rPr lang="en-US" altLang="zh-CN" sz="2000" b="1" dirty="0" err="1">
                <a:latin typeface="Times New Roman" panose="02020603050405020304" pitchFamily="18" charset="0"/>
                <a:ea typeface="宋体" charset="-122"/>
              </a:rPr>
              <a:t>alu</a:t>
            </a:r>
            <a:r>
              <a:rPr lang="en-US" altLang="zh-CN" sz="2000" b="1" dirty="0">
                <a:latin typeface="Times New Roman" panose="02020603050405020304" pitchFamily="18" charset="0"/>
                <a:ea typeface="宋体" charset="-122"/>
              </a:rPr>
              <a:t>(</a:t>
            </a:r>
            <a:r>
              <a:rPr lang="en-US" altLang="zh-CN" sz="2000" b="1" dirty="0" err="1">
                <a:latin typeface="Times New Roman" panose="02020603050405020304" pitchFamily="18" charset="0"/>
                <a:ea typeface="宋体" charset="-122"/>
              </a:rPr>
              <a:t>out,opcode,a,b</a:t>
            </a:r>
            <a:r>
              <a:rPr lang="en-US" altLang="zh-CN" sz="2000" b="1" dirty="0" smtClean="0">
                <a:latin typeface="Times New Roman" panose="02020603050405020304" pitchFamily="18" charset="0"/>
                <a:ea typeface="宋体" charset="-122"/>
              </a:rPr>
              <a:t>);</a:t>
            </a:r>
          </a:p>
          <a:p>
            <a:pPr lvl="1" eaLnBrk="1" hangingPunct="1"/>
            <a:r>
              <a:rPr lang="en-US" altLang="zh-CN" sz="2000" b="1" dirty="0">
                <a:latin typeface="Times New Roman" panose="02020603050405020304" pitchFamily="18" charset="0"/>
                <a:ea typeface="宋体" charset="-122"/>
              </a:rPr>
              <a:t>parameter </a:t>
            </a:r>
            <a:r>
              <a:rPr lang="en-US" altLang="zh-CN" sz="2000" b="1" dirty="0" smtClean="0">
                <a:latin typeface="Times New Roman" panose="02020603050405020304" pitchFamily="18" charset="0"/>
                <a:ea typeface="宋体" charset="-122"/>
              </a:rPr>
              <a:t>add=3‘d0</a:t>
            </a:r>
            <a:r>
              <a:rPr lang="zh-CN" altLang="en-US" sz="2000" b="1" dirty="0" smtClean="0">
                <a:latin typeface="Times New Roman" panose="02020603050405020304" pitchFamily="18" charset="0"/>
                <a:ea typeface="宋体" charset="-122"/>
              </a:rPr>
              <a:t>，</a:t>
            </a:r>
            <a:endParaRPr lang="en-US" altLang="zh-CN" sz="2000" b="1" dirty="0" smtClean="0">
              <a:latin typeface="Times New Roman" panose="02020603050405020304" pitchFamily="18" charset="0"/>
              <a:ea typeface="宋体" charset="-122"/>
            </a:endParaRPr>
          </a:p>
          <a:p>
            <a:pPr lvl="1" eaLnBrk="1" hangingPunct="1"/>
            <a:r>
              <a:rPr lang="en-US" altLang="zh-CN" sz="2000" b="1" dirty="0">
                <a:latin typeface="Times New Roman" panose="02020603050405020304" pitchFamily="18" charset="0"/>
                <a:ea typeface="宋体" charset="-122"/>
              </a:rPr>
              <a:t> </a:t>
            </a:r>
            <a:r>
              <a:rPr lang="en-US" altLang="zh-CN" sz="2000" b="1" dirty="0" smtClean="0">
                <a:latin typeface="Times New Roman" panose="02020603050405020304" pitchFamily="18" charset="0"/>
                <a:ea typeface="宋体" charset="-122"/>
              </a:rPr>
              <a:t>                 minus= 3’d1</a:t>
            </a:r>
            <a:r>
              <a:rPr lang="zh-CN" altLang="en-US" sz="2000" b="1" dirty="0" smtClean="0">
                <a:latin typeface="Times New Roman" panose="02020603050405020304" pitchFamily="18" charset="0"/>
                <a:ea typeface="宋体" charset="-122"/>
              </a:rPr>
              <a:t>，</a:t>
            </a:r>
            <a:endParaRPr lang="en-US" altLang="zh-CN" sz="2000" b="1" dirty="0" smtClean="0">
              <a:latin typeface="Times New Roman" panose="02020603050405020304" pitchFamily="18" charset="0"/>
              <a:ea typeface="宋体" charset="-122"/>
            </a:endParaRPr>
          </a:p>
          <a:p>
            <a:pPr lvl="1" eaLnBrk="1" hangingPunct="1"/>
            <a:r>
              <a:rPr lang="en-US" altLang="zh-CN" sz="2000" b="1" dirty="0">
                <a:latin typeface="Times New Roman" panose="02020603050405020304" pitchFamily="18" charset="0"/>
                <a:ea typeface="宋体" charset="-122"/>
              </a:rPr>
              <a:t> </a:t>
            </a:r>
            <a:r>
              <a:rPr lang="en-US" altLang="zh-CN" sz="2000" b="1" dirty="0" smtClean="0">
                <a:latin typeface="Times New Roman" panose="02020603050405020304" pitchFamily="18" charset="0"/>
                <a:ea typeface="宋体" charset="-122"/>
              </a:rPr>
              <a:t>                 </a:t>
            </a:r>
            <a:r>
              <a:rPr lang="en-US" altLang="zh-CN" sz="2000" b="1" dirty="0" err="1" smtClean="0">
                <a:latin typeface="Times New Roman" panose="02020603050405020304" pitchFamily="18" charset="0"/>
                <a:ea typeface="宋体" charset="-122"/>
              </a:rPr>
              <a:t>bor</a:t>
            </a:r>
            <a:r>
              <a:rPr lang="en-US" altLang="zh-CN" sz="2000" b="1" dirty="0" smtClean="0">
                <a:latin typeface="Times New Roman" panose="02020603050405020304" pitchFamily="18" charset="0"/>
                <a:ea typeface="宋体" charset="-122"/>
              </a:rPr>
              <a:t> =3‘d3</a:t>
            </a:r>
            <a:r>
              <a:rPr lang="zh-CN" altLang="en-US" sz="2000" b="1" dirty="0" smtClean="0">
                <a:latin typeface="Times New Roman" panose="02020603050405020304" pitchFamily="18" charset="0"/>
                <a:ea typeface="宋体" charset="-122"/>
              </a:rPr>
              <a:t>，</a:t>
            </a:r>
            <a:endParaRPr lang="en-US" altLang="zh-CN" sz="2000" b="1" dirty="0" smtClean="0">
              <a:latin typeface="Times New Roman" panose="02020603050405020304" pitchFamily="18" charset="0"/>
              <a:ea typeface="宋体" charset="-122"/>
            </a:endParaRPr>
          </a:p>
          <a:p>
            <a:pPr lvl="1" eaLnBrk="1" hangingPunct="1"/>
            <a:r>
              <a:rPr lang="en-US" altLang="zh-CN" sz="2000" b="1" dirty="0">
                <a:latin typeface="Times New Roman" panose="02020603050405020304" pitchFamily="18" charset="0"/>
                <a:ea typeface="宋体" charset="-122"/>
              </a:rPr>
              <a:t> </a:t>
            </a:r>
            <a:r>
              <a:rPr lang="en-US" altLang="zh-CN" sz="2000" b="1" dirty="0" smtClean="0">
                <a:latin typeface="Times New Roman" panose="02020603050405020304" pitchFamily="18" charset="0"/>
                <a:ea typeface="宋体" charset="-122"/>
              </a:rPr>
              <a:t>                 </a:t>
            </a:r>
            <a:r>
              <a:rPr lang="en-US" altLang="zh-CN" sz="2000" b="1" dirty="0" err="1" smtClean="0">
                <a:latin typeface="Times New Roman" panose="02020603050405020304" pitchFamily="18" charset="0"/>
                <a:ea typeface="宋体" charset="-122"/>
              </a:rPr>
              <a:t>bnot</a:t>
            </a:r>
            <a:r>
              <a:rPr lang="en-US" altLang="zh-CN" sz="2000" b="1" dirty="0" smtClean="0">
                <a:latin typeface="Times New Roman" panose="02020603050405020304" pitchFamily="18" charset="0"/>
                <a:ea typeface="宋体" charset="-122"/>
              </a:rPr>
              <a:t>= 3’d4</a:t>
            </a:r>
            <a:r>
              <a:rPr lang="zh-CN" altLang="en-US" sz="2000" b="1" dirty="0" smtClean="0">
                <a:latin typeface="Times New Roman" panose="02020603050405020304" pitchFamily="18" charset="0"/>
                <a:ea typeface="宋体" charset="-122"/>
              </a:rPr>
              <a:t>；</a:t>
            </a:r>
            <a:endParaRPr lang="en-US" altLang="zh-CN" sz="2000" b="1" dirty="0">
              <a:latin typeface="Times New Roman" panose="02020603050405020304" pitchFamily="18" charset="0"/>
              <a:ea typeface="宋体" charset="-122"/>
            </a:endParaRPr>
          </a:p>
          <a:p>
            <a:pPr lvl="1" eaLnBrk="1" hangingPunct="1"/>
            <a:r>
              <a:rPr lang="en-US" altLang="zh-CN" sz="2000" b="1" dirty="0" smtClean="0">
                <a:latin typeface="Times New Roman" panose="02020603050405020304" pitchFamily="18" charset="0"/>
                <a:ea typeface="宋体" charset="-122"/>
              </a:rPr>
              <a:t>output </a:t>
            </a:r>
            <a:r>
              <a:rPr lang="en-US" altLang="zh-CN" sz="2000" b="1" dirty="0" err="1" smtClean="0">
                <a:latin typeface="Times New Roman" panose="02020603050405020304" pitchFamily="18" charset="0"/>
                <a:ea typeface="宋体" charset="-122"/>
              </a:rPr>
              <a:t>reg</a:t>
            </a:r>
            <a:r>
              <a:rPr lang="en-US" altLang="zh-CN" sz="2000" b="1" dirty="0" smtClean="0">
                <a:latin typeface="Times New Roman" panose="02020603050405020304" pitchFamily="18" charset="0"/>
                <a:ea typeface="宋体" charset="-122"/>
              </a:rPr>
              <a:t>[7:0</a:t>
            </a:r>
            <a:r>
              <a:rPr lang="en-US" altLang="zh-CN" sz="2000" b="1" dirty="0">
                <a:latin typeface="Times New Roman" panose="02020603050405020304" pitchFamily="18" charset="0"/>
                <a:ea typeface="宋体" charset="-122"/>
              </a:rPr>
              <a:t>] out;</a:t>
            </a:r>
          </a:p>
          <a:p>
            <a:pPr lvl="1" eaLnBrk="1" hangingPunct="1"/>
            <a:r>
              <a:rPr lang="en-US" altLang="zh-CN" sz="2000" b="1" dirty="0" smtClean="0">
                <a:latin typeface="Times New Roman" panose="02020603050405020304" pitchFamily="18" charset="0"/>
                <a:ea typeface="宋体" charset="-122"/>
              </a:rPr>
              <a:t>input[2:0</a:t>
            </a:r>
            <a:r>
              <a:rPr lang="en-US" altLang="zh-CN" sz="2000" b="1" dirty="0">
                <a:latin typeface="Times New Roman" panose="02020603050405020304" pitchFamily="18" charset="0"/>
                <a:ea typeface="宋体" charset="-122"/>
              </a:rPr>
              <a:t>] opcode;</a:t>
            </a:r>
          </a:p>
          <a:p>
            <a:pPr lvl="1" eaLnBrk="1" hangingPunct="1"/>
            <a:r>
              <a:rPr lang="en-US" altLang="zh-CN" sz="2000" b="1" dirty="0">
                <a:latin typeface="Times New Roman" panose="02020603050405020304" pitchFamily="18" charset="0"/>
                <a:ea typeface="宋体" charset="-122"/>
              </a:rPr>
              <a:t>input[7:0] </a:t>
            </a:r>
            <a:r>
              <a:rPr lang="en-US" altLang="zh-CN" sz="2000" b="1" dirty="0" err="1">
                <a:latin typeface="Times New Roman" panose="02020603050405020304" pitchFamily="18" charset="0"/>
                <a:ea typeface="宋体" charset="-122"/>
              </a:rPr>
              <a:t>a,b</a:t>
            </a:r>
            <a:r>
              <a:rPr lang="en-US" altLang="zh-CN" sz="2000" b="1" dirty="0" smtClean="0">
                <a:latin typeface="Times New Roman" panose="02020603050405020304" pitchFamily="18" charset="0"/>
                <a:ea typeface="宋体" charset="-122"/>
              </a:rPr>
              <a:t>;</a:t>
            </a:r>
          </a:p>
          <a:p>
            <a:pPr lvl="1" eaLnBrk="1" hangingPunct="1"/>
            <a:endParaRPr lang="en-US" altLang="zh-CN" sz="2000" b="1" dirty="0">
              <a:latin typeface="Times New Roman" panose="02020603050405020304" pitchFamily="18" charset="0"/>
              <a:ea typeface="宋体" charset="-122"/>
            </a:endParaRPr>
          </a:p>
          <a:p>
            <a:pPr lvl="1" eaLnBrk="1" hangingPunct="1"/>
            <a:r>
              <a:rPr lang="en-US" altLang="zh-CN" sz="2000" b="1" dirty="0">
                <a:latin typeface="Times New Roman" panose="02020603050405020304" pitchFamily="18" charset="0"/>
                <a:ea typeface="宋体" charset="-122"/>
              </a:rPr>
              <a:t>always@(opcode or a or b)</a:t>
            </a:r>
          </a:p>
          <a:p>
            <a:pPr lvl="1" eaLnBrk="1" hangingPunct="1"/>
            <a:r>
              <a:rPr lang="en-US" altLang="zh-CN" sz="2000" b="1" dirty="0">
                <a:latin typeface="Times New Roman" panose="02020603050405020304" pitchFamily="18" charset="0"/>
                <a:ea typeface="宋体" charset="-122"/>
              </a:rPr>
              <a:t>begin</a:t>
            </a:r>
          </a:p>
          <a:p>
            <a:pPr lvl="1" eaLnBrk="1" hangingPunct="1"/>
            <a:r>
              <a:rPr lang="en-US" altLang="zh-CN" sz="2000" b="1" dirty="0">
                <a:latin typeface="Times New Roman" panose="02020603050405020304" pitchFamily="18" charset="0"/>
                <a:ea typeface="宋体" charset="-122"/>
              </a:rPr>
              <a:t>case(opcode)</a:t>
            </a:r>
          </a:p>
          <a:p>
            <a:pPr lvl="2" eaLnBrk="1" hangingPunct="1"/>
            <a:r>
              <a:rPr lang="en-US" altLang="zh-CN" sz="2000" b="1" dirty="0" smtClean="0">
                <a:latin typeface="Times New Roman" panose="02020603050405020304" pitchFamily="18" charset="0"/>
                <a:ea typeface="宋体" charset="-122"/>
              </a:rPr>
              <a:t>add</a:t>
            </a:r>
            <a:r>
              <a:rPr lang="en-US" altLang="zh-CN" sz="2000" b="1" dirty="0">
                <a:latin typeface="Times New Roman" panose="02020603050405020304" pitchFamily="18" charset="0"/>
                <a:ea typeface="宋体" charset="-122"/>
              </a:rPr>
              <a:t>: 	out = </a:t>
            </a:r>
            <a:r>
              <a:rPr lang="en-US" altLang="zh-CN" sz="2000" b="1" dirty="0" err="1">
                <a:latin typeface="Times New Roman" panose="02020603050405020304" pitchFamily="18" charset="0"/>
                <a:ea typeface="宋体" charset="-122"/>
              </a:rPr>
              <a:t>a+b</a:t>
            </a:r>
            <a:r>
              <a:rPr lang="en-US" altLang="zh-CN" sz="2000" b="1" dirty="0">
                <a:latin typeface="Times New Roman" panose="02020603050405020304" pitchFamily="18" charset="0"/>
                <a:ea typeface="宋体" charset="-122"/>
              </a:rPr>
              <a:t>;</a:t>
            </a:r>
          </a:p>
          <a:p>
            <a:pPr lvl="2" eaLnBrk="1" hangingPunct="1"/>
            <a:r>
              <a:rPr lang="en-US" altLang="zh-CN" sz="2000" b="1" dirty="0" smtClean="0">
                <a:latin typeface="Times New Roman" panose="02020603050405020304" pitchFamily="18" charset="0"/>
                <a:ea typeface="宋体" charset="-122"/>
              </a:rPr>
              <a:t>minus</a:t>
            </a:r>
            <a:r>
              <a:rPr lang="en-US" altLang="zh-CN" sz="2000" b="1" dirty="0">
                <a:latin typeface="Times New Roman" panose="02020603050405020304" pitchFamily="18" charset="0"/>
                <a:ea typeface="宋体" charset="-122"/>
              </a:rPr>
              <a:t>: out = a-b;</a:t>
            </a:r>
          </a:p>
          <a:p>
            <a:pPr lvl="2" eaLnBrk="1" hangingPunct="1"/>
            <a:r>
              <a:rPr lang="en-US" altLang="zh-CN" sz="2000" b="1" dirty="0" smtClean="0">
                <a:latin typeface="Times New Roman" panose="02020603050405020304" pitchFamily="18" charset="0"/>
                <a:ea typeface="宋体" charset="-122"/>
              </a:rPr>
              <a:t>band</a:t>
            </a:r>
            <a:r>
              <a:rPr lang="en-US" altLang="zh-CN" sz="2000" b="1" dirty="0">
                <a:latin typeface="Times New Roman" panose="02020603050405020304" pitchFamily="18" charset="0"/>
                <a:ea typeface="宋体" charset="-122"/>
              </a:rPr>
              <a:t>: 	out = </a:t>
            </a:r>
            <a:r>
              <a:rPr lang="en-US" altLang="zh-CN" sz="2000" b="1" dirty="0" err="1">
                <a:latin typeface="Times New Roman" panose="02020603050405020304" pitchFamily="18" charset="0"/>
                <a:ea typeface="宋体" charset="-122"/>
              </a:rPr>
              <a:t>a&amp;b</a:t>
            </a:r>
            <a:r>
              <a:rPr lang="en-US" altLang="zh-CN" sz="2000" b="1" dirty="0">
                <a:latin typeface="Times New Roman" panose="02020603050405020304" pitchFamily="18" charset="0"/>
                <a:ea typeface="宋体" charset="-122"/>
              </a:rPr>
              <a:t>;</a:t>
            </a:r>
          </a:p>
          <a:p>
            <a:pPr lvl="2" eaLnBrk="1" hangingPunct="1"/>
            <a:r>
              <a:rPr lang="en-US" altLang="zh-CN" sz="2000" b="1" dirty="0" err="1" smtClean="0">
                <a:latin typeface="Times New Roman" panose="02020603050405020304" pitchFamily="18" charset="0"/>
                <a:ea typeface="宋体" charset="-122"/>
              </a:rPr>
              <a:t>bor</a:t>
            </a:r>
            <a:r>
              <a:rPr lang="en-US" altLang="zh-CN" sz="2000" b="1" dirty="0">
                <a:latin typeface="Times New Roman" panose="02020603050405020304" pitchFamily="18" charset="0"/>
                <a:ea typeface="宋体" charset="-122"/>
              </a:rPr>
              <a:t>: 	out = </a:t>
            </a:r>
            <a:r>
              <a:rPr lang="en-US" altLang="zh-CN" sz="2000" b="1" dirty="0" err="1">
                <a:latin typeface="Times New Roman" panose="02020603050405020304" pitchFamily="18" charset="0"/>
                <a:ea typeface="宋体" charset="-122"/>
              </a:rPr>
              <a:t>a|b</a:t>
            </a:r>
            <a:r>
              <a:rPr lang="en-US" altLang="zh-CN" sz="2000" b="1" dirty="0">
                <a:latin typeface="Times New Roman" panose="02020603050405020304" pitchFamily="18" charset="0"/>
                <a:ea typeface="宋体" charset="-122"/>
              </a:rPr>
              <a:t>;</a:t>
            </a:r>
          </a:p>
          <a:p>
            <a:pPr lvl="2" eaLnBrk="1" hangingPunct="1"/>
            <a:r>
              <a:rPr lang="en-US" altLang="zh-CN" sz="2000" b="1" dirty="0" err="1" smtClean="0">
                <a:latin typeface="Times New Roman" panose="02020603050405020304" pitchFamily="18" charset="0"/>
                <a:ea typeface="宋体" charset="-122"/>
              </a:rPr>
              <a:t>bnot</a:t>
            </a:r>
            <a:r>
              <a:rPr lang="en-US" altLang="zh-CN" sz="2000" b="1" dirty="0">
                <a:latin typeface="Times New Roman" panose="02020603050405020304" pitchFamily="18" charset="0"/>
                <a:ea typeface="宋体" charset="-122"/>
              </a:rPr>
              <a:t>: 	out=~a;</a:t>
            </a:r>
          </a:p>
          <a:p>
            <a:pPr lvl="2" eaLnBrk="1" hangingPunct="1"/>
            <a:r>
              <a:rPr lang="en-US" altLang="zh-CN" sz="2000" b="1" dirty="0">
                <a:latin typeface="Times New Roman" panose="02020603050405020304" pitchFamily="18" charset="0"/>
                <a:ea typeface="宋体" charset="-122"/>
              </a:rPr>
              <a:t>default: out=8'hx;</a:t>
            </a:r>
          </a:p>
          <a:p>
            <a:pPr lvl="1" eaLnBrk="1" hangingPunct="1"/>
            <a:r>
              <a:rPr lang="en-US" altLang="zh-CN" sz="2000" b="1" dirty="0" err="1">
                <a:latin typeface="Times New Roman" panose="02020603050405020304" pitchFamily="18" charset="0"/>
                <a:ea typeface="宋体" charset="-122"/>
              </a:rPr>
              <a:t>endcase</a:t>
            </a:r>
            <a:endParaRPr lang="en-US" altLang="zh-CN" sz="2000" b="1" dirty="0">
              <a:latin typeface="Times New Roman" panose="02020603050405020304" pitchFamily="18" charset="0"/>
              <a:ea typeface="宋体" charset="-122"/>
            </a:endParaRPr>
          </a:p>
          <a:p>
            <a:pPr eaLnBrk="1" hangingPunct="1"/>
            <a:r>
              <a:rPr lang="en-US" altLang="zh-CN" sz="2000" b="1" dirty="0" smtClean="0">
                <a:latin typeface="Times New Roman" panose="02020603050405020304" pitchFamily="18" charset="0"/>
                <a:ea typeface="宋体" charset="-122"/>
              </a:rPr>
              <a:t>end   </a:t>
            </a:r>
          </a:p>
          <a:p>
            <a:pPr eaLnBrk="1" hangingPunct="1"/>
            <a:r>
              <a:rPr lang="en-US" altLang="zh-CN" sz="2000" b="1" dirty="0" err="1" smtClean="0">
                <a:latin typeface="Times New Roman" panose="02020603050405020304" pitchFamily="18" charset="0"/>
                <a:ea typeface="宋体" charset="-122"/>
              </a:rPr>
              <a:t>endmodule</a:t>
            </a:r>
            <a:endParaRPr lang="zh-CN" altLang="en-US" sz="2000" b="1" dirty="0">
              <a:latin typeface="Times New Roman" panose="02020603050405020304" pitchFamily="18" charset="0"/>
              <a:ea typeface="宋体" charset="-122"/>
            </a:endParaRPr>
          </a:p>
        </p:txBody>
      </p:sp>
      <p:sp>
        <p:nvSpPr>
          <p:cNvPr id="4" name="标题 1">
            <a:extLst>
              <a:ext uri="{FF2B5EF4-FFF2-40B4-BE49-F238E27FC236}">
                <a16:creationId xmlns:a16="http://schemas.microsoft.com/office/drawing/2014/main" id="{530B172C-AEAC-8846-8982-84F18D3969EC}"/>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指令译码电路</a:t>
            </a:r>
          </a:p>
        </p:txBody>
      </p:sp>
      <p:cxnSp>
        <p:nvCxnSpPr>
          <p:cNvPr id="10" name="直接连接符 9"/>
          <p:cNvCxnSpPr/>
          <p:nvPr/>
        </p:nvCxnSpPr>
        <p:spPr>
          <a:xfrm>
            <a:off x="4881489" y="1385199"/>
            <a:ext cx="28136" cy="3482222"/>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96672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08A7C9F-E33B-D74F-8A76-2B22EE08CD89}"/>
              </a:ext>
            </a:extLst>
          </p:cNvPr>
          <p:cNvSpPr/>
          <p:nvPr/>
        </p:nvSpPr>
        <p:spPr>
          <a:xfrm>
            <a:off x="372141" y="1160831"/>
            <a:ext cx="8399720" cy="3262313"/>
          </a:xfrm>
          <a:prstGeom prst="rect">
            <a:avLst/>
          </a:prstGeom>
          <a:solidFill>
            <a:schemeClr val="bg1">
              <a:lumMod val="9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4294967295"/>
          </p:nvPr>
        </p:nvSpPr>
        <p:spPr>
          <a:xfrm>
            <a:off x="632680" y="1515775"/>
            <a:ext cx="8842570" cy="2552424"/>
          </a:xfrm>
        </p:spPr>
        <p:txBody>
          <a:bodyPr numCol="2">
            <a:normAutofit fontScale="70000" lnSpcReduction="20000"/>
          </a:bodyPr>
          <a:lstStyle/>
          <a:p>
            <a:pPr marL="0" indent="0">
              <a:lnSpc>
                <a:spcPct val="120000"/>
              </a:lnSpc>
              <a:buNone/>
            </a:pPr>
            <a:r>
              <a:rPr lang="en-US" altLang="zh-CN" sz="2000" b="1" dirty="0">
                <a:latin typeface="Times New Roman" panose="02020603050405020304" pitchFamily="18" charset="0"/>
              </a:rPr>
              <a:t>module </a:t>
            </a:r>
            <a:r>
              <a:rPr lang="en-US" altLang="zh-CN" sz="2000" b="1" dirty="0" err="1">
                <a:latin typeface="Times New Roman" panose="02020603050405020304" pitchFamily="18" charset="0"/>
              </a:rPr>
              <a:t>mult_for</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outcome,a,b</a:t>
            </a:r>
            <a:r>
              <a:rPr lang="en-US" altLang="zh-CN" sz="2000" b="1" dirty="0">
                <a:latin typeface="Times New Roman" panose="02020603050405020304" pitchFamily="18" charset="0"/>
              </a:rPr>
              <a:t>);</a:t>
            </a:r>
          </a:p>
          <a:p>
            <a:pPr marL="0" indent="-42862">
              <a:lnSpc>
                <a:spcPct val="120000"/>
              </a:lnSpc>
              <a:buNone/>
            </a:pPr>
            <a:r>
              <a:rPr lang="en-US" altLang="zh-CN" sz="2300" b="1" dirty="0">
                <a:latin typeface="Times New Roman" panose="02020603050405020304" pitchFamily="18" charset="0"/>
              </a:rPr>
              <a:t>parameter size=8;</a:t>
            </a:r>
          </a:p>
          <a:p>
            <a:pPr marL="0" indent="-42862">
              <a:lnSpc>
                <a:spcPct val="120000"/>
              </a:lnSpc>
              <a:buNone/>
            </a:pPr>
            <a:r>
              <a:rPr lang="en-US" altLang="zh-CN" sz="2300" b="1" dirty="0">
                <a:latin typeface="Times New Roman" panose="02020603050405020304" pitchFamily="18" charset="0"/>
              </a:rPr>
              <a:t>input[size:1] </a:t>
            </a:r>
            <a:r>
              <a:rPr lang="en-US" altLang="zh-CN" sz="2300" b="1" dirty="0" err="1">
                <a:latin typeface="Times New Roman" panose="02020603050405020304" pitchFamily="18" charset="0"/>
              </a:rPr>
              <a:t>a,b</a:t>
            </a:r>
            <a:r>
              <a:rPr lang="en-US" altLang="zh-CN" sz="2300" b="1" dirty="0">
                <a:latin typeface="Times New Roman" panose="02020603050405020304" pitchFamily="18" charset="0"/>
              </a:rPr>
              <a:t>;</a:t>
            </a:r>
          </a:p>
          <a:p>
            <a:pPr marL="0" indent="-42862">
              <a:lnSpc>
                <a:spcPct val="120000"/>
              </a:lnSpc>
              <a:buNone/>
            </a:pPr>
            <a:r>
              <a:rPr lang="en-US" altLang="zh-CN" sz="2300" b="1" dirty="0">
                <a:latin typeface="Times New Roman" panose="02020603050405020304" pitchFamily="18" charset="0"/>
              </a:rPr>
              <a:t>output[2*size:1] outcome;</a:t>
            </a:r>
          </a:p>
          <a:p>
            <a:pPr marL="0" indent="-42862">
              <a:lnSpc>
                <a:spcPct val="120000"/>
              </a:lnSpc>
              <a:buNone/>
            </a:pPr>
            <a:r>
              <a:rPr lang="en-US" altLang="zh-CN" sz="2300" b="1" dirty="0" err="1">
                <a:latin typeface="Times New Roman" panose="02020603050405020304" pitchFamily="18" charset="0"/>
              </a:rPr>
              <a:t>reg</a:t>
            </a:r>
            <a:r>
              <a:rPr lang="en-US" altLang="zh-CN" sz="2300" b="1" dirty="0">
                <a:latin typeface="Times New Roman" panose="02020603050405020304" pitchFamily="18" charset="0"/>
              </a:rPr>
              <a:t>[2*size:1] outcome;</a:t>
            </a:r>
          </a:p>
          <a:p>
            <a:pPr marL="0" indent="-42862">
              <a:lnSpc>
                <a:spcPct val="120000"/>
              </a:lnSpc>
              <a:buNone/>
            </a:pPr>
            <a:r>
              <a:rPr lang="en-US" altLang="zh-CN" sz="2300" b="1" dirty="0">
                <a:latin typeface="Times New Roman" panose="02020603050405020304" pitchFamily="18" charset="0"/>
              </a:rPr>
              <a:t>integer </a:t>
            </a:r>
            <a:r>
              <a:rPr lang="en-US" altLang="zh-CN" sz="2300" b="1" dirty="0" err="1">
                <a:latin typeface="Times New Roman" panose="02020603050405020304" pitchFamily="18" charset="0"/>
              </a:rPr>
              <a:t>i</a:t>
            </a:r>
            <a:r>
              <a:rPr lang="en-US" altLang="zh-CN" sz="2300" b="1" dirty="0">
                <a:latin typeface="Times New Roman" panose="02020603050405020304" pitchFamily="18" charset="0"/>
              </a:rPr>
              <a:t>;</a:t>
            </a:r>
          </a:p>
          <a:p>
            <a:pPr marL="0" indent="0">
              <a:lnSpc>
                <a:spcPct val="120000"/>
              </a:lnSpc>
              <a:buNone/>
            </a:pPr>
            <a:r>
              <a:rPr lang="en-US" altLang="zh-CN" sz="2000" b="1" dirty="0">
                <a:latin typeface="Times New Roman" panose="02020603050405020304" pitchFamily="18" charset="0"/>
              </a:rPr>
              <a:t>always @(a or b)</a:t>
            </a:r>
          </a:p>
          <a:p>
            <a:pPr marL="0" indent="0">
              <a:lnSpc>
                <a:spcPct val="120000"/>
              </a:lnSpc>
              <a:buNone/>
            </a:pPr>
            <a:r>
              <a:rPr lang="en-US" altLang="zh-CN" sz="2000" b="1" dirty="0">
                <a:latin typeface="Times New Roman" panose="02020603050405020304" pitchFamily="18" charset="0"/>
              </a:rPr>
              <a:t>begin</a:t>
            </a:r>
          </a:p>
          <a:p>
            <a:pPr marL="0" indent="-42862">
              <a:lnSpc>
                <a:spcPct val="120000"/>
              </a:lnSpc>
              <a:buNone/>
            </a:pPr>
            <a:r>
              <a:rPr lang="en-US" altLang="zh-CN" sz="2300" b="1" dirty="0">
                <a:latin typeface="Times New Roman" panose="02020603050405020304" pitchFamily="18" charset="0"/>
              </a:rPr>
              <a:t>outcome=0;</a:t>
            </a:r>
          </a:p>
          <a:p>
            <a:pPr marL="0" indent="-42862">
              <a:lnSpc>
                <a:spcPct val="120000"/>
              </a:lnSpc>
              <a:buNone/>
            </a:pPr>
            <a:r>
              <a:rPr lang="en-US" altLang="zh-CN" sz="2300" b="1" dirty="0">
                <a:latin typeface="Times New Roman" panose="02020603050405020304" pitchFamily="18" charset="0"/>
              </a:rPr>
              <a:t>for(</a:t>
            </a:r>
            <a:r>
              <a:rPr lang="en-US" altLang="zh-CN" sz="2300" b="1" dirty="0" err="1">
                <a:latin typeface="Times New Roman" panose="02020603050405020304" pitchFamily="18" charset="0"/>
              </a:rPr>
              <a:t>i</a:t>
            </a:r>
            <a:r>
              <a:rPr lang="en-US" altLang="zh-CN" sz="2300" b="1" dirty="0">
                <a:latin typeface="Times New Roman" panose="02020603050405020304" pitchFamily="18" charset="0"/>
              </a:rPr>
              <a:t>=1; </a:t>
            </a:r>
            <a:r>
              <a:rPr lang="en-US" altLang="zh-CN" sz="2300" b="1" dirty="0" err="1">
                <a:latin typeface="Times New Roman" panose="02020603050405020304" pitchFamily="18" charset="0"/>
              </a:rPr>
              <a:t>i</a:t>
            </a:r>
            <a:r>
              <a:rPr lang="en-US" altLang="zh-CN" sz="2300" b="1" dirty="0">
                <a:latin typeface="Times New Roman" panose="02020603050405020304" pitchFamily="18" charset="0"/>
              </a:rPr>
              <a:t>&lt;=size; </a:t>
            </a:r>
            <a:r>
              <a:rPr lang="en-US" altLang="zh-CN" sz="2300" b="1" dirty="0" err="1">
                <a:latin typeface="Times New Roman" panose="02020603050405020304" pitchFamily="18" charset="0"/>
              </a:rPr>
              <a:t>i</a:t>
            </a:r>
            <a:r>
              <a:rPr lang="en-US" altLang="zh-CN" sz="2300" b="1" dirty="0">
                <a:latin typeface="Times New Roman" panose="02020603050405020304" pitchFamily="18" charset="0"/>
              </a:rPr>
              <a:t>=i+1)</a:t>
            </a:r>
          </a:p>
          <a:p>
            <a:pPr marL="0" indent="-42862">
              <a:lnSpc>
                <a:spcPct val="120000"/>
              </a:lnSpc>
              <a:buNone/>
            </a:pPr>
            <a:r>
              <a:rPr lang="en-US" altLang="zh-CN" sz="2300" b="1" dirty="0">
                <a:latin typeface="Times New Roman" panose="02020603050405020304" pitchFamily="18" charset="0"/>
              </a:rPr>
              <a:t>if(b[</a:t>
            </a:r>
            <a:r>
              <a:rPr lang="en-US" altLang="zh-CN" sz="2300" b="1" dirty="0" err="1">
                <a:latin typeface="Times New Roman" panose="02020603050405020304" pitchFamily="18" charset="0"/>
              </a:rPr>
              <a:t>i</a:t>
            </a:r>
            <a:r>
              <a:rPr lang="en-US" altLang="zh-CN" sz="2300" b="1" dirty="0">
                <a:latin typeface="Times New Roman" panose="02020603050405020304" pitchFamily="18" charset="0"/>
              </a:rPr>
              <a:t>])  outcome=outcome +(a &lt;&lt; (i-1));</a:t>
            </a:r>
          </a:p>
          <a:p>
            <a:pPr marL="0" indent="-42862">
              <a:lnSpc>
                <a:spcPct val="120000"/>
              </a:lnSpc>
              <a:buNone/>
            </a:pPr>
            <a:r>
              <a:rPr lang="en-US" altLang="zh-CN" sz="2300" b="1" dirty="0">
                <a:latin typeface="Times New Roman" panose="02020603050405020304" pitchFamily="18" charset="0"/>
              </a:rPr>
              <a:t>end</a:t>
            </a:r>
          </a:p>
          <a:p>
            <a:pPr marL="0" indent="0">
              <a:lnSpc>
                <a:spcPct val="120000"/>
              </a:lnSpc>
              <a:buNone/>
            </a:pPr>
            <a:r>
              <a:rPr lang="en-US" altLang="zh-CN" sz="2000" b="1" dirty="0" err="1">
                <a:latin typeface="Times New Roman" panose="02020603050405020304" pitchFamily="18" charset="0"/>
              </a:rPr>
              <a:t>endmodule</a:t>
            </a:r>
            <a:endParaRPr lang="en-US" altLang="zh-CN" sz="2000" b="1" dirty="0">
              <a:latin typeface="Times New Roman" panose="02020603050405020304" pitchFamily="18" charset="0"/>
            </a:endParaRPr>
          </a:p>
          <a:p>
            <a:endParaRPr lang="zh-CN" altLang="en-US" sz="2000" b="1" dirty="0">
              <a:latin typeface="Times New Roman" panose="02020603050405020304" pitchFamily="18" charset="0"/>
            </a:endParaRPr>
          </a:p>
        </p:txBody>
      </p:sp>
      <p:sp>
        <p:nvSpPr>
          <p:cNvPr id="4" name="标题 1">
            <a:extLst>
              <a:ext uri="{FF2B5EF4-FFF2-40B4-BE49-F238E27FC236}">
                <a16:creationId xmlns:a16="http://schemas.microsoft.com/office/drawing/2014/main" id="{61441FBA-0824-CB47-9554-8D1F07EE4EBE}"/>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实现</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位数相乘</a:t>
            </a:r>
          </a:p>
        </p:txBody>
      </p:sp>
    </p:spTree>
    <p:extLst>
      <p:ext uri="{BB962C8B-B14F-4D97-AF65-F5344CB8AC3E}">
        <p14:creationId xmlns:p14="http://schemas.microsoft.com/office/powerpoint/2010/main" val="300707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屏幕剪辑"/>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060450"/>
            <a:ext cx="5507038" cy="3222625"/>
          </a:xfrm>
        </p:spPr>
      </p:pic>
      <p:pic>
        <p:nvPicPr>
          <p:cNvPr id="4" name="内容占位符 4">
            <a:extLst>
              <a:ext uri="{FF2B5EF4-FFF2-40B4-BE49-F238E27FC236}">
                <a16:creationId xmlns:a16="http://schemas.microsoft.com/office/drawing/2014/main" id="{56FB6188-3071-AE46-9EC7-D61D64E743F1}"/>
              </a:ext>
            </a:extLst>
          </p:cNvPr>
          <p:cNvPicPr>
            <a:picLocks noChangeAspect="1"/>
          </p:cNvPicPr>
          <p:nvPr/>
        </p:nvPicPr>
        <p:blipFill rotWithShape="1">
          <a:blip r:embed="rId2">
            <a:extLst>
              <a:ext uri="{28A0092B-C50C-407E-A947-70E740481C1C}">
                <a14:useLocalDpi xmlns:a14="http://schemas.microsoft.com/office/drawing/2010/main" val="0"/>
              </a:ext>
            </a:extLst>
          </a:blip>
          <a:srcRect l="32857" t="36034" r="29015" b="5233"/>
          <a:stretch/>
        </p:blipFill>
        <p:spPr>
          <a:xfrm>
            <a:off x="6287567" y="1450703"/>
            <a:ext cx="2709748" cy="2442118"/>
          </a:xfrm>
          <a:prstGeom prst="rect">
            <a:avLst/>
          </a:prstGeom>
          <a:ln w="19050">
            <a:solidFill>
              <a:schemeClr val="accent2">
                <a:lumMod val="75000"/>
              </a:schemeClr>
            </a:solidFill>
          </a:ln>
        </p:spPr>
      </p:pic>
      <p:sp>
        <p:nvSpPr>
          <p:cNvPr id="6" name="标题 1">
            <a:extLst>
              <a:ext uri="{FF2B5EF4-FFF2-40B4-BE49-F238E27FC236}">
                <a16:creationId xmlns:a16="http://schemas.microsoft.com/office/drawing/2014/main" id="{E23ED3CF-74CF-664E-909A-B5D65B83F280}"/>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拓展练习：血型监测</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内容占位符 2"/>
          <p:cNvSpPr txBox="1">
            <a:spLocks/>
          </p:cNvSpPr>
          <p:nvPr/>
        </p:nvSpPr>
        <p:spPr>
          <a:xfrm>
            <a:off x="124700" y="768993"/>
            <a:ext cx="5741528" cy="4239105"/>
          </a:xfr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spcBef>
                <a:spcPts val="0"/>
              </a:spcBef>
              <a:buFont typeface="Arial" panose="020B0604020202020204" pitchFamily="34" charset="0"/>
              <a:buNone/>
            </a:pP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选自</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数字电子技术基础</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课后题</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p>
          <a:p>
            <a:pPr marL="0" indent="0" algn="just">
              <a:lnSpc>
                <a:spcPct val="150000"/>
              </a:lnSpc>
              <a:spcBef>
                <a:spcPts val="0"/>
              </a:spcBef>
              <a:buFont typeface="Arial" panose="020B0604020202020204" pitchFamily="34" charset="0"/>
              <a:buNone/>
            </a:pP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人的血型由</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B</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AB</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四种，输血的时输血者和受血者血型必须符合图中的箭头所指示的授受关系。</a:t>
            </a:r>
            <a:r>
              <a:rPr lang="zh-CN" altLang="en-US"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判断输血者与受血者的血型是否符合上述要求</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。要求用八选一数据选择器</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74ls151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及与非门</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74ls00</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实现。（提示：用两个逻辑变量的四种取值表示输血者的血型，例如</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00</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代表</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01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代表</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B</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10</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表</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AB</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代表</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O</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3584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ED3CF-74CF-664E-909A-B5D65B83F280}"/>
              </a:ext>
            </a:extLst>
          </p:cNvPr>
          <p:cNvSpPr txBox="1">
            <a:spLocks/>
          </p:cNvSpPr>
          <p:nvPr/>
        </p:nvSpPr>
        <p:spPr>
          <a:xfrm>
            <a:off x="1083213" y="-27600"/>
            <a:ext cx="7914102"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逻辑分析</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内容占位符 2"/>
          <p:cNvSpPr txBox="1">
            <a:spLocks/>
          </p:cNvSpPr>
          <p:nvPr/>
        </p:nvSpPr>
        <p:spPr>
          <a:xfrm>
            <a:off x="124699" y="768993"/>
            <a:ext cx="8344051" cy="4239105"/>
          </a:xfr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spcBef>
                <a:spcPts val="0"/>
              </a:spcBef>
              <a:buNone/>
            </a:pPr>
            <a:r>
              <a:rPr lang="zh-CN" altLang="en-US" sz="20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判断输血者与受血者的血型是否符合上述要求</a:t>
            </a:r>
            <a:r>
              <a:rPr lang="zh-CN" altLang="en-US" sz="2000" b="1"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just">
              <a:lnSpc>
                <a:spcPct val="150000"/>
              </a:lnSpc>
              <a:spcBef>
                <a:spcPts val="0"/>
              </a:spcBef>
              <a:buFont typeface="Arial" panose="020B0604020202020204" pitchFamily="34" charset="0"/>
              <a:buNone/>
            </a:pP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、输入：输血者、受血者的血型    </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位变量 </a:t>
            </a:r>
            <a:r>
              <a:rPr lang="en-US" altLang="zh-CN" sz="2000" b="1" dirty="0" err="1" smtClean="0">
                <a:latin typeface="Times New Roman" panose="02020603050405020304" pitchFamily="18" charset="0"/>
                <a:ea typeface="Microsoft YaHei" panose="020B0503020204020204" pitchFamily="34" charset="-122"/>
                <a:cs typeface="Times New Roman" panose="02020603050405020304" pitchFamily="18" charset="0"/>
              </a:rPr>
              <a:t>ina</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err="1" smtClean="0">
                <a:latin typeface="Times New Roman" panose="02020603050405020304" pitchFamily="18" charset="0"/>
                <a:ea typeface="Microsoft YaHei" panose="020B0503020204020204" pitchFamily="34" charset="-122"/>
                <a:cs typeface="Times New Roman" panose="02020603050405020304" pitchFamily="18" charset="0"/>
              </a:rPr>
              <a:t>inb</a:t>
            </a:r>
            <a:endPar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just">
              <a:lnSpc>
                <a:spcPct val="150000"/>
              </a:lnSpc>
              <a:spcBef>
                <a:spcPts val="0"/>
              </a:spcBef>
              <a:buFont typeface="Arial" panose="020B0604020202020204" pitchFamily="34" charset="0"/>
              <a:buNone/>
            </a:pP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、输出：</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符合、</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0</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不符合，</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位变量  </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out1</a:t>
            </a:r>
          </a:p>
          <a:p>
            <a:pPr marL="0" indent="0" algn="just">
              <a:lnSpc>
                <a:spcPct val="150000"/>
              </a:lnSpc>
              <a:spcBef>
                <a:spcPts val="0"/>
              </a:spcBef>
              <a:buFont typeface="Arial" panose="020B0604020202020204" pitchFamily="34" charset="0"/>
              <a:buNone/>
            </a:pP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3</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、输出和输入的逻辑关系：</a:t>
            </a:r>
            <a:endPar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4" name="内容占位符 4">
            <a:extLst>
              <a:ext uri="{FF2B5EF4-FFF2-40B4-BE49-F238E27FC236}">
                <a16:creationId xmlns:a16="http://schemas.microsoft.com/office/drawing/2014/main" id="{56FB6188-3071-AE46-9EC7-D61D64E743F1}"/>
              </a:ext>
            </a:extLst>
          </p:cNvPr>
          <p:cNvPicPr>
            <a:picLocks noChangeAspect="1"/>
          </p:cNvPicPr>
          <p:nvPr/>
        </p:nvPicPr>
        <p:blipFill rotWithShape="1">
          <a:blip r:embed="rId2">
            <a:extLst>
              <a:ext uri="{28A0092B-C50C-407E-A947-70E740481C1C}">
                <a14:useLocalDpi xmlns:a14="http://schemas.microsoft.com/office/drawing/2010/main" val="0"/>
              </a:ext>
            </a:extLst>
          </a:blip>
          <a:srcRect l="32857" t="36034" r="29015" b="5233"/>
          <a:stretch/>
        </p:blipFill>
        <p:spPr>
          <a:xfrm>
            <a:off x="6287567" y="2565980"/>
            <a:ext cx="2709748" cy="2442118"/>
          </a:xfrm>
          <a:prstGeom prst="rect">
            <a:avLst/>
          </a:prstGeom>
          <a:ln w="19050">
            <a:solidFill>
              <a:schemeClr val="accent2">
                <a:lumMod val="75000"/>
              </a:schemeClr>
            </a:solidFill>
          </a:ln>
        </p:spPr>
      </p:pic>
      <p:sp>
        <p:nvSpPr>
          <p:cNvPr id="5" name="内容占位符 2"/>
          <p:cNvSpPr txBox="1">
            <a:spLocks/>
          </p:cNvSpPr>
          <p:nvPr/>
        </p:nvSpPr>
        <p:spPr>
          <a:xfrm>
            <a:off x="124700" y="2703827"/>
            <a:ext cx="5854070" cy="2166423"/>
          </a:xfr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spcBef>
                <a:spcPts val="0"/>
              </a:spcBef>
              <a:buFont typeface="Arial" panose="020B0604020202020204" pitchFamily="34" charset="0"/>
              <a:buNone/>
            </a:pP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）输血者和受血者血型确定，结果也是确定的，并且和其他测试没有关系。电路属于</a:t>
            </a:r>
            <a:r>
              <a:rPr lang="zh-CN" altLang="en-US"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组合电路</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just">
              <a:lnSpc>
                <a:spcPct val="150000"/>
              </a:lnSpc>
              <a:spcBef>
                <a:spcPts val="0"/>
              </a:spcBef>
              <a:buFont typeface="Arial" panose="020B0604020202020204" pitchFamily="34" charset="0"/>
              <a:buNone/>
            </a:pP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）当</a:t>
            </a:r>
            <a:r>
              <a:rPr lang="en-US" altLang="zh-CN" sz="2000" b="1" dirty="0" err="1" smtClean="0">
                <a:latin typeface="Times New Roman" panose="02020603050405020304" pitchFamily="18" charset="0"/>
                <a:ea typeface="Microsoft YaHei" panose="020B0503020204020204" pitchFamily="34" charset="-122"/>
                <a:cs typeface="Times New Roman" panose="02020603050405020304" pitchFamily="18" charset="0"/>
              </a:rPr>
              <a:t>ina</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为</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 ，且，</a:t>
            </a:r>
            <a:r>
              <a:rPr lang="en-US" altLang="zh-CN" sz="2000" b="1" dirty="0" err="1" smtClean="0">
                <a:latin typeface="Times New Roman" panose="02020603050405020304" pitchFamily="18" charset="0"/>
                <a:ea typeface="Microsoft YaHei" panose="020B0503020204020204" pitchFamily="34" charset="-122"/>
                <a:cs typeface="Times New Roman" panose="02020603050405020304" pitchFamily="18" charset="0"/>
              </a:rPr>
              <a:t>inb</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为</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或</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AB,out1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输出</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，否则输出</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0</a:t>
            </a:r>
          </a:p>
          <a:p>
            <a:pPr marL="0" indent="0" algn="just">
              <a:lnSpc>
                <a:spcPct val="150000"/>
              </a:lnSpc>
              <a:spcBef>
                <a:spcPts val="0"/>
              </a:spcBef>
              <a:buFont typeface="Arial" panose="020B0604020202020204" pitchFamily="34" charset="0"/>
              <a:buNone/>
            </a:pP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当</a:t>
            </a:r>
            <a:r>
              <a:rPr lang="en-US" altLang="zh-CN" sz="2000" b="1" dirty="0" err="1" smtClean="0">
                <a:latin typeface="Times New Roman" panose="02020603050405020304" pitchFamily="18" charset="0"/>
                <a:ea typeface="Microsoft YaHei" panose="020B0503020204020204" pitchFamily="34" charset="-122"/>
                <a:cs typeface="Times New Roman" panose="02020603050405020304" pitchFamily="18" charset="0"/>
              </a:rPr>
              <a:t>ina</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为</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B</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，且，</a:t>
            </a:r>
            <a:r>
              <a:rPr lang="en-US" altLang="zh-CN" sz="2000" b="1" dirty="0" err="1" smtClean="0">
                <a:latin typeface="Times New Roman" panose="02020603050405020304" pitchFamily="18" charset="0"/>
                <a:ea typeface="Microsoft YaHei" panose="020B0503020204020204" pitchFamily="34" charset="-122"/>
                <a:cs typeface="Times New Roman" panose="02020603050405020304" pitchFamily="18" charset="0"/>
              </a:rPr>
              <a:t>inb</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为</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B</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或</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AB</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out1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输出</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，否则输出</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0</a:t>
            </a:r>
          </a:p>
          <a:p>
            <a:pPr marL="0" indent="0" algn="just">
              <a:lnSpc>
                <a:spcPct val="150000"/>
              </a:lnSpc>
              <a:spcBef>
                <a:spcPts val="0"/>
              </a:spcBef>
              <a:buFont typeface="Arial" panose="020B0604020202020204" pitchFamily="34" charset="0"/>
              <a:buNone/>
            </a:pP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         ........</a:t>
            </a:r>
          </a:p>
          <a:p>
            <a:pPr marL="0" indent="0" algn="just">
              <a:lnSpc>
                <a:spcPct val="150000"/>
              </a:lnSpc>
              <a:spcBef>
                <a:spcPts val="0"/>
              </a:spcBef>
              <a:buFont typeface="Arial" panose="020B0604020202020204" pitchFamily="34" charset="0"/>
              <a:buNone/>
            </a:pP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3</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）分情况讨论，可以采用</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if-else</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或</a:t>
            </a:r>
            <a:r>
              <a:rPr lang="en-US" altLang="zh-CN" sz="2000" b="1" dirty="0" smtClean="0">
                <a:latin typeface="Times New Roman" panose="02020603050405020304" pitchFamily="18" charset="0"/>
                <a:ea typeface="Microsoft YaHei" panose="020B0503020204020204" pitchFamily="34" charset="-122"/>
                <a:cs typeface="Times New Roman" panose="02020603050405020304" pitchFamily="18" charset="0"/>
              </a:rPr>
              <a:t>case</a:t>
            </a:r>
            <a:r>
              <a:rPr lang="zh-CN" altLang="en-US" sz="2000" b="1" dirty="0" smtClean="0">
                <a:latin typeface="Times New Roman" panose="02020603050405020304" pitchFamily="18" charset="0"/>
                <a:ea typeface="Microsoft YaHei" panose="020B0503020204020204" pitchFamily="34" charset="-122"/>
                <a:cs typeface="Times New Roman" panose="02020603050405020304" pitchFamily="18" charset="0"/>
              </a:rPr>
              <a:t>语句进行设计</a:t>
            </a:r>
            <a:endParaRPr lang="zh-CN" altLang="en-US" sz="2000" b="1"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6937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2369" y="65187"/>
            <a:ext cx="4830490" cy="5078313"/>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b="1" dirty="0" smtClean="0"/>
              <a:t>module </a:t>
            </a:r>
            <a:r>
              <a:rPr lang="en-US" altLang="zh-CN" b="1" dirty="0" err="1" smtClean="0"/>
              <a:t>Test_blood</a:t>
            </a:r>
            <a:r>
              <a:rPr lang="en-US" altLang="zh-CN" b="1" dirty="0" smtClean="0"/>
              <a:t>(ina,inb,out1);</a:t>
            </a:r>
          </a:p>
          <a:p>
            <a:r>
              <a:rPr lang="en-US" altLang="zh-CN" b="1" dirty="0" smtClean="0"/>
              <a:t>parameter  A=2’b00,B=2’b01,AB=2’b10,O=2’b11;</a:t>
            </a:r>
          </a:p>
          <a:p>
            <a:r>
              <a:rPr lang="en-US" altLang="zh-CN" b="1" dirty="0" smtClean="0"/>
              <a:t>input[1:0] </a:t>
            </a:r>
            <a:r>
              <a:rPr lang="en-US" altLang="zh-CN" b="1" dirty="0" err="1" smtClean="0"/>
              <a:t>ina,inb</a:t>
            </a:r>
            <a:r>
              <a:rPr lang="en-US" altLang="zh-CN" b="1" dirty="0" smtClean="0"/>
              <a:t>;</a:t>
            </a:r>
          </a:p>
          <a:p>
            <a:r>
              <a:rPr lang="en-US" altLang="zh-CN" b="1" dirty="0" smtClean="0"/>
              <a:t>output </a:t>
            </a:r>
            <a:r>
              <a:rPr lang="en-US" altLang="zh-CN" b="1" dirty="0" err="1" smtClean="0"/>
              <a:t>reg</a:t>
            </a:r>
            <a:r>
              <a:rPr lang="en-US" altLang="zh-CN" b="1" dirty="0" smtClean="0"/>
              <a:t> out1;</a:t>
            </a:r>
          </a:p>
          <a:p>
            <a:r>
              <a:rPr lang="en-US" altLang="zh-CN" b="1" dirty="0" smtClean="0"/>
              <a:t>always@(</a:t>
            </a:r>
            <a:r>
              <a:rPr lang="en-US" altLang="zh-CN" b="1" dirty="0" err="1" smtClean="0"/>
              <a:t>ina,inb</a:t>
            </a:r>
            <a:r>
              <a:rPr lang="en-US" altLang="zh-CN" b="1" dirty="0" smtClean="0"/>
              <a:t>)</a:t>
            </a:r>
          </a:p>
          <a:p>
            <a:r>
              <a:rPr lang="en-US" altLang="zh-CN" b="1" dirty="0" smtClean="0"/>
              <a:t>begin</a:t>
            </a:r>
          </a:p>
          <a:p>
            <a:r>
              <a:rPr lang="en-US" altLang="zh-CN" b="1" dirty="0" smtClean="0"/>
              <a:t>    if(</a:t>
            </a:r>
            <a:r>
              <a:rPr lang="en-US" altLang="zh-CN" b="1" dirty="0" err="1" smtClean="0"/>
              <a:t>ina</a:t>
            </a:r>
            <a:r>
              <a:rPr lang="en-US" altLang="zh-CN" b="1" dirty="0" smtClean="0"/>
              <a:t>==A) begin</a:t>
            </a:r>
          </a:p>
          <a:p>
            <a:r>
              <a:rPr lang="en-US" altLang="zh-CN" b="1" dirty="0"/>
              <a:t> </a:t>
            </a:r>
            <a:r>
              <a:rPr lang="en-US" altLang="zh-CN" b="1" dirty="0" smtClean="0"/>
              <a:t>        if(</a:t>
            </a:r>
            <a:r>
              <a:rPr lang="en-US" altLang="zh-CN" b="1" dirty="0" err="1" smtClean="0"/>
              <a:t>inb</a:t>
            </a:r>
            <a:r>
              <a:rPr lang="en-US" altLang="zh-CN" b="1" dirty="0" smtClean="0"/>
              <a:t>=</a:t>
            </a:r>
            <a:r>
              <a:rPr lang="en-US" altLang="zh-CN" b="1" dirty="0" err="1" smtClean="0"/>
              <a:t>A|inb</a:t>
            </a:r>
            <a:r>
              <a:rPr lang="en-US" altLang="zh-CN" b="1" dirty="0" smtClean="0"/>
              <a:t>=AB) out1=1; else out1=0;</a:t>
            </a:r>
          </a:p>
          <a:p>
            <a:r>
              <a:rPr lang="en-US" altLang="zh-CN" b="1" dirty="0"/>
              <a:t> </a:t>
            </a:r>
            <a:r>
              <a:rPr lang="en-US" altLang="zh-CN" b="1" dirty="0" smtClean="0"/>
              <a:t>        end</a:t>
            </a:r>
          </a:p>
          <a:p>
            <a:r>
              <a:rPr lang="en-US" altLang="zh-CN" b="1" dirty="0"/>
              <a:t> </a:t>
            </a:r>
            <a:r>
              <a:rPr lang="en-US" altLang="zh-CN" b="1" dirty="0" smtClean="0"/>
              <a:t>   else if(</a:t>
            </a:r>
            <a:r>
              <a:rPr lang="en-US" altLang="zh-CN" b="1" dirty="0" err="1" smtClean="0"/>
              <a:t>ina</a:t>
            </a:r>
            <a:r>
              <a:rPr lang="en-US" altLang="zh-CN" b="1" dirty="0" smtClean="0"/>
              <a:t>==B)begin</a:t>
            </a:r>
          </a:p>
          <a:p>
            <a:r>
              <a:rPr lang="en-US" altLang="zh-CN" b="1" dirty="0"/>
              <a:t> </a:t>
            </a:r>
            <a:r>
              <a:rPr lang="en-US" altLang="zh-CN" b="1" dirty="0" smtClean="0"/>
              <a:t>           </a:t>
            </a:r>
            <a:r>
              <a:rPr lang="en-US" altLang="zh-CN" b="1" dirty="0"/>
              <a:t> </a:t>
            </a:r>
            <a:r>
              <a:rPr lang="en-US" altLang="zh-CN" b="1" dirty="0" smtClean="0"/>
              <a:t>  if(</a:t>
            </a:r>
            <a:r>
              <a:rPr lang="en-US" altLang="zh-CN" b="1" dirty="0" err="1" smtClean="0"/>
              <a:t>inb</a:t>
            </a:r>
            <a:r>
              <a:rPr lang="en-US" altLang="zh-CN" b="1" dirty="0" smtClean="0"/>
              <a:t>=</a:t>
            </a:r>
            <a:r>
              <a:rPr lang="en-US" altLang="zh-CN" b="1" dirty="0" err="1" smtClean="0"/>
              <a:t>B|inb</a:t>
            </a:r>
            <a:r>
              <a:rPr lang="en-US" altLang="zh-CN" b="1" dirty="0" smtClean="0"/>
              <a:t>=AB</a:t>
            </a:r>
            <a:r>
              <a:rPr lang="en-US" altLang="zh-CN" b="1" dirty="0"/>
              <a:t>) out1=1; else out1=0;</a:t>
            </a:r>
            <a:endParaRPr lang="en-US" altLang="zh-CN" b="1" dirty="0" smtClean="0"/>
          </a:p>
          <a:p>
            <a:r>
              <a:rPr lang="en-US" altLang="zh-CN" b="1" dirty="0" smtClean="0"/>
              <a:t>                end</a:t>
            </a:r>
          </a:p>
          <a:p>
            <a:r>
              <a:rPr lang="en-US" altLang="zh-CN" b="1" dirty="0"/>
              <a:t> </a:t>
            </a:r>
            <a:r>
              <a:rPr lang="en-US" altLang="zh-CN" b="1" dirty="0" smtClean="0"/>
              <a:t>            else if(</a:t>
            </a:r>
            <a:r>
              <a:rPr lang="en-US" altLang="zh-CN" b="1" dirty="0" err="1" smtClean="0"/>
              <a:t>ina</a:t>
            </a:r>
            <a:r>
              <a:rPr lang="en-US" altLang="zh-CN" b="1" dirty="0" smtClean="0"/>
              <a:t>==AB) begin</a:t>
            </a:r>
          </a:p>
          <a:p>
            <a:r>
              <a:rPr lang="en-US" altLang="zh-CN" b="1" dirty="0"/>
              <a:t> </a:t>
            </a:r>
            <a:r>
              <a:rPr lang="en-US" altLang="zh-CN" b="1" dirty="0" smtClean="0"/>
              <a:t>                        if(</a:t>
            </a:r>
            <a:r>
              <a:rPr lang="en-US" altLang="zh-CN" b="1" dirty="0" err="1" smtClean="0"/>
              <a:t>inb</a:t>
            </a:r>
            <a:r>
              <a:rPr lang="en-US" altLang="zh-CN" b="1" dirty="0" smtClean="0"/>
              <a:t>=AB) </a:t>
            </a:r>
            <a:r>
              <a:rPr lang="en-US" altLang="zh-CN" b="1" dirty="0"/>
              <a:t>out1=1; else out1=0;</a:t>
            </a:r>
          </a:p>
          <a:p>
            <a:r>
              <a:rPr lang="en-US" altLang="zh-CN" b="1" dirty="0" smtClean="0"/>
              <a:t>                          end</a:t>
            </a:r>
          </a:p>
          <a:p>
            <a:r>
              <a:rPr lang="en-US" altLang="zh-CN" b="1" dirty="0"/>
              <a:t> </a:t>
            </a:r>
            <a:r>
              <a:rPr lang="en-US" altLang="zh-CN" b="1" dirty="0" smtClean="0"/>
              <a:t>                     else  out1=1;</a:t>
            </a:r>
            <a:endParaRPr lang="en-US" altLang="zh-CN" b="1" dirty="0"/>
          </a:p>
          <a:p>
            <a:r>
              <a:rPr lang="en-US" altLang="zh-CN" b="1" dirty="0" smtClean="0"/>
              <a:t>end</a:t>
            </a:r>
          </a:p>
          <a:p>
            <a:r>
              <a:rPr lang="en-US" altLang="zh-CN" b="1" dirty="0" err="1" smtClean="0"/>
              <a:t>endmodule</a:t>
            </a:r>
            <a:endParaRPr lang="zh-CN" altLang="en-US" b="1" dirty="0"/>
          </a:p>
        </p:txBody>
      </p:sp>
      <p:pic>
        <p:nvPicPr>
          <p:cNvPr id="3" name="内容占位符 4">
            <a:extLst>
              <a:ext uri="{FF2B5EF4-FFF2-40B4-BE49-F238E27FC236}">
                <a16:creationId xmlns:a16="http://schemas.microsoft.com/office/drawing/2014/main" id="{56FB6188-3071-AE46-9EC7-D61D64E743F1}"/>
              </a:ext>
            </a:extLst>
          </p:cNvPr>
          <p:cNvPicPr>
            <a:picLocks noChangeAspect="1"/>
          </p:cNvPicPr>
          <p:nvPr/>
        </p:nvPicPr>
        <p:blipFill rotWithShape="1">
          <a:blip r:embed="rId2">
            <a:extLst>
              <a:ext uri="{28A0092B-C50C-407E-A947-70E740481C1C}">
                <a14:useLocalDpi xmlns:a14="http://schemas.microsoft.com/office/drawing/2010/main" val="0"/>
              </a:ext>
            </a:extLst>
          </a:blip>
          <a:srcRect l="32857" t="36034" r="29015" b="5233"/>
          <a:stretch/>
        </p:blipFill>
        <p:spPr>
          <a:xfrm>
            <a:off x="5626385" y="1004466"/>
            <a:ext cx="2709748" cy="2442118"/>
          </a:xfrm>
          <a:prstGeom prst="rect">
            <a:avLst/>
          </a:prstGeom>
          <a:ln w="19050">
            <a:solidFill>
              <a:schemeClr val="accent2">
                <a:lumMod val="75000"/>
              </a:schemeClr>
            </a:solidFill>
          </a:ln>
        </p:spPr>
      </p:pic>
      <p:sp>
        <p:nvSpPr>
          <p:cNvPr id="4" name="标题 1">
            <a:extLst>
              <a:ext uri="{FF2B5EF4-FFF2-40B4-BE49-F238E27FC236}">
                <a16:creationId xmlns:a16="http://schemas.microsoft.com/office/drawing/2014/main" id="{E23ED3CF-74CF-664E-909A-B5D65B83F280}"/>
              </a:ext>
            </a:extLst>
          </p:cNvPr>
          <p:cNvSpPr txBox="1">
            <a:spLocks/>
          </p:cNvSpPr>
          <p:nvPr/>
        </p:nvSpPr>
        <p:spPr>
          <a:xfrm>
            <a:off x="5665930" y="-112006"/>
            <a:ext cx="2630658"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代码</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044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5083" y="1004466"/>
            <a:ext cx="4830490" cy="369331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b="1" dirty="0" smtClean="0"/>
              <a:t>module </a:t>
            </a:r>
            <a:r>
              <a:rPr lang="en-US" altLang="zh-CN" b="1" dirty="0" err="1" smtClean="0"/>
              <a:t>Test_blood</a:t>
            </a:r>
            <a:r>
              <a:rPr lang="en-US" altLang="zh-CN" b="1" dirty="0" smtClean="0"/>
              <a:t>(ina,inb,out1);</a:t>
            </a:r>
          </a:p>
          <a:p>
            <a:r>
              <a:rPr lang="en-US" altLang="zh-CN" b="1" dirty="0" smtClean="0"/>
              <a:t>parameter  A=2’b00,B=2’b01,AB=2’b10,O=2’b11;</a:t>
            </a:r>
          </a:p>
          <a:p>
            <a:r>
              <a:rPr lang="en-US" altLang="zh-CN" b="1" dirty="0" smtClean="0"/>
              <a:t>input[1:0] </a:t>
            </a:r>
            <a:r>
              <a:rPr lang="en-US" altLang="zh-CN" b="1" dirty="0" err="1" smtClean="0"/>
              <a:t>ina,inb</a:t>
            </a:r>
            <a:r>
              <a:rPr lang="en-US" altLang="zh-CN" b="1" dirty="0" smtClean="0"/>
              <a:t>;</a:t>
            </a:r>
          </a:p>
          <a:p>
            <a:r>
              <a:rPr lang="en-US" altLang="zh-CN" b="1" dirty="0" smtClean="0"/>
              <a:t>output </a:t>
            </a:r>
            <a:r>
              <a:rPr lang="en-US" altLang="zh-CN" b="1" dirty="0" err="1" smtClean="0"/>
              <a:t>reg</a:t>
            </a:r>
            <a:r>
              <a:rPr lang="en-US" altLang="zh-CN" b="1" dirty="0" smtClean="0"/>
              <a:t> out1;</a:t>
            </a:r>
          </a:p>
          <a:p>
            <a:r>
              <a:rPr lang="en-US" altLang="zh-CN" b="1" dirty="0" smtClean="0"/>
              <a:t>always@(</a:t>
            </a:r>
            <a:r>
              <a:rPr lang="en-US" altLang="zh-CN" b="1" dirty="0" err="1" smtClean="0"/>
              <a:t>ina,inb</a:t>
            </a:r>
            <a:r>
              <a:rPr lang="en-US" altLang="zh-CN" b="1" dirty="0" smtClean="0"/>
              <a:t>)</a:t>
            </a:r>
          </a:p>
          <a:p>
            <a:r>
              <a:rPr lang="en-US" altLang="zh-CN" b="1" dirty="0" smtClean="0"/>
              <a:t>case(</a:t>
            </a:r>
            <a:r>
              <a:rPr lang="en-US" altLang="zh-CN" b="1" dirty="0" err="1" smtClean="0"/>
              <a:t>ina</a:t>
            </a:r>
            <a:r>
              <a:rPr lang="en-US" altLang="zh-CN" b="1" dirty="0" smtClean="0"/>
              <a:t>)   </a:t>
            </a:r>
          </a:p>
          <a:p>
            <a:pPr lvl="1"/>
            <a:r>
              <a:rPr lang="en-US" altLang="zh-CN" b="1" dirty="0" smtClean="0"/>
              <a:t>A: if(</a:t>
            </a:r>
            <a:r>
              <a:rPr lang="en-US" altLang="zh-CN" b="1" dirty="0" err="1" smtClean="0"/>
              <a:t>inb</a:t>
            </a:r>
            <a:r>
              <a:rPr lang="en-US" altLang="zh-CN" b="1" dirty="0" smtClean="0"/>
              <a:t>=</a:t>
            </a:r>
            <a:r>
              <a:rPr lang="en-US" altLang="zh-CN" b="1" dirty="0" err="1" smtClean="0"/>
              <a:t>A|inb</a:t>
            </a:r>
            <a:r>
              <a:rPr lang="en-US" altLang="zh-CN" b="1" dirty="0" smtClean="0"/>
              <a:t>=AB) out1=1; else out1=0;</a:t>
            </a:r>
          </a:p>
          <a:p>
            <a:pPr lvl="1"/>
            <a:r>
              <a:rPr lang="en-US" altLang="zh-CN" b="1" dirty="0" smtClean="0"/>
              <a:t>B:if(inb=B|inb=AB</a:t>
            </a:r>
            <a:r>
              <a:rPr lang="en-US" altLang="zh-CN" b="1" dirty="0"/>
              <a:t>) out1=1; else out1=0;</a:t>
            </a:r>
            <a:endParaRPr lang="en-US" altLang="zh-CN" b="1" dirty="0" smtClean="0"/>
          </a:p>
          <a:p>
            <a:pPr lvl="1"/>
            <a:r>
              <a:rPr lang="en-US" altLang="zh-CN" b="1" dirty="0" smtClean="0"/>
              <a:t>AB: if(</a:t>
            </a:r>
            <a:r>
              <a:rPr lang="en-US" altLang="zh-CN" b="1" dirty="0" err="1" smtClean="0"/>
              <a:t>inb</a:t>
            </a:r>
            <a:r>
              <a:rPr lang="en-US" altLang="zh-CN" b="1" dirty="0" smtClean="0"/>
              <a:t>=AB) </a:t>
            </a:r>
            <a:r>
              <a:rPr lang="en-US" altLang="zh-CN" b="1" dirty="0"/>
              <a:t>out1=1; else out1=0;</a:t>
            </a:r>
          </a:p>
          <a:p>
            <a:pPr lvl="1"/>
            <a:r>
              <a:rPr lang="en-US" altLang="zh-CN" b="1" dirty="0" smtClean="0"/>
              <a:t>O:out1=1;</a:t>
            </a:r>
          </a:p>
          <a:p>
            <a:pPr lvl="1"/>
            <a:r>
              <a:rPr lang="en-US" altLang="zh-CN" b="1" dirty="0" smtClean="0"/>
              <a:t>default: out1=1’bx</a:t>
            </a:r>
            <a:endParaRPr lang="en-US" altLang="zh-CN" b="1" dirty="0"/>
          </a:p>
          <a:p>
            <a:r>
              <a:rPr lang="en-US" altLang="zh-CN" b="1" dirty="0" err="1" smtClean="0"/>
              <a:t>endcase</a:t>
            </a:r>
            <a:endParaRPr lang="en-US" altLang="zh-CN" b="1" dirty="0" smtClean="0"/>
          </a:p>
          <a:p>
            <a:r>
              <a:rPr lang="en-US" altLang="zh-CN" b="1" dirty="0" err="1" smtClean="0"/>
              <a:t>endmodule</a:t>
            </a:r>
            <a:endParaRPr lang="zh-CN" altLang="en-US" b="1" dirty="0"/>
          </a:p>
        </p:txBody>
      </p:sp>
      <p:pic>
        <p:nvPicPr>
          <p:cNvPr id="3" name="内容占位符 4">
            <a:extLst>
              <a:ext uri="{FF2B5EF4-FFF2-40B4-BE49-F238E27FC236}">
                <a16:creationId xmlns:a16="http://schemas.microsoft.com/office/drawing/2014/main" id="{56FB6188-3071-AE46-9EC7-D61D64E743F1}"/>
              </a:ext>
            </a:extLst>
          </p:cNvPr>
          <p:cNvPicPr>
            <a:picLocks noChangeAspect="1"/>
          </p:cNvPicPr>
          <p:nvPr/>
        </p:nvPicPr>
        <p:blipFill rotWithShape="1">
          <a:blip r:embed="rId2">
            <a:extLst>
              <a:ext uri="{28A0092B-C50C-407E-A947-70E740481C1C}">
                <a14:useLocalDpi xmlns:a14="http://schemas.microsoft.com/office/drawing/2010/main" val="0"/>
              </a:ext>
            </a:extLst>
          </a:blip>
          <a:srcRect l="32857" t="36034" r="29015" b="5233"/>
          <a:stretch/>
        </p:blipFill>
        <p:spPr>
          <a:xfrm>
            <a:off x="5316896" y="1215482"/>
            <a:ext cx="2709748" cy="2442118"/>
          </a:xfrm>
          <a:prstGeom prst="rect">
            <a:avLst/>
          </a:prstGeom>
          <a:ln w="19050">
            <a:solidFill>
              <a:schemeClr val="accent2">
                <a:lumMod val="75000"/>
              </a:schemeClr>
            </a:solidFill>
          </a:ln>
        </p:spPr>
      </p:pic>
      <p:sp>
        <p:nvSpPr>
          <p:cNvPr id="4" name="标题 1">
            <a:extLst>
              <a:ext uri="{FF2B5EF4-FFF2-40B4-BE49-F238E27FC236}">
                <a16:creationId xmlns:a16="http://schemas.microsoft.com/office/drawing/2014/main" id="{E23ED3CF-74CF-664E-909A-B5D65B83F280}"/>
              </a:ext>
            </a:extLst>
          </p:cNvPr>
          <p:cNvSpPr txBox="1">
            <a:spLocks/>
          </p:cNvSpPr>
          <p:nvPr/>
        </p:nvSpPr>
        <p:spPr>
          <a:xfrm>
            <a:off x="5356441" y="0"/>
            <a:ext cx="2630658"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代码</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9839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ED3CF-74CF-664E-909A-B5D65B83F280}"/>
              </a:ext>
            </a:extLst>
          </p:cNvPr>
          <p:cNvSpPr txBox="1">
            <a:spLocks/>
          </p:cNvSpPr>
          <p:nvPr/>
        </p:nvSpPr>
        <p:spPr>
          <a:xfrm>
            <a:off x="1065794" y="-112542"/>
            <a:ext cx="2630658"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课题变形</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386861" y="1078324"/>
            <a:ext cx="2820573" cy="707886"/>
          </a:xfrm>
          <a:prstGeom prst="rect">
            <a:avLst/>
          </a:prstGeom>
        </p:spPr>
        <p:txBody>
          <a:bodyPr wrap="square">
            <a:spAutoFit/>
          </a:bodyPr>
          <a:lstStyle/>
          <a:p>
            <a:r>
              <a:rPr lang="zh-CN" altLang="en-US" sz="20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判断输血者与受血者的血型是否符合上述要求</a:t>
            </a:r>
            <a:r>
              <a:rPr lang="zh-CN" altLang="en-US"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dirty="0"/>
          </a:p>
        </p:txBody>
      </p:sp>
      <p:sp>
        <p:nvSpPr>
          <p:cNvPr id="4" name="矩形 3"/>
          <p:cNvSpPr/>
          <p:nvPr/>
        </p:nvSpPr>
        <p:spPr>
          <a:xfrm>
            <a:off x="6056141" y="1078324"/>
            <a:ext cx="2820573" cy="707886"/>
          </a:xfrm>
          <a:prstGeom prst="rect">
            <a:avLst/>
          </a:prstGeom>
        </p:spPr>
        <p:txBody>
          <a:bodyPr wrap="square">
            <a:spAutoFit/>
          </a:bodyPr>
          <a:lstStyle/>
          <a:p>
            <a:r>
              <a:rPr lang="zh-CN" altLang="en-US"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根据受</a:t>
            </a:r>
            <a:r>
              <a:rPr lang="zh-CN" altLang="en-US" sz="20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血者的</a:t>
            </a:r>
            <a:r>
              <a:rPr lang="zh-CN" altLang="en-US" sz="2000"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血型，判断输血者合格血型。</a:t>
            </a:r>
            <a:endParaRPr lang="zh-CN" altLang="en-US" dirty="0"/>
          </a:p>
        </p:txBody>
      </p:sp>
      <p:sp>
        <p:nvSpPr>
          <p:cNvPr id="5" name="右箭头 4"/>
          <p:cNvSpPr/>
          <p:nvPr/>
        </p:nvSpPr>
        <p:spPr>
          <a:xfrm>
            <a:off x="3207433" y="1255295"/>
            <a:ext cx="2848708" cy="353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176094" y="881233"/>
            <a:ext cx="646331" cy="369332"/>
          </a:xfrm>
          <a:prstGeom prst="rect">
            <a:avLst/>
          </a:prstGeom>
        </p:spPr>
        <p:txBody>
          <a:bodyPr wrap="none">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变形</a:t>
            </a:r>
          </a:p>
        </p:txBody>
      </p:sp>
      <p:sp>
        <p:nvSpPr>
          <p:cNvPr id="7" name="矩形 6"/>
          <p:cNvSpPr/>
          <p:nvPr/>
        </p:nvSpPr>
        <p:spPr>
          <a:xfrm>
            <a:off x="573258" y="1786210"/>
            <a:ext cx="2447778" cy="2585323"/>
          </a:xfrm>
          <a:prstGeom prst="rect">
            <a:avLst/>
          </a:prstGeom>
        </p:spPr>
        <p:txBody>
          <a:bodyPr wrap="square">
            <a:spAutoFit/>
          </a:bodyPr>
          <a:lstStyle/>
          <a:p>
            <a:pPr algn="just">
              <a:lnSpc>
                <a:spcPct val="150000"/>
              </a:lnSpc>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、输入：输血者、受血者的血型    </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位变量 </a:t>
            </a:r>
            <a:r>
              <a:rPr lang="en-US" altLang="zh-CN" b="1" dirty="0" err="1">
                <a:latin typeface="Times New Roman" panose="02020603050405020304" pitchFamily="18" charset="0"/>
                <a:ea typeface="Microsoft YaHei" panose="020B0503020204020204" pitchFamily="34" charset="-122"/>
                <a:cs typeface="Times New Roman" panose="02020603050405020304" pitchFamily="18" charset="0"/>
              </a:rPr>
              <a:t>ina</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1" dirty="0" err="1">
                <a:latin typeface="Times New Roman" panose="02020603050405020304" pitchFamily="18" charset="0"/>
                <a:ea typeface="Microsoft YaHei" panose="020B0503020204020204" pitchFamily="34" charset="-122"/>
                <a:cs typeface="Times New Roman" panose="02020603050405020304" pitchFamily="18" charset="0"/>
              </a:rPr>
              <a:t>inb</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50000"/>
              </a:lnSpc>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、输出：</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符合、</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0</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不符合，</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位变量  </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out1</a:t>
            </a:r>
          </a:p>
        </p:txBody>
      </p:sp>
      <p:sp>
        <p:nvSpPr>
          <p:cNvPr id="8" name="矩形 7"/>
          <p:cNvSpPr/>
          <p:nvPr/>
        </p:nvSpPr>
        <p:spPr>
          <a:xfrm>
            <a:off x="6056140" y="1786210"/>
            <a:ext cx="2820573" cy="3000821"/>
          </a:xfrm>
          <a:prstGeom prst="rect">
            <a:avLst/>
          </a:prstGeom>
        </p:spPr>
        <p:txBody>
          <a:bodyPr wrap="square">
            <a:spAutoFit/>
          </a:bodyPr>
          <a:lstStyle/>
          <a:p>
            <a:pPr algn="just">
              <a:lnSpc>
                <a:spcPct val="150000"/>
              </a:lnSpc>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、输入</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：受</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血者的血型    </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位变量 </a:t>
            </a:r>
            <a:r>
              <a:rPr lang="en-US" altLang="zh-CN" b="1" dirty="0" err="1" smtClean="0">
                <a:latin typeface="Times New Roman" panose="02020603050405020304" pitchFamily="18" charset="0"/>
                <a:ea typeface="Microsoft YaHei" panose="020B0503020204020204" pitchFamily="34" charset="-122"/>
                <a:cs typeface="Times New Roman" panose="02020603050405020304" pitchFamily="18" charset="0"/>
              </a:rPr>
              <a:t>ina</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50000"/>
              </a:lnSpc>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、输出</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：符合血型关系的输血者血型</a:t>
            </a:r>
            <a:r>
              <a:rPr lang="en-US" altLang="zh-CN" b="1" dirty="0" err="1" smtClean="0">
                <a:latin typeface="Times New Roman" panose="02020603050405020304" pitchFamily="18" charset="0"/>
                <a:ea typeface="Microsoft YaHei" panose="020B0503020204020204" pitchFamily="34" charset="-122"/>
                <a:cs typeface="Times New Roman" panose="02020603050405020304" pitchFamily="18" charset="0"/>
              </a:rPr>
              <a:t>inb</a:t>
            </a:r>
            <a:endPar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50000"/>
              </a:lnSpc>
            </a:pPr>
            <a:r>
              <a:rPr lang="en-US" altLang="zh-CN" b="1" dirty="0" err="1"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inb</a:t>
            </a:r>
            <a:r>
              <a:rPr lang="zh-CN" altLang="en-US"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如何定义？</a:t>
            </a:r>
            <a:endParaRPr lang="en-US" altLang="zh-CN" b="1" dirty="0" smtClean="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50000"/>
              </a:lnSpc>
            </a:pPr>
            <a:r>
              <a:rPr lang="en-US" altLang="zh-CN" b="1" dirty="0" err="1" smtClean="0">
                <a:latin typeface="Times New Roman" panose="02020603050405020304" pitchFamily="18" charset="0"/>
                <a:ea typeface="Microsoft YaHei" panose="020B0503020204020204" pitchFamily="34" charset="-122"/>
                <a:cs typeface="Times New Roman" panose="02020603050405020304" pitchFamily="18" charset="0"/>
              </a:rPr>
              <a:t>inb</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输出多个血型，</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1-4</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个。</a:t>
            </a:r>
            <a:endPar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50000"/>
              </a:lnSpc>
            </a:pPr>
            <a:r>
              <a:rPr lang="en-US" altLang="zh-CN" b="1" dirty="0" err="1" smtClean="0">
                <a:latin typeface="Times New Roman" panose="02020603050405020304" pitchFamily="18" charset="0"/>
                <a:ea typeface="Microsoft YaHei" panose="020B0503020204020204" pitchFamily="34" charset="-122"/>
                <a:cs typeface="Times New Roman" panose="02020603050405020304" pitchFamily="18" charset="0"/>
              </a:rPr>
              <a:t>inb</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输出</a:t>
            </a:r>
            <a:r>
              <a:rPr lang="en-US" altLang="zh-CN" b="1" dirty="0" smtClean="0">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b="1" dirty="0" smtClean="0">
                <a:latin typeface="Times New Roman" panose="02020603050405020304" pitchFamily="18" charset="0"/>
                <a:ea typeface="Microsoft YaHei" panose="020B0503020204020204" pitchFamily="34" charset="-122"/>
                <a:cs typeface="Times New Roman" panose="02020603050405020304" pitchFamily="18" charset="0"/>
              </a:rPr>
              <a:t>位。</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9" name="内容占位符 4">
            <a:extLst>
              <a:ext uri="{FF2B5EF4-FFF2-40B4-BE49-F238E27FC236}">
                <a16:creationId xmlns:a16="http://schemas.microsoft.com/office/drawing/2014/main" id="{56FB6188-3071-AE46-9EC7-D61D64E743F1}"/>
              </a:ext>
            </a:extLst>
          </p:cNvPr>
          <p:cNvPicPr>
            <a:picLocks noChangeAspect="1"/>
          </p:cNvPicPr>
          <p:nvPr/>
        </p:nvPicPr>
        <p:blipFill rotWithShape="1">
          <a:blip r:embed="rId2">
            <a:extLst>
              <a:ext uri="{28A0092B-C50C-407E-A947-70E740481C1C}">
                <a14:useLocalDpi xmlns:a14="http://schemas.microsoft.com/office/drawing/2010/main" val="0"/>
              </a:ext>
            </a:extLst>
          </a:blip>
          <a:srcRect l="32857" t="36034" r="29015" b="5233"/>
          <a:stretch/>
        </p:blipFill>
        <p:spPr>
          <a:xfrm>
            <a:off x="3479136" y="1786209"/>
            <a:ext cx="2118904" cy="1909629"/>
          </a:xfrm>
          <a:prstGeom prst="rect">
            <a:avLst/>
          </a:prstGeom>
          <a:ln w="19050">
            <a:solidFill>
              <a:schemeClr val="accent2">
                <a:lumMod val="75000"/>
              </a:schemeClr>
            </a:solidFill>
          </a:ln>
        </p:spPr>
      </p:pic>
    </p:spTree>
    <p:extLst>
      <p:ext uri="{BB962C8B-B14F-4D97-AF65-F5344CB8AC3E}">
        <p14:creationId xmlns:p14="http://schemas.microsoft.com/office/powerpoint/2010/main" val="423874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1782</TotalTime>
  <Words>1013</Words>
  <Application>Microsoft Office PowerPoint</Application>
  <PresentationFormat>全屏显示(16:9)</PresentationFormat>
  <Paragraphs>158</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等线</vt:lpstr>
      <vt:lpstr>等线 Light</vt:lpstr>
      <vt:lpstr>宋体</vt:lpstr>
      <vt:lpstr>Microsoft YaHei</vt:lpstr>
      <vt:lpstr>Microsoft YaHei</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bohan</dc:creator>
  <cp:lastModifiedBy>Windows 用户</cp:lastModifiedBy>
  <cp:revision>69</cp:revision>
  <dcterms:created xsi:type="dcterms:W3CDTF">2020-02-07T16:47:32Z</dcterms:created>
  <dcterms:modified xsi:type="dcterms:W3CDTF">2020-05-20T16:18:36Z</dcterms:modified>
</cp:coreProperties>
</file>