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9" r:id="rId2"/>
    <p:sldId id="282" r:id="rId3"/>
    <p:sldId id="288" r:id="rId4"/>
    <p:sldId id="290" r:id="rId5"/>
    <p:sldId id="292" r:id="rId6"/>
    <p:sldId id="293" r:id="rId7"/>
    <p:sldId id="294" r:id="rId8"/>
    <p:sldId id="307" r:id="rId9"/>
    <p:sldId id="291" r:id="rId10"/>
    <p:sldId id="295" r:id="rId11"/>
    <p:sldId id="296" r:id="rId12"/>
    <p:sldId id="308" r:id="rId13"/>
    <p:sldId id="287" r:id="rId14"/>
    <p:sldId id="298" r:id="rId15"/>
    <p:sldId id="299" r:id="rId16"/>
    <p:sldId id="297" r:id="rId17"/>
    <p:sldId id="309" r:id="rId18"/>
    <p:sldId id="306" r:id="rId19"/>
    <p:sldId id="28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877"/>
  </p:normalViewPr>
  <p:slideViewPr>
    <p:cSldViewPr snapToGrid="0">
      <p:cViewPr varScale="1">
        <p:scale>
          <a:sx n="86" d="100"/>
          <a:sy n="86" d="100"/>
        </p:scale>
        <p:origin x="648" y="78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时序电路实例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022" y="1381673"/>
            <a:ext cx="4347257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/>
              <a:t>带置位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复位电平敏感的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位数据锁存器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module latch1(</a:t>
            </a:r>
            <a:r>
              <a:rPr lang="en-US" altLang="zh-CN" sz="2000" b="1" dirty="0" err="1" smtClean="0"/>
              <a:t>q,d,le,set,reset</a:t>
            </a:r>
            <a:r>
              <a:rPr lang="en-US" altLang="zh-CN" sz="2000" b="1" dirty="0" smtClean="0"/>
              <a:t>);   </a:t>
            </a:r>
            <a:endParaRPr lang="en-US" altLang="zh-CN" sz="2000" b="1" dirty="0"/>
          </a:p>
          <a:p>
            <a:r>
              <a:rPr lang="en-US" altLang="zh-CN" sz="2000" b="1" dirty="0" smtClean="0"/>
              <a:t>input </a:t>
            </a:r>
            <a:r>
              <a:rPr lang="en-US" altLang="zh-CN" sz="2000" b="1" dirty="0" err="1" smtClean="0"/>
              <a:t>d,le</a:t>
            </a:r>
            <a:r>
              <a:rPr lang="en-US" altLang="zh-CN" sz="2000" b="1" dirty="0" smtClean="0"/>
              <a:t>;   </a:t>
            </a:r>
            <a:endParaRPr lang="en-US" altLang="zh-CN" sz="2000" b="1" dirty="0"/>
          </a:p>
          <a:p>
            <a:r>
              <a:rPr lang="en-US" altLang="zh-CN" sz="2000" b="1" dirty="0" smtClean="0"/>
              <a:t>output q;  </a:t>
            </a:r>
            <a:endParaRPr lang="en-US" altLang="zh-CN" sz="2000" b="1" dirty="0"/>
          </a:p>
          <a:p>
            <a:r>
              <a:rPr lang="en-US" altLang="zh-CN" sz="2000" b="1" dirty="0" smtClean="0"/>
              <a:t>assign q=reset ? 0 : (set ? 1 : (</a:t>
            </a:r>
            <a:r>
              <a:rPr lang="en-US" altLang="zh-CN" sz="2000" b="1" dirty="0" err="1" smtClean="0"/>
              <a:t>le?d:q</a:t>
            </a:r>
            <a:r>
              <a:rPr lang="en-US" altLang="zh-CN" sz="2000" b="1" dirty="0" smtClean="0"/>
              <a:t>));</a:t>
            </a:r>
            <a:endParaRPr lang="en-US" altLang="zh-CN" sz="2000" b="1" dirty="0"/>
          </a:p>
          <a:p>
            <a:r>
              <a:rPr lang="en-US" altLang="zh-CN" sz="2000" b="1" dirty="0" err="1" smtClean="0"/>
              <a:t>endmodule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5053965" y="1118509"/>
            <a:ext cx="3646451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/>
              <a:t>module latch1(</a:t>
            </a:r>
            <a:r>
              <a:rPr lang="en-US" altLang="zh-CN" sz="2000" b="1" dirty="0" err="1" smtClean="0"/>
              <a:t>q,d,le,set,reset</a:t>
            </a:r>
            <a:r>
              <a:rPr lang="en-US" altLang="zh-CN" sz="2000" b="1" dirty="0" smtClean="0"/>
              <a:t>);   </a:t>
            </a:r>
            <a:endParaRPr lang="en-US" altLang="zh-CN" sz="2000" b="1" dirty="0"/>
          </a:p>
          <a:p>
            <a:r>
              <a:rPr lang="en-US" altLang="zh-CN" sz="2000" b="1" dirty="0" smtClean="0"/>
              <a:t>input </a:t>
            </a:r>
            <a:r>
              <a:rPr lang="en-US" altLang="zh-CN" sz="2000" b="1" dirty="0" err="1" smtClean="0"/>
              <a:t>d,le</a:t>
            </a:r>
            <a:r>
              <a:rPr lang="en-US" altLang="zh-CN" sz="2000" b="1" dirty="0" smtClean="0"/>
              <a:t>;   </a:t>
            </a:r>
            <a:endParaRPr lang="en-US" altLang="zh-CN" sz="2000" b="1" dirty="0"/>
          </a:p>
          <a:p>
            <a:r>
              <a:rPr lang="en-US" altLang="zh-CN" sz="2000" b="1" dirty="0" smtClean="0"/>
              <a:t>output q;   </a:t>
            </a:r>
            <a:endParaRPr lang="en-US" altLang="zh-CN" sz="2000" b="1" dirty="0"/>
          </a:p>
          <a:p>
            <a:r>
              <a:rPr lang="en-US" altLang="zh-CN" sz="2000" b="1" dirty="0" smtClean="0"/>
              <a:t>always@(*)</a:t>
            </a:r>
          </a:p>
          <a:p>
            <a:r>
              <a:rPr lang="en-US" altLang="zh-CN" sz="2000" b="1" dirty="0" smtClean="0"/>
              <a:t>if(reset) q=0 ;</a:t>
            </a:r>
          </a:p>
          <a:p>
            <a:r>
              <a:rPr lang="en-US" altLang="zh-CN" sz="2000" b="1" dirty="0" smtClean="0"/>
              <a:t>else if(set) q=1;  </a:t>
            </a:r>
          </a:p>
          <a:p>
            <a:r>
              <a:rPr lang="en-US" altLang="zh-CN" sz="2000" b="1" dirty="0" smtClean="0"/>
              <a:t>        else if(le) q=d; </a:t>
            </a:r>
          </a:p>
          <a:p>
            <a:r>
              <a:rPr lang="en-US" altLang="zh-CN" sz="2000" b="1" dirty="0" smtClean="0"/>
              <a:t>                else q=q;</a:t>
            </a:r>
            <a:endParaRPr lang="en-US" altLang="zh-CN" sz="2000" b="1" dirty="0"/>
          </a:p>
          <a:p>
            <a:r>
              <a:rPr lang="en-US" altLang="zh-CN" sz="2000" b="1" dirty="0" err="1" smtClean="0"/>
              <a:t>endmodule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0098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536" y="871565"/>
            <a:ext cx="7828156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位数据寄存器</a:t>
            </a:r>
            <a:r>
              <a:rPr lang="zh-CN" altLang="en-US" b="1" dirty="0" smtClean="0"/>
              <a:t>；每次对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位并行输入的数据</a:t>
            </a:r>
            <a:r>
              <a:rPr lang="en-US" altLang="zh-CN" b="1" dirty="0" smtClean="0"/>
              <a:t>din</a:t>
            </a:r>
            <a:r>
              <a:rPr lang="zh-CN" altLang="en-US" b="1" dirty="0" smtClean="0"/>
              <a:t>进行同步寄存，并具有异步清零端</a:t>
            </a:r>
            <a:r>
              <a:rPr lang="en-US" altLang="zh-CN" b="1" dirty="0" err="1" smtClean="0"/>
              <a:t>clr</a:t>
            </a:r>
            <a:endParaRPr lang="en-US" altLang="zh-CN" b="1" dirty="0" smtClean="0"/>
          </a:p>
          <a:p>
            <a:r>
              <a:rPr lang="en-US" altLang="zh-CN" b="1" dirty="0" smtClean="0"/>
              <a:t>module latch1(</a:t>
            </a:r>
            <a:r>
              <a:rPr lang="en-US" altLang="zh-CN" b="1" dirty="0" err="1" smtClean="0"/>
              <a:t>dout,din,clk,clr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input[7:0] din; input </a:t>
            </a:r>
            <a:r>
              <a:rPr lang="en-US" altLang="zh-CN" b="1" dirty="0" err="1" smtClean="0"/>
              <a:t>clk,clr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output 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[7:0]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always@(</a:t>
            </a:r>
            <a:r>
              <a:rPr lang="en-US" altLang="zh-CN" b="1" dirty="0" err="1" smtClean="0"/>
              <a:t>posedge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clk.posedge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  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&lt;=0 ;</a:t>
            </a:r>
          </a:p>
          <a:p>
            <a:r>
              <a:rPr lang="en-US" altLang="zh-CN" b="1" dirty="0" smtClean="0"/>
              <a:t>  else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&lt;=din;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34537" y="3575932"/>
            <a:ext cx="8296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：存储数据，一般由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时钟边沿信号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控制。适用于数据提前于控制信号，并要求同步操作的情况。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4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F252F3-3C3B-9F44-BDB3-DAF758E84872}"/>
              </a:ext>
            </a:extLst>
          </p:cNvPr>
          <p:cNvSpPr/>
          <p:nvPr/>
        </p:nvSpPr>
        <p:spPr>
          <a:xfrm>
            <a:off x="1110615" y="1226634"/>
            <a:ext cx="6202113" cy="3704181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时序电路</a:t>
            </a: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锁存器和寄存器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串并转换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1" y="2152949"/>
            <a:ext cx="2349819" cy="23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0579" y="238454"/>
            <a:ext cx="4382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16</a:t>
            </a:r>
            <a:r>
              <a:rPr lang="zh-CN" altLang="en-US" sz="2400" b="1" dirty="0"/>
              <a:t>位的右移位寄存器</a:t>
            </a:r>
          </a:p>
        </p:txBody>
      </p:sp>
      <p:sp>
        <p:nvSpPr>
          <p:cNvPr id="7" name="矩形 6"/>
          <p:cNvSpPr/>
          <p:nvPr/>
        </p:nvSpPr>
        <p:spPr>
          <a:xfrm>
            <a:off x="5053964" y="852022"/>
            <a:ext cx="3735658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din, </a:t>
            </a:r>
            <a:r>
              <a:rPr lang="en-US" altLang="zh-CN" b="1" dirty="0" err="1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[15:0] din;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 </a:t>
            </a:r>
            <a:r>
              <a:rPr lang="en-US" altLang="zh-CN" b="1" dirty="0" err="1"/>
              <a:t>reg</a:t>
            </a:r>
            <a:r>
              <a:rPr lang="en-US" altLang="zh-CN" b="1" dirty="0"/>
              <a:t> 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begin   </a:t>
            </a:r>
          </a:p>
          <a:p>
            <a:r>
              <a:rPr lang="en-US" altLang="zh-CN" b="1" dirty="0" smtClean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&lt;= {</a:t>
            </a:r>
            <a:r>
              <a:rPr lang="en-US" altLang="zh-CN" b="1" dirty="0" smtClean="0"/>
              <a:t>din,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[15:1</a:t>
            </a:r>
            <a:r>
              <a:rPr lang="en-US" altLang="zh-CN" b="1" dirty="0"/>
              <a:t>]};   </a:t>
            </a:r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end   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367991" y="852022"/>
            <a:ext cx="3735658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din, </a:t>
            </a:r>
            <a:r>
              <a:rPr lang="en-US" altLang="zh-CN" b="1" dirty="0" err="1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smtClean="0"/>
              <a:t>din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 </a:t>
            </a:r>
            <a:r>
              <a:rPr lang="en-US" altLang="zh-CN" b="1" dirty="0" err="1"/>
              <a:t>reg</a:t>
            </a:r>
            <a:r>
              <a:rPr lang="en-US" altLang="zh-CN" b="1" dirty="0"/>
              <a:t> 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&lt;=16’b0;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else  begin   </a:t>
            </a:r>
            <a:endParaRPr lang="en-US" altLang="zh-CN" b="1" dirty="0"/>
          </a:p>
          <a:p>
            <a:r>
              <a:rPr lang="en-US" altLang="zh-CN" b="1" dirty="0" smtClean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&lt;=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&gt;&gt;1;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[15]&lt;=din;        </a:t>
            </a:r>
            <a:r>
              <a:rPr lang="en-US" altLang="zh-CN" b="1" dirty="0"/>
              <a:t>end   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2338643" y="4330301"/>
            <a:ext cx="2523289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8643" y="4330301"/>
            <a:ext cx="401444" cy="431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din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740087" y="4330301"/>
            <a:ext cx="401444" cy="431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din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736477" y="4330301"/>
            <a:ext cx="401444" cy="431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din</a:t>
            </a:r>
            <a:endParaRPr lang="zh-CN" altLang="en-US" sz="12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245005" y="4545936"/>
            <a:ext cx="80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0579" y="238454"/>
            <a:ext cx="4382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16</a:t>
            </a:r>
            <a:r>
              <a:rPr lang="zh-CN" altLang="en-US" sz="2400" b="1" dirty="0"/>
              <a:t>位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左</a:t>
            </a:r>
            <a:r>
              <a:rPr lang="zh-CN" altLang="en-US" sz="2400" b="1" dirty="0" smtClean="0"/>
              <a:t>移位寄存器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5053964" y="852022"/>
            <a:ext cx="3735658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din, </a:t>
            </a:r>
            <a:r>
              <a:rPr lang="en-US" altLang="zh-CN" b="1" dirty="0" err="1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smtClean="0"/>
              <a:t> din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 </a:t>
            </a:r>
            <a:r>
              <a:rPr lang="en-US" altLang="zh-CN" b="1" dirty="0" err="1"/>
              <a:t>reg</a:t>
            </a:r>
            <a:r>
              <a:rPr lang="en-US" altLang="zh-CN" b="1" dirty="0"/>
              <a:t> 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begin   </a:t>
            </a:r>
          </a:p>
          <a:p>
            <a:r>
              <a:rPr lang="en-US" altLang="zh-CN" b="1" dirty="0" smtClean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&lt;= </a:t>
            </a:r>
            <a:r>
              <a:rPr lang="en-US" altLang="zh-CN" b="1" dirty="0" smtClean="0"/>
              <a:t>{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[14:0], </a:t>
            </a:r>
            <a:r>
              <a:rPr lang="en-US" altLang="zh-CN" b="1" dirty="0"/>
              <a:t>din</a:t>
            </a:r>
            <a:r>
              <a:rPr lang="en-US" altLang="zh-CN" b="1" dirty="0" smtClean="0"/>
              <a:t>};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 </a:t>
            </a:r>
            <a:r>
              <a:rPr lang="en-US" altLang="zh-CN" b="1" dirty="0"/>
              <a:t>&lt;= {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, </a:t>
            </a:r>
            <a:r>
              <a:rPr lang="en-US" altLang="zh-CN" b="1" dirty="0"/>
              <a:t>din};</a:t>
            </a:r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end   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367991" y="852022"/>
            <a:ext cx="3735658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din, </a:t>
            </a:r>
            <a:r>
              <a:rPr lang="en-US" altLang="zh-CN" b="1" dirty="0" err="1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smtClean="0"/>
              <a:t>din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</a:p>
          <a:p>
            <a:r>
              <a:rPr lang="en-US" altLang="zh-CN" b="1" dirty="0" smtClean="0"/>
              <a:t>     </a:t>
            </a:r>
            <a:r>
              <a:rPr lang="en-US" altLang="zh-CN" b="1" dirty="0" err="1"/>
              <a:t>reg</a:t>
            </a:r>
            <a:r>
              <a:rPr lang="en-US" altLang="zh-CN" b="1" dirty="0"/>
              <a:t> 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&lt;=16’b0;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else  begin   </a:t>
            </a:r>
            <a:endParaRPr lang="en-US" altLang="zh-CN" b="1" dirty="0"/>
          </a:p>
          <a:p>
            <a:r>
              <a:rPr lang="en-US" altLang="zh-CN" b="1" dirty="0" smtClean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&lt;=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&lt;&lt;1;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[0]&lt;=din;        </a:t>
            </a:r>
            <a:r>
              <a:rPr lang="en-US" altLang="zh-CN" b="1" dirty="0"/>
              <a:t>end   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618242" y="4330301"/>
            <a:ext cx="2523289" cy="43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8643" y="4330301"/>
            <a:ext cx="401444" cy="431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din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740087" y="4330301"/>
            <a:ext cx="401444" cy="431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din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606769" y="4330301"/>
            <a:ext cx="401444" cy="431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din</a:t>
            </a:r>
            <a:endParaRPr lang="zh-CN" altLang="en-US" sz="1200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093725" y="4531023"/>
            <a:ext cx="1244918" cy="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2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490" y="758932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循环左移</a:t>
            </a:r>
            <a:r>
              <a:rPr lang="zh-CN" altLang="en-US" b="1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移位寄存器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078" y="1105350"/>
            <a:ext cx="3735658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begin   </a:t>
            </a:r>
          </a:p>
          <a:p>
            <a:r>
              <a:rPr lang="en-US" altLang="zh-CN" b="1" dirty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&lt;=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&lt;&lt;1;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[0]&lt;=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[15];</a:t>
            </a:r>
          </a:p>
          <a:p>
            <a:r>
              <a:rPr lang="en-US" altLang="zh-CN" b="1" dirty="0" smtClean="0"/>
              <a:t>         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18242" y="3940008"/>
            <a:ext cx="2523289" cy="4312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2740087" y="3940008"/>
            <a:ext cx="401444" cy="43127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[0]</a:t>
            </a:r>
            <a:endParaRPr lang="zh-CN" altLang="en-US" sz="1200" b="1" dirty="0"/>
          </a:p>
        </p:txBody>
      </p:sp>
      <p:sp>
        <p:nvSpPr>
          <p:cNvPr id="15" name="矩形 14"/>
          <p:cNvSpPr/>
          <p:nvPr/>
        </p:nvSpPr>
        <p:spPr>
          <a:xfrm>
            <a:off x="618242" y="3940008"/>
            <a:ext cx="401444" cy="43127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[14]</a:t>
            </a:r>
            <a:endParaRPr lang="zh-CN" altLang="en-US" sz="1200" b="1" dirty="0"/>
          </a:p>
        </p:txBody>
      </p:sp>
      <p:cxnSp>
        <p:nvCxnSpPr>
          <p:cNvPr id="3" name="肘形连接符 2"/>
          <p:cNvCxnSpPr>
            <a:stCxn id="15" idx="1"/>
            <a:endCxn id="16" idx="3"/>
          </p:cNvCxnSpPr>
          <p:nvPr/>
        </p:nvCxnSpPr>
        <p:spPr>
          <a:xfrm rot="10800000" flipH="1">
            <a:off x="618241" y="4155643"/>
            <a:ext cx="2909563" cy="12700"/>
          </a:xfrm>
          <a:prstGeom prst="bentConnector5">
            <a:avLst>
              <a:gd name="adj1" fmla="val -7857"/>
              <a:gd name="adj2" fmla="val -3526472"/>
              <a:gd name="adj3" fmla="val 10785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26361" y="3940008"/>
            <a:ext cx="401444" cy="43127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[15]</a:t>
            </a:r>
            <a:endParaRPr lang="zh-CN" altLang="en-US" sz="1200" b="1" dirty="0"/>
          </a:p>
        </p:txBody>
      </p:sp>
      <p:sp>
        <p:nvSpPr>
          <p:cNvPr id="17" name="矩形 16"/>
          <p:cNvSpPr/>
          <p:nvPr/>
        </p:nvSpPr>
        <p:spPr>
          <a:xfrm>
            <a:off x="4757147" y="1058408"/>
            <a:ext cx="411922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begin   </a:t>
            </a:r>
          </a:p>
          <a:p>
            <a:r>
              <a:rPr lang="en-US" altLang="zh-CN" b="1" dirty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&lt;= {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[14:0</a:t>
            </a:r>
            <a:r>
              <a:rPr lang="en-US" altLang="zh-CN" b="1" dirty="0"/>
              <a:t>],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[15]};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或 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 </a:t>
            </a:r>
            <a:r>
              <a:rPr lang="en-US" altLang="zh-CN" b="1" dirty="0"/>
              <a:t>&lt;= </a:t>
            </a:r>
            <a:r>
              <a:rPr lang="en-US" altLang="zh-CN" b="1" dirty="0" smtClean="0"/>
              <a:t>{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[15</a:t>
            </a:r>
            <a:r>
              <a:rPr lang="en-US" altLang="zh-CN" b="1" dirty="0"/>
              <a:t>]};</a:t>
            </a:r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end   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2325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8069" y="844562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循环右移</a:t>
            </a:r>
            <a:r>
              <a:rPr lang="zh-CN" altLang="en-US" b="1" dirty="0" smtClean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移位寄存器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46686" y="1190980"/>
            <a:ext cx="3735658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</a:t>
            </a:r>
            <a:r>
              <a:rPr lang="en-US" altLang="zh-CN" b="1" dirty="0" smtClean="0"/>
              <a:t>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begin   </a:t>
            </a:r>
          </a:p>
          <a:p>
            <a:r>
              <a:rPr lang="en-US" altLang="zh-CN" b="1" dirty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&lt;= </a:t>
            </a:r>
            <a:r>
              <a:rPr lang="en-US" altLang="zh-CN" b="1" dirty="0" smtClean="0"/>
              <a:t>{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[0],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[15:1]};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但 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 </a:t>
            </a:r>
            <a:r>
              <a:rPr lang="en-US" altLang="zh-CN" b="1" dirty="0"/>
              <a:t>&lt;= {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[0],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};</a:t>
            </a:r>
            <a:r>
              <a:rPr lang="zh-CN" altLang="en-US" b="1" dirty="0" smtClean="0"/>
              <a:t>错</a:t>
            </a:r>
            <a:endParaRPr lang="en-US" altLang="zh-CN" b="1" dirty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end   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3149569" y="4024022"/>
            <a:ext cx="2523289" cy="431270"/>
            <a:chOff x="5346359" y="4001108"/>
            <a:chExt cx="2523289" cy="431270"/>
          </a:xfrm>
        </p:grpSpPr>
        <p:sp>
          <p:nvSpPr>
            <p:cNvPr id="20" name="矩形 19"/>
            <p:cNvSpPr/>
            <p:nvPr/>
          </p:nvSpPr>
          <p:spPr>
            <a:xfrm>
              <a:off x="5346359" y="4001108"/>
              <a:ext cx="2523289" cy="4312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" name="矩形 20"/>
            <p:cNvSpPr/>
            <p:nvPr/>
          </p:nvSpPr>
          <p:spPr>
            <a:xfrm>
              <a:off x="7468204" y="4001108"/>
              <a:ext cx="401444" cy="4312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[1]</a:t>
              </a:r>
              <a:endParaRPr lang="zh-CN" altLang="en-US" sz="1200" b="1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46359" y="4001108"/>
              <a:ext cx="401444" cy="4312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[0]</a:t>
              </a:r>
              <a:endParaRPr lang="zh-CN" altLang="en-US" sz="1200" b="1" dirty="0"/>
            </a:p>
          </p:txBody>
        </p:sp>
        <p:cxnSp>
          <p:nvCxnSpPr>
            <p:cNvPr id="23" name="肘形连接符 22"/>
            <p:cNvCxnSpPr>
              <a:stCxn id="21" idx="3"/>
              <a:endCxn id="22" idx="1"/>
            </p:cNvCxnSpPr>
            <p:nvPr/>
          </p:nvCxnSpPr>
          <p:spPr>
            <a:xfrm flipH="1">
              <a:off x="5346359" y="4216743"/>
              <a:ext cx="2523289" cy="12700"/>
            </a:xfrm>
            <a:prstGeom prst="bentConnector5">
              <a:avLst>
                <a:gd name="adj1" fmla="val -9060"/>
                <a:gd name="adj2" fmla="val 3497913"/>
                <a:gd name="adj3" fmla="val 10906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5732632" y="4001108"/>
              <a:ext cx="401444" cy="4312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[15]</a:t>
              </a:r>
              <a:endParaRPr lang="zh-CN" altLang="en-US" sz="1200" b="1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596461" y="1213894"/>
            <a:ext cx="3735658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b="1" dirty="0"/>
              <a:t>module </a:t>
            </a:r>
            <a:r>
              <a:rPr lang="en-US" altLang="zh-CN" b="1" dirty="0" err="1"/>
              <a:t>register_right</a:t>
            </a:r>
            <a:r>
              <a:rPr lang="en-US" altLang="zh-CN" b="1" dirty="0"/>
              <a:t>(</a:t>
            </a:r>
            <a:r>
              <a:rPr lang="en-US" altLang="zh-CN" b="1" dirty="0" err="1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dout</a:t>
            </a:r>
            <a:r>
              <a:rPr lang="en-US" altLang="zh-CN" b="1" dirty="0"/>
              <a:t>);   </a:t>
            </a:r>
          </a:p>
          <a:p>
            <a:r>
              <a:rPr lang="en-US" altLang="zh-CN" b="1" dirty="0" smtClean="0"/>
              <a:t>    </a:t>
            </a:r>
            <a:r>
              <a:rPr lang="en-US" altLang="zh-CN" b="1" dirty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/>
              <a:t>[15:0] </a:t>
            </a:r>
            <a:r>
              <a:rPr lang="en-US" altLang="zh-CN" b="1" dirty="0" err="1"/>
              <a:t>dout</a:t>
            </a:r>
            <a:r>
              <a:rPr lang="en-US" altLang="zh-CN" b="1" dirty="0"/>
              <a:t>;  </a:t>
            </a:r>
            <a:r>
              <a:rPr lang="en-US" altLang="zh-CN" b="1" dirty="0" smtClean="0"/>
              <a:t>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begin   </a:t>
            </a:r>
          </a:p>
          <a:p>
            <a:r>
              <a:rPr lang="en-US" altLang="zh-CN" b="1" dirty="0"/>
              <a:t>             </a:t>
            </a:r>
            <a:r>
              <a:rPr lang="en-US" altLang="zh-CN" b="1" dirty="0" err="1"/>
              <a:t>dout</a:t>
            </a:r>
            <a:r>
              <a:rPr lang="en-US" altLang="zh-CN" b="1" dirty="0"/>
              <a:t> </a:t>
            </a:r>
            <a:r>
              <a:rPr lang="en-US" altLang="zh-CN" b="1" dirty="0" smtClean="0"/>
              <a:t>&lt;=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&gt;&gt;1;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      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[15] </a:t>
            </a:r>
            <a:r>
              <a:rPr lang="en-US" altLang="zh-CN" b="1" dirty="0"/>
              <a:t>&lt;= </a:t>
            </a:r>
            <a:r>
              <a:rPr lang="en-US" altLang="zh-CN" b="1" dirty="0" err="1" smtClean="0"/>
              <a:t>dout</a:t>
            </a:r>
            <a:r>
              <a:rPr lang="en-US" altLang="zh-CN" b="1" dirty="0" smtClean="0"/>
              <a:t>[0];</a:t>
            </a:r>
            <a:endParaRPr lang="en-US" altLang="zh-CN" b="1" dirty="0"/>
          </a:p>
          <a:p>
            <a:r>
              <a:rPr lang="en-US" altLang="zh-CN" b="1" dirty="0" smtClean="0"/>
              <a:t>         </a:t>
            </a:r>
            <a:r>
              <a:rPr lang="en-US" altLang="zh-CN" b="1" dirty="0"/>
              <a:t>end   </a:t>
            </a:r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731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F252F3-3C3B-9F44-BDB3-DAF758E84872}"/>
              </a:ext>
            </a:extLst>
          </p:cNvPr>
          <p:cNvSpPr/>
          <p:nvPr/>
        </p:nvSpPr>
        <p:spPr>
          <a:xfrm>
            <a:off x="1110615" y="1226634"/>
            <a:ext cx="6202113" cy="3704181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时序电路</a:t>
            </a: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锁存器和寄存器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串并转换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1" y="2152949"/>
            <a:ext cx="2349819" cy="23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位串并转换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588" y="1589609"/>
            <a:ext cx="3695043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serialtop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clr,en,in,out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clk,clr,en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out;    </a:t>
            </a:r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out&lt;=0;</a:t>
            </a:r>
          </a:p>
          <a:p>
            <a:pPr lvl="1"/>
            <a:r>
              <a:rPr lang="en-US" altLang="zh-CN" b="1" dirty="0" smtClean="0"/>
              <a:t>else if(</a:t>
            </a:r>
            <a:r>
              <a:rPr lang="en-US" altLang="zh-CN" b="1" dirty="0" err="1" smtClean="0"/>
              <a:t>en</a:t>
            </a:r>
            <a:r>
              <a:rPr lang="en-US" altLang="zh-CN" b="1" dirty="0" smtClean="0"/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out&lt;={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out,in</a:t>
            </a:r>
            <a:r>
              <a:rPr lang="en-US" altLang="zh-CN" b="1" dirty="0" smtClean="0">
                <a:solidFill>
                  <a:srgbClr val="FF0000"/>
                </a:solidFill>
              </a:rPr>
              <a:t>};</a:t>
            </a:r>
          </a:p>
          <a:p>
            <a:r>
              <a:rPr lang="en-US" altLang="zh-CN" b="1" dirty="0" smtClean="0"/>
              <a:t>end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815911" y="966175"/>
            <a:ext cx="3695043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serialtop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clr,en,in,out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clk,clr,en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[3:0</a:t>
            </a:r>
            <a:r>
              <a:rPr lang="en-US" altLang="zh-CN" b="1" dirty="0"/>
              <a:t>] </a:t>
            </a:r>
            <a:r>
              <a:rPr lang="en-US" altLang="zh-CN" b="1" dirty="0" smtClean="0"/>
              <a:t>out;    </a:t>
            </a:r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     </a:t>
            </a:r>
          </a:p>
          <a:p>
            <a:pPr lvl="1"/>
            <a:r>
              <a:rPr lang="en-US" altLang="zh-CN" b="1" dirty="0" smtClean="0"/>
              <a:t>if(</a:t>
            </a:r>
            <a:r>
              <a:rPr lang="en-US" altLang="zh-CN" b="1" dirty="0" err="1" smtClean="0"/>
              <a:t>clr</a:t>
            </a:r>
            <a:r>
              <a:rPr lang="en-US" altLang="zh-CN" b="1" dirty="0" smtClean="0"/>
              <a:t>) out&lt;=0;</a:t>
            </a:r>
          </a:p>
          <a:p>
            <a:pPr lvl="1"/>
            <a:r>
              <a:rPr lang="en-US" altLang="zh-CN" b="1" dirty="0" smtClean="0"/>
              <a:t>else if(</a:t>
            </a:r>
            <a:r>
              <a:rPr lang="en-US" altLang="zh-CN" b="1" dirty="0" err="1" smtClean="0"/>
              <a:t>en</a:t>
            </a:r>
            <a:r>
              <a:rPr lang="en-US" altLang="zh-CN" b="1" dirty="0" smtClean="0"/>
              <a:t>) </a:t>
            </a:r>
          </a:p>
          <a:p>
            <a:pPr lvl="1"/>
            <a:r>
              <a:rPr lang="en-US" altLang="zh-CN" b="1" dirty="0"/>
              <a:t> </a:t>
            </a:r>
            <a:r>
              <a:rPr lang="en-US" altLang="zh-CN" b="1" dirty="0" smtClean="0"/>
              <a:t>          begin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out&lt;=out&lt;&lt;1;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out[0]&lt;=in;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 end</a:t>
            </a:r>
          </a:p>
          <a:p>
            <a:r>
              <a:rPr lang="en-US" altLang="zh-CN" b="1" dirty="0" smtClean="0"/>
              <a:t>end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893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F252F3-3C3B-9F44-BDB3-DAF758E84872}"/>
              </a:ext>
            </a:extLst>
          </p:cNvPr>
          <p:cNvSpPr/>
          <p:nvPr/>
        </p:nvSpPr>
        <p:spPr>
          <a:xfrm>
            <a:off x="1110615" y="1226634"/>
            <a:ext cx="6202113" cy="3704181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时序电路</a:t>
            </a: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锁存器和寄存器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串并转换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1" y="2152949"/>
            <a:ext cx="2349819" cy="23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561" y="966175"/>
            <a:ext cx="3735658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module </a:t>
            </a:r>
            <a:r>
              <a:rPr lang="en-US" altLang="zh-CN" sz="2400" b="1" dirty="0" err="1" smtClean="0"/>
              <a:t>dff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clk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q, nq, d);   </a:t>
            </a:r>
            <a:endParaRPr lang="en-US" altLang="zh-CN" sz="2400" b="1" dirty="0"/>
          </a:p>
          <a:p>
            <a:r>
              <a:rPr lang="en-US" altLang="zh-CN" sz="2400" b="1" dirty="0" smtClean="0"/>
              <a:t>input </a:t>
            </a:r>
            <a:r>
              <a:rPr lang="en-US" altLang="zh-CN" sz="2400" b="1" dirty="0" err="1"/>
              <a:t>clk</a:t>
            </a:r>
            <a:r>
              <a:rPr lang="en-US" altLang="zh-CN" sz="2400" b="1" dirty="0"/>
              <a:t>;   </a:t>
            </a:r>
          </a:p>
          <a:p>
            <a:r>
              <a:rPr lang="en-US" altLang="zh-CN" sz="2400" b="1" dirty="0" smtClean="0"/>
              <a:t>input d;   </a:t>
            </a:r>
          </a:p>
          <a:p>
            <a:r>
              <a:rPr lang="en-US" altLang="zh-CN" sz="2400" b="1" dirty="0" smtClean="0"/>
              <a:t>output </a:t>
            </a:r>
            <a:r>
              <a:rPr lang="en-US" altLang="zh-CN" sz="2400" b="1" dirty="0" err="1" smtClean="0"/>
              <a:t>reg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q,nq</a:t>
            </a:r>
            <a:r>
              <a:rPr lang="en-US" altLang="zh-CN" sz="2400" b="1" dirty="0" smtClean="0"/>
              <a:t>;   </a:t>
            </a:r>
            <a:endParaRPr lang="en-US" altLang="zh-CN" sz="2400" b="1" dirty="0"/>
          </a:p>
          <a:p>
            <a:r>
              <a:rPr lang="en-US" altLang="zh-CN" sz="2400" b="1" dirty="0" smtClean="0"/>
              <a:t>always </a:t>
            </a:r>
            <a:r>
              <a:rPr lang="en-US" altLang="zh-CN" sz="2400" b="1" dirty="0"/>
              <a:t>@(</a:t>
            </a:r>
            <a:r>
              <a:rPr lang="en-US" altLang="zh-CN" sz="2400" b="1" dirty="0" err="1"/>
              <a:t>posedge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clk</a:t>
            </a:r>
            <a:r>
              <a:rPr lang="en-US" altLang="zh-CN" sz="2400" b="1" dirty="0"/>
              <a:t>)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begin   </a:t>
            </a:r>
            <a:endParaRPr lang="en-US" altLang="zh-CN" sz="2400" b="1" dirty="0"/>
          </a:p>
          <a:p>
            <a:r>
              <a:rPr lang="en-US" altLang="zh-CN" sz="2400" b="1" dirty="0" smtClean="0"/>
              <a:t>   q &lt;=d;</a:t>
            </a:r>
          </a:p>
          <a:p>
            <a:r>
              <a:rPr lang="en-US" altLang="zh-CN" sz="2400" b="1" dirty="0" smtClean="0"/>
              <a:t>   nq&lt;=~d;   </a:t>
            </a:r>
          </a:p>
          <a:p>
            <a:r>
              <a:rPr lang="en-US" altLang="zh-CN" sz="2400" b="1" dirty="0" smtClean="0"/>
              <a:t>end   </a:t>
            </a:r>
            <a:endParaRPr lang="en-US" altLang="zh-CN" sz="2400" b="1" dirty="0"/>
          </a:p>
          <a:p>
            <a:r>
              <a:rPr lang="en-US" altLang="zh-CN" sz="2400" b="1" dirty="0" err="1" smtClean="0"/>
              <a:t>endmodule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7023" r="26757"/>
          <a:stretch/>
        </p:blipFill>
        <p:spPr>
          <a:xfrm>
            <a:off x="4737409" y="1527717"/>
            <a:ext cx="3231892" cy="18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带控制端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815" y="1256106"/>
            <a:ext cx="407019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同步清零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高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  <a:r>
              <a:rPr lang="en-US" altLang="zh-CN" b="1" dirty="0" smtClean="0"/>
              <a:t>  input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if(reset)  begin q&lt;=1’b0;nq&lt;=1’b1;end</a:t>
            </a:r>
            <a:endParaRPr lang="en-US" altLang="zh-CN" b="1" dirty="0"/>
          </a:p>
          <a:p>
            <a:r>
              <a:rPr lang="en-US" altLang="zh-CN" b="1" dirty="0" smtClean="0"/>
              <a:t>  else begin  q &lt;=d;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469920" y="1256106"/>
            <a:ext cx="452739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同步清零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低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</a:t>
            </a:r>
            <a:r>
              <a:rPr lang="en-US" altLang="zh-CN" b="1" dirty="0" smtClean="0"/>
              <a:t>input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/>
              <a:t>clk</a:t>
            </a:r>
            <a:r>
              <a:rPr lang="en-US" altLang="zh-CN" b="1" dirty="0"/>
              <a:t>)  </a:t>
            </a:r>
            <a:endParaRPr lang="en-US" altLang="zh-CN" b="1" dirty="0" smtClean="0"/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r>
              <a:rPr lang="en-US" altLang="zh-CN" b="1" dirty="0" smtClean="0"/>
              <a:t>reset)  begin q&lt;=1’b0;nq&lt;=1’b1;end</a:t>
            </a:r>
            <a:endParaRPr lang="en-US" altLang="zh-CN" b="1" dirty="0"/>
          </a:p>
          <a:p>
            <a:r>
              <a:rPr lang="en-US" altLang="zh-CN" b="1" dirty="0" smtClean="0"/>
              <a:t>  else begin  q &lt;=d;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04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带控制端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815" y="1256106"/>
            <a:ext cx="407019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异步清零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高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  <a:r>
              <a:rPr lang="en-US" altLang="zh-CN" b="1" dirty="0" smtClean="0"/>
              <a:t>  input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clk</a:t>
            </a:r>
            <a:r>
              <a:rPr lang="zh-CN" altLang="en-US" b="1" dirty="0" smtClean="0"/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posedge</a:t>
            </a:r>
            <a:r>
              <a:rPr lang="en-US" altLang="zh-CN" b="1" dirty="0" smtClean="0"/>
              <a:t> reset)  </a:t>
            </a:r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if(reset)  begin q&lt;=1’b0;nq&lt;=1’b1;end</a:t>
            </a:r>
            <a:endParaRPr lang="en-US" altLang="zh-CN" b="1" dirty="0"/>
          </a:p>
          <a:p>
            <a:r>
              <a:rPr lang="en-US" altLang="zh-CN" b="1" dirty="0" smtClean="0"/>
              <a:t>  else begin  q &lt;=d;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469920" y="1256106"/>
            <a:ext cx="4527395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异步清零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低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</a:t>
            </a:r>
            <a:r>
              <a:rPr lang="en-US" altLang="zh-CN" b="1" dirty="0" smtClean="0"/>
              <a:t>input </a:t>
            </a:r>
            <a:r>
              <a:rPr lang="en-US" altLang="zh-CN" b="1" dirty="0" err="1" smtClean="0"/>
              <a:t>d,reset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clk</a:t>
            </a:r>
            <a:r>
              <a:rPr lang="zh-CN" altLang="en-US" b="1" dirty="0" smtClean="0"/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negedge</a:t>
            </a:r>
            <a:r>
              <a:rPr lang="en-US" altLang="zh-CN" b="1" dirty="0" smtClean="0"/>
              <a:t> reset)  </a:t>
            </a:r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r>
              <a:rPr lang="en-US" altLang="zh-CN" b="1" dirty="0" smtClean="0"/>
              <a:t>reset)  begin q&lt;=1’b0;nq&lt;=1’b1;end</a:t>
            </a:r>
            <a:endParaRPr lang="en-US" altLang="zh-CN" b="1" dirty="0"/>
          </a:p>
          <a:p>
            <a:r>
              <a:rPr lang="en-US" altLang="zh-CN" b="1" dirty="0" smtClean="0"/>
              <a:t>  else begin  q &lt;=d;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621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带控制端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268" y="966175"/>
            <a:ext cx="407019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异</a:t>
            </a:r>
            <a:r>
              <a:rPr lang="zh-CN" altLang="en-US" b="1" dirty="0" smtClean="0"/>
              <a:t>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B050"/>
                </a:solidFill>
              </a:rPr>
              <a:t>高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同</a:t>
            </a:r>
            <a:r>
              <a:rPr lang="zh-CN" altLang="en-US" b="1" dirty="0" smtClean="0"/>
              <a:t>步置</a:t>
            </a:r>
            <a:r>
              <a:rPr lang="en-US" altLang="zh-CN" b="1" dirty="0" smtClean="0"/>
              <a:t>1 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高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  <a:r>
              <a:rPr lang="en-US" altLang="zh-CN" b="1" dirty="0" smtClean="0"/>
              <a:t>  input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clk</a:t>
            </a:r>
            <a:r>
              <a:rPr lang="zh-CN" altLang="en-US" b="1" dirty="0" smtClean="0"/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posedge</a:t>
            </a:r>
            <a:r>
              <a:rPr lang="en-US" altLang="zh-CN" b="1" dirty="0" smtClean="0"/>
              <a:t> reset)  </a:t>
            </a:r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if(reset)  begin q&lt;=1’b0;nq&lt;=1’b1;end</a:t>
            </a:r>
            <a:endParaRPr lang="en-US" altLang="zh-CN" b="1" dirty="0"/>
          </a:p>
          <a:p>
            <a:r>
              <a:rPr lang="en-US" altLang="zh-CN" b="1" dirty="0" smtClean="0"/>
              <a:t>  else if(set) </a:t>
            </a:r>
            <a:r>
              <a:rPr lang="en-US" altLang="zh-CN" b="1" dirty="0"/>
              <a:t>begin q&lt;=</a:t>
            </a:r>
            <a:r>
              <a:rPr lang="en-US" altLang="zh-CN" b="1" dirty="0" smtClean="0"/>
              <a:t>1’b1;nq</a:t>
            </a:r>
            <a:r>
              <a:rPr lang="en-US" altLang="zh-CN" b="1" dirty="0"/>
              <a:t>&lt;=</a:t>
            </a:r>
            <a:r>
              <a:rPr lang="en-US" altLang="zh-CN" b="1" dirty="0" smtClean="0"/>
              <a:t>1’b0;end</a:t>
            </a:r>
          </a:p>
          <a:p>
            <a:r>
              <a:rPr lang="en-US" altLang="zh-CN" b="1" dirty="0" smtClean="0"/>
              <a:t>           else begin  q &lt;=d;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353692" y="943938"/>
            <a:ext cx="4527395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同</a:t>
            </a:r>
            <a:r>
              <a:rPr lang="zh-CN" altLang="en-US" b="1" dirty="0" smtClean="0"/>
              <a:t>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B050"/>
                </a:solidFill>
              </a:rPr>
              <a:t>低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异</a:t>
            </a:r>
            <a:r>
              <a:rPr lang="zh-CN" altLang="en-US" b="1" dirty="0" smtClean="0"/>
              <a:t>步置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低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</a:t>
            </a:r>
            <a:r>
              <a:rPr lang="en-US" altLang="zh-CN" b="1" dirty="0" smtClean="0"/>
              <a:t>input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clk</a:t>
            </a:r>
            <a:r>
              <a:rPr lang="zh-CN" altLang="en-US" b="1" dirty="0" smtClean="0"/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negedge</a:t>
            </a:r>
            <a:r>
              <a:rPr lang="en-US" altLang="zh-CN" b="1" dirty="0" smtClean="0"/>
              <a:t> set)  </a:t>
            </a:r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r>
              <a:rPr lang="en-US" altLang="zh-CN" b="1" dirty="0" smtClean="0"/>
              <a:t>set)  begin q&lt;=1’b1;nq&lt;=1’b0;end</a:t>
            </a:r>
            <a:endParaRPr lang="en-US" altLang="zh-CN" b="1" dirty="0"/>
          </a:p>
          <a:p>
            <a:r>
              <a:rPr lang="en-US" altLang="zh-CN" b="1" dirty="0" smtClean="0"/>
              <a:t>  else if(</a:t>
            </a:r>
            <a:r>
              <a:rPr lang="zh-CN" altLang="en-US" b="1" dirty="0">
                <a:solidFill>
                  <a:srgbClr val="FF0000"/>
                </a:solidFill>
              </a:rPr>
              <a:t>！ </a:t>
            </a:r>
            <a:r>
              <a:rPr lang="en-US" altLang="zh-CN" b="1" dirty="0" smtClean="0"/>
              <a:t>reset</a:t>
            </a:r>
            <a:r>
              <a:rPr lang="en-US" altLang="zh-CN" b="1" dirty="0"/>
              <a:t>) begin q&lt;=</a:t>
            </a:r>
            <a:r>
              <a:rPr lang="en-US" altLang="zh-CN" b="1" dirty="0" smtClean="0"/>
              <a:t>1’b0;nq</a:t>
            </a:r>
            <a:r>
              <a:rPr lang="en-US" altLang="zh-CN" b="1" dirty="0"/>
              <a:t>&lt;=</a:t>
            </a:r>
            <a:r>
              <a:rPr lang="en-US" altLang="zh-CN" b="1" dirty="0" smtClean="0"/>
              <a:t>1’b1;end</a:t>
            </a:r>
          </a:p>
          <a:p>
            <a:r>
              <a:rPr lang="en-US" altLang="zh-CN" b="1" dirty="0" smtClean="0"/>
              <a:t>           else begin  q &lt;=d;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786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带控制端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53" y="966175"/>
            <a:ext cx="4282069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同</a:t>
            </a:r>
            <a:r>
              <a:rPr lang="zh-CN" altLang="en-US" b="1" dirty="0" smtClean="0"/>
              <a:t>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B050"/>
                </a:solidFill>
              </a:rPr>
              <a:t>高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同</a:t>
            </a:r>
            <a:r>
              <a:rPr lang="zh-CN" altLang="en-US" b="1" dirty="0" smtClean="0"/>
              <a:t>步置</a:t>
            </a:r>
            <a:r>
              <a:rPr lang="en-US" altLang="zh-CN" b="1" dirty="0" smtClean="0"/>
              <a:t>1 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低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 </a:t>
            </a:r>
            <a:r>
              <a:rPr lang="en-US" altLang="zh-CN" b="1" dirty="0" smtClean="0"/>
              <a:t>  input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clk</a:t>
            </a:r>
            <a:r>
              <a:rPr lang="en-US" altLang="zh-CN" b="1" dirty="0" smtClean="0"/>
              <a:t>)  </a:t>
            </a:r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if(reset)  begin q&lt;=1’b0;nq&lt;=1’b1;end</a:t>
            </a:r>
          </a:p>
          <a:p>
            <a:r>
              <a:rPr lang="en-US" altLang="zh-CN" b="1" dirty="0" smtClean="0"/>
              <a:t>else </a:t>
            </a:r>
            <a:r>
              <a:rPr lang="en-US" altLang="zh-CN" b="1" dirty="0"/>
              <a:t>if(</a:t>
            </a:r>
            <a:r>
              <a:rPr lang="zh-CN" altLang="en-US" b="1" dirty="0">
                <a:solidFill>
                  <a:srgbClr val="FF0000"/>
                </a:solidFill>
              </a:rPr>
              <a:t>！</a:t>
            </a:r>
            <a:r>
              <a:rPr lang="en-US" altLang="zh-CN" b="1" dirty="0"/>
              <a:t>set) begin q&lt;=1’b1;nq&lt;=1’b0;end</a:t>
            </a:r>
          </a:p>
          <a:p>
            <a:r>
              <a:rPr lang="en-US" altLang="zh-CN" b="1" dirty="0" smtClean="0"/>
              <a:t>         else </a:t>
            </a:r>
            <a:r>
              <a:rPr lang="en-US" altLang="zh-CN" b="1" dirty="0"/>
              <a:t>begin  q &lt;=d;</a:t>
            </a:r>
            <a:r>
              <a:rPr lang="en-US" altLang="zh-CN" b="1" dirty="0" smtClean="0"/>
              <a:t>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209586" y="966175"/>
            <a:ext cx="4893665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同</a:t>
            </a:r>
            <a:r>
              <a:rPr lang="zh-CN" altLang="en-US" b="1" dirty="0" smtClean="0"/>
              <a:t>步清零</a:t>
            </a:r>
            <a:r>
              <a:rPr lang="en-US" altLang="zh-CN" b="1" dirty="0" smtClean="0"/>
              <a:t>reset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B050"/>
                </a:solidFill>
              </a:rPr>
              <a:t>高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异</a:t>
            </a:r>
            <a:r>
              <a:rPr lang="zh-CN" altLang="en-US" b="1" dirty="0" smtClean="0"/>
              <a:t>步置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set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C00000"/>
                </a:solidFill>
              </a:rPr>
              <a:t>低</a:t>
            </a:r>
            <a:r>
              <a:rPr lang="zh-CN" altLang="en-US" b="1" dirty="0" smtClean="0"/>
              <a:t>电平有效</a:t>
            </a:r>
            <a:endParaRPr lang="en-US" altLang="zh-CN" b="1" dirty="0" smtClean="0"/>
          </a:p>
          <a:p>
            <a:r>
              <a:rPr lang="en-US" altLang="zh-CN" b="1" dirty="0" smtClean="0"/>
              <a:t>module </a:t>
            </a:r>
            <a:r>
              <a:rPr lang="en-US" altLang="zh-CN" b="1" dirty="0" err="1" smtClean="0"/>
              <a:t>dff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clk</a:t>
            </a:r>
            <a:r>
              <a:rPr lang="en-US" altLang="zh-CN" b="1" dirty="0"/>
              <a:t>, </a:t>
            </a:r>
            <a:r>
              <a:rPr lang="en-US" altLang="zh-CN" b="1" dirty="0" smtClean="0"/>
              <a:t>q, nq,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/>
              <a:t>clk</a:t>
            </a:r>
            <a:r>
              <a:rPr lang="en-US" altLang="zh-CN" b="1" dirty="0"/>
              <a:t>;  </a:t>
            </a:r>
            <a:r>
              <a:rPr lang="en-US" altLang="zh-CN" b="1" dirty="0" smtClean="0"/>
              <a:t>input </a:t>
            </a:r>
            <a:r>
              <a:rPr lang="en-US" altLang="zh-CN" b="1" dirty="0" err="1" smtClean="0"/>
              <a:t>d,reset,set</a:t>
            </a:r>
            <a:r>
              <a:rPr lang="en-US" altLang="zh-CN" b="1" dirty="0" smtClean="0"/>
              <a:t>;   </a:t>
            </a:r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q,nq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always </a:t>
            </a:r>
            <a:r>
              <a:rPr lang="en-US" altLang="zh-CN" b="1" dirty="0"/>
              <a:t>@(</a:t>
            </a:r>
            <a:r>
              <a:rPr lang="en-US" altLang="zh-CN" b="1" dirty="0" err="1"/>
              <a:t>posedge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clk,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posedge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reset,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negedge</a:t>
            </a:r>
            <a:r>
              <a:rPr lang="en-US" altLang="zh-CN" b="1" dirty="0" smtClean="0"/>
              <a:t> set)  </a:t>
            </a:r>
          </a:p>
          <a:p>
            <a:r>
              <a:rPr lang="en-US" altLang="zh-CN" b="1" dirty="0" smtClean="0"/>
              <a:t>begin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r>
              <a:rPr lang="en-US" altLang="zh-CN" b="1" dirty="0" smtClean="0"/>
              <a:t>set)  begin q&lt;=1’b1;nq&lt;=1’b0;end</a:t>
            </a:r>
            <a:endParaRPr lang="en-US" altLang="zh-CN" b="1" dirty="0"/>
          </a:p>
          <a:p>
            <a:r>
              <a:rPr lang="en-US" altLang="zh-CN" b="1" dirty="0" smtClean="0"/>
              <a:t>  else if(reset</a:t>
            </a:r>
            <a:r>
              <a:rPr lang="en-US" altLang="zh-CN" b="1" dirty="0"/>
              <a:t>) begin q&lt;=</a:t>
            </a:r>
            <a:r>
              <a:rPr lang="en-US" altLang="zh-CN" b="1" dirty="0" smtClean="0"/>
              <a:t>1’b0;nq</a:t>
            </a:r>
            <a:r>
              <a:rPr lang="en-US" altLang="zh-CN" b="1" dirty="0"/>
              <a:t>&lt;=</a:t>
            </a:r>
            <a:r>
              <a:rPr lang="en-US" altLang="zh-CN" b="1" dirty="0" smtClean="0"/>
              <a:t>1’b1;end</a:t>
            </a:r>
          </a:p>
          <a:p>
            <a:r>
              <a:rPr lang="en-US" altLang="zh-CN" b="1" dirty="0" smtClean="0"/>
              <a:t>           else begin  q &lt;=d;   nq&lt;=~d; end   </a:t>
            </a:r>
          </a:p>
          <a:p>
            <a:r>
              <a:rPr lang="en-US" altLang="zh-CN" b="1" dirty="0" smtClean="0"/>
              <a:t>end   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8322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F252F3-3C3B-9F44-BDB3-DAF758E84872}"/>
              </a:ext>
            </a:extLst>
          </p:cNvPr>
          <p:cNvSpPr/>
          <p:nvPr/>
        </p:nvSpPr>
        <p:spPr>
          <a:xfrm>
            <a:off x="1110615" y="1226634"/>
            <a:ext cx="6202113" cy="3704181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8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时序电路</a:t>
            </a: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锁存器和寄存器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移位寄存器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900" algn="just">
              <a:lnSpc>
                <a:spcPts val="318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串并转换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91" y="2152949"/>
            <a:ext cx="2349819" cy="23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7A6E81F-D510-154D-BC6D-5857C96986D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90" y="1206102"/>
            <a:ext cx="373565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电平敏感的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位数据锁存器</a:t>
            </a:r>
            <a:endParaRPr lang="en-US" altLang="zh-CN" b="1" dirty="0" smtClean="0"/>
          </a:p>
          <a:p>
            <a:r>
              <a:rPr lang="en-US" altLang="zh-CN" b="1" dirty="0" smtClean="0"/>
              <a:t>module latch1(</a:t>
            </a:r>
            <a:r>
              <a:rPr lang="en-US" altLang="zh-CN" b="1" dirty="0" err="1" smtClean="0"/>
              <a:t>q,d,le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d,le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output q;   </a:t>
            </a:r>
            <a:endParaRPr lang="en-US" altLang="zh-CN" b="1" dirty="0"/>
          </a:p>
          <a:p>
            <a:r>
              <a:rPr lang="en-US" altLang="zh-CN" b="1" dirty="0" smtClean="0"/>
              <a:t>assign q=</a:t>
            </a:r>
            <a:r>
              <a:rPr lang="en-US" altLang="zh-CN" b="1" dirty="0" err="1" smtClean="0"/>
              <a:t>le?d:q</a:t>
            </a:r>
            <a:r>
              <a:rPr lang="en-US" altLang="zh-CN" b="1" dirty="0" smtClean="0"/>
              <a:t>;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67990" y="2960428"/>
            <a:ext cx="373565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module latch1(</a:t>
            </a:r>
            <a:r>
              <a:rPr lang="en-US" altLang="zh-CN" b="1" dirty="0" err="1" smtClean="0"/>
              <a:t>q,d,le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 </a:t>
            </a:r>
            <a:r>
              <a:rPr lang="en-US" altLang="zh-CN" b="1" dirty="0" err="1" smtClean="0"/>
              <a:t>d,le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</a:t>
            </a:r>
            <a:r>
              <a:rPr lang="en-US" altLang="zh-CN" b="1" dirty="0" smtClean="0"/>
              <a:t> q;   </a:t>
            </a:r>
            <a:endParaRPr lang="en-US" altLang="zh-CN" b="1" dirty="0"/>
          </a:p>
          <a:p>
            <a:r>
              <a:rPr lang="en-US" altLang="zh-CN" b="1" dirty="0" smtClean="0"/>
              <a:t>always@(</a:t>
            </a:r>
            <a:r>
              <a:rPr lang="en-US" altLang="zh-CN" b="1" dirty="0" err="1" smtClean="0"/>
              <a:t>le,d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if(le) q=d; else q=q;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549697" y="1116892"/>
            <a:ext cx="3735658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电平敏感的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位数据锁存器</a:t>
            </a:r>
            <a:r>
              <a:rPr lang="en-US" altLang="zh-CN" b="1" dirty="0" smtClean="0"/>
              <a:t>74LS373</a:t>
            </a:r>
          </a:p>
          <a:p>
            <a:r>
              <a:rPr lang="en-US" altLang="zh-CN" b="1" dirty="0" smtClean="0"/>
              <a:t>module latch1(</a:t>
            </a:r>
            <a:r>
              <a:rPr lang="en-US" altLang="zh-CN" b="1" dirty="0" err="1" smtClean="0"/>
              <a:t>q,d,le,oe</a:t>
            </a:r>
            <a:r>
              <a:rPr lang="en-US" altLang="zh-CN" b="1" dirty="0" smtClean="0"/>
              <a:t>);   </a:t>
            </a:r>
            <a:endParaRPr lang="en-US" altLang="zh-CN" b="1" dirty="0"/>
          </a:p>
          <a:p>
            <a:r>
              <a:rPr lang="en-US" altLang="zh-CN" b="1" dirty="0" smtClean="0"/>
              <a:t>input[7:0] d;       input </a:t>
            </a:r>
            <a:r>
              <a:rPr lang="en-US" altLang="zh-CN" b="1" dirty="0" err="1" smtClean="0"/>
              <a:t>le,oe</a:t>
            </a:r>
            <a:r>
              <a:rPr lang="en-US" altLang="zh-CN" b="1" dirty="0" smtClean="0"/>
              <a:t>;   </a:t>
            </a:r>
            <a:endParaRPr lang="en-US" altLang="zh-CN" b="1" dirty="0"/>
          </a:p>
          <a:p>
            <a:r>
              <a:rPr lang="en-US" altLang="zh-CN" b="1" dirty="0" smtClean="0"/>
              <a:t>output </a:t>
            </a:r>
            <a:r>
              <a:rPr lang="en-US" altLang="zh-CN" b="1" dirty="0" err="1" smtClean="0"/>
              <a:t>reg</a:t>
            </a:r>
            <a:r>
              <a:rPr lang="en-US" altLang="zh-CN" b="1" dirty="0" smtClean="0"/>
              <a:t>[7:0] q;   </a:t>
            </a:r>
            <a:endParaRPr lang="en-US" altLang="zh-CN" b="1" dirty="0"/>
          </a:p>
          <a:p>
            <a:r>
              <a:rPr lang="en-US" altLang="zh-CN" b="1" dirty="0"/>
              <a:t>always</a:t>
            </a:r>
            <a:r>
              <a:rPr lang="en-US" altLang="zh-CN" b="1" dirty="0" smtClean="0"/>
              <a:t>@(</a:t>
            </a:r>
            <a:r>
              <a:rPr lang="en-US" altLang="zh-CN" b="1" dirty="0"/>
              <a:t>*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smtClean="0"/>
              <a:t>if(le&amp;~</a:t>
            </a:r>
            <a:r>
              <a:rPr lang="en-US" altLang="zh-CN" b="1" dirty="0" err="1" smtClean="0"/>
              <a:t>oe</a:t>
            </a:r>
            <a:r>
              <a:rPr lang="en-US" altLang="zh-CN" b="1" dirty="0" smtClean="0"/>
              <a:t>) </a:t>
            </a:r>
            <a:r>
              <a:rPr lang="en-US" altLang="zh-CN" b="1" dirty="0"/>
              <a:t>q=d; 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else q=8’bz;</a:t>
            </a:r>
            <a:endParaRPr lang="en-US" altLang="zh-CN" b="1" dirty="0"/>
          </a:p>
          <a:p>
            <a:r>
              <a:rPr lang="en-US" altLang="zh-CN" b="1" dirty="0" err="1" smtClean="0"/>
              <a:t>endmodule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4615383" y="3575932"/>
            <a:ext cx="412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：存储数据，一般由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电平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信号控制。一般适合于数据滞后于控制信号的情况。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2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1454</Words>
  <Application>Microsoft Office PowerPoint</Application>
  <PresentationFormat>全屏显示(16:9)</PresentationFormat>
  <Paragraphs>300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63</cp:revision>
  <dcterms:created xsi:type="dcterms:W3CDTF">2020-02-07T16:47:32Z</dcterms:created>
  <dcterms:modified xsi:type="dcterms:W3CDTF">2020-05-20T19:02:50Z</dcterms:modified>
</cp:coreProperties>
</file>