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9" r:id="rId2"/>
    <p:sldId id="282" r:id="rId3"/>
    <p:sldId id="300" r:id="rId4"/>
    <p:sldId id="301" r:id="rId5"/>
    <p:sldId id="283" r:id="rId6"/>
    <p:sldId id="306" r:id="rId7"/>
    <p:sldId id="302" r:id="rId8"/>
    <p:sldId id="303" r:id="rId9"/>
    <p:sldId id="305" r:id="rId10"/>
    <p:sldId id="304" r:id="rId11"/>
    <p:sldId id="286" r:id="rId12"/>
    <p:sldId id="28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01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877"/>
  </p:normalViewPr>
  <p:slideViewPr>
    <p:cSldViewPr snapToGrid="0">
      <p:cViewPr varScale="1">
        <p:scale>
          <a:sx n="82" d="100"/>
          <a:sy n="82" d="100"/>
        </p:scale>
        <p:origin x="120" y="144"/>
      </p:cViewPr>
      <p:guideLst/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2827-DB12-1048-B7CC-11DA7C94CE5E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CA1B-50D1-424B-8A8D-B9E2976F4C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9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时序电路实例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码计数器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3405" y="157283"/>
            <a:ext cx="7685518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位模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en-US" altLang="zh-CN" b="1" dirty="0" smtClean="0"/>
              <a:t>   BCD</a:t>
            </a:r>
            <a:r>
              <a:rPr lang="zh-CN" altLang="en-US" b="1" dirty="0" smtClean="0"/>
              <a:t>码计数器   </a:t>
            </a:r>
            <a:r>
              <a:rPr lang="en-US" altLang="zh-CN" b="1" dirty="0" smtClean="0"/>
              <a:t>00-15</a:t>
            </a:r>
          </a:p>
          <a:p>
            <a:r>
              <a:rPr lang="en-US" altLang="zh-CN" b="1" dirty="0" smtClean="0"/>
              <a:t>module BCD10(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clr,count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 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[7:0</a:t>
            </a:r>
            <a:r>
              <a:rPr lang="en-US" altLang="zh-CN" b="1" dirty="0"/>
              <a:t>] </a:t>
            </a:r>
            <a:r>
              <a:rPr lang="en-US" altLang="zh-CN" b="1" dirty="0" smtClean="0"/>
              <a:t>count;    </a:t>
            </a:r>
            <a:endParaRPr lang="en-US" altLang="zh-CN" b="1" dirty="0" smtClean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count&lt;=0;</a:t>
            </a:r>
          </a:p>
          <a:p>
            <a:pPr lvl="1"/>
            <a:r>
              <a:rPr lang="en-US" altLang="zh-CN" b="1" dirty="0" smtClean="0"/>
              <a:t>else if(count[7:4]==0 ) </a:t>
            </a:r>
          </a:p>
          <a:p>
            <a:pPr lvl="1"/>
            <a:r>
              <a:rPr lang="en-US" altLang="zh-CN" b="1" dirty="0"/>
              <a:t> </a:t>
            </a:r>
            <a:r>
              <a:rPr lang="en-US" altLang="zh-CN" b="1" dirty="0" smtClean="0"/>
              <a:t>                   begin </a:t>
            </a:r>
          </a:p>
          <a:p>
            <a:pPr lvl="2"/>
            <a:r>
              <a:rPr lang="en-US" altLang="zh-CN" b="1" dirty="0"/>
              <a:t> </a:t>
            </a:r>
            <a:r>
              <a:rPr lang="en-US" altLang="zh-CN" b="1" dirty="0" smtClean="0"/>
              <a:t>          if(count[3:0]&lt;</a:t>
            </a:r>
            <a:r>
              <a:rPr lang="en-US" altLang="zh-CN" b="1" dirty="0" smtClean="0">
                <a:solidFill>
                  <a:schemeClr val="tx1"/>
                </a:solidFill>
              </a:rPr>
              <a:t>9)  count[3:0]&lt;=count[3:0]+1;</a:t>
            </a:r>
          </a:p>
          <a:p>
            <a:pPr lvl="2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   else  begin  count[3:0]=0;count[7:4]&lt;=count[7:4]+1; end</a:t>
            </a:r>
          </a:p>
          <a:p>
            <a:pPr lvl="2"/>
            <a:r>
              <a:rPr lang="en-US" altLang="zh-CN" b="1" dirty="0" smtClean="0">
                <a:solidFill>
                  <a:schemeClr val="tx1"/>
                </a:solidFill>
              </a:rPr>
              <a:t>            end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else begin</a:t>
            </a:r>
          </a:p>
          <a:p>
            <a:pPr lvl="2"/>
            <a:r>
              <a:rPr lang="en-US" altLang="zh-CN" b="1" dirty="0" smtClean="0">
                <a:solidFill>
                  <a:schemeClr val="tx1"/>
                </a:solidFill>
              </a:rPr>
              <a:t>          if(count[3:0]&lt;5 </a:t>
            </a:r>
            <a:r>
              <a:rPr lang="en-US" altLang="zh-CN" b="1" dirty="0">
                <a:solidFill>
                  <a:schemeClr val="tx1"/>
                </a:solidFill>
              </a:rPr>
              <a:t>) count[3:0]&lt;=count[3:0]+1;</a:t>
            </a:r>
          </a:p>
          <a:p>
            <a:pPr lvl="1"/>
            <a:r>
              <a:rPr lang="en-US" altLang="zh-CN" b="1" dirty="0" smtClean="0">
                <a:solidFill>
                  <a:schemeClr val="tx1"/>
                </a:solidFill>
              </a:rPr>
              <a:t>                   else  </a:t>
            </a:r>
            <a:r>
              <a:rPr lang="en-US" altLang="zh-CN" b="1" dirty="0">
                <a:solidFill>
                  <a:schemeClr val="tx1"/>
                </a:solidFill>
              </a:rPr>
              <a:t>begin  count[3:0]=0;count[7:4</a:t>
            </a:r>
            <a:r>
              <a:rPr lang="en-US" altLang="zh-CN" b="1" dirty="0" smtClean="0">
                <a:solidFill>
                  <a:schemeClr val="tx1"/>
                </a:solidFill>
              </a:rPr>
              <a:t>]&lt;=0; </a:t>
            </a:r>
            <a:r>
              <a:rPr lang="en-US" altLang="zh-CN" b="1" dirty="0">
                <a:solidFill>
                  <a:schemeClr val="tx1"/>
                </a:solidFill>
              </a:rPr>
              <a:t>end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/>
              <a:t>                          end</a:t>
            </a:r>
          </a:p>
          <a:p>
            <a:r>
              <a:rPr lang="en-US" altLang="zh-CN" b="1" dirty="0" smtClean="0"/>
              <a:t>end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06" y="343268"/>
            <a:ext cx="256054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8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6341" y="882042"/>
            <a:ext cx="7537718" cy="3686648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module count60(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qout,cout,data,load,cin,reset,clk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output[7:0]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input[7:0] data;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load,cin,clk,reset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[7:0]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defRPr/>
            </a:pP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always @(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posedge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begin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if (reset) 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&lt;=0;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else  if(load)	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&lt;=data;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else  if(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begin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if(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[3:0]==9)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begin</a:t>
            </a:r>
          </a:p>
          <a:p>
            <a:pPr marL="269875" lvl="1"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[3:0]&lt;=0;</a:t>
            </a:r>
          </a:p>
          <a:p>
            <a:pPr marL="269875" lvl="1"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if 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[7:4]==5) 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[7:4]&lt;=0;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else  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[7:4]&lt;=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[7:4]+1;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end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else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[3:0]&lt;=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[3:0]+1;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end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end</a:t>
            </a:r>
          </a:p>
          <a:p>
            <a:pPr>
              <a:defRPr/>
            </a:pP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assign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=((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==8'h59)&amp;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)?1:0;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endmodule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12F2A80-9E12-6D41-AEF9-D71306B44F0C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码加法计数器</a:t>
            </a:r>
          </a:p>
        </p:txBody>
      </p:sp>
      <p:sp>
        <p:nvSpPr>
          <p:cNvPr id="2" name="矩形 1"/>
          <p:cNvSpPr/>
          <p:nvPr/>
        </p:nvSpPr>
        <p:spPr>
          <a:xfrm>
            <a:off x="2121877" y="4419600"/>
            <a:ext cx="527538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844" y="4419600"/>
            <a:ext cx="527538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49812" y="4419600"/>
            <a:ext cx="527538" cy="53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20258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F252F3-3C3B-9F44-BDB3-DAF758E84872}"/>
              </a:ext>
            </a:extLst>
          </p:cNvPr>
          <p:cNvSpPr/>
          <p:nvPr/>
        </p:nvSpPr>
        <p:spPr>
          <a:xfrm>
            <a:off x="1110615" y="966176"/>
            <a:ext cx="6202113" cy="3964640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时序电路</a:t>
            </a: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二进制计数器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码计数器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1" y="2152949"/>
            <a:ext cx="2349819" cy="23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二进制计数器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587" y="1249640"/>
            <a:ext cx="3735658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模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的二进制计数器</a:t>
            </a:r>
            <a:endParaRPr lang="en-US" altLang="zh-CN" b="1" dirty="0" smtClean="0"/>
          </a:p>
          <a:p>
            <a:r>
              <a:rPr lang="en-US" altLang="zh-CN" b="1" dirty="0" smtClean="0"/>
              <a:t>module count16(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clr,sum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</a:t>
            </a:r>
            <a:endParaRPr lang="en-US" altLang="zh-CN" b="1" dirty="0" smtClean="0"/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</a:t>
            </a:r>
            <a:r>
              <a:rPr lang="en-US" altLang="zh-CN" b="1" dirty="0"/>
              <a:t>] </a:t>
            </a:r>
            <a:r>
              <a:rPr lang="en-US" altLang="zh-CN" b="1" dirty="0" smtClean="0"/>
              <a:t>sum;    </a:t>
            </a:r>
            <a:endParaRPr lang="en-US" altLang="zh-CN" b="1" dirty="0" smtClean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sum&lt;=0;</a:t>
            </a:r>
          </a:p>
          <a:p>
            <a:pPr lvl="1"/>
            <a:r>
              <a:rPr lang="en-US" altLang="zh-CN" b="1" dirty="0" smtClean="0"/>
              <a:t>else </a:t>
            </a:r>
            <a:r>
              <a:rPr lang="en-US" altLang="zh-CN" b="1" dirty="0" smtClean="0">
                <a:solidFill>
                  <a:srgbClr val="FF0000"/>
                </a:solidFill>
              </a:rPr>
              <a:t>sum&lt;=sum+1;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 smtClean="0"/>
              <a:t>end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418815" y="1111141"/>
            <a:ext cx="3735658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模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的二进制计数器</a:t>
            </a:r>
            <a:endParaRPr lang="en-US" altLang="zh-CN" b="1" dirty="0" smtClean="0"/>
          </a:p>
          <a:p>
            <a:r>
              <a:rPr lang="en-US" altLang="zh-CN" b="1" dirty="0" smtClean="0"/>
              <a:t>module count16(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clr,sum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</a:t>
            </a:r>
            <a:endParaRPr lang="en-US" altLang="zh-CN" b="1" dirty="0" smtClean="0"/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</a:t>
            </a:r>
            <a:r>
              <a:rPr lang="en-US" altLang="zh-CN" b="1" dirty="0"/>
              <a:t>] </a:t>
            </a:r>
            <a:r>
              <a:rPr lang="en-US" altLang="zh-CN" b="1" dirty="0" smtClean="0"/>
              <a:t>sum;    </a:t>
            </a:r>
            <a:endParaRPr lang="en-US" altLang="zh-CN" b="1" dirty="0" smtClean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sum&lt;=0;</a:t>
            </a:r>
          </a:p>
          <a:p>
            <a:pPr lvl="1"/>
            <a:r>
              <a:rPr lang="en-US" altLang="zh-CN" b="1" dirty="0" smtClean="0"/>
              <a:t>else </a:t>
            </a:r>
            <a:r>
              <a:rPr lang="en-US" altLang="zh-CN" b="1" dirty="0" smtClean="0">
                <a:solidFill>
                  <a:srgbClr val="FF0000"/>
                </a:solidFill>
              </a:rPr>
              <a:t>if(sum==9) sum&lt;=0;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else sum&lt;=sum+1;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 smtClean="0"/>
              <a:t>end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233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二进制计数器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587" y="1249640"/>
            <a:ext cx="3735658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模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的二进制计数器</a:t>
            </a:r>
            <a:endParaRPr lang="en-US" altLang="zh-CN" b="1" dirty="0" smtClean="0"/>
          </a:p>
          <a:p>
            <a:r>
              <a:rPr lang="en-US" altLang="zh-CN" b="1" dirty="0" smtClean="0"/>
              <a:t>module count16(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clr,sum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</a:t>
            </a:r>
            <a:endParaRPr lang="en-US" altLang="zh-CN" b="1" dirty="0" smtClean="0"/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</a:t>
            </a:r>
            <a:r>
              <a:rPr lang="en-US" altLang="zh-CN" b="1" dirty="0"/>
              <a:t>] </a:t>
            </a:r>
            <a:r>
              <a:rPr lang="en-US" altLang="zh-CN" b="1" dirty="0" smtClean="0"/>
              <a:t>sum;    </a:t>
            </a:r>
            <a:endParaRPr lang="en-US" altLang="zh-CN" b="1" dirty="0" smtClean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sum&lt;=0;</a:t>
            </a:r>
          </a:p>
          <a:p>
            <a:pPr lvl="1"/>
            <a:r>
              <a:rPr lang="en-US" altLang="zh-CN" b="1" dirty="0" smtClean="0"/>
              <a:t>else </a:t>
            </a:r>
            <a:r>
              <a:rPr lang="en-US" altLang="zh-CN" b="1" dirty="0" smtClean="0">
                <a:solidFill>
                  <a:srgbClr val="FF0000"/>
                </a:solidFill>
              </a:rPr>
              <a:t>sum&lt;=sum+1;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 smtClean="0"/>
              <a:t>end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418815" y="1111141"/>
            <a:ext cx="3735658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模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的二进制计数器</a:t>
            </a:r>
            <a:endParaRPr lang="en-US" altLang="zh-CN" b="1" dirty="0" smtClean="0"/>
          </a:p>
          <a:p>
            <a:r>
              <a:rPr lang="en-US" altLang="zh-CN" b="1" dirty="0" smtClean="0"/>
              <a:t>module count16(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clr,sum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</a:t>
            </a:r>
            <a:endParaRPr lang="en-US" altLang="zh-CN" b="1" dirty="0" smtClean="0"/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</a:t>
            </a:r>
            <a:r>
              <a:rPr lang="en-US" altLang="zh-CN" b="1" dirty="0"/>
              <a:t>] </a:t>
            </a:r>
            <a:r>
              <a:rPr lang="en-US" altLang="zh-CN" b="1" dirty="0" smtClean="0"/>
              <a:t>sum;    </a:t>
            </a:r>
            <a:endParaRPr lang="en-US" altLang="zh-CN" b="1" dirty="0" smtClean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sum&lt;=0;</a:t>
            </a:r>
          </a:p>
          <a:p>
            <a:pPr lvl="1"/>
            <a:r>
              <a:rPr lang="en-US" altLang="zh-CN" b="1" dirty="0" smtClean="0"/>
              <a:t>else </a:t>
            </a:r>
            <a:r>
              <a:rPr lang="en-US" altLang="zh-CN" b="1" dirty="0" smtClean="0">
                <a:solidFill>
                  <a:srgbClr val="FF0000"/>
                </a:solidFill>
              </a:rPr>
              <a:t>if(sum==9) sum&lt;=0;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else sum&lt;=sum+1;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 smtClean="0"/>
              <a:t>end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35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B3B0BE-3922-E941-8306-6DE81D4B95B0}"/>
              </a:ext>
            </a:extLst>
          </p:cNvPr>
          <p:cNvSpPr/>
          <p:nvPr/>
        </p:nvSpPr>
        <p:spPr>
          <a:xfrm>
            <a:off x="597595" y="1566668"/>
            <a:ext cx="8399720" cy="296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0249" y="1689355"/>
            <a:ext cx="8447431" cy="2722564"/>
          </a:xfrm>
        </p:spPr>
        <p:txBody>
          <a:bodyPr numCol="2">
            <a:noAutofit/>
          </a:bodyPr>
          <a:lstStyle/>
          <a:p>
            <a:pPr marL="0" indent="0" algn="just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count(</a:t>
            </a:r>
            <a:r>
              <a:rPr lang="en-US" altLang="zh-CN" sz="18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out,data,load,reset,clk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output[7:0] out; </a:t>
            </a:r>
          </a:p>
          <a:p>
            <a:pPr marL="0" indent="0" algn="just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input[7:0] data;</a:t>
            </a:r>
          </a:p>
          <a:p>
            <a:pPr marL="0" indent="0" algn="just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</a:t>
            </a:r>
            <a:r>
              <a:rPr lang="en-US" altLang="zh-CN" sz="18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load,clk,reset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[7:0] out;</a:t>
            </a:r>
          </a:p>
          <a:p>
            <a:pPr marL="0" indent="0" algn="just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8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     //</a:t>
            </a:r>
            <a:r>
              <a:rPr lang="en-US" altLang="zh-CN" sz="18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上升沿触发</a:t>
            </a:r>
          </a:p>
          <a:p>
            <a:pPr marL="0" indent="0" algn="just"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</a:t>
            </a:r>
          </a:p>
          <a:p>
            <a:pPr marL="0" indent="0" algn="just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if(!reset) out=8‘h00; //</a:t>
            </a:r>
            <a:r>
              <a:rPr lang="zh-CN" altLang="en-US" sz="1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同步，低有效</a:t>
            </a:r>
            <a:endParaRPr lang="zh-CN" altLang="en-US" sz="1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if(load) out=data; //</a:t>
            </a:r>
            <a:r>
              <a:rPr lang="zh-CN" altLang="en-US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同步预置</a:t>
            </a:r>
          </a:p>
          <a:p>
            <a:pPr marL="0" indent="0" algn="just"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 out=out+1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	  //</a:t>
            </a:r>
            <a:r>
              <a:rPr lang="zh-CN" altLang="en-US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计数</a:t>
            </a:r>
          </a:p>
          <a:p>
            <a:pPr marL="0" indent="0" algn="just"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 marL="0" indent="0" algn="just"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555EA02-7CD2-FA49-B1C8-EFAD26E4249D}"/>
              </a:ext>
            </a:extLst>
          </p:cNvPr>
          <p:cNvSpPr txBox="1">
            <a:spLocks/>
          </p:cNvSpPr>
          <p:nvPr/>
        </p:nvSpPr>
        <p:spPr>
          <a:xfrm>
            <a:off x="832220" y="790558"/>
            <a:ext cx="7166945" cy="664647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同步置数（高电平）、同步清零（低电平）的模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256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的二进制计数器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二进制计数器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F252F3-3C3B-9F44-BDB3-DAF758E84872}"/>
              </a:ext>
            </a:extLst>
          </p:cNvPr>
          <p:cNvSpPr/>
          <p:nvPr/>
        </p:nvSpPr>
        <p:spPr>
          <a:xfrm>
            <a:off x="1110615" y="966176"/>
            <a:ext cx="6202113" cy="3964640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时序电路</a:t>
            </a: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二进制计数器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码计数器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1" y="2152949"/>
            <a:ext cx="2349819" cy="23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码计数器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587" y="1249640"/>
            <a:ext cx="3735658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位模</a:t>
            </a:r>
            <a:r>
              <a:rPr lang="en-US" altLang="zh-CN" b="1" dirty="0" smtClean="0"/>
              <a:t>10BCD</a:t>
            </a:r>
            <a:r>
              <a:rPr lang="zh-CN" altLang="en-US" b="1" dirty="0" smtClean="0"/>
              <a:t>码计数器</a:t>
            </a:r>
            <a:endParaRPr lang="en-US" altLang="zh-CN" b="1" dirty="0" smtClean="0"/>
          </a:p>
          <a:p>
            <a:r>
              <a:rPr lang="en-US" altLang="zh-CN" b="1" dirty="0" smtClean="0"/>
              <a:t>module BCD10(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clr,count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</a:t>
            </a:r>
            <a:endParaRPr lang="en-US" altLang="zh-CN" b="1" dirty="0" smtClean="0"/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</a:t>
            </a:r>
            <a:r>
              <a:rPr lang="en-US" altLang="zh-CN" b="1" dirty="0"/>
              <a:t>] </a:t>
            </a:r>
            <a:r>
              <a:rPr lang="en-US" altLang="zh-CN" b="1" dirty="0" smtClean="0"/>
              <a:t>count;    </a:t>
            </a:r>
            <a:endParaRPr lang="en-US" altLang="zh-CN" b="1" dirty="0" smtClean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count&lt;=0;</a:t>
            </a:r>
          </a:p>
          <a:p>
            <a:pPr lvl="1"/>
            <a:r>
              <a:rPr lang="en-US" altLang="zh-CN" b="1" dirty="0" smtClean="0"/>
              <a:t>else if(count&lt;9) </a:t>
            </a:r>
            <a:r>
              <a:rPr lang="en-US" altLang="zh-CN" b="1" dirty="0" smtClean="0">
                <a:solidFill>
                  <a:srgbClr val="FF0000"/>
                </a:solidFill>
              </a:rPr>
              <a:t>count&lt;=count+1;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else count&lt;=0;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end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898317" y="1269104"/>
            <a:ext cx="3735658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module </a:t>
            </a:r>
            <a:r>
              <a:rPr lang="en-US" altLang="zh-CN" b="1" dirty="0"/>
              <a:t>BCD10(</a:t>
            </a:r>
            <a:r>
              <a:rPr lang="en-US" altLang="zh-CN" b="1" dirty="0" err="1"/>
              <a:t>clk</a:t>
            </a:r>
            <a:r>
              <a:rPr lang="en-US" altLang="zh-CN" b="1" dirty="0"/>
              <a:t>,  </a:t>
            </a:r>
            <a:r>
              <a:rPr lang="en-US" altLang="zh-CN" b="1" dirty="0" err="1"/>
              <a:t>clr,count</a:t>
            </a:r>
            <a:r>
              <a:rPr lang="en-US" altLang="zh-CN" b="1" dirty="0"/>
              <a:t>);   </a:t>
            </a:r>
          </a:p>
          <a:p>
            <a:r>
              <a:rPr lang="en-US" altLang="zh-CN" b="1" dirty="0"/>
              <a:t>input </a:t>
            </a:r>
            <a:r>
              <a:rPr lang="en-US" altLang="zh-CN" b="1" dirty="0" err="1"/>
              <a:t>clk,clr</a:t>
            </a:r>
            <a:r>
              <a:rPr lang="en-US" altLang="zh-CN" b="1" dirty="0"/>
              <a:t>;   </a:t>
            </a:r>
          </a:p>
          <a:p>
            <a:r>
              <a:rPr lang="en-US" altLang="zh-CN" b="1" dirty="0"/>
              <a:t>output </a:t>
            </a:r>
            <a:r>
              <a:rPr lang="en-US" altLang="zh-CN" b="1" dirty="0" err="1"/>
              <a:t>reg</a:t>
            </a:r>
            <a:r>
              <a:rPr lang="en-US" altLang="zh-CN" b="1" dirty="0"/>
              <a:t> [3:0] count;    </a:t>
            </a:r>
          </a:p>
          <a:p>
            <a:r>
              <a:rPr lang="en-US" altLang="zh-CN" b="1" dirty="0"/>
              <a:t>always 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</a:p>
          <a:p>
            <a:r>
              <a:rPr lang="en-US" altLang="zh-CN" b="1" dirty="0"/>
              <a:t>begin      </a:t>
            </a:r>
          </a:p>
          <a:p>
            <a:pPr lvl="1"/>
            <a:r>
              <a:rPr lang="en-US" altLang="zh-CN" b="1" dirty="0"/>
              <a:t>if(</a:t>
            </a:r>
            <a:r>
              <a:rPr lang="en-US" altLang="zh-CN" b="1" dirty="0" err="1"/>
              <a:t>clr</a:t>
            </a:r>
            <a:r>
              <a:rPr lang="en-US" altLang="zh-CN" b="1" dirty="0"/>
              <a:t>) count&lt;=0;</a:t>
            </a:r>
          </a:p>
          <a:p>
            <a:pPr lvl="1"/>
            <a:r>
              <a:rPr lang="en-US" altLang="zh-CN" b="1" dirty="0"/>
              <a:t>else </a:t>
            </a:r>
            <a:r>
              <a:rPr lang="en-US" altLang="zh-CN" b="1" dirty="0" smtClean="0"/>
              <a:t>if(count=9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count</a:t>
            </a:r>
            <a:r>
              <a:rPr lang="en-US" altLang="zh-CN" b="1" dirty="0" smtClean="0">
                <a:solidFill>
                  <a:srgbClr val="FF0000"/>
                </a:solidFill>
              </a:rPr>
              <a:t>&lt;=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 smtClean="0">
                <a:solidFill>
                  <a:srgbClr val="FF0000"/>
                </a:solidFill>
              </a:rPr>
              <a:t>;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       else count</a:t>
            </a:r>
            <a:r>
              <a:rPr lang="en-US" altLang="zh-CN" b="1" dirty="0" smtClean="0">
                <a:solidFill>
                  <a:srgbClr val="FF0000"/>
                </a:solidFill>
              </a:rPr>
              <a:t>&lt;=count+1;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end  </a:t>
            </a:r>
          </a:p>
          <a:p>
            <a:r>
              <a:rPr lang="en-US" altLang="zh-CN" b="1" dirty="0" err="1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188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码计数器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433" y="800753"/>
            <a:ext cx="3735658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位模</a:t>
            </a:r>
            <a:r>
              <a:rPr lang="en-US" altLang="zh-CN" b="1" dirty="0" smtClean="0"/>
              <a:t>10BCD</a:t>
            </a:r>
            <a:r>
              <a:rPr lang="zh-CN" altLang="en-US" b="1" dirty="0" smtClean="0"/>
              <a:t>码计数器</a:t>
            </a:r>
            <a:endParaRPr lang="en-US" altLang="zh-CN" b="1" dirty="0" smtClean="0"/>
          </a:p>
          <a:p>
            <a:r>
              <a:rPr lang="en-US" altLang="zh-CN" b="1" dirty="0" smtClean="0"/>
              <a:t>module BCD10(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clr,count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</a:t>
            </a:r>
            <a:endParaRPr lang="en-US" altLang="zh-CN" b="1" dirty="0" smtClean="0"/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</a:t>
            </a:r>
            <a:r>
              <a:rPr lang="en-US" altLang="zh-CN" b="1" dirty="0"/>
              <a:t>] </a:t>
            </a:r>
            <a:r>
              <a:rPr lang="en-US" altLang="zh-CN" b="1" dirty="0" smtClean="0"/>
              <a:t>count;    </a:t>
            </a:r>
            <a:endParaRPr lang="en-US" altLang="zh-CN" b="1" dirty="0" smtClean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count&lt;=0;</a:t>
            </a:r>
          </a:p>
          <a:p>
            <a:pPr lvl="1"/>
            <a:r>
              <a:rPr lang="en-US" altLang="zh-CN" b="1" dirty="0" smtClean="0"/>
              <a:t>else if(count&lt;9) </a:t>
            </a:r>
            <a:r>
              <a:rPr lang="en-US" altLang="zh-CN" b="1" dirty="0" smtClean="0">
                <a:solidFill>
                  <a:srgbClr val="FF0000"/>
                </a:solidFill>
              </a:rPr>
              <a:t>count&lt;=count+1;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else count&lt;=0;//</a:t>
            </a:r>
            <a:r>
              <a:rPr lang="zh-CN" altLang="en-US" b="1" dirty="0" smtClean="0">
                <a:solidFill>
                  <a:srgbClr val="0070C0"/>
                </a:solidFill>
              </a:rPr>
              <a:t>或</a:t>
            </a:r>
            <a:r>
              <a:rPr lang="en-US" altLang="zh-CN" b="1" dirty="0" smtClean="0">
                <a:solidFill>
                  <a:srgbClr val="0070C0"/>
                </a:solidFill>
              </a:rPr>
              <a:t>count+6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/>
              <a:t>end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552629" y="800753"/>
            <a:ext cx="3735658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module </a:t>
            </a:r>
            <a:r>
              <a:rPr lang="en-US" altLang="zh-CN" b="1" dirty="0"/>
              <a:t>BCD10(</a:t>
            </a:r>
            <a:r>
              <a:rPr lang="en-US" altLang="zh-CN" b="1" dirty="0" err="1"/>
              <a:t>clk</a:t>
            </a:r>
            <a:r>
              <a:rPr lang="en-US" altLang="zh-CN" b="1" dirty="0"/>
              <a:t>,  </a:t>
            </a:r>
            <a:r>
              <a:rPr lang="en-US" altLang="zh-CN" b="1" dirty="0" err="1"/>
              <a:t>clr,count</a:t>
            </a:r>
            <a:r>
              <a:rPr lang="en-US" altLang="zh-CN" b="1" dirty="0"/>
              <a:t>);   </a:t>
            </a:r>
          </a:p>
          <a:p>
            <a:r>
              <a:rPr lang="en-US" altLang="zh-CN" b="1" dirty="0"/>
              <a:t>input </a:t>
            </a:r>
            <a:r>
              <a:rPr lang="en-US" altLang="zh-CN" b="1" dirty="0" err="1"/>
              <a:t>clk,clr</a:t>
            </a:r>
            <a:r>
              <a:rPr lang="en-US" altLang="zh-CN" b="1" dirty="0"/>
              <a:t>;   </a:t>
            </a:r>
          </a:p>
          <a:p>
            <a:r>
              <a:rPr lang="en-US" altLang="zh-CN" b="1" dirty="0"/>
              <a:t>output </a:t>
            </a:r>
            <a:r>
              <a:rPr lang="en-US" altLang="zh-CN" b="1" dirty="0" err="1"/>
              <a:t>reg</a:t>
            </a:r>
            <a:r>
              <a:rPr lang="en-US" altLang="zh-CN" b="1" dirty="0"/>
              <a:t> [3:0] count;    </a:t>
            </a:r>
          </a:p>
          <a:p>
            <a:r>
              <a:rPr lang="en-US" altLang="zh-CN" b="1" dirty="0"/>
              <a:t>always 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</a:p>
          <a:p>
            <a:r>
              <a:rPr lang="en-US" altLang="zh-CN" b="1" dirty="0"/>
              <a:t>begin      </a:t>
            </a:r>
          </a:p>
          <a:p>
            <a:pPr lvl="1"/>
            <a:r>
              <a:rPr lang="en-US" altLang="zh-CN" b="1" dirty="0"/>
              <a:t>if(</a:t>
            </a:r>
            <a:r>
              <a:rPr lang="en-US" altLang="zh-CN" b="1" dirty="0" err="1"/>
              <a:t>clr</a:t>
            </a:r>
            <a:r>
              <a:rPr lang="en-US" altLang="zh-CN" b="1" dirty="0"/>
              <a:t>) count&lt;=0;</a:t>
            </a:r>
          </a:p>
          <a:p>
            <a:pPr lvl="1"/>
            <a:r>
              <a:rPr lang="en-US" altLang="zh-CN" b="1" dirty="0"/>
              <a:t>else </a:t>
            </a:r>
            <a:r>
              <a:rPr lang="en-US" altLang="zh-CN" b="1" dirty="0" smtClean="0"/>
              <a:t>if(count=9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count</a:t>
            </a:r>
            <a:r>
              <a:rPr lang="en-US" altLang="zh-CN" b="1" dirty="0" smtClean="0">
                <a:solidFill>
                  <a:srgbClr val="FF0000"/>
                </a:solidFill>
              </a:rPr>
              <a:t>&lt;=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 smtClean="0">
                <a:solidFill>
                  <a:srgbClr val="FF0000"/>
                </a:solidFill>
              </a:rPr>
              <a:t>;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       else count</a:t>
            </a:r>
            <a:r>
              <a:rPr lang="en-US" altLang="zh-CN" b="1" dirty="0" smtClean="0">
                <a:solidFill>
                  <a:srgbClr val="FF0000"/>
                </a:solidFill>
              </a:rPr>
              <a:t>&lt;=count+1;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end  </a:t>
            </a:r>
          </a:p>
          <a:p>
            <a:r>
              <a:rPr lang="en-US" altLang="zh-CN" b="1" dirty="0" err="1"/>
              <a:t>endmodule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651947" y="4021072"/>
            <a:ext cx="1810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count  4</a:t>
            </a:r>
            <a:r>
              <a:rPr lang="zh-CN" altLang="en-US" b="1" dirty="0" smtClean="0"/>
              <a:t>位</a:t>
            </a:r>
            <a:r>
              <a:rPr lang="en-US" altLang="zh-CN" b="1" dirty="0" smtClean="0"/>
              <a:t>BCD</a:t>
            </a:r>
            <a:r>
              <a:rPr lang="zh-CN" altLang="en-US" b="1" dirty="0" smtClean="0"/>
              <a:t>码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04370"/>
              </p:ext>
            </p:extLst>
          </p:nvPr>
        </p:nvGraphicFramePr>
        <p:xfrm>
          <a:off x="1744463" y="4390404"/>
          <a:ext cx="1625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54">
                  <a:extLst>
                    <a:ext uri="{9D8B030D-6E8A-4147-A177-3AD203B41FA5}">
                      <a16:colId xmlns:a16="http://schemas.microsoft.com/office/drawing/2014/main" val="2031763599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1999090040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817979739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2654611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036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63556"/>
              </p:ext>
            </p:extLst>
          </p:nvPr>
        </p:nvGraphicFramePr>
        <p:xfrm>
          <a:off x="5734169" y="3856112"/>
          <a:ext cx="1625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54">
                  <a:extLst>
                    <a:ext uri="{9D8B030D-6E8A-4147-A177-3AD203B41FA5}">
                      <a16:colId xmlns:a16="http://schemas.microsoft.com/office/drawing/2014/main" val="2031763599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1999090040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817979739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2654611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036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61575" y="3856112"/>
            <a:ext cx="54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11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56491"/>
              </p:ext>
            </p:extLst>
          </p:nvPr>
        </p:nvGraphicFramePr>
        <p:xfrm>
          <a:off x="5734169" y="4243260"/>
          <a:ext cx="1625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54">
                  <a:extLst>
                    <a:ext uri="{9D8B030D-6E8A-4147-A177-3AD203B41FA5}">
                      <a16:colId xmlns:a16="http://schemas.microsoft.com/office/drawing/2014/main" val="2031763599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1999090040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817979739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2654611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036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2701"/>
              </p:ext>
            </p:extLst>
          </p:nvPr>
        </p:nvGraphicFramePr>
        <p:xfrm>
          <a:off x="5734169" y="4575824"/>
          <a:ext cx="162501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254">
                  <a:extLst>
                    <a:ext uri="{9D8B030D-6E8A-4147-A177-3AD203B41FA5}">
                      <a16:colId xmlns:a16="http://schemas.microsoft.com/office/drawing/2014/main" val="2031763599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1999090040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817979739"/>
                    </a:ext>
                  </a:extLst>
                </a:gridCol>
                <a:gridCol w="406254">
                  <a:extLst>
                    <a:ext uri="{9D8B030D-6E8A-4147-A177-3AD203B41FA5}">
                      <a16:colId xmlns:a16="http://schemas.microsoft.com/office/drawing/2014/main" val="2654611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036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461575" y="4149419"/>
            <a:ext cx="54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61575" y="4504163"/>
            <a:ext cx="54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11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码计数器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1682" y="169006"/>
            <a:ext cx="7685518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位模</a:t>
            </a:r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r>
              <a:rPr lang="en-US" altLang="zh-CN" b="1" dirty="0" smtClean="0"/>
              <a:t>   BCD</a:t>
            </a:r>
            <a:r>
              <a:rPr lang="zh-CN" altLang="en-US" b="1" dirty="0" smtClean="0"/>
              <a:t>码计数器  </a:t>
            </a:r>
            <a:r>
              <a:rPr lang="en-US" altLang="zh-CN" b="1" dirty="0" smtClean="0"/>
              <a:t>00-99</a:t>
            </a:r>
          </a:p>
          <a:p>
            <a:r>
              <a:rPr lang="en-US" altLang="zh-CN" b="1" dirty="0" smtClean="0"/>
              <a:t>module BCD10(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clr,count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 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[7:0</a:t>
            </a:r>
            <a:r>
              <a:rPr lang="en-US" altLang="zh-CN" b="1" dirty="0"/>
              <a:t>] </a:t>
            </a:r>
            <a:r>
              <a:rPr lang="en-US" altLang="zh-CN" b="1" dirty="0" smtClean="0"/>
              <a:t>count;    </a:t>
            </a:r>
            <a:endParaRPr lang="en-US" altLang="zh-CN" b="1" dirty="0" smtClean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count&lt;=0;</a:t>
            </a:r>
          </a:p>
          <a:p>
            <a:pPr lvl="1"/>
            <a:r>
              <a:rPr lang="en-US" altLang="zh-CN" b="1" dirty="0" smtClean="0"/>
              <a:t>else if(count[3:0]&lt;</a:t>
            </a:r>
            <a:r>
              <a:rPr lang="en-US" altLang="zh-CN" b="1" dirty="0" smtClean="0">
                <a:solidFill>
                  <a:schemeClr val="tx1"/>
                </a:solidFill>
              </a:rPr>
              <a:t>9)  count[3:0]&lt;=count[3:0]+1;</a:t>
            </a:r>
          </a:p>
          <a:p>
            <a:pPr lvl="2"/>
            <a:r>
              <a:rPr lang="en-US" altLang="zh-CN" b="1" dirty="0" smtClean="0">
                <a:solidFill>
                  <a:schemeClr val="tx1"/>
                </a:solidFill>
              </a:rPr>
              <a:t>else  begin  </a:t>
            </a:r>
          </a:p>
          <a:p>
            <a:pPr lvl="2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 </a:t>
            </a:r>
            <a:r>
              <a:rPr lang="en-US" altLang="zh-CN" b="1" dirty="0" smtClean="0">
                <a:solidFill>
                  <a:schemeClr val="tx1"/>
                </a:solidFill>
              </a:rPr>
              <a:t>count[3:0]=0;</a:t>
            </a:r>
          </a:p>
          <a:p>
            <a:pPr lvl="2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 if(count[7:4]&lt;9)</a:t>
            </a:r>
            <a:r>
              <a:rPr lang="en-US" altLang="zh-CN" b="1" dirty="0" smtClean="0">
                <a:solidFill>
                  <a:schemeClr val="tx1"/>
                </a:solidFill>
              </a:rPr>
              <a:t>count[7:4]&lt;=count[7:4]+1; </a:t>
            </a:r>
          </a:p>
          <a:p>
            <a:pPr lvl="2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 else count[7:4]&lt;=0;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b="1" dirty="0" smtClean="0">
                <a:solidFill>
                  <a:schemeClr val="tx1"/>
                </a:solidFill>
              </a:rPr>
              <a:t>          end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/>
              <a:t>end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06" y="343268"/>
            <a:ext cx="256054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5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791</Words>
  <Application>Microsoft Office PowerPoint</Application>
  <PresentationFormat>全屏显示(16:9)</PresentationFormat>
  <Paragraphs>193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63</cp:revision>
  <dcterms:created xsi:type="dcterms:W3CDTF">2020-02-07T16:47:32Z</dcterms:created>
  <dcterms:modified xsi:type="dcterms:W3CDTF">2020-05-20T18:58:48Z</dcterms:modified>
</cp:coreProperties>
</file>