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76" r:id="rId3"/>
    <p:sldId id="265" r:id="rId4"/>
    <p:sldId id="267" r:id="rId5"/>
    <p:sldId id="278" r:id="rId6"/>
    <p:sldId id="277" r:id="rId7"/>
    <p:sldId id="268" r:id="rId8"/>
    <p:sldId id="279" r:id="rId9"/>
    <p:sldId id="269" r:id="rId10"/>
    <p:sldId id="270" r:id="rId11"/>
    <p:sldId id="271" r:id="rId12"/>
    <p:sldId id="272" r:id="rId13"/>
    <p:sldId id="273" r:id="rId14"/>
    <p:sldId id="280" r:id="rId15"/>
    <p:sldId id="281" r:id="rId16"/>
    <p:sldId id="275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1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46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5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8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35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4632"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14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0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4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2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87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299951" y="1653739"/>
            <a:ext cx="4248472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系统</a:t>
            </a:r>
            <a:r>
              <a:rPr lang="zh-CN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任务与函数</a:t>
            </a:r>
          </a:p>
        </p:txBody>
      </p:sp>
    </p:spTree>
    <p:extLst>
      <p:ext uri="{BB962C8B-B14F-4D97-AF65-F5344CB8AC3E}">
        <p14:creationId xmlns:p14="http://schemas.microsoft.com/office/powerpoint/2010/main" val="21655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3" y="2588419"/>
            <a:ext cx="2084294" cy="24368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13" y="0"/>
            <a:ext cx="2772784" cy="24360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468" y="16669"/>
            <a:ext cx="2366826" cy="15930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0" y="16670"/>
            <a:ext cx="2321719" cy="15930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238" y="1697048"/>
            <a:ext cx="3934128" cy="22506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8" y="4024453"/>
            <a:ext cx="3934128" cy="101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6668" y="262123"/>
            <a:ext cx="8692179" cy="4729425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>
              <a:lnSpc>
                <a:spcPts val="27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、读取数据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readmemb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readmemh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文件中读取数据到存储器中。这两个系统任务可以在仿真的任何时刻都被执行使用。</a:t>
            </a:r>
          </a:p>
          <a:p>
            <a:pPr lvl="1" algn="just">
              <a:lnSpc>
                <a:spcPts val="27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(1)$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readmemb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数据文件名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&gt;",&lt;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存储器名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lvl="1" algn="just">
              <a:lnSpc>
                <a:spcPts val="27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(2)$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readmemb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数据文件名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&gt;",&lt;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存储器名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&gt;,&lt;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起始地址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lvl="1" algn="just">
              <a:lnSpc>
                <a:spcPts val="27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(3)$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readmemb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数据文件名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&gt;",&lt;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存储器名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&gt;,&lt;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起始地址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结束地址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lvl="1" algn="just">
              <a:lnSpc>
                <a:spcPts val="27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(4)$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readmemh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数据文件名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&gt;",&lt;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存储器名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lvl="1" algn="just">
              <a:lnSpc>
                <a:spcPts val="27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(5)$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readmemh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数据文件名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&gt;",&lt;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存储器名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&gt;,&lt;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起始地址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lvl="1" algn="just">
              <a:lnSpc>
                <a:spcPts val="27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(6)$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readmemh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数据文件名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&gt;",&lt;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存储器名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&gt;,&lt;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起始地址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结束地址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ts val="27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在这两个系统函数中，被读取的数据文件的内容只能包括：空白字符（空格换行和制表格） 注释行（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/**/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二进制和十六进制数字。当地址出现在数据文件中时，其格式为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@FF...F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ts val="2700"/>
              </a:lnSpc>
            </a:pP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2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0020" y="644544"/>
            <a:ext cx="5700079" cy="286232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test；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reg [0:7]memory[0:7];   //声明8个8位的存储单元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integer i;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initial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$readmemb("init.dat",memory);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for(i=0;i&lt;8;i=i+1)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$display("memory[%d]=%b",i,memory[i]);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end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</a:p>
        </p:txBody>
      </p:sp>
      <p:sp>
        <p:nvSpPr>
          <p:cNvPr id="8" name="矩形 7"/>
          <p:cNvSpPr/>
          <p:nvPr/>
        </p:nvSpPr>
        <p:spPr>
          <a:xfrm>
            <a:off x="6039735" y="182879"/>
            <a:ext cx="2672465" cy="4708981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如果文件中的内容为：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@002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11111111 00000000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01010101 10101010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@006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1111xxxx 00001111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则测试结果为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memory[0]=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xxxxxxxx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memory[1]=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xxxxxxxx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memory[2]=11111111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memory[3]=00000000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memory[4]=01010101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memory[5]=10101010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memory[6]=1111xxxx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memory[7]=00001111</a:t>
            </a:r>
          </a:p>
        </p:txBody>
      </p:sp>
    </p:spTree>
    <p:extLst>
      <p:ext uri="{BB962C8B-B14F-4D97-AF65-F5344CB8AC3E}">
        <p14:creationId xmlns:p14="http://schemas.microsoft.com/office/powerpoint/2010/main" val="25100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03642" y="395793"/>
            <a:ext cx="7498079" cy="434340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、随机数函数 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$random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产生随机数。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当函数被调用时返回一个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位的随机数。这是一个带符号的整型数。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$random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的一般用法是：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random%b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b&gt;0.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他给出了一个范围在（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-b+1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b-1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）中的随机数。下面给出例子：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[23:0]rand;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rand=$random%60;            //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-59~59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之间的随机数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rand={$random}%60;        //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0~59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之间的随机数</a:t>
            </a:r>
          </a:p>
          <a:p>
            <a:pPr algn="just">
              <a:lnSpc>
                <a:spcPct val="150000"/>
              </a:lnSpc>
            </a:pP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1315" y="268792"/>
            <a:ext cx="3879185" cy="2642179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、文件输出函数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fopen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打开某个文件并准备写操作，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fopen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位无符号整数或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表示文件不能打开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fclose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关闭文件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fdisplay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fwrite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fmonitor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文本写入文件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fseek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，文件定位，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可从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任意点对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文件操作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fscanf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，对文件一行进行读写。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1950" y="3090291"/>
            <a:ext cx="6769100" cy="1962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，读取文件</a:t>
            </a:r>
          </a:p>
          <a:p>
            <a:r>
              <a:rPr lang="en-US" altLang="zh-CN" b="1" dirty="0" smtClean="0"/>
              <a:t>integer </a:t>
            </a:r>
            <a:r>
              <a:rPr lang="en-US" altLang="zh-CN" b="1" dirty="0" err="1"/>
              <a:t>file_id</a:t>
            </a:r>
            <a:r>
              <a:rPr lang="en-US" altLang="zh-CN" b="1" dirty="0"/>
              <a:t>;  </a:t>
            </a:r>
          </a:p>
          <a:p>
            <a:r>
              <a:rPr lang="en-US" altLang="zh-CN" b="1" dirty="0" err="1"/>
              <a:t>file_id</a:t>
            </a:r>
            <a:r>
              <a:rPr lang="en-US" altLang="zh-CN" b="1" dirty="0"/>
              <a:t> = $</a:t>
            </a:r>
            <a:r>
              <a:rPr lang="en-US" altLang="zh-CN" b="1" dirty="0" err="1"/>
              <a:t>fread</a:t>
            </a:r>
            <a:r>
              <a:rPr lang="en-US" altLang="zh-CN" b="1" dirty="0"/>
              <a:t>("</a:t>
            </a:r>
            <a:r>
              <a:rPr lang="en-US" altLang="zh-CN" b="1" dirty="0" err="1"/>
              <a:t>file_path</a:t>
            </a:r>
            <a:r>
              <a:rPr lang="en-US" altLang="zh-CN" b="1" dirty="0"/>
              <a:t>/</a:t>
            </a:r>
            <a:r>
              <a:rPr lang="en-US" altLang="zh-CN" b="1" dirty="0" err="1"/>
              <a:t>file_name</a:t>
            </a:r>
            <a:r>
              <a:rPr lang="en-US" altLang="zh-CN" b="1" dirty="0"/>
              <a:t>", "r"); </a:t>
            </a:r>
          </a:p>
          <a:p>
            <a:r>
              <a:rPr lang="en-US" altLang="zh-CN" b="1" dirty="0"/>
              <a:t>4</a:t>
            </a:r>
            <a:r>
              <a:rPr lang="zh-CN" altLang="en-US" b="1" dirty="0"/>
              <a:t>，关闭文件</a:t>
            </a:r>
          </a:p>
          <a:p>
            <a:r>
              <a:rPr lang="en-US" altLang="zh-CN" b="1" dirty="0" smtClean="0"/>
              <a:t>$</a:t>
            </a:r>
            <a:r>
              <a:rPr lang="en-US" altLang="zh-CN" b="1" dirty="0" err="1"/>
              <a:t>fclose</a:t>
            </a:r>
            <a:r>
              <a:rPr lang="en-US" altLang="zh-CN" b="1" dirty="0"/>
              <a:t>(</a:t>
            </a:r>
            <a:r>
              <a:rPr lang="en-US" altLang="zh-CN" b="1" dirty="0" err="1"/>
              <a:t>fjile_id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5</a:t>
            </a:r>
            <a:r>
              <a:rPr lang="zh-CN" altLang="en-US" b="1" dirty="0"/>
              <a:t>，由文件设定存储器初值</a:t>
            </a:r>
          </a:p>
          <a:p>
            <a:r>
              <a:rPr lang="en-US" altLang="zh-CN" b="1" dirty="0" smtClean="0"/>
              <a:t>$</a:t>
            </a:r>
            <a:r>
              <a:rPr lang="en-US" altLang="zh-CN" b="1" dirty="0" err="1"/>
              <a:t>readmemh</a:t>
            </a:r>
            <a:r>
              <a:rPr lang="en-US" altLang="zh-CN" b="1" dirty="0"/>
              <a:t>("</a:t>
            </a:r>
            <a:r>
              <a:rPr lang="en-US" altLang="zh-CN" b="1" dirty="0" err="1"/>
              <a:t>file_name</a:t>
            </a:r>
            <a:r>
              <a:rPr lang="en-US" altLang="zh-CN" b="1" dirty="0"/>
              <a:t>", </a:t>
            </a:r>
            <a:r>
              <a:rPr lang="en-US" altLang="zh-CN" b="1" dirty="0" err="1"/>
              <a:t>memory_name</a:t>
            </a:r>
            <a:r>
              <a:rPr lang="en-US" altLang="zh-CN" b="1" dirty="0"/>
              <a:t>"); //</a:t>
            </a:r>
            <a:r>
              <a:rPr lang="zh-CN" altLang="en-US" b="1" dirty="0"/>
              <a:t>初始化数据为十六进制 </a:t>
            </a:r>
          </a:p>
          <a:p>
            <a:r>
              <a:rPr lang="en-US" altLang="zh-CN" b="1" dirty="0"/>
              <a:t>$</a:t>
            </a:r>
            <a:r>
              <a:rPr lang="en-US" altLang="zh-CN" b="1" dirty="0" err="1"/>
              <a:t>readmemb</a:t>
            </a:r>
            <a:r>
              <a:rPr lang="en-US" altLang="zh-CN" b="1" dirty="0"/>
              <a:t>("</a:t>
            </a:r>
            <a:r>
              <a:rPr lang="en-US" altLang="zh-CN" b="1" dirty="0" err="1"/>
              <a:t>file_name</a:t>
            </a:r>
            <a:r>
              <a:rPr lang="en-US" altLang="zh-CN" b="1" dirty="0"/>
              <a:t>", </a:t>
            </a:r>
            <a:r>
              <a:rPr lang="en-US" altLang="zh-CN" b="1" dirty="0" err="1"/>
              <a:t>memory_name</a:t>
            </a:r>
            <a:r>
              <a:rPr lang="en-US" altLang="zh-CN" b="1" dirty="0"/>
              <a:t>"); //</a:t>
            </a:r>
            <a:r>
              <a:rPr lang="zh-CN" altLang="en-US" b="1" dirty="0"/>
              <a:t>初始化数据为二进制</a:t>
            </a:r>
          </a:p>
          <a:p>
            <a:r>
              <a:rPr lang="zh-CN" altLang="en-US" b="1" dirty="0"/>
              <a:t> 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4152900" y="134417"/>
            <a:ext cx="4851400" cy="39369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/>
              <a:t>1</a:t>
            </a:r>
            <a:r>
              <a:rPr lang="zh-CN" altLang="en-US" sz="1400" b="1" dirty="0"/>
              <a:t>，打开文件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integer </a:t>
            </a:r>
            <a:r>
              <a:rPr lang="en-US" altLang="zh-CN" sz="1400" b="1" dirty="0" err="1"/>
              <a:t>file_id</a:t>
            </a:r>
            <a:r>
              <a:rPr lang="en-US" altLang="zh-CN" sz="1400" b="1" dirty="0"/>
              <a:t>;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/>
              <a:t>file_id</a:t>
            </a:r>
            <a:r>
              <a:rPr lang="en-US" altLang="zh-CN" sz="1400" b="1" dirty="0"/>
              <a:t> = </a:t>
            </a:r>
            <a:r>
              <a:rPr lang="en-US" altLang="zh-CN" sz="1400" b="1" dirty="0" err="1"/>
              <a:t>fopen</a:t>
            </a:r>
            <a:r>
              <a:rPr lang="en-US" altLang="zh-CN" sz="1400" b="1" dirty="0"/>
              <a:t>("</a:t>
            </a:r>
            <a:r>
              <a:rPr lang="en-US" altLang="zh-CN" sz="1400" b="1" dirty="0" err="1"/>
              <a:t>file_path</a:t>
            </a:r>
            <a:r>
              <a:rPr lang="en-US" altLang="zh-CN" sz="1400" b="1" dirty="0"/>
              <a:t>/</a:t>
            </a:r>
            <a:r>
              <a:rPr lang="en-US" altLang="zh-CN" sz="1400" b="1" dirty="0" err="1"/>
              <a:t>file_name</a:t>
            </a:r>
            <a:r>
              <a:rPr lang="en-US" altLang="zh-CN" sz="1400" b="1" dirty="0"/>
              <a:t>");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2</a:t>
            </a:r>
            <a:r>
              <a:rPr lang="zh-CN" altLang="en-US" sz="1400" b="1" dirty="0"/>
              <a:t>，写入文件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//$</a:t>
            </a:r>
            <a:r>
              <a:rPr lang="en-US" altLang="zh-CN" sz="1400" b="1" dirty="0" err="1"/>
              <a:t>fmonitor</a:t>
            </a:r>
            <a:r>
              <a:rPr lang="zh-CN" altLang="en-US" sz="1400" b="1" dirty="0"/>
              <a:t>只要有变化就一直记录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 $</a:t>
            </a:r>
            <a:r>
              <a:rPr lang="en-US" altLang="zh-CN" sz="1400" b="1" dirty="0" err="1"/>
              <a:t>fmonitor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file_id</a:t>
            </a:r>
            <a:r>
              <a:rPr lang="en-US" altLang="zh-CN" sz="1400" b="1" dirty="0"/>
              <a:t>, "%</a:t>
            </a:r>
            <a:r>
              <a:rPr lang="en-US" altLang="zh-CN" sz="1400" b="1" dirty="0" err="1"/>
              <a:t>format_char</a:t>
            </a:r>
            <a:r>
              <a:rPr lang="en-US" altLang="zh-CN" sz="1400" b="1" dirty="0"/>
              <a:t>", parameter);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err="1"/>
              <a:t>eg</a:t>
            </a:r>
            <a:r>
              <a:rPr lang="en-US" altLang="zh-CN" sz="1400" b="1" dirty="0"/>
              <a:t>:$</a:t>
            </a:r>
            <a:r>
              <a:rPr lang="en-US" altLang="zh-CN" sz="1400" b="1" dirty="0" err="1"/>
              <a:t>fmonitor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file_id</a:t>
            </a:r>
            <a:r>
              <a:rPr lang="en-US" altLang="zh-CN" sz="1400" b="1" dirty="0"/>
              <a:t>, "%m: %t in1=%d o1=%h", $time, in1, o1);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//$</a:t>
            </a:r>
            <a:r>
              <a:rPr lang="en-US" altLang="zh-CN" sz="1400" b="1" dirty="0" err="1"/>
              <a:t>fwrite</a:t>
            </a:r>
            <a:r>
              <a:rPr lang="zh-CN" altLang="en-US" sz="1400" b="1" dirty="0"/>
              <a:t>需要触发条件才记录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  $</a:t>
            </a:r>
            <a:r>
              <a:rPr lang="en-US" altLang="zh-CN" sz="1400" b="1" dirty="0" err="1"/>
              <a:t>fwrite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file_id</a:t>
            </a:r>
            <a:r>
              <a:rPr lang="en-US" altLang="zh-CN" sz="1400" b="1" dirty="0"/>
              <a:t>, "%</a:t>
            </a:r>
            <a:r>
              <a:rPr lang="en-US" altLang="zh-CN" sz="1400" b="1" dirty="0" err="1"/>
              <a:t>format_char</a:t>
            </a:r>
            <a:r>
              <a:rPr lang="en-US" altLang="zh-CN" sz="1400" b="1" dirty="0"/>
              <a:t>", parameter);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//$</a:t>
            </a:r>
            <a:r>
              <a:rPr lang="en-US" altLang="zh-CN" sz="1400" b="1" dirty="0" err="1"/>
              <a:t>fdisplay</a:t>
            </a:r>
            <a:r>
              <a:rPr lang="zh-CN" altLang="en-US" sz="1400" b="1" dirty="0"/>
              <a:t>需要触发条件才记录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  $</a:t>
            </a:r>
            <a:r>
              <a:rPr lang="en-US" altLang="zh-CN" sz="1400" b="1" dirty="0" err="1"/>
              <a:t>fdisplay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file_id</a:t>
            </a:r>
            <a:r>
              <a:rPr lang="en-US" altLang="zh-CN" sz="1400" b="1" dirty="0"/>
              <a:t>, "%</a:t>
            </a:r>
            <a:r>
              <a:rPr lang="en-US" altLang="zh-CN" sz="1400" b="1" dirty="0" err="1"/>
              <a:t>format_char</a:t>
            </a:r>
            <a:r>
              <a:rPr lang="en-US" altLang="zh-CN" sz="1400" b="1" dirty="0"/>
              <a:t>", parameter);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      $</a:t>
            </a:r>
            <a:r>
              <a:rPr lang="en-US" altLang="zh-CN" sz="1400" b="1" dirty="0" err="1"/>
              <a:t>fstrobe</a:t>
            </a:r>
            <a:r>
              <a:rPr lang="en-US" altLang="zh-CN" sz="1400" b="1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35768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1940" y="126742"/>
            <a:ext cx="6584260" cy="50167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 smtClean="0"/>
              <a:t>module </a:t>
            </a:r>
            <a:r>
              <a:rPr lang="en-US" altLang="zh-CN" sz="1600" b="1" dirty="0" err="1"/>
              <a:t>read_write_file</a:t>
            </a:r>
            <a:r>
              <a:rPr lang="en-US" altLang="zh-CN" sz="1600" b="1" dirty="0"/>
              <a:t>();</a:t>
            </a:r>
          </a:p>
          <a:p>
            <a:r>
              <a:rPr lang="en-US" altLang="zh-CN" sz="1600" b="1" dirty="0" smtClean="0"/>
              <a:t> integer </a:t>
            </a:r>
            <a:r>
              <a:rPr lang="en-US" altLang="zh-CN" sz="1600" b="1" dirty="0" err="1"/>
              <a:t>fp_r,fp_w</a:t>
            </a:r>
            <a:r>
              <a:rPr lang="en-US" altLang="zh-CN" sz="1600" b="1" dirty="0"/>
              <a:t>;</a:t>
            </a:r>
          </a:p>
          <a:p>
            <a:r>
              <a:rPr lang="en-US" altLang="zh-CN" sz="1600" b="1" dirty="0" smtClean="0"/>
              <a:t> integer </a:t>
            </a:r>
            <a:r>
              <a:rPr lang="en-US" altLang="zh-CN" sz="1600" b="1" dirty="0"/>
              <a:t>count;</a:t>
            </a:r>
          </a:p>
          <a:p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reg</a:t>
            </a:r>
            <a:r>
              <a:rPr lang="en-US" altLang="zh-CN" sz="1600" b="1" dirty="0" smtClean="0"/>
              <a:t> </a:t>
            </a:r>
            <a:r>
              <a:rPr lang="en-US" altLang="zh-CN" sz="1600" b="1" dirty="0"/>
              <a:t>[9:0] reg1;</a:t>
            </a:r>
          </a:p>
          <a:p>
            <a:r>
              <a:rPr lang="en-US" altLang="zh-CN" sz="1600" b="1" dirty="0" smtClean="0"/>
              <a:t> initial</a:t>
            </a:r>
            <a:endParaRPr lang="en-US" altLang="zh-CN" sz="1600" b="1" dirty="0"/>
          </a:p>
          <a:p>
            <a:r>
              <a:rPr lang="en-US" altLang="zh-CN" sz="1600" b="1" dirty="0" smtClean="0"/>
              <a:t>  begin</a:t>
            </a:r>
            <a:endParaRPr lang="en-US" altLang="zh-CN" sz="1600" b="1" dirty="0"/>
          </a:p>
          <a:p>
            <a:r>
              <a:rPr lang="en-US" altLang="zh-CN" sz="1600" b="1" dirty="0" smtClean="0"/>
              <a:t>      </a:t>
            </a:r>
            <a:r>
              <a:rPr lang="en-US" altLang="zh-CN" sz="1600" b="1" dirty="0" err="1" smtClean="0"/>
              <a:t>fp_r</a:t>
            </a:r>
            <a:r>
              <a:rPr lang="en-US" altLang="zh-CN" sz="1600" b="1" dirty="0"/>
              <a:t>=$</a:t>
            </a:r>
            <a:r>
              <a:rPr lang="en-US" altLang="zh-CN" sz="1600" b="1" dirty="0" err="1"/>
              <a:t>fopen</a:t>
            </a:r>
            <a:r>
              <a:rPr lang="en-US" altLang="zh-CN" sz="1600" b="1" dirty="0"/>
              <a:t>("</a:t>
            </a:r>
            <a:r>
              <a:rPr lang="en-US" altLang="zh-CN" sz="1600" b="1" dirty="0" err="1"/>
              <a:t>data_in.txt","r</a:t>
            </a:r>
            <a:r>
              <a:rPr lang="en-US" altLang="zh-CN" sz="1600" b="1" dirty="0"/>
              <a:t>");//</a:t>
            </a:r>
            <a:r>
              <a:rPr lang="zh-CN" altLang="en-US" sz="1600" b="1" dirty="0"/>
              <a:t>以读的方式打开文件</a:t>
            </a:r>
          </a:p>
          <a:p>
            <a:r>
              <a:rPr lang="zh-CN" altLang="en-US" sz="1600" b="1" dirty="0" smtClean="0"/>
              <a:t>       </a:t>
            </a:r>
            <a:r>
              <a:rPr lang="en-US" altLang="zh-CN" sz="1600" b="1" dirty="0" err="1" smtClean="0"/>
              <a:t>fp_w</a:t>
            </a:r>
            <a:r>
              <a:rPr lang="en-US" altLang="zh-CN" sz="1600" b="1" dirty="0"/>
              <a:t>=$</a:t>
            </a:r>
            <a:r>
              <a:rPr lang="en-US" altLang="zh-CN" sz="1600" b="1" dirty="0" err="1"/>
              <a:t>fopen</a:t>
            </a:r>
            <a:r>
              <a:rPr lang="en-US" altLang="zh-CN" sz="1600" b="1" dirty="0"/>
              <a:t>("</a:t>
            </a:r>
            <a:r>
              <a:rPr lang="en-US" altLang="zh-CN" sz="1600" b="1" dirty="0" err="1"/>
              <a:t>data_out.txt","w</a:t>
            </a:r>
            <a:r>
              <a:rPr lang="en-US" altLang="zh-CN" sz="1600" b="1" dirty="0"/>
              <a:t>");//</a:t>
            </a:r>
            <a:r>
              <a:rPr lang="zh-CN" altLang="en-US" sz="1600" b="1" dirty="0"/>
              <a:t>以写的方式打开文件</a:t>
            </a:r>
          </a:p>
          <a:p>
            <a:r>
              <a:rPr lang="zh-CN" altLang="en-US" sz="1600" b="1" dirty="0"/>
              <a:t> </a:t>
            </a:r>
          </a:p>
          <a:p>
            <a:r>
              <a:rPr lang="zh-CN" altLang="en-US" sz="1600" b="1" dirty="0" smtClean="0"/>
              <a:t>      </a:t>
            </a:r>
            <a:r>
              <a:rPr lang="en-US" altLang="zh-CN" sz="1600" b="1" dirty="0" smtClean="0"/>
              <a:t>while</a:t>
            </a:r>
            <a:r>
              <a:rPr lang="en-US" altLang="zh-CN" sz="1600" b="1" dirty="0"/>
              <a:t>(! $</a:t>
            </a:r>
            <a:r>
              <a:rPr lang="en-US" altLang="zh-CN" sz="1600" b="1" dirty="0" err="1"/>
              <a:t>feof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fp_r</a:t>
            </a:r>
            <a:r>
              <a:rPr lang="en-US" altLang="zh-CN" sz="1600" b="1" dirty="0"/>
              <a:t>))</a:t>
            </a:r>
          </a:p>
          <a:p>
            <a:r>
              <a:rPr lang="en-US" altLang="zh-CN" sz="1600" b="1" dirty="0" smtClean="0"/>
              <a:t> </a:t>
            </a:r>
            <a:r>
              <a:rPr lang="en-US" altLang="zh-CN" sz="1600" b="1" dirty="0"/>
              <a:t>	begin</a:t>
            </a:r>
          </a:p>
          <a:p>
            <a:r>
              <a:rPr lang="en-US" altLang="zh-CN" sz="1600" b="1" dirty="0" smtClean="0"/>
              <a:t> </a:t>
            </a:r>
            <a:r>
              <a:rPr lang="en-US" altLang="zh-CN" sz="1600" b="1" dirty="0"/>
              <a:t>	count=$</a:t>
            </a:r>
            <a:r>
              <a:rPr lang="en-US" altLang="zh-CN" sz="1600" b="1" dirty="0" err="1"/>
              <a:t>fscanf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fp_r,"%b</a:t>
            </a:r>
            <a:r>
              <a:rPr lang="en-US" altLang="zh-CN" sz="1600" b="1" dirty="0"/>
              <a:t>" ,reg1) ;//</a:t>
            </a:r>
            <a:r>
              <a:rPr lang="zh-CN" altLang="en-US" sz="1600" b="1" dirty="0"/>
              <a:t>每次读一行</a:t>
            </a:r>
          </a:p>
          <a:p>
            <a:r>
              <a:rPr lang="zh-CN" altLang="en-US" sz="1600" b="1" dirty="0" smtClean="0"/>
              <a:t> </a:t>
            </a:r>
            <a:r>
              <a:rPr lang="zh-CN" altLang="en-US" sz="1600" b="1" dirty="0"/>
              <a:t>	</a:t>
            </a:r>
            <a:r>
              <a:rPr lang="en-US" altLang="zh-CN" sz="1600" b="1" dirty="0"/>
              <a:t>$display("%d::::%b",count,reg1) ;//</a:t>
            </a:r>
            <a:r>
              <a:rPr lang="zh-CN" altLang="en-US" sz="1600" b="1" dirty="0"/>
              <a:t>打印输出</a:t>
            </a:r>
          </a:p>
          <a:p>
            <a:r>
              <a:rPr lang="zh-CN" altLang="en-US" sz="1600" b="1" dirty="0" smtClean="0"/>
              <a:t> </a:t>
            </a:r>
            <a:r>
              <a:rPr lang="zh-CN" altLang="en-US" sz="1600" b="1" dirty="0"/>
              <a:t>	</a:t>
            </a:r>
            <a:r>
              <a:rPr lang="en-US" altLang="zh-CN" sz="1600" b="1" dirty="0"/>
              <a:t>$</a:t>
            </a:r>
            <a:r>
              <a:rPr lang="en-US" altLang="zh-CN" sz="1600" b="1" dirty="0" err="1"/>
              <a:t>fwrite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fp_w,"%b</a:t>
            </a:r>
            <a:r>
              <a:rPr lang="en-US" altLang="zh-CN" sz="1600" b="1" dirty="0"/>
              <a:t>\n",reg1) ;//</a:t>
            </a:r>
            <a:r>
              <a:rPr lang="zh-CN" altLang="en-US" sz="1600" b="1" dirty="0"/>
              <a:t>写入文件</a:t>
            </a:r>
          </a:p>
          <a:p>
            <a:r>
              <a:rPr lang="zh-CN" altLang="en-US" sz="1600" b="1" dirty="0" smtClean="0"/>
              <a:t>                  </a:t>
            </a:r>
            <a:r>
              <a:rPr lang="en-US" altLang="zh-CN" sz="1600" b="1" dirty="0" smtClean="0"/>
              <a:t>end</a:t>
            </a:r>
            <a:endParaRPr lang="en-US" altLang="zh-CN" sz="1600" b="1" dirty="0"/>
          </a:p>
          <a:p>
            <a:r>
              <a:rPr lang="en-US" altLang="zh-CN" sz="1600" b="1" dirty="0"/>
              <a:t> </a:t>
            </a:r>
          </a:p>
          <a:p>
            <a:r>
              <a:rPr lang="en-US" altLang="zh-CN" sz="1600" b="1" dirty="0" smtClean="0"/>
              <a:t> $</a:t>
            </a:r>
            <a:r>
              <a:rPr lang="en-US" altLang="zh-CN" sz="1600" b="1" dirty="0" err="1"/>
              <a:t>fclose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fp_r</a:t>
            </a:r>
            <a:r>
              <a:rPr lang="en-US" altLang="zh-CN" sz="1600" b="1" dirty="0"/>
              <a:t>);//</a:t>
            </a:r>
            <a:r>
              <a:rPr lang="zh-CN" altLang="en-US" sz="1600" b="1" dirty="0"/>
              <a:t>关闭已打开的文件</a:t>
            </a:r>
          </a:p>
          <a:p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$</a:t>
            </a:r>
            <a:r>
              <a:rPr lang="en-US" altLang="zh-CN" sz="1600" b="1" dirty="0" err="1"/>
              <a:t>fclose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fp_w</a:t>
            </a:r>
            <a:r>
              <a:rPr lang="en-US" altLang="zh-CN" sz="1600" b="1" dirty="0"/>
              <a:t>);</a:t>
            </a:r>
          </a:p>
          <a:p>
            <a:r>
              <a:rPr lang="en-US" altLang="zh-CN" sz="1600" b="1" dirty="0" smtClean="0"/>
              <a:t> end</a:t>
            </a:r>
            <a:endParaRPr lang="en-US" altLang="zh-CN" sz="1600" b="1" dirty="0"/>
          </a:p>
          <a:p>
            <a:r>
              <a:rPr lang="en-US" altLang="zh-CN" sz="1600" b="1" dirty="0" err="1" smtClean="0"/>
              <a:t>endmodule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3753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谢谢学习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65512" y="177819"/>
            <a:ext cx="5614987" cy="6016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仿真与验证</a:t>
            </a:r>
          </a:p>
        </p:txBody>
      </p:sp>
      <p:sp>
        <p:nvSpPr>
          <p:cNvPr id="14" name="矩形 13"/>
          <p:cNvSpPr/>
          <p:nvPr/>
        </p:nvSpPr>
        <p:spPr>
          <a:xfrm>
            <a:off x="515007" y="1220544"/>
            <a:ext cx="8040413" cy="3571793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 numCol="1">
            <a:normAutofit fontScale="70000" lnSpcReduction="20000"/>
          </a:bodyPr>
          <a:lstStyle/>
          <a:p>
            <a:pPr marL="85725" indent="-342900" fontAlgn="base">
              <a:lnSpc>
                <a:spcPct val="200000"/>
              </a:lnSpc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仿真（</a:t>
            </a:r>
            <a:r>
              <a:rPr lang="en-US" altLang="zh-CN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</a:t>
            </a:r>
            <a:r>
              <a:rPr lang="zh-CN" altLang="en-US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）：对所设计电路的一种验证的方法。</a:t>
            </a:r>
            <a:endParaRPr lang="en-US" altLang="zh-CN" sz="2400" b="1" kern="0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5725" indent="-342900" fontAlgn="base">
              <a:lnSpc>
                <a:spcPct val="200000"/>
              </a:lnSpc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仿真器分类：</a:t>
            </a:r>
            <a:endParaRPr lang="en-US" altLang="zh-CN" sz="2400" b="1" kern="0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71525" lvl="2" indent="-342900" fontAlgn="base">
              <a:lnSpc>
                <a:spcPct val="200000"/>
              </a:lnSpc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仿真器</a:t>
            </a:r>
            <a:endParaRPr lang="en-US" altLang="zh-CN" sz="2400" b="1" kern="0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71525" lvl="2" indent="-342900" fontAlgn="base">
              <a:lnSpc>
                <a:spcPct val="200000"/>
              </a:lnSpc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VHDL</a:t>
            </a:r>
            <a:r>
              <a:rPr lang="zh-CN" altLang="en-US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仿真器</a:t>
            </a:r>
            <a:endParaRPr lang="en-US" altLang="zh-CN" sz="2400" b="1" kern="0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71525" lvl="2" indent="-342900" fontAlgn="base">
              <a:lnSpc>
                <a:spcPct val="200000"/>
              </a:lnSpc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VHDL</a:t>
            </a:r>
            <a:r>
              <a:rPr lang="zh-CN" altLang="en-US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混合仿真器</a:t>
            </a:r>
            <a:endParaRPr lang="en-US" altLang="zh-CN" sz="2400" b="1" kern="0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28625" lvl="1" indent="-342900" fontAlgn="base">
              <a:lnSpc>
                <a:spcPct val="200000"/>
              </a:lnSpc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常用</a:t>
            </a:r>
            <a:r>
              <a:rPr lang="en-US" altLang="zh-CN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仿真器</a:t>
            </a:r>
            <a:endParaRPr lang="en-US" altLang="zh-CN" sz="2400" b="1" kern="0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71525" lvl="2" indent="-342900" fontAlgn="base">
              <a:lnSpc>
                <a:spcPct val="200000"/>
              </a:lnSpc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Modelsim</a:t>
            </a:r>
            <a:r>
              <a:rPr lang="zh-CN" altLang="en-US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Verilog-XL</a:t>
            </a:r>
            <a:r>
              <a:rPr lang="zh-CN" altLang="en-US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NC-</a:t>
            </a:r>
            <a:r>
              <a:rPr lang="en-US" altLang="zh-CN" sz="2400" b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VCS</a:t>
            </a:r>
            <a:r>
              <a:rPr lang="zh-CN" altLang="en-US" sz="24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1" kern="0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28625" lvl="1" indent="-342900" fontAlgn="base">
              <a:lnSpc>
                <a:spcPct val="200000"/>
              </a:lnSpc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zh-CN" altLang="en-US" sz="2400" b="1" kern="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14" y="3594538"/>
            <a:ext cx="1201069" cy="11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2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15614" y="177819"/>
            <a:ext cx="5915025" cy="53022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32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、系统任务与系统</a:t>
            </a:r>
            <a:r>
              <a:rPr lang="zh-CN" altLang="en-US" sz="3200" b="1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28810" y="1230276"/>
            <a:ext cx="7259726" cy="3595687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提供了一些系统任务与函数用于仿真。提供显示仿真时间、信号值及控制过程暂停或结束等。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仿真器，用法上会有一些不同，根据手册来使用。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系统任务和系统函数的共同特点：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p"/>
            </a:pP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一般以符号“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”开头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$display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$</a:t>
            </a:r>
            <a:r>
              <a:rPr lang="en-US" altLang="zh-CN" sz="17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dumpfile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$finish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p"/>
            </a:pP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一般在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中调用</a:t>
            </a:r>
            <a:endParaRPr lang="en-US" altLang="zh-CN" sz="17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p"/>
            </a:pP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可自定义，通过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PLI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（编程语言接口）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p"/>
            </a:pP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2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5765" y="210093"/>
            <a:ext cx="5915025" cy="482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常用的任务和函数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1860" y="1002536"/>
            <a:ext cx="7910111" cy="4010528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、显示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$display()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$monitor()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任务来显示当前变量的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en-US" altLang="zh-CN" sz="17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$display(“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格式控制符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，输出变量列表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$monitor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(“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格式控制符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，输出变量列表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实例：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display("!!! Start Simulation !!!"); </a:t>
            </a:r>
            <a:endParaRPr lang="en-US" altLang="zh-CN" sz="17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display("%b+%b=%b",</a:t>
            </a:r>
            <a:r>
              <a:rPr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a,b,sum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$monitor("</a:t>
            </a:r>
            <a:r>
              <a:rPr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data_display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%h hex %d decimal", 100, 100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$monitor("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time is %</a:t>
            </a:r>
            <a:r>
              <a:rPr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t",$time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$write</a:t>
            </a:r>
            <a:r>
              <a:rPr lang="zh-CN" altLang="en-US" sz="20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$strobe</a:t>
            </a:r>
            <a:r>
              <a:rPr lang="zh-CN" altLang="en-US" sz="20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功能类似</a:t>
            </a:r>
            <a:endParaRPr lang="en-US" altLang="zh-CN" sz="2000" b="1" dirty="0" smtClean="0">
              <a:solidFill>
                <a:srgbClr val="33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9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5765" y="210093"/>
            <a:ext cx="5915025" cy="482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常用的任务和函数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1860" y="1002536"/>
            <a:ext cx="7910111" cy="4010528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、显示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$display()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$monitor()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任务来显示当前变量的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en-US" altLang="zh-CN" sz="17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$display(“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格式控制符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，输出变量列表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$monitor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(“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格式控制符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，输出变量列表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实例：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display("!!! Start Simulation !!!"); </a:t>
            </a:r>
            <a:endParaRPr lang="en-US" altLang="zh-CN" sz="17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display("%b+%b=%b",</a:t>
            </a:r>
            <a:r>
              <a:rPr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a,b,sum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$monitor("</a:t>
            </a:r>
            <a:r>
              <a:rPr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data_display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%h hex %d decimal", 100, 100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$monitor("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time is %</a:t>
            </a:r>
            <a:r>
              <a:rPr lang="en-US" altLang="zh-CN" sz="17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t",$time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$write</a:t>
            </a:r>
            <a:r>
              <a:rPr lang="zh-CN" altLang="en-US" sz="20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$strobe</a:t>
            </a:r>
            <a:r>
              <a:rPr lang="zh-CN" altLang="en-US" sz="20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功能类似</a:t>
            </a:r>
            <a:endParaRPr lang="en-US" altLang="zh-CN" sz="2000" b="1" dirty="0" smtClean="0">
              <a:solidFill>
                <a:srgbClr val="3366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t="25042" r="49976"/>
          <a:stretch/>
        </p:blipFill>
        <p:spPr>
          <a:xfrm>
            <a:off x="5278382" y="45203"/>
            <a:ext cx="3734718" cy="2675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8" t="24786" r="787" b="8642"/>
          <a:stretch/>
        </p:blipFill>
        <p:spPr>
          <a:xfrm>
            <a:off x="6222619" y="2775706"/>
            <a:ext cx="2778162" cy="2182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1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5765" y="210093"/>
            <a:ext cx="5915025" cy="482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常用的任务和函数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90835" y="968020"/>
            <a:ext cx="8099165" cy="4045043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just">
              <a:lnSpc>
                <a:spcPts val="3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、仿真时间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ts val="3000"/>
              </a:lnSpc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$time 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17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realtime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是属于显示仿真时间标度的系统函数。调用时，返回当前时刻距离仿真开始时刻的时间度量。</a:t>
            </a:r>
            <a:endParaRPr lang="en-US" altLang="zh-CN" sz="17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ts val="3000"/>
              </a:lnSpc>
            </a:pPr>
            <a:r>
              <a:rPr lang="en-US" altLang="zh-CN" sz="17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17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可以返回一个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位的</a:t>
            </a:r>
            <a:r>
              <a:rPr lang="zh-CN" altLang="en-US" sz="17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来表示当前仿真时刻值，该时刻是以模块的仿真时间尺度位基准的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7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ts val="3000"/>
              </a:lnSpc>
            </a:pPr>
            <a:r>
              <a:rPr lang="en-US" altLang="zh-CN" sz="17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17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realtime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可以返回一个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7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来表示当前仿真时刻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值。</a:t>
            </a:r>
            <a:endParaRPr lang="zh-CN" altLang="en-US" sz="1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7546" y="149288"/>
            <a:ext cx="8587054" cy="452431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[31:0] 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data_display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	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 begin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data_display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=32'd100;			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flag = 0;				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$display("!!!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Start  Simulation 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!!!");			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#10;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$display("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data_display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%h hex %d decimal", 100, 100); //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显示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  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$display("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data_display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%h hex %d decimal",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data_display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data_display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#10;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$display("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data_display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%o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otal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%b binary", 100, 100); //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显示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   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$display("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data_display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%o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otal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%b binary",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data_display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data_display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#10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$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display("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data_display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has %c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ascii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character value",64); //ASCII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10;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$display("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data_display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%d 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otal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next line \n %b binary", 100, 100);	//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显示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  换行 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进制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$display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("simulation time is %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t",$time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 //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显示系统仿真时间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39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2196" y="76203"/>
            <a:ext cx="2945504" cy="378565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`timescale 10ns/1ns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test;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set;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parameter p=1.6;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initial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  begin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   $monitor($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time,,"set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=",set);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   #p  set=0;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   #p  set=1;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  end</a:t>
            </a:r>
          </a:p>
          <a:p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输出结果为：</a:t>
            </a:r>
          </a:p>
          <a:p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set=x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2 set=0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3 set=3</a:t>
            </a:r>
          </a:p>
        </p:txBody>
      </p:sp>
      <p:sp>
        <p:nvSpPr>
          <p:cNvPr id="4" name="矩形 3"/>
          <p:cNvSpPr/>
          <p:nvPr/>
        </p:nvSpPr>
        <p:spPr>
          <a:xfrm>
            <a:off x="3187700" y="76202"/>
            <a:ext cx="3238500" cy="378565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`timescale 10ns/1ns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 test;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</a:t>
            </a:r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set;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parameter p=1.6;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initial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  begin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   $monitor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($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realtime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,,"set=",set);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   #p  set=0;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   #p  set=1;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   end</a:t>
            </a:r>
          </a:p>
          <a:p>
            <a:r>
              <a:rPr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endmodule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输出结果为：</a:t>
            </a:r>
          </a:p>
          <a:p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0.2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set=x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1.8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set=0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3.2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set=3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33204" y="76202"/>
            <a:ext cx="2807596" cy="464819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$display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$monitor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对比</a:t>
            </a:r>
            <a:endParaRPr lang="en-US" altLang="zh-CN" sz="17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显示当前变量的值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monitor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监测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任务用于持续监测指定变量，只要这些变量发生了变化，就会立即显示对应的输出语句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endParaRPr lang="zh-CN" altLang="en-US" sz="17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p"/>
            </a:pP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11972" y="202006"/>
            <a:ext cx="8563087" cy="4714239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just">
              <a:lnSpc>
                <a:spcPts val="3100"/>
              </a:lnSpc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、结束或暂停 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$finish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$stop</a:t>
            </a:r>
          </a:p>
          <a:p>
            <a:pPr lvl="1" algn="just">
              <a:lnSpc>
                <a:spcPts val="31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finish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    $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finish(n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  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$stop;   $stop(n);</a:t>
            </a:r>
          </a:p>
          <a:p>
            <a:pPr lvl="1" algn="just">
              <a:lnSpc>
                <a:spcPts val="31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$finish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的作用是退出仿真器，返回主操作系统，也就是结束仿真过程。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$finish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可以带承诺书，根据参数的值输出不同的特征信息。如果不带参数，默认其值为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lvl="2" algn="just">
              <a:lnSpc>
                <a:spcPts val="31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不输出任何信息。</a:t>
            </a:r>
          </a:p>
          <a:p>
            <a:pPr lvl="2" algn="just">
              <a:lnSpc>
                <a:spcPts val="31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输出当前的仿真时间和位置；</a:t>
            </a:r>
          </a:p>
          <a:p>
            <a:pPr lvl="2" algn="just">
              <a:lnSpc>
                <a:spcPts val="31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输出当前的仿真时间、位置和仿真过程中所用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memory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的时间统计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 lvl="1" algn="just">
              <a:lnSpc>
                <a:spcPts val="31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stop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任务的作用是将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工具设置为暂停模式，在仿真环境下给出一个交互式的命令，将控制权交给用户。参数值越大，输出信息越多。</a:t>
            </a:r>
          </a:p>
          <a:p>
            <a:pPr algn="just">
              <a:lnSpc>
                <a:spcPts val="3100"/>
              </a:lnSpc>
            </a:pP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知识点1 课程简介 </Template>
  <TotalTime>214</TotalTime>
  <Words>1727</Words>
  <Application>Microsoft Office PowerPoint</Application>
  <PresentationFormat>全屏显示(16:9)</PresentationFormat>
  <Paragraphs>191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Verilog仿真与验证</vt:lpstr>
      <vt:lpstr>1、系统任务与系统函数</vt:lpstr>
      <vt:lpstr>常用的任务和函数</vt:lpstr>
      <vt:lpstr>常用的任务和函数</vt:lpstr>
      <vt:lpstr>常用的任务和函数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26</cp:revision>
  <dcterms:created xsi:type="dcterms:W3CDTF">2020-02-07T16:47:32Z</dcterms:created>
  <dcterms:modified xsi:type="dcterms:W3CDTF">2020-05-21T04:19:20Z</dcterms:modified>
</cp:coreProperties>
</file>