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6" r:id="rId2"/>
    <p:sldId id="257" r:id="rId3"/>
    <p:sldId id="265" r:id="rId4"/>
    <p:sldId id="266" r:id="rId5"/>
    <p:sldId id="267" r:id="rId6"/>
    <p:sldId id="273" r:id="rId7"/>
    <p:sldId id="268" r:id="rId8"/>
    <p:sldId id="269" r:id="rId9"/>
    <p:sldId id="270" r:id="rId10"/>
    <p:sldId id="271" r:id="rId11"/>
    <p:sldId id="272" r:id="rId12"/>
    <p:sldId id="274" r:id="rId13"/>
    <p:sldId id="275"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8" d="100"/>
          <a:sy n="88" d="100"/>
        </p:scale>
        <p:origin x="4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7" name="矩形 6"/>
          <p:cNvSpPr/>
          <p:nvPr/>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00" y="905631"/>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10457" y="780200"/>
            <a:ext cx="4320000" cy="0"/>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067944" y="712688"/>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p>
        </p:txBody>
      </p:sp>
      <p:pic>
        <p:nvPicPr>
          <p:cNvPr id="18" name="图片 17"/>
          <p:cNvPicPr>
            <a:picLocks noChangeAspect="1"/>
          </p:cNvPicPr>
          <p:nvPr/>
        </p:nvPicPr>
        <p:blipFill>
          <a:blip r:embed="rId2">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352675" y="37031"/>
            <a:ext cx="659678" cy="709413"/>
          </a:xfrm>
          <a:prstGeom prst="rect">
            <a:avLst/>
          </a:prstGeom>
        </p:spPr>
      </p:pic>
      <p:sp>
        <p:nvSpPr>
          <p:cNvPr id="19" name="矩形 18"/>
          <p:cNvSpPr/>
          <p:nvPr/>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4955" y="207118"/>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txBox="1">
            <a:spLocks/>
          </p:cNvSpPr>
          <p:nvPr/>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smtClean="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7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6022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05713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334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3434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7" name="矩形 6"/>
          <p:cNvSpPr/>
          <p:nvPr/>
        </p:nvSpPr>
        <p:spPr>
          <a:xfrm>
            <a:off x="-11542" y="-133189"/>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601179" y="1710646"/>
            <a:ext cx="5542821" cy="9820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Freeform 5">
            <a:extLst>
              <a:ext uri="{FF2B5EF4-FFF2-40B4-BE49-F238E27FC236}">
                <a16:creationId xmlns:a16="http://schemas.microsoft.com/office/drawing/2014/main" id="{C4B9E70B-D621-47E5-906D-4E166E508837}"/>
              </a:ext>
            </a:extLst>
          </p:cNvPr>
          <p:cNvSpPr>
            <a:spLocks/>
          </p:cNvSpPr>
          <p:nvPr/>
        </p:nvSpPr>
        <p:spPr bwMode="auto">
          <a:xfrm>
            <a:off x="691347" y="846550"/>
            <a:ext cx="2094268" cy="2371344"/>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id="{F950A6DA-97B1-4B66-8468-20A25D3C211D}"/>
              </a:ext>
            </a:extLst>
          </p:cNvPr>
          <p:cNvGrpSpPr/>
          <p:nvPr/>
        </p:nvGrpSpPr>
        <p:grpSpPr>
          <a:xfrm>
            <a:off x="156413" y="919680"/>
            <a:ext cx="2792060" cy="3165622"/>
            <a:chOff x="1240035" y="848773"/>
            <a:chExt cx="2792060" cy="3165622"/>
          </a:xfrm>
        </p:grpSpPr>
        <p:sp>
          <p:nvSpPr>
            <p:cNvPr id="11" name="Freeform 6">
              <a:extLst>
                <a:ext uri="{FF2B5EF4-FFF2-40B4-BE49-F238E27FC236}">
                  <a16:creationId xmlns:a16="http://schemas.microsoft.com/office/drawing/2014/main" id="{AB6B0800-05A8-40F5-987D-9ACE7DAF812A}"/>
                </a:ext>
              </a:extLst>
            </p:cNvPr>
            <p:cNvSpPr>
              <a:spLocks/>
            </p:cNvSpPr>
            <p:nvPr/>
          </p:nvSpPr>
          <p:spPr bwMode="auto">
            <a:xfrm>
              <a:off x="1240035" y="848773"/>
              <a:ext cx="2792060" cy="3165622"/>
            </a:xfrm>
            <a:custGeom>
              <a:avLst/>
              <a:gdLst>
                <a:gd name="T0" fmla="*/ 72 w 595"/>
                <a:gd name="T1" fmla="*/ 665 h 674"/>
                <a:gd name="T2" fmla="*/ 24 w 595"/>
                <a:gd name="T3" fmla="*/ 665 h 674"/>
                <a:gd name="T4" fmla="*/ 0 w 595"/>
                <a:gd name="T5" fmla="*/ 624 h 674"/>
                <a:gd name="T6" fmla="*/ 0 w 595"/>
                <a:gd name="T7" fmla="*/ 50 h 674"/>
                <a:gd name="T8" fmla="*/ 24 w 595"/>
                <a:gd name="T9" fmla="*/ 9 h 674"/>
                <a:gd name="T10" fmla="*/ 72 w 595"/>
                <a:gd name="T11" fmla="*/ 9 h 674"/>
                <a:gd name="T12" fmla="*/ 571 w 595"/>
                <a:gd name="T13" fmla="*/ 296 h 674"/>
                <a:gd name="T14" fmla="*/ 595 w 595"/>
                <a:gd name="T15" fmla="*/ 337 h 674"/>
                <a:gd name="T16" fmla="*/ 571 w 595"/>
                <a:gd name="T17" fmla="*/ 378 h 674"/>
                <a:gd name="T18" fmla="*/ 72 w 595"/>
                <a:gd name="T19" fmla="*/ 6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74">
                  <a:moveTo>
                    <a:pt x="72" y="665"/>
                  </a:moveTo>
                  <a:cubicBezTo>
                    <a:pt x="57" y="674"/>
                    <a:pt x="39" y="674"/>
                    <a:pt x="24" y="665"/>
                  </a:cubicBezTo>
                  <a:cubicBezTo>
                    <a:pt x="9" y="657"/>
                    <a:pt x="0" y="641"/>
                    <a:pt x="0" y="624"/>
                  </a:cubicBezTo>
                  <a:cubicBezTo>
                    <a:pt x="0" y="50"/>
                    <a:pt x="0" y="50"/>
                    <a:pt x="0" y="50"/>
                  </a:cubicBezTo>
                  <a:cubicBezTo>
                    <a:pt x="0" y="33"/>
                    <a:pt x="9" y="17"/>
                    <a:pt x="24" y="9"/>
                  </a:cubicBezTo>
                  <a:cubicBezTo>
                    <a:pt x="39" y="0"/>
                    <a:pt x="57" y="0"/>
                    <a:pt x="72" y="9"/>
                  </a:cubicBezTo>
                  <a:cubicBezTo>
                    <a:pt x="571" y="296"/>
                    <a:pt x="571" y="296"/>
                    <a:pt x="571" y="296"/>
                  </a:cubicBezTo>
                  <a:cubicBezTo>
                    <a:pt x="586" y="304"/>
                    <a:pt x="595" y="320"/>
                    <a:pt x="595" y="337"/>
                  </a:cubicBezTo>
                  <a:cubicBezTo>
                    <a:pt x="595" y="354"/>
                    <a:pt x="586" y="370"/>
                    <a:pt x="571" y="378"/>
                  </a:cubicBezTo>
                  <a:cubicBezTo>
                    <a:pt x="72" y="665"/>
                    <a:pt x="72" y="665"/>
                    <a:pt x="72" y="665"/>
                  </a:cubicBezTo>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a:extLst>
                <a:ext uri="{FF2B5EF4-FFF2-40B4-BE49-F238E27FC236}">
                  <a16:creationId xmlns:a16="http://schemas.microsoft.com/office/drawing/2014/main" id="{188A26DD-AB31-4FF7-808F-D34498D86D7A}"/>
                </a:ext>
              </a:extLst>
            </p:cNvPr>
            <p:cNvSpPr>
              <a:spLocks/>
            </p:cNvSpPr>
            <p:nvPr/>
          </p:nvSpPr>
          <p:spPr bwMode="auto">
            <a:xfrm>
              <a:off x="1354953" y="990928"/>
              <a:ext cx="2562225" cy="2882900"/>
            </a:xfrm>
            <a:custGeom>
              <a:avLst/>
              <a:gdLst>
                <a:gd name="T0" fmla="*/ 76 w 603"/>
                <a:gd name="T1" fmla="*/ 667 h 678"/>
                <a:gd name="T2" fmla="*/ 74 w 603"/>
                <a:gd name="T3" fmla="*/ 664 h 678"/>
                <a:gd name="T4" fmla="*/ 52 w 603"/>
                <a:gd name="T5" fmla="*/ 670 h 678"/>
                <a:gd name="T6" fmla="*/ 30 w 603"/>
                <a:gd name="T7" fmla="*/ 664 h 678"/>
                <a:gd name="T8" fmla="*/ 8 w 603"/>
                <a:gd name="T9" fmla="*/ 626 h 678"/>
                <a:gd name="T10" fmla="*/ 8 w 603"/>
                <a:gd name="T11" fmla="*/ 52 h 678"/>
                <a:gd name="T12" fmla="*/ 30 w 603"/>
                <a:gd name="T13" fmla="*/ 14 h 678"/>
                <a:gd name="T14" fmla="*/ 52 w 603"/>
                <a:gd name="T15" fmla="*/ 8 h 678"/>
                <a:gd name="T16" fmla="*/ 74 w 603"/>
                <a:gd name="T17" fmla="*/ 14 h 678"/>
                <a:gd name="T18" fmla="*/ 573 w 603"/>
                <a:gd name="T19" fmla="*/ 301 h 678"/>
                <a:gd name="T20" fmla="*/ 595 w 603"/>
                <a:gd name="T21" fmla="*/ 339 h 678"/>
                <a:gd name="T22" fmla="*/ 573 w 603"/>
                <a:gd name="T23" fmla="*/ 377 h 678"/>
                <a:gd name="T24" fmla="*/ 74 w 603"/>
                <a:gd name="T25" fmla="*/ 664 h 678"/>
                <a:gd name="T26" fmla="*/ 76 w 603"/>
                <a:gd name="T27" fmla="*/ 667 h 678"/>
                <a:gd name="T28" fmla="*/ 78 w 603"/>
                <a:gd name="T29" fmla="*/ 671 h 678"/>
                <a:gd name="T30" fmla="*/ 577 w 603"/>
                <a:gd name="T31" fmla="*/ 384 h 678"/>
                <a:gd name="T32" fmla="*/ 603 w 603"/>
                <a:gd name="T33" fmla="*/ 339 h 678"/>
                <a:gd name="T34" fmla="*/ 577 w 603"/>
                <a:gd name="T35" fmla="*/ 294 h 678"/>
                <a:gd name="T36" fmla="*/ 78 w 603"/>
                <a:gd name="T37" fmla="*/ 7 h 678"/>
                <a:gd name="T38" fmla="*/ 52 w 603"/>
                <a:gd name="T39" fmla="*/ 0 h 678"/>
                <a:gd name="T40" fmla="*/ 26 w 603"/>
                <a:gd name="T41" fmla="*/ 7 h 678"/>
                <a:gd name="T42" fmla="*/ 0 w 603"/>
                <a:gd name="T43" fmla="*/ 52 h 678"/>
                <a:gd name="T44" fmla="*/ 0 w 603"/>
                <a:gd name="T45" fmla="*/ 626 h 678"/>
                <a:gd name="T46" fmla="*/ 26 w 603"/>
                <a:gd name="T47" fmla="*/ 671 h 678"/>
                <a:gd name="T48" fmla="*/ 52 w 603"/>
                <a:gd name="T49" fmla="*/ 678 h 678"/>
                <a:gd name="T50" fmla="*/ 78 w 603"/>
                <a:gd name="T51" fmla="*/ 671 h 678"/>
                <a:gd name="T52" fmla="*/ 76 w 603"/>
                <a:gd name="T53" fmla="*/ 66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3" h="678">
                  <a:moveTo>
                    <a:pt x="76" y="667"/>
                  </a:moveTo>
                  <a:cubicBezTo>
                    <a:pt x="74" y="664"/>
                    <a:pt x="74" y="664"/>
                    <a:pt x="74" y="664"/>
                  </a:cubicBezTo>
                  <a:cubicBezTo>
                    <a:pt x="67" y="668"/>
                    <a:pt x="60" y="670"/>
                    <a:pt x="52" y="670"/>
                  </a:cubicBezTo>
                  <a:cubicBezTo>
                    <a:pt x="44" y="670"/>
                    <a:pt x="37" y="668"/>
                    <a:pt x="30" y="664"/>
                  </a:cubicBezTo>
                  <a:cubicBezTo>
                    <a:pt x="17" y="656"/>
                    <a:pt x="8" y="642"/>
                    <a:pt x="8" y="626"/>
                  </a:cubicBezTo>
                  <a:cubicBezTo>
                    <a:pt x="8" y="52"/>
                    <a:pt x="8" y="52"/>
                    <a:pt x="8" y="52"/>
                  </a:cubicBezTo>
                  <a:cubicBezTo>
                    <a:pt x="8" y="36"/>
                    <a:pt x="17" y="22"/>
                    <a:pt x="30" y="14"/>
                  </a:cubicBezTo>
                  <a:cubicBezTo>
                    <a:pt x="37" y="10"/>
                    <a:pt x="44" y="8"/>
                    <a:pt x="52" y="8"/>
                  </a:cubicBezTo>
                  <a:cubicBezTo>
                    <a:pt x="60" y="8"/>
                    <a:pt x="67" y="10"/>
                    <a:pt x="74" y="14"/>
                  </a:cubicBezTo>
                  <a:cubicBezTo>
                    <a:pt x="573" y="301"/>
                    <a:pt x="573" y="301"/>
                    <a:pt x="573" y="301"/>
                  </a:cubicBezTo>
                  <a:cubicBezTo>
                    <a:pt x="587" y="309"/>
                    <a:pt x="595" y="323"/>
                    <a:pt x="595" y="339"/>
                  </a:cubicBezTo>
                  <a:cubicBezTo>
                    <a:pt x="595" y="355"/>
                    <a:pt x="587" y="369"/>
                    <a:pt x="573" y="377"/>
                  </a:cubicBezTo>
                  <a:cubicBezTo>
                    <a:pt x="74" y="664"/>
                    <a:pt x="74" y="664"/>
                    <a:pt x="74" y="664"/>
                  </a:cubicBezTo>
                  <a:cubicBezTo>
                    <a:pt x="76" y="667"/>
                    <a:pt x="76" y="667"/>
                    <a:pt x="76" y="667"/>
                  </a:cubicBezTo>
                  <a:cubicBezTo>
                    <a:pt x="78" y="671"/>
                    <a:pt x="78" y="671"/>
                    <a:pt x="78" y="671"/>
                  </a:cubicBezTo>
                  <a:cubicBezTo>
                    <a:pt x="577" y="384"/>
                    <a:pt x="577" y="384"/>
                    <a:pt x="577" y="384"/>
                  </a:cubicBezTo>
                  <a:cubicBezTo>
                    <a:pt x="593" y="375"/>
                    <a:pt x="603" y="358"/>
                    <a:pt x="603" y="339"/>
                  </a:cubicBezTo>
                  <a:cubicBezTo>
                    <a:pt x="603" y="320"/>
                    <a:pt x="593" y="303"/>
                    <a:pt x="577" y="294"/>
                  </a:cubicBezTo>
                  <a:cubicBezTo>
                    <a:pt x="78" y="7"/>
                    <a:pt x="78" y="7"/>
                    <a:pt x="78" y="7"/>
                  </a:cubicBezTo>
                  <a:cubicBezTo>
                    <a:pt x="70" y="3"/>
                    <a:pt x="61" y="0"/>
                    <a:pt x="52" y="0"/>
                  </a:cubicBezTo>
                  <a:cubicBezTo>
                    <a:pt x="43" y="0"/>
                    <a:pt x="34" y="3"/>
                    <a:pt x="26" y="7"/>
                  </a:cubicBezTo>
                  <a:cubicBezTo>
                    <a:pt x="10" y="17"/>
                    <a:pt x="0" y="34"/>
                    <a:pt x="0" y="52"/>
                  </a:cubicBezTo>
                  <a:cubicBezTo>
                    <a:pt x="0" y="626"/>
                    <a:pt x="0" y="626"/>
                    <a:pt x="0" y="626"/>
                  </a:cubicBezTo>
                  <a:cubicBezTo>
                    <a:pt x="0" y="644"/>
                    <a:pt x="10" y="661"/>
                    <a:pt x="26" y="671"/>
                  </a:cubicBezTo>
                  <a:cubicBezTo>
                    <a:pt x="34" y="675"/>
                    <a:pt x="43" y="678"/>
                    <a:pt x="52" y="678"/>
                  </a:cubicBezTo>
                  <a:cubicBezTo>
                    <a:pt x="61" y="678"/>
                    <a:pt x="70" y="675"/>
                    <a:pt x="78" y="671"/>
                  </a:cubicBezTo>
                  <a:cubicBezTo>
                    <a:pt x="76" y="667"/>
                    <a:pt x="76" y="667"/>
                    <a:pt x="76" y="6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a:extLst>
              <a:ext uri="{FF2B5EF4-FFF2-40B4-BE49-F238E27FC236}">
                <a16:creationId xmlns:a16="http://schemas.microsoft.com/office/drawing/2014/main" id="{EEA1B176-2A04-4F77-B219-D0CE6FA8CEE4}"/>
              </a:ext>
            </a:extLst>
          </p:cNvPr>
          <p:cNvGrpSpPr/>
          <p:nvPr/>
        </p:nvGrpSpPr>
        <p:grpSpPr>
          <a:xfrm>
            <a:off x="-123957" y="2034972"/>
            <a:ext cx="828675" cy="935038"/>
            <a:chOff x="959665" y="1964065"/>
            <a:chExt cx="828675" cy="935038"/>
          </a:xfrm>
        </p:grpSpPr>
        <p:sp>
          <p:nvSpPr>
            <p:cNvPr id="14" name="Freeform 8">
              <a:extLst>
                <a:ext uri="{FF2B5EF4-FFF2-40B4-BE49-F238E27FC236}">
                  <a16:creationId xmlns:a16="http://schemas.microsoft.com/office/drawing/2014/main" id="{85F8B9E5-F279-490B-AA1A-4681815725D0}"/>
                </a:ext>
              </a:extLst>
            </p:cNvPr>
            <p:cNvSpPr>
              <a:spLocks/>
            </p:cNvSpPr>
            <p:nvPr/>
          </p:nvSpPr>
          <p:spPr bwMode="auto">
            <a:xfrm>
              <a:off x="959665" y="1964065"/>
              <a:ext cx="395288" cy="935038"/>
            </a:xfrm>
            <a:custGeom>
              <a:avLst/>
              <a:gdLst>
                <a:gd name="T0" fmla="*/ 15 w 93"/>
                <a:gd name="T1" fmla="*/ 0 h 220"/>
                <a:gd name="T2" fmla="*/ 8 w 93"/>
                <a:gd name="T3" fmla="*/ 2 h 220"/>
                <a:gd name="T4" fmla="*/ 0 w 93"/>
                <a:gd name="T5" fmla="*/ 16 h 220"/>
                <a:gd name="T6" fmla="*/ 0 w 93"/>
                <a:gd name="T7" fmla="*/ 204 h 220"/>
                <a:gd name="T8" fmla="*/ 8 w 93"/>
                <a:gd name="T9" fmla="*/ 218 h 220"/>
                <a:gd name="T10" fmla="*/ 16 w 93"/>
                <a:gd name="T11" fmla="*/ 220 h 220"/>
                <a:gd name="T12" fmla="*/ 23 w 93"/>
                <a:gd name="T13" fmla="*/ 218 h 220"/>
                <a:gd name="T14" fmla="*/ 93 w 93"/>
                <a:gd name="T15" fmla="*/ 177 h 220"/>
                <a:gd name="T16" fmla="*/ 93 w 93"/>
                <a:gd name="T17" fmla="*/ 43 h 220"/>
                <a:gd name="T18" fmla="*/ 23 w 93"/>
                <a:gd name="T19" fmla="*/ 2 h 220"/>
                <a:gd name="T20" fmla="*/ 15 w 93"/>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20">
                  <a:moveTo>
                    <a:pt x="15" y="0"/>
                  </a:moveTo>
                  <a:cubicBezTo>
                    <a:pt x="13" y="0"/>
                    <a:pt x="10" y="1"/>
                    <a:pt x="8" y="2"/>
                  </a:cubicBezTo>
                  <a:cubicBezTo>
                    <a:pt x="3" y="5"/>
                    <a:pt x="0" y="10"/>
                    <a:pt x="0" y="16"/>
                  </a:cubicBezTo>
                  <a:cubicBezTo>
                    <a:pt x="0" y="204"/>
                    <a:pt x="0" y="204"/>
                    <a:pt x="0" y="204"/>
                  </a:cubicBezTo>
                  <a:cubicBezTo>
                    <a:pt x="0" y="210"/>
                    <a:pt x="3" y="215"/>
                    <a:pt x="8" y="218"/>
                  </a:cubicBezTo>
                  <a:cubicBezTo>
                    <a:pt x="10" y="219"/>
                    <a:pt x="13" y="220"/>
                    <a:pt x="16" y="220"/>
                  </a:cubicBezTo>
                  <a:cubicBezTo>
                    <a:pt x="18" y="220"/>
                    <a:pt x="21" y="219"/>
                    <a:pt x="23" y="218"/>
                  </a:cubicBezTo>
                  <a:cubicBezTo>
                    <a:pt x="93" y="177"/>
                    <a:pt x="93" y="177"/>
                    <a:pt x="93" y="177"/>
                  </a:cubicBezTo>
                  <a:cubicBezTo>
                    <a:pt x="93" y="43"/>
                    <a:pt x="93" y="43"/>
                    <a:pt x="93" y="43"/>
                  </a:cubicBezTo>
                  <a:cubicBezTo>
                    <a:pt x="23" y="2"/>
                    <a:pt x="23" y="2"/>
                    <a:pt x="23" y="2"/>
                  </a:cubicBezTo>
                  <a:cubicBezTo>
                    <a:pt x="21" y="1"/>
                    <a:pt x="18" y="0"/>
                    <a:pt x="15" y="0"/>
                  </a:cubicBezTo>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55EAA086-F557-4242-87BB-23DDD1240949}"/>
                </a:ext>
              </a:extLst>
            </p:cNvPr>
            <p:cNvSpPr>
              <a:spLocks/>
            </p:cNvSpPr>
            <p:nvPr/>
          </p:nvSpPr>
          <p:spPr bwMode="auto">
            <a:xfrm>
              <a:off x="1388290" y="2164090"/>
              <a:ext cx="400050" cy="536575"/>
            </a:xfrm>
            <a:custGeom>
              <a:avLst/>
              <a:gdLst>
                <a:gd name="T0" fmla="*/ 0 w 94"/>
                <a:gd name="T1" fmla="*/ 0 h 126"/>
                <a:gd name="T2" fmla="*/ 0 w 94"/>
                <a:gd name="T3" fmla="*/ 126 h 126"/>
                <a:gd name="T4" fmla="*/ 86 w 94"/>
                <a:gd name="T5" fmla="*/ 77 h 126"/>
                <a:gd name="T6" fmla="*/ 94 w 94"/>
                <a:gd name="T7" fmla="*/ 63 h 126"/>
                <a:gd name="T8" fmla="*/ 86 w 94"/>
                <a:gd name="T9" fmla="*/ 49 h 126"/>
                <a:gd name="T10" fmla="*/ 0 w 94"/>
                <a:gd name="T11" fmla="*/ 0 h 126"/>
              </a:gdLst>
              <a:ahLst/>
              <a:cxnLst>
                <a:cxn ang="0">
                  <a:pos x="T0" y="T1"/>
                </a:cxn>
                <a:cxn ang="0">
                  <a:pos x="T2" y="T3"/>
                </a:cxn>
                <a:cxn ang="0">
                  <a:pos x="T4" y="T5"/>
                </a:cxn>
                <a:cxn ang="0">
                  <a:pos x="T6" y="T7"/>
                </a:cxn>
                <a:cxn ang="0">
                  <a:pos x="T8" y="T9"/>
                </a:cxn>
                <a:cxn ang="0">
                  <a:pos x="T10" y="T11"/>
                </a:cxn>
              </a:cxnLst>
              <a:rect l="0" t="0" r="r" b="b"/>
              <a:pathLst>
                <a:path w="94" h="126">
                  <a:moveTo>
                    <a:pt x="0" y="0"/>
                  </a:moveTo>
                  <a:cubicBezTo>
                    <a:pt x="0" y="126"/>
                    <a:pt x="0" y="126"/>
                    <a:pt x="0" y="126"/>
                  </a:cubicBezTo>
                  <a:cubicBezTo>
                    <a:pt x="86" y="77"/>
                    <a:pt x="86" y="77"/>
                    <a:pt x="86" y="77"/>
                  </a:cubicBezTo>
                  <a:cubicBezTo>
                    <a:pt x="91" y="74"/>
                    <a:pt x="94" y="69"/>
                    <a:pt x="94" y="63"/>
                  </a:cubicBezTo>
                  <a:cubicBezTo>
                    <a:pt x="94" y="57"/>
                    <a:pt x="91" y="52"/>
                    <a:pt x="86" y="49"/>
                  </a:cubicBezTo>
                  <a:cubicBezTo>
                    <a:pt x="0" y="0"/>
                    <a:pt x="0" y="0"/>
                    <a:pt x="0" y="0"/>
                  </a:cubicBezTo>
                </a:path>
              </a:pathLst>
            </a:custGeom>
            <a:solidFill>
              <a:srgbClr val="BC9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2498509E-4B90-4BD5-9195-4FCA04299C4D}"/>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close/>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CC1AB0A2-4B51-45C3-B331-2F15252A93EB}"/>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Freeform 5">
            <a:extLst>
              <a:ext uri="{FF2B5EF4-FFF2-40B4-BE49-F238E27FC236}">
                <a16:creationId xmlns:a16="http://schemas.microsoft.com/office/drawing/2014/main" id="{1E01CFC1-08C0-4185-A83C-6B13D7AAE3F3}"/>
              </a:ext>
            </a:extLst>
          </p:cNvPr>
          <p:cNvSpPr>
            <a:spLocks/>
          </p:cNvSpPr>
          <p:nvPr/>
        </p:nvSpPr>
        <p:spPr bwMode="auto">
          <a:xfrm flipH="1">
            <a:off x="949855" y="-450938"/>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a:extLst>
              <a:ext uri="{FF2B5EF4-FFF2-40B4-BE49-F238E27FC236}">
                <a16:creationId xmlns:a16="http://schemas.microsoft.com/office/drawing/2014/main" id="{544872F1-3879-4D76-8D64-9DA315FBC146}"/>
              </a:ext>
            </a:extLst>
          </p:cNvPr>
          <p:cNvSpPr>
            <a:spLocks/>
          </p:cNvSpPr>
          <p:nvPr/>
        </p:nvSpPr>
        <p:spPr bwMode="auto">
          <a:xfrm>
            <a:off x="3601181" y="-1245775"/>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a:extLst>
              <a:ext uri="{FF2B5EF4-FFF2-40B4-BE49-F238E27FC236}">
                <a16:creationId xmlns:a16="http://schemas.microsoft.com/office/drawing/2014/main" id="{8FDAD97A-E218-43E4-83DA-F8EEDE507D69}"/>
              </a:ext>
            </a:extLst>
          </p:cNvPr>
          <p:cNvSpPr>
            <a:spLocks/>
          </p:cNvSpPr>
          <p:nvPr/>
        </p:nvSpPr>
        <p:spPr bwMode="auto">
          <a:xfrm flipH="1">
            <a:off x="-647482" y="393443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a:extLst>
              <a:ext uri="{FF2B5EF4-FFF2-40B4-BE49-F238E27FC236}">
                <a16:creationId xmlns:a16="http://schemas.microsoft.com/office/drawing/2014/main" id="{00C6367B-417A-4D5E-B834-F91BFAEA130D}"/>
              </a:ext>
            </a:extLst>
          </p:cNvPr>
          <p:cNvSpPr>
            <a:spLocks/>
          </p:cNvSpPr>
          <p:nvPr/>
        </p:nvSpPr>
        <p:spPr bwMode="auto">
          <a:xfrm flipH="1">
            <a:off x="7296150" y="341529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原创设计师QQ598969553      _7"/>
          <p:cNvSpPr>
            <a:spLocks noChangeShapeType="1"/>
          </p:cNvSpPr>
          <p:nvPr/>
        </p:nvSpPr>
        <p:spPr bwMode="auto">
          <a:xfrm>
            <a:off x="3601180" y="2754848"/>
            <a:ext cx="5542820" cy="0"/>
          </a:xfrm>
          <a:prstGeom prst="line">
            <a:avLst/>
          </a:prstGeom>
          <a:noFill/>
          <a:ln w="19050">
            <a:solidFill>
              <a:srgbClr val="43545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Tree>
    <p:extLst>
      <p:ext uri="{BB962C8B-B14F-4D97-AF65-F5344CB8AC3E}">
        <p14:creationId xmlns:p14="http://schemas.microsoft.com/office/powerpoint/2010/main" val="21085408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6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6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6000">
                                          <p:cBhvr additive="base">
                                            <p:cTn id="15" dur="1000" fill="hold"/>
                                            <p:tgtEl>
                                              <p:spTgt spid="13"/>
                                            </p:tgtEl>
                                            <p:attrNameLst>
                                              <p:attrName>ppt_x</p:attrName>
                                            </p:attrNameLst>
                                          </p:cBhvr>
                                          <p:tavLst>
                                            <p:tav tm="0">
                                              <p:val>
                                                <p:strVal val="0-#ppt_w/2"/>
                                              </p:val>
                                            </p:tav>
                                            <p:tav tm="100000">
                                              <p:val>
                                                <p:strVal val="#ppt_x"/>
                                              </p:val>
                                            </p:tav>
                                          </p:tavLst>
                                        </p:anim>
                                        <p:anim calcmode="lin" valueType="num" p14:bounceEnd="56000">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7" name="矩形 6"/>
          <p:cNvSpPr/>
          <p:nvPr/>
        </p:nvSpPr>
        <p:spPr>
          <a:xfrm>
            <a:off x="1600" y="1"/>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00" y="1"/>
            <a:ext cx="9142400" cy="5143500"/>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832367">
            <a:off x="566170" y="4277925"/>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832367">
            <a:off x="344283" y="36756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832367">
            <a:off x="1290433" y="4595607"/>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832367">
            <a:off x="1033084" y="4069674"/>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832367">
            <a:off x="932391" y="372334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832367">
            <a:off x="1059391" y="46968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832367">
            <a:off x="496683" y="3828039"/>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832367">
            <a:off x="1211791" y="4849244"/>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456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p:cNvSpPr/>
          <p:nvPr/>
        </p:nvSpPr>
        <p:spPr>
          <a:xfrm>
            <a:off x="-11542" y="-133189"/>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601179" y="1710646"/>
            <a:ext cx="5542821" cy="9820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Freeform 5">
            <a:extLst>
              <a:ext uri="{FF2B5EF4-FFF2-40B4-BE49-F238E27FC236}">
                <a16:creationId xmlns:a16="http://schemas.microsoft.com/office/drawing/2014/main" id="{C4B9E70B-D621-47E5-906D-4E166E508837}"/>
              </a:ext>
            </a:extLst>
          </p:cNvPr>
          <p:cNvSpPr>
            <a:spLocks/>
          </p:cNvSpPr>
          <p:nvPr/>
        </p:nvSpPr>
        <p:spPr bwMode="auto">
          <a:xfrm>
            <a:off x="691347" y="846550"/>
            <a:ext cx="2094268" cy="2371344"/>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id="{F950A6DA-97B1-4B66-8468-20A25D3C211D}"/>
              </a:ext>
            </a:extLst>
          </p:cNvPr>
          <p:cNvGrpSpPr/>
          <p:nvPr/>
        </p:nvGrpSpPr>
        <p:grpSpPr>
          <a:xfrm>
            <a:off x="156413" y="919680"/>
            <a:ext cx="2792060" cy="3165622"/>
            <a:chOff x="1240035" y="848773"/>
            <a:chExt cx="2792060" cy="3165622"/>
          </a:xfrm>
        </p:grpSpPr>
        <p:sp>
          <p:nvSpPr>
            <p:cNvPr id="11" name="Freeform 6">
              <a:extLst>
                <a:ext uri="{FF2B5EF4-FFF2-40B4-BE49-F238E27FC236}">
                  <a16:creationId xmlns:a16="http://schemas.microsoft.com/office/drawing/2014/main" id="{AB6B0800-05A8-40F5-987D-9ACE7DAF812A}"/>
                </a:ext>
              </a:extLst>
            </p:cNvPr>
            <p:cNvSpPr>
              <a:spLocks/>
            </p:cNvSpPr>
            <p:nvPr/>
          </p:nvSpPr>
          <p:spPr bwMode="auto">
            <a:xfrm>
              <a:off x="1240035" y="848773"/>
              <a:ext cx="2792060" cy="3165622"/>
            </a:xfrm>
            <a:custGeom>
              <a:avLst/>
              <a:gdLst>
                <a:gd name="T0" fmla="*/ 72 w 595"/>
                <a:gd name="T1" fmla="*/ 665 h 674"/>
                <a:gd name="T2" fmla="*/ 24 w 595"/>
                <a:gd name="T3" fmla="*/ 665 h 674"/>
                <a:gd name="T4" fmla="*/ 0 w 595"/>
                <a:gd name="T5" fmla="*/ 624 h 674"/>
                <a:gd name="T6" fmla="*/ 0 w 595"/>
                <a:gd name="T7" fmla="*/ 50 h 674"/>
                <a:gd name="T8" fmla="*/ 24 w 595"/>
                <a:gd name="T9" fmla="*/ 9 h 674"/>
                <a:gd name="T10" fmla="*/ 72 w 595"/>
                <a:gd name="T11" fmla="*/ 9 h 674"/>
                <a:gd name="T12" fmla="*/ 571 w 595"/>
                <a:gd name="T13" fmla="*/ 296 h 674"/>
                <a:gd name="T14" fmla="*/ 595 w 595"/>
                <a:gd name="T15" fmla="*/ 337 h 674"/>
                <a:gd name="T16" fmla="*/ 571 w 595"/>
                <a:gd name="T17" fmla="*/ 378 h 674"/>
                <a:gd name="T18" fmla="*/ 72 w 595"/>
                <a:gd name="T19" fmla="*/ 6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74">
                  <a:moveTo>
                    <a:pt x="72" y="665"/>
                  </a:moveTo>
                  <a:cubicBezTo>
                    <a:pt x="57" y="674"/>
                    <a:pt x="39" y="674"/>
                    <a:pt x="24" y="665"/>
                  </a:cubicBezTo>
                  <a:cubicBezTo>
                    <a:pt x="9" y="657"/>
                    <a:pt x="0" y="641"/>
                    <a:pt x="0" y="624"/>
                  </a:cubicBezTo>
                  <a:cubicBezTo>
                    <a:pt x="0" y="50"/>
                    <a:pt x="0" y="50"/>
                    <a:pt x="0" y="50"/>
                  </a:cubicBezTo>
                  <a:cubicBezTo>
                    <a:pt x="0" y="33"/>
                    <a:pt x="9" y="17"/>
                    <a:pt x="24" y="9"/>
                  </a:cubicBezTo>
                  <a:cubicBezTo>
                    <a:pt x="39" y="0"/>
                    <a:pt x="57" y="0"/>
                    <a:pt x="72" y="9"/>
                  </a:cubicBezTo>
                  <a:cubicBezTo>
                    <a:pt x="571" y="296"/>
                    <a:pt x="571" y="296"/>
                    <a:pt x="571" y="296"/>
                  </a:cubicBezTo>
                  <a:cubicBezTo>
                    <a:pt x="586" y="304"/>
                    <a:pt x="595" y="320"/>
                    <a:pt x="595" y="337"/>
                  </a:cubicBezTo>
                  <a:cubicBezTo>
                    <a:pt x="595" y="354"/>
                    <a:pt x="586" y="370"/>
                    <a:pt x="571" y="378"/>
                  </a:cubicBezTo>
                  <a:cubicBezTo>
                    <a:pt x="72" y="665"/>
                    <a:pt x="72" y="665"/>
                    <a:pt x="72" y="665"/>
                  </a:cubicBezTo>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7">
              <a:extLst>
                <a:ext uri="{FF2B5EF4-FFF2-40B4-BE49-F238E27FC236}">
                  <a16:creationId xmlns:a16="http://schemas.microsoft.com/office/drawing/2014/main" id="{188A26DD-AB31-4FF7-808F-D34498D86D7A}"/>
                </a:ext>
              </a:extLst>
            </p:cNvPr>
            <p:cNvSpPr>
              <a:spLocks/>
            </p:cNvSpPr>
            <p:nvPr/>
          </p:nvSpPr>
          <p:spPr bwMode="auto">
            <a:xfrm>
              <a:off x="1354953" y="990928"/>
              <a:ext cx="2562225" cy="2882900"/>
            </a:xfrm>
            <a:custGeom>
              <a:avLst/>
              <a:gdLst>
                <a:gd name="T0" fmla="*/ 76 w 603"/>
                <a:gd name="T1" fmla="*/ 667 h 678"/>
                <a:gd name="T2" fmla="*/ 74 w 603"/>
                <a:gd name="T3" fmla="*/ 664 h 678"/>
                <a:gd name="T4" fmla="*/ 52 w 603"/>
                <a:gd name="T5" fmla="*/ 670 h 678"/>
                <a:gd name="T6" fmla="*/ 30 w 603"/>
                <a:gd name="T7" fmla="*/ 664 h 678"/>
                <a:gd name="T8" fmla="*/ 8 w 603"/>
                <a:gd name="T9" fmla="*/ 626 h 678"/>
                <a:gd name="T10" fmla="*/ 8 w 603"/>
                <a:gd name="T11" fmla="*/ 52 h 678"/>
                <a:gd name="T12" fmla="*/ 30 w 603"/>
                <a:gd name="T13" fmla="*/ 14 h 678"/>
                <a:gd name="T14" fmla="*/ 52 w 603"/>
                <a:gd name="T15" fmla="*/ 8 h 678"/>
                <a:gd name="T16" fmla="*/ 74 w 603"/>
                <a:gd name="T17" fmla="*/ 14 h 678"/>
                <a:gd name="T18" fmla="*/ 573 w 603"/>
                <a:gd name="T19" fmla="*/ 301 h 678"/>
                <a:gd name="T20" fmla="*/ 595 w 603"/>
                <a:gd name="T21" fmla="*/ 339 h 678"/>
                <a:gd name="T22" fmla="*/ 573 w 603"/>
                <a:gd name="T23" fmla="*/ 377 h 678"/>
                <a:gd name="T24" fmla="*/ 74 w 603"/>
                <a:gd name="T25" fmla="*/ 664 h 678"/>
                <a:gd name="T26" fmla="*/ 76 w 603"/>
                <a:gd name="T27" fmla="*/ 667 h 678"/>
                <a:gd name="T28" fmla="*/ 78 w 603"/>
                <a:gd name="T29" fmla="*/ 671 h 678"/>
                <a:gd name="T30" fmla="*/ 577 w 603"/>
                <a:gd name="T31" fmla="*/ 384 h 678"/>
                <a:gd name="T32" fmla="*/ 603 w 603"/>
                <a:gd name="T33" fmla="*/ 339 h 678"/>
                <a:gd name="T34" fmla="*/ 577 w 603"/>
                <a:gd name="T35" fmla="*/ 294 h 678"/>
                <a:gd name="T36" fmla="*/ 78 w 603"/>
                <a:gd name="T37" fmla="*/ 7 h 678"/>
                <a:gd name="T38" fmla="*/ 52 w 603"/>
                <a:gd name="T39" fmla="*/ 0 h 678"/>
                <a:gd name="T40" fmla="*/ 26 w 603"/>
                <a:gd name="T41" fmla="*/ 7 h 678"/>
                <a:gd name="T42" fmla="*/ 0 w 603"/>
                <a:gd name="T43" fmla="*/ 52 h 678"/>
                <a:gd name="T44" fmla="*/ 0 w 603"/>
                <a:gd name="T45" fmla="*/ 626 h 678"/>
                <a:gd name="T46" fmla="*/ 26 w 603"/>
                <a:gd name="T47" fmla="*/ 671 h 678"/>
                <a:gd name="T48" fmla="*/ 52 w 603"/>
                <a:gd name="T49" fmla="*/ 678 h 678"/>
                <a:gd name="T50" fmla="*/ 78 w 603"/>
                <a:gd name="T51" fmla="*/ 671 h 678"/>
                <a:gd name="T52" fmla="*/ 76 w 603"/>
                <a:gd name="T53" fmla="*/ 66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3" h="678">
                  <a:moveTo>
                    <a:pt x="76" y="667"/>
                  </a:moveTo>
                  <a:cubicBezTo>
                    <a:pt x="74" y="664"/>
                    <a:pt x="74" y="664"/>
                    <a:pt x="74" y="664"/>
                  </a:cubicBezTo>
                  <a:cubicBezTo>
                    <a:pt x="67" y="668"/>
                    <a:pt x="60" y="670"/>
                    <a:pt x="52" y="670"/>
                  </a:cubicBezTo>
                  <a:cubicBezTo>
                    <a:pt x="44" y="670"/>
                    <a:pt x="37" y="668"/>
                    <a:pt x="30" y="664"/>
                  </a:cubicBezTo>
                  <a:cubicBezTo>
                    <a:pt x="17" y="656"/>
                    <a:pt x="8" y="642"/>
                    <a:pt x="8" y="626"/>
                  </a:cubicBezTo>
                  <a:cubicBezTo>
                    <a:pt x="8" y="52"/>
                    <a:pt x="8" y="52"/>
                    <a:pt x="8" y="52"/>
                  </a:cubicBezTo>
                  <a:cubicBezTo>
                    <a:pt x="8" y="36"/>
                    <a:pt x="17" y="22"/>
                    <a:pt x="30" y="14"/>
                  </a:cubicBezTo>
                  <a:cubicBezTo>
                    <a:pt x="37" y="10"/>
                    <a:pt x="44" y="8"/>
                    <a:pt x="52" y="8"/>
                  </a:cubicBezTo>
                  <a:cubicBezTo>
                    <a:pt x="60" y="8"/>
                    <a:pt x="67" y="10"/>
                    <a:pt x="74" y="14"/>
                  </a:cubicBezTo>
                  <a:cubicBezTo>
                    <a:pt x="573" y="301"/>
                    <a:pt x="573" y="301"/>
                    <a:pt x="573" y="301"/>
                  </a:cubicBezTo>
                  <a:cubicBezTo>
                    <a:pt x="587" y="309"/>
                    <a:pt x="595" y="323"/>
                    <a:pt x="595" y="339"/>
                  </a:cubicBezTo>
                  <a:cubicBezTo>
                    <a:pt x="595" y="355"/>
                    <a:pt x="587" y="369"/>
                    <a:pt x="573" y="377"/>
                  </a:cubicBezTo>
                  <a:cubicBezTo>
                    <a:pt x="74" y="664"/>
                    <a:pt x="74" y="664"/>
                    <a:pt x="74" y="664"/>
                  </a:cubicBezTo>
                  <a:cubicBezTo>
                    <a:pt x="76" y="667"/>
                    <a:pt x="76" y="667"/>
                    <a:pt x="76" y="667"/>
                  </a:cubicBezTo>
                  <a:cubicBezTo>
                    <a:pt x="78" y="671"/>
                    <a:pt x="78" y="671"/>
                    <a:pt x="78" y="671"/>
                  </a:cubicBezTo>
                  <a:cubicBezTo>
                    <a:pt x="577" y="384"/>
                    <a:pt x="577" y="384"/>
                    <a:pt x="577" y="384"/>
                  </a:cubicBezTo>
                  <a:cubicBezTo>
                    <a:pt x="593" y="375"/>
                    <a:pt x="603" y="358"/>
                    <a:pt x="603" y="339"/>
                  </a:cubicBezTo>
                  <a:cubicBezTo>
                    <a:pt x="603" y="320"/>
                    <a:pt x="593" y="303"/>
                    <a:pt x="577" y="294"/>
                  </a:cubicBezTo>
                  <a:cubicBezTo>
                    <a:pt x="78" y="7"/>
                    <a:pt x="78" y="7"/>
                    <a:pt x="78" y="7"/>
                  </a:cubicBezTo>
                  <a:cubicBezTo>
                    <a:pt x="70" y="3"/>
                    <a:pt x="61" y="0"/>
                    <a:pt x="52" y="0"/>
                  </a:cubicBezTo>
                  <a:cubicBezTo>
                    <a:pt x="43" y="0"/>
                    <a:pt x="34" y="3"/>
                    <a:pt x="26" y="7"/>
                  </a:cubicBezTo>
                  <a:cubicBezTo>
                    <a:pt x="10" y="17"/>
                    <a:pt x="0" y="34"/>
                    <a:pt x="0" y="52"/>
                  </a:cubicBezTo>
                  <a:cubicBezTo>
                    <a:pt x="0" y="626"/>
                    <a:pt x="0" y="626"/>
                    <a:pt x="0" y="626"/>
                  </a:cubicBezTo>
                  <a:cubicBezTo>
                    <a:pt x="0" y="644"/>
                    <a:pt x="10" y="661"/>
                    <a:pt x="26" y="671"/>
                  </a:cubicBezTo>
                  <a:cubicBezTo>
                    <a:pt x="34" y="675"/>
                    <a:pt x="43" y="678"/>
                    <a:pt x="52" y="678"/>
                  </a:cubicBezTo>
                  <a:cubicBezTo>
                    <a:pt x="61" y="678"/>
                    <a:pt x="70" y="675"/>
                    <a:pt x="78" y="671"/>
                  </a:cubicBezTo>
                  <a:cubicBezTo>
                    <a:pt x="76" y="667"/>
                    <a:pt x="76" y="667"/>
                    <a:pt x="76" y="6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a:extLst>
              <a:ext uri="{FF2B5EF4-FFF2-40B4-BE49-F238E27FC236}">
                <a16:creationId xmlns:a16="http://schemas.microsoft.com/office/drawing/2014/main" id="{EEA1B176-2A04-4F77-B219-D0CE6FA8CEE4}"/>
              </a:ext>
            </a:extLst>
          </p:cNvPr>
          <p:cNvGrpSpPr/>
          <p:nvPr/>
        </p:nvGrpSpPr>
        <p:grpSpPr>
          <a:xfrm>
            <a:off x="-123957" y="2034972"/>
            <a:ext cx="828675" cy="935038"/>
            <a:chOff x="959665" y="1964065"/>
            <a:chExt cx="828675" cy="935038"/>
          </a:xfrm>
        </p:grpSpPr>
        <p:sp>
          <p:nvSpPr>
            <p:cNvPr id="14" name="Freeform 8">
              <a:extLst>
                <a:ext uri="{FF2B5EF4-FFF2-40B4-BE49-F238E27FC236}">
                  <a16:creationId xmlns:a16="http://schemas.microsoft.com/office/drawing/2014/main" id="{85F8B9E5-F279-490B-AA1A-4681815725D0}"/>
                </a:ext>
              </a:extLst>
            </p:cNvPr>
            <p:cNvSpPr>
              <a:spLocks/>
            </p:cNvSpPr>
            <p:nvPr/>
          </p:nvSpPr>
          <p:spPr bwMode="auto">
            <a:xfrm>
              <a:off x="959665" y="1964065"/>
              <a:ext cx="395288" cy="935038"/>
            </a:xfrm>
            <a:custGeom>
              <a:avLst/>
              <a:gdLst>
                <a:gd name="T0" fmla="*/ 15 w 93"/>
                <a:gd name="T1" fmla="*/ 0 h 220"/>
                <a:gd name="T2" fmla="*/ 8 w 93"/>
                <a:gd name="T3" fmla="*/ 2 h 220"/>
                <a:gd name="T4" fmla="*/ 0 w 93"/>
                <a:gd name="T5" fmla="*/ 16 h 220"/>
                <a:gd name="T6" fmla="*/ 0 w 93"/>
                <a:gd name="T7" fmla="*/ 204 h 220"/>
                <a:gd name="T8" fmla="*/ 8 w 93"/>
                <a:gd name="T9" fmla="*/ 218 h 220"/>
                <a:gd name="T10" fmla="*/ 16 w 93"/>
                <a:gd name="T11" fmla="*/ 220 h 220"/>
                <a:gd name="T12" fmla="*/ 23 w 93"/>
                <a:gd name="T13" fmla="*/ 218 h 220"/>
                <a:gd name="T14" fmla="*/ 93 w 93"/>
                <a:gd name="T15" fmla="*/ 177 h 220"/>
                <a:gd name="T16" fmla="*/ 93 w 93"/>
                <a:gd name="T17" fmla="*/ 43 h 220"/>
                <a:gd name="T18" fmla="*/ 23 w 93"/>
                <a:gd name="T19" fmla="*/ 2 h 220"/>
                <a:gd name="T20" fmla="*/ 15 w 93"/>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20">
                  <a:moveTo>
                    <a:pt x="15" y="0"/>
                  </a:moveTo>
                  <a:cubicBezTo>
                    <a:pt x="13" y="0"/>
                    <a:pt x="10" y="1"/>
                    <a:pt x="8" y="2"/>
                  </a:cubicBezTo>
                  <a:cubicBezTo>
                    <a:pt x="3" y="5"/>
                    <a:pt x="0" y="10"/>
                    <a:pt x="0" y="16"/>
                  </a:cubicBezTo>
                  <a:cubicBezTo>
                    <a:pt x="0" y="204"/>
                    <a:pt x="0" y="204"/>
                    <a:pt x="0" y="204"/>
                  </a:cubicBezTo>
                  <a:cubicBezTo>
                    <a:pt x="0" y="210"/>
                    <a:pt x="3" y="215"/>
                    <a:pt x="8" y="218"/>
                  </a:cubicBezTo>
                  <a:cubicBezTo>
                    <a:pt x="10" y="219"/>
                    <a:pt x="13" y="220"/>
                    <a:pt x="16" y="220"/>
                  </a:cubicBezTo>
                  <a:cubicBezTo>
                    <a:pt x="18" y="220"/>
                    <a:pt x="21" y="219"/>
                    <a:pt x="23" y="218"/>
                  </a:cubicBezTo>
                  <a:cubicBezTo>
                    <a:pt x="93" y="177"/>
                    <a:pt x="93" y="177"/>
                    <a:pt x="93" y="177"/>
                  </a:cubicBezTo>
                  <a:cubicBezTo>
                    <a:pt x="93" y="43"/>
                    <a:pt x="93" y="43"/>
                    <a:pt x="93" y="43"/>
                  </a:cubicBezTo>
                  <a:cubicBezTo>
                    <a:pt x="23" y="2"/>
                    <a:pt x="23" y="2"/>
                    <a:pt x="23" y="2"/>
                  </a:cubicBezTo>
                  <a:cubicBezTo>
                    <a:pt x="21" y="1"/>
                    <a:pt x="18" y="0"/>
                    <a:pt x="15" y="0"/>
                  </a:cubicBezTo>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55EAA086-F557-4242-87BB-23DDD1240949}"/>
                </a:ext>
              </a:extLst>
            </p:cNvPr>
            <p:cNvSpPr>
              <a:spLocks/>
            </p:cNvSpPr>
            <p:nvPr/>
          </p:nvSpPr>
          <p:spPr bwMode="auto">
            <a:xfrm>
              <a:off x="1388290" y="2164090"/>
              <a:ext cx="400050" cy="536575"/>
            </a:xfrm>
            <a:custGeom>
              <a:avLst/>
              <a:gdLst>
                <a:gd name="T0" fmla="*/ 0 w 94"/>
                <a:gd name="T1" fmla="*/ 0 h 126"/>
                <a:gd name="T2" fmla="*/ 0 w 94"/>
                <a:gd name="T3" fmla="*/ 126 h 126"/>
                <a:gd name="T4" fmla="*/ 86 w 94"/>
                <a:gd name="T5" fmla="*/ 77 h 126"/>
                <a:gd name="T6" fmla="*/ 94 w 94"/>
                <a:gd name="T7" fmla="*/ 63 h 126"/>
                <a:gd name="T8" fmla="*/ 86 w 94"/>
                <a:gd name="T9" fmla="*/ 49 h 126"/>
                <a:gd name="T10" fmla="*/ 0 w 94"/>
                <a:gd name="T11" fmla="*/ 0 h 126"/>
              </a:gdLst>
              <a:ahLst/>
              <a:cxnLst>
                <a:cxn ang="0">
                  <a:pos x="T0" y="T1"/>
                </a:cxn>
                <a:cxn ang="0">
                  <a:pos x="T2" y="T3"/>
                </a:cxn>
                <a:cxn ang="0">
                  <a:pos x="T4" y="T5"/>
                </a:cxn>
                <a:cxn ang="0">
                  <a:pos x="T6" y="T7"/>
                </a:cxn>
                <a:cxn ang="0">
                  <a:pos x="T8" y="T9"/>
                </a:cxn>
                <a:cxn ang="0">
                  <a:pos x="T10" y="T11"/>
                </a:cxn>
              </a:cxnLst>
              <a:rect l="0" t="0" r="r" b="b"/>
              <a:pathLst>
                <a:path w="94" h="126">
                  <a:moveTo>
                    <a:pt x="0" y="0"/>
                  </a:moveTo>
                  <a:cubicBezTo>
                    <a:pt x="0" y="126"/>
                    <a:pt x="0" y="126"/>
                    <a:pt x="0" y="126"/>
                  </a:cubicBezTo>
                  <a:cubicBezTo>
                    <a:pt x="86" y="77"/>
                    <a:pt x="86" y="77"/>
                    <a:pt x="86" y="77"/>
                  </a:cubicBezTo>
                  <a:cubicBezTo>
                    <a:pt x="91" y="74"/>
                    <a:pt x="94" y="69"/>
                    <a:pt x="94" y="63"/>
                  </a:cubicBezTo>
                  <a:cubicBezTo>
                    <a:pt x="94" y="57"/>
                    <a:pt x="91" y="52"/>
                    <a:pt x="86" y="49"/>
                  </a:cubicBezTo>
                  <a:cubicBezTo>
                    <a:pt x="0" y="0"/>
                    <a:pt x="0" y="0"/>
                    <a:pt x="0" y="0"/>
                  </a:cubicBezTo>
                </a:path>
              </a:pathLst>
            </a:custGeom>
            <a:solidFill>
              <a:srgbClr val="BC9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2498509E-4B90-4BD5-9195-4FCA04299C4D}"/>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close/>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CC1AB0A2-4B51-45C3-B331-2F15252A93EB}"/>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Freeform 5">
            <a:extLst>
              <a:ext uri="{FF2B5EF4-FFF2-40B4-BE49-F238E27FC236}">
                <a16:creationId xmlns:a16="http://schemas.microsoft.com/office/drawing/2014/main" id="{1E01CFC1-08C0-4185-A83C-6B13D7AAE3F3}"/>
              </a:ext>
            </a:extLst>
          </p:cNvPr>
          <p:cNvSpPr>
            <a:spLocks/>
          </p:cNvSpPr>
          <p:nvPr/>
        </p:nvSpPr>
        <p:spPr bwMode="auto">
          <a:xfrm flipH="1">
            <a:off x="949855" y="-450938"/>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a:extLst>
              <a:ext uri="{FF2B5EF4-FFF2-40B4-BE49-F238E27FC236}">
                <a16:creationId xmlns:a16="http://schemas.microsoft.com/office/drawing/2014/main" id="{544872F1-3879-4D76-8D64-9DA315FBC146}"/>
              </a:ext>
            </a:extLst>
          </p:cNvPr>
          <p:cNvSpPr>
            <a:spLocks/>
          </p:cNvSpPr>
          <p:nvPr/>
        </p:nvSpPr>
        <p:spPr bwMode="auto">
          <a:xfrm>
            <a:off x="3601181" y="-1245775"/>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a:extLst>
              <a:ext uri="{FF2B5EF4-FFF2-40B4-BE49-F238E27FC236}">
                <a16:creationId xmlns:a16="http://schemas.microsoft.com/office/drawing/2014/main" id="{8FDAD97A-E218-43E4-83DA-F8EEDE507D69}"/>
              </a:ext>
            </a:extLst>
          </p:cNvPr>
          <p:cNvSpPr>
            <a:spLocks/>
          </p:cNvSpPr>
          <p:nvPr/>
        </p:nvSpPr>
        <p:spPr bwMode="auto">
          <a:xfrm flipH="1">
            <a:off x="-647482" y="393443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a:extLst>
              <a:ext uri="{FF2B5EF4-FFF2-40B4-BE49-F238E27FC236}">
                <a16:creationId xmlns:a16="http://schemas.microsoft.com/office/drawing/2014/main" id="{00C6367B-417A-4D5E-B834-F91BFAEA130D}"/>
              </a:ext>
            </a:extLst>
          </p:cNvPr>
          <p:cNvSpPr>
            <a:spLocks/>
          </p:cNvSpPr>
          <p:nvPr/>
        </p:nvSpPr>
        <p:spPr bwMode="auto">
          <a:xfrm flipH="1">
            <a:off x="7296150" y="3415291"/>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原创设计师QQ598969553      _7"/>
          <p:cNvSpPr>
            <a:spLocks noChangeShapeType="1"/>
          </p:cNvSpPr>
          <p:nvPr/>
        </p:nvSpPr>
        <p:spPr bwMode="auto">
          <a:xfrm>
            <a:off x="3601180" y="2754848"/>
            <a:ext cx="5542820" cy="0"/>
          </a:xfrm>
          <a:prstGeom prst="line">
            <a:avLst/>
          </a:prstGeom>
          <a:noFill/>
          <a:ln w="19050">
            <a:solidFill>
              <a:srgbClr val="43545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Tree>
    <p:extLst>
      <p:ext uri="{BB962C8B-B14F-4D97-AF65-F5344CB8AC3E}">
        <p14:creationId xmlns:p14="http://schemas.microsoft.com/office/powerpoint/2010/main" val="70563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6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6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6000">
                                          <p:cBhvr additive="base">
                                            <p:cTn id="15" dur="1000" fill="hold"/>
                                            <p:tgtEl>
                                              <p:spTgt spid="13"/>
                                            </p:tgtEl>
                                            <p:attrNameLst>
                                              <p:attrName>ppt_x</p:attrName>
                                            </p:attrNameLst>
                                          </p:cBhvr>
                                          <p:tavLst>
                                            <p:tav tm="0">
                                              <p:val>
                                                <p:strVal val="0-#ppt_w/2"/>
                                              </p:val>
                                            </p:tav>
                                            <p:tav tm="100000">
                                              <p:val>
                                                <p:strVal val="#ppt_x"/>
                                              </p:val>
                                            </p:tav>
                                          </p:tavLst>
                                        </p:anim>
                                        <p:anim calcmode="lin" valueType="num" p14:bounceEnd="56000">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7" name="矩形 6"/>
          <p:cNvSpPr/>
          <p:nvPr/>
        </p:nvSpPr>
        <p:spPr>
          <a:xfrm>
            <a:off x="-31700" y="-44058"/>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5">
            <a:extLst>
              <a:ext uri="{FF2B5EF4-FFF2-40B4-BE49-F238E27FC236}">
                <a16:creationId xmlns:a16="http://schemas.microsoft.com/office/drawing/2014/main" id="{1E01CFC1-08C0-4185-A83C-6B13D7AAE3F3}"/>
              </a:ext>
            </a:extLst>
          </p:cNvPr>
          <p:cNvSpPr>
            <a:spLocks/>
          </p:cNvSpPr>
          <p:nvPr/>
        </p:nvSpPr>
        <p:spPr bwMode="auto">
          <a:xfrm>
            <a:off x="198802" y="3197752"/>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a:p>
        </p:txBody>
      </p:sp>
      <p:sp>
        <p:nvSpPr>
          <p:cNvPr id="9" name="直角三角形 8"/>
          <p:cNvSpPr/>
          <p:nvPr/>
        </p:nvSpPr>
        <p:spPr>
          <a:xfrm rot="5400000" flipH="1">
            <a:off x="0" y="4356480"/>
            <a:ext cx="787020" cy="787020"/>
          </a:xfrm>
          <a:prstGeom prst="rtTriangle">
            <a:avLst/>
          </a:prstGeom>
          <a:solidFill>
            <a:srgbClr val="7C6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491630"/>
            <a:ext cx="5266394" cy="2069256"/>
          </a:xfrm>
          <a:prstGeom prst="rect">
            <a:avLst/>
          </a:pr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1" name="图片 10"/>
          <p:cNvPicPr>
            <a:picLocks noChangeAspect="1"/>
          </p:cNvPicPr>
          <p:nvPr/>
        </p:nvPicPr>
        <p:blipFill rotWithShape="1">
          <a:blip r:embed="rId2"/>
          <a:srcRect l="4632"/>
          <a:stretch/>
        </p:blipFill>
        <p:spPr>
          <a:xfrm flipH="1">
            <a:off x="4297353" y="267494"/>
            <a:ext cx="4633850" cy="4706520"/>
          </a:xfrm>
          <a:prstGeom prst="rect">
            <a:avLst/>
          </a:prstGeom>
        </p:spPr>
      </p:pic>
      <p:sp>
        <p:nvSpPr>
          <p:cNvPr id="12" name="TextBox 22"/>
          <p:cNvSpPr txBox="1"/>
          <p:nvPr/>
        </p:nvSpPr>
        <p:spPr>
          <a:xfrm>
            <a:off x="4527824" y="1890096"/>
            <a:ext cx="2695641" cy="1042128"/>
          </a:xfrm>
          <a:prstGeom prst="rect">
            <a:avLst/>
          </a:prstGeom>
          <a:noFill/>
        </p:spPr>
        <p:txBody>
          <a:bodyPr wrap="none" lIns="0" tIns="0" rIns="0" bIns="0" anchor="ctr" anchorCtr="0">
            <a:noAutofit/>
          </a:bodyPr>
          <a:lstStyle/>
          <a:p>
            <a:endParaRPr lang="zh-CN" altLang="en-US" sz="48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矩形 2"/>
          <p:cNvSpPr/>
          <p:nvPr/>
        </p:nvSpPr>
        <p:spPr>
          <a:xfrm flipH="1">
            <a:off x="4642012" y="316731"/>
            <a:ext cx="4466492" cy="4586068"/>
          </a:xfrm>
          <a:custGeom>
            <a:avLst/>
            <a:gdLst>
              <a:gd name="connsiteX0" fmla="*/ 0 w 4747430"/>
              <a:gd name="connsiteY0" fmla="*/ 0 h 6889750"/>
              <a:gd name="connsiteX1" fmla="*/ 4747430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 name="connsiteX0" fmla="*/ 0 w 4747430"/>
              <a:gd name="connsiteY0" fmla="*/ 0 h 6889750"/>
              <a:gd name="connsiteX1" fmla="*/ 3805529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430" h="6889750">
                <a:moveTo>
                  <a:pt x="0" y="0"/>
                </a:moveTo>
                <a:lnTo>
                  <a:pt x="3805529" y="0"/>
                </a:lnTo>
                <a:lnTo>
                  <a:pt x="4747430" y="6889750"/>
                </a:lnTo>
                <a:lnTo>
                  <a:pt x="0" y="6889750"/>
                </a:lnTo>
                <a:lnTo>
                  <a:pt x="0"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0745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style.rotation</p:attrName>
                                        </p:attrNameLst>
                                      </p:cBhvr>
                                      <p:tavLst>
                                        <p:tav tm="0">
                                          <p:val>
                                            <p:fltVal val="90"/>
                                          </p:val>
                                        </p:tav>
                                        <p:tav tm="100000">
                                          <p:val>
                                            <p:fltVal val="0"/>
                                          </p:val>
                                        </p:tav>
                                      </p:tavLst>
                                    </p:anim>
                                    <p:animEffect transition="in" filter="fade">
                                      <p:cBhvr>
                                        <p:cTn id="13" dur="1000"/>
                                        <p:tgtEl>
                                          <p:spTgt spid="8"/>
                                        </p:tgtEl>
                                      </p:cBhvr>
                                    </p:animEffect>
                                  </p:childTnLst>
                                </p:cTn>
                              </p:par>
                              <p:par>
                                <p:cTn id="14" presetID="2" presetClass="entr" presetSubtype="8" decel="5600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 presetClass="entr" presetSubtype="2" decel="66000" fill="hold" grpId="0" nodeType="withEffect" nodePh="1">
                                  <p:stCondLst>
                                    <p:cond delay="25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512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1764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3160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3810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997B5FA-0921-464F-AAE1-844C04324D75}" type="datetimeFigureOut">
              <a:rPr lang="zh-CN" altLang="en-US" smtClean="0"/>
              <a:t>2020/5/21</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0872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0462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2"/>
          <p:cNvSpPr txBox="1"/>
          <p:nvPr/>
        </p:nvSpPr>
        <p:spPr>
          <a:xfrm>
            <a:off x="321466" y="1578435"/>
            <a:ext cx="4248472" cy="1656184"/>
          </a:xfrm>
          <a:prstGeom prst="rect">
            <a:avLst/>
          </a:prstGeom>
          <a:noFill/>
        </p:spPr>
        <p:txBody>
          <a:bodyPr wrap="none" lIns="0" tIns="0" rIns="0" bIns="0" anchor="ctr" anchorCtr="0">
            <a:noAutofit/>
          </a:bodyPr>
          <a:lstStyle/>
          <a:p>
            <a:pPr>
              <a:lnSpc>
                <a:spcPct val="130000"/>
              </a:lnSpc>
            </a:pPr>
            <a:r>
              <a:rPr lang="zh-CN" altLang="en-US" sz="48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延时模型与测试平台</a:t>
            </a:r>
          </a:p>
        </p:txBody>
      </p:sp>
    </p:spTree>
    <p:extLst>
      <p:ext uri="{BB962C8B-B14F-4D97-AF65-F5344CB8AC3E}">
        <p14:creationId xmlns:p14="http://schemas.microsoft.com/office/powerpoint/2010/main" val="206637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5765" y="199336"/>
            <a:ext cx="7886700" cy="639762"/>
          </a:xfrm>
          <a:prstGeom prst="rect">
            <a:avLst/>
          </a:prstGeom>
        </p:spPr>
        <p:txBody>
          <a:body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always</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语句用于时钟波形的描述</a:t>
            </a:r>
          </a:p>
        </p:txBody>
      </p:sp>
      <p:sp>
        <p:nvSpPr>
          <p:cNvPr id="3" name="内容占位符 2"/>
          <p:cNvSpPr>
            <a:spLocks noGrp="1"/>
          </p:cNvSpPr>
          <p:nvPr>
            <p:ph idx="4294967295"/>
          </p:nvPr>
        </p:nvSpPr>
        <p:spPr>
          <a:xfrm>
            <a:off x="774551" y="1111829"/>
            <a:ext cx="7886700" cy="2820987"/>
          </a:xfrm>
          <a:prstGeom prst="rect">
            <a:avLst/>
          </a:prstGeom>
        </p:spPr>
        <p:txBody>
          <a:bodyPr>
            <a:noAutofit/>
          </a:bodyPr>
          <a:lstStyle/>
          <a:p>
            <a:pPr marL="0" indent="0" algn="just">
              <a:lnSpc>
                <a:spcPct val="150000"/>
              </a:lnSpc>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`timescale 1ns/1ns</a:t>
            </a:r>
          </a:p>
          <a:p>
            <a:pPr marL="342900" lvl="1" indent="0" algn="just">
              <a:lnSpc>
                <a:spcPct val="150000"/>
              </a:lnSpc>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a:p>
            <a:pPr marL="342900" lvl="1" indent="0" algn="just">
              <a:lnSpc>
                <a:spcPct val="150000"/>
              </a:lnSpc>
              <a:buNone/>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a:p>
            <a:pPr marL="342900" lvl="1" indent="0" algn="just">
              <a:lnSpc>
                <a:spcPct val="150000"/>
              </a:lnSpc>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parameter CYCLE=100</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一个时钟周期</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100ns</a:t>
            </a:r>
          </a:p>
          <a:p>
            <a:pPr marL="342900" lvl="1" indent="0" algn="just">
              <a:lnSpc>
                <a:spcPct val="150000"/>
              </a:lnSpc>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always #(CYCLE/2)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always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语句产生时钟波形</a:t>
            </a:r>
          </a:p>
          <a:p>
            <a:pPr marL="342900" lvl="1" indent="0" algn="just">
              <a:lnSpc>
                <a:spcPct val="150000"/>
              </a:lnSpc>
              <a:buNone/>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intial</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p>
          <a:p>
            <a:pPr marL="0" indent="0" algn="just">
              <a:lnSpc>
                <a:spcPct val="150000"/>
              </a:lnSpc>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01631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86523" y="180705"/>
            <a:ext cx="7886700" cy="615362"/>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、组合电路仿真</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4673600" y="180705"/>
            <a:ext cx="4787900" cy="4962795"/>
          </a:xfrm>
          <a:prstGeom prst="rect">
            <a:avLst/>
          </a:prstGeom>
        </p:spPr>
        <p:txBody>
          <a:bodyPr numCol="1">
            <a:normAutofit/>
          </a:bodyPr>
          <a:lstStyle/>
          <a:p>
            <a:pPr marL="0" indent="0">
              <a:lnSpc>
                <a:spcPts val="1100"/>
              </a:lnSpc>
              <a:buNone/>
            </a:pP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timescale 10ns/1ns</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module mult8_tp;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测试模块的名字</a:t>
            </a:r>
          </a:p>
          <a:p>
            <a:pPr marL="0" indent="0">
              <a:lnSpc>
                <a:spcPts val="1100"/>
              </a:lnSpc>
              <a:buNone/>
            </a:pP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[7:0] </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测试输入信号定义为</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型</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wire[15:0] out;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测试输出信号定义为</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wire</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型</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integer </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mult8 m1(</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out,a,b</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调用测试对象</a:t>
            </a:r>
          </a:p>
          <a:p>
            <a:pPr marL="0" indent="0">
              <a:lnSpc>
                <a:spcPts val="1100"/>
              </a:lnSpc>
              <a:buNone/>
            </a:pPr>
            <a:endPar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ts val="1100"/>
              </a:lnSpc>
              <a:buNone/>
            </a:pP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initial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激励波形设定</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begin a=0;b=0;</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for(</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=1;i&lt;255;i=i+1) #10 a=</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 end</a:t>
            </a:r>
          </a:p>
          <a:p>
            <a:pPr marL="0" indent="0">
              <a:lnSpc>
                <a:spcPts val="1100"/>
              </a:lnSpc>
              <a:buNone/>
            </a:pPr>
            <a:endPar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ts val="1100"/>
              </a:lnSpc>
              <a:buNone/>
            </a:pP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initial begin</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for(j=1;j&lt;255;j=j+1) #10 b=j;</a:t>
            </a:r>
          </a:p>
          <a:p>
            <a:pPr marL="0" indent="0">
              <a:lnSpc>
                <a:spcPts val="1100"/>
              </a:lnSpc>
              <a:buNone/>
            </a:pP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End</a:t>
            </a:r>
          </a:p>
          <a:p>
            <a:pPr marL="0" indent="0">
              <a:lnSpc>
                <a:spcPts val="1100"/>
              </a:lnSpc>
              <a:buNone/>
            </a:pP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initial</a:t>
            </a:r>
          </a:p>
          <a:p>
            <a:pPr marL="0" indent="0">
              <a:lnSpc>
                <a:spcPts val="1100"/>
              </a:lnSpc>
              <a:buNone/>
            </a:pP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begin //</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定义结果显示格式</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$monitor($</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time</a:t>
            </a:r>
            <a:r>
              <a:rPr lang="en-US" altLang="zh-CN" sz="1600" b="1" dirty="0" err="1"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*%d=%d</a:t>
            </a:r>
            <a:r>
              <a:rPr lang="en-US" altLang="zh-CN" sz="1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a,b,out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#2560 $finish;</a:t>
            </a:r>
          </a:p>
          <a:p>
            <a:pPr marL="0" indent="0">
              <a:lnSpc>
                <a:spcPts val="1100"/>
              </a:lnSpc>
              <a:buNone/>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end</a:t>
            </a:r>
          </a:p>
          <a:p>
            <a:pPr marL="0" indent="0">
              <a:lnSpc>
                <a:spcPts val="1100"/>
              </a:lnSpc>
              <a:buNone/>
            </a:pPr>
            <a:r>
              <a:rPr lang="en-US" altLang="zh-CN" sz="1600" b="1" dirty="0" err="1" smtClean="0">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9" y="4241755"/>
            <a:ext cx="4191000" cy="662676"/>
          </a:xfrm>
          <a:prstGeom prst="rect">
            <a:avLst/>
          </a:prstGeom>
        </p:spPr>
      </p:pic>
      <p:sp>
        <p:nvSpPr>
          <p:cNvPr id="4" name="矩形 3"/>
          <p:cNvSpPr/>
          <p:nvPr/>
        </p:nvSpPr>
        <p:spPr>
          <a:xfrm>
            <a:off x="143129" y="2255702"/>
            <a:ext cx="4435139" cy="1754326"/>
          </a:xfrm>
          <a:prstGeom prst="rect">
            <a:avLst/>
          </a:prstGeom>
        </p:spPr>
        <p:txBody>
          <a:bodyPr wrap="square">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module mult8(</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out,a,b</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位乘法器源代码</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parameter size=8;</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input[size:1]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a,b</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两个操作数</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output[2*size:1] out;//</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结果</a:t>
            </a:r>
          </a:p>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assign out=a*b;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乘法运算符</a:t>
            </a:r>
          </a:p>
          <a:p>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320929" y="1127902"/>
            <a:ext cx="1531188" cy="233397"/>
          </a:xfrm>
          <a:prstGeom prst="rect">
            <a:avLst/>
          </a:prstGeom>
        </p:spPr>
        <p:txBody>
          <a:bodyPr wrap="none">
            <a:spAutoFit/>
          </a:bodyPr>
          <a:lstStyle/>
          <a:p>
            <a:pPr>
              <a:lnSpc>
                <a:spcPts val="1100"/>
              </a:lnSpc>
            </a:pP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位乘法器的仿真</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76756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11219" y="197114"/>
            <a:ext cx="7886700" cy="507392"/>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、时序电路的仿真</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464258" y="938941"/>
            <a:ext cx="3182244" cy="460375"/>
          </a:xfrm>
          <a:prstGeom prst="rect">
            <a:avLst/>
          </a:prstGeom>
        </p:spPr>
        <p:txBody>
          <a:bodyPr/>
          <a:lstStyle/>
          <a:p>
            <a:r>
              <a:rPr lang="en-US" altLang="zh-CN"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位计数器的仿真</a:t>
            </a:r>
            <a:endPar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3543300" y="561636"/>
            <a:ext cx="5499100" cy="375487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`timescale 10ns/1ns</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module count8_tp;</a:t>
            </a:r>
          </a:p>
          <a:p>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clk,reset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输入激励信号定义为</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型</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wire[7:0]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输出信号定义为</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wire</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型</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parameter DELY=100;</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counter C1(</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qout,reset,clk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调用测试对象</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always #(DELY/2)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产生时钟波形</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initial </a:t>
            </a:r>
            <a:endPar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begin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激励波形定义</a:t>
            </a:r>
          </a:p>
          <a:p>
            <a:pPr lvl="2"/>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=0; reset=0;</a:t>
            </a:r>
          </a:p>
          <a:p>
            <a:pPr lvl="2"/>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#DELY reset=1;</a:t>
            </a:r>
          </a:p>
          <a:p>
            <a:pPr lvl="2"/>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#DELY reset=0;</a:t>
            </a:r>
          </a:p>
          <a:p>
            <a:pPr lvl="2"/>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#(DELY*300) $finish;</a:t>
            </a:r>
          </a:p>
          <a:p>
            <a:pPr lvl="1"/>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end</a:t>
            </a:r>
          </a:p>
          <a:p>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initial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$monitor($time,,,"</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 </a:t>
            </a:r>
            <a:r>
              <a:rPr lang="en-US" altLang="zh-CN" sz="1400" b="1" dirty="0" err="1" smtClean="0">
                <a:latin typeface="Times New Roman" panose="02020603050405020304" pitchFamily="18" charset="0"/>
                <a:ea typeface="微软雅黑" panose="020B0503020204020204" pitchFamily="34" charset="-122"/>
                <a:cs typeface="Times New Roman" panose="02020603050405020304" pitchFamily="18" charset="0"/>
              </a:rPr>
              <a:t>eset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dqout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clk,reset,qout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0" y="1600262"/>
            <a:ext cx="3416300" cy="2246769"/>
          </a:xfrm>
          <a:prstGeom prst="rect">
            <a:avLst/>
          </a:prstGeom>
        </p:spPr>
        <p:txBody>
          <a:bodyPr wrap="square">
            <a:spAutoFit/>
          </a:bodyPr>
          <a:lstStyle/>
          <a:p>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module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counter(</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qout,reset,clk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output[7:0</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clk,reset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[7:0]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always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posedge</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clk</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Begin</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if(reset)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&lt;=0;</a:t>
            </a:r>
          </a:p>
          <a:p>
            <a:r>
              <a:rPr lang="en-US" altLang="zh-CN" sz="1400" b="1" dirty="0" smtClean="0">
                <a:latin typeface="Times New Roman" panose="02020603050405020304" pitchFamily="18" charset="0"/>
                <a:ea typeface="微软雅黑" panose="020B0503020204020204" pitchFamily="34" charset="-122"/>
                <a:cs typeface="Times New Roman" panose="02020603050405020304" pitchFamily="18" charset="0"/>
              </a:rPr>
              <a:t>  else </a:t>
            </a:r>
            <a:r>
              <a:rPr lang="en-US" altLang="zh-CN" sz="1400" b="1" dirty="0" err="1">
                <a:latin typeface="Times New Roman" panose="02020603050405020304" pitchFamily="18" charset="0"/>
                <a:ea typeface="微软雅黑" panose="020B0503020204020204" pitchFamily="34" charset="-122"/>
                <a:cs typeface="Times New Roman" panose="02020603050405020304" pitchFamily="18" charset="0"/>
              </a:rPr>
              <a:t>qout</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&lt;=qout+1;</a:t>
            </a:r>
          </a:p>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end</a:t>
            </a:r>
          </a:p>
          <a:p>
            <a:r>
              <a:rPr lang="en-US" altLang="zh-CN" sz="1400" b="1" dirty="0" err="1" smtClean="0">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3639"/>
            <a:ext cx="9144000" cy="964541"/>
          </a:xfrm>
          <a:prstGeom prst="rect">
            <a:avLst/>
          </a:prstGeom>
        </p:spPr>
      </p:pic>
    </p:spTree>
    <p:extLst>
      <p:ext uri="{BB962C8B-B14F-4D97-AF65-F5344CB8AC3E}">
        <p14:creationId xmlns:p14="http://schemas.microsoft.com/office/powerpoint/2010/main" val="327625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61726" y="1744756"/>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谢谢学习</a:t>
            </a:r>
            <a:endParaRPr lang="zh-CN" altLang="en-US"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0052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99247" y="326519"/>
            <a:ext cx="7886700" cy="4492905"/>
          </a:xfrm>
          <a:prstGeom prst="rect">
            <a:avLst/>
          </a:prstGeom>
          <a:ln w="28575">
            <a:solidFill>
              <a:srgbClr val="0070C0"/>
            </a:solidFill>
          </a:ln>
        </p:spPr>
        <p:txBody>
          <a:bodyPr/>
          <a:lstStyle/>
          <a:p>
            <a:pPr algn="just">
              <a:lnSpc>
                <a:spcPct val="150000"/>
              </a:lnSpc>
              <a:buFont typeface="Wingdings" panose="05000000000000000000" pitchFamily="2" charset="2"/>
              <a:buChar char="l"/>
            </a:pPr>
            <a:r>
              <a:rPr lang="zh-CN" altLang="en-US"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延时包括门延时、</a:t>
            </a:r>
            <a:r>
              <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assign</a:t>
            </a:r>
            <a:r>
              <a:rPr lang="zh-CN" altLang="en-US"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赋值延时和连线延时等</a:t>
            </a:r>
            <a:endPar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门延时是从门输入端发生变化到输出端发生变化的延迟实践</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and  a0</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out,ina,inb</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p>
          <a:p>
            <a:pPr lvl="1" algn="just">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assign</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赋值延迟指等号右侧某 值发生变化到等号左端发生相应的变化的延迟时间</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assign </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out=</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ina&amp;inb</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连线延时则体现了信号在连线上的传输延时</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out=</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ina</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如果没有定义时延值，缺省时延为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23885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54250" y="199335"/>
            <a:ext cx="7886700" cy="542943"/>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、时间标尺定义</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`timescale</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279699" y="1004251"/>
            <a:ext cx="8575190" cy="3944265"/>
          </a:xfrm>
          <a:prstGeom prst="rect">
            <a:avLst/>
          </a:prstGeom>
          <a:ln w="28575">
            <a:solidFill>
              <a:srgbClr val="0070C0"/>
            </a:solidFill>
          </a:ln>
        </p:spPr>
        <p:txBody>
          <a:bodyPr>
            <a:noAutofit/>
          </a:bodyPr>
          <a:lstStyle/>
          <a:p>
            <a:pPr>
              <a:lnSpc>
                <a:spcPts val="2700"/>
              </a:lnSpc>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timescale</a:t>
            </a:r>
            <a:r>
              <a:rPr lang="zh-CN" altLang="en-US"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语句用于定义模块的时间代为和时间精度，格式为：</a:t>
            </a:r>
            <a:endPar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ts val="27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timescale &lt;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时间单位</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时间精度</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&gt;</a:t>
            </a:r>
          </a:p>
          <a:p>
            <a:pPr lvl="1">
              <a:lnSpc>
                <a:spcPts val="27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其中时间度量的符号有：</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ms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us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ns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ps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fs</a:t>
            </a:r>
          </a:p>
          <a:p>
            <a:pPr>
              <a:lnSpc>
                <a:spcPts val="2700"/>
              </a:lnSpc>
            </a:pPr>
            <a:r>
              <a:rPr lang="zh-CN" altLang="en-US"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例如：</a:t>
            </a:r>
            <a:endPar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ts val="27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`timescale  1ns/100ps</a:t>
            </a:r>
          </a:p>
          <a:p>
            <a:pPr lvl="1">
              <a:lnSpc>
                <a:spcPts val="27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含义为：时间延迟单位为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1ns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，时间精度为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100ps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（即精确到</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0.1ns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，小数点后</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位小数）。</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nSpc>
                <a:spcPts val="27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`timescale  1ns/1ns</a:t>
            </a:r>
          </a:p>
          <a:p>
            <a:pPr lvl="1">
              <a:lnSpc>
                <a:spcPts val="27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含义</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为：时间延迟单位为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1ns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，时间精度</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1ns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（即精确</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1ns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，整数值）</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nSpc>
                <a:spcPts val="27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timescale</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编译置零在模块外部出现，并且影响后面所有的时延值。</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647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21977" y="210092"/>
            <a:ext cx="7886700" cy="596731"/>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、延时的表示与延时说明块</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0" y="1212754"/>
            <a:ext cx="3925888" cy="3263900"/>
          </a:xfrm>
          <a:prstGeom prst="rect">
            <a:avLst/>
          </a:prstGeom>
        </p:spPr>
        <p:txBody>
          <a:bodyPr/>
          <a:lstStyle/>
          <a:p>
            <a:pPr algn="just">
              <a:lnSpc>
                <a:spcPts val="2800"/>
              </a:lnSpc>
            </a:pPr>
            <a:r>
              <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、延时的表示方法</a:t>
            </a:r>
            <a:endParaRPr lang="en-US" altLang="zh-CN" sz="20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8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延时的表示方法有以下几种：</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ts val="28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delaytime</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p>
          <a:p>
            <a:pPr lvl="2" algn="just">
              <a:lnSpc>
                <a:spcPts val="28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表示延迟时间为</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delaytime</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ts val="28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d1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d2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ts val="28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d1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d2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d3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ts val="2800"/>
              </a:lnSpc>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表示上升沿，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表示下降沿，</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d3</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表示转换到到高组态</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延迟。</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2800"/>
              </a:lnSpc>
            </a:pP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内容占位符 2"/>
          <p:cNvSpPr txBox="1">
            <a:spLocks/>
          </p:cNvSpPr>
          <p:nvPr/>
        </p:nvSpPr>
        <p:spPr>
          <a:xfrm>
            <a:off x="4012603" y="1063620"/>
            <a:ext cx="5131397" cy="3734290"/>
          </a:xfrm>
          <a:prstGeom prst="rect">
            <a:avLst/>
          </a:prstGeom>
        </p:spPr>
        <p:txBody>
          <a:bodyPr vert="horz" lIns="68580" tIns="34290" rIns="68580" bIns="3429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举例：</a:t>
            </a:r>
            <a:endPar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pP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not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  gate1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out,in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0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非门延迟为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a:t>
            </a:r>
          </a:p>
          <a:p>
            <a:pPr algn="just">
              <a:lnSpc>
                <a:spcPct val="100000"/>
              </a:lnSpc>
            </a:pP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and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#(5,7) gate2(</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out,a,b</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lvl="1" algn="just">
              <a:lnSpc>
                <a:spcPct val="10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与门上升延迟为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，下降延迟为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pP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or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#5 gate3(</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out,a,b</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lvl="1" algn="just">
              <a:lnSpc>
                <a:spcPct val="10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或门上升和下降延迟都为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5</a:t>
            </a:r>
          </a:p>
          <a:p>
            <a:pPr algn="just">
              <a:lnSpc>
                <a:spcPct val="100000"/>
              </a:lnSpc>
            </a:pP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bufif0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#(3,4,6) gate4(</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out,in,enable</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p>
          <a:p>
            <a:pPr lvl="1" algn="just">
              <a:lnSpc>
                <a:spcPct val="10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上升延迟</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，下降为</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，高组态延迟为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00000"/>
              </a:lnSpc>
            </a:pP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 name="直接连接符 5"/>
          <p:cNvCxnSpPr/>
          <p:nvPr/>
        </p:nvCxnSpPr>
        <p:spPr>
          <a:xfrm>
            <a:off x="3946750" y="1063620"/>
            <a:ext cx="0" cy="380959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851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43491" y="231608"/>
            <a:ext cx="7886700" cy="629004"/>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 、延时</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说明块（</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specify</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块）</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591670" y="1283953"/>
            <a:ext cx="7886700" cy="3262312"/>
          </a:xfrm>
          <a:prstGeom prst="rect">
            <a:avLst/>
          </a:prstGeom>
          <a:ln w="28575">
            <a:solidFill>
              <a:srgbClr val="0070C0"/>
            </a:solidFill>
          </a:ln>
        </p:spPr>
        <p:txBody>
          <a:bodyPr/>
          <a:lstStyle/>
          <a:p>
            <a:pPr algn="just">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可对模块中某一制定的路径进行延迟定义。</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buFont typeface="Wingdings" panose="05000000000000000000" pitchFamily="2" charset="2"/>
              <a:buChar char="Ø"/>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这一路径连接模块的输入端口与输出端口</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利用延迟定义块在一个独立的块结构中定义模块的延时。在延迟定义块中要描述块中的不同路径并给这些路径赋值。</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延迟定义块的内容应放在关键字</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specify</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endspecify</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之间，且必须放在一个模块中，还可以使用</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specparam</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关键字定义参数。</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6738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53554"/>
            <a:ext cx="8840960" cy="3730527"/>
          </a:xfrm>
          <a:prstGeom prst="rect">
            <a:avLst/>
          </a:prstGeom>
        </p:spPr>
        <p:txBody>
          <a:bodyPr wrap="square" numCol="2">
            <a:noAutofit/>
          </a:bodyPr>
          <a:lstStyle/>
          <a:p>
            <a:pPr algn="just"/>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module M(</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out,a,b,c,d</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output out;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input </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a,b,c,d</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wire </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e,f</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specify</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(a=&gt;out)=9;</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(b=&gt;out)=9;</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(c=&gt;out)=11;</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(d=&gt;out)=11;</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endspecify</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and a1(</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e,a,b</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and a2(</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f,c,d</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and a3(</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out,e,f</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specify</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块是块中一个独立部分，不在任何其他模块（如</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initial</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always</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）内出现，内部语句含义必须非常明确</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·specify</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块内部：</a:t>
            </a:r>
          </a:p>
          <a:p>
            <a:pPr algn="just"/>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并行连接：每条路径语句都有一个源域和一个目标域，每一位都对应相连，如果是向量必须是相同的位数，如例中（</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source=&gt;destination</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13824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51069" y="210093"/>
            <a:ext cx="7886700" cy="575216"/>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、测试平台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Test </a:t>
            </a:r>
            <a:r>
              <a:rPr lang="en-US" altLang="zh-CN" sz="3200" b="1" dirty="0" err="1" smtClean="0">
                <a:latin typeface="Times New Roman" panose="02020603050405020304" pitchFamily="18" charset="0"/>
                <a:ea typeface="微软雅黑" panose="020B0503020204020204" pitchFamily="34" charset="-122"/>
                <a:cs typeface="Times New Roman" panose="02020603050405020304" pitchFamily="18" charset="0"/>
              </a:rPr>
              <a:t>Banch</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602428" y="1133344"/>
            <a:ext cx="7886700" cy="3621536"/>
          </a:xfrm>
          <a:prstGeom prst="rect">
            <a:avLst/>
          </a:prstGeom>
          <a:ln w="28575">
            <a:solidFill>
              <a:srgbClr val="0070C0"/>
            </a:solidFill>
          </a:ln>
        </p:spPr>
        <p:txBody>
          <a:bodyPr>
            <a:noAutofit/>
          </a:bodyPr>
          <a:lstStyle/>
          <a:p>
            <a:pPr algn="just">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 对设计进行功能仿真和时序仿真时，需要给待测模块提供激励</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输入</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语言对待测模块施加激励和检测模块的输出响应</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实际</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应用中，</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测试平台</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testbench</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 是</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一个例化的待测</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(MUT)Verilog</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模块，给它施加激励并观测其输出</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测试平台用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语言可以</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应用到不同的仿真环境中。待测模块和与之对应的测试平台组成一个仿真模型，应用这个模型可以在不同的测试环境中用相同的激励对待测模块进行调试</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06331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8795" y="220849"/>
            <a:ext cx="7886700" cy="596731"/>
          </a:xfrm>
          <a:prstGeom prst="rect">
            <a:avLst/>
          </a:prstGeom>
        </p:spPr>
        <p:txBody>
          <a:bodyPr/>
          <a:lstStyle/>
          <a:p>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、测试平台</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Test </a:t>
            </a:r>
            <a:r>
              <a:rPr lang="en-US" altLang="zh-CN" sz="3200" b="1" dirty="0" err="1" smtClean="0">
                <a:latin typeface="Times New Roman" panose="02020603050405020304" pitchFamily="18" charset="0"/>
                <a:ea typeface="微软雅黑" panose="020B0503020204020204" pitchFamily="34" charset="-122"/>
                <a:cs typeface="Times New Roman" panose="02020603050405020304" pitchFamily="18" charset="0"/>
              </a:rPr>
              <a:t>Banch</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161364" y="1036525"/>
            <a:ext cx="8758070" cy="3729111"/>
          </a:xfrm>
          <a:prstGeom prst="rect">
            <a:avLst/>
          </a:prstGeom>
          <a:ln w="28575">
            <a:solidFill>
              <a:srgbClr val="0070C0"/>
            </a:solidFill>
          </a:ln>
        </p:spPr>
        <p:txBody>
          <a:bodyPr/>
          <a:lstStyle/>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测试模块只有模块名没有端口列表</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输入信号（激励信号）必须为</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reg</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型，输出信号（显示信号）必须为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wire</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型。</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在测试模块中调用被测试模块，调用时注意信号列表对应关系。</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一般用</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initial</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always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过程块来定义激励信号，使用系统任务和系统函数来定义输出显示格式。</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在激励信号中可以使用：</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if-</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els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forever</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case</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begin</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fork-</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jion</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begin</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等控制语句，一般用于</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always</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initial</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function</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中。</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30023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08038" y="210092"/>
            <a:ext cx="7886700" cy="553701"/>
          </a:xfrm>
          <a:prstGeom prst="rect">
            <a:avLst/>
          </a:prstGeom>
        </p:spPr>
        <p:txBody>
          <a:bodyPr/>
          <a:lstStyle/>
          <a:p>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例：激励波形的描述</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内容占位符 2"/>
          <p:cNvSpPr>
            <a:spLocks noGrp="1"/>
          </p:cNvSpPr>
          <p:nvPr>
            <p:ph idx="4294967295"/>
          </p:nvPr>
        </p:nvSpPr>
        <p:spPr>
          <a:xfrm>
            <a:off x="142875" y="1268016"/>
            <a:ext cx="5333015" cy="3262312"/>
          </a:xfrm>
          <a:prstGeom prst="rect">
            <a:avLst/>
          </a:prstGeom>
        </p:spPr>
        <p:txBody>
          <a:bodyPr numCol="2">
            <a:noAutofit/>
          </a:bodyPr>
          <a:lstStyle/>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`timescale 1ns/1ns</a:t>
            </a:r>
          </a:p>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module test1</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smtClean="0">
                <a:latin typeface="Times New Roman" panose="02020603050405020304" pitchFamily="18" charset="0"/>
                <a:ea typeface="微软雅黑" panose="020B0503020204020204" pitchFamily="34" charset="-122"/>
                <a:cs typeface="Times New Roman" panose="02020603050405020304" pitchFamily="18" charset="0"/>
              </a:rPr>
              <a:t>reg</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a,b,c</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initial</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begin </a:t>
            </a:r>
          </a:p>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a=0;b=1;c=0</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 c=1;</a:t>
            </a: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 a=1;b=0;</a:t>
            </a: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 a=0;</a:t>
            </a: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 c=0;</a:t>
            </a:r>
          </a:p>
          <a:p>
            <a:pPr marL="0" indent="0">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100 $stop;</a:t>
            </a:r>
          </a:p>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end</a:t>
            </a:r>
          </a:p>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initial $monitor($time,,,</a:t>
            </a:r>
          </a:p>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"a=%d b=%d c=%d"</a:t>
            </a:r>
          </a:p>
          <a:p>
            <a:pPr marL="0" indent="0">
              <a:buNone/>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a,b,c</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显</a:t>
            </a:r>
          </a:p>
          <a:p>
            <a:pPr marL="0" indent="0">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示</a:t>
            </a:r>
          </a:p>
          <a:p>
            <a:pPr marL="0" indent="0">
              <a:buNone/>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endmodule</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256" y="1408386"/>
            <a:ext cx="3339482" cy="2589513"/>
          </a:xfrm>
          <a:prstGeom prst="rect">
            <a:avLst/>
          </a:prstGeom>
        </p:spPr>
      </p:pic>
    </p:spTree>
    <p:extLst>
      <p:ext uri="{BB962C8B-B14F-4D97-AF65-F5344CB8AC3E}">
        <p14:creationId xmlns:p14="http://schemas.microsoft.com/office/powerpoint/2010/main" val="3730532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知识点1 课程简介 </Template>
  <TotalTime>1601</TotalTime>
  <Words>1212</Words>
  <Application>Microsoft Office PowerPoint</Application>
  <PresentationFormat>全屏显示(16:9)</PresentationFormat>
  <Paragraphs>167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等线 Light</vt:lpstr>
      <vt:lpstr>微软雅黑</vt:lpstr>
      <vt:lpstr>Arial</vt:lpstr>
      <vt:lpstr>Calibri</vt:lpstr>
      <vt:lpstr>Calibri Light</vt:lpstr>
      <vt:lpstr>Times New Roman</vt:lpstr>
      <vt:lpstr>Wingdings</vt:lpstr>
      <vt:lpstr>Office 主题​​</vt:lpstr>
      <vt:lpstr>PowerPoint 演示文稿</vt:lpstr>
      <vt:lpstr>PowerPoint 演示文稿</vt:lpstr>
      <vt:lpstr>1、时间标尺定义`timescale</vt:lpstr>
      <vt:lpstr>2、延时的表示与延时说明块</vt:lpstr>
      <vt:lpstr>3 、延时说明块（specify块）</vt:lpstr>
      <vt:lpstr>PowerPoint 演示文稿</vt:lpstr>
      <vt:lpstr>4、测试平台 Test Banch</vt:lpstr>
      <vt:lpstr>4、测试平台Test Banch</vt:lpstr>
      <vt:lpstr>例：激励波形的描述</vt:lpstr>
      <vt:lpstr>例：always语句用于时钟波形的描述</vt:lpstr>
      <vt:lpstr>5、组合电路仿真</vt:lpstr>
      <vt:lpstr>6、时序电路的仿真</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bohan</dc:creator>
  <cp:lastModifiedBy>Windows 用户</cp:lastModifiedBy>
  <cp:revision>24</cp:revision>
  <dcterms:created xsi:type="dcterms:W3CDTF">2020-02-07T16:47:32Z</dcterms:created>
  <dcterms:modified xsi:type="dcterms:W3CDTF">2020-05-21T04:22:27Z</dcterms:modified>
</cp:coreProperties>
</file>