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7" r:id="rId2"/>
    <p:sldId id="263" r:id="rId3"/>
    <p:sldId id="266" r:id="rId4"/>
    <p:sldId id="267" r:id="rId5"/>
    <p:sldId id="268" r:id="rId6"/>
    <p:sldId id="269" r:id="rId7"/>
    <p:sldId id="270" r:id="rId8"/>
    <p:sldId id="271" r:id="rId9"/>
    <p:sldId id="272" r:id="rId10"/>
    <p:sldId id="273" r:id="rId11"/>
    <p:sldId id="274" r:id="rId12"/>
    <p:sldId id="275" r:id="rId13"/>
    <p:sldId id="276" r:id="rId14"/>
    <p:sldId id="278" r:id="rId15"/>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7" name="矩形 6"/>
          <p:cNvSpPr/>
          <p:nvPr/>
        </p:nvSpPr>
        <p:spPr>
          <a:xfrm>
            <a:off x="1600" y="1"/>
            <a:ext cx="9142400" cy="5143499"/>
          </a:xfrm>
          <a:prstGeom prst="rect">
            <a:avLst/>
          </a:prstGeom>
          <a:solidFill>
            <a:srgbClr val="E6E6E6">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600" y="905631"/>
            <a:ext cx="9142400" cy="4237869"/>
          </a:xfrm>
          <a:prstGeom prst="rect">
            <a:avLst/>
          </a:prstGeom>
          <a:solidFill>
            <a:srgbClr val="D9D9D9">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210457" y="780200"/>
            <a:ext cx="4320000" cy="0"/>
          </a:xfrm>
          <a:prstGeom prst="line">
            <a:avLst/>
          </a:prstGeom>
          <a:ln w="38100">
            <a:gradFill flip="none" rotWithShape="1">
              <a:gsLst>
                <a:gs pos="51600">
                  <a:srgbClr val="003456"/>
                </a:gs>
                <a:gs pos="0">
                  <a:srgbClr val="1FD9E6"/>
                </a:gs>
                <a:gs pos="100000">
                  <a:srgbClr val="1FD9E6"/>
                </a:gs>
              </a:gsLst>
              <a:path path="circle">
                <a:fillToRect l="100000" t="100000"/>
              </a:path>
              <a:tileRect r="-100000" b="-100000"/>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rot="2832367">
            <a:off x="566170" y="4277925"/>
            <a:ext cx="227693" cy="227693"/>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832367">
            <a:off x="344283" y="3675639"/>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832367">
            <a:off x="1290433" y="4595607"/>
            <a:ext cx="254000" cy="254000"/>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832367">
            <a:off x="1033084" y="4069674"/>
            <a:ext cx="254000" cy="254000"/>
          </a:xfrm>
          <a:prstGeom prst="rect">
            <a:avLst/>
          </a:prstGeom>
          <a:solidFill>
            <a:srgbClr val="3773A4">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832367">
            <a:off x="932391" y="3723346"/>
            <a:ext cx="227693" cy="227693"/>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832367">
            <a:off x="1059391" y="4696844"/>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832367">
            <a:off x="1033084" y="3201211"/>
            <a:ext cx="254000" cy="254000"/>
          </a:xfrm>
          <a:prstGeom prst="rect">
            <a:avLst/>
          </a:prstGeom>
          <a:solidFill>
            <a:srgbClr val="F2F2F2">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067944" y="712688"/>
            <a:ext cx="131507" cy="125432"/>
          </a:xfrm>
          <a:prstGeom prst="ellipse">
            <a:avLst/>
          </a:prstGeom>
          <a:solidFill>
            <a:schemeClr val="bg1"/>
          </a:solidFill>
          <a:ln w="38100">
            <a:solidFill>
              <a:srgbClr val="1ABAC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p>
        </p:txBody>
      </p:sp>
      <p:pic>
        <p:nvPicPr>
          <p:cNvPr id="18" name="图片 17"/>
          <p:cNvPicPr>
            <a:picLocks noChangeAspect="1"/>
          </p:cNvPicPr>
          <p:nvPr/>
        </p:nvPicPr>
        <p:blipFill>
          <a:blip r:embed="rId2">
            <a:duotone>
              <a:prstClr val="black"/>
              <a:srgbClr val="002060">
                <a:tint val="45000"/>
                <a:satMod val="400000"/>
              </a:srgbClr>
            </a:duotone>
            <a:extLst>
              <a:ext uri="{28A0092B-C50C-407E-A947-70E740481C1C}">
                <a14:useLocalDpi xmlns:a14="http://schemas.microsoft.com/office/drawing/2010/main" val="0"/>
              </a:ext>
            </a:extLst>
          </a:blip>
          <a:stretch>
            <a:fillRect/>
          </a:stretch>
        </p:blipFill>
        <p:spPr>
          <a:xfrm>
            <a:off x="352675" y="37031"/>
            <a:ext cx="659678" cy="709413"/>
          </a:xfrm>
          <a:prstGeom prst="rect">
            <a:avLst/>
          </a:prstGeom>
        </p:spPr>
      </p:pic>
      <p:sp>
        <p:nvSpPr>
          <p:cNvPr id="19" name="矩形 18"/>
          <p:cNvSpPr/>
          <p:nvPr/>
        </p:nvSpPr>
        <p:spPr>
          <a:xfrm rot="2832367">
            <a:off x="496683" y="3828039"/>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832367">
            <a:off x="1211791" y="4849244"/>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04955" y="207118"/>
            <a:ext cx="550121" cy="3595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标题 1"/>
          <p:cNvSpPr txBox="1">
            <a:spLocks/>
          </p:cNvSpPr>
          <p:nvPr/>
        </p:nvSpPr>
        <p:spPr>
          <a:xfrm>
            <a:off x="352425" y="192171"/>
            <a:ext cx="800100" cy="432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b="1" dirty="0" smtClean="0">
                <a:ln>
                  <a:solidFill>
                    <a:schemeClr val="bg1"/>
                  </a:solidFill>
                </a:ln>
                <a:solidFill>
                  <a:srgbClr val="002060"/>
                </a:solidFill>
                <a:latin typeface="Times New Roman" panose="02020603050405020304" pitchFamily="18" charset="0"/>
                <a:cs typeface="Times New Roman" panose="02020603050405020304" pitchFamily="18" charset="0"/>
              </a:rPr>
              <a:t>EDA</a:t>
            </a:r>
            <a:endParaRPr lang="zh-CN" altLang="en-US" sz="1800" dirty="0">
              <a:ln>
                <a:solidFill>
                  <a:schemeClr val="bg1"/>
                </a:solidFill>
              </a:ln>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83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1125" autoRev="1" fill="remove"/>
                                        <p:tgtEl>
                                          <p:spTgt spid="11"/>
                                        </p:tgtEl>
                                        <p:attrNameLst>
                                          <p:attrName>style.color</p:attrName>
                                        </p:attrNameLst>
                                      </p:cBhvr>
                                      <p:to>
                                        <a:schemeClr val="bg1"/>
                                      </p:to>
                                    </p:animClr>
                                    <p:animClr clrSpc="rgb" dir="cw">
                                      <p:cBhvr>
                                        <p:cTn id="7" dur="1125" autoRev="1" fill="remove"/>
                                        <p:tgtEl>
                                          <p:spTgt spid="11"/>
                                        </p:tgtEl>
                                        <p:attrNameLst>
                                          <p:attrName>fillcolor</p:attrName>
                                        </p:attrNameLst>
                                      </p:cBhvr>
                                      <p:to>
                                        <a:schemeClr val="bg1"/>
                                      </p:to>
                                    </p:animClr>
                                    <p:set>
                                      <p:cBhvr>
                                        <p:cTn id="8" dur="1125" autoRev="1" fill="remove"/>
                                        <p:tgtEl>
                                          <p:spTgt spid="11"/>
                                        </p:tgtEl>
                                        <p:attrNameLst>
                                          <p:attrName>fill.type</p:attrName>
                                        </p:attrNameLst>
                                      </p:cBhvr>
                                      <p:to>
                                        <p:strVal val="solid"/>
                                      </p:to>
                                    </p:set>
                                    <p:set>
                                      <p:cBhvr>
                                        <p:cTn id="9" dur="1125" autoRev="1" fill="remove"/>
                                        <p:tgtEl>
                                          <p:spTgt spid="11"/>
                                        </p:tgtEl>
                                        <p:attrNameLst>
                                          <p:attrName>fill.on</p:attrName>
                                        </p:attrNameLst>
                                      </p:cBhvr>
                                      <p:to>
                                        <p:strVal val="true"/>
                                      </p:to>
                                    </p:set>
                                  </p:childTnLst>
                                </p:cTn>
                              </p:par>
                              <p:par>
                                <p:cTn id="10" presetID="27" presetClass="emph" presetSubtype="0" repeatCount="indefinite" fill="remove" grpId="0" nodeType="withEffect">
                                  <p:stCondLst>
                                    <p:cond delay="1000"/>
                                  </p:stCondLst>
                                  <p:childTnLst>
                                    <p:animClr clrSpc="rgb" dir="cw">
                                      <p:cBhvr override="childStyle">
                                        <p:cTn id="11" dur="1125" autoRev="1" fill="remove"/>
                                        <p:tgtEl>
                                          <p:spTgt spid="10"/>
                                        </p:tgtEl>
                                        <p:attrNameLst>
                                          <p:attrName>style.color</p:attrName>
                                        </p:attrNameLst>
                                      </p:cBhvr>
                                      <p:to>
                                        <a:schemeClr val="accent1"/>
                                      </p:to>
                                    </p:animClr>
                                    <p:animClr clrSpc="rgb" dir="cw">
                                      <p:cBhvr>
                                        <p:cTn id="12" dur="1125" autoRev="1" fill="remove"/>
                                        <p:tgtEl>
                                          <p:spTgt spid="10"/>
                                        </p:tgtEl>
                                        <p:attrNameLst>
                                          <p:attrName>fillcolor</p:attrName>
                                        </p:attrNameLst>
                                      </p:cBhvr>
                                      <p:to>
                                        <a:schemeClr val="accent1"/>
                                      </p:to>
                                    </p:animClr>
                                    <p:set>
                                      <p:cBhvr>
                                        <p:cTn id="13" dur="1125" autoRev="1" fill="remove"/>
                                        <p:tgtEl>
                                          <p:spTgt spid="10"/>
                                        </p:tgtEl>
                                        <p:attrNameLst>
                                          <p:attrName>fill.type</p:attrName>
                                        </p:attrNameLst>
                                      </p:cBhvr>
                                      <p:to>
                                        <p:strVal val="solid"/>
                                      </p:to>
                                    </p:set>
                                    <p:set>
                                      <p:cBhvr>
                                        <p:cTn id="14" dur="1125" autoRev="1" fill="remove"/>
                                        <p:tgtEl>
                                          <p:spTgt spid="10"/>
                                        </p:tgtEl>
                                        <p:attrNameLst>
                                          <p:attrName>fill.on</p:attrName>
                                        </p:attrNameLst>
                                      </p:cBhvr>
                                      <p:to>
                                        <p:strVal val="true"/>
                                      </p:to>
                                    </p:set>
                                  </p:childTnLst>
                                </p:cTn>
                              </p:par>
                              <p:par>
                                <p:cTn id="15" presetID="27" presetClass="emph" presetSubtype="0" repeatCount="indefinite" fill="remove" grpId="0" nodeType="withEffect">
                                  <p:stCondLst>
                                    <p:cond delay="0"/>
                                  </p:stCondLst>
                                  <p:childTnLst>
                                    <p:animClr clrSpc="rgb" dir="cw">
                                      <p:cBhvr override="childStyle">
                                        <p:cTn id="16" dur="1125" autoRev="1" fill="remove"/>
                                        <p:tgtEl>
                                          <p:spTgt spid="15"/>
                                        </p:tgtEl>
                                        <p:attrNameLst>
                                          <p:attrName>style.color</p:attrName>
                                        </p:attrNameLst>
                                      </p:cBhvr>
                                      <p:to>
                                        <a:schemeClr val="bg1"/>
                                      </p:to>
                                    </p:animClr>
                                    <p:animClr clrSpc="rgb" dir="cw">
                                      <p:cBhvr>
                                        <p:cTn id="17" dur="1125" autoRev="1" fill="remove"/>
                                        <p:tgtEl>
                                          <p:spTgt spid="15"/>
                                        </p:tgtEl>
                                        <p:attrNameLst>
                                          <p:attrName>fillcolor</p:attrName>
                                        </p:attrNameLst>
                                      </p:cBhvr>
                                      <p:to>
                                        <a:schemeClr val="bg1"/>
                                      </p:to>
                                    </p:animClr>
                                    <p:set>
                                      <p:cBhvr>
                                        <p:cTn id="18" dur="1125" autoRev="1" fill="remove"/>
                                        <p:tgtEl>
                                          <p:spTgt spid="15"/>
                                        </p:tgtEl>
                                        <p:attrNameLst>
                                          <p:attrName>fill.type</p:attrName>
                                        </p:attrNameLst>
                                      </p:cBhvr>
                                      <p:to>
                                        <p:strVal val="solid"/>
                                      </p:to>
                                    </p:set>
                                    <p:set>
                                      <p:cBhvr>
                                        <p:cTn id="19" dur="1125" autoRev="1" fill="remove"/>
                                        <p:tgtEl>
                                          <p:spTgt spid="15"/>
                                        </p:tgtEl>
                                        <p:attrNameLst>
                                          <p:attrName>fill.on</p:attrName>
                                        </p:attrNameLst>
                                      </p:cBhvr>
                                      <p:to>
                                        <p:strVal val="true"/>
                                      </p:to>
                                    </p:set>
                                  </p:childTnLst>
                                </p:cTn>
                              </p:par>
                              <p:par>
                                <p:cTn id="20" presetID="27" presetClass="emph" presetSubtype="0" repeatCount="indefinite" fill="remove" grpId="0" nodeType="withEffect">
                                  <p:stCondLst>
                                    <p:cond delay="0"/>
                                  </p:stCondLst>
                                  <p:childTnLst>
                                    <p:animClr clrSpc="rgb" dir="cw">
                                      <p:cBhvr override="childStyle">
                                        <p:cTn id="21" dur="1125" autoRev="1" fill="remove"/>
                                        <p:tgtEl>
                                          <p:spTgt spid="14"/>
                                        </p:tgtEl>
                                        <p:attrNameLst>
                                          <p:attrName>style.color</p:attrName>
                                        </p:attrNameLst>
                                      </p:cBhvr>
                                      <p:to>
                                        <a:schemeClr val="accent1"/>
                                      </p:to>
                                    </p:animClr>
                                    <p:animClr clrSpc="rgb" dir="cw">
                                      <p:cBhvr>
                                        <p:cTn id="22" dur="1125" autoRev="1" fill="remove"/>
                                        <p:tgtEl>
                                          <p:spTgt spid="14"/>
                                        </p:tgtEl>
                                        <p:attrNameLst>
                                          <p:attrName>fillcolor</p:attrName>
                                        </p:attrNameLst>
                                      </p:cBhvr>
                                      <p:to>
                                        <a:schemeClr val="accent1"/>
                                      </p:to>
                                    </p:animClr>
                                    <p:set>
                                      <p:cBhvr>
                                        <p:cTn id="23" dur="1125" autoRev="1" fill="remove"/>
                                        <p:tgtEl>
                                          <p:spTgt spid="14"/>
                                        </p:tgtEl>
                                        <p:attrNameLst>
                                          <p:attrName>fill.type</p:attrName>
                                        </p:attrNameLst>
                                      </p:cBhvr>
                                      <p:to>
                                        <p:strVal val="solid"/>
                                      </p:to>
                                    </p:set>
                                    <p:set>
                                      <p:cBhvr>
                                        <p:cTn id="24" dur="1125" autoRev="1" fill="remove"/>
                                        <p:tgtEl>
                                          <p:spTgt spid="14"/>
                                        </p:tgtEl>
                                        <p:attrNameLst>
                                          <p:attrName>fill.on</p:attrName>
                                        </p:attrNameLst>
                                      </p:cBhvr>
                                      <p:to>
                                        <p:strVal val="true"/>
                                      </p:to>
                                    </p:set>
                                  </p:childTnLst>
                                </p:cTn>
                              </p:par>
                              <p:par>
                                <p:cTn id="25" presetID="42" presetClass="path" presetSubtype="0" repeatCount="indefinite" accel="50000" decel="50000" autoRev="1" fill="hold" grpId="0" nodeType="withEffect">
                                  <p:stCondLst>
                                    <p:cond delay="0"/>
                                  </p:stCondLst>
                                  <p:childTnLst>
                                    <p:animMotion origin="layout" path="M -0.01615 0.03858 L -4.44444E-6 1.11111E-6 " pathEditMode="relative" rAng="0" ptsTypes="AA">
                                      <p:cBhvr>
                                        <p:cTn id="26" dur="4000" fill="hold"/>
                                        <p:tgtEl>
                                          <p:spTgt spid="13"/>
                                        </p:tgtEl>
                                        <p:attrNameLst>
                                          <p:attrName>ppt_x</p:attrName>
                                          <p:attrName>ppt_y</p:attrName>
                                        </p:attrNameLst>
                                      </p:cBhvr>
                                      <p:rCtr x="1059" y="-2037"/>
                                    </p:animMotion>
                                  </p:childTnLst>
                                </p:cTn>
                              </p:par>
                              <p:par>
                                <p:cTn id="27" presetID="27" presetClass="emph" presetSubtype="0" repeatCount="indefinite" fill="remove" grpId="1" nodeType="withEffect">
                                  <p:stCondLst>
                                    <p:cond delay="1250"/>
                                  </p:stCondLst>
                                  <p:childTnLst>
                                    <p:animClr clrSpc="rgb" dir="cw">
                                      <p:cBhvr override="childStyle">
                                        <p:cTn id="28" dur="1250" autoRev="1" fill="remove"/>
                                        <p:tgtEl>
                                          <p:spTgt spid="13"/>
                                        </p:tgtEl>
                                        <p:attrNameLst>
                                          <p:attrName>style.color</p:attrName>
                                        </p:attrNameLst>
                                      </p:cBhvr>
                                      <p:to>
                                        <a:schemeClr val="accent1"/>
                                      </p:to>
                                    </p:animClr>
                                    <p:animClr clrSpc="rgb" dir="cw">
                                      <p:cBhvr>
                                        <p:cTn id="29" dur="1250" autoRev="1" fill="remove"/>
                                        <p:tgtEl>
                                          <p:spTgt spid="13"/>
                                        </p:tgtEl>
                                        <p:attrNameLst>
                                          <p:attrName>fillcolor</p:attrName>
                                        </p:attrNameLst>
                                      </p:cBhvr>
                                      <p:to>
                                        <a:schemeClr val="accent1"/>
                                      </p:to>
                                    </p:animClr>
                                    <p:set>
                                      <p:cBhvr>
                                        <p:cTn id="30" dur="1250" autoRev="1" fill="remove"/>
                                        <p:tgtEl>
                                          <p:spTgt spid="13"/>
                                        </p:tgtEl>
                                        <p:attrNameLst>
                                          <p:attrName>fill.type</p:attrName>
                                        </p:attrNameLst>
                                      </p:cBhvr>
                                      <p:to>
                                        <p:strVal val="solid"/>
                                      </p:to>
                                    </p:set>
                                    <p:set>
                                      <p:cBhvr>
                                        <p:cTn id="31" dur="1250" autoRev="1" fill="remove"/>
                                        <p:tgtEl>
                                          <p:spTgt spid="13"/>
                                        </p:tgtEl>
                                        <p:attrNameLst>
                                          <p:attrName>fill.on</p:attrName>
                                        </p:attrNameLst>
                                      </p:cBhvr>
                                      <p:to>
                                        <p:strVal val="true"/>
                                      </p:to>
                                    </p:set>
                                  </p:childTnLst>
                                </p:cTn>
                              </p:par>
                              <p:par>
                                <p:cTn id="32" presetID="42" presetClass="path" presetSubtype="0" repeatCount="indefinite" accel="50000" decel="50000" autoRev="1" fill="hold" grpId="0" nodeType="withEffect">
                                  <p:stCondLst>
                                    <p:cond delay="0"/>
                                  </p:stCondLst>
                                  <p:childTnLst>
                                    <p:animMotion origin="layout" path="M 2.77778E-7 -2.22222E-6 L 0.02674 -0.06913 " pathEditMode="relative" rAng="0" ptsTypes="AA">
                                      <p:cBhvr>
                                        <p:cTn id="33" dur="4000" fill="hold"/>
                                        <p:tgtEl>
                                          <p:spTgt spid="16"/>
                                        </p:tgtEl>
                                        <p:attrNameLst>
                                          <p:attrName>ppt_x</p:attrName>
                                          <p:attrName>ppt_y</p:attrName>
                                        </p:attrNameLst>
                                      </p:cBhvr>
                                      <p:rCtr x="1337" y="-3457"/>
                                    </p:animMotion>
                                  </p:childTnLst>
                                </p:cTn>
                              </p:par>
                              <p:par>
                                <p:cTn id="34" presetID="27" presetClass="emph" presetSubtype="0" repeatCount="indefinite" fill="remove" grpId="1" nodeType="withEffect">
                                  <p:stCondLst>
                                    <p:cond delay="1250"/>
                                  </p:stCondLst>
                                  <p:childTnLst>
                                    <p:animClr clrSpc="rgb" dir="cw">
                                      <p:cBhvr override="childStyle">
                                        <p:cTn id="35" dur="1250" autoRev="1" fill="remove"/>
                                        <p:tgtEl>
                                          <p:spTgt spid="16"/>
                                        </p:tgtEl>
                                        <p:attrNameLst>
                                          <p:attrName>style.color</p:attrName>
                                        </p:attrNameLst>
                                      </p:cBhvr>
                                      <p:to>
                                        <a:schemeClr val="bg1"/>
                                      </p:to>
                                    </p:animClr>
                                    <p:animClr clrSpc="rgb" dir="cw">
                                      <p:cBhvr>
                                        <p:cTn id="36" dur="1250" autoRev="1" fill="remove"/>
                                        <p:tgtEl>
                                          <p:spTgt spid="16"/>
                                        </p:tgtEl>
                                        <p:attrNameLst>
                                          <p:attrName>fillcolor</p:attrName>
                                        </p:attrNameLst>
                                      </p:cBhvr>
                                      <p:to>
                                        <a:schemeClr val="bg1"/>
                                      </p:to>
                                    </p:animClr>
                                    <p:set>
                                      <p:cBhvr>
                                        <p:cTn id="37" dur="1250" autoRev="1" fill="remove"/>
                                        <p:tgtEl>
                                          <p:spTgt spid="16"/>
                                        </p:tgtEl>
                                        <p:attrNameLst>
                                          <p:attrName>fill.type</p:attrName>
                                        </p:attrNameLst>
                                      </p:cBhvr>
                                      <p:to>
                                        <p:strVal val="solid"/>
                                      </p:to>
                                    </p:set>
                                    <p:set>
                                      <p:cBhvr>
                                        <p:cTn id="38" dur="1250" autoRev="1" fill="remove"/>
                                        <p:tgtEl>
                                          <p:spTgt spid="16"/>
                                        </p:tgtEl>
                                        <p:attrNameLst>
                                          <p:attrName>fill.on</p:attrName>
                                        </p:attrNameLst>
                                      </p:cBhvr>
                                      <p:to>
                                        <p:strVal val="true"/>
                                      </p:to>
                                    </p:set>
                                  </p:childTnLst>
                                </p:cTn>
                              </p:par>
                              <p:par>
                                <p:cTn id="39" presetID="27" presetClass="emph" presetSubtype="0" repeatCount="indefinite" fill="remove" grpId="0" nodeType="withEffect">
                                  <p:stCondLst>
                                    <p:cond delay="0"/>
                                  </p:stCondLst>
                                  <p:childTnLst>
                                    <p:animClr clrSpc="rgb" dir="cw">
                                      <p:cBhvr override="childStyle">
                                        <p:cTn id="40" dur="1125" autoRev="1" fill="remove"/>
                                        <p:tgtEl>
                                          <p:spTgt spid="19"/>
                                        </p:tgtEl>
                                        <p:attrNameLst>
                                          <p:attrName>style.color</p:attrName>
                                        </p:attrNameLst>
                                      </p:cBhvr>
                                      <p:to>
                                        <a:schemeClr val="bg1"/>
                                      </p:to>
                                    </p:animClr>
                                    <p:animClr clrSpc="rgb" dir="cw">
                                      <p:cBhvr>
                                        <p:cTn id="41" dur="1125" autoRev="1" fill="remove"/>
                                        <p:tgtEl>
                                          <p:spTgt spid="19"/>
                                        </p:tgtEl>
                                        <p:attrNameLst>
                                          <p:attrName>fillcolor</p:attrName>
                                        </p:attrNameLst>
                                      </p:cBhvr>
                                      <p:to>
                                        <a:schemeClr val="bg1"/>
                                      </p:to>
                                    </p:animClr>
                                    <p:set>
                                      <p:cBhvr>
                                        <p:cTn id="42" dur="1125" autoRev="1" fill="remove"/>
                                        <p:tgtEl>
                                          <p:spTgt spid="19"/>
                                        </p:tgtEl>
                                        <p:attrNameLst>
                                          <p:attrName>fill.type</p:attrName>
                                        </p:attrNameLst>
                                      </p:cBhvr>
                                      <p:to>
                                        <p:strVal val="solid"/>
                                      </p:to>
                                    </p:set>
                                    <p:set>
                                      <p:cBhvr>
                                        <p:cTn id="43" dur="1125" autoRev="1" fill="remove"/>
                                        <p:tgtEl>
                                          <p:spTgt spid="19"/>
                                        </p:tgtEl>
                                        <p:attrNameLst>
                                          <p:attrName>fill.on</p:attrName>
                                        </p:attrNameLst>
                                      </p:cBhvr>
                                      <p:to>
                                        <p:strVal val="true"/>
                                      </p:to>
                                    </p:set>
                                  </p:childTnLst>
                                </p:cTn>
                              </p:par>
                              <p:par>
                                <p:cTn id="44" presetID="27" presetClass="emph" presetSubtype="0" repeatCount="indefinite" fill="remove" grpId="0" nodeType="withEffect">
                                  <p:stCondLst>
                                    <p:cond delay="0"/>
                                  </p:stCondLst>
                                  <p:childTnLst>
                                    <p:animClr clrSpc="rgb" dir="cw">
                                      <p:cBhvr override="childStyle">
                                        <p:cTn id="45" dur="1125" autoRev="1" fill="remove"/>
                                        <p:tgtEl>
                                          <p:spTgt spid="20"/>
                                        </p:tgtEl>
                                        <p:attrNameLst>
                                          <p:attrName>style.color</p:attrName>
                                        </p:attrNameLst>
                                      </p:cBhvr>
                                      <p:to>
                                        <a:schemeClr val="bg1"/>
                                      </p:to>
                                    </p:animClr>
                                    <p:animClr clrSpc="rgb" dir="cw">
                                      <p:cBhvr>
                                        <p:cTn id="46" dur="1125" autoRev="1" fill="remove"/>
                                        <p:tgtEl>
                                          <p:spTgt spid="20"/>
                                        </p:tgtEl>
                                        <p:attrNameLst>
                                          <p:attrName>fillcolor</p:attrName>
                                        </p:attrNameLst>
                                      </p:cBhvr>
                                      <p:to>
                                        <a:schemeClr val="bg1"/>
                                      </p:to>
                                    </p:animClr>
                                    <p:set>
                                      <p:cBhvr>
                                        <p:cTn id="47" dur="1125" autoRev="1" fill="remove"/>
                                        <p:tgtEl>
                                          <p:spTgt spid="20"/>
                                        </p:tgtEl>
                                        <p:attrNameLst>
                                          <p:attrName>fill.type</p:attrName>
                                        </p:attrNameLst>
                                      </p:cBhvr>
                                      <p:to>
                                        <p:strVal val="solid"/>
                                      </p:to>
                                    </p:set>
                                    <p:set>
                                      <p:cBhvr>
                                        <p:cTn id="48" dur="1125" autoRev="1" fill="remove"/>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3" grpId="1" animBg="1"/>
      <p:bldP spid="14" grpId="0" animBg="1"/>
      <p:bldP spid="15" grpId="0" animBg="1"/>
      <p:bldP spid="16" grpId="0" animBg="1"/>
      <p:bldP spid="16" grpId="1" animBg="1"/>
      <p:bldP spid="19" grpId="0" animBg="1"/>
      <p:bldP spid="2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D997B5FA-0921-464F-AAE1-844C04324D75}" type="datetimeFigureOut">
              <a:rPr lang="zh-CN" altLang="en-US" smtClean="0"/>
              <a:t>2020/5/21</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90724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D997B5FA-0921-464F-AAE1-844C04324D75}" type="datetimeFigureOut">
              <a:rPr lang="zh-CN" altLang="en-US" smtClean="0"/>
              <a:t>2020/5/21</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60203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D997B5FA-0921-464F-AAE1-844C04324D75}" type="datetimeFigureOut">
              <a:rPr lang="zh-CN" altLang="en-US" smtClean="0"/>
              <a:t>2020/5/21</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597007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7" name="矩形 6"/>
          <p:cNvSpPr/>
          <p:nvPr/>
        </p:nvSpPr>
        <p:spPr>
          <a:xfrm>
            <a:off x="-11542" y="-133189"/>
            <a:ext cx="9343380" cy="5307645"/>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3601179" y="1710646"/>
            <a:ext cx="5542821" cy="98205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9" name="Freeform 5">
            <a:extLst>
              <a:ext uri="{FF2B5EF4-FFF2-40B4-BE49-F238E27FC236}">
                <a16:creationId xmlns:a16="http://schemas.microsoft.com/office/drawing/2014/main" id="{C4B9E70B-D621-47E5-906D-4E166E508837}"/>
              </a:ext>
            </a:extLst>
          </p:cNvPr>
          <p:cNvSpPr>
            <a:spLocks/>
          </p:cNvSpPr>
          <p:nvPr/>
        </p:nvSpPr>
        <p:spPr bwMode="auto">
          <a:xfrm>
            <a:off x="691347" y="846550"/>
            <a:ext cx="2094268" cy="2371344"/>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solidFill>
            <a:srgbClr val="F8A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0" name="组合 9">
            <a:extLst>
              <a:ext uri="{FF2B5EF4-FFF2-40B4-BE49-F238E27FC236}">
                <a16:creationId xmlns:a16="http://schemas.microsoft.com/office/drawing/2014/main" id="{F950A6DA-97B1-4B66-8468-20A25D3C211D}"/>
              </a:ext>
            </a:extLst>
          </p:cNvPr>
          <p:cNvGrpSpPr/>
          <p:nvPr/>
        </p:nvGrpSpPr>
        <p:grpSpPr>
          <a:xfrm>
            <a:off x="156413" y="919680"/>
            <a:ext cx="2792060" cy="3165622"/>
            <a:chOff x="1240035" y="848773"/>
            <a:chExt cx="2792060" cy="3165622"/>
          </a:xfrm>
        </p:grpSpPr>
        <p:sp>
          <p:nvSpPr>
            <p:cNvPr id="11" name="Freeform 6">
              <a:extLst>
                <a:ext uri="{FF2B5EF4-FFF2-40B4-BE49-F238E27FC236}">
                  <a16:creationId xmlns:a16="http://schemas.microsoft.com/office/drawing/2014/main" id="{AB6B0800-05A8-40F5-987D-9ACE7DAF812A}"/>
                </a:ext>
              </a:extLst>
            </p:cNvPr>
            <p:cNvSpPr>
              <a:spLocks/>
            </p:cNvSpPr>
            <p:nvPr/>
          </p:nvSpPr>
          <p:spPr bwMode="auto">
            <a:xfrm>
              <a:off x="1240035" y="848773"/>
              <a:ext cx="2792060" cy="3165622"/>
            </a:xfrm>
            <a:custGeom>
              <a:avLst/>
              <a:gdLst>
                <a:gd name="T0" fmla="*/ 72 w 595"/>
                <a:gd name="T1" fmla="*/ 665 h 674"/>
                <a:gd name="T2" fmla="*/ 24 w 595"/>
                <a:gd name="T3" fmla="*/ 665 h 674"/>
                <a:gd name="T4" fmla="*/ 0 w 595"/>
                <a:gd name="T5" fmla="*/ 624 h 674"/>
                <a:gd name="T6" fmla="*/ 0 w 595"/>
                <a:gd name="T7" fmla="*/ 50 h 674"/>
                <a:gd name="T8" fmla="*/ 24 w 595"/>
                <a:gd name="T9" fmla="*/ 9 h 674"/>
                <a:gd name="T10" fmla="*/ 72 w 595"/>
                <a:gd name="T11" fmla="*/ 9 h 674"/>
                <a:gd name="T12" fmla="*/ 571 w 595"/>
                <a:gd name="T13" fmla="*/ 296 h 674"/>
                <a:gd name="T14" fmla="*/ 595 w 595"/>
                <a:gd name="T15" fmla="*/ 337 h 674"/>
                <a:gd name="T16" fmla="*/ 571 w 595"/>
                <a:gd name="T17" fmla="*/ 378 h 674"/>
                <a:gd name="T18" fmla="*/ 72 w 595"/>
                <a:gd name="T19" fmla="*/ 665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5" h="674">
                  <a:moveTo>
                    <a:pt x="72" y="665"/>
                  </a:moveTo>
                  <a:cubicBezTo>
                    <a:pt x="57" y="674"/>
                    <a:pt x="39" y="674"/>
                    <a:pt x="24" y="665"/>
                  </a:cubicBezTo>
                  <a:cubicBezTo>
                    <a:pt x="9" y="657"/>
                    <a:pt x="0" y="641"/>
                    <a:pt x="0" y="624"/>
                  </a:cubicBezTo>
                  <a:cubicBezTo>
                    <a:pt x="0" y="50"/>
                    <a:pt x="0" y="50"/>
                    <a:pt x="0" y="50"/>
                  </a:cubicBezTo>
                  <a:cubicBezTo>
                    <a:pt x="0" y="33"/>
                    <a:pt x="9" y="17"/>
                    <a:pt x="24" y="9"/>
                  </a:cubicBezTo>
                  <a:cubicBezTo>
                    <a:pt x="39" y="0"/>
                    <a:pt x="57" y="0"/>
                    <a:pt x="72" y="9"/>
                  </a:cubicBezTo>
                  <a:cubicBezTo>
                    <a:pt x="571" y="296"/>
                    <a:pt x="571" y="296"/>
                    <a:pt x="571" y="296"/>
                  </a:cubicBezTo>
                  <a:cubicBezTo>
                    <a:pt x="586" y="304"/>
                    <a:pt x="595" y="320"/>
                    <a:pt x="595" y="337"/>
                  </a:cubicBezTo>
                  <a:cubicBezTo>
                    <a:pt x="595" y="354"/>
                    <a:pt x="586" y="370"/>
                    <a:pt x="571" y="378"/>
                  </a:cubicBezTo>
                  <a:cubicBezTo>
                    <a:pt x="72" y="665"/>
                    <a:pt x="72" y="665"/>
                    <a:pt x="72" y="665"/>
                  </a:cubicBezTo>
                </a:path>
              </a:pathLst>
            </a:custGeom>
            <a:blipFill dpi="0" rotWithShape="1">
              <a:blip r:embed="rId2" cstate="print">
                <a:extLst>
                  <a:ext uri="{28A0092B-C50C-407E-A947-70E740481C1C}">
                    <a14:useLocalDpi xmlns:a14="http://schemas.microsoft.com/office/drawing/2010/main" val="0"/>
                  </a:ext>
                </a:extLst>
              </a:blip>
              <a:srcRect/>
              <a:stretch>
                <a:fillRect/>
              </a:stretch>
            </a:bli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7">
              <a:extLst>
                <a:ext uri="{FF2B5EF4-FFF2-40B4-BE49-F238E27FC236}">
                  <a16:creationId xmlns:a16="http://schemas.microsoft.com/office/drawing/2014/main" id="{188A26DD-AB31-4FF7-808F-D34498D86D7A}"/>
                </a:ext>
              </a:extLst>
            </p:cNvPr>
            <p:cNvSpPr>
              <a:spLocks/>
            </p:cNvSpPr>
            <p:nvPr/>
          </p:nvSpPr>
          <p:spPr bwMode="auto">
            <a:xfrm>
              <a:off x="1354953" y="990928"/>
              <a:ext cx="2562225" cy="2882900"/>
            </a:xfrm>
            <a:custGeom>
              <a:avLst/>
              <a:gdLst>
                <a:gd name="T0" fmla="*/ 76 w 603"/>
                <a:gd name="T1" fmla="*/ 667 h 678"/>
                <a:gd name="T2" fmla="*/ 74 w 603"/>
                <a:gd name="T3" fmla="*/ 664 h 678"/>
                <a:gd name="T4" fmla="*/ 52 w 603"/>
                <a:gd name="T5" fmla="*/ 670 h 678"/>
                <a:gd name="T6" fmla="*/ 30 w 603"/>
                <a:gd name="T7" fmla="*/ 664 h 678"/>
                <a:gd name="T8" fmla="*/ 8 w 603"/>
                <a:gd name="T9" fmla="*/ 626 h 678"/>
                <a:gd name="T10" fmla="*/ 8 w 603"/>
                <a:gd name="T11" fmla="*/ 52 h 678"/>
                <a:gd name="T12" fmla="*/ 30 w 603"/>
                <a:gd name="T13" fmla="*/ 14 h 678"/>
                <a:gd name="T14" fmla="*/ 52 w 603"/>
                <a:gd name="T15" fmla="*/ 8 h 678"/>
                <a:gd name="T16" fmla="*/ 74 w 603"/>
                <a:gd name="T17" fmla="*/ 14 h 678"/>
                <a:gd name="T18" fmla="*/ 573 w 603"/>
                <a:gd name="T19" fmla="*/ 301 h 678"/>
                <a:gd name="T20" fmla="*/ 595 w 603"/>
                <a:gd name="T21" fmla="*/ 339 h 678"/>
                <a:gd name="T22" fmla="*/ 573 w 603"/>
                <a:gd name="T23" fmla="*/ 377 h 678"/>
                <a:gd name="T24" fmla="*/ 74 w 603"/>
                <a:gd name="T25" fmla="*/ 664 h 678"/>
                <a:gd name="T26" fmla="*/ 76 w 603"/>
                <a:gd name="T27" fmla="*/ 667 h 678"/>
                <a:gd name="T28" fmla="*/ 78 w 603"/>
                <a:gd name="T29" fmla="*/ 671 h 678"/>
                <a:gd name="T30" fmla="*/ 577 w 603"/>
                <a:gd name="T31" fmla="*/ 384 h 678"/>
                <a:gd name="T32" fmla="*/ 603 w 603"/>
                <a:gd name="T33" fmla="*/ 339 h 678"/>
                <a:gd name="T34" fmla="*/ 577 w 603"/>
                <a:gd name="T35" fmla="*/ 294 h 678"/>
                <a:gd name="T36" fmla="*/ 78 w 603"/>
                <a:gd name="T37" fmla="*/ 7 h 678"/>
                <a:gd name="T38" fmla="*/ 52 w 603"/>
                <a:gd name="T39" fmla="*/ 0 h 678"/>
                <a:gd name="T40" fmla="*/ 26 w 603"/>
                <a:gd name="T41" fmla="*/ 7 h 678"/>
                <a:gd name="T42" fmla="*/ 0 w 603"/>
                <a:gd name="T43" fmla="*/ 52 h 678"/>
                <a:gd name="T44" fmla="*/ 0 w 603"/>
                <a:gd name="T45" fmla="*/ 626 h 678"/>
                <a:gd name="T46" fmla="*/ 26 w 603"/>
                <a:gd name="T47" fmla="*/ 671 h 678"/>
                <a:gd name="T48" fmla="*/ 52 w 603"/>
                <a:gd name="T49" fmla="*/ 678 h 678"/>
                <a:gd name="T50" fmla="*/ 78 w 603"/>
                <a:gd name="T51" fmla="*/ 671 h 678"/>
                <a:gd name="T52" fmla="*/ 76 w 603"/>
                <a:gd name="T53" fmla="*/ 66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3" h="678">
                  <a:moveTo>
                    <a:pt x="76" y="667"/>
                  </a:moveTo>
                  <a:cubicBezTo>
                    <a:pt x="74" y="664"/>
                    <a:pt x="74" y="664"/>
                    <a:pt x="74" y="664"/>
                  </a:cubicBezTo>
                  <a:cubicBezTo>
                    <a:pt x="67" y="668"/>
                    <a:pt x="60" y="670"/>
                    <a:pt x="52" y="670"/>
                  </a:cubicBezTo>
                  <a:cubicBezTo>
                    <a:pt x="44" y="670"/>
                    <a:pt x="37" y="668"/>
                    <a:pt x="30" y="664"/>
                  </a:cubicBezTo>
                  <a:cubicBezTo>
                    <a:pt x="17" y="656"/>
                    <a:pt x="8" y="642"/>
                    <a:pt x="8" y="626"/>
                  </a:cubicBezTo>
                  <a:cubicBezTo>
                    <a:pt x="8" y="52"/>
                    <a:pt x="8" y="52"/>
                    <a:pt x="8" y="52"/>
                  </a:cubicBezTo>
                  <a:cubicBezTo>
                    <a:pt x="8" y="36"/>
                    <a:pt x="17" y="22"/>
                    <a:pt x="30" y="14"/>
                  </a:cubicBezTo>
                  <a:cubicBezTo>
                    <a:pt x="37" y="10"/>
                    <a:pt x="44" y="8"/>
                    <a:pt x="52" y="8"/>
                  </a:cubicBezTo>
                  <a:cubicBezTo>
                    <a:pt x="60" y="8"/>
                    <a:pt x="67" y="10"/>
                    <a:pt x="74" y="14"/>
                  </a:cubicBezTo>
                  <a:cubicBezTo>
                    <a:pt x="573" y="301"/>
                    <a:pt x="573" y="301"/>
                    <a:pt x="573" y="301"/>
                  </a:cubicBezTo>
                  <a:cubicBezTo>
                    <a:pt x="587" y="309"/>
                    <a:pt x="595" y="323"/>
                    <a:pt x="595" y="339"/>
                  </a:cubicBezTo>
                  <a:cubicBezTo>
                    <a:pt x="595" y="355"/>
                    <a:pt x="587" y="369"/>
                    <a:pt x="573" y="377"/>
                  </a:cubicBezTo>
                  <a:cubicBezTo>
                    <a:pt x="74" y="664"/>
                    <a:pt x="74" y="664"/>
                    <a:pt x="74" y="664"/>
                  </a:cubicBezTo>
                  <a:cubicBezTo>
                    <a:pt x="76" y="667"/>
                    <a:pt x="76" y="667"/>
                    <a:pt x="76" y="667"/>
                  </a:cubicBezTo>
                  <a:cubicBezTo>
                    <a:pt x="78" y="671"/>
                    <a:pt x="78" y="671"/>
                    <a:pt x="78" y="671"/>
                  </a:cubicBezTo>
                  <a:cubicBezTo>
                    <a:pt x="577" y="384"/>
                    <a:pt x="577" y="384"/>
                    <a:pt x="577" y="384"/>
                  </a:cubicBezTo>
                  <a:cubicBezTo>
                    <a:pt x="593" y="375"/>
                    <a:pt x="603" y="358"/>
                    <a:pt x="603" y="339"/>
                  </a:cubicBezTo>
                  <a:cubicBezTo>
                    <a:pt x="603" y="320"/>
                    <a:pt x="593" y="303"/>
                    <a:pt x="577" y="294"/>
                  </a:cubicBezTo>
                  <a:cubicBezTo>
                    <a:pt x="78" y="7"/>
                    <a:pt x="78" y="7"/>
                    <a:pt x="78" y="7"/>
                  </a:cubicBezTo>
                  <a:cubicBezTo>
                    <a:pt x="70" y="3"/>
                    <a:pt x="61" y="0"/>
                    <a:pt x="52" y="0"/>
                  </a:cubicBezTo>
                  <a:cubicBezTo>
                    <a:pt x="43" y="0"/>
                    <a:pt x="34" y="3"/>
                    <a:pt x="26" y="7"/>
                  </a:cubicBezTo>
                  <a:cubicBezTo>
                    <a:pt x="10" y="17"/>
                    <a:pt x="0" y="34"/>
                    <a:pt x="0" y="52"/>
                  </a:cubicBezTo>
                  <a:cubicBezTo>
                    <a:pt x="0" y="626"/>
                    <a:pt x="0" y="626"/>
                    <a:pt x="0" y="626"/>
                  </a:cubicBezTo>
                  <a:cubicBezTo>
                    <a:pt x="0" y="644"/>
                    <a:pt x="10" y="661"/>
                    <a:pt x="26" y="671"/>
                  </a:cubicBezTo>
                  <a:cubicBezTo>
                    <a:pt x="34" y="675"/>
                    <a:pt x="43" y="678"/>
                    <a:pt x="52" y="678"/>
                  </a:cubicBezTo>
                  <a:cubicBezTo>
                    <a:pt x="61" y="678"/>
                    <a:pt x="70" y="675"/>
                    <a:pt x="78" y="671"/>
                  </a:cubicBezTo>
                  <a:cubicBezTo>
                    <a:pt x="76" y="667"/>
                    <a:pt x="76" y="667"/>
                    <a:pt x="76" y="66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 name="组合 12">
            <a:extLst>
              <a:ext uri="{FF2B5EF4-FFF2-40B4-BE49-F238E27FC236}">
                <a16:creationId xmlns:a16="http://schemas.microsoft.com/office/drawing/2014/main" id="{EEA1B176-2A04-4F77-B219-D0CE6FA8CEE4}"/>
              </a:ext>
            </a:extLst>
          </p:cNvPr>
          <p:cNvGrpSpPr/>
          <p:nvPr/>
        </p:nvGrpSpPr>
        <p:grpSpPr>
          <a:xfrm>
            <a:off x="-123957" y="2034972"/>
            <a:ext cx="828675" cy="935038"/>
            <a:chOff x="959665" y="1964065"/>
            <a:chExt cx="828675" cy="935038"/>
          </a:xfrm>
        </p:grpSpPr>
        <p:sp>
          <p:nvSpPr>
            <p:cNvPr id="14" name="Freeform 8">
              <a:extLst>
                <a:ext uri="{FF2B5EF4-FFF2-40B4-BE49-F238E27FC236}">
                  <a16:creationId xmlns:a16="http://schemas.microsoft.com/office/drawing/2014/main" id="{85F8B9E5-F279-490B-AA1A-4681815725D0}"/>
                </a:ext>
              </a:extLst>
            </p:cNvPr>
            <p:cNvSpPr>
              <a:spLocks/>
            </p:cNvSpPr>
            <p:nvPr/>
          </p:nvSpPr>
          <p:spPr bwMode="auto">
            <a:xfrm>
              <a:off x="959665" y="1964065"/>
              <a:ext cx="395288" cy="935038"/>
            </a:xfrm>
            <a:custGeom>
              <a:avLst/>
              <a:gdLst>
                <a:gd name="T0" fmla="*/ 15 w 93"/>
                <a:gd name="T1" fmla="*/ 0 h 220"/>
                <a:gd name="T2" fmla="*/ 8 w 93"/>
                <a:gd name="T3" fmla="*/ 2 h 220"/>
                <a:gd name="T4" fmla="*/ 0 w 93"/>
                <a:gd name="T5" fmla="*/ 16 h 220"/>
                <a:gd name="T6" fmla="*/ 0 w 93"/>
                <a:gd name="T7" fmla="*/ 204 h 220"/>
                <a:gd name="T8" fmla="*/ 8 w 93"/>
                <a:gd name="T9" fmla="*/ 218 h 220"/>
                <a:gd name="T10" fmla="*/ 16 w 93"/>
                <a:gd name="T11" fmla="*/ 220 h 220"/>
                <a:gd name="T12" fmla="*/ 23 w 93"/>
                <a:gd name="T13" fmla="*/ 218 h 220"/>
                <a:gd name="T14" fmla="*/ 93 w 93"/>
                <a:gd name="T15" fmla="*/ 177 h 220"/>
                <a:gd name="T16" fmla="*/ 93 w 93"/>
                <a:gd name="T17" fmla="*/ 43 h 220"/>
                <a:gd name="T18" fmla="*/ 23 w 93"/>
                <a:gd name="T19" fmla="*/ 2 h 220"/>
                <a:gd name="T20" fmla="*/ 15 w 93"/>
                <a:gd name="T2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220">
                  <a:moveTo>
                    <a:pt x="15" y="0"/>
                  </a:moveTo>
                  <a:cubicBezTo>
                    <a:pt x="13" y="0"/>
                    <a:pt x="10" y="1"/>
                    <a:pt x="8" y="2"/>
                  </a:cubicBezTo>
                  <a:cubicBezTo>
                    <a:pt x="3" y="5"/>
                    <a:pt x="0" y="10"/>
                    <a:pt x="0" y="16"/>
                  </a:cubicBezTo>
                  <a:cubicBezTo>
                    <a:pt x="0" y="204"/>
                    <a:pt x="0" y="204"/>
                    <a:pt x="0" y="204"/>
                  </a:cubicBezTo>
                  <a:cubicBezTo>
                    <a:pt x="0" y="210"/>
                    <a:pt x="3" y="215"/>
                    <a:pt x="8" y="218"/>
                  </a:cubicBezTo>
                  <a:cubicBezTo>
                    <a:pt x="10" y="219"/>
                    <a:pt x="13" y="220"/>
                    <a:pt x="16" y="220"/>
                  </a:cubicBezTo>
                  <a:cubicBezTo>
                    <a:pt x="18" y="220"/>
                    <a:pt x="21" y="219"/>
                    <a:pt x="23" y="218"/>
                  </a:cubicBezTo>
                  <a:cubicBezTo>
                    <a:pt x="93" y="177"/>
                    <a:pt x="93" y="177"/>
                    <a:pt x="93" y="177"/>
                  </a:cubicBezTo>
                  <a:cubicBezTo>
                    <a:pt x="93" y="43"/>
                    <a:pt x="93" y="43"/>
                    <a:pt x="93" y="43"/>
                  </a:cubicBezTo>
                  <a:cubicBezTo>
                    <a:pt x="23" y="2"/>
                    <a:pt x="23" y="2"/>
                    <a:pt x="23" y="2"/>
                  </a:cubicBezTo>
                  <a:cubicBezTo>
                    <a:pt x="21" y="1"/>
                    <a:pt x="18" y="0"/>
                    <a:pt x="15" y="0"/>
                  </a:cubicBezTo>
                </a:path>
              </a:pathLst>
            </a:custGeom>
            <a:solidFill>
              <a:srgbClr val="FBD3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9">
              <a:extLst>
                <a:ext uri="{FF2B5EF4-FFF2-40B4-BE49-F238E27FC236}">
                  <a16:creationId xmlns:a16="http://schemas.microsoft.com/office/drawing/2014/main" id="{55EAA086-F557-4242-87BB-23DDD1240949}"/>
                </a:ext>
              </a:extLst>
            </p:cNvPr>
            <p:cNvSpPr>
              <a:spLocks/>
            </p:cNvSpPr>
            <p:nvPr/>
          </p:nvSpPr>
          <p:spPr bwMode="auto">
            <a:xfrm>
              <a:off x="1388290" y="2164090"/>
              <a:ext cx="400050" cy="536575"/>
            </a:xfrm>
            <a:custGeom>
              <a:avLst/>
              <a:gdLst>
                <a:gd name="T0" fmla="*/ 0 w 94"/>
                <a:gd name="T1" fmla="*/ 0 h 126"/>
                <a:gd name="T2" fmla="*/ 0 w 94"/>
                <a:gd name="T3" fmla="*/ 126 h 126"/>
                <a:gd name="T4" fmla="*/ 86 w 94"/>
                <a:gd name="T5" fmla="*/ 77 h 126"/>
                <a:gd name="T6" fmla="*/ 94 w 94"/>
                <a:gd name="T7" fmla="*/ 63 h 126"/>
                <a:gd name="T8" fmla="*/ 86 w 94"/>
                <a:gd name="T9" fmla="*/ 49 h 126"/>
                <a:gd name="T10" fmla="*/ 0 w 94"/>
                <a:gd name="T11" fmla="*/ 0 h 126"/>
              </a:gdLst>
              <a:ahLst/>
              <a:cxnLst>
                <a:cxn ang="0">
                  <a:pos x="T0" y="T1"/>
                </a:cxn>
                <a:cxn ang="0">
                  <a:pos x="T2" y="T3"/>
                </a:cxn>
                <a:cxn ang="0">
                  <a:pos x="T4" y="T5"/>
                </a:cxn>
                <a:cxn ang="0">
                  <a:pos x="T6" y="T7"/>
                </a:cxn>
                <a:cxn ang="0">
                  <a:pos x="T8" y="T9"/>
                </a:cxn>
                <a:cxn ang="0">
                  <a:pos x="T10" y="T11"/>
                </a:cxn>
              </a:cxnLst>
              <a:rect l="0" t="0" r="r" b="b"/>
              <a:pathLst>
                <a:path w="94" h="126">
                  <a:moveTo>
                    <a:pt x="0" y="0"/>
                  </a:moveTo>
                  <a:cubicBezTo>
                    <a:pt x="0" y="126"/>
                    <a:pt x="0" y="126"/>
                    <a:pt x="0" y="126"/>
                  </a:cubicBezTo>
                  <a:cubicBezTo>
                    <a:pt x="86" y="77"/>
                    <a:pt x="86" y="77"/>
                    <a:pt x="86" y="77"/>
                  </a:cubicBezTo>
                  <a:cubicBezTo>
                    <a:pt x="91" y="74"/>
                    <a:pt x="94" y="69"/>
                    <a:pt x="94" y="63"/>
                  </a:cubicBezTo>
                  <a:cubicBezTo>
                    <a:pt x="94" y="57"/>
                    <a:pt x="91" y="52"/>
                    <a:pt x="86" y="49"/>
                  </a:cubicBezTo>
                  <a:cubicBezTo>
                    <a:pt x="0" y="0"/>
                    <a:pt x="0" y="0"/>
                    <a:pt x="0" y="0"/>
                  </a:cubicBezTo>
                </a:path>
              </a:pathLst>
            </a:custGeom>
            <a:solidFill>
              <a:srgbClr val="BC95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0">
              <a:extLst>
                <a:ext uri="{FF2B5EF4-FFF2-40B4-BE49-F238E27FC236}">
                  <a16:creationId xmlns:a16="http://schemas.microsoft.com/office/drawing/2014/main" id="{2498509E-4B90-4BD5-9195-4FCA04299C4D}"/>
                </a:ext>
              </a:extLst>
            </p:cNvPr>
            <p:cNvSpPr>
              <a:spLocks/>
            </p:cNvSpPr>
            <p:nvPr/>
          </p:nvSpPr>
          <p:spPr bwMode="auto">
            <a:xfrm>
              <a:off x="1354953" y="2146628"/>
              <a:ext cx="33338" cy="569913"/>
            </a:xfrm>
            <a:custGeom>
              <a:avLst/>
              <a:gdLst>
                <a:gd name="T0" fmla="*/ 0 w 21"/>
                <a:gd name="T1" fmla="*/ 0 h 359"/>
                <a:gd name="T2" fmla="*/ 0 w 21"/>
                <a:gd name="T3" fmla="*/ 359 h 359"/>
                <a:gd name="T4" fmla="*/ 21 w 21"/>
                <a:gd name="T5" fmla="*/ 349 h 359"/>
                <a:gd name="T6" fmla="*/ 21 w 21"/>
                <a:gd name="T7" fmla="*/ 11 h 359"/>
                <a:gd name="T8" fmla="*/ 0 w 21"/>
                <a:gd name="T9" fmla="*/ 0 h 359"/>
              </a:gdLst>
              <a:ahLst/>
              <a:cxnLst>
                <a:cxn ang="0">
                  <a:pos x="T0" y="T1"/>
                </a:cxn>
                <a:cxn ang="0">
                  <a:pos x="T2" y="T3"/>
                </a:cxn>
                <a:cxn ang="0">
                  <a:pos x="T4" y="T5"/>
                </a:cxn>
                <a:cxn ang="0">
                  <a:pos x="T6" y="T7"/>
                </a:cxn>
                <a:cxn ang="0">
                  <a:pos x="T8" y="T9"/>
                </a:cxn>
              </a:cxnLst>
              <a:rect l="0" t="0" r="r" b="b"/>
              <a:pathLst>
                <a:path w="21" h="359">
                  <a:moveTo>
                    <a:pt x="0" y="0"/>
                  </a:moveTo>
                  <a:lnTo>
                    <a:pt x="0" y="359"/>
                  </a:lnTo>
                  <a:lnTo>
                    <a:pt x="21" y="349"/>
                  </a:lnTo>
                  <a:lnTo>
                    <a:pt x="21" y="11"/>
                  </a:lnTo>
                  <a:lnTo>
                    <a:pt x="0" y="0"/>
                  </a:lnTo>
                  <a:close/>
                </a:path>
              </a:pathLst>
            </a:custGeom>
            <a:solidFill>
              <a:srgbClr val="FBD3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1">
              <a:extLst>
                <a:ext uri="{FF2B5EF4-FFF2-40B4-BE49-F238E27FC236}">
                  <a16:creationId xmlns:a16="http://schemas.microsoft.com/office/drawing/2014/main" id="{CC1AB0A2-4B51-45C3-B331-2F15252A93EB}"/>
                </a:ext>
              </a:extLst>
            </p:cNvPr>
            <p:cNvSpPr>
              <a:spLocks/>
            </p:cNvSpPr>
            <p:nvPr/>
          </p:nvSpPr>
          <p:spPr bwMode="auto">
            <a:xfrm>
              <a:off x="1354953" y="2146628"/>
              <a:ext cx="33338" cy="569913"/>
            </a:xfrm>
            <a:custGeom>
              <a:avLst/>
              <a:gdLst>
                <a:gd name="T0" fmla="*/ 0 w 21"/>
                <a:gd name="T1" fmla="*/ 0 h 359"/>
                <a:gd name="T2" fmla="*/ 0 w 21"/>
                <a:gd name="T3" fmla="*/ 359 h 359"/>
                <a:gd name="T4" fmla="*/ 21 w 21"/>
                <a:gd name="T5" fmla="*/ 349 h 359"/>
                <a:gd name="T6" fmla="*/ 21 w 21"/>
                <a:gd name="T7" fmla="*/ 11 h 359"/>
                <a:gd name="T8" fmla="*/ 0 w 21"/>
                <a:gd name="T9" fmla="*/ 0 h 359"/>
              </a:gdLst>
              <a:ahLst/>
              <a:cxnLst>
                <a:cxn ang="0">
                  <a:pos x="T0" y="T1"/>
                </a:cxn>
                <a:cxn ang="0">
                  <a:pos x="T2" y="T3"/>
                </a:cxn>
                <a:cxn ang="0">
                  <a:pos x="T4" y="T5"/>
                </a:cxn>
                <a:cxn ang="0">
                  <a:pos x="T6" y="T7"/>
                </a:cxn>
                <a:cxn ang="0">
                  <a:pos x="T8" y="T9"/>
                </a:cxn>
              </a:cxnLst>
              <a:rect l="0" t="0" r="r" b="b"/>
              <a:pathLst>
                <a:path w="21" h="359">
                  <a:moveTo>
                    <a:pt x="0" y="0"/>
                  </a:moveTo>
                  <a:lnTo>
                    <a:pt x="0" y="359"/>
                  </a:lnTo>
                  <a:lnTo>
                    <a:pt x="21" y="349"/>
                  </a:lnTo>
                  <a:lnTo>
                    <a:pt x="21" y="1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Freeform 5">
            <a:extLst>
              <a:ext uri="{FF2B5EF4-FFF2-40B4-BE49-F238E27FC236}">
                <a16:creationId xmlns:a16="http://schemas.microsoft.com/office/drawing/2014/main" id="{1E01CFC1-08C0-4185-A83C-6B13D7AAE3F3}"/>
              </a:ext>
            </a:extLst>
          </p:cNvPr>
          <p:cNvSpPr>
            <a:spLocks/>
          </p:cNvSpPr>
          <p:nvPr/>
        </p:nvSpPr>
        <p:spPr bwMode="auto">
          <a:xfrm flipH="1">
            <a:off x="949855" y="-450938"/>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noFill/>
          <a:ln>
            <a:solidFill>
              <a:srgbClr val="F76911"/>
            </a:solid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5">
            <a:extLst>
              <a:ext uri="{FF2B5EF4-FFF2-40B4-BE49-F238E27FC236}">
                <a16:creationId xmlns:a16="http://schemas.microsoft.com/office/drawing/2014/main" id="{544872F1-3879-4D76-8D64-9DA315FBC146}"/>
              </a:ext>
            </a:extLst>
          </p:cNvPr>
          <p:cNvSpPr>
            <a:spLocks/>
          </p:cNvSpPr>
          <p:nvPr/>
        </p:nvSpPr>
        <p:spPr bwMode="auto">
          <a:xfrm>
            <a:off x="3601181" y="-1245775"/>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solidFill>
            <a:srgbClr val="FDE5B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5">
            <a:extLst>
              <a:ext uri="{FF2B5EF4-FFF2-40B4-BE49-F238E27FC236}">
                <a16:creationId xmlns:a16="http://schemas.microsoft.com/office/drawing/2014/main" id="{8FDAD97A-E218-43E4-83DA-F8EEDE507D69}"/>
              </a:ext>
            </a:extLst>
          </p:cNvPr>
          <p:cNvSpPr>
            <a:spLocks/>
          </p:cNvSpPr>
          <p:nvPr/>
        </p:nvSpPr>
        <p:spPr bwMode="auto">
          <a:xfrm flipH="1">
            <a:off x="-647482" y="3934431"/>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solidFill>
            <a:srgbClr val="FDE5B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5">
            <a:extLst>
              <a:ext uri="{FF2B5EF4-FFF2-40B4-BE49-F238E27FC236}">
                <a16:creationId xmlns:a16="http://schemas.microsoft.com/office/drawing/2014/main" id="{00C6367B-417A-4D5E-B834-F91BFAEA130D}"/>
              </a:ext>
            </a:extLst>
          </p:cNvPr>
          <p:cNvSpPr>
            <a:spLocks/>
          </p:cNvSpPr>
          <p:nvPr/>
        </p:nvSpPr>
        <p:spPr bwMode="auto">
          <a:xfrm flipH="1">
            <a:off x="7296150" y="3415291"/>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solidFill>
            <a:srgbClr val="F8A72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原创设计师QQ598969553      _7"/>
          <p:cNvSpPr>
            <a:spLocks noChangeShapeType="1"/>
          </p:cNvSpPr>
          <p:nvPr/>
        </p:nvSpPr>
        <p:spPr bwMode="auto">
          <a:xfrm>
            <a:off x="3601180" y="2754848"/>
            <a:ext cx="5542820" cy="0"/>
          </a:xfrm>
          <a:prstGeom prst="line">
            <a:avLst/>
          </a:prstGeom>
          <a:noFill/>
          <a:ln w="19050">
            <a:solidFill>
              <a:srgbClr val="435457"/>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n>
                <a:solidFill>
                  <a:schemeClr val="tx1">
                    <a:lumMod val="75000"/>
                    <a:lumOff val="25000"/>
                  </a:schemeClr>
                </a:solidFill>
              </a:ln>
              <a:solidFill>
                <a:srgbClr val="000000"/>
              </a:solidFill>
              <a:latin typeface="Arial" pitchFamily="34" charset="0"/>
            </a:endParaRPr>
          </a:p>
        </p:txBody>
      </p:sp>
    </p:spTree>
    <p:extLst>
      <p:ext uri="{BB962C8B-B14F-4D97-AF65-F5344CB8AC3E}">
        <p14:creationId xmlns:p14="http://schemas.microsoft.com/office/powerpoint/2010/main" val="29101678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56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56000">
                                          <p:cBhvr additive="base">
                                            <p:cTn id="7" dur="500" fill="hold"/>
                                            <p:tgtEl>
                                              <p:spTgt spid="9"/>
                                            </p:tgtEl>
                                            <p:attrNameLst>
                                              <p:attrName>ppt_x</p:attrName>
                                            </p:attrNameLst>
                                          </p:cBhvr>
                                          <p:tavLst>
                                            <p:tav tm="0">
                                              <p:val>
                                                <p:strVal val="0-#ppt_w/2"/>
                                              </p:val>
                                            </p:tav>
                                            <p:tav tm="100000">
                                              <p:val>
                                                <p:strVal val="#ppt_x"/>
                                              </p:val>
                                            </p:tav>
                                          </p:tavLst>
                                        </p:anim>
                                        <p:anim calcmode="lin" valueType="num" p14:bounceEnd="56000">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56000">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14:bounceEnd="56000">
                                          <p:cBhvr additive="base">
                                            <p:cTn id="11" dur="1000" fill="hold"/>
                                            <p:tgtEl>
                                              <p:spTgt spid="10"/>
                                            </p:tgtEl>
                                            <p:attrNameLst>
                                              <p:attrName>ppt_x</p:attrName>
                                            </p:attrNameLst>
                                          </p:cBhvr>
                                          <p:tavLst>
                                            <p:tav tm="0">
                                              <p:val>
                                                <p:strVal val="0-#ppt_w/2"/>
                                              </p:val>
                                            </p:tav>
                                            <p:tav tm="100000">
                                              <p:val>
                                                <p:strVal val="#ppt_x"/>
                                              </p:val>
                                            </p:tav>
                                          </p:tavLst>
                                        </p:anim>
                                        <p:anim calcmode="lin" valueType="num" p14:bounceEnd="56000">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56000">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14:bounceEnd="56000">
                                          <p:cBhvr additive="base">
                                            <p:cTn id="15" dur="1000" fill="hold"/>
                                            <p:tgtEl>
                                              <p:spTgt spid="13"/>
                                            </p:tgtEl>
                                            <p:attrNameLst>
                                              <p:attrName>ppt_x</p:attrName>
                                            </p:attrNameLst>
                                          </p:cBhvr>
                                          <p:tavLst>
                                            <p:tav tm="0">
                                              <p:val>
                                                <p:strVal val="0-#ppt_w/2"/>
                                              </p:val>
                                            </p:tav>
                                            <p:tav tm="100000">
                                              <p:val>
                                                <p:strVal val="#ppt_x"/>
                                              </p:val>
                                            </p:tav>
                                          </p:tavLst>
                                        </p:anim>
                                        <p:anim calcmode="lin" valueType="num" p14:bounceEnd="56000">
                                          <p:cBhvr additive="base">
                                            <p:cTn id="16" dur="1000" fill="hold"/>
                                            <p:tgtEl>
                                              <p:spTgt spid="13"/>
                                            </p:tgtEl>
                                            <p:attrNameLst>
                                              <p:attrName>ppt_y</p:attrName>
                                            </p:attrNameLst>
                                          </p:cBhvr>
                                          <p:tavLst>
                                            <p:tav tm="0">
                                              <p:val>
                                                <p:strVal val="#ppt_y"/>
                                              </p:val>
                                            </p:tav>
                                            <p:tav tm="100000">
                                              <p:val>
                                                <p:strVal val="#ppt_y"/>
                                              </p:val>
                                            </p:tav>
                                          </p:tavLst>
                                        </p:anim>
                                      </p:childTnLst>
                                    </p:cTn>
                                  </p:par>
                                  <p:par>
                                    <p:cTn id="17" presetID="3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90"/>
                                              </p:val>
                                            </p:tav>
                                            <p:tav tm="100000">
                                              <p:val>
                                                <p:fltVal val="0"/>
                                              </p:val>
                                            </p:tav>
                                          </p:tavLst>
                                        </p:anim>
                                        <p:animEffect transition="in" filter="fade">
                                          <p:cBhvr>
                                            <p:cTn id="22" dur="1000"/>
                                            <p:tgtEl>
                                              <p:spTgt spid="2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90"/>
                                              </p:val>
                                            </p:tav>
                                            <p:tav tm="100000">
                                              <p:val>
                                                <p:fltVal val="0"/>
                                              </p:val>
                                            </p:tav>
                                          </p:tavLst>
                                        </p:anim>
                                        <p:animEffect transition="in" filter="fade">
                                          <p:cBhvr>
                                            <p:cTn id="28" dur="1000"/>
                                            <p:tgtEl>
                                              <p:spTgt spid="1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 calcmode="lin" valueType="num">
                                          <p:cBhvr>
                                            <p:cTn id="33" dur="500" fill="hold"/>
                                            <p:tgtEl>
                                              <p:spTgt spid="18"/>
                                            </p:tgtEl>
                                            <p:attrNameLst>
                                              <p:attrName>style.rotation</p:attrName>
                                            </p:attrNameLst>
                                          </p:cBhvr>
                                          <p:tavLst>
                                            <p:tav tm="0">
                                              <p:val>
                                                <p:fltVal val="90"/>
                                              </p:val>
                                            </p:tav>
                                            <p:tav tm="100000">
                                              <p:val>
                                                <p:fltVal val="0"/>
                                              </p:val>
                                            </p:tav>
                                          </p:tavLst>
                                        </p:anim>
                                        <p:animEffect transition="in" filter="fade">
                                          <p:cBhvr>
                                            <p:cTn id="34" dur="500"/>
                                            <p:tgtEl>
                                              <p:spTgt spid="18"/>
                                            </p:tgtEl>
                                          </p:cBhvr>
                                        </p:animEffect>
                                      </p:childTnLst>
                                    </p:cTn>
                                  </p:par>
                                </p:childTnLst>
                              </p:cTn>
                            </p:par>
                            <p:par>
                              <p:cTn id="35" fill="hold">
                                <p:stCondLst>
                                  <p:cond delay="1000"/>
                                </p:stCondLst>
                                <p:childTnLst>
                                  <p:par>
                                    <p:cTn id="36" presetID="2" presetClass="entr" presetSubtype="2"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fill="hold"/>
                                            <p:tgtEl>
                                              <p:spTgt spid="21"/>
                                            </p:tgtEl>
                                            <p:attrNameLst>
                                              <p:attrName>ppt_x</p:attrName>
                                            </p:attrNameLst>
                                          </p:cBhvr>
                                          <p:tavLst>
                                            <p:tav tm="0">
                                              <p:val>
                                                <p:strVal val="1+#ppt_w/2"/>
                                              </p:val>
                                            </p:tav>
                                            <p:tav tm="100000">
                                              <p:val>
                                                <p:strVal val="#ppt_x"/>
                                              </p:val>
                                            </p:tav>
                                          </p:tavLst>
                                        </p:anim>
                                        <p:anim calcmode="lin" valueType="num">
                                          <p:cBhvr additive="base">
                                            <p:cTn id="39" dur="500" fill="hold"/>
                                            <p:tgtEl>
                                              <p:spTgt spid="21"/>
                                            </p:tgtEl>
                                            <p:attrNameLst>
                                              <p:attrName>ppt_y</p:attrName>
                                            </p:attrNameLst>
                                          </p:cBhvr>
                                          <p:tavLst>
                                            <p:tav tm="0">
                                              <p:val>
                                                <p:strVal val="#ppt_y"/>
                                              </p:val>
                                            </p:tav>
                                            <p:tav tm="100000">
                                              <p:val>
                                                <p:strVal val="#ppt_y"/>
                                              </p:val>
                                            </p:tav>
                                          </p:tavLst>
                                        </p:anim>
                                      </p:childTnLst>
                                    </p:cTn>
                                  </p:par>
                                  <p:par>
                                    <p:cTn id="40" presetID="2" presetClass="entr" presetSubtype="2" decel="5600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par>
                                    <p:cTn id="44" presetID="22" presetClass="entr" presetSubtype="8"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animBg="1"/>
          <p:bldP spid="19" grpId="0" animBg="1"/>
          <p:bldP spid="20" grpId="0" animBg="1"/>
          <p:bldP spid="2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0-#ppt_w/2"/>
                                              </p:val>
                                            </p:tav>
                                            <p:tav tm="100000">
                                              <p:val>
                                                <p:strVal val="#ppt_x"/>
                                              </p:val>
                                            </p:tav>
                                          </p:tavLst>
                                        </p:anim>
                                        <p:anim calcmode="lin" valueType="num">
                                          <p:cBhvr additive="base">
                                            <p:cTn id="16" dur="1000" fill="hold"/>
                                            <p:tgtEl>
                                              <p:spTgt spid="13"/>
                                            </p:tgtEl>
                                            <p:attrNameLst>
                                              <p:attrName>ppt_y</p:attrName>
                                            </p:attrNameLst>
                                          </p:cBhvr>
                                          <p:tavLst>
                                            <p:tav tm="0">
                                              <p:val>
                                                <p:strVal val="#ppt_y"/>
                                              </p:val>
                                            </p:tav>
                                            <p:tav tm="100000">
                                              <p:val>
                                                <p:strVal val="#ppt_y"/>
                                              </p:val>
                                            </p:tav>
                                          </p:tavLst>
                                        </p:anim>
                                      </p:childTnLst>
                                    </p:cTn>
                                  </p:par>
                                  <p:par>
                                    <p:cTn id="17" presetID="3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90"/>
                                              </p:val>
                                            </p:tav>
                                            <p:tav tm="100000">
                                              <p:val>
                                                <p:fltVal val="0"/>
                                              </p:val>
                                            </p:tav>
                                          </p:tavLst>
                                        </p:anim>
                                        <p:animEffect transition="in" filter="fade">
                                          <p:cBhvr>
                                            <p:cTn id="22" dur="1000"/>
                                            <p:tgtEl>
                                              <p:spTgt spid="2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90"/>
                                              </p:val>
                                            </p:tav>
                                            <p:tav tm="100000">
                                              <p:val>
                                                <p:fltVal val="0"/>
                                              </p:val>
                                            </p:tav>
                                          </p:tavLst>
                                        </p:anim>
                                        <p:animEffect transition="in" filter="fade">
                                          <p:cBhvr>
                                            <p:cTn id="28" dur="1000"/>
                                            <p:tgtEl>
                                              <p:spTgt spid="1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 calcmode="lin" valueType="num">
                                          <p:cBhvr>
                                            <p:cTn id="33" dur="500" fill="hold"/>
                                            <p:tgtEl>
                                              <p:spTgt spid="18"/>
                                            </p:tgtEl>
                                            <p:attrNameLst>
                                              <p:attrName>style.rotation</p:attrName>
                                            </p:attrNameLst>
                                          </p:cBhvr>
                                          <p:tavLst>
                                            <p:tav tm="0">
                                              <p:val>
                                                <p:fltVal val="90"/>
                                              </p:val>
                                            </p:tav>
                                            <p:tav tm="100000">
                                              <p:val>
                                                <p:fltVal val="0"/>
                                              </p:val>
                                            </p:tav>
                                          </p:tavLst>
                                        </p:anim>
                                        <p:animEffect transition="in" filter="fade">
                                          <p:cBhvr>
                                            <p:cTn id="34" dur="500"/>
                                            <p:tgtEl>
                                              <p:spTgt spid="18"/>
                                            </p:tgtEl>
                                          </p:cBhvr>
                                        </p:animEffect>
                                      </p:childTnLst>
                                    </p:cTn>
                                  </p:par>
                                </p:childTnLst>
                              </p:cTn>
                            </p:par>
                            <p:par>
                              <p:cTn id="35" fill="hold">
                                <p:stCondLst>
                                  <p:cond delay="1000"/>
                                </p:stCondLst>
                                <p:childTnLst>
                                  <p:par>
                                    <p:cTn id="36" presetID="2" presetClass="entr" presetSubtype="2"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fill="hold"/>
                                            <p:tgtEl>
                                              <p:spTgt spid="21"/>
                                            </p:tgtEl>
                                            <p:attrNameLst>
                                              <p:attrName>ppt_x</p:attrName>
                                            </p:attrNameLst>
                                          </p:cBhvr>
                                          <p:tavLst>
                                            <p:tav tm="0">
                                              <p:val>
                                                <p:strVal val="1+#ppt_w/2"/>
                                              </p:val>
                                            </p:tav>
                                            <p:tav tm="100000">
                                              <p:val>
                                                <p:strVal val="#ppt_x"/>
                                              </p:val>
                                            </p:tav>
                                          </p:tavLst>
                                        </p:anim>
                                        <p:anim calcmode="lin" valueType="num">
                                          <p:cBhvr additive="base">
                                            <p:cTn id="39" dur="500" fill="hold"/>
                                            <p:tgtEl>
                                              <p:spTgt spid="21"/>
                                            </p:tgtEl>
                                            <p:attrNameLst>
                                              <p:attrName>ppt_y</p:attrName>
                                            </p:attrNameLst>
                                          </p:cBhvr>
                                          <p:tavLst>
                                            <p:tav tm="0">
                                              <p:val>
                                                <p:strVal val="#ppt_y"/>
                                              </p:val>
                                            </p:tav>
                                            <p:tav tm="100000">
                                              <p:val>
                                                <p:strVal val="#ppt_y"/>
                                              </p:val>
                                            </p:tav>
                                          </p:tavLst>
                                        </p:anim>
                                      </p:childTnLst>
                                    </p:cTn>
                                  </p:par>
                                  <p:par>
                                    <p:cTn id="40" presetID="2" presetClass="entr" presetSubtype="2" decel="5600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par>
                                    <p:cTn id="44" presetID="22" presetClass="entr" presetSubtype="8"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animBg="1"/>
          <p:bldP spid="19" grpId="0" animBg="1"/>
          <p:bldP spid="20" grpId="0" animBg="1"/>
          <p:bldP spid="21" grpId="0" animBg="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7" name="矩形 6"/>
          <p:cNvSpPr/>
          <p:nvPr/>
        </p:nvSpPr>
        <p:spPr>
          <a:xfrm>
            <a:off x="1600" y="1"/>
            <a:ext cx="9142400" cy="5143499"/>
          </a:xfrm>
          <a:prstGeom prst="rect">
            <a:avLst/>
          </a:prstGeom>
          <a:solidFill>
            <a:srgbClr val="E6E6E6">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600" y="1"/>
            <a:ext cx="9142400" cy="5143500"/>
          </a:xfrm>
          <a:prstGeom prst="rect">
            <a:avLst/>
          </a:prstGeom>
          <a:solidFill>
            <a:srgbClr val="D9D9D9">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832367">
            <a:off x="566170" y="4277925"/>
            <a:ext cx="227693" cy="227693"/>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832367">
            <a:off x="344283" y="3675639"/>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832367">
            <a:off x="1290433" y="4595607"/>
            <a:ext cx="254000" cy="254000"/>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832367">
            <a:off x="1033084" y="4069674"/>
            <a:ext cx="254000" cy="254000"/>
          </a:xfrm>
          <a:prstGeom prst="rect">
            <a:avLst/>
          </a:prstGeom>
          <a:solidFill>
            <a:srgbClr val="3773A4">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832367">
            <a:off x="932391" y="3723346"/>
            <a:ext cx="227693" cy="227693"/>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832367">
            <a:off x="1059391" y="4696844"/>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832367">
            <a:off x="1033084" y="3201211"/>
            <a:ext cx="254000" cy="254000"/>
          </a:xfrm>
          <a:prstGeom prst="rect">
            <a:avLst/>
          </a:prstGeom>
          <a:solidFill>
            <a:srgbClr val="F2F2F2">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2832367">
            <a:off x="496683" y="3828039"/>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832367">
            <a:off x="1211791" y="4849244"/>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9840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1125" autoRev="1" fill="remove"/>
                                        <p:tgtEl>
                                          <p:spTgt spid="11"/>
                                        </p:tgtEl>
                                        <p:attrNameLst>
                                          <p:attrName>style.color</p:attrName>
                                        </p:attrNameLst>
                                      </p:cBhvr>
                                      <p:to>
                                        <a:schemeClr val="bg1"/>
                                      </p:to>
                                    </p:animClr>
                                    <p:animClr clrSpc="rgb" dir="cw">
                                      <p:cBhvr>
                                        <p:cTn id="7" dur="1125" autoRev="1" fill="remove"/>
                                        <p:tgtEl>
                                          <p:spTgt spid="11"/>
                                        </p:tgtEl>
                                        <p:attrNameLst>
                                          <p:attrName>fillcolor</p:attrName>
                                        </p:attrNameLst>
                                      </p:cBhvr>
                                      <p:to>
                                        <a:schemeClr val="bg1"/>
                                      </p:to>
                                    </p:animClr>
                                    <p:set>
                                      <p:cBhvr>
                                        <p:cTn id="8" dur="1125" autoRev="1" fill="remove"/>
                                        <p:tgtEl>
                                          <p:spTgt spid="11"/>
                                        </p:tgtEl>
                                        <p:attrNameLst>
                                          <p:attrName>fill.type</p:attrName>
                                        </p:attrNameLst>
                                      </p:cBhvr>
                                      <p:to>
                                        <p:strVal val="solid"/>
                                      </p:to>
                                    </p:set>
                                    <p:set>
                                      <p:cBhvr>
                                        <p:cTn id="9" dur="1125" autoRev="1" fill="remove"/>
                                        <p:tgtEl>
                                          <p:spTgt spid="11"/>
                                        </p:tgtEl>
                                        <p:attrNameLst>
                                          <p:attrName>fill.on</p:attrName>
                                        </p:attrNameLst>
                                      </p:cBhvr>
                                      <p:to>
                                        <p:strVal val="true"/>
                                      </p:to>
                                    </p:set>
                                  </p:childTnLst>
                                </p:cTn>
                              </p:par>
                              <p:par>
                                <p:cTn id="10" presetID="27" presetClass="emph" presetSubtype="0" repeatCount="indefinite" fill="remove" grpId="0" nodeType="withEffect">
                                  <p:stCondLst>
                                    <p:cond delay="1000"/>
                                  </p:stCondLst>
                                  <p:childTnLst>
                                    <p:animClr clrSpc="rgb" dir="cw">
                                      <p:cBhvr override="childStyle">
                                        <p:cTn id="11" dur="1125" autoRev="1" fill="remove"/>
                                        <p:tgtEl>
                                          <p:spTgt spid="10"/>
                                        </p:tgtEl>
                                        <p:attrNameLst>
                                          <p:attrName>style.color</p:attrName>
                                        </p:attrNameLst>
                                      </p:cBhvr>
                                      <p:to>
                                        <a:schemeClr val="accent1"/>
                                      </p:to>
                                    </p:animClr>
                                    <p:animClr clrSpc="rgb" dir="cw">
                                      <p:cBhvr>
                                        <p:cTn id="12" dur="1125" autoRev="1" fill="remove"/>
                                        <p:tgtEl>
                                          <p:spTgt spid="10"/>
                                        </p:tgtEl>
                                        <p:attrNameLst>
                                          <p:attrName>fillcolor</p:attrName>
                                        </p:attrNameLst>
                                      </p:cBhvr>
                                      <p:to>
                                        <a:schemeClr val="accent1"/>
                                      </p:to>
                                    </p:animClr>
                                    <p:set>
                                      <p:cBhvr>
                                        <p:cTn id="13" dur="1125" autoRev="1" fill="remove"/>
                                        <p:tgtEl>
                                          <p:spTgt spid="10"/>
                                        </p:tgtEl>
                                        <p:attrNameLst>
                                          <p:attrName>fill.type</p:attrName>
                                        </p:attrNameLst>
                                      </p:cBhvr>
                                      <p:to>
                                        <p:strVal val="solid"/>
                                      </p:to>
                                    </p:set>
                                    <p:set>
                                      <p:cBhvr>
                                        <p:cTn id="14" dur="1125" autoRev="1" fill="remove"/>
                                        <p:tgtEl>
                                          <p:spTgt spid="10"/>
                                        </p:tgtEl>
                                        <p:attrNameLst>
                                          <p:attrName>fill.on</p:attrName>
                                        </p:attrNameLst>
                                      </p:cBhvr>
                                      <p:to>
                                        <p:strVal val="true"/>
                                      </p:to>
                                    </p:set>
                                  </p:childTnLst>
                                </p:cTn>
                              </p:par>
                              <p:par>
                                <p:cTn id="15" presetID="27" presetClass="emph" presetSubtype="0" repeatCount="indefinite" fill="remove" grpId="0" nodeType="withEffect">
                                  <p:stCondLst>
                                    <p:cond delay="0"/>
                                  </p:stCondLst>
                                  <p:childTnLst>
                                    <p:animClr clrSpc="rgb" dir="cw">
                                      <p:cBhvr override="childStyle">
                                        <p:cTn id="16" dur="1125" autoRev="1" fill="remove"/>
                                        <p:tgtEl>
                                          <p:spTgt spid="15"/>
                                        </p:tgtEl>
                                        <p:attrNameLst>
                                          <p:attrName>style.color</p:attrName>
                                        </p:attrNameLst>
                                      </p:cBhvr>
                                      <p:to>
                                        <a:schemeClr val="bg1"/>
                                      </p:to>
                                    </p:animClr>
                                    <p:animClr clrSpc="rgb" dir="cw">
                                      <p:cBhvr>
                                        <p:cTn id="17" dur="1125" autoRev="1" fill="remove"/>
                                        <p:tgtEl>
                                          <p:spTgt spid="15"/>
                                        </p:tgtEl>
                                        <p:attrNameLst>
                                          <p:attrName>fillcolor</p:attrName>
                                        </p:attrNameLst>
                                      </p:cBhvr>
                                      <p:to>
                                        <a:schemeClr val="bg1"/>
                                      </p:to>
                                    </p:animClr>
                                    <p:set>
                                      <p:cBhvr>
                                        <p:cTn id="18" dur="1125" autoRev="1" fill="remove"/>
                                        <p:tgtEl>
                                          <p:spTgt spid="15"/>
                                        </p:tgtEl>
                                        <p:attrNameLst>
                                          <p:attrName>fill.type</p:attrName>
                                        </p:attrNameLst>
                                      </p:cBhvr>
                                      <p:to>
                                        <p:strVal val="solid"/>
                                      </p:to>
                                    </p:set>
                                    <p:set>
                                      <p:cBhvr>
                                        <p:cTn id="19" dur="1125" autoRev="1" fill="remove"/>
                                        <p:tgtEl>
                                          <p:spTgt spid="15"/>
                                        </p:tgtEl>
                                        <p:attrNameLst>
                                          <p:attrName>fill.on</p:attrName>
                                        </p:attrNameLst>
                                      </p:cBhvr>
                                      <p:to>
                                        <p:strVal val="true"/>
                                      </p:to>
                                    </p:set>
                                  </p:childTnLst>
                                </p:cTn>
                              </p:par>
                              <p:par>
                                <p:cTn id="20" presetID="27" presetClass="emph" presetSubtype="0" repeatCount="indefinite" fill="remove" grpId="0" nodeType="withEffect">
                                  <p:stCondLst>
                                    <p:cond delay="0"/>
                                  </p:stCondLst>
                                  <p:childTnLst>
                                    <p:animClr clrSpc="rgb" dir="cw">
                                      <p:cBhvr override="childStyle">
                                        <p:cTn id="21" dur="1125" autoRev="1" fill="remove"/>
                                        <p:tgtEl>
                                          <p:spTgt spid="14"/>
                                        </p:tgtEl>
                                        <p:attrNameLst>
                                          <p:attrName>style.color</p:attrName>
                                        </p:attrNameLst>
                                      </p:cBhvr>
                                      <p:to>
                                        <a:schemeClr val="accent1"/>
                                      </p:to>
                                    </p:animClr>
                                    <p:animClr clrSpc="rgb" dir="cw">
                                      <p:cBhvr>
                                        <p:cTn id="22" dur="1125" autoRev="1" fill="remove"/>
                                        <p:tgtEl>
                                          <p:spTgt spid="14"/>
                                        </p:tgtEl>
                                        <p:attrNameLst>
                                          <p:attrName>fillcolor</p:attrName>
                                        </p:attrNameLst>
                                      </p:cBhvr>
                                      <p:to>
                                        <a:schemeClr val="accent1"/>
                                      </p:to>
                                    </p:animClr>
                                    <p:set>
                                      <p:cBhvr>
                                        <p:cTn id="23" dur="1125" autoRev="1" fill="remove"/>
                                        <p:tgtEl>
                                          <p:spTgt spid="14"/>
                                        </p:tgtEl>
                                        <p:attrNameLst>
                                          <p:attrName>fill.type</p:attrName>
                                        </p:attrNameLst>
                                      </p:cBhvr>
                                      <p:to>
                                        <p:strVal val="solid"/>
                                      </p:to>
                                    </p:set>
                                    <p:set>
                                      <p:cBhvr>
                                        <p:cTn id="24" dur="1125" autoRev="1" fill="remove"/>
                                        <p:tgtEl>
                                          <p:spTgt spid="14"/>
                                        </p:tgtEl>
                                        <p:attrNameLst>
                                          <p:attrName>fill.on</p:attrName>
                                        </p:attrNameLst>
                                      </p:cBhvr>
                                      <p:to>
                                        <p:strVal val="true"/>
                                      </p:to>
                                    </p:set>
                                  </p:childTnLst>
                                </p:cTn>
                              </p:par>
                              <p:par>
                                <p:cTn id="25" presetID="42" presetClass="path" presetSubtype="0" repeatCount="indefinite" accel="50000" decel="50000" autoRev="1" fill="hold" grpId="0" nodeType="withEffect">
                                  <p:stCondLst>
                                    <p:cond delay="0"/>
                                  </p:stCondLst>
                                  <p:childTnLst>
                                    <p:animMotion origin="layout" path="M -0.01615 0.03858 L -4.44444E-6 1.11111E-6 " pathEditMode="relative" rAng="0" ptsTypes="AA">
                                      <p:cBhvr>
                                        <p:cTn id="26" dur="4000" fill="hold"/>
                                        <p:tgtEl>
                                          <p:spTgt spid="13"/>
                                        </p:tgtEl>
                                        <p:attrNameLst>
                                          <p:attrName>ppt_x</p:attrName>
                                          <p:attrName>ppt_y</p:attrName>
                                        </p:attrNameLst>
                                      </p:cBhvr>
                                      <p:rCtr x="1059" y="-2037"/>
                                    </p:animMotion>
                                  </p:childTnLst>
                                </p:cTn>
                              </p:par>
                              <p:par>
                                <p:cTn id="27" presetID="27" presetClass="emph" presetSubtype="0" repeatCount="indefinite" fill="remove" grpId="1" nodeType="withEffect">
                                  <p:stCondLst>
                                    <p:cond delay="1250"/>
                                  </p:stCondLst>
                                  <p:childTnLst>
                                    <p:animClr clrSpc="rgb" dir="cw">
                                      <p:cBhvr override="childStyle">
                                        <p:cTn id="28" dur="1250" autoRev="1" fill="remove"/>
                                        <p:tgtEl>
                                          <p:spTgt spid="13"/>
                                        </p:tgtEl>
                                        <p:attrNameLst>
                                          <p:attrName>style.color</p:attrName>
                                        </p:attrNameLst>
                                      </p:cBhvr>
                                      <p:to>
                                        <a:schemeClr val="accent1"/>
                                      </p:to>
                                    </p:animClr>
                                    <p:animClr clrSpc="rgb" dir="cw">
                                      <p:cBhvr>
                                        <p:cTn id="29" dur="1250" autoRev="1" fill="remove"/>
                                        <p:tgtEl>
                                          <p:spTgt spid="13"/>
                                        </p:tgtEl>
                                        <p:attrNameLst>
                                          <p:attrName>fillcolor</p:attrName>
                                        </p:attrNameLst>
                                      </p:cBhvr>
                                      <p:to>
                                        <a:schemeClr val="accent1"/>
                                      </p:to>
                                    </p:animClr>
                                    <p:set>
                                      <p:cBhvr>
                                        <p:cTn id="30" dur="1250" autoRev="1" fill="remove"/>
                                        <p:tgtEl>
                                          <p:spTgt spid="13"/>
                                        </p:tgtEl>
                                        <p:attrNameLst>
                                          <p:attrName>fill.type</p:attrName>
                                        </p:attrNameLst>
                                      </p:cBhvr>
                                      <p:to>
                                        <p:strVal val="solid"/>
                                      </p:to>
                                    </p:set>
                                    <p:set>
                                      <p:cBhvr>
                                        <p:cTn id="31" dur="1250" autoRev="1" fill="remove"/>
                                        <p:tgtEl>
                                          <p:spTgt spid="13"/>
                                        </p:tgtEl>
                                        <p:attrNameLst>
                                          <p:attrName>fill.on</p:attrName>
                                        </p:attrNameLst>
                                      </p:cBhvr>
                                      <p:to>
                                        <p:strVal val="true"/>
                                      </p:to>
                                    </p:set>
                                  </p:childTnLst>
                                </p:cTn>
                              </p:par>
                              <p:par>
                                <p:cTn id="32" presetID="42" presetClass="path" presetSubtype="0" repeatCount="indefinite" accel="50000" decel="50000" autoRev="1" fill="hold" grpId="0" nodeType="withEffect">
                                  <p:stCondLst>
                                    <p:cond delay="0"/>
                                  </p:stCondLst>
                                  <p:childTnLst>
                                    <p:animMotion origin="layout" path="M 2.77778E-7 -2.22222E-6 L 0.02674 -0.06913 " pathEditMode="relative" rAng="0" ptsTypes="AA">
                                      <p:cBhvr>
                                        <p:cTn id="33" dur="4000" fill="hold"/>
                                        <p:tgtEl>
                                          <p:spTgt spid="16"/>
                                        </p:tgtEl>
                                        <p:attrNameLst>
                                          <p:attrName>ppt_x</p:attrName>
                                          <p:attrName>ppt_y</p:attrName>
                                        </p:attrNameLst>
                                      </p:cBhvr>
                                      <p:rCtr x="1337" y="-3457"/>
                                    </p:animMotion>
                                  </p:childTnLst>
                                </p:cTn>
                              </p:par>
                              <p:par>
                                <p:cTn id="34" presetID="27" presetClass="emph" presetSubtype="0" repeatCount="indefinite" fill="remove" grpId="1" nodeType="withEffect">
                                  <p:stCondLst>
                                    <p:cond delay="1250"/>
                                  </p:stCondLst>
                                  <p:childTnLst>
                                    <p:animClr clrSpc="rgb" dir="cw">
                                      <p:cBhvr override="childStyle">
                                        <p:cTn id="35" dur="1250" autoRev="1" fill="remove"/>
                                        <p:tgtEl>
                                          <p:spTgt spid="16"/>
                                        </p:tgtEl>
                                        <p:attrNameLst>
                                          <p:attrName>style.color</p:attrName>
                                        </p:attrNameLst>
                                      </p:cBhvr>
                                      <p:to>
                                        <a:schemeClr val="bg1"/>
                                      </p:to>
                                    </p:animClr>
                                    <p:animClr clrSpc="rgb" dir="cw">
                                      <p:cBhvr>
                                        <p:cTn id="36" dur="1250" autoRev="1" fill="remove"/>
                                        <p:tgtEl>
                                          <p:spTgt spid="16"/>
                                        </p:tgtEl>
                                        <p:attrNameLst>
                                          <p:attrName>fillcolor</p:attrName>
                                        </p:attrNameLst>
                                      </p:cBhvr>
                                      <p:to>
                                        <a:schemeClr val="bg1"/>
                                      </p:to>
                                    </p:animClr>
                                    <p:set>
                                      <p:cBhvr>
                                        <p:cTn id="37" dur="1250" autoRev="1" fill="remove"/>
                                        <p:tgtEl>
                                          <p:spTgt spid="16"/>
                                        </p:tgtEl>
                                        <p:attrNameLst>
                                          <p:attrName>fill.type</p:attrName>
                                        </p:attrNameLst>
                                      </p:cBhvr>
                                      <p:to>
                                        <p:strVal val="solid"/>
                                      </p:to>
                                    </p:set>
                                    <p:set>
                                      <p:cBhvr>
                                        <p:cTn id="38" dur="1250" autoRev="1" fill="remove"/>
                                        <p:tgtEl>
                                          <p:spTgt spid="16"/>
                                        </p:tgtEl>
                                        <p:attrNameLst>
                                          <p:attrName>fill.on</p:attrName>
                                        </p:attrNameLst>
                                      </p:cBhvr>
                                      <p:to>
                                        <p:strVal val="true"/>
                                      </p:to>
                                    </p:set>
                                  </p:childTnLst>
                                </p:cTn>
                              </p:par>
                              <p:par>
                                <p:cTn id="39" presetID="27" presetClass="emph" presetSubtype="0" repeatCount="indefinite" fill="remove" grpId="0" nodeType="withEffect">
                                  <p:stCondLst>
                                    <p:cond delay="0"/>
                                  </p:stCondLst>
                                  <p:childTnLst>
                                    <p:animClr clrSpc="rgb" dir="cw">
                                      <p:cBhvr override="childStyle">
                                        <p:cTn id="40" dur="1125" autoRev="1" fill="remove"/>
                                        <p:tgtEl>
                                          <p:spTgt spid="19"/>
                                        </p:tgtEl>
                                        <p:attrNameLst>
                                          <p:attrName>style.color</p:attrName>
                                        </p:attrNameLst>
                                      </p:cBhvr>
                                      <p:to>
                                        <a:schemeClr val="bg1"/>
                                      </p:to>
                                    </p:animClr>
                                    <p:animClr clrSpc="rgb" dir="cw">
                                      <p:cBhvr>
                                        <p:cTn id="41" dur="1125" autoRev="1" fill="remove"/>
                                        <p:tgtEl>
                                          <p:spTgt spid="19"/>
                                        </p:tgtEl>
                                        <p:attrNameLst>
                                          <p:attrName>fillcolor</p:attrName>
                                        </p:attrNameLst>
                                      </p:cBhvr>
                                      <p:to>
                                        <a:schemeClr val="bg1"/>
                                      </p:to>
                                    </p:animClr>
                                    <p:set>
                                      <p:cBhvr>
                                        <p:cTn id="42" dur="1125" autoRev="1" fill="remove"/>
                                        <p:tgtEl>
                                          <p:spTgt spid="19"/>
                                        </p:tgtEl>
                                        <p:attrNameLst>
                                          <p:attrName>fill.type</p:attrName>
                                        </p:attrNameLst>
                                      </p:cBhvr>
                                      <p:to>
                                        <p:strVal val="solid"/>
                                      </p:to>
                                    </p:set>
                                    <p:set>
                                      <p:cBhvr>
                                        <p:cTn id="43" dur="1125" autoRev="1" fill="remove"/>
                                        <p:tgtEl>
                                          <p:spTgt spid="19"/>
                                        </p:tgtEl>
                                        <p:attrNameLst>
                                          <p:attrName>fill.on</p:attrName>
                                        </p:attrNameLst>
                                      </p:cBhvr>
                                      <p:to>
                                        <p:strVal val="true"/>
                                      </p:to>
                                    </p:set>
                                  </p:childTnLst>
                                </p:cTn>
                              </p:par>
                              <p:par>
                                <p:cTn id="44" presetID="27" presetClass="emph" presetSubtype="0" repeatCount="indefinite" fill="remove" grpId="0" nodeType="withEffect">
                                  <p:stCondLst>
                                    <p:cond delay="0"/>
                                  </p:stCondLst>
                                  <p:childTnLst>
                                    <p:animClr clrSpc="rgb" dir="cw">
                                      <p:cBhvr override="childStyle">
                                        <p:cTn id="45" dur="1125" autoRev="1" fill="remove"/>
                                        <p:tgtEl>
                                          <p:spTgt spid="20"/>
                                        </p:tgtEl>
                                        <p:attrNameLst>
                                          <p:attrName>style.color</p:attrName>
                                        </p:attrNameLst>
                                      </p:cBhvr>
                                      <p:to>
                                        <a:schemeClr val="bg1"/>
                                      </p:to>
                                    </p:animClr>
                                    <p:animClr clrSpc="rgb" dir="cw">
                                      <p:cBhvr>
                                        <p:cTn id="46" dur="1125" autoRev="1" fill="remove"/>
                                        <p:tgtEl>
                                          <p:spTgt spid="20"/>
                                        </p:tgtEl>
                                        <p:attrNameLst>
                                          <p:attrName>fillcolor</p:attrName>
                                        </p:attrNameLst>
                                      </p:cBhvr>
                                      <p:to>
                                        <a:schemeClr val="bg1"/>
                                      </p:to>
                                    </p:animClr>
                                    <p:set>
                                      <p:cBhvr>
                                        <p:cTn id="47" dur="1125" autoRev="1" fill="remove"/>
                                        <p:tgtEl>
                                          <p:spTgt spid="20"/>
                                        </p:tgtEl>
                                        <p:attrNameLst>
                                          <p:attrName>fill.type</p:attrName>
                                        </p:attrNameLst>
                                      </p:cBhvr>
                                      <p:to>
                                        <p:strVal val="solid"/>
                                      </p:to>
                                    </p:set>
                                    <p:set>
                                      <p:cBhvr>
                                        <p:cTn id="48" dur="1125" autoRev="1" fill="remove"/>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3" grpId="1" animBg="1"/>
      <p:bldP spid="14" grpId="0" animBg="1"/>
      <p:bldP spid="15" grpId="0" animBg="1"/>
      <p:bldP spid="16" grpId="0" animBg="1"/>
      <p:bldP spid="16" grpId="1" animBg="1"/>
      <p:bldP spid="19" grpId="0" animBg="1"/>
      <p:bldP spid="2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7" name="矩形 6"/>
          <p:cNvSpPr/>
          <p:nvPr/>
        </p:nvSpPr>
        <p:spPr>
          <a:xfrm>
            <a:off x="-11542" y="-133189"/>
            <a:ext cx="9343380" cy="5307645"/>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3601179" y="1710646"/>
            <a:ext cx="5542821" cy="98205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9" name="Freeform 5">
            <a:extLst>
              <a:ext uri="{FF2B5EF4-FFF2-40B4-BE49-F238E27FC236}">
                <a16:creationId xmlns:a16="http://schemas.microsoft.com/office/drawing/2014/main" id="{C4B9E70B-D621-47E5-906D-4E166E508837}"/>
              </a:ext>
            </a:extLst>
          </p:cNvPr>
          <p:cNvSpPr>
            <a:spLocks/>
          </p:cNvSpPr>
          <p:nvPr/>
        </p:nvSpPr>
        <p:spPr bwMode="auto">
          <a:xfrm>
            <a:off x="691347" y="846550"/>
            <a:ext cx="2094268" cy="2371344"/>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solidFill>
            <a:srgbClr val="F8A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0" name="组合 9">
            <a:extLst>
              <a:ext uri="{FF2B5EF4-FFF2-40B4-BE49-F238E27FC236}">
                <a16:creationId xmlns:a16="http://schemas.microsoft.com/office/drawing/2014/main" id="{F950A6DA-97B1-4B66-8468-20A25D3C211D}"/>
              </a:ext>
            </a:extLst>
          </p:cNvPr>
          <p:cNvGrpSpPr/>
          <p:nvPr/>
        </p:nvGrpSpPr>
        <p:grpSpPr>
          <a:xfrm>
            <a:off x="156413" y="919680"/>
            <a:ext cx="2792060" cy="3165622"/>
            <a:chOff x="1240035" y="848773"/>
            <a:chExt cx="2792060" cy="3165622"/>
          </a:xfrm>
        </p:grpSpPr>
        <p:sp>
          <p:nvSpPr>
            <p:cNvPr id="11" name="Freeform 6">
              <a:extLst>
                <a:ext uri="{FF2B5EF4-FFF2-40B4-BE49-F238E27FC236}">
                  <a16:creationId xmlns:a16="http://schemas.microsoft.com/office/drawing/2014/main" id="{AB6B0800-05A8-40F5-987D-9ACE7DAF812A}"/>
                </a:ext>
              </a:extLst>
            </p:cNvPr>
            <p:cNvSpPr>
              <a:spLocks/>
            </p:cNvSpPr>
            <p:nvPr/>
          </p:nvSpPr>
          <p:spPr bwMode="auto">
            <a:xfrm>
              <a:off x="1240035" y="848773"/>
              <a:ext cx="2792060" cy="3165622"/>
            </a:xfrm>
            <a:custGeom>
              <a:avLst/>
              <a:gdLst>
                <a:gd name="T0" fmla="*/ 72 w 595"/>
                <a:gd name="T1" fmla="*/ 665 h 674"/>
                <a:gd name="T2" fmla="*/ 24 w 595"/>
                <a:gd name="T3" fmla="*/ 665 h 674"/>
                <a:gd name="T4" fmla="*/ 0 w 595"/>
                <a:gd name="T5" fmla="*/ 624 h 674"/>
                <a:gd name="T6" fmla="*/ 0 w 595"/>
                <a:gd name="T7" fmla="*/ 50 h 674"/>
                <a:gd name="T8" fmla="*/ 24 w 595"/>
                <a:gd name="T9" fmla="*/ 9 h 674"/>
                <a:gd name="T10" fmla="*/ 72 w 595"/>
                <a:gd name="T11" fmla="*/ 9 h 674"/>
                <a:gd name="T12" fmla="*/ 571 w 595"/>
                <a:gd name="T13" fmla="*/ 296 h 674"/>
                <a:gd name="T14" fmla="*/ 595 w 595"/>
                <a:gd name="T15" fmla="*/ 337 h 674"/>
                <a:gd name="T16" fmla="*/ 571 w 595"/>
                <a:gd name="T17" fmla="*/ 378 h 674"/>
                <a:gd name="T18" fmla="*/ 72 w 595"/>
                <a:gd name="T19" fmla="*/ 665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5" h="674">
                  <a:moveTo>
                    <a:pt x="72" y="665"/>
                  </a:moveTo>
                  <a:cubicBezTo>
                    <a:pt x="57" y="674"/>
                    <a:pt x="39" y="674"/>
                    <a:pt x="24" y="665"/>
                  </a:cubicBezTo>
                  <a:cubicBezTo>
                    <a:pt x="9" y="657"/>
                    <a:pt x="0" y="641"/>
                    <a:pt x="0" y="624"/>
                  </a:cubicBezTo>
                  <a:cubicBezTo>
                    <a:pt x="0" y="50"/>
                    <a:pt x="0" y="50"/>
                    <a:pt x="0" y="50"/>
                  </a:cubicBezTo>
                  <a:cubicBezTo>
                    <a:pt x="0" y="33"/>
                    <a:pt x="9" y="17"/>
                    <a:pt x="24" y="9"/>
                  </a:cubicBezTo>
                  <a:cubicBezTo>
                    <a:pt x="39" y="0"/>
                    <a:pt x="57" y="0"/>
                    <a:pt x="72" y="9"/>
                  </a:cubicBezTo>
                  <a:cubicBezTo>
                    <a:pt x="571" y="296"/>
                    <a:pt x="571" y="296"/>
                    <a:pt x="571" y="296"/>
                  </a:cubicBezTo>
                  <a:cubicBezTo>
                    <a:pt x="586" y="304"/>
                    <a:pt x="595" y="320"/>
                    <a:pt x="595" y="337"/>
                  </a:cubicBezTo>
                  <a:cubicBezTo>
                    <a:pt x="595" y="354"/>
                    <a:pt x="586" y="370"/>
                    <a:pt x="571" y="378"/>
                  </a:cubicBezTo>
                  <a:cubicBezTo>
                    <a:pt x="72" y="665"/>
                    <a:pt x="72" y="665"/>
                    <a:pt x="72" y="665"/>
                  </a:cubicBezTo>
                </a:path>
              </a:pathLst>
            </a:custGeom>
            <a:blipFill dpi="0" rotWithShape="1">
              <a:blip r:embed="rId2" cstate="print">
                <a:extLst>
                  <a:ext uri="{28A0092B-C50C-407E-A947-70E740481C1C}">
                    <a14:useLocalDpi xmlns:a14="http://schemas.microsoft.com/office/drawing/2010/main" val="0"/>
                  </a:ext>
                </a:extLst>
              </a:blip>
              <a:srcRect/>
              <a:stretch>
                <a:fillRect/>
              </a:stretch>
            </a:bli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7">
              <a:extLst>
                <a:ext uri="{FF2B5EF4-FFF2-40B4-BE49-F238E27FC236}">
                  <a16:creationId xmlns:a16="http://schemas.microsoft.com/office/drawing/2014/main" id="{188A26DD-AB31-4FF7-808F-D34498D86D7A}"/>
                </a:ext>
              </a:extLst>
            </p:cNvPr>
            <p:cNvSpPr>
              <a:spLocks/>
            </p:cNvSpPr>
            <p:nvPr/>
          </p:nvSpPr>
          <p:spPr bwMode="auto">
            <a:xfrm>
              <a:off x="1354953" y="990928"/>
              <a:ext cx="2562225" cy="2882900"/>
            </a:xfrm>
            <a:custGeom>
              <a:avLst/>
              <a:gdLst>
                <a:gd name="T0" fmla="*/ 76 w 603"/>
                <a:gd name="T1" fmla="*/ 667 h 678"/>
                <a:gd name="T2" fmla="*/ 74 w 603"/>
                <a:gd name="T3" fmla="*/ 664 h 678"/>
                <a:gd name="T4" fmla="*/ 52 w 603"/>
                <a:gd name="T5" fmla="*/ 670 h 678"/>
                <a:gd name="T6" fmla="*/ 30 w 603"/>
                <a:gd name="T7" fmla="*/ 664 h 678"/>
                <a:gd name="T8" fmla="*/ 8 w 603"/>
                <a:gd name="T9" fmla="*/ 626 h 678"/>
                <a:gd name="T10" fmla="*/ 8 w 603"/>
                <a:gd name="T11" fmla="*/ 52 h 678"/>
                <a:gd name="T12" fmla="*/ 30 w 603"/>
                <a:gd name="T13" fmla="*/ 14 h 678"/>
                <a:gd name="T14" fmla="*/ 52 w 603"/>
                <a:gd name="T15" fmla="*/ 8 h 678"/>
                <a:gd name="T16" fmla="*/ 74 w 603"/>
                <a:gd name="T17" fmla="*/ 14 h 678"/>
                <a:gd name="T18" fmla="*/ 573 w 603"/>
                <a:gd name="T19" fmla="*/ 301 h 678"/>
                <a:gd name="T20" fmla="*/ 595 w 603"/>
                <a:gd name="T21" fmla="*/ 339 h 678"/>
                <a:gd name="T22" fmla="*/ 573 w 603"/>
                <a:gd name="T23" fmla="*/ 377 h 678"/>
                <a:gd name="T24" fmla="*/ 74 w 603"/>
                <a:gd name="T25" fmla="*/ 664 h 678"/>
                <a:gd name="T26" fmla="*/ 76 w 603"/>
                <a:gd name="T27" fmla="*/ 667 h 678"/>
                <a:gd name="T28" fmla="*/ 78 w 603"/>
                <a:gd name="T29" fmla="*/ 671 h 678"/>
                <a:gd name="T30" fmla="*/ 577 w 603"/>
                <a:gd name="T31" fmla="*/ 384 h 678"/>
                <a:gd name="T32" fmla="*/ 603 w 603"/>
                <a:gd name="T33" fmla="*/ 339 h 678"/>
                <a:gd name="T34" fmla="*/ 577 w 603"/>
                <a:gd name="T35" fmla="*/ 294 h 678"/>
                <a:gd name="T36" fmla="*/ 78 w 603"/>
                <a:gd name="T37" fmla="*/ 7 h 678"/>
                <a:gd name="T38" fmla="*/ 52 w 603"/>
                <a:gd name="T39" fmla="*/ 0 h 678"/>
                <a:gd name="T40" fmla="*/ 26 w 603"/>
                <a:gd name="T41" fmla="*/ 7 h 678"/>
                <a:gd name="T42" fmla="*/ 0 w 603"/>
                <a:gd name="T43" fmla="*/ 52 h 678"/>
                <a:gd name="T44" fmla="*/ 0 w 603"/>
                <a:gd name="T45" fmla="*/ 626 h 678"/>
                <a:gd name="T46" fmla="*/ 26 w 603"/>
                <a:gd name="T47" fmla="*/ 671 h 678"/>
                <a:gd name="T48" fmla="*/ 52 w 603"/>
                <a:gd name="T49" fmla="*/ 678 h 678"/>
                <a:gd name="T50" fmla="*/ 78 w 603"/>
                <a:gd name="T51" fmla="*/ 671 h 678"/>
                <a:gd name="T52" fmla="*/ 76 w 603"/>
                <a:gd name="T53" fmla="*/ 66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3" h="678">
                  <a:moveTo>
                    <a:pt x="76" y="667"/>
                  </a:moveTo>
                  <a:cubicBezTo>
                    <a:pt x="74" y="664"/>
                    <a:pt x="74" y="664"/>
                    <a:pt x="74" y="664"/>
                  </a:cubicBezTo>
                  <a:cubicBezTo>
                    <a:pt x="67" y="668"/>
                    <a:pt x="60" y="670"/>
                    <a:pt x="52" y="670"/>
                  </a:cubicBezTo>
                  <a:cubicBezTo>
                    <a:pt x="44" y="670"/>
                    <a:pt x="37" y="668"/>
                    <a:pt x="30" y="664"/>
                  </a:cubicBezTo>
                  <a:cubicBezTo>
                    <a:pt x="17" y="656"/>
                    <a:pt x="8" y="642"/>
                    <a:pt x="8" y="626"/>
                  </a:cubicBezTo>
                  <a:cubicBezTo>
                    <a:pt x="8" y="52"/>
                    <a:pt x="8" y="52"/>
                    <a:pt x="8" y="52"/>
                  </a:cubicBezTo>
                  <a:cubicBezTo>
                    <a:pt x="8" y="36"/>
                    <a:pt x="17" y="22"/>
                    <a:pt x="30" y="14"/>
                  </a:cubicBezTo>
                  <a:cubicBezTo>
                    <a:pt x="37" y="10"/>
                    <a:pt x="44" y="8"/>
                    <a:pt x="52" y="8"/>
                  </a:cubicBezTo>
                  <a:cubicBezTo>
                    <a:pt x="60" y="8"/>
                    <a:pt x="67" y="10"/>
                    <a:pt x="74" y="14"/>
                  </a:cubicBezTo>
                  <a:cubicBezTo>
                    <a:pt x="573" y="301"/>
                    <a:pt x="573" y="301"/>
                    <a:pt x="573" y="301"/>
                  </a:cubicBezTo>
                  <a:cubicBezTo>
                    <a:pt x="587" y="309"/>
                    <a:pt x="595" y="323"/>
                    <a:pt x="595" y="339"/>
                  </a:cubicBezTo>
                  <a:cubicBezTo>
                    <a:pt x="595" y="355"/>
                    <a:pt x="587" y="369"/>
                    <a:pt x="573" y="377"/>
                  </a:cubicBezTo>
                  <a:cubicBezTo>
                    <a:pt x="74" y="664"/>
                    <a:pt x="74" y="664"/>
                    <a:pt x="74" y="664"/>
                  </a:cubicBezTo>
                  <a:cubicBezTo>
                    <a:pt x="76" y="667"/>
                    <a:pt x="76" y="667"/>
                    <a:pt x="76" y="667"/>
                  </a:cubicBezTo>
                  <a:cubicBezTo>
                    <a:pt x="78" y="671"/>
                    <a:pt x="78" y="671"/>
                    <a:pt x="78" y="671"/>
                  </a:cubicBezTo>
                  <a:cubicBezTo>
                    <a:pt x="577" y="384"/>
                    <a:pt x="577" y="384"/>
                    <a:pt x="577" y="384"/>
                  </a:cubicBezTo>
                  <a:cubicBezTo>
                    <a:pt x="593" y="375"/>
                    <a:pt x="603" y="358"/>
                    <a:pt x="603" y="339"/>
                  </a:cubicBezTo>
                  <a:cubicBezTo>
                    <a:pt x="603" y="320"/>
                    <a:pt x="593" y="303"/>
                    <a:pt x="577" y="294"/>
                  </a:cubicBezTo>
                  <a:cubicBezTo>
                    <a:pt x="78" y="7"/>
                    <a:pt x="78" y="7"/>
                    <a:pt x="78" y="7"/>
                  </a:cubicBezTo>
                  <a:cubicBezTo>
                    <a:pt x="70" y="3"/>
                    <a:pt x="61" y="0"/>
                    <a:pt x="52" y="0"/>
                  </a:cubicBezTo>
                  <a:cubicBezTo>
                    <a:pt x="43" y="0"/>
                    <a:pt x="34" y="3"/>
                    <a:pt x="26" y="7"/>
                  </a:cubicBezTo>
                  <a:cubicBezTo>
                    <a:pt x="10" y="17"/>
                    <a:pt x="0" y="34"/>
                    <a:pt x="0" y="52"/>
                  </a:cubicBezTo>
                  <a:cubicBezTo>
                    <a:pt x="0" y="626"/>
                    <a:pt x="0" y="626"/>
                    <a:pt x="0" y="626"/>
                  </a:cubicBezTo>
                  <a:cubicBezTo>
                    <a:pt x="0" y="644"/>
                    <a:pt x="10" y="661"/>
                    <a:pt x="26" y="671"/>
                  </a:cubicBezTo>
                  <a:cubicBezTo>
                    <a:pt x="34" y="675"/>
                    <a:pt x="43" y="678"/>
                    <a:pt x="52" y="678"/>
                  </a:cubicBezTo>
                  <a:cubicBezTo>
                    <a:pt x="61" y="678"/>
                    <a:pt x="70" y="675"/>
                    <a:pt x="78" y="671"/>
                  </a:cubicBezTo>
                  <a:cubicBezTo>
                    <a:pt x="76" y="667"/>
                    <a:pt x="76" y="667"/>
                    <a:pt x="76" y="66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 name="组合 12">
            <a:extLst>
              <a:ext uri="{FF2B5EF4-FFF2-40B4-BE49-F238E27FC236}">
                <a16:creationId xmlns:a16="http://schemas.microsoft.com/office/drawing/2014/main" id="{EEA1B176-2A04-4F77-B219-D0CE6FA8CEE4}"/>
              </a:ext>
            </a:extLst>
          </p:cNvPr>
          <p:cNvGrpSpPr/>
          <p:nvPr/>
        </p:nvGrpSpPr>
        <p:grpSpPr>
          <a:xfrm>
            <a:off x="-123957" y="2034972"/>
            <a:ext cx="828675" cy="935038"/>
            <a:chOff x="959665" y="1964065"/>
            <a:chExt cx="828675" cy="935038"/>
          </a:xfrm>
        </p:grpSpPr>
        <p:sp>
          <p:nvSpPr>
            <p:cNvPr id="14" name="Freeform 8">
              <a:extLst>
                <a:ext uri="{FF2B5EF4-FFF2-40B4-BE49-F238E27FC236}">
                  <a16:creationId xmlns:a16="http://schemas.microsoft.com/office/drawing/2014/main" id="{85F8B9E5-F279-490B-AA1A-4681815725D0}"/>
                </a:ext>
              </a:extLst>
            </p:cNvPr>
            <p:cNvSpPr>
              <a:spLocks/>
            </p:cNvSpPr>
            <p:nvPr/>
          </p:nvSpPr>
          <p:spPr bwMode="auto">
            <a:xfrm>
              <a:off x="959665" y="1964065"/>
              <a:ext cx="395288" cy="935038"/>
            </a:xfrm>
            <a:custGeom>
              <a:avLst/>
              <a:gdLst>
                <a:gd name="T0" fmla="*/ 15 w 93"/>
                <a:gd name="T1" fmla="*/ 0 h 220"/>
                <a:gd name="T2" fmla="*/ 8 w 93"/>
                <a:gd name="T3" fmla="*/ 2 h 220"/>
                <a:gd name="T4" fmla="*/ 0 w 93"/>
                <a:gd name="T5" fmla="*/ 16 h 220"/>
                <a:gd name="T6" fmla="*/ 0 w 93"/>
                <a:gd name="T7" fmla="*/ 204 h 220"/>
                <a:gd name="T8" fmla="*/ 8 w 93"/>
                <a:gd name="T9" fmla="*/ 218 h 220"/>
                <a:gd name="T10" fmla="*/ 16 w 93"/>
                <a:gd name="T11" fmla="*/ 220 h 220"/>
                <a:gd name="T12" fmla="*/ 23 w 93"/>
                <a:gd name="T13" fmla="*/ 218 h 220"/>
                <a:gd name="T14" fmla="*/ 93 w 93"/>
                <a:gd name="T15" fmla="*/ 177 h 220"/>
                <a:gd name="T16" fmla="*/ 93 w 93"/>
                <a:gd name="T17" fmla="*/ 43 h 220"/>
                <a:gd name="T18" fmla="*/ 23 w 93"/>
                <a:gd name="T19" fmla="*/ 2 h 220"/>
                <a:gd name="T20" fmla="*/ 15 w 93"/>
                <a:gd name="T2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220">
                  <a:moveTo>
                    <a:pt x="15" y="0"/>
                  </a:moveTo>
                  <a:cubicBezTo>
                    <a:pt x="13" y="0"/>
                    <a:pt x="10" y="1"/>
                    <a:pt x="8" y="2"/>
                  </a:cubicBezTo>
                  <a:cubicBezTo>
                    <a:pt x="3" y="5"/>
                    <a:pt x="0" y="10"/>
                    <a:pt x="0" y="16"/>
                  </a:cubicBezTo>
                  <a:cubicBezTo>
                    <a:pt x="0" y="204"/>
                    <a:pt x="0" y="204"/>
                    <a:pt x="0" y="204"/>
                  </a:cubicBezTo>
                  <a:cubicBezTo>
                    <a:pt x="0" y="210"/>
                    <a:pt x="3" y="215"/>
                    <a:pt x="8" y="218"/>
                  </a:cubicBezTo>
                  <a:cubicBezTo>
                    <a:pt x="10" y="219"/>
                    <a:pt x="13" y="220"/>
                    <a:pt x="16" y="220"/>
                  </a:cubicBezTo>
                  <a:cubicBezTo>
                    <a:pt x="18" y="220"/>
                    <a:pt x="21" y="219"/>
                    <a:pt x="23" y="218"/>
                  </a:cubicBezTo>
                  <a:cubicBezTo>
                    <a:pt x="93" y="177"/>
                    <a:pt x="93" y="177"/>
                    <a:pt x="93" y="177"/>
                  </a:cubicBezTo>
                  <a:cubicBezTo>
                    <a:pt x="93" y="43"/>
                    <a:pt x="93" y="43"/>
                    <a:pt x="93" y="43"/>
                  </a:cubicBezTo>
                  <a:cubicBezTo>
                    <a:pt x="23" y="2"/>
                    <a:pt x="23" y="2"/>
                    <a:pt x="23" y="2"/>
                  </a:cubicBezTo>
                  <a:cubicBezTo>
                    <a:pt x="21" y="1"/>
                    <a:pt x="18" y="0"/>
                    <a:pt x="15" y="0"/>
                  </a:cubicBezTo>
                </a:path>
              </a:pathLst>
            </a:custGeom>
            <a:solidFill>
              <a:srgbClr val="FBD3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9">
              <a:extLst>
                <a:ext uri="{FF2B5EF4-FFF2-40B4-BE49-F238E27FC236}">
                  <a16:creationId xmlns:a16="http://schemas.microsoft.com/office/drawing/2014/main" id="{55EAA086-F557-4242-87BB-23DDD1240949}"/>
                </a:ext>
              </a:extLst>
            </p:cNvPr>
            <p:cNvSpPr>
              <a:spLocks/>
            </p:cNvSpPr>
            <p:nvPr/>
          </p:nvSpPr>
          <p:spPr bwMode="auto">
            <a:xfrm>
              <a:off x="1388290" y="2164090"/>
              <a:ext cx="400050" cy="536575"/>
            </a:xfrm>
            <a:custGeom>
              <a:avLst/>
              <a:gdLst>
                <a:gd name="T0" fmla="*/ 0 w 94"/>
                <a:gd name="T1" fmla="*/ 0 h 126"/>
                <a:gd name="T2" fmla="*/ 0 w 94"/>
                <a:gd name="T3" fmla="*/ 126 h 126"/>
                <a:gd name="T4" fmla="*/ 86 w 94"/>
                <a:gd name="T5" fmla="*/ 77 h 126"/>
                <a:gd name="T6" fmla="*/ 94 w 94"/>
                <a:gd name="T7" fmla="*/ 63 h 126"/>
                <a:gd name="T8" fmla="*/ 86 w 94"/>
                <a:gd name="T9" fmla="*/ 49 h 126"/>
                <a:gd name="T10" fmla="*/ 0 w 94"/>
                <a:gd name="T11" fmla="*/ 0 h 126"/>
              </a:gdLst>
              <a:ahLst/>
              <a:cxnLst>
                <a:cxn ang="0">
                  <a:pos x="T0" y="T1"/>
                </a:cxn>
                <a:cxn ang="0">
                  <a:pos x="T2" y="T3"/>
                </a:cxn>
                <a:cxn ang="0">
                  <a:pos x="T4" y="T5"/>
                </a:cxn>
                <a:cxn ang="0">
                  <a:pos x="T6" y="T7"/>
                </a:cxn>
                <a:cxn ang="0">
                  <a:pos x="T8" y="T9"/>
                </a:cxn>
                <a:cxn ang="0">
                  <a:pos x="T10" y="T11"/>
                </a:cxn>
              </a:cxnLst>
              <a:rect l="0" t="0" r="r" b="b"/>
              <a:pathLst>
                <a:path w="94" h="126">
                  <a:moveTo>
                    <a:pt x="0" y="0"/>
                  </a:moveTo>
                  <a:cubicBezTo>
                    <a:pt x="0" y="126"/>
                    <a:pt x="0" y="126"/>
                    <a:pt x="0" y="126"/>
                  </a:cubicBezTo>
                  <a:cubicBezTo>
                    <a:pt x="86" y="77"/>
                    <a:pt x="86" y="77"/>
                    <a:pt x="86" y="77"/>
                  </a:cubicBezTo>
                  <a:cubicBezTo>
                    <a:pt x="91" y="74"/>
                    <a:pt x="94" y="69"/>
                    <a:pt x="94" y="63"/>
                  </a:cubicBezTo>
                  <a:cubicBezTo>
                    <a:pt x="94" y="57"/>
                    <a:pt x="91" y="52"/>
                    <a:pt x="86" y="49"/>
                  </a:cubicBezTo>
                  <a:cubicBezTo>
                    <a:pt x="0" y="0"/>
                    <a:pt x="0" y="0"/>
                    <a:pt x="0" y="0"/>
                  </a:cubicBezTo>
                </a:path>
              </a:pathLst>
            </a:custGeom>
            <a:solidFill>
              <a:srgbClr val="BC95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0">
              <a:extLst>
                <a:ext uri="{FF2B5EF4-FFF2-40B4-BE49-F238E27FC236}">
                  <a16:creationId xmlns:a16="http://schemas.microsoft.com/office/drawing/2014/main" id="{2498509E-4B90-4BD5-9195-4FCA04299C4D}"/>
                </a:ext>
              </a:extLst>
            </p:cNvPr>
            <p:cNvSpPr>
              <a:spLocks/>
            </p:cNvSpPr>
            <p:nvPr/>
          </p:nvSpPr>
          <p:spPr bwMode="auto">
            <a:xfrm>
              <a:off x="1354953" y="2146628"/>
              <a:ext cx="33338" cy="569913"/>
            </a:xfrm>
            <a:custGeom>
              <a:avLst/>
              <a:gdLst>
                <a:gd name="T0" fmla="*/ 0 w 21"/>
                <a:gd name="T1" fmla="*/ 0 h 359"/>
                <a:gd name="T2" fmla="*/ 0 w 21"/>
                <a:gd name="T3" fmla="*/ 359 h 359"/>
                <a:gd name="T4" fmla="*/ 21 w 21"/>
                <a:gd name="T5" fmla="*/ 349 h 359"/>
                <a:gd name="T6" fmla="*/ 21 w 21"/>
                <a:gd name="T7" fmla="*/ 11 h 359"/>
                <a:gd name="T8" fmla="*/ 0 w 21"/>
                <a:gd name="T9" fmla="*/ 0 h 359"/>
              </a:gdLst>
              <a:ahLst/>
              <a:cxnLst>
                <a:cxn ang="0">
                  <a:pos x="T0" y="T1"/>
                </a:cxn>
                <a:cxn ang="0">
                  <a:pos x="T2" y="T3"/>
                </a:cxn>
                <a:cxn ang="0">
                  <a:pos x="T4" y="T5"/>
                </a:cxn>
                <a:cxn ang="0">
                  <a:pos x="T6" y="T7"/>
                </a:cxn>
                <a:cxn ang="0">
                  <a:pos x="T8" y="T9"/>
                </a:cxn>
              </a:cxnLst>
              <a:rect l="0" t="0" r="r" b="b"/>
              <a:pathLst>
                <a:path w="21" h="359">
                  <a:moveTo>
                    <a:pt x="0" y="0"/>
                  </a:moveTo>
                  <a:lnTo>
                    <a:pt x="0" y="359"/>
                  </a:lnTo>
                  <a:lnTo>
                    <a:pt x="21" y="349"/>
                  </a:lnTo>
                  <a:lnTo>
                    <a:pt x="21" y="11"/>
                  </a:lnTo>
                  <a:lnTo>
                    <a:pt x="0" y="0"/>
                  </a:lnTo>
                  <a:close/>
                </a:path>
              </a:pathLst>
            </a:custGeom>
            <a:solidFill>
              <a:srgbClr val="FBD3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1">
              <a:extLst>
                <a:ext uri="{FF2B5EF4-FFF2-40B4-BE49-F238E27FC236}">
                  <a16:creationId xmlns:a16="http://schemas.microsoft.com/office/drawing/2014/main" id="{CC1AB0A2-4B51-45C3-B331-2F15252A93EB}"/>
                </a:ext>
              </a:extLst>
            </p:cNvPr>
            <p:cNvSpPr>
              <a:spLocks/>
            </p:cNvSpPr>
            <p:nvPr/>
          </p:nvSpPr>
          <p:spPr bwMode="auto">
            <a:xfrm>
              <a:off x="1354953" y="2146628"/>
              <a:ext cx="33338" cy="569913"/>
            </a:xfrm>
            <a:custGeom>
              <a:avLst/>
              <a:gdLst>
                <a:gd name="T0" fmla="*/ 0 w 21"/>
                <a:gd name="T1" fmla="*/ 0 h 359"/>
                <a:gd name="T2" fmla="*/ 0 w 21"/>
                <a:gd name="T3" fmla="*/ 359 h 359"/>
                <a:gd name="T4" fmla="*/ 21 w 21"/>
                <a:gd name="T5" fmla="*/ 349 h 359"/>
                <a:gd name="T6" fmla="*/ 21 w 21"/>
                <a:gd name="T7" fmla="*/ 11 h 359"/>
                <a:gd name="T8" fmla="*/ 0 w 21"/>
                <a:gd name="T9" fmla="*/ 0 h 359"/>
              </a:gdLst>
              <a:ahLst/>
              <a:cxnLst>
                <a:cxn ang="0">
                  <a:pos x="T0" y="T1"/>
                </a:cxn>
                <a:cxn ang="0">
                  <a:pos x="T2" y="T3"/>
                </a:cxn>
                <a:cxn ang="0">
                  <a:pos x="T4" y="T5"/>
                </a:cxn>
                <a:cxn ang="0">
                  <a:pos x="T6" y="T7"/>
                </a:cxn>
                <a:cxn ang="0">
                  <a:pos x="T8" y="T9"/>
                </a:cxn>
              </a:cxnLst>
              <a:rect l="0" t="0" r="r" b="b"/>
              <a:pathLst>
                <a:path w="21" h="359">
                  <a:moveTo>
                    <a:pt x="0" y="0"/>
                  </a:moveTo>
                  <a:lnTo>
                    <a:pt x="0" y="359"/>
                  </a:lnTo>
                  <a:lnTo>
                    <a:pt x="21" y="349"/>
                  </a:lnTo>
                  <a:lnTo>
                    <a:pt x="21" y="1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Freeform 5">
            <a:extLst>
              <a:ext uri="{FF2B5EF4-FFF2-40B4-BE49-F238E27FC236}">
                <a16:creationId xmlns:a16="http://schemas.microsoft.com/office/drawing/2014/main" id="{1E01CFC1-08C0-4185-A83C-6B13D7AAE3F3}"/>
              </a:ext>
            </a:extLst>
          </p:cNvPr>
          <p:cNvSpPr>
            <a:spLocks/>
          </p:cNvSpPr>
          <p:nvPr/>
        </p:nvSpPr>
        <p:spPr bwMode="auto">
          <a:xfrm flipH="1">
            <a:off x="949855" y="-450938"/>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noFill/>
          <a:ln>
            <a:solidFill>
              <a:srgbClr val="F76911"/>
            </a:solid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5">
            <a:extLst>
              <a:ext uri="{FF2B5EF4-FFF2-40B4-BE49-F238E27FC236}">
                <a16:creationId xmlns:a16="http://schemas.microsoft.com/office/drawing/2014/main" id="{544872F1-3879-4D76-8D64-9DA315FBC146}"/>
              </a:ext>
            </a:extLst>
          </p:cNvPr>
          <p:cNvSpPr>
            <a:spLocks/>
          </p:cNvSpPr>
          <p:nvPr/>
        </p:nvSpPr>
        <p:spPr bwMode="auto">
          <a:xfrm>
            <a:off x="3601181" y="-1245775"/>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solidFill>
            <a:srgbClr val="FDE5B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5">
            <a:extLst>
              <a:ext uri="{FF2B5EF4-FFF2-40B4-BE49-F238E27FC236}">
                <a16:creationId xmlns:a16="http://schemas.microsoft.com/office/drawing/2014/main" id="{8FDAD97A-E218-43E4-83DA-F8EEDE507D69}"/>
              </a:ext>
            </a:extLst>
          </p:cNvPr>
          <p:cNvSpPr>
            <a:spLocks/>
          </p:cNvSpPr>
          <p:nvPr/>
        </p:nvSpPr>
        <p:spPr bwMode="auto">
          <a:xfrm flipH="1">
            <a:off x="-647482" y="3934431"/>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solidFill>
            <a:srgbClr val="FDE5B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5">
            <a:extLst>
              <a:ext uri="{FF2B5EF4-FFF2-40B4-BE49-F238E27FC236}">
                <a16:creationId xmlns:a16="http://schemas.microsoft.com/office/drawing/2014/main" id="{00C6367B-417A-4D5E-B834-F91BFAEA130D}"/>
              </a:ext>
            </a:extLst>
          </p:cNvPr>
          <p:cNvSpPr>
            <a:spLocks/>
          </p:cNvSpPr>
          <p:nvPr/>
        </p:nvSpPr>
        <p:spPr bwMode="auto">
          <a:xfrm flipH="1">
            <a:off x="7296150" y="3415291"/>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solidFill>
            <a:srgbClr val="F8A72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原创设计师QQ598969553      _7"/>
          <p:cNvSpPr>
            <a:spLocks noChangeShapeType="1"/>
          </p:cNvSpPr>
          <p:nvPr/>
        </p:nvSpPr>
        <p:spPr bwMode="auto">
          <a:xfrm>
            <a:off x="3601180" y="2754848"/>
            <a:ext cx="5542820" cy="0"/>
          </a:xfrm>
          <a:prstGeom prst="line">
            <a:avLst/>
          </a:prstGeom>
          <a:noFill/>
          <a:ln w="19050">
            <a:solidFill>
              <a:srgbClr val="435457"/>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n>
                <a:solidFill>
                  <a:schemeClr val="tx1">
                    <a:lumMod val="75000"/>
                    <a:lumOff val="25000"/>
                  </a:schemeClr>
                </a:solidFill>
              </a:ln>
              <a:solidFill>
                <a:srgbClr val="000000"/>
              </a:solidFill>
              <a:latin typeface="Arial" pitchFamily="34" charset="0"/>
            </a:endParaRPr>
          </a:p>
        </p:txBody>
      </p:sp>
    </p:spTree>
    <p:extLst>
      <p:ext uri="{BB962C8B-B14F-4D97-AF65-F5344CB8AC3E}">
        <p14:creationId xmlns:p14="http://schemas.microsoft.com/office/powerpoint/2010/main" val="212574984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56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56000">
                                          <p:cBhvr additive="base">
                                            <p:cTn id="7" dur="500" fill="hold"/>
                                            <p:tgtEl>
                                              <p:spTgt spid="9"/>
                                            </p:tgtEl>
                                            <p:attrNameLst>
                                              <p:attrName>ppt_x</p:attrName>
                                            </p:attrNameLst>
                                          </p:cBhvr>
                                          <p:tavLst>
                                            <p:tav tm="0">
                                              <p:val>
                                                <p:strVal val="0-#ppt_w/2"/>
                                              </p:val>
                                            </p:tav>
                                            <p:tav tm="100000">
                                              <p:val>
                                                <p:strVal val="#ppt_x"/>
                                              </p:val>
                                            </p:tav>
                                          </p:tavLst>
                                        </p:anim>
                                        <p:anim calcmode="lin" valueType="num" p14:bounceEnd="56000">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56000">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14:bounceEnd="56000">
                                          <p:cBhvr additive="base">
                                            <p:cTn id="11" dur="1000" fill="hold"/>
                                            <p:tgtEl>
                                              <p:spTgt spid="10"/>
                                            </p:tgtEl>
                                            <p:attrNameLst>
                                              <p:attrName>ppt_x</p:attrName>
                                            </p:attrNameLst>
                                          </p:cBhvr>
                                          <p:tavLst>
                                            <p:tav tm="0">
                                              <p:val>
                                                <p:strVal val="0-#ppt_w/2"/>
                                              </p:val>
                                            </p:tav>
                                            <p:tav tm="100000">
                                              <p:val>
                                                <p:strVal val="#ppt_x"/>
                                              </p:val>
                                            </p:tav>
                                          </p:tavLst>
                                        </p:anim>
                                        <p:anim calcmode="lin" valueType="num" p14:bounceEnd="56000">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56000">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14:bounceEnd="56000">
                                          <p:cBhvr additive="base">
                                            <p:cTn id="15" dur="1000" fill="hold"/>
                                            <p:tgtEl>
                                              <p:spTgt spid="13"/>
                                            </p:tgtEl>
                                            <p:attrNameLst>
                                              <p:attrName>ppt_x</p:attrName>
                                            </p:attrNameLst>
                                          </p:cBhvr>
                                          <p:tavLst>
                                            <p:tav tm="0">
                                              <p:val>
                                                <p:strVal val="0-#ppt_w/2"/>
                                              </p:val>
                                            </p:tav>
                                            <p:tav tm="100000">
                                              <p:val>
                                                <p:strVal val="#ppt_x"/>
                                              </p:val>
                                            </p:tav>
                                          </p:tavLst>
                                        </p:anim>
                                        <p:anim calcmode="lin" valueType="num" p14:bounceEnd="56000">
                                          <p:cBhvr additive="base">
                                            <p:cTn id="16" dur="1000" fill="hold"/>
                                            <p:tgtEl>
                                              <p:spTgt spid="13"/>
                                            </p:tgtEl>
                                            <p:attrNameLst>
                                              <p:attrName>ppt_y</p:attrName>
                                            </p:attrNameLst>
                                          </p:cBhvr>
                                          <p:tavLst>
                                            <p:tav tm="0">
                                              <p:val>
                                                <p:strVal val="#ppt_y"/>
                                              </p:val>
                                            </p:tav>
                                            <p:tav tm="100000">
                                              <p:val>
                                                <p:strVal val="#ppt_y"/>
                                              </p:val>
                                            </p:tav>
                                          </p:tavLst>
                                        </p:anim>
                                      </p:childTnLst>
                                    </p:cTn>
                                  </p:par>
                                  <p:par>
                                    <p:cTn id="17" presetID="3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90"/>
                                              </p:val>
                                            </p:tav>
                                            <p:tav tm="100000">
                                              <p:val>
                                                <p:fltVal val="0"/>
                                              </p:val>
                                            </p:tav>
                                          </p:tavLst>
                                        </p:anim>
                                        <p:animEffect transition="in" filter="fade">
                                          <p:cBhvr>
                                            <p:cTn id="22" dur="1000"/>
                                            <p:tgtEl>
                                              <p:spTgt spid="2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90"/>
                                              </p:val>
                                            </p:tav>
                                            <p:tav tm="100000">
                                              <p:val>
                                                <p:fltVal val="0"/>
                                              </p:val>
                                            </p:tav>
                                          </p:tavLst>
                                        </p:anim>
                                        <p:animEffect transition="in" filter="fade">
                                          <p:cBhvr>
                                            <p:cTn id="28" dur="1000"/>
                                            <p:tgtEl>
                                              <p:spTgt spid="1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 calcmode="lin" valueType="num">
                                          <p:cBhvr>
                                            <p:cTn id="33" dur="500" fill="hold"/>
                                            <p:tgtEl>
                                              <p:spTgt spid="18"/>
                                            </p:tgtEl>
                                            <p:attrNameLst>
                                              <p:attrName>style.rotation</p:attrName>
                                            </p:attrNameLst>
                                          </p:cBhvr>
                                          <p:tavLst>
                                            <p:tav tm="0">
                                              <p:val>
                                                <p:fltVal val="90"/>
                                              </p:val>
                                            </p:tav>
                                            <p:tav tm="100000">
                                              <p:val>
                                                <p:fltVal val="0"/>
                                              </p:val>
                                            </p:tav>
                                          </p:tavLst>
                                        </p:anim>
                                        <p:animEffect transition="in" filter="fade">
                                          <p:cBhvr>
                                            <p:cTn id="34" dur="500"/>
                                            <p:tgtEl>
                                              <p:spTgt spid="18"/>
                                            </p:tgtEl>
                                          </p:cBhvr>
                                        </p:animEffect>
                                      </p:childTnLst>
                                    </p:cTn>
                                  </p:par>
                                </p:childTnLst>
                              </p:cTn>
                            </p:par>
                            <p:par>
                              <p:cTn id="35" fill="hold">
                                <p:stCondLst>
                                  <p:cond delay="1000"/>
                                </p:stCondLst>
                                <p:childTnLst>
                                  <p:par>
                                    <p:cTn id="36" presetID="2" presetClass="entr" presetSubtype="2"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fill="hold"/>
                                            <p:tgtEl>
                                              <p:spTgt spid="21"/>
                                            </p:tgtEl>
                                            <p:attrNameLst>
                                              <p:attrName>ppt_x</p:attrName>
                                            </p:attrNameLst>
                                          </p:cBhvr>
                                          <p:tavLst>
                                            <p:tav tm="0">
                                              <p:val>
                                                <p:strVal val="1+#ppt_w/2"/>
                                              </p:val>
                                            </p:tav>
                                            <p:tav tm="100000">
                                              <p:val>
                                                <p:strVal val="#ppt_x"/>
                                              </p:val>
                                            </p:tav>
                                          </p:tavLst>
                                        </p:anim>
                                        <p:anim calcmode="lin" valueType="num">
                                          <p:cBhvr additive="base">
                                            <p:cTn id="39" dur="500" fill="hold"/>
                                            <p:tgtEl>
                                              <p:spTgt spid="21"/>
                                            </p:tgtEl>
                                            <p:attrNameLst>
                                              <p:attrName>ppt_y</p:attrName>
                                            </p:attrNameLst>
                                          </p:cBhvr>
                                          <p:tavLst>
                                            <p:tav tm="0">
                                              <p:val>
                                                <p:strVal val="#ppt_y"/>
                                              </p:val>
                                            </p:tav>
                                            <p:tav tm="100000">
                                              <p:val>
                                                <p:strVal val="#ppt_y"/>
                                              </p:val>
                                            </p:tav>
                                          </p:tavLst>
                                        </p:anim>
                                      </p:childTnLst>
                                    </p:cTn>
                                  </p:par>
                                  <p:par>
                                    <p:cTn id="40" presetID="2" presetClass="entr" presetSubtype="2" decel="5600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par>
                                    <p:cTn id="44" presetID="22" presetClass="entr" presetSubtype="8"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animBg="1"/>
          <p:bldP spid="19" grpId="0" animBg="1"/>
          <p:bldP spid="20" grpId="0" animBg="1"/>
          <p:bldP spid="2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0-#ppt_w/2"/>
                                              </p:val>
                                            </p:tav>
                                            <p:tav tm="100000">
                                              <p:val>
                                                <p:strVal val="#ppt_x"/>
                                              </p:val>
                                            </p:tav>
                                          </p:tavLst>
                                        </p:anim>
                                        <p:anim calcmode="lin" valueType="num">
                                          <p:cBhvr additive="base">
                                            <p:cTn id="16" dur="1000" fill="hold"/>
                                            <p:tgtEl>
                                              <p:spTgt spid="13"/>
                                            </p:tgtEl>
                                            <p:attrNameLst>
                                              <p:attrName>ppt_y</p:attrName>
                                            </p:attrNameLst>
                                          </p:cBhvr>
                                          <p:tavLst>
                                            <p:tav tm="0">
                                              <p:val>
                                                <p:strVal val="#ppt_y"/>
                                              </p:val>
                                            </p:tav>
                                            <p:tav tm="100000">
                                              <p:val>
                                                <p:strVal val="#ppt_y"/>
                                              </p:val>
                                            </p:tav>
                                          </p:tavLst>
                                        </p:anim>
                                      </p:childTnLst>
                                    </p:cTn>
                                  </p:par>
                                  <p:par>
                                    <p:cTn id="17" presetID="3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90"/>
                                              </p:val>
                                            </p:tav>
                                            <p:tav tm="100000">
                                              <p:val>
                                                <p:fltVal val="0"/>
                                              </p:val>
                                            </p:tav>
                                          </p:tavLst>
                                        </p:anim>
                                        <p:animEffect transition="in" filter="fade">
                                          <p:cBhvr>
                                            <p:cTn id="22" dur="1000"/>
                                            <p:tgtEl>
                                              <p:spTgt spid="2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90"/>
                                              </p:val>
                                            </p:tav>
                                            <p:tav tm="100000">
                                              <p:val>
                                                <p:fltVal val="0"/>
                                              </p:val>
                                            </p:tav>
                                          </p:tavLst>
                                        </p:anim>
                                        <p:animEffect transition="in" filter="fade">
                                          <p:cBhvr>
                                            <p:cTn id="28" dur="1000"/>
                                            <p:tgtEl>
                                              <p:spTgt spid="1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 calcmode="lin" valueType="num">
                                          <p:cBhvr>
                                            <p:cTn id="33" dur="500" fill="hold"/>
                                            <p:tgtEl>
                                              <p:spTgt spid="18"/>
                                            </p:tgtEl>
                                            <p:attrNameLst>
                                              <p:attrName>style.rotation</p:attrName>
                                            </p:attrNameLst>
                                          </p:cBhvr>
                                          <p:tavLst>
                                            <p:tav tm="0">
                                              <p:val>
                                                <p:fltVal val="90"/>
                                              </p:val>
                                            </p:tav>
                                            <p:tav tm="100000">
                                              <p:val>
                                                <p:fltVal val="0"/>
                                              </p:val>
                                            </p:tav>
                                          </p:tavLst>
                                        </p:anim>
                                        <p:animEffect transition="in" filter="fade">
                                          <p:cBhvr>
                                            <p:cTn id="34" dur="500"/>
                                            <p:tgtEl>
                                              <p:spTgt spid="18"/>
                                            </p:tgtEl>
                                          </p:cBhvr>
                                        </p:animEffect>
                                      </p:childTnLst>
                                    </p:cTn>
                                  </p:par>
                                </p:childTnLst>
                              </p:cTn>
                            </p:par>
                            <p:par>
                              <p:cTn id="35" fill="hold">
                                <p:stCondLst>
                                  <p:cond delay="1000"/>
                                </p:stCondLst>
                                <p:childTnLst>
                                  <p:par>
                                    <p:cTn id="36" presetID="2" presetClass="entr" presetSubtype="2"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fill="hold"/>
                                            <p:tgtEl>
                                              <p:spTgt spid="21"/>
                                            </p:tgtEl>
                                            <p:attrNameLst>
                                              <p:attrName>ppt_x</p:attrName>
                                            </p:attrNameLst>
                                          </p:cBhvr>
                                          <p:tavLst>
                                            <p:tav tm="0">
                                              <p:val>
                                                <p:strVal val="1+#ppt_w/2"/>
                                              </p:val>
                                            </p:tav>
                                            <p:tav tm="100000">
                                              <p:val>
                                                <p:strVal val="#ppt_x"/>
                                              </p:val>
                                            </p:tav>
                                          </p:tavLst>
                                        </p:anim>
                                        <p:anim calcmode="lin" valueType="num">
                                          <p:cBhvr additive="base">
                                            <p:cTn id="39" dur="500" fill="hold"/>
                                            <p:tgtEl>
                                              <p:spTgt spid="21"/>
                                            </p:tgtEl>
                                            <p:attrNameLst>
                                              <p:attrName>ppt_y</p:attrName>
                                            </p:attrNameLst>
                                          </p:cBhvr>
                                          <p:tavLst>
                                            <p:tav tm="0">
                                              <p:val>
                                                <p:strVal val="#ppt_y"/>
                                              </p:val>
                                            </p:tav>
                                            <p:tav tm="100000">
                                              <p:val>
                                                <p:strVal val="#ppt_y"/>
                                              </p:val>
                                            </p:tav>
                                          </p:tavLst>
                                        </p:anim>
                                      </p:childTnLst>
                                    </p:cTn>
                                  </p:par>
                                  <p:par>
                                    <p:cTn id="40" presetID="2" presetClass="entr" presetSubtype="2" decel="5600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par>
                                    <p:cTn id="44" presetID="22" presetClass="entr" presetSubtype="8"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animBg="1"/>
          <p:bldP spid="19" grpId="0" animBg="1"/>
          <p:bldP spid="20" grpId="0" animBg="1"/>
          <p:bldP spid="21" grpId="0" animBg="1"/>
        </p:bldLst>
      </p:timing>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7" name="矩形 6"/>
          <p:cNvSpPr/>
          <p:nvPr/>
        </p:nvSpPr>
        <p:spPr>
          <a:xfrm>
            <a:off x="-31700" y="-44058"/>
            <a:ext cx="9343380" cy="5307645"/>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Freeform 5">
            <a:extLst>
              <a:ext uri="{FF2B5EF4-FFF2-40B4-BE49-F238E27FC236}">
                <a16:creationId xmlns:a16="http://schemas.microsoft.com/office/drawing/2014/main" id="{1E01CFC1-08C0-4185-A83C-6B13D7AAE3F3}"/>
              </a:ext>
            </a:extLst>
          </p:cNvPr>
          <p:cNvSpPr>
            <a:spLocks/>
          </p:cNvSpPr>
          <p:nvPr/>
        </p:nvSpPr>
        <p:spPr bwMode="auto">
          <a:xfrm>
            <a:off x="198802" y="3197752"/>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noFill/>
          <a:ln>
            <a:solidFill>
              <a:srgbClr val="F76911"/>
            </a:solidFill>
          </a:ln>
        </p:spPr>
        <p:txBody>
          <a:bodyPr vert="horz" wrap="square" lIns="91440" tIns="45720" rIns="91440" bIns="45720" numCol="1" anchor="t" anchorCtr="0" compatLnSpc="1">
            <a:prstTxWarp prst="textNoShape">
              <a:avLst/>
            </a:prstTxWarp>
          </a:bodyPr>
          <a:lstStyle/>
          <a:p>
            <a:endParaRPr lang="zh-CN" altLang="en-US"/>
          </a:p>
        </p:txBody>
      </p:sp>
      <p:sp>
        <p:nvSpPr>
          <p:cNvPr id="9" name="直角三角形 8"/>
          <p:cNvSpPr/>
          <p:nvPr/>
        </p:nvSpPr>
        <p:spPr>
          <a:xfrm rot="5400000" flipH="1">
            <a:off x="0" y="4356480"/>
            <a:ext cx="787020" cy="787020"/>
          </a:xfrm>
          <a:prstGeom prst="rtTriangle">
            <a:avLst/>
          </a:prstGeom>
          <a:solidFill>
            <a:srgbClr val="7C6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1491630"/>
            <a:ext cx="5266394" cy="2069256"/>
          </a:xfrm>
          <a:prstGeom prst="rect">
            <a:avLst/>
          </a:prstGeom>
          <a:solidFill>
            <a:schemeClr val="bg2">
              <a:lumMod val="1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11" name="图片 10"/>
          <p:cNvPicPr>
            <a:picLocks noChangeAspect="1"/>
          </p:cNvPicPr>
          <p:nvPr/>
        </p:nvPicPr>
        <p:blipFill rotWithShape="1">
          <a:blip r:embed="rId2"/>
          <a:srcRect l="4632"/>
          <a:stretch/>
        </p:blipFill>
        <p:spPr>
          <a:xfrm flipH="1">
            <a:off x="4297353" y="267494"/>
            <a:ext cx="4633850" cy="4706520"/>
          </a:xfrm>
          <a:prstGeom prst="rect">
            <a:avLst/>
          </a:prstGeom>
        </p:spPr>
      </p:pic>
      <p:sp>
        <p:nvSpPr>
          <p:cNvPr id="12" name="TextBox 22"/>
          <p:cNvSpPr txBox="1"/>
          <p:nvPr/>
        </p:nvSpPr>
        <p:spPr>
          <a:xfrm>
            <a:off x="4527824" y="1890096"/>
            <a:ext cx="2695641" cy="1042128"/>
          </a:xfrm>
          <a:prstGeom prst="rect">
            <a:avLst/>
          </a:prstGeom>
          <a:noFill/>
        </p:spPr>
        <p:txBody>
          <a:bodyPr wrap="none" lIns="0" tIns="0" rIns="0" bIns="0" anchor="ctr" anchorCtr="0">
            <a:noAutofit/>
          </a:bodyPr>
          <a:lstStyle/>
          <a:p>
            <a:endParaRPr lang="zh-CN" altLang="en-US" sz="4800" b="1" dirty="0">
              <a:solidFill>
                <a:srgbClr val="FFFF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3" name="矩形 2"/>
          <p:cNvSpPr/>
          <p:nvPr/>
        </p:nvSpPr>
        <p:spPr>
          <a:xfrm flipH="1">
            <a:off x="4642012" y="316731"/>
            <a:ext cx="4466492" cy="4586068"/>
          </a:xfrm>
          <a:custGeom>
            <a:avLst/>
            <a:gdLst>
              <a:gd name="connsiteX0" fmla="*/ 0 w 4747430"/>
              <a:gd name="connsiteY0" fmla="*/ 0 h 6889750"/>
              <a:gd name="connsiteX1" fmla="*/ 4747430 w 4747430"/>
              <a:gd name="connsiteY1" fmla="*/ 0 h 6889750"/>
              <a:gd name="connsiteX2" fmla="*/ 4747430 w 4747430"/>
              <a:gd name="connsiteY2" fmla="*/ 6889750 h 6889750"/>
              <a:gd name="connsiteX3" fmla="*/ 0 w 4747430"/>
              <a:gd name="connsiteY3" fmla="*/ 6889750 h 6889750"/>
              <a:gd name="connsiteX4" fmla="*/ 0 w 4747430"/>
              <a:gd name="connsiteY4" fmla="*/ 0 h 6889750"/>
              <a:gd name="connsiteX0" fmla="*/ 0 w 4747430"/>
              <a:gd name="connsiteY0" fmla="*/ 0 h 6889750"/>
              <a:gd name="connsiteX1" fmla="*/ 3805529 w 4747430"/>
              <a:gd name="connsiteY1" fmla="*/ 0 h 6889750"/>
              <a:gd name="connsiteX2" fmla="*/ 4747430 w 4747430"/>
              <a:gd name="connsiteY2" fmla="*/ 6889750 h 6889750"/>
              <a:gd name="connsiteX3" fmla="*/ 0 w 4747430"/>
              <a:gd name="connsiteY3" fmla="*/ 6889750 h 6889750"/>
              <a:gd name="connsiteX4" fmla="*/ 0 w 4747430"/>
              <a:gd name="connsiteY4" fmla="*/ 0 h 688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7430" h="6889750">
                <a:moveTo>
                  <a:pt x="0" y="0"/>
                </a:moveTo>
                <a:lnTo>
                  <a:pt x="3805529" y="0"/>
                </a:lnTo>
                <a:lnTo>
                  <a:pt x="4747430" y="6889750"/>
                </a:lnTo>
                <a:lnTo>
                  <a:pt x="0" y="6889750"/>
                </a:lnTo>
                <a:lnTo>
                  <a:pt x="0"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260905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1000" fill="hold"/>
                                        <p:tgtEl>
                                          <p:spTgt spid="8"/>
                                        </p:tgtEl>
                                        <p:attrNameLst>
                                          <p:attrName>ppt_w</p:attrName>
                                        </p:attrNameLst>
                                      </p:cBhvr>
                                      <p:tavLst>
                                        <p:tav tm="0">
                                          <p:val>
                                            <p:fltVal val="0"/>
                                          </p:val>
                                        </p:tav>
                                        <p:tav tm="100000">
                                          <p:val>
                                            <p:strVal val="#ppt_w"/>
                                          </p:val>
                                        </p:tav>
                                      </p:tavLst>
                                    </p:anim>
                                    <p:anim calcmode="lin" valueType="num">
                                      <p:cBhvr>
                                        <p:cTn id="11" dur="1000" fill="hold"/>
                                        <p:tgtEl>
                                          <p:spTgt spid="8"/>
                                        </p:tgtEl>
                                        <p:attrNameLst>
                                          <p:attrName>ppt_h</p:attrName>
                                        </p:attrNameLst>
                                      </p:cBhvr>
                                      <p:tavLst>
                                        <p:tav tm="0">
                                          <p:val>
                                            <p:fltVal val="0"/>
                                          </p:val>
                                        </p:tav>
                                        <p:tav tm="100000">
                                          <p:val>
                                            <p:strVal val="#ppt_h"/>
                                          </p:val>
                                        </p:tav>
                                      </p:tavLst>
                                    </p:anim>
                                    <p:anim calcmode="lin" valueType="num">
                                      <p:cBhvr>
                                        <p:cTn id="12" dur="1000" fill="hold"/>
                                        <p:tgtEl>
                                          <p:spTgt spid="8"/>
                                        </p:tgtEl>
                                        <p:attrNameLst>
                                          <p:attrName>style.rotation</p:attrName>
                                        </p:attrNameLst>
                                      </p:cBhvr>
                                      <p:tavLst>
                                        <p:tav tm="0">
                                          <p:val>
                                            <p:fltVal val="90"/>
                                          </p:val>
                                        </p:tav>
                                        <p:tav tm="100000">
                                          <p:val>
                                            <p:fltVal val="0"/>
                                          </p:val>
                                        </p:tav>
                                      </p:tavLst>
                                    </p:anim>
                                    <p:animEffect transition="in" filter="fade">
                                      <p:cBhvr>
                                        <p:cTn id="13" dur="1000"/>
                                        <p:tgtEl>
                                          <p:spTgt spid="8"/>
                                        </p:tgtEl>
                                      </p:cBhvr>
                                    </p:animEffect>
                                  </p:childTnLst>
                                </p:cTn>
                              </p:par>
                              <p:par>
                                <p:cTn id="14" presetID="2" presetClass="entr" presetSubtype="8" decel="5600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0-#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par>
                                <p:cTn id="18" presetID="22" presetClass="entr" presetSubtype="4"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par>
                                <p:cTn id="21" presetID="2" presetClass="entr" presetSubtype="2" decel="66000" fill="hold" grpId="0" nodeType="withEffect" nodePh="1">
                                  <p:stCondLst>
                                    <p:cond delay="250"/>
                                  </p:stCondLst>
                                  <p:endCondLst>
                                    <p:cond evt="begin" delay="0">
                                      <p:tn val="21"/>
                                    </p:cond>
                                  </p:end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p:bldP spid="13"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D997B5FA-0921-464F-AAE1-844C04324D75}" type="datetimeFigureOut">
              <a:rPr lang="zh-CN" altLang="en-US" smtClean="0"/>
              <a:t>2020/5/21</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94817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D997B5FA-0921-464F-AAE1-844C04324D75}" type="datetimeFigureOut">
              <a:rPr lang="zh-CN" altLang="en-US" smtClean="0"/>
              <a:t>2020/5/21</a:t>
            </a:fld>
            <a:endParaRPr lang="zh-CN" altLang="en-US"/>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6162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D997B5FA-0921-464F-AAE1-844C04324D75}" type="datetimeFigureOut">
              <a:rPr lang="zh-CN" altLang="en-US" smtClean="0"/>
              <a:t>2020/5/21</a:t>
            </a:fld>
            <a:endParaRPr lang="zh-CN" altLang="en-US"/>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02034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D997B5FA-0921-464F-AAE1-844C04324D75}" type="datetimeFigureOut">
              <a:rPr lang="zh-CN" altLang="en-US" smtClean="0"/>
              <a:t>2020/5/21</a:t>
            </a:fld>
            <a:endParaRPr lang="zh-CN" altLang="en-US"/>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24267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D997B5FA-0921-464F-AAE1-844C04324D75}" type="datetimeFigureOut">
              <a:rPr lang="zh-CN" altLang="en-US" smtClean="0"/>
              <a:t>2020/5/21</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43833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27141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2"/>
          <p:cNvSpPr txBox="1"/>
          <p:nvPr/>
        </p:nvSpPr>
        <p:spPr>
          <a:xfrm>
            <a:off x="622680" y="1610708"/>
            <a:ext cx="6197668" cy="1656184"/>
          </a:xfrm>
          <a:prstGeom prst="rect">
            <a:avLst/>
          </a:prstGeom>
          <a:noFill/>
        </p:spPr>
        <p:txBody>
          <a:bodyPr wrap="none" lIns="0" tIns="0" rIns="0" bIns="0" anchor="ctr" anchorCtr="0">
            <a:noAutofit/>
          </a:bodyPr>
          <a:lstStyle/>
          <a:p>
            <a:pPr>
              <a:lnSpc>
                <a:spcPct val="130000"/>
              </a:lnSpc>
            </a:pPr>
            <a:r>
              <a:rPr lang="en-US" altLang="zh-CN" sz="4800" b="1" dirty="0">
                <a:solidFill>
                  <a:srgbClr val="FFFF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Verilog</a:t>
            </a:r>
            <a:r>
              <a:rPr lang="zh-CN" altLang="en-US" sz="4800" b="1" dirty="0" smtClean="0">
                <a:solidFill>
                  <a:srgbClr val="FFFF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设计</a:t>
            </a:r>
            <a:endParaRPr lang="en-US" altLang="zh-CN" sz="4800" b="1" dirty="0" smtClean="0">
              <a:solidFill>
                <a:srgbClr val="FFFF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a:p>
            <a:pPr>
              <a:lnSpc>
                <a:spcPct val="130000"/>
              </a:lnSpc>
            </a:pPr>
            <a:r>
              <a:rPr lang="zh-CN" altLang="en-US" sz="4800" b="1" dirty="0" smtClean="0">
                <a:solidFill>
                  <a:srgbClr val="FFFF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风格</a:t>
            </a:r>
            <a:r>
              <a:rPr lang="zh-CN" altLang="en-US" sz="4800" b="1" dirty="0">
                <a:solidFill>
                  <a:srgbClr val="FFFF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和层次</a:t>
            </a:r>
          </a:p>
        </p:txBody>
      </p:sp>
    </p:spTree>
    <p:extLst>
      <p:ext uri="{BB962C8B-B14F-4D97-AF65-F5344CB8AC3E}">
        <p14:creationId xmlns:p14="http://schemas.microsoft.com/office/powerpoint/2010/main" val="17432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6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11724" y="196495"/>
            <a:ext cx="5614987" cy="567297"/>
          </a:xfrm>
          <a:prstGeom prst="rect">
            <a:avLst/>
          </a:prstGeom>
        </p:spPr>
        <p:txBody>
          <a:bodyPr>
            <a:normAutofit/>
          </a:bodyPr>
          <a:lstStyle/>
          <a:p>
            <a:r>
              <a:rPr lang="zh-CN"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4</a:t>
            </a:r>
            <a:r>
              <a:rPr lang="zh-CN" altLang="en-US" sz="3200" b="1" dirty="0">
                <a:latin typeface="微软雅黑" panose="020B0503020204020204" pitchFamily="34" charset="-122"/>
                <a:ea typeface="微软雅黑" panose="020B0503020204020204" pitchFamily="34" charset="-122"/>
              </a:rPr>
              <a:t>）</a:t>
            </a:r>
            <a:r>
              <a:rPr lang="zh-CN" altLang="en-US" sz="3200" b="1" dirty="0">
                <a:solidFill>
                  <a:srgbClr val="0066FF"/>
                </a:solidFill>
                <a:latin typeface="微软雅黑" panose="020B0503020204020204" pitchFamily="34" charset="-122"/>
                <a:ea typeface="微软雅黑" panose="020B0503020204020204" pitchFamily="34" charset="-122"/>
              </a:rPr>
              <a:t>多层次结构电路设计</a:t>
            </a:r>
            <a:endParaRPr lang="zh-CN" altLang="en-US" sz="3200" dirty="0">
              <a:solidFill>
                <a:srgbClr val="0066FF"/>
              </a:solidFill>
            </a:endParaRPr>
          </a:p>
        </p:txBody>
      </p:sp>
      <p:sp>
        <p:nvSpPr>
          <p:cNvPr id="14" name="矩形 13"/>
          <p:cNvSpPr/>
          <p:nvPr/>
        </p:nvSpPr>
        <p:spPr>
          <a:xfrm>
            <a:off x="492126" y="1037665"/>
            <a:ext cx="8124750" cy="3835549"/>
          </a:xfrm>
          <a:prstGeom prst="rect">
            <a:avLst/>
          </a:prstGeom>
          <a:ln w="28575">
            <a:solidFill>
              <a:srgbClr val="0070C0"/>
            </a:solidFill>
          </a:ln>
        </p:spPr>
        <p:txBody>
          <a:bodyPr wrap="square" numCol="1">
            <a:noAutofit/>
          </a:bodyPr>
          <a:lstStyle/>
          <a:p>
            <a:pPr marL="342900" indent="-342900" algn="just" fontAlgn="base">
              <a:lnSpc>
                <a:spcPct val="150000"/>
              </a:lnSpc>
              <a:spcAft>
                <a:spcPct val="0"/>
              </a:spcAft>
              <a:buClr>
                <a:srgbClr val="002060"/>
              </a:buClr>
              <a:buFont typeface="Wingdings" panose="05000000000000000000" pitchFamily="2" charset="2"/>
              <a:buChar char="l"/>
            </a:pPr>
            <a:r>
              <a:rPr lang="zh-CN" altLang="en-US" sz="2000" b="1" kern="0" dirty="0">
                <a:latin typeface="Arial Unicode MS" panose="020B0604020202020204" pitchFamily="34" charset="-122"/>
                <a:ea typeface="微软雅黑" panose="020B0503020204020204" pitchFamily="34" charset="-122"/>
              </a:rPr>
              <a:t>如果数字系统比较复杂，可采用</a:t>
            </a:r>
            <a:r>
              <a:rPr lang="zh-CN" altLang="en-US" sz="2000" b="1" kern="0" dirty="0">
                <a:solidFill>
                  <a:srgbClr val="C00000"/>
                </a:solidFill>
                <a:latin typeface="Arial Unicode MS" panose="020B0604020202020204" pitchFamily="34" charset="-122"/>
                <a:ea typeface="微软雅黑" panose="020B0503020204020204" pitchFamily="34" charset="-122"/>
              </a:rPr>
              <a:t>“</a:t>
            </a:r>
            <a:r>
              <a:rPr lang="en-US" altLang="zh-CN" sz="2000" b="1" kern="0" dirty="0">
                <a:solidFill>
                  <a:srgbClr val="C00000"/>
                </a:solidFill>
                <a:latin typeface="Arial Unicode MS" panose="020B0604020202020204" pitchFamily="34" charset="-122"/>
                <a:ea typeface="微软雅黑" panose="020B0503020204020204" pitchFamily="34" charset="-122"/>
              </a:rPr>
              <a:t>Top-down”</a:t>
            </a:r>
            <a:r>
              <a:rPr lang="zh-CN" altLang="en-US" sz="2000" b="1" kern="0" dirty="0">
                <a:latin typeface="Arial Unicode MS" panose="020B0604020202020204" pitchFamily="34" charset="-122"/>
                <a:ea typeface="微软雅黑" panose="020B0503020204020204" pitchFamily="34" charset="-122"/>
              </a:rPr>
              <a:t>的方法进行设计。</a:t>
            </a:r>
          </a:p>
          <a:p>
            <a:pPr marL="600075" lvl="1" indent="-257175" algn="just" fontAlgn="base">
              <a:lnSpc>
                <a:spcPct val="150000"/>
              </a:lnSpc>
              <a:spcAft>
                <a:spcPct val="0"/>
              </a:spcAft>
              <a:buClr>
                <a:srgbClr val="0070C0"/>
              </a:buClr>
              <a:buFont typeface="Wingdings" panose="05000000000000000000" pitchFamily="2" charset="2"/>
              <a:buChar char="Ø"/>
            </a:pPr>
            <a:r>
              <a:rPr lang="zh-CN" altLang="en-US" sz="2000" b="1" kern="0" dirty="0">
                <a:latin typeface="Arial Unicode MS" panose="020B0604020202020204" pitchFamily="34" charset="-122"/>
                <a:ea typeface="微软雅黑" panose="020B0503020204020204" pitchFamily="34" charset="-122"/>
              </a:rPr>
              <a:t>首先把</a:t>
            </a:r>
            <a:r>
              <a:rPr lang="zh-CN" altLang="en-US" sz="2000" b="1" kern="0" dirty="0">
                <a:solidFill>
                  <a:srgbClr val="C00000"/>
                </a:solidFill>
                <a:latin typeface="Arial Unicode MS" panose="020B0604020202020204" pitchFamily="34" charset="-122"/>
                <a:ea typeface="微软雅黑" panose="020B0503020204020204" pitchFamily="34" charset="-122"/>
              </a:rPr>
              <a:t>系统</a:t>
            </a:r>
            <a:r>
              <a:rPr lang="zh-CN" altLang="en-US" sz="2000" b="1" kern="0" dirty="0">
                <a:latin typeface="Arial Unicode MS" panose="020B0604020202020204" pitchFamily="34" charset="-122"/>
                <a:ea typeface="微软雅黑" panose="020B0503020204020204" pitchFamily="34" charset="-122"/>
              </a:rPr>
              <a:t>分为几个</a:t>
            </a:r>
            <a:r>
              <a:rPr lang="zh-CN" altLang="en-US" sz="2000" b="1" kern="0" dirty="0">
                <a:solidFill>
                  <a:srgbClr val="C00000"/>
                </a:solidFill>
                <a:latin typeface="Arial Unicode MS" panose="020B0604020202020204" pitchFamily="34" charset="-122"/>
                <a:ea typeface="微软雅黑" panose="020B0503020204020204" pitchFamily="34" charset="-122"/>
              </a:rPr>
              <a:t>模块，</a:t>
            </a:r>
            <a:r>
              <a:rPr lang="zh-CN" altLang="en-US" sz="2000" b="1" kern="0" dirty="0">
                <a:latin typeface="Arial Unicode MS" panose="020B0604020202020204" pitchFamily="34" charset="-122"/>
                <a:ea typeface="微软雅黑" panose="020B0503020204020204" pitchFamily="34" charset="-122"/>
              </a:rPr>
              <a:t>每个模块再分为几个</a:t>
            </a:r>
            <a:r>
              <a:rPr lang="zh-CN" altLang="en-US" sz="2000" b="1" kern="0" dirty="0">
                <a:solidFill>
                  <a:srgbClr val="C00000"/>
                </a:solidFill>
                <a:latin typeface="Arial Unicode MS" panose="020B0604020202020204" pitchFamily="34" charset="-122"/>
                <a:ea typeface="微软雅黑" panose="020B0503020204020204" pitchFamily="34" charset="-122"/>
              </a:rPr>
              <a:t>子模块</a:t>
            </a:r>
            <a:r>
              <a:rPr lang="zh-CN" altLang="en-US" sz="2000" b="1" kern="0" dirty="0">
                <a:latin typeface="Arial Unicode MS" panose="020B0604020202020204" pitchFamily="34" charset="-122"/>
                <a:ea typeface="微软雅黑" panose="020B0503020204020204" pitchFamily="34" charset="-122"/>
              </a:rPr>
              <a:t>，以此类推，直到易于实现为止。</a:t>
            </a:r>
          </a:p>
          <a:p>
            <a:pPr marL="600075" lvl="1" indent="-257175" algn="just" fontAlgn="base">
              <a:lnSpc>
                <a:spcPct val="150000"/>
              </a:lnSpc>
              <a:spcAft>
                <a:spcPct val="0"/>
              </a:spcAft>
              <a:buClr>
                <a:srgbClr val="0070C0"/>
              </a:buClr>
              <a:buFont typeface="Wingdings" panose="05000000000000000000" pitchFamily="2" charset="2"/>
              <a:buChar char="Ø"/>
            </a:pPr>
            <a:r>
              <a:rPr lang="zh-CN" altLang="en-US" sz="2000" b="1" kern="0" dirty="0">
                <a:latin typeface="Arial Unicode MS" panose="020B0604020202020204" pitchFamily="34" charset="-122"/>
                <a:ea typeface="微软雅黑" panose="020B0503020204020204" pitchFamily="34" charset="-122"/>
              </a:rPr>
              <a:t>把复杂的设计</a:t>
            </a:r>
            <a:r>
              <a:rPr lang="zh-CN" altLang="en-US" sz="2000" b="1" kern="0" dirty="0">
                <a:solidFill>
                  <a:srgbClr val="C00000"/>
                </a:solidFill>
                <a:latin typeface="Arial Unicode MS" panose="020B0604020202020204" pitchFamily="34" charset="-122"/>
                <a:ea typeface="微软雅黑" panose="020B0503020204020204" pitchFamily="34" charset="-122"/>
              </a:rPr>
              <a:t>分解</a:t>
            </a:r>
            <a:r>
              <a:rPr lang="zh-CN" altLang="en-US" sz="2000" b="1" kern="0" dirty="0">
                <a:latin typeface="Arial Unicode MS" panose="020B0604020202020204" pitchFamily="34" charset="-122"/>
                <a:ea typeface="微软雅黑" panose="020B0503020204020204" pitchFamily="34" charset="-122"/>
              </a:rPr>
              <a:t>为许多简单的逻辑来实现，同时也适合于多人进行</a:t>
            </a:r>
            <a:r>
              <a:rPr lang="zh-CN" altLang="en-US" sz="2000" b="1" kern="0" dirty="0" smtClean="0">
                <a:solidFill>
                  <a:srgbClr val="C00000"/>
                </a:solidFill>
                <a:latin typeface="Arial Unicode MS" panose="020B0604020202020204" pitchFamily="34" charset="-122"/>
                <a:ea typeface="微软雅黑" panose="020B0503020204020204" pitchFamily="34" charset="-122"/>
              </a:rPr>
              <a:t>分工合作</a:t>
            </a:r>
            <a:r>
              <a:rPr lang="zh-CN" altLang="en-US" sz="2000" b="1" kern="0" dirty="0">
                <a:solidFill>
                  <a:srgbClr val="C00000"/>
                </a:solidFill>
                <a:latin typeface="Arial Unicode MS" panose="020B0604020202020204" pitchFamily="34" charset="-122"/>
                <a:ea typeface="微软雅黑" panose="020B0503020204020204" pitchFamily="34" charset="-122"/>
              </a:rPr>
              <a:t>。</a:t>
            </a:r>
            <a:endParaRPr lang="en-US" altLang="zh-CN" sz="2000" b="1" kern="0" dirty="0">
              <a:solidFill>
                <a:srgbClr val="C00000"/>
              </a:solidFill>
              <a:latin typeface="Arial Unicode MS" panose="020B0604020202020204" pitchFamily="34" charset="-122"/>
              <a:ea typeface="微软雅黑" panose="020B0503020204020204" pitchFamily="34" charset="-122"/>
            </a:endParaRPr>
          </a:p>
          <a:p>
            <a:pPr marL="342900" indent="-342900" algn="just" fontAlgn="base">
              <a:lnSpc>
                <a:spcPct val="150000"/>
              </a:lnSpc>
              <a:spcAft>
                <a:spcPct val="0"/>
              </a:spcAft>
              <a:buClr>
                <a:srgbClr val="002060"/>
              </a:buClr>
              <a:buFont typeface="Wingdings" panose="05000000000000000000" pitchFamily="2" charset="2"/>
              <a:buChar char="l"/>
            </a:pPr>
            <a:r>
              <a:rPr lang="zh-CN" altLang="en-US" sz="2000" b="1" kern="0" dirty="0">
                <a:solidFill>
                  <a:srgbClr val="C00000"/>
                </a:solidFill>
                <a:latin typeface="Arial Unicode MS" panose="020B0604020202020204" pitchFamily="34" charset="-122"/>
                <a:ea typeface="微软雅黑" panose="020B0503020204020204" pitchFamily="34" charset="-122"/>
              </a:rPr>
              <a:t>多层次结构电路</a:t>
            </a:r>
            <a:r>
              <a:rPr lang="zh-CN" altLang="en-US" sz="2000" b="1" kern="0" dirty="0">
                <a:latin typeface="Arial Unicode MS" panose="020B0604020202020204" pitchFamily="34" charset="-122"/>
                <a:ea typeface="微软雅黑" panose="020B0503020204020204" pitchFamily="34" charset="-122"/>
              </a:rPr>
              <a:t>的描述既可以采用</a:t>
            </a:r>
            <a:r>
              <a:rPr lang="zh-CN" altLang="en-US" sz="2000" b="1" kern="0" dirty="0">
                <a:solidFill>
                  <a:srgbClr val="C00000"/>
                </a:solidFill>
                <a:latin typeface="Arial Unicode MS" panose="020B0604020202020204" pitchFamily="34" charset="-122"/>
                <a:ea typeface="微软雅黑" panose="020B0503020204020204" pitchFamily="34" charset="-122"/>
              </a:rPr>
              <a:t>文本</a:t>
            </a:r>
            <a:r>
              <a:rPr lang="zh-CN" altLang="en-US" sz="2000" b="1" kern="0" dirty="0">
                <a:latin typeface="Arial Unicode MS" panose="020B0604020202020204" pitchFamily="34" charset="-122"/>
                <a:ea typeface="微软雅黑" panose="020B0503020204020204" pitchFamily="34" charset="-122"/>
              </a:rPr>
              <a:t>方式，也可以用</a:t>
            </a:r>
            <a:r>
              <a:rPr lang="zh-CN" altLang="en-US" sz="2000" b="1" kern="0" dirty="0">
                <a:solidFill>
                  <a:srgbClr val="C00000"/>
                </a:solidFill>
                <a:latin typeface="Arial Unicode MS" panose="020B0604020202020204" pitchFamily="34" charset="-122"/>
                <a:ea typeface="微软雅黑" panose="020B0503020204020204" pitchFamily="34" charset="-122"/>
              </a:rPr>
              <a:t>图形和文本混合</a:t>
            </a:r>
            <a:r>
              <a:rPr lang="zh-CN" altLang="en-US" sz="2000" b="1" kern="0" dirty="0">
                <a:latin typeface="Arial Unicode MS" panose="020B0604020202020204" pitchFamily="34" charset="-122"/>
                <a:ea typeface="微软雅黑" panose="020B0503020204020204" pitchFamily="34" charset="-122"/>
              </a:rPr>
              <a:t>设计的方式。</a:t>
            </a:r>
            <a:endParaRPr lang="en-US" altLang="zh-CN" sz="2000" b="1" kern="0" dirty="0">
              <a:latin typeface="Arial Unicode MS" panose="020B0604020202020204" pitchFamily="34" charset="-122"/>
              <a:ea typeface="微软雅黑" panose="020B0503020204020204" pitchFamily="34" charset="-122"/>
            </a:endParaRPr>
          </a:p>
          <a:p>
            <a:pPr marL="600075" lvl="1" indent="-257175" algn="just" fontAlgn="base">
              <a:lnSpc>
                <a:spcPct val="150000"/>
              </a:lnSpc>
              <a:spcAft>
                <a:spcPct val="0"/>
              </a:spcAft>
              <a:buClr>
                <a:srgbClr val="0070C0"/>
              </a:buClr>
              <a:buFont typeface="Wingdings" panose="05000000000000000000" pitchFamily="2" charset="2"/>
              <a:buChar char="Ø"/>
            </a:pPr>
            <a:r>
              <a:rPr lang="zh-CN" altLang="en-US" sz="2000" b="1" kern="0" dirty="0">
                <a:latin typeface="Arial Unicode MS" panose="020B0604020202020204" pitchFamily="34" charset="-122"/>
                <a:ea typeface="微软雅黑" panose="020B0503020204020204" pitchFamily="34" charset="-122"/>
              </a:rPr>
              <a:t>例：</a:t>
            </a:r>
            <a:r>
              <a:rPr lang="en-US" altLang="zh-CN" sz="2000" b="1" kern="0" dirty="0">
                <a:latin typeface="Arial Unicode MS" panose="020B0604020202020204" pitchFamily="34" charset="-122"/>
                <a:ea typeface="微软雅黑" panose="020B0503020204020204" pitchFamily="34" charset="-122"/>
              </a:rPr>
              <a:t>8</a:t>
            </a:r>
            <a:r>
              <a:rPr lang="zh-CN" altLang="en-US" sz="2000" b="1" kern="0" dirty="0">
                <a:latin typeface="Arial Unicode MS" panose="020B0604020202020204" pitchFamily="34" charset="-122"/>
                <a:ea typeface="微软雅黑" panose="020B0503020204020204" pitchFamily="34" charset="-122"/>
              </a:rPr>
              <a:t>位累加器的设计为例来说明这两种设计方式。</a:t>
            </a:r>
          </a:p>
          <a:p>
            <a:pPr marL="257175" indent="-257175" algn="just" fontAlgn="base">
              <a:lnSpc>
                <a:spcPct val="150000"/>
              </a:lnSpc>
              <a:spcAft>
                <a:spcPct val="0"/>
              </a:spcAft>
              <a:buClr>
                <a:srgbClr val="CCECFF">
                  <a:lumMod val="50000"/>
                </a:srgbClr>
              </a:buClr>
              <a:buFont typeface="Wingdings" panose="05000000000000000000" pitchFamily="2" charset="2"/>
              <a:buChar char="Ø"/>
            </a:pPr>
            <a:endParaRPr lang="zh-CN" altLang="en-US" sz="2000" b="1" kern="0" dirty="0">
              <a:latin typeface="Arial Unicode MS" panose="020B0604020202020204" pitchFamily="34" charset="-122"/>
              <a:ea typeface="微软雅黑" panose="020B0503020204020204" pitchFamily="34" charset="-122"/>
            </a:endParaRPr>
          </a:p>
        </p:txBody>
      </p:sp>
    </p:spTree>
    <p:extLst>
      <p:ext uri="{BB962C8B-B14F-4D97-AF65-F5344CB8AC3E}">
        <p14:creationId xmlns:p14="http://schemas.microsoft.com/office/powerpoint/2010/main" val="1385791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217793" y="185738"/>
            <a:ext cx="5614987" cy="690562"/>
          </a:xfrm>
          <a:prstGeom prst="rect">
            <a:avLst/>
          </a:prstGeom>
        </p:spPr>
        <p:txBody>
          <a:bodyPr>
            <a:normAutofit/>
          </a:bodyPr>
          <a:lstStyle/>
          <a:p>
            <a:r>
              <a:rPr lang="zh-CN" altLang="en-US" sz="3200" b="1" dirty="0">
                <a:latin typeface="微软雅黑" panose="020B0503020204020204" pitchFamily="34" charset="-122"/>
                <a:ea typeface="微软雅黑" panose="020B0503020204020204" pitchFamily="34" charset="-122"/>
              </a:rPr>
              <a:t>图文混合</a:t>
            </a:r>
            <a:endParaRPr lang="zh-CN" altLang="en-US" sz="3200" dirty="0">
              <a:solidFill>
                <a:srgbClr val="0066FF"/>
              </a:solidFill>
            </a:endParaRPr>
          </a:p>
        </p:txBody>
      </p:sp>
      <p:sp>
        <p:nvSpPr>
          <p:cNvPr id="11" name="Text Box 3"/>
          <p:cNvSpPr txBox="1">
            <a:spLocks noChangeArrowheads="1"/>
          </p:cNvSpPr>
          <p:nvPr/>
        </p:nvSpPr>
        <p:spPr bwMode="auto">
          <a:xfrm>
            <a:off x="546050" y="2558177"/>
            <a:ext cx="3200400" cy="2336024"/>
          </a:xfrm>
          <a:prstGeom prst="rect">
            <a:avLst/>
          </a:prstGeom>
          <a:solidFill>
            <a:srgbClr val="FFFFCC"/>
          </a:solidFill>
          <a:ln w="9525">
            <a:solidFill>
              <a:srgbClr val="FF99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8</a:t>
            </a:r>
            <a:r>
              <a:rPr kumimoji="1" lang="zh-CN" altLang="en-US"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位全加器</a:t>
            </a:r>
          </a:p>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module add8(</a:t>
            </a: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sum,cout,b,a,cin</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output[7:0] sum;</a:t>
            </a:r>
          </a:p>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output </a:t>
            </a: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cout</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input[7:0] </a:t>
            </a: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a,b</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input </a:t>
            </a: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cin</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assign {</a:t>
            </a: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cout,sum</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a+b+cin</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endmodule</a:t>
            </a:r>
            <a:endPar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3" name="Picture 5" descr="1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34" y="876300"/>
            <a:ext cx="5587449" cy="160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4"/>
          <p:cNvSpPr txBox="1">
            <a:spLocks noChangeArrowheads="1"/>
          </p:cNvSpPr>
          <p:nvPr/>
        </p:nvSpPr>
        <p:spPr bwMode="auto">
          <a:xfrm>
            <a:off x="3993008" y="1810280"/>
            <a:ext cx="4666276" cy="3083921"/>
          </a:xfrm>
          <a:prstGeom prst="rect">
            <a:avLst/>
          </a:prstGeom>
          <a:solidFill>
            <a:srgbClr val="FFFFCC"/>
          </a:solidFill>
          <a:ln w="9525">
            <a:solidFill>
              <a:srgbClr val="FF9900"/>
            </a:solidFill>
            <a:miter lim="800000"/>
            <a:headEnd/>
            <a:tailEnd/>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8</a:t>
            </a:r>
            <a:r>
              <a:rPr kumimoji="1" lang="zh-CN" altLang="en-US"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位寄存器</a:t>
            </a:r>
          </a:p>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module reg8(</a:t>
            </a: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qout,in,clk,clear</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output[7:0] </a:t>
            </a: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qout</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input[7:0] in;</a:t>
            </a:r>
          </a:p>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input </a:t>
            </a: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clk,clear</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reg</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[7:0] </a:t>
            </a: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qout</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always @(</a:t>
            </a: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posedge</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clk</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or </a:t>
            </a: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posedge</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clear)</a:t>
            </a:r>
          </a:p>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begin</a:t>
            </a:r>
          </a:p>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if(clear) </a:t>
            </a: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qout</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&lt;=0;	 //</a:t>
            </a:r>
            <a:r>
              <a:rPr kumimoji="1" lang="zh-CN" altLang="en-US"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异步清</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p>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else  </a:t>
            </a: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qout</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&lt;=in;</a:t>
            </a:r>
          </a:p>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end</a:t>
            </a:r>
          </a:p>
          <a:p>
            <a:pPr algn="just">
              <a:lnSpc>
                <a:spcPct val="90000"/>
              </a:lnSpc>
            </a:pP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endmodule</a:t>
            </a:r>
            <a:endPar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608983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ou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ou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68231" y="156768"/>
            <a:ext cx="5614987" cy="514748"/>
          </a:xfrm>
          <a:prstGeom prst="rect">
            <a:avLst/>
          </a:prstGeom>
        </p:spPr>
        <p:txBody>
          <a:bodyPr>
            <a:noAutofit/>
          </a:bodyPr>
          <a:lstStyle/>
          <a:p>
            <a:r>
              <a:rPr lang="zh-CN" altLang="en-US" sz="3200" b="1" dirty="0">
                <a:latin typeface="微软雅黑" panose="020B0503020204020204" pitchFamily="34" charset="-122"/>
                <a:ea typeface="微软雅黑" panose="020B0503020204020204" pitchFamily="34" charset="-122"/>
              </a:rPr>
              <a:t>文本设计</a:t>
            </a:r>
            <a:endParaRPr lang="zh-CN" altLang="en-US" sz="3200" dirty="0">
              <a:solidFill>
                <a:srgbClr val="0066FF"/>
              </a:solidFill>
            </a:endParaRPr>
          </a:p>
        </p:txBody>
      </p:sp>
      <p:sp>
        <p:nvSpPr>
          <p:cNvPr id="11" name="Text Box 3"/>
          <p:cNvSpPr txBox="1">
            <a:spLocks noChangeArrowheads="1"/>
          </p:cNvSpPr>
          <p:nvPr/>
        </p:nvSpPr>
        <p:spPr bwMode="auto">
          <a:xfrm>
            <a:off x="0" y="2186575"/>
            <a:ext cx="3200400" cy="1865126"/>
          </a:xfrm>
          <a:prstGeom prst="rect">
            <a:avLst/>
          </a:prstGeom>
          <a:solidFill>
            <a:srgbClr val="FFFFCC"/>
          </a:solidFill>
          <a:ln w="9525">
            <a:solidFill>
              <a:srgbClr val="FF99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8</a:t>
            </a:r>
            <a:r>
              <a:rPr kumimoji="1" lang="zh-CN" altLang="en-US"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位全加器</a:t>
            </a:r>
          </a:p>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module add8(</a:t>
            </a: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sum,cout,b,a,cin</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output[7:0] sum;</a:t>
            </a:r>
          </a:p>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output </a:t>
            </a: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cout</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input[7:0] </a:t>
            </a: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a,b</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input </a:t>
            </a: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cin</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assign {</a:t>
            </a: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cout,sum</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a+b+cin</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endmodule</a:t>
            </a:r>
            <a:endPar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Text Box 4"/>
          <p:cNvSpPr txBox="1">
            <a:spLocks noChangeArrowheads="1"/>
          </p:cNvSpPr>
          <p:nvPr/>
        </p:nvSpPr>
        <p:spPr bwMode="auto">
          <a:xfrm>
            <a:off x="3592419" y="2303264"/>
            <a:ext cx="4529739" cy="2751522"/>
          </a:xfrm>
          <a:prstGeom prst="rect">
            <a:avLst/>
          </a:prstGeom>
          <a:solidFill>
            <a:srgbClr val="FFFFCC"/>
          </a:solidFill>
          <a:ln w="9525">
            <a:solidFill>
              <a:srgbClr val="FF9900"/>
            </a:solidFill>
            <a:miter lim="800000"/>
            <a:headEnd/>
            <a:tailEnd/>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8</a:t>
            </a:r>
            <a:r>
              <a:rPr kumimoji="1" lang="zh-CN" altLang="en-US"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位寄存器</a:t>
            </a:r>
          </a:p>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module reg8(</a:t>
            </a: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qout,in,clk,clear</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output[7:0] </a:t>
            </a: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qout</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input[7:0] in;</a:t>
            </a:r>
          </a:p>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input </a:t>
            </a: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clk,clear</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reg</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[7:0] </a:t>
            </a: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qout</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always @(</a:t>
            </a: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posedge</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clk</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or </a:t>
            </a: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posedge</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clear)</a:t>
            </a:r>
          </a:p>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begin</a:t>
            </a:r>
          </a:p>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if(clear) </a:t>
            </a: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qout</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&lt;=0;	 //</a:t>
            </a:r>
            <a:r>
              <a:rPr kumimoji="1" lang="zh-CN" altLang="en-US"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异步清</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p>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else  </a:t>
            </a: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qout</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&lt;=in;</a:t>
            </a:r>
          </a:p>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end</a:t>
            </a:r>
          </a:p>
          <a:p>
            <a:pPr algn="just">
              <a:lnSpc>
                <a:spcPct val="90000"/>
              </a:lnSpc>
            </a:pP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endmodule</a:t>
            </a:r>
            <a:endPar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 Box 3"/>
          <p:cNvSpPr txBox="1">
            <a:spLocks noChangeArrowheads="1"/>
          </p:cNvSpPr>
          <p:nvPr/>
        </p:nvSpPr>
        <p:spPr bwMode="auto">
          <a:xfrm>
            <a:off x="2805811" y="0"/>
            <a:ext cx="6102957" cy="2303264"/>
          </a:xfrm>
          <a:prstGeom prst="rect">
            <a:avLst/>
          </a:prstGeom>
          <a:ln>
            <a:headEnd/>
            <a:tailEnd/>
          </a:ln>
          <a:extLst/>
        </p:spPr>
        <p:style>
          <a:lnRef idx="2">
            <a:schemeClr val="accent2"/>
          </a:lnRef>
          <a:fillRef idx="1">
            <a:schemeClr val="lt1"/>
          </a:fillRef>
          <a:effectRef idx="0">
            <a:schemeClr val="accent2"/>
          </a:effectRef>
          <a:fontRef idx="minor">
            <a:schemeClr val="dk1"/>
          </a:fontRef>
        </p:style>
        <p:txBody>
          <a:bodyPr wrap="square">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module cc(</a:t>
            </a: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accout,cout,accin,cin,clk,clear</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output[7:0] </a:t>
            </a: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accout</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output </a:t>
            </a: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cout</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input[7:0] </a:t>
            </a: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accin</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input </a:t>
            </a: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cin,clk,clear</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wire[7:0] sum;</a:t>
            </a:r>
          </a:p>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add8 accadd8(</a:t>
            </a: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sum,cout,accout,accin,cin</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调用</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add8</a:t>
            </a:r>
            <a:r>
              <a:rPr kumimoji="1" lang="zh-CN" altLang="en-US"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子模块</a:t>
            </a:r>
          </a:p>
          <a:p>
            <a:pPr algn="just">
              <a:lnSpc>
                <a:spcPct val="90000"/>
              </a:lnSpc>
            </a:pP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reg8 accreg8(</a:t>
            </a: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accout,sum,clk,clear</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调用</a:t>
            </a:r>
            <a:r>
              <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reg8</a:t>
            </a:r>
            <a:r>
              <a:rPr kumimoji="1" lang="zh-CN" altLang="en-US"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子模块</a:t>
            </a:r>
          </a:p>
          <a:p>
            <a:pPr algn="just">
              <a:lnSpc>
                <a:spcPct val="90000"/>
              </a:lnSpc>
            </a:pPr>
            <a:r>
              <a:rPr kumimoji="1" lang="en-US" altLang="zh-CN" sz="16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endmodule</a:t>
            </a:r>
            <a:endParaRPr kumimoji="1" lang="en-US" altLang="zh-CN" sz="1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774876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ou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ou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83425" y="185738"/>
            <a:ext cx="5614987" cy="690562"/>
          </a:xfrm>
          <a:prstGeom prst="rect">
            <a:avLst/>
          </a:prstGeom>
        </p:spPr>
        <p:txBody>
          <a:bodyPr>
            <a:normAutofit/>
          </a:bodyPr>
          <a:lstStyle/>
          <a:p>
            <a:r>
              <a:rPr lang="zh-CN" altLang="en-US" sz="3200" b="1" dirty="0">
                <a:latin typeface="微软雅黑" panose="020B0503020204020204" pitchFamily="34" charset="-122"/>
                <a:ea typeface="微软雅黑" panose="020B0503020204020204" pitchFamily="34" charset="-122"/>
              </a:rPr>
              <a:t>模块调用</a:t>
            </a:r>
            <a:endParaRPr lang="zh-CN" altLang="en-US" sz="3200" dirty="0">
              <a:solidFill>
                <a:srgbClr val="0066FF"/>
              </a:solidFill>
            </a:endParaRPr>
          </a:p>
        </p:txBody>
      </p:sp>
      <p:sp>
        <p:nvSpPr>
          <p:cNvPr id="14" name="矩形 13"/>
          <p:cNvSpPr/>
          <p:nvPr/>
        </p:nvSpPr>
        <p:spPr>
          <a:xfrm>
            <a:off x="158638" y="1005392"/>
            <a:ext cx="5416848" cy="3426759"/>
          </a:xfrm>
          <a:prstGeom prst="rect">
            <a:avLst/>
          </a:prstGeom>
          <a:ln w="28575">
            <a:solidFill>
              <a:srgbClr val="0070C0"/>
            </a:solidFill>
          </a:ln>
        </p:spPr>
        <p:txBody>
          <a:bodyPr wrap="square" numCol="1">
            <a:normAutofit fontScale="85000" lnSpcReduction="10000"/>
          </a:bodyPr>
          <a:lstStyle/>
          <a:p>
            <a:pPr marL="285750" indent="-285750" fontAlgn="base">
              <a:lnSpc>
                <a:spcPct val="150000"/>
              </a:lnSpc>
              <a:spcAft>
                <a:spcPct val="0"/>
              </a:spcAft>
              <a:buClr>
                <a:srgbClr val="0070C0"/>
              </a:buClr>
              <a:buFont typeface="Wingdings" panose="05000000000000000000" pitchFamily="2" charset="2"/>
              <a:buChar char="l"/>
            </a:pPr>
            <a:r>
              <a:rPr lang="zh-CN" altLang="en-US" sz="1800" b="1" kern="0" dirty="0">
                <a:latin typeface="Times New Roman" panose="02020603050405020304" pitchFamily="18" charset="0"/>
                <a:ea typeface="微软雅黑" panose="020B0503020204020204" pitchFamily="34" charset="-122"/>
                <a:cs typeface="Times New Roman" panose="02020603050405020304" pitchFamily="18" charset="0"/>
              </a:rPr>
              <a:t>模块调用，可采用</a:t>
            </a:r>
            <a:r>
              <a:rPr lang="zh-CN" altLang="en-US" sz="18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位置对应</a:t>
            </a:r>
            <a:r>
              <a:rPr lang="zh-CN" altLang="en-US" sz="1800" b="1" kern="0" dirty="0">
                <a:latin typeface="Times New Roman" panose="02020603050405020304" pitchFamily="18" charset="0"/>
                <a:ea typeface="微软雅黑" panose="020B0503020204020204" pitchFamily="34" charset="-122"/>
                <a:cs typeface="Times New Roman" panose="02020603050405020304" pitchFamily="18" charset="0"/>
              </a:rPr>
              <a:t>的方式，即调用时模块端口列表中信号的排列顺序与模块定义时端口列表中的信号排列</a:t>
            </a:r>
            <a:r>
              <a:rPr lang="zh-CN" altLang="en-US" sz="18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顺序相同</a:t>
            </a:r>
            <a:r>
              <a:rPr lang="zh-CN" altLang="en-US" sz="1800" b="1" kern="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1" kern="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fontAlgn="base">
              <a:lnSpc>
                <a:spcPct val="150000"/>
              </a:lnSpc>
              <a:spcAft>
                <a:spcPct val="0"/>
              </a:spcAft>
              <a:buClr>
                <a:srgbClr val="0070C0"/>
              </a:buClr>
              <a:buFont typeface="Wingdings" panose="05000000000000000000" pitchFamily="2" charset="2"/>
              <a:buChar char="l"/>
            </a:pPr>
            <a:r>
              <a:rPr lang="zh-CN" altLang="en-US" sz="1800" b="1" kern="0" dirty="0">
                <a:latin typeface="Times New Roman" panose="02020603050405020304" pitchFamily="18" charset="0"/>
                <a:ea typeface="微软雅黑" panose="020B0503020204020204" pitchFamily="34" charset="-122"/>
                <a:cs typeface="Times New Roman" panose="02020603050405020304" pitchFamily="18" charset="0"/>
              </a:rPr>
              <a:t>也可以采用</a:t>
            </a:r>
            <a:r>
              <a:rPr lang="zh-CN" altLang="en-US" sz="18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信号名对应方式</a:t>
            </a:r>
            <a:r>
              <a:rPr lang="zh-CN" altLang="en-US" sz="1800" b="1" kern="0" dirty="0">
                <a:latin typeface="Times New Roman" panose="02020603050405020304" pitchFamily="18" charset="0"/>
                <a:ea typeface="微软雅黑" panose="020B0503020204020204" pitchFamily="34" charset="-122"/>
                <a:cs typeface="Times New Roman" panose="02020603050405020304" pitchFamily="18" charset="0"/>
              </a:rPr>
              <a:t>，此时</a:t>
            </a:r>
            <a:r>
              <a:rPr lang="zh-CN" altLang="en-US" sz="18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不必按顺序</a:t>
            </a:r>
            <a:r>
              <a:rPr lang="zh-CN" altLang="en-US" sz="1800" b="1" kern="0" dirty="0">
                <a:latin typeface="Times New Roman" panose="02020603050405020304" pitchFamily="18" charset="0"/>
                <a:ea typeface="微软雅黑" panose="020B0503020204020204" pitchFamily="34" charset="-122"/>
                <a:cs typeface="Times New Roman" panose="02020603050405020304" pitchFamily="18" charset="0"/>
              </a:rPr>
              <a:t>，例如上面对</a:t>
            </a:r>
            <a:r>
              <a:rPr lang="en-US" altLang="zh-CN" sz="1800" b="1" kern="0" dirty="0">
                <a:latin typeface="Times New Roman" panose="02020603050405020304" pitchFamily="18" charset="0"/>
                <a:ea typeface="微软雅黑" panose="020B0503020204020204" pitchFamily="34" charset="-122"/>
                <a:cs typeface="Times New Roman" panose="02020603050405020304" pitchFamily="18" charset="0"/>
              </a:rPr>
              <a:t>reg8</a:t>
            </a:r>
            <a:r>
              <a:rPr lang="zh-CN" altLang="en-US" sz="1800" b="1" kern="0" dirty="0">
                <a:latin typeface="Times New Roman" panose="02020603050405020304" pitchFamily="18" charset="0"/>
                <a:ea typeface="微软雅黑" panose="020B0503020204020204" pitchFamily="34" charset="-122"/>
                <a:cs typeface="Times New Roman" panose="02020603050405020304" pitchFamily="18" charset="0"/>
              </a:rPr>
              <a:t>的调用：</a:t>
            </a:r>
          </a:p>
          <a:p>
            <a:pPr marL="285750" indent="-285750" fontAlgn="base">
              <a:lnSpc>
                <a:spcPct val="150000"/>
              </a:lnSpc>
              <a:spcAft>
                <a:spcPct val="0"/>
              </a:spcAft>
              <a:buClr>
                <a:srgbClr val="0070C0"/>
              </a:buClr>
              <a:buFont typeface="Wingdings" panose="05000000000000000000" pitchFamily="2" charset="2"/>
              <a:buChar char="l"/>
            </a:pPr>
            <a:r>
              <a:rPr lang="en-US" altLang="zh-CN" sz="1800" b="1" kern="0" dirty="0">
                <a:latin typeface="Times New Roman" panose="02020603050405020304" pitchFamily="18" charset="0"/>
                <a:ea typeface="微软雅黑" panose="020B0503020204020204" pitchFamily="34" charset="-122"/>
                <a:cs typeface="Times New Roman" panose="02020603050405020304" pitchFamily="18" charset="0"/>
              </a:rPr>
              <a:t>module reg8(</a:t>
            </a:r>
            <a:r>
              <a:rPr lang="en-US" altLang="zh-CN" sz="1800" b="1" kern="0" dirty="0" err="1">
                <a:latin typeface="Times New Roman" panose="02020603050405020304" pitchFamily="18" charset="0"/>
                <a:ea typeface="微软雅黑" panose="020B0503020204020204" pitchFamily="34" charset="-122"/>
                <a:cs typeface="Times New Roman" panose="02020603050405020304" pitchFamily="18" charset="0"/>
              </a:rPr>
              <a:t>qout,in,clk,clear</a:t>
            </a:r>
            <a:r>
              <a:rPr lang="en-US" altLang="zh-CN" sz="1800" b="1"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1"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1" kern="0" dirty="0">
                <a:latin typeface="Times New Roman" panose="02020603050405020304" pitchFamily="18" charset="0"/>
                <a:ea typeface="微软雅黑" panose="020B0503020204020204" pitchFamily="34" charset="-122"/>
                <a:cs typeface="Times New Roman" panose="02020603050405020304" pitchFamily="18" charset="0"/>
              </a:rPr>
              <a:t>reg8</a:t>
            </a:r>
            <a:r>
              <a:rPr lang="zh-CN" altLang="en-US" sz="1800" b="1" kern="0" dirty="0">
                <a:latin typeface="Times New Roman" panose="02020603050405020304" pitchFamily="18" charset="0"/>
                <a:ea typeface="微软雅黑" panose="020B0503020204020204" pitchFamily="34" charset="-122"/>
                <a:cs typeface="Times New Roman" panose="02020603050405020304" pitchFamily="18" charset="0"/>
              </a:rPr>
              <a:t>的模块声明</a:t>
            </a:r>
          </a:p>
          <a:p>
            <a:pPr marL="285750" indent="-285750" fontAlgn="base">
              <a:lnSpc>
                <a:spcPct val="150000"/>
              </a:lnSpc>
              <a:spcAft>
                <a:spcPct val="0"/>
              </a:spcAft>
              <a:buClr>
                <a:srgbClr val="0070C0"/>
              </a:buClr>
              <a:buFont typeface="Wingdings" panose="05000000000000000000" pitchFamily="2" charset="2"/>
              <a:buChar char="l"/>
            </a:pPr>
            <a:r>
              <a:rPr lang="en-US" altLang="zh-CN" sz="1800" b="1" kern="0" dirty="0">
                <a:latin typeface="Times New Roman" panose="02020603050405020304" pitchFamily="18" charset="0"/>
                <a:ea typeface="微软雅黑" panose="020B0503020204020204" pitchFamily="34" charset="-122"/>
                <a:cs typeface="Times New Roman" panose="02020603050405020304" pitchFamily="18" charset="0"/>
              </a:rPr>
              <a:t>reg8 accreg8(</a:t>
            </a:r>
            <a:r>
              <a:rPr lang="en-US" altLang="zh-CN" sz="1800" b="1" kern="0" dirty="0" err="1">
                <a:latin typeface="Times New Roman" panose="02020603050405020304" pitchFamily="18" charset="0"/>
                <a:ea typeface="微软雅黑" panose="020B0503020204020204" pitchFamily="34" charset="-122"/>
                <a:cs typeface="Times New Roman" panose="02020603050405020304" pitchFamily="18" charset="0"/>
              </a:rPr>
              <a:t>accout,sum,clk,clear</a:t>
            </a:r>
            <a:r>
              <a:rPr lang="en-US" altLang="zh-CN" sz="1800" b="1" kern="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800" b="1" kern="0" smtClean="0">
              <a:latin typeface="Times New Roman" panose="02020603050405020304" pitchFamily="18" charset="0"/>
              <a:ea typeface="微软雅黑" panose="020B0503020204020204" pitchFamily="34" charset="-122"/>
              <a:cs typeface="Times New Roman" panose="02020603050405020304" pitchFamily="18" charset="0"/>
            </a:endParaRPr>
          </a:p>
          <a:p>
            <a:pPr fontAlgn="base">
              <a:lnSpc>
                <a:spcPct val="150000"/>
              </a:lnSpc>
              <a:spcAft>
                <a:spcPct val="0"/>
              </a:spcAft>
              <a:buClr>
                <a:srgbClr val="0070C0"/>
              </a:buClr>
            </a:pPr>
            <a:r>
              <a:rPr lang="en-US" altLang="zh-CN" sz="1800" b="1" kern="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1" kern="0" dirty="0">
                <a:latin typeface="Times New Roman" panose="02020603050405020304" pitchFamily="18" charset="0"/>
                <a:ea typeface="微软雅黑" panose="020B0503020204020204" pitchFamily="34" charset="-122"/>
                <a:cs typeface="Times New Roman" panose="02020603050405020304" pitchFamily="18" charset="0"/>
              </a:rPr>
              <a:t>调用方式</a:t>
            </a:r>
            <a:r>
              <a:rPr lang="en-US" altLang="zh-CN" sz="1800" b="1" kern="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800" b="1" kern="0" dirty="0">
                <a:latin typeface="Times New Roman" panose="02020603050405020304" pitchFamily="18" charset="0"/>
                <a:ea typeface="微软雅黑" panose="020B0503020204020204" pitchFamily="34" charset="-122"/>
                <a:cs typeface="Times New Roman" panose="02020603050405020304" pitchFamily="18" charset="0"/>
              </a:rPr>
              <a:t>，位置对应</a:t>
            </a:r>
          </a:p>
          <a:p>
            <a:pPr marL="285750" indent="-285750" fontAlgn="base">
              <a:lnSpc>
                <a:spcPct val="150000"/>
              </a:lnSpc>
              <a:spcAft>
                <a:spcPct val="0"/>
              </a:spcAft>
              <a:buClr>
                <a:srgbClr val="0070C0"/>
              </a:buClr>
              <a:buFont typeface="Wingdings" panose="05000000000000000000" pitchFamily="2" charset="2"/>
              <a:buChar char="l"/>
            </a:pPr>
            <a:r>
              <a:rPr lang="en-US" altLang="zh-CN" sz="1800" b="1" kern="0" dirty="0" smtClean="0">
                <a:latin typeface="Times New Roman" panose="02020603050405020304" pitchFamily="18" charset="0"/>
                <a:ea typeface="微软雅黑" panose="020B0503020204020204" pitchFamily="34" charset="-122"/>
                <a:cs typeface="Times New Roman" panose="02020603050405020304" pitchFamily="18" charset="0"/>
              </a:rPr>
              <a:t>reg8 </a:t>
            </a:r>
            <a:r>
              <a:rPr lang="en-US" altLang="zh-CN" sz="1800" b="1" kern="0" dirty="0">
                <a:latin typeface="Times New Roman" panose="02020603050405020304" pitchFamily="18" charset="0"/>
                <a:ea typeface="微软雅黑" panose="020B0503020204020204" pitchFamily="34" charset="-122"/>
                <a:cs typeface="Times New Roman" panose="02020603050405020304" pitchFamily="18" charset="0"/>
              </a:rPr>
              <a:t>accreg8(.</a:t>
            </a:r>
            <a:r>
              <a:rPr lang="en-US" altLang="zh-CN" sz="1800" b="1" kern="0" dirty="0" err="1">
                <a:latin typeface="Times New Roman" panose="02020603050405020304" pitchFamily="18" charset="0"/>
                <a:ea typeface="微软雅黑" panose="020B0503020204020204" pitchFamily="34" charset="-122"/>
                <a:cs typeface="Times New Roman" panose="02020603050405020304" pitchFamily="18" charset="0"/>
              </a:rPr>
              <a:t>qout</a:t>
            </a:r>
            <a:r>
              <a:rPr lang="en-US" altLang="zh-CN" sz="1800" b="1" kern="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1" kern="0" dirty="0" err="1">
                <a:latin typeface="Times New Roman" panose="02020603050405020304" pitchFamily="18" charset="0"/>
                <a:ea typeface="微软雅黑" panose="020B0503020204020204" pitchFamily="34" charset="-122"/>
                <a:cs typeface="Times New Roman" panose="02020603050405020304" pitchFamily="18" charset="0"/>
              </a:rPr>
              <a:t>accout</a:t>
            </a:r>
            <a:r>
              <a:rPr lang="en-US" altLang="zh-CN" sz="1800" b="1" kern="0" dirty="0">
                <a:latin typeface="Times New Roman" panose="02020603050405020304" pitchFamily="18" charset="0"/>
                <a:ea typeface="微软雅黑" panose="020B0503020204020204" pitchFamily="34" charset="-122"/>
                <a:cs typeface="Times New Roman" panose="02020603050405020304" pitchFamily="18" charset="0"/>
              </a:rPr>
              <a:t>),.clear(clear), .in(sum),.</a:t>
            </a:r>
            <a:r>
              <a:rPr lang="en-US" altLang="zh-CN" sz="1800" b="1" kern="0" dirty="0" err="1">
                <a:latin typeface="Times New Roman" panose="02020603050405020304" pitchFamily="18" charset="0"/>
                <a:ea typeface="微软雅黑" panose="020B0503020204020204" pitchFamily="34" charset="-122"/>
                <a:cs typeface="Times New Roman" panose="02020603050405020304" pitchFamily="18" charset="0"/>
              </a:rPr>
              <a:t>clk</a:t>
            </a:r>
            <a:r>
              <a:rPr lang="en-US" altLang="zh-CN" sz="1800" b="1" kern="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1" kern="0" dirty="0" err="1">
                <a:latin typeface="Times New Roman" panose="02020603050405020304" pitchFamily="18" charset="0"/>
                <a:ea typeface="微软雅黑" panose="020B0503020204020204" pitchFamily="34" charset="-122"/>
                <a:cs typeface="Times New Roman" panose="02020603050405020304" pitchFamily="18" charset="0"/>
              </a:rPr>
              <a:t>clk</a:t>
            </a:r>
            <a:r>
              <a:rPr lang="en-US" altLang="zh-CN" sz="1800" b="1" kern="0" dirty="0">
                <a:latin typeface="Times New Roman" panose="02020603050405020304" pitchFamily="18" charset="0"/>
                <a:ea typeface="微软雅黑" panose="020B0503020204020204" pitchFamily="34" charset="-122"/>
                <a:cs typeface="Times New Roman" panose="02020603050405020304" pitchFamily="18" charset="0"/>
              </a:rPr>
              <a:t>));</a:t>
            </a:r>
          </a:p>
          <a:p>
            <a:pPr fontAlgn="base">
              <a:lnSpc>
                <a:spcPct val="150000"/>
              </a:lnSpc>
              <a:spcAft>
                <a:spcPct val="0"/>
              </a:spcAft>
              <a:buClr>
                <a:srgbClr val="0070C0"/>
              </a:buClr>
            </a:pPr>
            <a:r>
              <a:rPr lang="en-US" altLang="zh-CN" sz="1800" b="1"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1" kern="0" dirty="0">
                <a:latin typeface="Times New Roman" panose="02020603050405020304" pitchFamily="18" charset="0"/>
                <a:ea typeface="微软雅黑" panose="020B0503020204020204" pitchFamily="34" charset="-122"/>
                <a:cs typeface="Times New Roman" panose="02020603050405020304" pitchFamily="18" charset="0"/>
              </a:rPr>
              <a:t>调用方式</a:t>
            </a:r>
            <a:r>
              <a:rPr lang="en-US" altLang="zh-CN" sz="1800" b="1" kern="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800" b="1" kern="0" dirty="0">
                <a:latin typeface="Times New Roman" panose="02020603050405020304" pitchFamily="18" charset="0"/>
                <a:ea typeface="微软雅黑" panose="020B0503020204020204" pitchFamily="34" charset="-122"/>
                <a:cs typeface="Times New Roman" panose="02020603050405020304" pitchFamily="18" charset="0"/>
              </a:rPr>
              <a:t>，信号名</a:t>
            </a:r>
            <a:r>
              <a:rPr lang="zh-CN" altLang="en-US" sz="1800" b="1" kern="0" dirty="0" smtClean="0">
                <a:latin typeface="Times New Roman" panose="02020603050405020304" pitchFamily="18" charset="0"/>
                <a:ea typeface="微软雅黑" panose="020B0503020204020204" pitchFamily="34" charset="-122"/>
                <a:cs typeface="Times New Roman" panose="02020603050405020304" pitchFamily="18" charset="0"/>
              </a:rPr>
              <a:t>对应。</a:t>
            </a:r>
            <a:endParaRPr lang="zh-CN" altLang="en-US" sz="1800" b="1"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Text Box 4"/>
          <p:cNvSpPr txBox="1">
            <a:spLocks noChangeArrowheads="1"/>
          </p:cNvSpPr>
          <p:nvPr/>
        </p:nvSpPr>
        <p:spPr bwMode="auto">
          <a:xfrm>
            <a:off x="5652604" y="1005392"/>
            <a:ext cx="3371850" cy="3333220"/>
          </a:xfrm>
          <a:prstGeom prst="rect">
            <a:avLst/>
          </a:prstGeom>
          <a:solidFill>
            <a:srgbClr val="FFFFCC"/>
          </a:solidFill>
          <a:ln w="9525">
            <a:solidFill>
              <a:srgbClr val="FF99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8</a:t>
            </a:r>
            <a:r>
              <a:rPr kumimoji="1" lang="zh-CN" altLang="en-US"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位寄存器</a:t>
            </a:r>
          </a:p>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module reg8(</a:t>
            </a: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qout,in,clk,clear</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output[7:0] </a:t>
            </a: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qout</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input[7:0] in;</a:t>
            </a:r>
          </a:p>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input </a:t>
            </a: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clk,clear</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reg</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[7:0] </a:t>
            </a: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qout</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always @(</a:t>
            </a: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posedge</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clk</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or </a:t>
            </a: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posedge</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clear)</a:t>
            </a:r>
          </a:p>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begin</a:t>
            </a:r>
          </a:p>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if(clear) </a:t>
            </a: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qout</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&lt;=0;	 //</a:t>
            </a:r>
            <a:r>
              <a:rPr kumimoji="1" lang="zh-CN" altLang="en-US"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异步清</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p>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else  </a:t>
            </a: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qout</a:t>
            </a: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&lt;=in;</a:t>
            </a:r>
          </a:p>
          <a:p>
            <a:pPr algn="just">
              <a:lnSpc>
                <a:spcPct val="90000"/>
              </a:lnSpc>
            </a:pPr>
            <a:r>
              <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end</a:t>
            </a:r>
          </a:p>
          <a:p>
            <a:pPr algn="just">
              <a:lnSpc>
                <a:spcPct val="90000"/>
              </a:lnSpc>
            </a:pPr>
            <a:r>
              <a:rPr kumimoji="1" lang="en-US" altLang="zh-CN" sz="1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endmodule</a:t>
            </a:r>
            <a:endParaRPr kumimoji="1" lang="en-US" altLang="zh-CN" sz="1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17197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ox(out)">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5061726" y="1744756"/>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smtClean="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谢谢学习</a:t>
            </a:r>
            <a:endParaRPr lang="zh-CN" altLang="en-US"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90893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73088" y="199335"/>
            <a:ext cx="5614987" cy="456882"/>
          </a:xfrm>
          <a:prstGeom prst="rect">
            <a:avLst/>
          </a:prstGeom>
        </p:spPr>
        <p:txBody>
          <a:bodyPr>
            <a:noAutofit/>
          </a:bodyPr>
          <a:lstStyle/>
          <a:p>
            <a:r>
              <a:rPr lang="zh-CN" altLang="en-US" sz="3200" b="1" dirty="0" smtClean="0">
                <a:latin typeface="微软雅黑" panose="020B0503020204020204" pitchFamily="34" charset="-122"/>
                <a:ea typeface="微软雅黑" panose="020B0503020204020204" pitchFamily="34" charset="-122"/>
              </a:rPr>
              <a:t>设计</a:t>
            </a:r>
            <a:r>
              <a:rPr lang="zh-CN" altLang="en-US" sz="3200" b="1" dirty="0">
                <a:latin typeface="微软雅黑" panose="020B0503020204020204" pitchFamily="34" charset="-122"/>
                <a:ea typeface="微软雅黑" panose="020B0503020204020204" pitchFamily="34" charset="-122"/>
              </a:rPr>
              <a:t>风格和层次</a:t>
            </a:r>
            <a:endParaRPr lang="zh-CN" altLang="en-US" sz="3200" dirty="0"/>
          </a:p>
        </p:txBody>
      </p:sp>
      <p:sp>
        <p:nvSpPr>
          <p:cNvPr id="14" name="矩形 13"/>
          <p:cNvSpPr/>
          <p:nvPr/>
        </p:nvSpPr>
        <p:spPr>
          <a:xfrm>
            <a:off x="408545" y="1037665"/>
            <a:ext cx="8337421" cy="3814034"/>
          </a:xfrm>
          <a:prstGeom prst="rect">
            <a:avLst/>
          </a:prstGeom>
          <a:ln w="28575">
            <a:solidFill>
              <a:schemeClr val="accent1"/>
            </a:solidFill>
          </a:ln>
        </p:spPr>
        <p:txBody>
          <a:bodyPr wrap="square" numCol="1">
            <a:noAutofit/>
          </a:bodyPr>
          <a:lstStyle/>
          <a:p>
            <a:pPr marL="342900" indent="-342900" algn="just" fontAlgn="base">
              <a:lnSpc>
                <a:spcPct val="150000"/>
              </a:lnSpc>
              <a:spcAft>
                <a:spcPct val="0"/>
              </a:spcAft>
              <a:buClr>
                <a:srgbClr val="0070C0"/>
              </a:buClr>
              <a:buFont typeface="Wingdings" panose="05000000000000000000" pitchFamily="2" charset="2"/>
              <a:buChar char="l"/>
            </a:pPr>
            <a:r>
              <a:rPr lang="en-US" altLang="zh-CN" sz="2000" b="1" kern="0" dirty="0">
                <a:latin typeface="Times New Roman" panose="02020603050405020304" pitchFamily="18" charset="0"/>
                <a:ea typeface="微软雅黑" panose="020B0503020204020204" pitchFamily="34" charset="-122"/>
                <a:cs typeface="Times New Roman" panose="02020603050405020304" pitchFamily="18" charset="0"/>
              </a:rPr>
              <a:t>Verilog</a:t>
            </a: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设计的</a:t>
            </a:r>
            <a:r>
              <a:rPr lang="zh-CN" altLang="en-US"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描述风格 </a:t>
            </a:r>
          </a:p>
          <a:p>
            <a:pPr marL="600075" lvl="1" indent="-257175" algn="just" fontAlgn="base">
              <a:lnSpc>
                <a:spcPct val="150000"/>
              </a:lnSpc>
              <a:spcAft>
                <a:spcPct val="0"/>
              </a:spcAft>
              <a:buClr>
                <a:srgbClr val="CCECFF">
                  <a:lumMod val="50000"/>
                </a:srgbClr>
              </a:buClr>
              <a:buSzPct val="66000"/>
              <a:buFont typeface="Wingdings" panose="05000000000000000000" pitchFamily="2" charset="2"/>
              <a:buChar char="l"/>
            </a:pP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结构（</a:t>
            </a:r>
            <a:r>
              <a:rPr lang="en-US" altLang="zh-CN" sz="2000" b="1" kern="0" dirty="0">
                <a:latin typeface="Times New Roman" panose="02020603050405020304" pitchFamily="18" charset="0"/>
                <a:ea typeface="微软雅黑" panose="020B0503020204020204" pitchFamily="34" charset="-122"/>
                <a:cs typeface="Times New Roman" panose="02020603050405020304" pitchFamily="18" charset="0"/>
              </a:rPr>
              <a:t>Structural</a:t>
            </a: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）描述</a:t>
            </a:r>
          </a:p>
          <a:p>
            <a:pPr marL="538163" lvl="2" indent="147638" algn="just" fontAlgn="base">
              <a:lnSpc>
                <a:spcPct val="150000"/>
              </a:lnSpc>
              <a:spcAft>
                <a:spcPct val="0"/>
              </a:spcAft>
              <a:buClr>
                <a:srgbClr val="CCECFF">
                  <a:lumMod val="50000"/>
                </a:srgbClr>
              </a:buClr>
              <a:buSzPct val="66000"/>
              <a:buFont typeface="Wingdings" panose="05000000000000000000" pitchFamily="2" charset="2"/>
              <a:buChar char="ü"/>
            </a:pP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调用</a:t>
            </a:r>
            <a:r>
              <a:rPr lang="en-US" altLang="zh-CN" sz="2000" b="1" kern="0" dirty="0">
                <a:latin typeface="Times New Roman" panose="02020603050405020304" pitchFamily="18" charset="0"/>
                <a:ea typeface="微软雅黑" panose="020B0503020204020204" pitchFamily="34" charset="-122"/>
                <a:cs typeface="Times New Roman" panose="02020603050405020304" pitchFamily="18" charset="0"/>
              </a:rPr>
              <a:t>Verilog</a:t>
            </a: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内置</a:t>
            </a:r>
            <a:r>
              <a:rPr lang="zh-CN" altLang="en-US"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门元件</a:t>
            </a: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（门级结构描述），调用</a:t>
            </a:r>
            <a:r>
              <a:rPr lang="zh-CN" altLang="en-US" sz="20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开关级元件</a:t>
            </a: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（晶体管级结构描述），用户自定义元件</a:t>
            </a:r>
            <a:r>
              <a:rPr lang="en-US" altLang="zh-CN" sz="2000" b="1" kern="0" dirty="0">
                <a:latin typeface="Times New Roman" panose="02020603050405020304" pitchFamily="18" charset="0"/>
                <a:ea typeface="微软雅黑" panose="020B0503020204020204" pitchFamily="34" charset="-122"/>
                <a:cs typeface="Times New Roman" panose="02020603050405020304" pitchFamily="18" charset="0"/>
              </a:rPr>
              <a:t>UDP</a:t>
            </a: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（也在门级</a:t>
            </a:r>
            <a:r>
              <a:rPr lang="zh-CN" altLang="en-US" sz="2000" b="1" kern="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endParaRPr>
          </a:p>
          <a:p>
            <a:pPr marL="600075" lvl="1" indent="-257175" algn="just" fontAlgn="base">
              <a:lnSpc>
                <a:spcPct val="150000"/>
              </a:lnSpc>
              <a:spcAft>
                <a:spcPct val="0"/>
              </a:spcAft>
              <a:buClr>
                <a:srgbClr val="CCECFF">
                  <a:lumMod val="50000"/>
                </a:srgbClr>
              </a:buClr>
              <a:buSzPct val="66000"/>
              <a:buFont typeface="Wingdings" panose="05000000000000000000" pitchFamily="2" charset="2"/>
              <a:buChar char="l"/>
            </a:pP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行为（</a:t>
            </a:r>
            <a:r>
              <a:rPr lang="en-US" altLang="zh-CN" sz="2000" b="1" kern="0" dirty="0" err="1">
                <a:latin typeface="Times New Roman" panose="02020603050405020304" pitchFamily="18" charset="0"/>
                <a:ea typeface="微软雅黑" panose="020B0503020204020204" pitchFamily="34" charset="-122"/>
                <a:cs typeface="Times New Roman" panose="02020603050405020304" pitchFamily="18" charset="0"/>
              </a:rPr>
              <a:t>Behavioural</a:t>
            </a: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）描述</a:t>
            </a:r>
          </a:p>
          <a:p>
            <a:pPr marL="942975" lvl="2" indent="-257175" algn="just" fontAlgn="base">
              <a:lnSpc>
                <a:spcPct val="150000"/>
              </a:lnSpc>
              <a:spcAft>
                <a:spcPct val="0"/>
              </a:spcAft>
              <a:buClr>
                <a:srgbClr val="CCECFF">
                  <a:lumMod val="50000"/>
                </a:srgbClr>
              </a:buClr>
              <a:buSzPct val="66000"/>
              <a:buFont typeface="Wingdings" panose="05000000000000000000" pitchFamily="2" charset="2"/>
              <a:buChar char="ü"/>
            </a:pP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更高抽象程度用</a:t>
            </a:r>
            <a:r>
              <a:rPr lang="zh-CN" altLang="en-US"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行为语句</a:t>
            </a: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进行逻辑</a:t>
            </a:r>
            <a:r>
              <a:rPr lang="zh-CN" altLang="en-US" sz="2000" b="1" kern="0" dirty="0" smtClean="0">
                <a:latin typeface="Times New Roman" panose="02020603050405020304" pitchFamily="18" charset="0"/>
                <a:ea typeface="微软雅黑" panose="020B0503020204020204" pitchFamily="34" charset="-122"/>
                <a:cs typeface="Times New Roman" panose="02020603050405020304" pitchFamily="18" charset="0"/>
              </a:rPr>
              <a:t>描述。</a:t>
            </a:r>
            <a:endPar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endParaRPr>
          </a:p>
          <a:p>
            <a:pPr marL="600075" lvl="1" indent="-257175" algn="just" fontAlgn="base">
              <a:lnSpc>
                <a:spcPct val="150000"/>
              </a:lnSpc>
              <a:spcAft>
                <a:spcPct val="0"/>
              </a:spcAft>
              <a:buClr>
                <a:srgbClr val="CCECFF">
                  <a:lumMod val="50000"/>
                </a:srgbClr>
              </a:buClr>
              <a:buSzPct val="66000"/>
              <a:buFont typeface="Wingdings" panose="05000000000000000000" pitchFamily="2" charset="2"/>
              <a:buChar char="l"/>
            </a:pP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数据流（</a:t>
            </a:r>
            <a:r>
              <a:rPr lang="en-US" altLang="zh-CN" sz="2000" b="1" kern="0" dirty="0">
                <a:latin typeface="Times New Roman" panose="02020603050405020304" pitchFamily="18" charset="0"/>
                <a:ea typeface="微软雅黑" panose="020B0503020204020204" pitchFamily="34" charset="-122"/>
                <a:cs typeface="Times New Roman" panose="02020603050405020304" pitchFamily="18" charset="0"/>
              </a:rPr>
              <a:t>Data Flow</a:t>
            </a: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）描述</a:t>
            </a:r>
          </a:p>
          <a:p>
            <a:pPr marL="942975" lvl="2" indent="-257175" algn="just" fontAlgn="base">
              <a:lnSpc>
                <a:spcPct val="150000"/>
              </a:lnSpc>
              <a:spcAft>
                <a:spcPct val="0"/>
              </a:spcAft>
              <a:buClr>
                <a:srgbClr val="CCECFF">
                  <a:lumMod val="50000"/>
                </a:srgbClr>
              </a:buClr>
              <a:buSzPct val="66000"/>
              <a:buFont typeface="Wingdings" panose="05000000000000000000" pitchFamily="2" charset="2"/>
              <a:buChar char="ü"/>
            </a:pP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主要使用</a:t>
            </a:r>
            <a:r>
              <a:rPr lang="zh-CN" altLang="en-US"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持续赋值</a:t>
            </a: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语句，多用于描述</a:t>
            </a:r>
            <a:r>
              <a:rPr lang="zh-CN" altLang="en-US" sz="2000" b="1" kern="0" dirty="0" smtClean="0">
                <a:latin typeface="Times New Roman" panose="02020603050405020304" pitchFamily="18" charset="0"/>
                <a:ea typeface="微软雅黑" panose="020B0503020204020204" pitchFamily="34" charset="-122"/>
                <a:cs typeface="Times New Roman" panose="02020603050405020304" pitchFamily="18" charset="0"/>
              </a:rPr>
              <a:t>组合逻辑电路。</a:t>
            </a:r>
            <a:endPar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3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120545" y="3656683"/>
            <a:ext cx="1816985" cy="1119712"/>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496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986503" y="219206"/>
            <a:ext cx="5614987" cy="690562"/>
          </a:xfrm>
          <a:prstGeom prst="rect">
            <a:avLst/>
          </a:prstGeom>
        </p:spPr>
        <p:txBody>
          <a:bodyPr>
            <a:normAutofit/>
          </a:bodyPr>
          <a:lstStyle/>
          <a:p>
            <a:r>
              <a:rPr lang="zh-CN" altLang="en-US" sz="3200" b="1" dirty="0" smtClean="0">
                <a:latin typeface="微软雅黑" panose="020B0503020204020204" pitchFamily="34" charset="-122"/>
                <a:ea typeface="微软雅黑" panose="020B0503020204020204" pitchFamily="34" charset="-122"/>
              </a:rPr>
              <a:t>设计</a:t>
            </a:r>
            <a:r>
              <a:rPr lang="zh-CN" altLang="en-US" sz="3200" b="1" dirty="0">
                <a:latin typeface="微软雅黑" panose="020B0503020204020204" pitchFamily="34" charset="-122"/>
                <a:ea typeface="微软雅黑" panose="020B0503020204020204" pitchFamily="34" charset="-122"/>
              </a:rPr>
              <a:t>风格和层次</a:t>
            </a:r>
            <a:endParaRPr lang="zh-CN" altLang="en-US" sz="3200" dirty="0"/>
          </a:p>
        </p:txBody>
      </p:sp>
      <p:sp>
        <p:nvSpPr>
          <p:cNvPr id="14" name="矩形 13"/>
          <p:cNvSpPr/>
          <p:nvPr/>
        </p:nvSpPr>
        <p:spPr>
          <a:xfrm>
            <a:off x="4207344" y="91530"/>
            <a:ext cx="3622862" cy="651083"/>
          </a:xfrm>
          <a:prstGeom prst="rect">
            <a:avLst/>
          </a:prstGeom>
          <a:ln w="28575">
            <a:noFill/>
          </a:ln>
        </p:spPr>
        <p:txBody>
          <a:bodyPr wrap="square" numCol="1">
            <a:noAutofit/>
          </a:bodyPr>
          <a:lstStyle/>
          <a:p>
            <a:pPr fontAlgn="base">
              <a:lnSpc>
                <a:spcPct val="150000"/>
              </a:lnSpc>
              <a:spcAft>
                <a:spcPct val="0"/>
              </a:spcAft>
              <a:buClr>
                <a:srgbClr val="CCECFF">
                  <a:lumMod val="50000"/>
                </a:srgbClr>
              </a:buClr>
              <a:buSzPct val="66000"/>
            </a:pPr>
            <a:r>
              <a:rPr lang="zh-CN" altLang="en-US"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）结构（</a:t>
            </a:r>
            <a:r>
              <a:rPr lang="en-US" altLang="zh-CN"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Structural</a:t>
            </a:r>
            <a:r>
              <a:rPr lang="zh-CN" altLang="en-US"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）描述</a:t>
            </a:r>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816" y="909768"/>
            <a:ext cx="3043922" cy="3559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3288738" y="666673"/>
            <a:ext cx="5564090" cy="4360979"/>
          </a:xfrm>
          <a:prstGeom prst="rect">
            <a:avLst/>
          </a:prstGeom>
        </p:spPr>
        <p:style>
          <a:lnRef idx="2">
            <a:schemeClr val="accent2"/>
          </a:lnRef>
          <a:fillRef idx="1">
            <a:schemeClr val="lt1"/>
          </a:fillRef>
          <a:effectRef idx="0">
            <a:schemeClr val="accent2"/>
          </a:effectRef>
          <a:fontRef idx="minor">
            <a:schemeClr val="dk1"/>
          </a:fontRef>
        </p:style>
        <p:txBody>
          <a:bodyPr wrap="square">
            <a:noAutofit/>
          </a:bodyPr>
          <a:lstStyle/>
          <a:p>
            <a:pPr marL="257175" indent="-257175" algn="just" fontAlgn="base">
              <a:spcBef>
                <a:spcPct val="20000"/>
              </a:spcBef>
              <a:spcAft>
                <a:spcPct val="0"/>
              </a:spcAft>
              <a:buClr>
                <a:srgbClr val="6D77BF"/>
              </a:buClr>
            </a:pP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调用门元件的格式为：</a:t>
            </a:r>
          </a:p>
          <a:p>
            <a:pPr marL="257175" indent="-257175" algn="just" fontAlgn="base">
              <a:spcBef>
                <a:spcPct val="20000"/>
              </a:spcBef>
              <a:spcAft>
                <a:spcPct val="0"/>
              </a:spcAft>
              <a:buClr>
                <a:srgbClr val="6D77BF"/>
              </a:buClr>
            </a:pP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      门元件  </a:t>
            </a:r>
            <a:r>
              <a:rPr lang="en-US" altLang="zh-CN"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实例化名</a:t>
            </a:r>
            <a:r>
              <a:rPr lang="en-US" altLang="zh-CN"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端口列表</a:t>
            </a:r>
            <a:r>
              <a:rPr lang="en-US" altLang="zh-CN"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a:t>
            </a:r>
          </a:p>
          <a:p>
            <a:pPr marL="257175" indent="-257175" algn="just" fontAlgn="base">
              <a:spcBef>
                <a:spcPct val="20000"/>
              </a:spcBef>
              <a:spcAft>
                <a:spcPct val="0"/>
              </a:spcAft>
              <a:buClr>
                <a:srgbClr val="6D77BF"/>
              </a:buClr>
            </a:pPr>
            <a:r>
              <a:rPr lang="zh-CN" altLang="en-US" sz="16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普通门</a:t>
            </a: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的端口列表按下面的顺序列出：</a:t>
            </a:r>
          </a:p>
          <a:p>
            <a:pPr marL="257175" indent="-257175" algn="just" fontAlgn="base">
              <a:spcBef>
                <a:spcPct val="20000"/>
              </a:spcBef>
              <a:spcAft>
                <a:spcPct val="0"/>
              </a:spcAft>
              <a:buClr>
                <a:srgbClr val="6D77BF"/>
              </a:buClr>
            </a:pP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     （输出，输入</a:t>
            </a:r>
            <a:r>
              <a:rPr lang="en-US" altLang="zh-CN"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，输入</a:t>
            </a:r>
            <a:r>
              <a:rPr lang="en-US" altLang="zh-CN"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，输入</a:t>
            </a:r>
            <a:r>
              <a:rPr lang="en-US" altLang="zh-CN"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a:t>
            </a:r>
          </a:p>
          <a:p>
            <a:pPr marL="257175" indent="-257175" algn="just" fontAlgn="base">
              <a:spcBef>
                <a:spcPct val="20000"/>
              </a:spcBef>
              <a:spcAft>
                <a:spcPct val="0"/>
              </a:spcAft>
              <a:buClr>
                <a:srgbClr val="6D77BF"/>
              </a:buClr>
            </a:pP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比如：</a:t>
            </a:r>
            <a:r>
              <a:rPr lang="en-US" altLang="zh-CN"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       and a1(out,in1,in2,in3); //</a:t>
            </a: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三输入与门</a:t>
            </a:r>
            <a:endParaRPr lang="en-US" altLang="zh-CN"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marL="257175" indent="-257175" algn="just" fontAlgn="base">
              <a:spcBef>
                <a:spcPct val="20000"/>
              </a:spcBef>
              <a:spcAft>
                <a:spcPct val="0"/>
              </a:spcAft>
              <a:buClr>
                <a:srgbClr val="6D77BF"/>
              </a:buClr>
            </a:pPr>
            <a:r>
              <a:rPr lang="zh-CN" altLang="en-US" sz="16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三态门</a:t>
            </a: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，则按如下顺序列出输入输出端口：</a:t>
            </a:r>
          </a:p>
          <a:p>
            <a:pPr marL="257175" indent="-257175" algn="just" fontAlgn="base">
              <a:spcBef>
                <a:spcPct val="20000"/>
              </a:spcBef>
              <a:spcAft>
                <a:spcPct val="0"/>
              </a:spcAft>
              <a:buClr>
                <a:srgbClr val="6D77BF"/>
              </a:buClr>
            </a:pP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     （输出，输入，使能控制端）；</a:t>
            </a:r>
          </a:p>
          <a:p>
            <a:pPr marL="257175" indent="-257175" algn="just" fontAlgn="base">
              <a:spcBef>
                <a:spcPct val="20000"/>
              </a:spcBef>
              <a:spcAft>
                <a:spcPct val="0"/>
              </a:spcAft>
              <a:buClr>
                <a:srgbClr val="6D77BF"/>
              </a:buClr>
            </a:pP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bufif1 mytri1(</a:t>
            </a:r>
            <a:r>
              <a:rPr lang="en-US" altLang="zh-CN" sz="1600" b="1" kern="0" dirty="0" err="1">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out,in,enable</a:t>
            </a:r>
            <a:r>
              <a:rPr lang="en-US" altLang="zh-CN" sz="1600" b="1" kern="0" dirty="0" smtClean="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高电平使能的三态门</a:t>
            </a:r>
            <a:endParaRPr lang="en-US" altLang="zh-CN"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marL="257175" indent="-257175" algn="just" fontAlgn="base">
              <a:spcBef>
                <a:spcPct val="20000"/>
              </a:spcBef>
              <a:spcAft>
                <a:spcPct val="0"/>
              </a:spcAft>
              <a:buClr>
                <a:srgbClr val="6D77BF"/>
              </a:buClr>
            </a:pPr>
            <a:r>
              <a:rPr lang="en-US" altLang="zh-CN" sz="1600" b="1" kern="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buf</a:t>
            </a:r>
            <a:r>
              <a:rPr lang="zh-CN" altLang="en-US" sz="16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6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not</a:t>
            </a: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两种元件的调用，</a:t>
            </a:r>
            <a:endParaRPr lang="en-US" altLang="zh-CN"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marL="257175" indent="-257175" algn="just" fontAlgn="base">
              <a:spcBef>
                <a:spcPct val="20000"/>
              </a:spcBef>
              <a:spcAft>
                <a:spcPct val="0"/>
              </a:spcAft>
              <a:buClr>
                <a:srgbClr val="6D77BF"/>
              </a:buClr>
            </a:pPr>
            <a:r>
              <a:rPr lang="en-US" altLang="zh-CN"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允许有多个输出，但只能有一个输入。比如：</a:t>
            </a:r>
          </a:p>
          <a:p>
            <a:pPr marL="257175" indent="-257175" algn="just" fontAlgn="base">
              <a:spcBef>
                <a:spcPct val="20000"/>
              </a:spcBef>
              <a:spcAft>
                <a:spcPct val="0"/>
              </a:spcAft>
              <a:buClr>
                <a:srgbClr val="6D77BF"/>
              </a:buClr>
            </a:pP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not N1(out1,out2,in); //1</a:t>
            </a: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个输入</a:t>
            </a:r>
            <a:r>
              <a:rPr lang="en-US" altLang="zh-CN"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in</a:t>
            </a: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个输出</a:t>
            </a:r>
            <a:r>
              <a:rPr lang="en-US" altLang="zh-CN"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out1,out2</a:t>
            </a:r>
          </a:p>
          <a:p>
            <a:pPr marL="257175" indent="-257175" algn="just" fontAlgn="base">
              <a:spcBef>
                <a:spcPct val="20000"/>
              </a:spcBef>
              <a:spcAft>
                <a:spcPct val="0"/>
              </a:spcAft>
              <a:buClr>
                <a:srgbClr val="6D77BF"/>
              </a:buClr>
            </a:pPr>
            <a:r>
              <a:rPr lang="en-US" altLang="zh-CN"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kern="0" dirty="0" err="1">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buf</a:t>
            </a:r>
            <a:r>
              <a:rPr lang="en-US" altLang="zh-CN"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 B1(out1,out2,out3,in); //1</a:t>
            </a: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个输入</a:t>
            </a:r>
            <a:r>
              <a:rPr lang="en-US" altLang="zh-CN"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in</a:t>
            </a: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个输出</a:t>
            </a:r>
            <a:r>
              <a:rPr lang="en-US" altLang="zh-CN"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out1,out2,out3</a:t>
            </a:r>
            <a:endParaRPr lang="zh-CN" altLang="en-US" sz="16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73246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936420" y="210092"/>
            <a:ext cx="3248305" cy="467640"/>
          </a:xfrm>
          <a:prstGeom prst="rect">
            <a:avLst/>
          </a:prstGeom>
        </p:spPr>
        <p:txBody>
          <a:bodyPr>
            <a:noAutofit/>
          </a:body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结构描述</a:t>
            </a:r>
          </a:p>
        </p:txBody>
      </p:sp>
      <p:sp>
        <p:nvSpPr>
          <p:cNvPr id="14" name="矩形 13"/>
          <p:cNvSpPr/>
          <p:nvPr/>
        </p:nvSpPr>
        <p:spPr>
          <a:xfrm>
            <a:off x="648866" y="802729"/>
            <a:ext cx="6448106" cy="4169036"/>
          </a:xfrm>
          <a:prstGeom prst="rect">
            <a:avLst/>
          </a:prstGeom>
          <a:ln w="28575">
            <a:solidFill>
              <a:schemeClr val="accent1"/>
            </a:solidFill>
          </a:ln>
        </p:spPr>
        <p:txBody>
          <a:bodyPr wrap="square" numCol="1">
            <a:noAutofit/>
          </a:bodyPr>
          <a:lstStyle/>
          <a:p>
            <a:pPr lvl="0" fontAlgn="base">
              <a:lnSpc>
                <a:spcPct val="150000"/>
              </a:lnSpc>
              <a:spcAft>
                <a:spcPct val="0"/>
              </a:spcAft>
              <a:buClr>
                <a:srgbClr val="CCECFF">
                  <a:lumMod val="50000"/>
                </a:srgbClr>
              </a:buClr>
            </a:pPr>
            <a:r>
              <a:rPr lang="en-US" altLang="zh-CN" sz="2000" b="1" kern="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kern="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000" b="1" kern="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kern="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调用门元件实现的</a:t>
            </a:r>
            <a:r>
              <a:rPr lang="en-US" altLang="zh-CN" sz="2000" b="1" kern="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b="1" kern="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选</a:t>
            </a:r>
            <a:r>
              <a:rPr lang="en-US" altLang="zh-CN" sz="2000" b="1" kern="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 MUX</a:t>
            </a:r>
          </a:p>
          <a:p>
            <a:pPr lvl="0" fontAlgn="base">
              <a:lnSpc>
                <a:spcPct val="150000"/>
              </a:lnSpc>
              <a:spcAft>
                <a:spcPct val="0"/>
              </a:spcAft>
              <a:buClr>
                <a:srgbClr val="CCECFF">
                  <a:lumMod val="50000"/>
                </a:srgbClr>
              </a:buClr>
            </a:pPr>
            <a:r>
              <a:rPr lang="en-US" altLang="zh-CN" sz="2000" b="1" kern="0" dirty="0">
                <a:latin typeface="Times New Roman" panose="02020603050405020304" pitchFamily="18" charset="0"/>
                <a:ea typeface="微软雅黑" panose="020B0503020204020204" pitchFamily="34" charset="-122"/>
                <a:cs typeface="Times New Roman" panose="02020603050405020304" pitchFamily="18" charset="0"/>
              </a:rPr>
              <a:t>module mux4_1a(out,in1,in2,in3,in4,s0,s1);</a:t>
            </a:r>
          </a:p>
          <a:p>
            <a:pPr lvl="0" fontAlgn="base">
              <a:lnSpc>
                <a:spcPct val="150000"/>
              </a:lnSpc>
              <a:spcAft>
                <a:spcPct val="0"/>
              </a:spcAft>
              <a:buClr>
                <a:srgbClr val="CCECFF">
                  <a:lumMod val="50000"/>
                </a:srgbClr>
              </a:buClr>
            </a:pPr>
            <a:r>
              <a:rPr lang="en-US" altLang="zh-CN" sz="2000" b="1" kern="0" dirty="0">
                <a:latin typeface="Times New Roman" panose="02020603050405020304" pitchFamily="18" charset="0"/>
                <a:ea typeface="微软雅黑" panose="020B0503020204020204" pitchFamily="34" charset="-122"/>
                <a:cs typeface="Times New Roman" panose="02020603050405020304" pitchFamily="18" charset="0"/>
              </a:rPr>
              <a:t>input in1,in2,in3,in4,s0,s1; output out;</a:t>
            </a:r>
          </a:p>
          <a:p>
            <a:pPr lvl="0" fontAlgn="base">
              <a:lnSpc>
                <a:spcPct val="150000"/>
              </a:lnSpc>
              <a:spcAft>
                <a:spcPct val="0"/>
              </a:spcAft>
              <a:buClr>
                <a:srgbClr val="CCECFF">
                  <a:lumMod val="50000"/>
                </a:srgbClr>
              </a:buClr>
            </a:pPr>
            <a:r>
              <a:rPr lang="en-US" altLang="zh-CN" sz="2000" b="1" kern="0" dirty="0">
                <a:latin typeface="Times New Roman" panose="02020603050405020304" pitchFamily="18" charset="0"/>
                <a:ea typeface="微软雅黑" panose="020B0503020204020204" pitchFamily="34" charset="-122"/>
                <a:cs typeface="Times New Roman" panose="02020603050405020304" pitchFamily="18" charset="0"/>
              </a:rPr>
              <a:t>wire s0_n,s1_n,w,x,y,z;</a:t>
            </a:r>
          </a:p>
          <a:p>
            <a:pPr lvl="0" fontAlgn="base">
              <a:lnSpc>
                <a:spcPct val="150000"/>
              </a:lnSpc>
              <a:spcAft>
                <a:spcPct val="0"/>
              </a:spcAft>
              <a:buClr>
                <a:srgbClr val="CCECFF">
                  <a:lumMod val="50000"/>
                </a:srgbClr>
              </a:buClr>
            </a:pPr>
            <a:r>
              <a:rPr lang="en-US" altLang="zh-CN" sz="2000" b="1" kern="0" dirty="0">
                <a:latin typeface="Times New Roman" panose="02020603050405020304" pitchFamily="18" charset="0"/>
                <a:ea typeface="微软雅黑" panose="020B0503020204020204" pitchFamily="34" charset="-122"/>
                <a:cs typeface="Times New Roman" panose="02020603050405020304" pitchFamily="18" charset="0"/>
              </a:rPr>
              <a:t>not (sel0_n,s0),(s1_n,s1);</a:t>
            </a:r>
          </a:p>
          <a:p>
            <a:pPr lvl="0" fontAlgn="base">
              <a:lnSpc>
                <a:spcPct val="150000"/>
              </a:lnSpc>
              <a:spcAft>
                <a:spcPct val="0"/>
              </a:spcAft>
              <a:buClr>
                <a:srgbClr val="CCECFF">
                  <a:lumMod val="50000"/>
                </a:srgbClr>
              </a:buClr>
            </a:pPr>
            <a:r>
              <a:rPr lang="en-US" altLang="zh-CN" sz="2000" b="1" kern="0" dirty="0">
                <a:latin typeface="Times New Roman" panose="02020603050405020304" pitchFamily="18" charset="0"/>
                <a:ea typeface="微软雅黑" panose="020B0503020204020204" pitchFamily="34" charset="-122"/>
                <a:cs typeface="Times New Roman" panose="02020603050405020304" pitchFamily="18" charset="0"/>
              </a:rPr>
              <a:t>and (w,in1,s0_n,s1_n),(x,in2,s0_n,s1),</a:t>
            </a:r>
          </a:p>
          <a:p>
            <a:pPr lvl="0" fontAlgn="base">
              <a:lnSpc>
                <a:spcPct val="150000"/>
              </a:lnSpc>
              <a:spcAft>
                <a:spcPct val="0"/>
              </a:spcAft>
              <a:buClr>
                <a:srgbClr val="CCECFF">
                  <a:lumMod val="50000"/>
                </a:srgbClr>
              </a:buClr>
            </a:pPr>
            <a:r>
              <a:rPr lang="en-US" altLang="zh-CN" sz="2000" b="1" kern="0" dirty="0">
                <a:latin typeface="Times New Roman" panose="02020603050405020304" pitchFamily="18" charset="0"/>
                <a:ea typeface="微软雅黑" panose="020B0503020204020204" pitchFamily="34" charset="-122"/>
                <a:cs typeface="Times New Roman" panose="02020603050405020304" pitchFamily="18" charset="0"/>
              </a:rPr>
              <a:t> 	(y,in3,s0,s1_n),(z,in4,s0,s1);</a:t>
            </a:r>
          </a:p>
          <a:p>
            <a:pPr lvl="0" fontAlgn="base">
              <a:lnSpc>
                <a:spcPct val="150000"/>
              </a:lnSpc>
              <a:spcAft>
                <a:spcPct val="0"/>
              </a:spcAft>
              <a:buClr>
                <a:srgbClr val="CCECFF">
                  <a:lumMod val="50000"/>
                </a:srgbClr>
              </a:buClr>
            </a:pPr>
            <a:r>
              <a:rPr lang="en-US" altLang="zh-CN" sz="2000" b="1" kern="0" dirty="0">
                <a:latin typeface="Times New Roman" panose="02020603050405020304" pitchFamily="18" charset="0"/>
                <a:ea typeface="微软雅黑" panose="020B0503020204020204" pitchFamily="34" charset="-122"/>
                <a:cs typeface="Times New Roman" panose="02020603050405020304" pitchFamily="18" charset="0"/>
              </a:rPr>
              <a:t>or (</a:t>
            </a:r>
            <a:r>
              <a:rPr lang="en-US" altLang="zh-CN" sz="2000" b="1" kern="0" dirty="0" err="1">
                <a:latin typeface="Times New Roman" panose="02020603050405020304" pitchFamily="18" charset="0"/>
                <a:ea typeface="微软雅黑" panose="020B0503020204020204" pitchFamily="34" charset="-122"/>
                <a:cs typeface="Times New Roman" panose="02020603050405020304" pitchFamily="18" charset="0"/>
              </a:rPr>
              <a:t>out,w,x,y,z</a:t>
            </a:r>
            <a:r>
              <a:rPr lang="en-US" altLang="zh-CN" sz="2000" b="1" kern="0" dirty="0">
                <a:latin typeface="Times New Roman" panose="02020603050405020304" pitchFamily="18" charset="0"/>
                <a:ea typeface="微软雅黑" panose="020B0503020204020204" pitchFamily="34" charset="-122"/>
                <a:cs typeface="Times New Roman" panose="02020603050405020304" pitchFamily="18" charset="0"/>
              </a:rPr>
              <a:t>);</a:t>
            </a:r>
          </a:p>
          <a:p>
            <a:pPr lvl="0" fontAlgn="base">
              <a:lnSpc>
                <a:spcPct val="150000"/>
              </a:lnSpc>
              <a:spcAft>
                <a:spcPct val="0"/>
              </a:spcAft>
              <a:buClr>
                <a:srgbClr val="CCECFF">
                  <a:lumMod val="50000"/>
                </a:srgbClr>
              </a:buClr>
            </a:pPr>
            <a:r>
              <a:rPr lang="en-US" altLang="zh-CN" sz="2000" b="1" kern="0" dirty="0" err="1">
                <a:latin typeface="Times New Roman" panose="02020603050405020304" pitchFamily="18" charset="0"/>
                <a:ea typeface="微软雅黑" panose="020B0503020204020204" pitchFamily="34" charset="-122"/>
                <a:cs typeface="Times New Roman" panose="02020603050405020304" pitchFamily="18" charset="0"/>
              </a:rPr>
              <a:t>endmodule</a:t>
            </a:r>
            <a:endParaRPr lang="en-US" altLang="zh-CN" sz="2000" b="1" kern="0" dirty="0">
              <a:latin typeface="Times New Roman" panose="02020603050405020304" pitchFamily="18" charset="0"/>
              <a:ea typeface="微软雅黑" panose="020B0503020204020204" pitchFamily="34" charset="-122"/>
              <a:cs typeface="Times New Roman" panose="02020603050405020304" pitchFamily="18" charset="0"/>
            </a:endParaRPr>
          </a:p>
          <a:p>
            <a:pPr marL="942975" lvl="2" indent="-257175" fontAlgn="base">
              <a:lnSpc>
                <a:spcPct val="150000"/>
              </a:lnSpc>
              <a:spcAft>
                <a:spcPct val="0"/>
              </a:spcAft>
              <a:buClr>
                <a:srgbClr val="CCECFF">
                  <a:lumMod val="50000"/>
                </a:srgbClr>
              </a:buClr>
              <a:buSzPct val="66000"/>
              <a:buFont typeface="Wingdings" panose="05000000000000000000" pitchFamily="2" charset="2"/>
              <a:buChar char="ü"/>
            </a:pPr>
            <a:endParaRPr lang="zh-CN" altLang="en-US" sz="20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1" name="Picture 4" descr="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4277" y="2459523"/>
            <a:ext cx="3274985" cy="230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665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986503" y="157704"/>
            <a:ext cx="5614987" cy="690562"/>
          </a:xfrm>
          <a:prstGeom prst="rect">
            <a:avLst/>
          </a:prstGeom>
        </p:spPr>
        <p:txBody>
          <a:bodyPr>
            <a:noAutofit/>
          </a:body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行为描述 </a:t>
            </a:r>
            <a:r>
              <a:rPr lang="en-US" altLang="zh-CN" sz="3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VS </a:t>
            </a:r>
            <a:r>
              <a:rPr lang="zh-CN" altLang="en-US" sz="3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数据流描述</a:t>
            </a:r>
            <a:endParaRPr lang="zh-CN" altLang="en-US" sz="3200" dirty="0">
              <a:solidFill>
                <a:srgbClr val="0070C0"/>
              </a:solidFill>
              <a:latin typeface="Times New Roman" panose="02020603050405020304" pitchFamily="18" charset="0"/>
              <a:cs typeface="Times New Roman" panose="02020603050405020304" pitchFamily="18" charset="0"/>
            </a:endParaRPr>
          </a:p>
        </p:txBody>
      </p:sp>
      <p:sp>
        <p:nvSpPr>
          <p:cNvPr id="11" name="内容占位符 2"/>
          <p:cNvSpPr>
            <a:spLocks noGrp="1"/>
          </p:cNvSpPr>
          <p:nvPr>
            <p:ph idx="4294967295"/>
          </p:nvPr>
        </p:nvSpPr>
        <p:spPr>
          <a:xfrm>
            <a:off x="533188" y="1060626"/>
            <a:ext cx="6068302" cy="3894138"/>
          </a:xfrm>
          <a:prstGeom prst="rect">
            <a:avLst/>
          </a:prstGeom>
        </p:spPr>
        <p:txBody>
          <a:bodyPr>
            <a:normAutofit fontScale="92500" lnSpcReduction="20000"/>
          </a:bodyPr>
          <a:lstStyle/>
          <a:p>
            <a:pPr algn="just"/>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7.2】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用</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case</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语句描述的</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选</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 MUX</a:t>
            </a:r>
          </a:p>
          <a:p>
            <a:pPr marL="0" indent="0" algn="just">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module mux4_1b(out,in1,in2,in3,in4,s0,s1);</a:t>
            </a:r>
          </a:p>
          <a:p>
            <a:pPr marL="0" indent="0" algn="just">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input in1,in2,in3,in4,s0,s1; </a:t>
            </a:r>
          </a:p>
          <a:p>
            <a:pPr marL="0" indent="0" algn="just">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output </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reg</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out;</a:t>
            </a:r>
          </a:p>
          <a:p>
            <a:pPr marL="0" indent="0" algn="just">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always@(*)  	</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使用通配符</a:t>
            </a:r>
          </a:p>
          <a:p>
            <a:pPr marL="0" indent="0" algn="just">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case({s0,s1})</a:t>
            </a:r>
          </a:p>
          <a:p>
            <a:pPr marL="300038" lvl="1" indent="0" algn="just">
              <a:buNone/>
            </a:pPr>
            <a:r>
              <a:rPr lang="en-US" altLang="zh-CN" sz="20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2'b00:out=in1;</a:t>
            </a:r>
          </a:p>
          <a:p>
            <a:pPr marL="300038" lvl="1" indent="0" algn="just">
              <a:buNone/>
            </a:pPr>
            <a:r>
              <a:rPr lang="en-US" altLang="zh-CN" sz="20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2'b01:out=in2;</a:t>
            </a:r>
          </a:p>
          <a:p>
            <a:pPr marL="300038" lvl="1" indent="0" algn="just">
              <a:buNone/>
            </a:pPr>
            <a:r>
              <a:rPr lang="en-US" altLang="zh-CN" sz="20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2'b10:out=in3;</a:t>
            </a:r>
          </a:p>
          <a:p>
            <a:pPr marL="300038" lvl="1" indent="0" algn="just">
              <a:buNone/>
            </a:pPr>
            <a:r>
              <a:rPr lang="en-US" altLang="zh-CN" sz="20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2'b11:out=in4;</a:t>
            </a:r>
          </a:p>
          <a:p>
            <a:pPr marL="0" indent="0" algn="just">
              <a:buNone/>
            </a:pP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smtClean="0">
                <a:latin typeface="Times New Roman" panose="02020603050405020304" pitchFamily="18" charset="0"/>
                <a:ea typeface="微软雅黑" panose="020B0503020204020204" pitchFamily="34" charset="-122"/>
                <a:cs typeface="Times New Roman" panose="02020603050405020304" pitchFamily="18" charset="0"/>
              </a:rPr>
              <a:t>default:out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=2'bx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lgn="just">
              <a:buNone/>
            </a:pP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endcase</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buNone/>
            </a:pP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endmodule</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矩形 13"/>
          <p:cNvSpPr/>
          <p:nvPr/>
        </p:nvSpPr>
        <p:spPr>
          <a:xfrm>
            <a:off x="372195" y="957850"/>
            <a:ext cx="6843601" cy="3996914"/>
          </a:xfrm>
          <a:prstGeom prst="rect">
            <a:avLst/>
          </a:prstGeom>
          <a:ln w="28575">
            <a:solidFill>
              <a:schemeClr val="accent1"/>
            </a:solidFill>
          </a:ln>
        </p:spPr>
        <p:txBody>
          <a:bodyPr wrap="square" numCol="1">
            <a:noAutofit/>
          </a:bodyPr>
          <a:lstStyle/>
          <a:p>
            <a:pPr lvl="0" fontAlgn="base">
              <a:lnSpc>
                <a:spcPct val="150000"/>
              </a:lnSpc>
              <a:spcAft>
                <a:spcPct val="0"/>
              </a:spcAft>
              <a:buClr>
                <a:srgbClr val="CCECFF">
                  <a:lumMod val="50000"/>
                </a:srgbClr>
              </a:buClr>
            </a:pPr>
            <a:endParaRPr lang="zh-CN" altLang="en-US" sz="1800" kern="0" dirty="0">
              <a:latin typeface="Arial Unicode MS" panose="020B0604020202020204" pitchFamily="34" charset="-122"/>
              <a:ea typeface="微软雅黑" panose="020B0503020204020204" pitchFamily="34" charset="-122"/>
            </a:endParaRPr>
          </a:p>
        </p:txBody>
      </p:sp>
      <p:sp>
        <p:nvSpPr>
          <p:cNvPr id="12" name="矩形 11"/>
          <p:cNvSpPr/>
          <p:nvPr/>
        </p:nvSpPr>
        <p:spPr>
          <a:xfrm>
            <a:off x="3667318" y="1730422"/>
            <a:ext cx="4940655" cy="2554545"/>
          </a:xfrm>
          <a:prstGeom prst="rect">
            <a:avLst/>
          </a:prstGeom>
          <a:solidFill>
            <a:schemeClr val="accent1">
              <a:lumMod val="20000"/>
              <a:lumOff val="80000"/>
            </a:schemeClr>
          </a:solidFill>
        </p:spPr>
        <p:txBody>
          <a:bodyPr wrap="square">
            <a:spAutoFit/>
          </a:bodyPr>
          <a:lstStyle/>
          <a:p>
            <a:pPr algn="just"/>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7.4】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数据流描述的</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选</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 MUX</a:t>
            </a:r>
          </a:p>
          <a:p>
            <a:pPr algn="just"/>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module mux4_1c(out,in1,in2,in3,in4,s0,s1);</a:t>
            </a:r>
          </a:p>
          <a:p>
            <a:pPr algn="just"/>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input in1,in2,in3,in4,s0,s1; </a:t>
            </a:r>
          </a:p>
          <a:p>
            <a:pPr algn="just"/>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output out;</a:t>
            </a:r>
          </a:p>
          <a:p>
            <a:pPr algn="just"/>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assign out=</a:t>
            </a:r>
          </a:p>
          <a:p>
            <a:pPr algn="just"/>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(in1 &amp; ~s0 &amp; ~s1)|(in2 &amp; ~s0 &amp; s1)|</a:t>
            </a:r>
          </a:p>
          <a:p>
            <a:pPr algn="just"/>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(in3&amp; s0 &amp; ~s1)|(in4 &amp; s0 &amp; s1);</a:t>
            </a:r>
          </a:p>
          <a:p>
            <a:pPr algn="just"/>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endmodule</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3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601490" y="3846573"/>
            <a:ext cx="1865527" cy="1149626"/>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5307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890158" y="1187112"/>
            <a:ext cx="7296411" cy="3374131"/>
          </a:xfrm>
          <a:prstGeom prst="rect">
            <a:avLst/>
          </a:prstGeom>
          <a:ln w="28575">
            <a:solidFill>
              <a:schemeClr val="accent1"/>
            </a:solidFill>
          </a:ln>
        </p:spPr>
        <p:txBody>
          <a:bodyPr wrap="square" numCol="1">
            <a:noAutofit/>
          </a:bodyPr>
          <a:lstStyle/>
          <a:p>
            <a:pPr marL="257175" indent="-257175" algn="just" fontAlgn="base">
              <a:lnSpc>
                <a:spcPct val="150000"/>
              </a:lnSpc>
              <a:spcAft>
                <a:spcPct val="0"/>
              </a:spcAft>
              <a:buClr>
                <a:srgbClr val="CCECFF">
                  <a:lumMod val="50000"/>
                </a:srgbClr>
              </a:buClr>
              <a:buFont typeface="Wingdings" pitchFamily="2" charset="2"/>
              <a:buChar char="v"/>
            </a:pPr>
            <a:r>
              <a:rPr lang="zh-CN" altLang="en-US" sz="2000" b="1" kern="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数据流描述注意 </a:t>
            </a:r>
            <a:endParaRPr lang="en-US" altLang="zh-CN" sz="2000" b="1" kern="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557213" lvl="1" indent="-214313" algn="just" fontAlgn="base">
              <a:lnSpc>
                <a:spcPct val="150000"/>
              </a:lnSpc>
              <a:spcAft>
                <a:spcPct val="0"/>
              </a:spcAft>
              <a:buClr>
                <a:srgbClr val="CCECFF">
                  <a:lumMod val="75000"/>
                </a:srgbClr>
              </a:buClr>
              <a:buSzPct val="60000"/>
              <a:buFont typeface="Wingdings" pitchFamily="2" charset="2"/>
              <a:buChar char="n"/>
            </a:pPr>
            <a:r>
              <a:rPr lang="zh-CN" altLang="en-US"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用数据流描述模式设计电路与用传统的逻辑方程设计电路很</a:t>
            </a:r>
            <a:r>
              <a:rPr lang="zh-CN" altLang="en-US"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相似。</a:t>
            </a:r>
          </a:p>
          <a:p>
            <a:pPr marL="557213" lvl="1" indent="-214313" algn="just" fontAlgn="base">
              <a:lnSpc>
                <a:spcPct val="150000"/>
              </a:lnSpc>
              <a:spcAft>
                <a:spcPct val="0"/>
              </a:spcAft>
              <a:buClr>
                <a:srgbClr val="CCECFF">
                  <a:lumMod val="75000"/>
                </a:srgbClr>
              </a:buClr>
              <a:buSzPct val="60000"/>
              <a:buFont typeface="Wingdings" pitchFamily="2" charset="2"/>
              <a:buChar char="n"/>
            </a:pPr>
            <a:r>
              <a:rPr lang="zh-CN" altLang="en-US"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设计中只要有了</a:t>
            </a:r>
            <a:r>
              <a:rPr lang="zh-CN" altLang="en-US"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布尔代数表达式</a:t>
            </a:r>
            <a:r>
              <a:rPr lang="zh-CN" altLang="en-US"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就很容易将它用数据流方式表达出来。</a:t>
            </a:r>
          </a:p>
          <a:p>
            <a:pPr marL="257175" indent="-257175" algn="just" fontAlgn="base">
              <a:lnSpc>
                <a:spcPct val="150000"/>
              </a:lnSpc>
              <a:spcAft>
                <a:spcPct val="0"/>
              </a:spcAft>
              <a:buClr>
                <a:srgbClr val="CCECFF">
                  <a:lumMod val="50000"/>
                </a:srgbClr>
              </a:buClr>
              <a:buFont typeface="Wingdings" pitchFamily="2" charset="2"/>
              <a:buChar char="v"/>
            </a:pPr>
            <a:r>
              <a:rPr lang="zh-CN" altLang="en-US" sz="2000" b="1" kern="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比如，如果逻辑表达式为：</a:t>
            </a:r>
            <a:r>
              <a:rPr lang="en-US" altLang="zh-CN" sz="2000" b="1" kern="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000" b="1" kern="0"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ab+cd</a:t>
            </a:r>
            <a:r>
              <a:rPr lang="zh-CN" altLang="en-US" sz="2000" b="1" kern="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，则用数据流方式描述为：</a:t>
            </a:r>
          </a:p>
          <a:p>
            <a:pPr marL="557213" lvl="1" indent="-214313" algn="just" fontAlgn="base">
              <a:lnSpc>
                <a:spcPct val="150000"/>
              </a:lnSpc>
              <a:spcAft>
                <a:spcPct val="0"/>
              </a:spcAft>
              <a:buClr>
                <a:srgbClr val="CCECFF">
                  <a:lumMod val="75000"/>
                </a:srgbClr>
              </a:buClr>
              <a:buSzPct val="60000"/>
              <a:buFont typeface="Wingdings" pitchFamily="2" charset="2"/>
              <a:buChar char="n"/>
            </a:pPr>
            <a:r>
              <a:rPr lang="en-US" altLang="zh-CN"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assign F=(</a:t>
            </a:r>
            <a:r>
              <a:rPr lang="en-US" altLang="zh-CN" sz="2000" b="1" kern="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a&amp;b</a:t>
            </a:r>
            <a:r>
              <a:rPr lang="en-US" altLang="zh-CN"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kern="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c&amp;d</a:t>
            </a:r>
            <a:r>
              <a:rPr lang="en-US" altLang="zh-CN" sz="20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标题 1"/>
          <p:cNvSpPr txBox="1">
            <a:spLocks/>
          </p:cNvSpPr>
          <p:nvPr/>
        </p:nvSpPr>
        <p:spPr>
          <a:xfrm>
            <a:off x="986503" y="157704"/>
            <a:ext cx="5614987" cy="690562"/>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200" b="1"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b="1" dirty="0" smtClean="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行为描述</a:t>
            </a:r>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b="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VS </a:t>
            </a:r>
            <a:r>
              <a:rPr lang="zh-CN" altLang="en-US" sz="3200" b="1" dirty="0" smtClean="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数据流描述</a:t>
            </a:r>
            <a:endParaRPr lang="zh-CN" altLang="en-US" sz="3200" dirty="0">
              <a:solidFill>
                <a:srgbClr val="0070C0"/>
              </a:solidFill>
              <a:latin typeface="Times New Roman" panose="02020603050405020304" pitchFamily="18" charset="0"/>
              <a:cs typeface="Times New Roman" panose="02020603050405020304" pitchFamily="18" charset="0"/>
            </a:endParaRPr>
          </a:p>
        </p:txBody>
      </p:sp>
      <p:pic>
        <p:nvPicPr>
          <p:cNvPr id="10"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3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397094" y="4054503"/>
            <a:ext cx="1644599" cy="1013480"/>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400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48014" y="188055"/>
            <a:ext cx="5614987" cy="497999"/>
          </a:xfrm>
          <a:prstGeom prst="rect">
            <a:avLst/>
          </a:prstGeom>
        </p:spPr>
        <p:txBody>
          <a:bodyPr>
            <a:noAutofit/>
          </a:bodyPr>
          <a:lstStyle/>
          <a:p>
            <a:r>
              <a:rPr lang="zh-CN"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3</a:t>
            </a:r>
            <a:r>
              <a:rPr lang="zh-CN" altLang="en-US" sz="3200" b="1" dirty="0">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不同描述风格的设计 </a:t>
            </a:r>
            <a:endParaRPr lang="zh-CN" altLang="en-US" sz="3200" dirty="0">
              <a:solidFill>
                <a:srgbClr val="0070C0"/>
              </a:solidFill>
            </a:endParaRPr>
          </a:p>
        </p:txBody>
      </p:sp>
      <p:sp>
        <p:nvSpPr>
          <p:cNvPr id="3" name="矩形 2"/>
          <p:cNvSpPr/>
          <p:nvPr/>
        </p:nvSpPr>
        <p:spPr>
          <a:xfrm>
            <a:off x="90511" y="1027017"/>
            <a:ext cx="3418746" cy="34163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module full_add1(a, b,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cin</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 sum,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cout</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input a, b,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cin</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output sum,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cout</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wire s1,m1, m2, m3;</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and   (m1, a, b),</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         (m2, b,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cin</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         (m3, a,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cin</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xor</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   (s1, a, b),</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        (sum, s1,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cin</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or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cout</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 m1, m2, m3);</a:t>
            </a:r>
          </a:p>
          <a:p>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endmodule</a:t>
            </a:r>
            <a:endPar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矩形 10"/>
          <p:cNvSpPr/>
          <p:nvPr/>
        </p:nvSpPr>
        <p:spPr>
          <a:xfrm>
            <a:off x="4170410" y="3393592"/>
            <a:ext cx="497359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module full_add2(</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a,b,cin,sum,cout</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input a, b,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cin</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output sum,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cout</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assign  sum = a ^ b ^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cin</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assign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cout</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 = (a &amp; b ) | (b &amp;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cin</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 ) |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cin</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 &amp; a );</a:t>
            </a:r>
          </a:p>
          <a:p>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endmodule</a:t>
            </a:r>
            <a:endPar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矩形 11"/>
          <p:cNvSpPr/>
          <p:nvPr/>
        </p:nvSpPr>
        <p:spPr>
          <a:xfrm>
            <a:off x="4620518" y="885661"/>
            <a:ext cx="4441710"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行为描述的</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位全加器</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module full_add3(</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a,b,cin,sum,cout</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input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a,b,cin</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 output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reg</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sum,cout</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always @*//</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或写为</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always @(a or b or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cin</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begin </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cout,sum</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a+b+cin</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end</a:t>
            </a:r>
          </a:p>
          <a:p>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endmodule</a:t>
            </a:r>
            <a:endPar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799" y="1784514"/>
            <a:ext cx="1579611" cy="1258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7576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44241" y="1069937"/>
            <a:ext cx="8477026" cy="3835550"/>
          </a:xfrm>
          <a:prstGeom prst="rect">
            <a:avLst/>
          </a:prstGeom>
          <a:ln w="38100">
            <a:solidFill>
              <a:schemeClr val="accent1"/>
            </a:solidFill>
          </a:ln>
        </p:spPr>
        <p:txBody>
          <a:bodyPr wrap="square" numCol="1">
            <a:noAutofit/>
          </a:bodyPr>
          <a:lstStyle/>
          <a:p>
            <a:pPr marL="257175" indent="-257175" fontAlgn="base">
              <a:lnSpc>
                <a:spcPct val="200000"/>
              </a:lnSpc>
              <a:spcAft>
                <a:spcPct val="0"/>
              </a:spcAft>
              <a:buClr>
                <a:srgbClr val="CCECFF">
                  <a:lumMod val="50000"/>
                </a:srgbClr>
              </a:buClr>
              <a:buFont typeface="Wingdings" panose="05000000000000000000" pitchFamily="2" charset="2"/>
              <a:buChar char="Ø"/>
            </a:pP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采用层次化方式设计</a:t>
            </a:r>
            <a:r>
              <a:rPr lang="en-US" altLang="zh-CN" sz="2000" b="1" kern="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位全加器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0891" y="1181126"/>
            <a:ext cx="4031283" cy="1345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47708" y="1686418"/>
            <a:ext cx="5957888" cy="2585323"/>
          </a:xfrm>
          <a:prstGeom prst="rect">
            <a:avLst/>
          </a:prstGeom>
        </p:spPr>
        <p:txBody>
          <a:bodyPr wrap="square">
            <a:spAutoFit/>
          </a:bodyPr>
          <a:lstStyle/>
          <a:p>
            <a:r>
              <a:rPr lang="zh-CN" altLang="en-US"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用模块例化方式设计的</a:t>
            </a:r>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位全加器顶层设计</a:t>
            </a:r>
          </a:p>
          <a:p>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module </a:t>
            </a:r>
            <a:r>
              <a:rPr lang="en-US" altLang="zh-CN" sz="18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full_add</a:t>
            </a:r>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ain,bin,cin,sum,cout</a:t>
            </a:r>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input </a:t>
            </a:r>
            <a:r>
              <a:rPr lang="en-US" altLang="zh-CN" sz="18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ain,bin,cin</a:t>
            </a:r>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output </a:t>
            </a:r>
            <a:r>
              <a:rPr lang="en-US" altLang="zh-CN" sz="18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sum,cout</a:t>
            </a:r>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wire </a:t>
            </a:r>
            <a:r>
              <a:rPr lang="en-US" altLang="zh-CN" sz="18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d,e,f</a:t>
            </a:r>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用于内部连接的节点信号</a:t>
            </a:r>
          </a:p>
          <a:p>
            <a:r>
              <a:rPr lang="en-US" altLang="zh-CN" sz="18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half_add</a:t>
            </a:r>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u1(</a:t>
            </a:r>
            <a:r>
              <a:rPr lang="en-US" altLang="zh-CN" sz="18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ain,bin,e,d</a:t>
            </a:r>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半加器模块调用，采用位置关联方式</a:t>
            </a:r>
          </a:p>
          <a:p>
            <a:r>
              <a:rPr lang="en-US" altLang="zh-CN" sz="18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half_add</a:t>
            </a:r>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u2(</a:t>
            </a:r>
            <a:r>
              <a:rPr lang="en-US" altLang="zh-CN" sz="18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e,cin,sum,f</a:t>
            </a:r>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or u3(</a:t>
            </a:r>
            <a:r>
              <a:rPr lang="en-US" altLang="zh-CN" sz="18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cout,d,f</a:t>
            </a:r>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或门调用</a:t>
            </a:r>
          </a:p>
          <a:p>
            <a:r>
              <a:rPr lang="en-US" altLang="zh-CN" sz="18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endmodule</a:t>
            </a:r>
            <a:endPar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矩形 10"/>
          <p:cNvSpPr/>
          <p:nvPr/>
        </p:nvSpPr>
        <p:spPr>
          <a:xfrm>
            <a:off x="4835603" y="3326720"/>
            <a:ext cx="3429000" cy="1477328"/>
          </a:xfrm>
          <a:prstGeom prst="rect">
            <a:avLst/>
          </a:prstGeom>
        </p:spPr>
        <p:txBody>
          <a:bodyPr>
            <a:spAutoFit/>
          </a:bodyPr>
          <a:lstStyle/>
          <a:p>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半加器定义</a:t>
            </a:r>
          </a:p>
          <a:p>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module </a:t>
            </a:r>
            <a:r>
              <a:rPr lang="en-US" altLang="zh-CN" sz="18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half_add</a:t>
            </a:r>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a,b,so,co</a:t>
            </a:r>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input </a:t>
            </a:r>
            <a:r>
              <a:rPr lang="en-US" altLang="zh-CN" sz="18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a,b</a:t>
            </a:r>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output </a:t>
            </a:r>
            <a:r>
              <a:rPr lang="en-US" altLang="zh-CN" sz="18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so,co</a:t>
            </a:r>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assign co=</a:t>
            </a:r>
            <a:r>
              <a:rPr lang="en-US" altLang="zh-CN" sz="18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a&amp;b</a:t>
            </a:r>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assign so=</a:t>
            </a:r>
            <a:r>
              <a:rPr lang="en-US" altLang="zh-CN" sz="18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a^b</a:t>
            </a:r>
            <a:r>
              <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endmodule</a:t>
            </a:r>
            <a:endParaRPr lang="en-US" altLang="zh-CN"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标题 1"/>
          <p:cNvSpPr txBox="1">
            <a:spLocks/>
          </p:cNvSpPr>
          <p:nvPr/>
        </p:nvSpPr>
        <p:spPr>
          <a:xfrm>
            <a:off x="848014" y="188055"/>
            <a:ext cx="5614987" cy="497999"/>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zh-CN" altLang="en-US" sz="3200" b="1" dirty="0" smtClean="0">
                <a:latin typeface="微软雅黑" panose="020B0503020204020204" pitchFamily="34" charset="-122"/>
                <a:ea typeface="微软雅黑" panose="020B0503020204020204" pitchFamily="34" charset="-122"/>
              </a:rPr>
              <a:t>（</a:t>
            </a:r>
            <a:r>
              <a:rPr lang="en-US" altLang="zh-CN" sz="3200" b="1" dirty="0" smtClean="0">
                <a:latin typeface="微软雅黑" panose="020B0503020204020204" pitchFamily="34" charset="-122"/>
                <a:ea typeface="微软雅黑" panose="020B0503020204020204" pitchFamily="34" charset="-122"/>
              </a:rPr>
              <a:t>3</a:t>
            </a:r>
            <a:r>
              <a:rPr lang="zh-CN" altLang="en-US" sz="3200" b="1" dirty="0" smtClean="0">
                <a:latin typeface="微软雅黑" panose="020B0503020204020204" pitchFamily="34" charset="-122"/>
                <a:ea typeface="微软雅黑" panose="020B0503020204020204" pitchFamily="34" charset="-122"/>
              </a:rPr>
              <a:t>）</a:t>
            </a:r>
            <a:r>
              <a:rPr lang="zh-CN" altLang="en-US" sz="3200" b="1" dirty="0" smtClean="0">
                <a:solidFill>
                  <a:srgbClr val="0070C0"/>
                </a:solidFill>
                <a:latin typeface="微软雅黑" panose="020B0503020204020204" pitchFamily="34" charset="-122"/>
                <a:ea typeface="微软雅黑" panose="020B0503020204020204" pitchFamily="34" charset="-122"/>
              </a:rPr>
              <a:t>不同描述风格的设计 </a:t>
            </a:r>
            <a:endParaRPr lang="zh-CN" altLang="en-US" sz="3200" dirty="0">
              <a:solidFill>
                <a:srgbClr val="0070C0"/>
              </a:solidFill>
            </a:endParaRPr>
          </a:p>
        </p:txBody>
      </p:sp>
    </p:spTree>
    <p:extLst>
      <p:ext uri="{BB962C8B-B14F-4D97-AF65-F5344CB8AC3E}">
        <p14:creationId xmlns:p14="http://schemas.microsoft.com/office/powerpoint/2010/main" val="2502221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14578" y="784564"/>
            <a:ext cx="6448106" cy="642891"/>
          </a:xfrm>
          <a:prstGeom prst="rect">
            <a:avLst/>
          </a:prstGeom>
          <a:ln>
            <a:noFill/>
          </a:ln>
        </p:spPr>
        <p:txBody>
          <a:bodyPr wrap="square" numCol="1">
            <a:noAutofit/>
          </a:bodyPr>
          <a:lstStyle/>
          <a:p>
            <a:pPr marL="342900" indent="-342900" fontAlgn="base">
              <a:lnSpc>
                <a:spcPct val="200000"/>
              </a:lnSpc>
              <a:spcAft>
                <a:spcPct val="0"/>
              </a:spcAft>
              <a:buClr>
                <a:srgbClr val="0070C0"/>
              </a:buClr>
              <a:buFont typeface="Wingdings" panose="05000000000000000000" pitchFamily="2" charset="2"/>
              <a:buChar char="l"/>
            </a:pPr>
            <a:r>
              <a:rPr lang="en-US" altLang="zh-CN" sz="2000" b="1" kern="0" dirty="0">
                <a:latin typeface="Arial Unicode MS" panose="020B0604020202020204" pitchFamily="34" charset="-122"/>
                <a:ea typeface="微软雅黑" panose="020B0503020204020204" pitchFamily="34" charset="-122"/>
              </a:rPr>
              <a:t>4</a:t>
            </a:r>
            <a:r>
              <a:rPr lang="zh-CN" altLang="en-US" sz="2000" b="1" kern="0" dirty="0">
                <a:latin typeface="Arial Unicode MS" panose="020B0604020202020204" pitchFamily="34" charset="-122"/>
                <a:ea typeface="微软雅黑" panose="020B0503020204020204" pitchFamily="34" charset="-122"/>
              </a:rPr>
              <a:t>位加法器</a:t>
            </a:r>
            <a:r>
              <a:rPr lang="en-US" altLang="zh-CN" sz="2000" b="1" kern="0" dirty="0">
                <a:latin typeface="Arial Unicode MS" panose="020B0604020202020204" pitchFamily="34" charset="-122"/>
                <a:ea typeface="微软雅黑" panose="020B0503020204020204" pitchFamily="34" charset="-122"/>
              </a:rPr>
              <a:t>---</a:t>
            </a:r>
            <a:r>
              <a:rPr lang="zh-CN" altLang="en-US" sz="2000" b="1" kern="0" dirty="0">
                <a:latin typeface="Arial Unicode MS" panose="020B0604020202020204" pitchFamily="34" charset="-122"/>
                <a:ea typeface="微软雅黑" panose="020B0503020204020204" pitchFamily="34" charset="-122"/>
              </a:rPr>
              <a:t>结构描述</a:t>
            </a:r>
            <a:endParaRPr lang="en-US" altLang="zh-CN" sz="2000" b="1" kern="0" dirty="0">
              <a:latin typeface="Arial Unicode MS" panose="020B0604020202020204" pitchFamily="34" charset="-122"/>
              <a:ea typeface="微软雅黑" panose="020B0503020204020204" pitchFamily="34" charset="-122"/>
            </a:endParaRPr>
          </a:p>
          <a:p>
            <a:pPr marL="342900" indent="-342900" fontAlgn="base">
              <a:lnSpc>
                <a:spcPct val="200000"/>
              </a:lnSpc>
              <a:spcAft>
                <a:spcPct val="0"/>
              </a:spcAft>
              <a:buClr>
                <a:srgbClr val="0070C0"/>
              </a:buClr>
              <a:buFont typeface="Wingdings" panose="05000000000000000000" pitchFamily="2" charset="2"/>
              <a:buChar char="l"/>
            </a:pPr>
            <a:endParaRPr lang="zh-CN" altLang="en-US" sz="2000" b="1" kern="0" dirty="0">
              <a:latin typeface="Arial Unicode MS" panose="020B0604020202020204" pitchFamily="34" charset="-122"/>
              <a:ea typeface="微软雅黑" panose="020B0503020204020204" pitchFamily="34" charset="-122"/>
            </a:endParaRPr>
          </a:p>
        </p:txBody>
      </p:sp>
      <p:sp>
        <p:nvSpPr>
          <p:cNvPr id="3" name="矩形 2"/>
          <p:cNvSpPr/>
          <p:nvPr/>
        </p:nvSpPr>
        <p:spPr>
          <a:xfrm>
            <a:off x="226854" y="1481906"/>
            <a:ext cx="4251997" cy="2862322"/>
          </a:xfrm>
          <a:prstGeom prst="rect">
            <a:avLst/>
          </a:prstGeom>
          <a:ln w="28575"/>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module add4_1(</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sum,cout,a,b,cin</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output [3:0] sum;</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output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cout</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input [3:0]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a,b;input</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cin</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full_add1 f0(a[0],b[0],</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cin,sum</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[0],cin1);</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full_add1 f1(a[1],b[1],cin1,sum[1],cin2);</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full_add1 f2(a[2],b[2],cin2,sum[2],cin3);</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full_add1 f3(a[3],b[3],cin3,sum[3],</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cout</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endmodule</a:t>
            </a:r>
            <a:endPar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矩形 10"/>
          <p:cNvSpPr/>
          <p:nvPr/>
        </p:nvSpPr>
        <p:spPr>
          <a:xfrm>
            <a:off x="4636686" y="3239926"/>
            <a:ext cx="4251997" cy="1754326"/>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数据流描述的</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位加法器</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module add4_2(</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cout,sum,a,b,cin</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input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cin</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 input[3:0]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a,b</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 output[3:0] sum; output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cout</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assign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cout,sum</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a+b+cin</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endmodule</a:t>
            </a:r>
            <a:endPar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8851" y="1243222"/>
            <a:ext cx="4796992" cy="1669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标题 1"/>
          <p:cNvSpPr txBox="1">
            <a:spLocks/>
          </p:cNvSpPr>
          <p:nvPr/>
        </p:nvSpPr>
        <p:spPr>
          <a:xfrm>
            <a:off x="848014" y="188055"/>
            <a:ext cx="5614987" cy="497999"/>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zh-CN" altLang="en-US" sz="3200" b="1" dirty="0" smtClean="0">
                <a:latin typeface="微软雅黑" panose="020B0503020204020204" pitchFamily="34" charset="-122"/>
                <a:ea typeface="微软雅黑" panose="020B0503020204020204" pitchFamily="34" charset="-122"/>
              </a:rPr>
              <a:t>（</a:t>
            </a:r>
            <a:r>
              <a:rPr lang="en-US" altLang="zh-CN" sz="3200" b="1" dirty="0" smtClean="0">
                <a:latin typeface="微软雅黑" panose="020B0503020204020204" pitchFamily="34" charset="-122"/>
                <a:ea typeface="微软雅黑" panose="020B0503020204020204" pitchFamily="34" charset="-122"/>
              </a:rPr>
              <a:t>3</a:t>
            </a:r>
            <a:r>
              <a:rPr lang="zh-CN" altLang="en-US" sz="3200" b="1" dirty="0" smtClean="0">
                <a:latin typeface="微软雅黑" panose="020B0503020204020204" pitchFamily="34" charset="-122"/>
                <a:ea typeface="微软雅黑" panose="020B0503020204020204" pitchFamily="34" charset="-122"/>
              </a:rPr>
              <a:t>）</a:t>
            </a:r>
            <a:r>
              <a:rPr lang="zh-CN" altLang="en-US" sz="3200" b="1" dirty="0" smtClean="0">
                <a:solidFill>
                  <a:srgbClr val="0070C0"/>
                </a:solidFill>
                <a:latin typeface="微软雅黑" panose="020B0503020204020204" pitchFamily="34" charset="-122"/>
                <a:ea typeface="微软雅黑" panose="020B0503020204020204" pitchFamily="34" charset="-122"/>
              </a:rPr>
              <a:t>不同描述风格的设计 </a:t>
            </a:r>
            <a:endParaRPr lang="zh-CN" altLang="en-US" sz="3200" dirty="0">
              <a:solidFill>
                <a:srgbClr val="0070C0"/>
              </a:solidFill>
            </a:endParaRPr>
          </a:p>
        </p:txBody>
      </p:sp>
    </p:spTree>
    <p:extLst>
      <p:ext uri="{BB962C8B-B14F-4D97-AF65-F5344CB8AC3E}">
        <p14:creationId xmlns:p14="http://schemas.microsoft.com/office/powerpoint/2010/main" val="329357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知识点1 课程简介 </Template>
  <TotalTime>65</TotalTime>
  <Words>1271</Words>
  <Application>Microsoft Office PowerPoint</Application>
  <PresentationFormat>全屏显示(16:9)</PresentationFormat>
  <Paragraphs>199</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 Unicode MS</vt:lpstr>
      <vt:lpstr>等线</vt:lpstr>
      <vt:lpstr>等线 Light</vt:lpstr>
      <vt:lpstr>微软雅黑</vt:lpstr>
      <vt:lpstr>Arial</vt:lpstr>
      <vt:lpstr>Calibri</vt:lpstr>
      <vt:lpstr>Calibri Light</vt:lpstr>
      <vt:lpstr>Times New Roman</vt:lpstr>
      <vt:lpstr>Wingdings</vt:lpstr>
      <vt:lpstr>Office 主题​​</vt:lpstr>
      <vt:lpstr>PowerPoint 演示文稿</vt:lpstr>
      <vt:lpstr>设计风格和层次</vt:lpstr>
      <vt:lpstr>设计风格和层次</vt:lpstr>
      <vt:lpstr>（1）结构描述</vt:lpstr>
      <vt:lpstr>（2）行为描述 VS 数据流描述</vt:lpstr>
      <vt:lpstr>PowerPoint 演示文稿</vt:lpstr>
      <vt:lpstr>（3）不同描述风格的设计 </vt:lpstr>
      <vt:lpstr>PowerPoint 演示文稿</vt:lpstr>
      <vt:lpstr>PowerPoint 演示文稿</vt:lpstr>
      <vt:lpstr>（4）多层次结构电路设计</vt:lpstr>
      <vt:lpstr>图文混合</vt:lpstr>
      <vt:lpstr>文本设计</vt:lpstr>
      <vt:lpstr>模块调用</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bohan</dc:creator>
  <cp:lastModifiedBy>Windows 用户</cp:lastModifiedBy>
  <cp:revision>26</cp:revision>
  <dcterms:created xsi:type="dcterms:W3CDTF">2020-02-07T16:47:32Z</dcterms:created>
  <dcterms:modified xsi:type="dcterms:W3CDTF">2020-05-21T04:32:54Z</dcterms:modified>
</cp:coreProperties>
</file>