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7" r:id="rId2"/>
    <p:sldId id="263" r:id="rId3"/>
    <p:sldId id="279" r:id="rId4"/>
    <p:sldId id="280" r:id="rId5"/>
    <p:sldId id="281" r:id="rId6"/>
    <p:sldId id="282" r:id="rId7"/>
    <p:sldId id="283" r:id="rId8"/>
    <p:sldId id="294" r:id="rId9"/>
    <p:sldId id="295" r:id="rId10"/>
    <p:sldId id="297" r:id="rId11"/>
    <p:sldId id="298" r:id="rId12"/>
    <p:sldId id="278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46BC-F97F-4288-A85A-6FB3B434CB2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297D4-22E8-49CA-B5F7-EE02A7645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3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CE03DB-B543-4F3E-900F-BD917A0DCCAC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4809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CE03DB-B543-4F3E-900F-BD917A0DCCAC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927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4F7476-F7BF-4233-991D-279A5C2C5D55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350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BDEC9-2282-4F06-99F6-860288639189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927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4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0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0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1500"/>
            </a:lvl1pPr>
            <a:lvl2pPr>
              <a:lnSpc>
                <a:spcPct val="150000"/>
              </a:lnSpc>
              <a:defRPr sz="1350"/>
            </a:lvl2pPr>
            <a:lvl3pPr>
              <a:lnSpc>
                <a:spcPct val="150000"/>
              </a:lnSpc>
              <a:defRPr sz="1350"/>
            </a:lvl3pPr>
            <a:lvl4pPr>
              <a:lnSpc>
                <a:spcPct val="150000"/>
              </a:lnSpc>
              <a:defRPr sz="1350"/>
            </a:lvl4pPr>
            <a:lvl5pPr>
              <a:lnSpc>
                <a:spcPct val="150000"/>
              </a:lnSpc>
              <a:defRPr sz="13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1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7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22680" y="1610708"/>
            <a:ext cx="619766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有限状态机</a:t>
            </a:r>
            <a:r>
              <a:rPr lang="en-US" altLang="zh-C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FSM</a:t>
            </a: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）</a:t>
            </a:r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3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1070578" y="131615"/>
            <a:ext cx="529232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状态编码的定义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86191" y="1083921"/>
            <a:ext cx="8212874" cy="383181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b="1" dirty="0" smtClean="0">
                <a:latin typeface="Times New Roman" pitchFamily="18" charset="0"/>
                <a:ea typeface="宋体" charset="-122"/>
              </a:rPr>
              <a:t>分别</a:t>
            </a: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用</a:t>
            </a: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parameter</a:t>
            </a: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和</a:t>
            </a: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'define</a:t>
            </a: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语句实现</a:t>
            </a:r>
            <a:r>
              <a:rPr lang="zh-CN" altLang="en-US" sz="1800" b="1" dirty="0" smtClean="0">
                <a:latin typeface="Times New Roman" pitchFamily="18" charset="0"/>
                <a:ea typeface="宋体" charset="-122"/>
              </a:rPr>
              <a:t>，。</a:t>
            </a:r>
            <a:endParaRPr lang="zh-CN" altLang="en-US" sz="1800" b="1" dirty="0"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方式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：用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parameter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参数定义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parameter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    state1=2'b00,state2=2'b01,state3=2'b11,state4=2'b10;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    ……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    case(state)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    state1:	…; 		//</a:t>
            </a: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调用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state2:	…;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    ……</a:t>
            </a:r>
          </a:p>
        </p:txBody>
      </p:sp>
    </p:spTree>
    <p:extLst>
      <p:ext uri="{BB962C8B-B14F-4D97-AF65-F5344CB8AC3E}">
        <p14:creationId xmlns:p14="http://schemas.microsoft.com/office/powerpoint/2010/main" val="3469434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10454" y="966552"/>
            <a:ext cx="6994748" cy="383181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状态编码的定义方式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：用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'define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语句定义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'define state1  2'b00  	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 //</a:t>
            </a: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不要加分号“</a:t>
            </a: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;”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'define state2  2'b01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'define state3  2'b11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'define state4  2'b10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case(state</a:t>
            </a: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'state1:	…;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 //</a:t>
            </a:r>
            <a:r>
              <a:rPr lang="zh-CN" altLang="en-US" sz="1800" b="1" dirty="0">
                <a:latin typeface="Times New Roman" pitchFamily="18" charset="0"/>
                <a:ea typeface="宋体" charset="-122"/>
              </a:rPr>
              <a:t>调用，不要漏掉符号“</a:t>
            </a: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'”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'state2:	…;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b="1" dirty="0">
                <a:latin typeface="Times New Roman" pitchFamily="18" charset="0"/>
                <a:ea typeface="宋体" charset="-122"/>
              </a:rPr>
              <a:t>……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965772" y="353618"/>
            <a:ext cx="529232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状态编码的定义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5507420" y="353618"/>
            <a:ext cx="3457904" cy="4247317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ea typeface="宋体" charset="-122"/>
              </a:rPr>
              <a:t>注意</a:t>
            </a:r>
            <a:r>
              <a:rPr lang="zh-CN" altLang="en-US" sz="1800" b="1" dirty="0">
                <a:ea typeface="宋体" charset="-122"/>
              </a:rPr>
              <a:t>两种方式定义与调用时的区别</a:t>
            </a:r>
            <a:r>
              <a:rPr lang="zh-CN" altLang="en-US" sz="1800" b="1" dirty="0" smtClean="0">
                <a:ea typeface="宋体" charset="-122"/>
              </a:rPr>
              <a:t>，</a:t>
            </a:r>
            <a:endParaRPr lang="en-US" altLang="zh-CN" sz="1800" b="1" dirty="0" smtClean="0">
              <a:ea typeface="宋体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ea typeface="宋体" charset="-122"/>
              </a:rPr>
              <a:t>一般</a:t>
            </a:r>
            <a:r>
              <a:rPr lang="zh-CN" altLang="en-US" sz="1800" b="1" dirty="0">
                <a:ea typeface="宋体" charset="-122"/>
              </a:rPr>
              <a:t>情况下，更倾向于采用方式</a:t>
            </a:r>
            <a:r>
              <a:rPr lang="en-US" altLang="zh-CN" sz="1800" b="1" dirty="0" smtClean="0">
                <a:ea typeface="宋体" charset="-122"/>
              </a:rPr>
              <a:t>1 parameter</a:t>
            </a:r>
            <a:r>
              <a:rPr lang="zh-CN" altLang="en-US" sz="1800" b="1" dirty="0" smtClean="0">
                <a:ea typeface="宋体" charset="-122"/>
              </a:rPr>
              <a:t>来</a:t>
            </a:r>
            <a:r>
              <a:rPr lang="zh-CN" altLang="en-US" sz="1800" b="1" dirty="0">
                <a:ea typeface="宋体" charset="-122"/>
              </a:rPr>
              <a:t>定义状态编码</a:t>
            </a:r>
            <a:r>
              <a:rPr lang="zh-CN" altLang="en-US" sz="1800" b="1" dirty="0" smtClean="0">
                <a:ea typeface="宋体" charset="-122"/>
              </a:rPr>
              <a:t>。</a:t>
            </a:r>
            <a:endParaRPr lang="en-US" altLang="zh-CN" sz="1800" b="1" dirty="0" smtClean="0">
              <a:ea typeface="宋体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ea typeface="宋体" charset="-122"/>
              </a:rPr>
              <a:t>一般</a:t>
            </a:r>
            <a:r>
              <a:rPr lang="zh-CN" altLang="en-US" sz="1800" b="1" dirty="0">
                <a:ea typeface="宋体" charset="-122"/>
              </a:rPr>
              <a:t>使用</a:t>
            </a:r>
            <a:r>
              <a:rPr lang="en-US" altLang="zh-CN" sz="1800" b="1" dirty="0">
                <a:ea typeface="宋体" charset="-122"/>
              </a:rPr>
              <a:t>case</a:t>
            </a:r>
            <a:r>
              <a:rPr lang="zh-CN" altLang="en-US" sz="1800" b="1" dirty="0">
                <a:ea typeface="宋体" charset="-122"/>
              </a:rPr>
              <a:t>、</a:t>
            </a:r>
            <a:r>
              <a:rPr lang="en-US" altLang="zh-CN" sz="1800" b="1" dirty="0" err="1">
                <a:ea typeface="宋体" charset="-122"/>
              </a:rPr>
              <a:t>casez</a:t>
            </a:r>
            <a:r>
              <a:rPr lang="zh-CN" altLang="en-US" sz="1800" b="1" dirty="0">
                <a:ea typeface="宋体" charset="-122"/>
              </a:rPr>
              <a:t>和</a:t>
            </a:r>
            <a:r>
              <a:rPr lang="en-US" altLang="zh-CN" sz="1800" b="1" dirty="0" err="1">
                <a:ea typeface="宋体" charset="-122"/>
              </a:rPr>
              <a:t>casex</a:t>
            </a:r>
            <a:r>
              <a:rPr lang="zh-CN" altLang="en-US" sz="1800" b="1" dirty="0">
                <a:ea typeface="宋体" charset="-122"/>
              </a:rPr>
              <a:t>语句来描述状态之间的</a:t>
            </a:r>
            <a:r>
              <a:rPr lang="zh-CN" altLang="en-US" sz="1800" b="1" dirty="0" smtClean="0">
                <a:ea typeface="宋体" charset="-122"/>
              </a:rPr>
              <a:t>转换。</a:t>
            </a:r>
            <a:endParaRPr lang="en-US" altLang="zh-CN" sz="1800" b="1" dirty="0" smtClean="0">
              <a:ea typeface="宋体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ea typeface="宋体" charset="-122"/>
              </a:rPr>
              <a:t>用</a:t>
            </a:r>
            <a:r>
              <a:rPr lang="en-US" altLang="zh-CN" sz="1800" b="1" dirty="0">
                <a:ea typeface="宋体" charset="-122"/>
              </a:rPr>
              <a:t>case</a:t>
            </a:r>
            <a:r>
              <a:rPr lang="zh-CN" altLang="en-US" sz="1800" b="1" dirty="0">
                <a:ea typeface="宋体" charset="-122"/>
              </a:rPr>
              <a:t>语句表述比用</a:t>
            </a:r>
            <a:r>
              <a:rPr lang="en-US" altLang="zh-CN" sz="1800" b="1" dirty="0">
                <a:ea typeface="宋体" charset="-122"/>
              </a:rPr>
              <a:t>if-else</a:t>
            </a:r>
            <a:r>
              <a:rPr lang="zh-CN" altLang="en-US" sz="1800" b="1" dirty="0">
                <a:ea typeface="宋体" charset="-122"/>
              </a:rPr>
              <a:t>语句更清晰明了。</a:t>
            </a:r>
            <a:r>
              <a:rPr lang="zh-CN" altLang="en-US" sz="1800" dirty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278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 autoUpdateAnimBg="0"/>
      <p:bldP spid="19661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73088" y="199335"/>
            <a:ext cx="5614987" cy="4568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b="1" dirty="0"/>
              <a:t>什么是</a:t>
            </a:r>
            <a:r>
              <a:rPr lang="zh-CN" altLang="en-US" sz="3200" b="1" dirty="0">
                <a:solidFill>
                  <a:srgbClr val="FF0000"/>
                </a:solidFill>
              </a:rPr>
              <a:t>有限状态机</a:t>
            </a:r>
            <a:endParaRPr lang="zh-CN" altLang="en-US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292713" y="962361"/>
            <a:ext cx="5669525" cy="381403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numCol="1">
            <a:noAutofit/>
          </a:bodyPr>
          <a:lstStyle/>
          <a:p>
            <a:r>
              <a:rPr lang="zh-CN" altLang="en-US" sz="1800" dirty="0"/>
              <a:t>有限状态机（</a:t>
            </a:r>
            <a:r>
              <a:rPr lang="en-US" altLang="zh-CN" sz="1800" dirty="0"/>
              <a:t>Finite-State Machine</a:t>
            </a:r>
            <a:r>
              <a:rPr lang="zh-CN" altLang="en-US" sz="1800" dirty="0"/>
              <a:t>，</a:t>
            </a:r>
            <a:r>
              <a:rPr lang="en-US" altLang="zh-CN" sz="1800" dirty="0"/>
              <a:t>FSM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628650" lvl="1" indent="-285750">
              <a:buFont typeface="Wingdings" panose="05000000000000000000" pitchFamily="2" charset="2"/>
              <a:buChar char="p"/>
            </a:pPr>
            <a:r>
              <a:rPr lang="zh-CN" altLang="en-US" sz="1800" dirty="0"/>
              <a:t>表示</a:t>
            </a:r>
            <a:r>
              <a:rPr lang="zh-CN" altLang="en-US" sz="1800" dirty="0">
                <a:solidFill>
                  <a:srgbClr val="FF0000"/>
                </a:solidFill>
              </a:rPr>
              <a:t>有限个状态</a:t>
            </a:r>
            <a:r>
              <a:rPr lang="zh-CN" altLang="en-US" sz="1800" dirty="0"/>
              <a:t>以及在这些</a:t>
            </a:r>
            <a:r>
              <a:rPr lang="zh-CN" altLang="en-US" sz="1800" dirty="0">
                <a:solidFill>
                  <a:srgbClr val="FF0000"/>
                </a:solidFill>
              </a:rPr>
              <a:t>状态之间的转移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动作</a:t>
            </a:r>
            <a:r>
              <a:rPr lang="zh-CN" altLang="en-US" sz="1800" dirty="0"/>
              <a:t>等行为的数学模型，是时序电路设计中常用的一种方式。</a:t>
            </a:r>
            <a:endParaRPr lang="en-US" altLang="zh-CN" sz="1800" dirty="0"/>
          </a:p>
          <a:p>
            <a:pPr marL="628650" lvl="1" indent="-285750">
              <a:buFont typeface="Wingdings" panose="05000000000000000000" pitchFamily="2" charset="2"/>
              <a:buChar char="p"/>
            </a:pPr>
            <a:r>
              <a:rPr lang="zh-CN" altLang="en-US" sz="1800" dirty="0"/>
              <a:t>有限状态机是由</a:t>
            </a:r>
            <a:r>
              <a:rPr lang="zh-CN" altLang="en-US" sz="1800" dirty="0">
                <a:solidFill>
                  <a:srgbClr val="FF0000"/>
                </a:solidFill>
              </a:rPr>
              <a:t>寄存器</a:t>
            </a:r>
            <a:r>
              <a:rPr lang="zh-CN" altLang="en-US" sz="1800" dirty="0"/>
              <a:t>组和</a:t>
            </a:r>
            <a:r>
              <a:rPr lang="zh-CN" altLang="en-US" sz="1800" dirty="0">
                <a:solidFill>
                  <a:srgbClr val="FF0000"/>
                </a:solidFill>
              </a:rPr>
              <a:t>组合逻辑</a:t>
            </a:r>
            <a:r>
              <a:rPr lang="zh-CN" altLang="en-US" sz="1800" dirty="0"/>
              <a:t>构成的硬件时序电路。</a:t>
            </a:r>
            <a:endParaRPr lang="en-US" altLang="zh-CN" sz="1800" dirty="0"/>
          </a:p>
          <a:p>
            <a:pPr marL="971550" lvl="2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</a:rPr>
              <a:t>寄存器：</a:t>
            </a:r>
            <a:r>
              <a:rPr lang="zh-CN" altLang="en-US" sz="1800" b="1" dirty="0">
                <a:solidFill>
                  <a:srgbClr val="00B0F0"/>
                </a:solidFill>
              </a:rPr>
              <a:t>存储其状态</a:t>
            </a:r>
            <a:r>
              <a:rPr lang="zh-CN" altLang="en-US" sz="1800" dirty="0"/>
              <a:t>，即由寄存器组的</a:t>
            </a:r>
            <a:r>
              <a:rPr lang="en-US" altLang="zh-CN" sz="1800" dirty="0"/>
              <a:t>1</a:t>
            </a:r>
            <a:r>
              <a:rPr lang="zh-CN" altLang="en-US" sz="1800" dirty="0"/>
              <a:t>和</a:t>
            </a:r>
            <a:r>
              <a:rPr lang="en-US" altLang="zh-CN" sz="1800" dirty="0"/>
              <a:t>0</a:t>
            </a:r>
            <a:r>
              <a:rPr lang="zh-CN" altLang="en-US" sz="1800" dirty="0"/>
              <a:t>的组合状态所构成的有限个状态。</a:t>
            </a:r>
            <a:endParaRPr lang="en-US" altLang="zh-CN" sz="1800" dirty="0"/>
          </a:p>
          <a:p>
            <a:pPr marL="971550" lvl="2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</a:rPr>
              <a:t>组合逻辑</a:t>
            </a:r>
            <a:r>
              <a:rPr lang="zh-CN" altLang="en-US" sz="1800" dirty="0"/>
              <a:t>：</a:t>
            </a:r>
            <a:r>
              <a:rPr lang="zh-CN" altLang="en-US" sz="1800" b="1" dirty="0">
                <a:solidFill>
                  <a:srgbClr val="00B0F0"/>
                </a:solidFill>
              </a:rPr>
              <a:t>状态译码和产生输出。</a:t>
            </a:r>
            <a:endParaRPr lang="en-US" altLang="zh-CN" sz="1800" b="1" dirty="0">
              <a:solidFill>
                <a:srgbClr val="00B0F0"/>
              </a:solidFill>
            </a:endParaRPr>
          </a:p>
          <a:p>
            <a:pPr marL="971550" lvl="2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在</a:t>
            </a:r>
            <a:r>
              <a:rPr lang="zh-CN" altLang="en-US" sz="1800" dirty="0">
                <a:solidFill>
                  <a:srgbClr val="FF0000"/>
                </a:solidFill>
              </a:rPr>
              <a:t>时钟信号触发</a:t>
            </a:r>
            <a:r>
              <a:rPr lang="zh-CN" altLang="en-US" sz="1800" dirty="0"/>
              <a:t>下从一个状态</a:t>
            </a:r>
            <a:r>
              <a:rPr lang="zh-CN" altLang="en-US" sz="1800" dirty="0">
                <a:solidFill>
                  <a:srgbClr val="FF0000"/>
                </a:solidFill>
              </a:rPr>
              <a:t>转向下一个状态</a:t>
            </a:r>
            <a:r>
              <a:rPr lang="zh-CN" altLang="en-US" sz="1800" dirty="0"/>
              <a:t>（包括原状态），下一个状态取决</a:t>
            </a:r>
            <a:r>
              <a:rPr lang="zh-CN" altLang="en-US" sz="1800" dirty="0">
                <a:solidFill>
                  <a:srgbClr val="FF0000"/>
                </a:solidFill>
              </a:rPr>
              <a:t>输入值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当前所在状态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628650" lvl="1" indent="-285750">
              <a:buFont typeface="Wingdings" panose="05000000000000000000" pitchFamily="2" charset="2"/>
              <a:buChar char="p"/>
            </a:pPr>
            <a:r>
              <a:rPr lang="zh-CN" altLang="en-US" sz="1800" dirty="0"/>
              <a:t>常在电机控制、通信协议解析、高速器件控制等应用场景下应用</a:t>
            </a:r>
            <a:r>
              <a:rPr lang="en-US" altLang="zh-CN" sz="1800" dirty="0"/>
              <a:t>FSM</a:t>
            </a:r>
            <a:r>
              <a:rPr lang="zh-CN" altLang="en-US" sz="1800" dirty="0"/>
              <a:t>，优于</a:t>
            </a:r>
            <a:r>
              <a:rPr lang="en-US" altLang="zh-CN" sz="1800" dirty="0"/>
              <a:t>CPU</a:t>
            </a:r>
            <a:r>
              <a:rPr lang="zh-CN" altLang="en-US" sz="1800" dirty="0"/>
              <a:t>方案。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45" y="3656683"/>
            <a:ext cx="1816985" cy="11197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89" y="199335"/>
            <a:ext cx="2481941" cy="2399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52" y="2551950"/>
            <a:ext cx="3279712" cy="21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ChangeArrowheads="1"/>
          </p:cNvSpPr>
          <p:nvPr/>
        </p:nvSpPr>
        <p:spPr bwMode="auto">
          <a:xfrm>
            <a:off x="1547664" y="43657"/>
            <a:ext cx="47529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700" b="1" dirty="0">
                <a:solidFill>
                  <a:schemeClr val="bg1"/>
                </a:solidFill>
                <a:ea typeface="黑体" pitchFamily="49" charset="-122"/>
              </a:rPr>
              <a:t>6.2 </a:t>
            </a:r>
            <a:r>
              <a:rPr lang="zh-CN" altLang="en-US" sz="2700" b="1" dirty="0">
                <a:solidFill>
                  <a:schemeClr val="bg1"/>
                </a:solidFill>
                <a:ea typeface="黑体" pitchFamily="49" charset="-122"/>
              </a:rPr>
              <a:t>有限状态机</a:t>
            </a:r>
          </a:p>
        </p:txBody>
      </p:sp>
      <p:pic>
        <p:nvPicPr>
          <p:cNvPr id="34819" name="Picture 1041" descr="未标题-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4" y="942883"/>
            <a:ext cx="3378622" cy="141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1042" descr="未标题-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39" y="901497"/>
            <a:ext cx="3690180" cy="149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043"/>
          <p:cNvSpPr>
            <a:spLocks noChangeArrowheads="1"/>
          </p:cNvSpPr>
          <p:nvPr/>
        </p:nvSpPr>
        <p:spPr bwMode="auto">
          <a:xfrm>
            <a:off x="1156285" y="2472900"/>
            <a:ext cx="13851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200" b="1" dirty="0">
                <a:solidFill>
                  <a:srgbClr val="FF0000"/>
                </a:solidFill>
                <a:ea typeface="宋体" charset="-122"/>
              </a:rPr>
              <a:t>摩尔型（</a:t>
            </a:r>
            <a:r>
              <a:rPr kumimoji="1" lang="en-US" altLang="zh-CN" sz="1200" b="1" dirty="0">
                <a:solidFill>
                  <a:srgbClr val="FF0000"/>
                </a:solidFill>
                <a:ea typeface="宋体" charset="-122"/>
              </a:rPr>
              <a:t>Moore</a:t>
            </a:r>
            <a:r>
              <a:rPr kumimoji="1" lang="zh-CN" altLang="en-US" sz="1200" b="1" dirty="0">
                <a:solidFill>
                  <a:srgbClr val="FF0000"/>
                </a:solidFill>
                <a:ea typeface="宋体" charset="-122"/>
              </a:rPr>
              <a:t>）</a:t>
            </a:r>
            <a:endParaRPr kumimoji="1" lang="zh-CN" altLang="en-US" sz="1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4822" name="Rectangle 1044"/>
          <p:cNvSpPr>
            <a:spLocks noChangeArrowheads="1"/>
          </p:cNvSpPr>
          <p:nvPr/>
        </p:nvSpPr>
        <p:spPr bwMode="auto">
          <a:xfrm>
            <a:off x="6300639" y="2458669"/>
            <a:ext cx="1351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200" b="1" dirty="0">
                <a:solidFill>
                  <a:srgbClr val="FF0000"/>
                </a:solidFill>
                <a:ea typeface="宋体" charset="-122"/>
              </a:rPr>
              <a:t>米里型（</a:t>
            </a:r>
            <a:r>
              <a:rPr kumimoji="1" lang="en-US" altLang="zh-CN" sz="1200" b="1" dirty="0">
                <a:solidFill>
                  <a:srgbClr val="FF0000"/>
                </a:solidFill>
                <a:ea typeface="宋体" charset="-122"/>
              </a:rPr>
              <a:t>Mealy</a:t>
            </a:r>
            <a:r>
              <a:rPr kumimoji="1" lang="zh-CN" altLang="en-US" sz="1200" b="1" dirty="0">
                <a:solidFill>
                  <a:srgbClr val="FF0000"/>
                </a:solidFill>
                <a:ea typeface="宋体" charset="-122"/>
              </a:rPr>
              <a:t>）</a:t>
            </a:r>
            <a:endParaRPr kumimoji="1" lang="zh-CN" altLang="en-US" sz="1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914525" y="273847"/>
            <a:ext cx="5614988" cy="6913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有限状态机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27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274619" y="304800"/>
            <a:ext cx="554182" cy="571500"/>
            <a:chOff x="323850" y="304800"/>
            <a:chExt cx="590550" cy="571500"/>
          </a:xfrm>
        </p:grpSpPr>
        <p:sp>
          <p:nvSpPr>
            <p:cNvPr id="9" name="椭圆 8"/>
            <p:cNvSpPr/>
            <p:nvPr/>
          </p:nvSpPr>
          <p:spPr>
            <a:xfrm>
              <a:off x="323850" y="304800"/>
              <a:ext cx="590550" cy="571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0" name="L 形 9"/>
            <p:cNvSpPr/>
            <p:nvPr/>
          </p:nvSpPr>
          <p:spPr>
            <a:xfrm rot="13825276">
              <a:off x="447071" y="470923"/>
              <a:ext cx="251056" cy="267798"/>
            </a:xfrm>
            <a:prstGeom prst="corner">
              <a:avLst>
                <a:gd name="adj1" fmla="val 24194"/>
                <a:gd name="adj2" fmla="val 2419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11" name="Rectangle 1043"/>
          <p:cNvSpPr>
            <a:spLocks noChangeArrowheads="1"/>
          </p:cNvSpPr>
          <p:nvPr/>
        </p:nvSpPr>
        <p:spPr bwMode="auto">
          <a:xfrm>
            <a:off x="554792" y="2812936"/>
            <a:ext cx="8042127" cy="19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70000" lnSpcReduction="20000"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分类依据：</a:t>
            </a:r>
            <a:r>
              <a:rPr kumimoji="1" lang="zh-CN" altLang="en-US" sz="1800" b="1" dirty="0">
                <a:ea typeface="宋体" charset="-122"/>
              </a:rPr>
              <a:t>输出信号产生的不同，分为摩尔型和米里型</a:t>
            </a:r>
            <a:endParaRPr kumimoji="1" lang="en-US" altLang="zh-CN" sz="1800" b="1" dirty="0">
              <a:ea typeface="宋体" charset="-122"/>
            </a:endParaRP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摩尔型</a:t>
            </a:r>
            <a:r>
              <a:rPr kumimoji="1" lang="zh-CN" altLang="en-US" sz="1800" b="1" dirty="0">
                <a:ea typeface="宋体" charset="-122"/>
              </a:rPr>
              <a:t>：输出只与当前状态有关系</a:t>
            </a:r>
            <a:endParaRPr kumimoji="1" lang="en-US" altLang="zh-CN" sz="1800" b="1" dirty="0">
              <a:ea typeface="宋体" charset="-122"/>
            </a:endParaRP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米里型</a:t>
            </a:r>
            <a:r>
              <a:rPr kumimoji="1" lang="zh-CN" altLang="en-US" sz="1800" b="1" dirty="0">
                <a:ea typeface="宋体" charset="-122"/>
              </a:rPr>
              <a:t>：输出与当前状态和输入有关系</a:t>
            </a:r>
            <a:endParaRPr kumimoji="1" lang="en-US" altLang="zh-CN" sz="1800" b="1" dirty="0">
              <a:ea typeface="宋体" charset="-122"/>
            </a:endParaRP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输出变化</a:t>
            </a:r>
            <a:r>
              <a:rPr kumimoji="1" lang="zh-CN" altLang="en-US" sz="1800" b="1" dirty="0">
                <a:ea typeface="宋体" charset="-122"/>
              </a:rPr>
              <a:t>：摩尔型比米里型晚一个周期</a:t>
            </a:r>
            <a:endParaRPr kumimoji="1" lang="en-US" altLang="zh-CN" sz="1800" b="1" dirty="0">
              <a:ea typeface="宋体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寄存器</a:t>
            </a:r>
            <a:r>
              <a:rPr kumimoji="1" lang="zh-CN" altLang="en-US" sz="1800" b="1" dirty="0">
                <a:ea typeface="宋体" charset="-122"/>
              </a:rPr>
              <a:t>存储当前</a:t>
            </a: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状态</a:t>
            </a:r>
            <a:r>
              <a:rPr kumimoji="1" lang="zh-CN" altLang="en-US" sz="1800" b="1" dirty="0">
                <a:ea typeface="宋体" charset="-122"/>
              </a:rPr>
              <a:t>；</a:t>
            </a: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次态</a:t>
            </a:r>
            <a:r>
              <a:rPr kumimoji="1" lang="zh-CN" altLang="en-US" sz="1800" b="1" dirty="0">
                <a:ea typeface="宋体" charset="-122"/>
              </a:rPr>
              <a:t>由一个</a:t>
            </a: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组合逻辑</a:t>
            </a:r>
            <a:r>
              <a:rPr kumimoji="1" lang="zh-CN" altLang="en-US" sz="1800" b="1" dirty="0">
                <a:ea typeface="宋体" charset="-122"/>
              </a:rPr>
              <a:t>（转换函数，由当前状态与输入决定）产生；</a:t>
            </a: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输出</a:t>
            </a:r>
            <a:r>
              <a:rPr kumimoji="1" lang="zh-CN" altLang="en-US" sz="1800" b="1" dirty="0">
                <a:ea typeface="宋体" charset="-122"/>
              </a:rPr>
              <a:t>由另一个组合逻辑产生</a:t>
            </a:r>
            <a:endParaRPr kumimoji="1" lang="en-US" altLang="zh-CN" sz="1800" b="1" dirty="0">
              <a:ea typeface="宋体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800" b="1" dirty="0">
                <a:ea typeface="宋体" charset="-122"/>
              </a:rPr>
              <a:t>实用的状态机</a:t>
            </a:r>
            <a:r>
              <a:rPr kumimoji="1" lang="zh-CN" altLang="en-US" sz="1800" b="1" dirty="0">
                <a:solidFill>
                  <a:srgbClr val="FF0000"/>
                </a:solidFill>
                <a:ea typeface="宋体" charset="-122"/>
              </a:rPr>
              <a:t>一般为同步时序</a:t>
            </a:r>
            <a:r>
              <a:rPr kumimoji="1" lang="zh-CN" altLang="en-US" sz="1800" b="1" dirty="0">
                <a:ea typeface="宋体" charset="-122"/>
              </a:rPr>
              <a:t>方式，时钟触发下完成状态迁移，并产生输出</a:t>
            </a:r>
            <a:endParaRPr kumimoji="1" lang="en-US" altLang="zh-CN" sz="1800" b="1" dirty="0">
              <a:ea typeface="宋体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sz="1800" b="1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1828" y="904920"/>
            <a:ext cx="937025" cy="10091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/>
          <p:cNvSpPr/>
          <p:nvPr/>
        </p:nvSpPr>
        <p:spPr>
          <a:xfrm>
            <a:off x="7288124" y="876301"/>
            <a:ext cx="937025" cy="10091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/>
          <p:cNvSpPr/>
          <p:nvPr/>
        </p:nvSpPr>
        <p:spPr>
          <a:xfrm>
            <a:off x="1586427" y="965201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16" name="矩形 15"/>
          <p:cNvSpPr/>
          <p:nvPr/>
        </p:nvSpPr>
        <p:spPr>
          <a:xfrm>
            <a:off x="6477422" y="1069076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rPr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342724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060264" y="250284"/>
            <a:ext cx="5614988" cy="6913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表示方法</a:t>
            </a:r>
            <a:endParaRPr lang="zh-CN" altLang="en-US" sz="2700" dirty="0"/>
          </a:p>
        </p:txBody>
      </p:sp>
      <p:sp>
        <p:nvSpPr>
          <p:cNvPr id="11" name="Rectangle 1043"/>
          <p:cNvSpPr>
            <a:spLocks noChangeArrowheads="1"/>
          </p:cNvSpPr>
          <p:nvPr/>
        </p:nvSpPr>
        <p:spPr bwMode="auto">
          <a:xfrm>
            <a:off x="183755" y="646866"/>
            <a:ext cx="8042127" cy="69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800" dirty="0">
                <a:ea typeface="宋体" charset="-122"/>
              </a:rPr>
              <a:t>三种表示方法：</a:t>
            </a:r>
            <a:r>
              <a:rPr kumimoji="1" lang="zh-CN" altLang="en-US" sz="1800" b="1" dirty="0">
                <a:ea typeface="宋体" charset="-122"/>
              </a:rPr>
              <a:t>状态图</a:t>
            </a:r>
            <a:r>
              <a:rPr kumimoji="1" lang="zh-CN" altLang="en-US" sz="1800" dirty="0">
                <a:ea typeface="宋体" charset="-122"/>
              </a:rPr>
              <a:t>（</a:t>
            </a:r>
            <a:r>
              <a:rPr kumimoji="1" lang="en-US" altLang="zh-CN" sz="1800" dirty="0">
                <a:ea typeface="宋体" charset="-122"/>
              </a:rPr>
              <a:t>state diagram</a:t>
            </a:r>
            <a:r>
              <a:rPr kumimoji="1" lang="zh-CN" altLang="en-US" sz="1800" dirty="0">
                <a:ea typeface="宋体" charset="-122"/>
              </a:rPr>
              <a:t>）、状态表（</a:t>
            </a:r>
            <a:r>
              <a:rPr kumimoji="1" lang="en-US" altLang="zh-CN" sz="1800" dirty="0">
                <a:ea typeface="宋体" charset="-122"/>
              </a:rPr>
              <a:t>state table</a:t>
            </a:r>
            <a:r>
              <a:rPr kumimoji="1" lang="zh-CN" altLang="en-US" sz="1800" dirty="0">
                <a:ea typeface="宋体" charset="-122"/>
              </a:rPr>
              <a:t>）和流程图</a:t>
            </a:r>
            <a:endParaRPr kumimoji="1" lang="en-US" altLang="zh-CN" sz="1800" dirty="0">
              <a:ea typeface="宋体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63594" y="3748509"/>
            <a:ext cx="2115422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13" dirty="0"/>
              <a:t>米里型（</a:t>
            </a:r>
            <a:r>
              <a:rPr lang="en-US" altLang="zh-CN" sz="1013" dirty="0"/>
              <a:t>Mealy</a:t>
            </a:r>
            <a:r>
              <a:rPr lang="zh-CN" altLang="en-US" sz="1013" dirty="0"/>
              <a:t>）状态机</a:t>
            </a:r>
            <a:endParaRPr lang="en-US" altLang="zh-CN" sz="1013" dirty="0"/>
          </a:p>
          <a:p>
            <a:pPr algn="ctr"/>
            <a:r>
              <a:rPr lang="zh-CN" altLang="en-US" sz="1013" dirty="0"/>
              <a:t>的状态图</a:t>
            </a:r>
          </a:p>
        </p:txBody>
      </p:sp>
      <p:sp>
        <p:nvSpPr>
          <p:cNvPr id="75" name="矩形 74"/>
          <p:cNvSpPr/>
          <p:nvPr/>
        </p:nvSpPr>
        <p:spPr>
          <a:xfrm>
            <a:off x="5560342" y="3674078"/>
            <a:ext cx="1580882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13" dirty="0"/>
              <a:t>摩尔型（</a:t>
            </a:r>
            <a:r>
              <a:rPr lang="en-US" altLang="zh-CN" sz="1013" dirty="0"/>
              <a:t>Moore</a:t>
            </a:r>
            <a:r>
              <a:rPr lang="zh-CN" altLang="en-US" sz="1013" dirty="0"/>
              <a:t>）状态机</a:t>
            </a:r>
            <a:endParaRPr lang="en-US" altLang="zh-CN" sz="1013" dirty="0"/>
          </a:p>
          <a:p>
            <a:pPr algn="ctr"/>
            <a:r>
              <a:rPr lang="zh-CN" altLang="en-US" sz="1013" dirty="0"/>
              <a:t>的状态图</a:t>
            </a: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95" y="1391368"/>
            <a:ext cx="2575431" cy="1990823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16" y="1344982"/>
            <a:ext cx="2571553" cy="19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3467"/>
          <a:stretch/>
        </p:blipFill>
        <p:spPr>
          <a:xfrm>
            <a:off x="456312" y="972860"/>
            <a:ext cx="6264147" cy="39583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83194" y="221302"/>
            <a:ext cx="59821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状态图（</a:t>
            </a:r>
            <a:r>
              <a:rPr lang="en-US" altLang="zh-CN" sz="2100" dirty="0"/>
              <a:t>state diagram</a:t>
            </a:r>
            <a:r>
              <a:rPr lang="zh-CN" altLang="en-US" sz="2100" dirty="0"/>
              <a:t>）</a:t>
            </a:r>
            <a:r>
              <a:rPr lang="en-US" altLang="zh-CN" sz="2100" b="1" dirty="0">
                <a:solidFill>
                  <a:srgbClr val="FF0000"/>
                </a:solidFill>
              </a:rPr>
              <a:t>VS  </a:t>
            </a:r>
            <a:r>
              <a:rPr lang="zh-CN" altLang="en-US" sz="2100" dirty="0"/>
              <a:t>状态表（</a:t>
            </a:r>
            <a:r>
              <a:rPr lang="en-US" altLang="zh-CN" sz="2100" dirty="0"/>
              <a:t>state table</a:t>
            </a:r>
            <a:r>
              <a:rPr lang="zh-CN" altLang="en-US" sz="2100" dirty="0"/>
              <a:t>）</a:t>
            </a:r>
            <a:r>
              <a:rPr lang="en-US" altLang="zh-CN" sz="2100" dirty="0"/>
              <a:t> </a:t>
            </a:r>
            <a:endParaRPr lang="zh-CN" altLang="en-US" sz="2100" dirty="0"/>
          </a:p>
        </p:txBody>
      </p:sp>
      <p:sp>
        <p:nvSpPr>
          <p:cNvPr id="4" name="矩形 3"/>
          <p:cNvSpPr/>
          <p:nvPr/>
        </p:nvSpPr>
        <p:spPr>
          <a:xfrm>
            <a:off x="554131" y="4389784"/>
            <a:ext cx="1638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摩尔型状态机</a:t>
            </a:r>
          </a:p>
        </p:txBody>
      </p:sp>
      <p:sp>
        <p:nvSpPr>
          <p:cNvPr id="5" name="矩形 4"/>
          <p:cNvSpPr/>
          <p:nvPr/>
        </p:nvSpPr>
        <p:spPr>
          <a:xfrm>
            <a:off x="7180420" y="2598081"/>
            <a:ext cx="1360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米里型状态机？？</a:t>
            </a:r>
          </a:p>
        </p:txBody>
      </p:sp>
    </p:spTree>
    <p:extLst>
      <p:ext uri="{BB962C8B-B14F-4D97-AF65-F5344CB8AC3E}">
        <p14:creationId xmlns:p14="http://schemas.microsoft.com/office/powerpoint/2010/main" val="1624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89713" y="940355"/>
            <a:ext cx="7886700" cy="3590925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逻辑抽象，画出状态机的状态图或状态转移表</a:t>
            </a:r>
            <a:endParaRPr lang="en-US" altLang="zh-CN" b="1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）确定输入变量、输出变量及含义和电路状态数。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）将电路状态编号，列出电路的状态转换表或状态图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状态化简</a:t>
            </a:r>
            <a:r>
              <a:rPr lang="zh-CN" altLang="en-US" dirty="0" smtClean="0"/>
              <a:t>：对于两个状态，相同的输入，转入相同的状态，相同的输出，则状态合并。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状态分配（状态编码）</a:t>
            </a:r>
            <a:r>
              <a:rPr lang="zh-CN" altLang="en-US" dirty="0" smtClean="0"/>
              <a:t>：多种编码方法</a:t>
            </a:r>
            <a:r>
              <a:rPr lang="zh-CN" altLang="en-US" dirty="0"/>
              <a:t>，编码方案选择得当，设计的电路可以</a:t>
            </a:r>
            <a:r>
              <a:rPr lang="zh-CN" altLang="en-US" dirty="0" smtClean="0"/>
              <a:t>简单。</a:t>
            </a:r>
            <a:r>
              <a:rPr lang="zh-CN" altLang="en-US" dirty="0"/>
              <a:t>实际设计时，需综合考虑电路复杂度与电路性能之间的折衷，在触发器资源丰富的</a:t>
            </a:r>
            <a:r>
              <a:rPr lang="en-US" altLang="zh-CN" dirty="0"/>
              <a:t>FPGA</a:t>
            </a:r>
            <a:r>
              <a:rPr lang="zh-CN" altLang="en-US" dirty="0"/>
              <a:t>或</a:t>
            </a:r>
            <a:r>
              <a:rPr lang="en-US" altLang="zh-CN" dirty="0"/>
              <a:t>ASIC</a:t>
            </a:r>
            <a:r>
              <a:rPr lang="zh-CN" altLang="en-US" dirty="0"/>
              <a:t>设计中采用独热编码（</a:t>
            </a:r>
            <a:r>
              <a:rPr lang="en-US" altLang="zh-CN" dirty="0"/>
              <a:t>one-hot-coding</a:t>
            </a:r>
            <a:r>
              <a:rPr lang="zh-CN" altLang="en-US" dirty="0" smtClean="0"/>
              <a:t>）使性能</a:t>
            </a:r>
            <a:r>
              <a:rPr lang="zh-CN" altLang="en-US" dirty="0"/>
              <a:t>得到保证又可充分利用其触发器数量多的优势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、选定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触发器的类型并求出状态方程、驱动方程和输出方程。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、按照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方程得出逻辑图。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816" y="28950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状态机的</a:t>
            </a:r>
            <a:r>
              <a:rPr lang="zh-CN" altLang="en-US" sz="2800" b="1" dirty="0">
                <a:solidFill>
                  <a:srgbClr val="FF0000"/>
                </a:solidFill>
              </a:rPr>
              <a:t>设计步骤</a:t>
            </a:r>
          </a:p>
        </p:txBody>
      </p:sp>
    </p:spTree>
    <p:extLst>
      <p:ext uri="{BB962C8B-B14F-4D97-AF65-F5344CB8AC3E}">
        <p14:creationId xmlns:p14="http://schemas.microsoft.com/office/powerpoint/2010/main" val="4863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4274" y="126997"/>
            <a:ext cx="7886700" cy="622300"/>
          </a:xfrm>
        </p:spPr>
        <p:txBody>
          <a:bodyPr>
            <a:normAutofit/>
          </a:bodyPr>
          <a:lstStyle/>
          <a:p>
            <a:r>
              <a:rPr lang="zh-CN" altLang="en-US" sz="2700" dirty="0"/>
              <a:t>状态机的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设计 实例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09663"/>
            <a:ext cx="3163888" cy="3846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逻辑抽象，画出状态机的状态图或状态转移表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）确定输入变量、输出变量及含义和电路状态数。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）将电路状态编号，列出电路的状态转换表或状态图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状态化简</a:t>
            </a:r>
            <a:r>
              <a:rPr lang="zh-CN" altLang="en-US" dirty="0" smtClean="0"/>
              <a:t>：对于两个状态，相同的输入，转入相同的状态，相同的输出，则状态合并。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状态分配（状态编码）</a:t>
            </a:r>
            <a:r>
              <a:rPr lang="zh-CN" altLang="en-US" dirty="0" smtClean="0"/>
              <a:t>：多种编码方法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、选定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触发器的类型并求出状态方程、驱动方程和输出方程。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、按照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方程得出逻辑图。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14751" y="1109445"/>
            <a:ext cx="4649930" cy="3847018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/>
              <a:t>1</a:t>
            </a:r>
            <a:r>
              <a:rPr lang="zh-CN" altLang="en-US" sz="1500" dirty="0"/>
              <a:t>、</a:t>
            </a:r>
            <a:r>
              <a:rPr lang="zh-CN" altLang="en-US" sz="1500" b="1" dirty="0"/>
              <a:t>逻辑抽象</a:t>
            </a:r>
            <a:endParaRPr lang="en-US" altLang="zh-CN" sz="1500" b="1" dirty="0"/>
          </a:p>
          <a:p>
            <a:pPr lvl="1"/>
            <a:r>
              <a:rPr lang="zh-CN" altLang="en-US" sz="1350" dirty="0"/>
              <a:t>（</a:t>
            </a:r>
            <a:r>
              <a:rPr lang="en-US" altLang="zh-CN" sz="1350" dirty="0"/>
              <a:t>1</a:t>
            </a:r>
            <a:r>
              <a:rPr lang="zh-CN" altLang="en-US" sz="1350" dirty="0"/>
              <a:t>）输入变量</a:t>
            </a:r>
            <a:r>
              <a:rPr lang="en-US" altLang="zh-CN" sz="1350" dirty="0" err="1"/>
              <a:t>clr</a:t>
            </a:r>
            <a:r>
              <a:rPr lang="zh-CN" altLang="en-US" sz="1350" dirty="0"/>
              <a:t>，为</a:t>
            </a:r>
            <a:r>
              <a:rPr lang="en-US" altLang="zh-CN" sz="1350" dirty="0"/>
              <a:t>1</a:t>
            </a:r>
            <a:r>
              <a:rPr lang="zh-CN" altLang="en-US" sz="1350" dirty="0"/>
              <a:t>时，清零</a:t>
            </a:r>
            <a:endParaRPr lang="en-US" altLang="zh-CN" sz="1350" dirty="0"/>
          </a:p>
          <a:p>
            <a:pPr lvl="1"/>
            <a:r>
              <a:rPr lang="zh-CN" altLang="en-US" sz="1350" dirty="0"/>
              <a:t>           输出变量</a:t>
            </a:r>
            <a:r>
              <a:rPr lang="en-US" altLang="zh-CN" sz="1350" dirty="0"/>
              <a:t>z</a:t>
            </a:r>
            <a:r>
              <a:rPr lang="zh-CN" altLang="en-US" sz="1350" dirty="0"/>
              <a:t>，计满</a:t>
            </a:r>
            <a:r>
              <a:rPr lang="en-US" altLang="zh-CN" sz="1350" dirty="0"/>
              <a:t>5</a:t>
            </a:r>
            <a:r>
              <a:rPr lang="zh-CN" altLang="en-US" sz="1350" dirty="0"/>
              <a:t>，</a:t>
            </a:r>
            <a:r>
              <a:rPr lang="en-US" altLang="zh-CN" sz="1350" dirty="0"/>
              <a:t>z=1</a:t>
            </a:r>
            <a:r>
              <a:rPr lang="zh-CN" altLang="en-US" sz="1350" dirty="0"/>
              <a:t>，否则为</a:t>
            </a:r>
            <a:r>
              <a:rPr lang="en-US" altLang="zh-CN" sz="1350" dirty="0"/>
              <a:t>0</a:t>
            </a:r>
          </a:p>
          <a:p>
            <a:pPr lvl="1"/>
            <a:r>
              <a:rPr lang="en-US" altLang="zh-CN" sz="1350" dirty="0"/>
              <a:t>           </a:t>
            </a:r>
            <a:r>
              <a:rPr lang="zh-CN" altLang="en-US" sz="1350" dirty="0"/>
              <a:t>状态：</a:t>
            </a:r>
            <a:r>
              <a:rPr lang="en-US" altLang="zh-CN" sz="1350" dirty="0"/>
              <a:t>s0</a:t>
            </a:r>
            <a:r>
              <a:rPr lang="zh-CN" altLang="en-US" sz="1350" dirty="0"/>
              <a:t>，</a:t>
            </a:r>
            <a:r>
              <a:rPr lang="en-US" altLang="zh-CN" sz="1350" dirty="0"/>
              <a:t>s1</a:t>
            </a:r>
            <a:r>
              <a:rPr lang="zh-CN" altLang="en-US" sz="1350" dirty="0"/>
              <a:t>，</a:t>
            </a:r>
            <a:r>
              <a:rPr lang="en-US" altLang="zh-CN" sz="1350" dirty="0"/>
              <a:t>s2</a:t>
            </a:r>
            <a:r>
              <a:rPr lang="zh-CN" altLang="en-US" sz="1350" dirty="0"/>
              <a:t>，</a:t>
            </a:r>
            <a:r>
              <a:rPr lang="en-US" altLang="zh-CN" sz="1350" dirty="0"/>
              <a:t>s3</a:t>
            </a:r>
            <a:r>
              <a:rPr lang="zh-CN" altLang="en-US" sz="1350" dirty="0"/>
              <a:t>，</a:t>
            </a:r>
            <a:r>
              <a:rPr lang="en-US" altLang="zh-CN" sz="1350" dirty="0"/>
              <a:t>s4</a:t>
            </a:r>
          </a:p>
          <a:p>
            <a:pPr lvl="1"/>
            <a:r>
              <a:rPr lang="zh-CN" altLang="en-US" sz="1350" dirty="0"/>
              <a:t>（</a:t>
            </a:r>
            <a:r>
              <a:rPr lang="en-US" altLang="zh-CN" sz="1350" dirty="0"/>
              <a:t>2</a:t>
            </a:r>
            <a:r>
              <a:rPr lang="zh-CN" altLang="en-US" sz="1350" dirty="0"/>
              <a:t>）将电路状态编号，列出电路的状态转换表或状态图</a:t>
            </a:r>
            <a:endParaRPr lang="en-US" altLang="zh-CN" sz="1350" dirty="0"/>
          </a:p>
          <a:p>
            <a:r>
              <a:rPr lang="en-US" altLang="zh-CN" sz="1500" dirty="0"/>
              <a:t>2</a:t>
            </a:r>
            <a:r>
              <a:rPr lang="zh-CN" altLang="en-US" sz="1500" dirty="0"/>
              <a:t>、</a:t>
            </a:r>
            <a:r>
              <a:rPr lang="zh-CN" altLang="en-US" sz="1500" b="1" dirty="0"/>
              <a:t>状态化简</a:t>
            </a:r>
            <a:r>
              <a:rPr lang="zh-CN" altLang="en-US" sz="1500" dirty="0"/>
              <a:t>：对于两个状态，相同的输入，转入相同的状态，相同的输出，则状态合并。</a:t>
            </a:r>
            <a:endParaRPr lang="en-US" altLang="zh-CN" sz="1500" dirty="0"/>
          </a:p>
          <a:p>
            <a:r>
              <a:rPr lang="en-US" altLang="zh-CN" sz="1500" dirty="0"/>
              <a:t>3</a:t>
            </a:r>
            <a:r>
              <a:rPr lang="zh-CN" altLang="en-US" sz="1500" dirty="0"/>
              <a:t>、</a:t>
            </a:r>
            <a:r>
              <a:rPr lang="zh-CN" altLang="en-US" sz="1500" b="1" dirty="0"/>
              <a:t>状态分配（状态编码）</a:t>
            </a:r>
            <a:r>
              <a:rPr lang="zh-CN" altLang="en-US" sz="1500" dirty="0"/>
              <a:t>：多种编码方法</a:t>
            </a:r>
            <a:endParaRPr lang="en-US" altLang="zh-CN" sz="1500" dirty="0"/>
          </a:p>
          <a:p>
            <a:r>
              <a:rPr lang="en-US" altLang="zh-CN" sz="1500" b="1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sz="1500" b="1" dirty="0">
                <a:solidFill>
                  <a:schemeClr val="bg2">
                    <a:lumMod val="50000"/>
                  </a:schemeClr>
                </a:solidFill>
              </a:rPr>
              <a:t>、选定触发器的类型并求出状态方程、驱动方程和输出方程。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500" b="1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CN" altLang="en-US" sz="1500" b="1" dirty="0">
                <a:solidFill>
                  <a:schemeClr val="bg2">
                    <a:lumMod val="50000"/>
                  </a:schemeClr>
                </a:solidFill>
              </a:rPr>
              <a:t>、按照方程得出逻辑图。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2062597" y="564631"/>
            <a:ext cx="676837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模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>
                <a:solidFill>
                  <a:srgbClr val="FF0000"/>
                </a:solidFill>
              </a:rPr>
              <a:t>计数器：</a:t>
            </a:r>
            <a:r>
              <a:rPr lang="zh-CN" altLang="en-US" sz="1800" dirty="0"/>
              <a:t>带异步复位（清零）功能的模</a:t>
            </a:r>
            <a:r>
              <a:rPr lang="en-US" altLang="zh-CN" sz="1800" dirty="0"/>
              <a:t>5</a:t>
            </a:r>
            <a:r>
              <a:rPr lang="zh-CN" altLang="en-US" sz="1800" dirty="0"/>
              <a:t>计数器，满</a:t>
            </a:r>
            <a:r>
              <a:rPr lang="en-US" altLang="zh-CN" sz="1800" dirty="0"/>
              <a:t>5</a:t>
            </a:r>
            <a:r>
              <a:rPr lang="zh-CN" altLang="en-US" sz="1800" dirty="0"/>
              <a:t>进位</a:t>
            </a:r>
            <a:r>
              <a:rPr lang="en-US" altLang="zh-CN" sz="1800" dirty="0"/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。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659" y="910880"/>
            <a:ext cx="1971675" cy="13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4274" y="126997"/>
            <a:ext cx="7886700" cy="622300"/>
          </a:xfrm>
        </p:spPr>
        <p:txBody>
          <a:bodyPr>
            <a:normAutofit/>
          </a:bodyPr>
          <a:lstStyle/>
          <a:p>
            <a:r>
              <a:rPr lang="zh-CN" altLang="en-US" sz="2700" dirty="0"/>
              <a:t>状态机的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</a:rPr>
              <a:t>设计 实例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09663"/>
            <a:ext cx="3163888" cy="3846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逻辑抽象，画出状态机的状态图或状态转移表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）确定输入变量、输出变量及含义和电路状态数。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）将电路状态编号，列出电路的状态转换表或状态图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状态化简</a:t>
            </a:r>
            <a:r>
              <a:rPr lang="zh-CN" altLang="en-US" dirty="0" smtClean="0"/>
              <a:t>：对于两个状态，相同的输入，转入相同的状态，相同的输出，则状态合并。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状态分配（状态编码）</a:t>
            </a:r>
            <a:r>
              <a:rPr lang="zh-CN" altLang="en-US" dirty="0" smtClean="0"/>
              <a:t>：多种编码方法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、选定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触发器的类型并求出状态方程、驱动方程和输出方程。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、按照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方程得出逻辑图。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60043" y="1109663"/>
            <a:ext cx="367719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101</a:t>
            </a:r>
            <a:r>
              <a:rPr lang="zh-CN" altLang="en-US" sz="1800" dirty="0" smtClean="0">
                <a:solidFill>
                  <a:srgbClr val="FF0000"/>
                </a:solidFill>
              </a:rPr>
              <a:t>序列检测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0043" y="1531584"/>
            <a:ext cx="1753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输入输出：</a:t>
            </a:r>
            <a:r>
              <a:rPr lang="en-US" altLang="zh-CN" sz="1400" b="1" dirty="0" err="1"/>
              <a:t>c</a:t>
            </a:r>
            <a:r>
              <a:rPr kumimoji="1" lang="en-US" altLang="zh-CN" sz="1400" b="1" dirty="0" err="1">
                <a:ea typeface="宋体" charset="-122"/>
              </a:rPr>
              <a:t>lk,clr,x,z</a:t>
            </a:r>
            <a:endParaRPr lang="zh-CN" altLang="en-US" sz="1400" dirty="0"/>
          </a:p>
        </p:txBody>
      </p:sp>
      <p:pic>
        <p:nvPicPr>
          <p:cNvPr id="8" name="Picture 23" descr="未标题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09" y="2203882"/>
            <a:ext cx="2439982" cy="246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44274" y="126997"/>
            <a:ext cx="7886700" cy="622300"/>
          </a:xfrm>
        </p:spPr>
        <p:txBody>
          <a:bodyPr>
            <a:normAutofit/>
          </a:bodyPr>
          <a:lstStyle/>
          <a:p>
            <a:r>
              <a:rPr lang="zh-CN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状态编码</a:t>
            </a:r>
            <a:endParaRPr lang="zh-CN" alt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0206" y="941497"/>
            <a:ext cx="8755117" cy="38465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状态编码方式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顺序编码</a:t>
            </a:r>
            <a:r>
              <a:rPr lang="zh-CN" altLang="en-US" dirty="0" smtClean="0"/>
              <a:t>：采用顺序的二进制数进行编码</a:t>
            </a:r>
            <a:endParaRPr lang="en-US" altLang="zh-CN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2’b00   2’b01   2’b10  2’b11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特点：简单，但是，转换状态时，瞬变次数多，可能多个比特位发生变化，容易产生毛刺，引发逻辑错误。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格雷码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格雷码算法</a:t>
            </a:r>
            <a:endParaRPr lang="en-US" altLang="zh-CN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00   01   11   10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特点：节省逻辑资源，相邻状态只有一个比特变化，瞬变次数少，减少了毛刺和暂态可能。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约翰逊编码</a:t>
            </a:r>
            <a:r>
              <a:rPr lang="zh-CN" altLang="en-US" dirty="0" smtClean="0"/>
              <a:t>：约翰逊计数器产生，最高位取反循环移位到最低位。</a:t>
            </a:r>
            <a:endParaRPr lang="en-US" altLang="zh-CN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000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000.......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特点：相邻状态只有一个比特变化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一位热码</a:t>
            </a:r>
            <a:r>
              <a:rPr lang="zh-CN" altLang="en-US" dirty="0" smtClean="0"/>
              <a:t>：采用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个状态编码。</a:t>
            </a:r>
            <a:endParaRPr lang="en-US" altLang="zh-CN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0001   0010   0100   1000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特点：消耗资源多，节省和简化译码电路。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资源丰富，</a:t>
            </a:r>
            <a:r>
              <a:rPr lang="zh-CN" altLang="en-US" b="1" dirty="0" smtClean="0">
                <a:solidFill>
                  <a:srgbClr val="FF0000"/>
                </a:solidFill>
              </a:rPr>
              <a:t>建议采用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Picture 23" descr="未标题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96" y="126997"/>
            <a:ext cx="1620877" cy="163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4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101</TotalTime>
  <Words>1174</Words>
  <Application>Microsoft Office PowerPoint</Application>
  <PresentationFormat>全屏显示(16:9)</PresentationFormat>
  <Paragraphs>110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什么是有限状态机</vt:lpstr>
      <vt:lpstr>PowerPoint 演示文稿</vt:lpstr>
      <vt:lpstr>PowerPoint 演示文稿</vt:lpstr>
      <vt:lpstr>PowerPoint 演示文稿</vt:lpstr>
      <vt:lpstr> </vt:lpstr>
      <vt:lpstr>状态机的设计 实例</vt:lpstr>
      <vt:lpstr>状态机的设计 实例</vt:lpstr>
      <vt:lpstr>状态编码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33</cp:revision>
  <dcterms:created xsi:type="dcterms:W3CDTF">2020-02-07T16:47:32Z</dcterms:created>
  <dcterms:modified xsi:type="dcterms:W3CDTF">2020-05-21T05:00:51Z</dcterms:modified>
</cp:coreProperties>
</file>