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7" r:id="rId2"/>
    <p:sldId id="283" r:id="rId3"/>
    <p:sldId id="284" r:id="rId4"/>
    <p:sldId id="285" r:id="rId5"/>
    <p:sldId id="294" r:id="rId6"/>
    <p:sldId id="295" r:id="rId7"/>
    <p:sldId id="286" r:id="rId8"/>
    <p:sldId id="287" r:id="rId9"/>
    <p:sldId id="296" r:id="rId10"/>
    <p:sldId id="288" r:id="rId11"/>
    <p:sldId id="289" r:id="rId12"/>
    <p:sldId id="290" r:id="rId13"/>
    <p:sldId id="293" r:id="rId14"/>
    <p:sldId id="298" r:id="rId15"/>
    <p:sldId id="27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46BC-F97F-4288-A85A-6FB3B434CB2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297D4-22E8-49CA-B5F7-EE02A7645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3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394134-A3D0-47CE-AEA8-EC8149240D07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80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230813-0ECF-45E5-A4C2-45AB3F61DB48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162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AF5FF7-54AB-4FF6-B72E-3B0CBF604A80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083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F38A3A-7D7E-4884-9C12-154564CBAF96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011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A4047-BF2C-442E-B0B0-E57320F5C42E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010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3AE937-E27E-40A2-B504-6E44E74570B3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826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8AB748-2E1A-4EE8-944E-9EB9AF540C90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21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8AB748-2E1A-4EE8-944E-9EB9AF540C9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81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0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0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500"/>
            </a:lvl1pPr>
            <a:lvl2pPr>
              <a:lnSpc>
                <a:spcPct val="150000"/>
              </a:lnSpc>
              <a:defRPr sz="1350"/>
            </a:lvl2pPr>
            <a:lvl3pPr>
              <a:lnSpc>
                <a:spcPct val="150000"/>
              </a:lnSpc>
              <a:defRPr sz="1350"/>
            </a:lvl3pPr>
            <a:lvl4pPr>
              <a:lnSpc>
                <a:spcPct val="150000"/>
              </a:lnSpc>
              <a:defRPr sz="1350"/>
            </a:lvl4pPr>
            <a:lvl5pPr>
              <a:lnSpc>
                <a:spcPct val="150000"/>
              </a:lnSpc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1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7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22680" y="1610708"/>
            <a:ext cx="619766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有限状态机</a:t>
            </a:r>
            <a:r>
              <a:rPr lang="en-US" altLang="zh-C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FSM</a:t>
            </a: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）</a:t>
            </a:r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3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082"/>
          <p:cNvSpPr>
            <a:spLocks noChangeArrowheads="1"/>
          </p:cNvSpPr>
          <p:nvPr/>
        </p:nvSpPr>
        <p:spPr bwMode="auto">
          <a:xfrm>
            <a:off x="343422" y="1052280"/>
            <a:ext cx="7218759" cy="38318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module fsm4_seq101(</a:t>
            </a:r>
            <a:r>
              <a:rPr kumimoji="1" lang="en-US" altLang="zh-CN" sz="1500" b="1" dirty="0" err="1">
                <a:ea typeface="宋体" charset="-122"/>
              </a:rPr>
              <a:t>clk,clr,x,z</a:t>
            </a:r>
            <a:r>
              <a:rPr kumimoji="1" lang="en-US" altLang="zh-CN" sz="1500" b="1" dirty="0">
                <a:ea typeface="宋体" charset="-122"/>
              </a:rPr>
              <a:t>);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input </a:t>
            </a:r>
            <a:r>
              <a:rPr kumimoji="1" lang="en-US" altLang="zh-CN" sz="1500" b="1" dirty="0" err="1">
                <a:ea typeface="宋体" charset="-122"/>
              </a:rPr>
              <a:t>clk,clr,x</a:t>
            </a:r>
            <a:r>
              <a:rPr kumimoji="1" lang="en-US" altLang="zh-CN" sz="1500" b="1" dirty="0">
                <a:ea typeface="宋体" charset="-122"/>
              </a:rPr>
              <a:t>; output </a:t>
            </a:r>
            <a:r>
              <a:rPr kumimoji="1" lang="en-US" altLang="zh-CN" sz="1500" b="1" dirty="0" err="1">
                <a:ea typeface="宋体" charset="-122"/>
              </a:rPr>
              <a:t>reg</a:t>
            </a:r>
            <a:r>
              <a:rPr kumimoji="1" lang="en-US" altLang="zh-CN" sz="1500" b="1" dirty="0">
                <a:ea typeface="宋体" charset="-122"/>
              </a:rPr>
              <a:t> z; </a:t>
            </a:r>
            <a:r>
              <a:rPr kumimoji="1" lang="en-US" altLang="zh-CN" sz="1500" b="1" dirty="0" err="1">
                <a:ea typeface="宋体" charset="-122"/>
              </a:rPr>
              <a:t>reg</a:t>
            </a:r>
            <a:r>
              <a:rPr kumimoji="1" lang="en-US" altLang="zh-CN" sz="1500" b="1" dirty="0">
                <a:ea typeface="宋体" charset="-122"/>
              </a:rPr>
              <a:t>[1:0] state;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parameter 	S0=2'b00,S1=2'b01,S2=2'b11,S3=2'b10;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 smtClean="0">
                <a:ea typeface="宋体" charset="-122"/>
              </a:rPr>
              <a:t>always </a:t>
            </a:r>
            <a:r>
              <a:rPr kumimoji="1" lang="en-US" altLang="zh-CN" sz="1500" b="1" dirty="0">
                <a:ea typeface="宋体" charset="-122"/>
              </a:rPr>
              <a:t>@(</a:t>
            </a:r>
            <a:r>
              <a:rPr kumimoji="1" lang="en-US" altLang="zh-CN" sz="1500" b="1" dirty="0" err="1">
                <a:ea typeface="宋体" charset="-122"/>
              </a:rPr>
              <a:t>posedge</a:t>
            </a:r>
            <a:r>
              <a:rPr kumimoji="1" lang="en-US" altLang="zh-CN" sz="1500" b="1" dirty="0">
                <a:ea typeface="宋体" charset="-122"/>
              </a:rPr>
              <a:t> </a:t>
            </a:r>
            <a:r>
              <a:rPr kumimoji="1" lang="en-US" altLang="zh-CN" sz="1500" b="1" dirty="0" err="1">
                <a:ea typeface="宋体" charset="-122"/>
              </a:rPr>
              <a:t>clk</a:t>
            </a:r>
            <a:r>
              <a:rPr kumimoji="1" lang="en-US" altLang="zh-CN" sz="1500" b="1" dirty="0">
                <a:ea typeface="宋体" charset="-122"/>
              </a:rPr>
              <a:t> or </a:t>
            </a:r>
            <a:r>
              <a:rPr kumimoji="1" lang="en-US" altLang="zh-CN" sz="1500" b="1" dirty="0" err="1">
                <a:ea typeface="宋体" charset="-122"/>
              </a:rPr>
              <a:t>posedge</a:t>
            </a:r>
            <a:r>
              <a:rPr kumimoji="1" lang="en-US" altLang="zh-CN" sz="1500" b="1" dirty="0">
                <a:ea typeface="宋体" charset="-122"/>
              </a:rPr>
              <a:t> </a:t>
            </a:r>
            <a:r>
              <a:rPr kumimoji="1" lang="en-US" altLang="zh-CN" sz="1500" b="1" dirty="0" err="1">
                <a:ea typeface="宋体" charset="-122"/>
              </a:rPr>
              <a:t>clr</a:t>
            </a:r>
            <a:r>
              <a:rPr kumimoji="1" lang="en-US" altLang="zh-CN" sz="1500" b="1" dirty="0">
                <a:ea typeface="宋体" charset="-122"/>
              </a:rPr>
              <a:t>)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Begin     if(</a:t>
            </a:r>
            <a:r>
              <a:rPr kumimoji="1" lang="en-US" altLang="zh-CN" sz="1500" b="1" dirty="0" err="1">
                <a:ea typeface="宋体" charset="-122"/>
              </a:rPr>
              <a:t>clr</a:t>
            </a:r>
            <a:r>
              <a:rPr kumimoji="1" lang="en-US" altLang="zh-CN" sz="1500" b="1" dirty="0">
                <a:ea typeface="宋体" charset="-122"/>
              </a:rPr>
              <a:t>) state&lt;=</a:t>
            </a:r>
            <a:r>
              <a:rPr kumimoji="1" lang="en-US" altLang="zh-CN" sz="1500" b="1" dirty="0" smtClean="0">
                <a:ea typeface="宋体" charset="-122"/>
              </a:rPr>
              <a:t>S0;</a:t>
            </a:r>
            <a:endParaRPr kumimoji="1" lang="zh-CN" altLang="en-US" sz="1500" b="1" dirty="0">
              <a:ea typeface="宋体" charset="-122"/>
            </a:endParaRPr>
          </a:p>
          <a:p>
            <a:pPr indent="202406">
              <a:lnSpc>
                <a:spcPct val="90000"/>
              </a:lnSpc>
            </a:pPr>
            <a:r>
              <a:rPr kumimoji="1" lang="zh-CN" altLang="en-US" sz="1500" b="1" dirty="0">
                <a:ea typeface="宋体" charset="-122"/>
              </a:rPr>
              <a:t>	</a:t>
            </a:r>
            <a:r>
              <a:rPr kumimoji="1" lang="en-US" altLang="zh-CN" sz="1500" b="1" dirty="0">
                <a:ea typeface="宋体" charset="-122"/>
              </a:rPr>
              <a:t>else case(state)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S0:begin </a:t>
            </a:r>
            <a:r>
              <a:rPr kumimoji="1" lang="en-US" altLang="zh-CN" sz="1500" b="1" dirty="0" smtClean="0">
                <a:ea typeface="宋体" charset="-122"/>
              </a:rPr>
              <a:t> if(x</a:t>
            </a:r>
            <a:r>
              <a:rPr kumimoji="1" lang="en-US" altLang="zh-CN" sz="1500" b="1" dirty="0">
                <a:ea typeface="宋体" charset="-122"/>
              </a:rPr>
              <a:t>) begin state&lt;=S1; z=1'b0;end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	</a:t>
            </a:r>
            <a:r>
              <a:rPr kumimoji="1" lang="en-US" altLang="zh-CN" sz="1500" b="1" dirty="0" smtClean="0">
                <a:ea typeface="宋体" charset="-122"/>
              </a:rPr>
              <a:t>  else </a:t>
            </a:r>
            <a:r>
              <a:rPr kumimoji="1" lang="en-US" altLang="zh-CN" sz="1500" b="1" dirty="0">
                <a:ea typeface="宋体" charset="-122"/>
              </a:rPr>
              <a:t>begin state&lt;=S0; </a:t>
            </a:r>
            <a:r>
              <a:rPr kumimoji="1" lang="en-US" altLang="zh-CN" sz="1500" b="1" dirty="0" smtClean="0">
                <a:ea typeface="宋体" charset="-122"/>
              </a:rPr>
              <a:t>z=1'b0;end       </a:t>
            </a:r>
            <a:r>
              <a:rPr kumimoji="1" lang="en-US" altLang="zh-CN" sz="1500" b="1" dirty="0">
                <a:ea typeface="宋体" charset="-122"/>
              </a:rPr>
              <a:t>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S1:begin </a:t>
            </a:r>
            <a:r>
              <a:rPr kumimoji="1" lang="en-US" altLang="zh-CN" sz="1500" b="1" dirty="0" smtClean="0">
                <a:ea typeface="宋体" charset="-122"/>
              </a:rPr>
              <a:t> if(x</a:t>
            </a:r>
            <a:r>
              <a:rPr kumimoji="1" lang="en-US" altLang="zh-CN" sz="1500" b="1" dirty="0">
                <a:ea typeface="宋体" charset="-122"/>
              </a:rPr>
              <a:t>) begin state&lt;=S1; z=1'b0;end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	</a:t>
            </a:r>
            <a:r>
              <a:rPr kumimoji="1" lang="en-US" altLang="zh-CN" sz="1500" b="1" dirty="0" smtClean="0">
                <a:ea typeface="宋体" charset="-122"/>
              </a:rPr>
              <a:t>  else </a:t>
            </a:r>
            <a:r>
              <a:rPr kumimoji="1" lang="en-US" altLang="zh-CN" sz="1500" b="1" dirty="0">
                <a:ea typeface="宋体" charset="-122"/>
              </a:rPr>
              <a:t>begin state&lt;=S2; </a:t>
            </a:r>
            <a:r>
              <a:rPr kumimoji="1" lang="en-US" altLang="zh-CN" sz="1500" b="1" dirty="0" smtClean="0">
                <a:ea typeface="宋体" charset="-122"/>
              </a:rPr>
              <a:t>z=1'b0;end        </a:t>
            </a:r>
            <a:r>
              <a:rPr kumimoji="1" lang="en-US" altLang="zh-CN" sz="1500" b="1" dirty="0">
                <a:ea typeface="宋体" charset="-122"/>
              </a:rPr>
              <a:t>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S2:begin	</a:t>
            </a:r>
            <a:r>
              <a:rPr kumimoji="1" lang="en-US" altLang="zh-CN" sz="1500" b="1" dirty="0" smtClean="0">
                <a:ea typeface="宋体" charset="-122"/>
              </a:rPr>
              <a:t>  if(x</a:t>
            </a:r>
            <a:r>
              <a:rPr kumimoji="1" lang="en-US" altLang="zh-CN" sz="1500" b="1" dirty="0">
                <a:ea typeface="宋体" charset="-122"/>
              </a:rPr>
              <a:t>) begin state&lt;=S3; z=1'b0;end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	</a:t>
            </a:r>
            <a:r>
              <a:rPr kumimoji="1" lang="en-US" altLang="zh-CN" sz="1500" b="1" dirty="0" smtClean="0">
                <a:ea typeface="宋体" charset="-122"/>
              </a:rPr>
              <a:t>  else </a:t>
            </a:r>
            <a:r>
              <a:rPr kumimoji="1" lang="en-US" altLang="zh-CN" sz="1500" b="1" dirty="0">
                <a:ea typeface="宋体" charset="-122"/>
              </a:rPr>
              <a:t>begin state&lt;=S0; </a:t>
            </a:r>
            <a:r>
              <a:rPr kumimoji="1" lang="en-US" altLang="zh-CN" sz="1500" b="1" dirty="0" smtClean="0">
                <a:ea typeface="宋体" charset="-122"/>
              </a:rPr>
              <a:t>z=1'b0;end        </a:t>
            </a:r>
            <a:r>
              <a:rPr kumimoji="1" lang="en-US" altLang="zh-CN" sz="1500" b="1" dirty="0">
                <a:ea typeface="宋体" charset="-122"/>
              </a:rPr>
              <a:t>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S3:begin  </a:t>
            </a:r>
            <a:r>
              <a:rPr kumimoji="1" lang="en-US" altLang="zh-CN" sz="1500" b="1" dirty="0" smtClean="0">
                <a:ea typeface="宋体" charset="-122"/>
              </a:rPr>
              <a:t> if(x</a:t>
            </a:r>
            <a:r>
              <a:rPr kumimoji="1" lang="en-US" altLang="zh-CN" sz="1500" b="1" dirty="0">
                <a:ea typeface="宋体" charset="-122"/>
              </a:rPr>
              <a:t>) begin state&lt;=S1; </a:t>
            </a:r>
            <a:r>
              <a:rPr kumimoji="1" lang="en-US" altLang="zh-CN" sz="1500" b="1" dirty="0" smtClean="0">
                <a:ea typeface="宋体" charset="-122"/>
              </a:rPr>
              <a:t>z=1'b1;end  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 smtClean="0">
                <a:ea typeface="宋体" charset="-122"/>
              </a:rPr>
              <a:t>		   else begin state&lt;=S2; z=1'b1;end        </a:t>
            </a:r>
            <a:r>
              <a:rPr kumimoji="1" lang="en-US" altLang="zh-CN" sz="1500" b="1" dirty="0">
                <a:ea typeface="宋体" charset="-122"/>
              </a:rPr>
              <a:t>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</a:t>
            </a:r>
            <a:r>
              <a:rPr kumimoji="1" lang="en-US" altLang="zh-CN" sz="1500" b="1" dirty="0" err="1">
                <a:ea typeface="宋体" charset="-122"/>
              </a:rPr>
              <a:t>default:begin</a:t>
            </a:r>
            <a:r>
              <a:rPr kumimoji="1" lang="en-US" altLang="zh-CN" sz="1500" b="1" dirty="0">
                <a:ea typeface="宋体" charset="-122"/>
              </a:rPr>
              <a:t>  state&lt;=S0; </a:t>
            </a:r>
            <a:r>
              <a:rPr kumimoji="1" lang="en-US" altLang="zh-CN" sz="1500" b="1" dirty="0" smtClean="0">
                <a:ea typeface="宋体" charset="-122"/>
              </a:rPr>
              <a:t>z=1'b0;end</a:t>
            </a:r>
            <a:endParaRPr kumimoji="1" lang="en-US" altLang="zh-CN" sz="1500" b="1" dirty="0">
              <a:ea typeface="宋体" charset="-122"/>
            </a:endParaRP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	</a:t>
            </a:r>
            <a:r>
              <a:rPr kumimoji="1" lang="en-US" altLang="zh-CN" sz="1500" b="1" dirty="0" err="1">
                <a:ea typeface="宋体" charset="-122"/>
              </a:rPr>
              <a:t>endcase</a:t>
            </a:r>
            <a:endParaRPr kumimoji="1" lang="en-US" altLang="zh-CN" sz="1500" b="1" dirty="0">
              <a:ea typeface="宋体" charset="-122"/>
            </a:endParaRP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>
                <a:ea typeface="宋体" charset="-122"/>
              </a:rPr>
              <a:t>end</a:t>
            </a:r>
          </a:p>
          <a:p>
            <a:pPr indent="202406">
              <a:lnSpc>
                <a:spcPct val="90000"/>
              </a:lnSpc>
            </a:pPr>
            <a:r>
              <a:rPr kumimoji="1" lang="en-US" altLang="zh-CN" sz="1500" b="1" dirty="0" err="1">
                <a:ea typeface="宋体" charset="-122"/>
              </a:rPr>
              <a:t>endmodule</a:t>
            </a:r>
            <a:endParaRPr kumimoji="1" lang="en-US" altLang="zh-CN" sz="1500" b="1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4235" y="134958"/>
            <a:ext cx="357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</a:rPr>
              <a:t>“101”</a:t>
            </a:r>
            <a:r>
              <a:rPr lang="zh-CN" altLang="en-US" sz="1800" b="1" dirty="0">
                <a:solidFill>
                  <a:srgbClr val="FF0000"/>
                </a:solidFill>
                <a:ea typeface="黑体" pitchFamily="49" charset="-122"/>
              </a:rPr>
              <a:t>序列检测器（单过程描述） </a:t>
            </a:r>
          </a:p>
        </p:txBody>
      </p:sp>
      <p:pic>
        <p:nvPicPr>
          <p:cNvPr id="5" name="Picture 23" descr="未标题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44" y="1285546"/>
            <a:ext cx="2999222" cy="302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98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4"/>
          <p:cNvSpPr>
            <a:spLocks noChangeArrowheads="1"/>
          </p:cNvSpPr>
          <p:nvPr/>
        </p:nvSpPr>
        <p:spPr bwMode="auto">
          <a:xfrm>
            <a:off x="1143001" y="2004733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  <p:sp>
        <p:nvSpPr>
          <p:cNvPr id="40963" name="Rectangle 46"/>
          <p:cNvSpPr>
            <a:spLocks noChangeArrowheads="1"/>
          </p:cNvSpPr>
          <p:nvPr/>
        </p:nvSpPr>
        <p:spPr bwMode="auto">
          <a:xfrm>
            <a:off x="1260873" y="87621"/>
            <a:ext cx="5326856" cy="5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5698" bIns="85698" anchor="ctr">
            <a:spAutoFit/>
          </a:bodyPr>
          <a:lstStyle/>
          <a:p>
            <a:r>
              <a:rPr lang="zh-CN" altLang="en-US" sz="2700" b="1" dirty="0" smtClean="0">
                <a:ea typeface="黑体" pitchFamily="49" charset="-122"/>
              </a:rPr>
              <a:t>状 </a:t>
            </a:r>
            <a:r>
              <a:rPr lang="zh-CN" altLang="en-US" sz="2700" b="1" dirty="0">
                <a:ea typeface="黑体" pitchFamily="49" charset="-122"/>
              </a:rPr>
              <a:t>态 编 码</a:t>
            </a:r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376303" y="1715005"/>
            <a:ext cx="426601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02406">
              <a:lnSpc>
                <a:spcPct val="140000"/>
              </a:lnSpc>
            </a:pPr>
            <a:r>
              <a:rPr kumimoji="1" lang="en-US" altLang="zh-CN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◆ </a:t>
            </a:r>
            <a:r>
              <a:rPr kumimoji="1"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顺序编码</a:t>
            </a:r>
          </a:p>
          <a:p>
            <a:pPr indent="202406">
              <a:lnSpc>
                <a:spcPct val="140000"/>
              </a:lnSpc>
            </a:pPr>
            <a:r>
              <a:rPr kumimoji="1"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◆ 格雷编码</a:t>
            </a:r>
          </a:p>
          <a:p>
            <a:pPr indent="202406">
              <a:lnSpc>
                <a:spcPct val="140000"/>
              </a:lnSpc>
            </a:pPr>
            <a:r>
              <a:rPr kumimoji="1"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◆ 约翰逊编码</a:t>
            </a:r>
          </a:p>
          <a:p>
            <a:pPr indent="202406">
              <a:lnSpc>
                <a:spcPct val="140000"/>
              </a:lnSpc>
            </a:pPr>
            <a:r>
              <a:rPr kumimoji="1"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◆一位热码</a:t>
            </a:r>
          </a:p>
        </p:txBody>
      </p:sp>
      <p:sp>
        <p:nvSpPr>
          <p:cNvPr id="40965" name="Rectangle 48"/>
          <p:cNvSpPr>
            <a:spLocks noChangeArrowheads="1"/>
          </p:cNvSpPr>
          <p:nvPr/>
        </p:nvSpPr>
        <p:spPr bwMode="auto">
          <a:xfrm>
            <a:off x="726943" y="1111795"/>
            <a:ext cx="356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b="1" dirty="0">
                <a:solidFill>
                  <a:schemeClr val="accent2"/>
                </a:solidFill>
                <a:ea typeface="黑体" pitchFamily="49" charset="-122"/>
              </a:rPr>
              <a:t>常用的状态编码方式</a:t>
            </a:r>
            <a:r>
              <a:rPr kumimoji="1" lang="zh-CN" altLang="en-US" sz="2400" dirty="0">
                <a:ea typeface="宋体" charset="-122"/>
              </a:rPr>
              <a:t>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2939097" y="1721637"/>
            <a:ext cx="5511221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>
              <a:lnSpc>
                <a:spcPct val="140000"/>
              </a:lnSpc>
            </a:pP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以四个状态为例：</a:t>
            </a:r>
            <a:endParaRPr kumimoji="1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indent="202406">
              <a:lnSpc>
                <a:spcPct val="140000"/>
              </a:lnSpc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、顺序编码：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2’b00 2’b01  2’b10   2’b11  </a:t>
            </a:r>
            <a:endParaRPr kumimoji="1"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indent="202406">
              <a:lnSpc>
                <a:spcPct val="140000"/>
              </a:lnSpc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、 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格雷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编码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: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2’b00  2’b01  2’b11   2’b10 </a:t>
            </a:r>
          </a:p>
          <a:p>
            <a:pPr indent="202406">
              <a:lnSpc>
                <a:spcPct val="140000"/>
              </a:lnSpc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、约翰逊编码：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2’b00 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2’b10   2’b11  </a:t>
            </a:r>
            <a:r>
              <a:rPr kumimoji="1"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2’b11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endParaRPr kumimoji="1" lang="zh-CN" altLang="en-US" sz="1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indent="202406">
              <a:lnSpc>
                <a:spcPct val="140000"/>
              </a:lnSpc>
            </a:pP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、一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位热</a:t>
            </a:r>
            <a:r>
              <a:rPr kumimoji="1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码：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4’b0001  4’b0010  </a:t>
            </a:r>
            <a:r>
              <a:rPr kumimoji="1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4’b0100   4’b1000</a:t>
            </a:r>
            <a:endParaRPr kumimoji="1"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9"/>
          <p:cNvSpPr>
            <a:spLocks noChangeArrowheads="1"/>
          </p:cNvSpPr>
          <p:nvPr/>
        </p:nvSpPr>
        <p:spPr bwMode="auto">
          <a:xfrm>
            <a:off x="1639434" y="4513512"/>
            <a:ext cx="5778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02406" algn="ctr"/>
            <a:r>
              <a:rPr kumimoji="1" lang="zh-CN" altLang="en-US" sz="1800" b="1" dirty="0">
                <a:ea typeface="宋体" charset="-122"/>
              </a:rPr>
              <a:t>一位热码编码选择对话框（</a:t>
            </a:r>
            <a:r>
              <a:rPr kumimoji="1" lang="en-US" altLang="zh-CN" sz="1800" b="1" dirty="0" err="1">
                <a:ea typeface="宋体" charset="-122"/>
              </a:rPr>
              <a:t>Quartus</a:t>
            </a:r>
            <a:r>
              <a:rPr kumimoji="1" lang="en-US" altLang="zh-CN" sz="1800" b="1" dirty="0">
                <a:ea typeface="宋体" charset="-122"/>
              </a:rPr>
              <a:t> Ⅱ</a:t>
            </a:r>
            <a:r>
              <a:rPr kumimoji="1" lang="zh-CN" altLang="en-US" sz="1800" b="1" dirty="0">
                <a:ea typeface="宋体" charset="-122"/>
              </a:rPr>
              <a:t>）</a:t>
            </a:r>
            <a:r>
              <a:rPr kumimoji="1" lang="zh-CN" altLang="en-US" sz="1800" dirty="0">
                <a:ea typeface="宋体" charset="-122"/>
              </a:rPr>
              <a:t> </a:t>
            </a:r>
          </a:p>
        </p:txBody>
      </p:sp>
      <p:pic>
        <p:nvPicPr>
          <p:cNvPr id="41987" name="Picture 50" descr="8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7" y="318006"/>
            <a:ext cx="6698572" cy="420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59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9484" y="124104"/>
            <a:ext cx="5761038" cy="696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有限状态机设计要点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7962" y="1220788"/>
            <a:ext cx="7205032" cy="3086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状态机一般应设计为同步 ，由唯一一个时钟信号边沿触发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．起始状态的选择 ：</a:t>
            </a:r>
          </a:p>
          <a:p>
            <a:pPr marL="300038" lvl="1" indent="0">
              <a:lnSpc>
                <a:spcPct val="110000"/>
              </a:lnSpc>
            </a:pPr>
            <a:r>
              <a:rPr lang="zh-CN" altLang="en-US" b="1" dirty="0" smtClean="0">
                <a:ea typeface="宋体" charset="-122"/>
              </a:rPr>
              <a:t>起始状态是指电路复位后所处的状态，选择一个合理的起始状态将使整个系统简洁、高效</a:t>
            </a:r>
            <a:r>
              <a:rPr lang="zh-CN" altLang="en-US" b="1" dirty="0" smtClean="0">
                <a:ea typeface="宋体" charset="-122"/>
              </a:rPr>
              <a:t>。</a:t>
            </a:r>
            <a:endParaRPr lang="en-US" altLang="zh-CN" b="1" dirty="0" smtClean="0">
              <a:ea typeface="宋体" charset="-122"/>
            </a:endParaRPr>
          </a:p>
          <a:p>
            <a:pPr marL="300038" lvl="1" indent="0">
              <a:lnSpc>
                <a:spcPct val="110000"/>
              </a:lnSpc>
            </a:pPr>
            <a:r>
              <a:rPr lang="zh-CN" altLang="en-US" b="1" dirty="0" smtClean="0">
                <a:ea typeface="宋体" charset="-122"/>
              </a:rPr>
              <a:t>多数</a:t>
            </a:r>
            <a:r>
              <a:rPr lang="en-US" altLang="zh-CN" b="1" dirty="0" smtClean="0">
                <a:ea typeface="宋体" charset="-122"/>
              </a:rPr>
              <a:t>EDA</a:t>
            </a:r>
            <a:r>
              <a:rPr lang="zh-CN" altLang="en-US" b="1" dirty="0" smtClean="0">
                <a:ea typeface="宋体" charset="-122"/>
              </a:rPr>
              <a:t>软件会自动为基于状态机的设计选择一个最佳的起始状态。</a:t>
            </a:r>
            <a:endParaRPr lang="en-US" altLang="zh-CN" b="1" dirty="0" smtClean="0">
              <a:ea typeface="宋体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．有限状态机的同步复位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．有限状态机的异步复位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ea typeface="宋体" charset="-122"/>
              </a:rPr>
              <a:t>4. </a:t>
            </a:r>
            <a:r>
              <a:rPr lang="zh-CN" altLang="en-US" dirty="0" smtClean="0">
                <a:ea typeface="宋体" charset="-122"/>
              </a:rPr>
              <a:t>多余状态处理</a:t>
            </a:r>
            <a:endParaRPr lang="zh-CN" altLang="en-US" dirty="0">
              <a:ea typeface="宋体" charset="-122"/>
            </a:endParaRPr>
          </a:p>
          <a:p>
            <a:pPr marL="600075" lvl="2" indent="0"/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）在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case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语句中用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default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分支决定如果进入无效状态所采取的措施；</a:t>
            </a:r>
          </a:p>
          <a:p>
            <a:pPr marL="600075" lvl="2" indent="0"/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）编写必要的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Verilog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源代码明确定义进入无效状态所采取的行为。</a:t>
            </a:r>
          </a:p>
          <a:p>
            <a:pPr marL="0" indent="0"/>
            <a:endParaRPr lang="zh-CN" altLang="en-US" dirty="0" smtClean="0">
              <a:ea typeface="宋体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43001" y="-124105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68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1" y="1220788"/>
            <a:ext cx="8315324" cy="2636837"/>
          </a:xfrm>
        </p:spPr>
        <p:txBody>
          <a:bodyPr numCol="2">
            <a:normAutofit fontScale="77500" lnSpcReduction="20000"/>
          </a:bodyPr>
          <a:lstStyle/>
          <a:p>
            <a:pPr marL="0" indent="0"/>
            <a:r>
              <a:rPr lang="en-US" altLang="zh-CN" dirty="0" smtClean="0">
                <a:ea typeface="宋体" charset="-122"/>
              </a:rPr>
              <a:t>module div(</a:t>
            </a:r>
            <a:r>
              <a:rPr lang="en-US" altLang="zh-CN" dirty="0" err="1" smtClean="0">
                <a:ea typeface="宋体" charset="-122"/>
              </a:rPr>
              <a:t>a,b,c</a:t>
            </a:r>
            <a:r>
              <a:rPr lang="en-US" altLang="zh-CN" dirty="0" err="1" smtClean="0">
                <a:ea typeface="宋体" charset="-122"/>
              </a:rPr>
              <a:t>lk,result,yu</a:t>
            </a:r>
            <a:r>
              <a:rPr lang="en-US" altLang="zh-CN" dirty="0" smtClean="0">
                <a:ea typeface="宋体" charset="-122"/>
              </a:rPr>
              <a:t>);</a:t>
            </a:r>
          </a:p>
          <a:p>
            <a:pPr marL="0" indent="0"/>
            <a:r>
              <a:rPr lang="en-US" altLang="zh-CN" dirty="0" smtClean="0">
                <a:ea typeface="宋体" charset="-122"/>
              </a:rPr>
              <a:t>input[3:0] </a:t>
            </a:r>
            <a:r>
              <a:rPr lang="en-US" altLang="zh-CN" dirty="0" err="1" smtClean="0">
                <a:ea typeface="宋体" charset="-122"/>
              </a:rPr>
              <a:t>a,b</a:t>
            </a:r>
            <a:r>
              <a:rPr lang="en-US" altLang="zh-CN" dirty="0" smtClean="0">
                <a:ea typeface="宋体" charset="-122"/>
              </a:rPr>
              <a:t>; output[3:0] </a:t>
            </a:r>
            <a:r>
              <a:rPr lang="en-US" altLang="zh-CN" dirty="0" err="1" smtClean="0">
                <a:ea typeface="宋体" charset="-122"/>
              </a:rPr>
              <a:t>result,yu;input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clk</a:t>
            </a:r>
            <a:r>
              <a:rPr lang="en-US" altLang="zh-CN" dirty="0" smtClean="0">
                <a:ea typeface="宋体" charset="-122"/>
              </a:rPr>
              <a:t>;</a:t>
            </a:r>
          </a:p>
          <a:p>
            <a:pPr marL="0" indent="0"/>
            <a:r>
              <a:rPr lang="en-US" altLang="zh-CN" dirty="0" err="1" smtClean="0">
                <a:ea typeface="宋体" charset="-122"/>
              </a:rPr>
              <a:t>reg</a:t>
            </a:r>
            <a:r>
              <a:rPr lang="en-US" altLang="zh-CN" dirty="0" smtClean="0">
                <a:ea typeface="宋体" charset="-122"/>
              </a:rPr>
              <a:t>[1:0] </a:t>
            </a:r>
            <a:r>
              <a:rPr lang="en-US" altLang="zh-CN" dirty="0" err="1" smtClean="0">
                <a:ea typeface="宋体" charset="-122"/>
              </a:rPr>
              <a:t>state;reg</a:t>
            </a:r>
            <a:r>
              <a:rPr lang="en-US" altLang="zh-CN" dirty="0" smtClean="0">
                <a:ea typeface="宋体" charset="-122"/>
              </a:rPr>
              <a:t>[3:0] </a:t>
            </a:r>
            <a:r>
              <a:rPr lang="en-US" altLang="zh-CN" dirty="0" err="1" smtClean="0">
                <a:ea typeface="宋体" charset="-122"/>
              </a:rPr>
              <a:t>m,n</a:t>
            </a:r>
            <a:r>
              <a:rPr lang="en-US" altLang="zh-CN" dirty="0" smtClean="0">
                <a:ea typeface="宋体" charset="-122"/>
              </a:rPr>
              <a:t>;</a:t>
            </a:r>
          </a:p>
          <a:p>
            <a:pPr marL="0" indent="0"/>
            <a:r>
              <a:rPr lang="en-US" altLang="zh-CN" dirty="0" smtClean="0">
                <a:ea typeface="宋体" charset="-122"/>
              </a:rPr>
              <a:t>parameter s0=2’b00,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s1=2’b01, s2=2’b10;</a:t>
            </a:r>
          </a:p>
          <a:p>
            <a:pPr marL="0" indent="0"/>
            <a:r>
              <a:rPr lang="en-US" altLang="zh-CN" dirty="0" smtClean="0">
                <a:ea typeface="宋体" charset="-122"/>
              </a:rPr>
              <a:t>always@(</a:t>
            </a:r>
            <a:r>
              <a:rPr lang="en-US" altLang="zh-CN" dirty="0" err="1" smtClean="0">
                <a:ea typeface="宋体" charset="-122"/>
              </a:rPr>
              <a:t>posedge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clk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marL="0" indent="0"/>
            <a:r>
              <a:rPr lang="en-US" altLang="zh-CN" dirty="0" smtClean="0">
                <a:ea typeface="宋体" charset="-122"/>
              </a:rPr>
              <a:t>begin</a:t>
            </a:r>
          </a:p>
          <a:p>
            <a:pPr marL="0" indent="0"/>
            <a:r>
              <a:rPr lang="en-US" altLang="zh-CN" dirty="0" smtClean="0">
                <a:ea typeface="宋体" charset="-122"/>
              </a:rPr>
              <a:t>   case(state)</a:t>
            </a:r>
          </a:p>
          <a:p>
            <a:pPr marL="0" indent="0"/>
            <a:r>
              <a:rPr lang="en-US" altLang="zh-CN" dirty="0" smtClean="0">
                <a:ea typeface="宋体" charset="-122"/>
              </a:rPr>
              <a:t> s0: if(a&gt;=b) begin n&lt;=</a:t>
            </a:r>
            <a:r>
              <a:rPr lang="en-US" altLang="zh-CN" dirty="0" err="1" smtClean="0">
                <a:ea typeface="宋体" charset="-122"/>
              </a:rPr>
              <a:t>a-b;m</a:t>
            </a:r>
            <a:r>
              <a:rPr lang="en-US" altLang="zh-CN" dirty="0" smtClean="0">
                <a:ea typeface="宋体" charset="-122"/>
              </a:rPr>
              <a:t>&lt;=4’b0001;state&lt;=s1;end</a:t>
            </a:r>
          </a:p>
          <a:p>
            <a:pPr marL="0" indent="0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else  begin   m=4’b0000;n=</a:t>
            </a:r>
            <a:r>
              <a:rPr lang="en-US" altLang="zh-CN" dirty="0" err="1" smtClean="0">
                <a:ea typeface="宋体" charset="-122"/>
              </a:rPr>
              <a:t>a;state</a:t>
            </a:r>
            <a:r>
              <a:rPr lang="en-US" altLang="zh-CN" dirty="0" smtClean="0">
                <a:ea typeface="宋体" charset="-122"/>
              </a:rPr>
              <a:t>&lt;=s2;  end</a:t>
            </a:r>
          </a:p>
          <a:p>
            <a:pPr marL="0" indent="0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s1:if(n&gt;=b) begin m&lt;=m+1;n&lt;=</a:t>
            </a:r>
            <a:r>
              <a:rPr lang="en-US" altLang="zh-CN" dirty="0" err="1" smtClean="0">
                <a:ea typeface="宋体" charset="-122"/>
              </a:rPr>
              <a:t>n-b;state</a:t>
            </a:r>
            <a:r>
              <a:rPr lang="en-US" altLang="zh-CN" dirty="0" smtClean="0">
                <a:ea typeface="宋体" charset="-122"/>
              </a:rPr>
              <a:t>&lt;=s1;end</a:t>
            </a:r>
          </a:p>
          <a:p>
            <a:pPr marL="0" indent="0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else state&lt;=s2;</a:t>
            </a:r>
          </a:p>
          <a:p>
            <a:pPr marL="0" indent="0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s2:begin      result&lt;=</a:t>
            </a:r>
            <a:r>
              <a:rPr lang="en-US" altLang="zh-CN" dirty="0" err="1" smtClean="0">
                <a:ea typeface="宋体" charset="-122"/>
              </a:rPr>
              <a:t>m;yu</a:t>
            </a:r>
            <a:r>
              <a:rPr lang="en-US" altLang="zh-CN" dirty="0" smtClean="0">
                <a:ea typeface="宋体" charset="-122"/>
              </a:rPr>
              <a:t>&lt;=</a:t>
            </a:r>
            <a:r>
              <a:rPr lang="en-US" altLang="zh-CN" dirty="0" err="1" smtClean="0">
                <a:ea typeface="宋体" charset="-122"/>
              </a:rPr>
              <a:t>n;state</a:t>
            </a:r>
            <a:r>
              <a:rPr lang="en-US" altLang="zh-CN" dirty="0" smtClean="0">
                <a:ea typeface="宋体" charset="-122"/>
              </a:rPr>
              <a:t>&lt;=s0;  end</a:t>
            </a:r>
          </a:p>
          <a:p>
            <a:pPr marL="0" indent="0"/>
            <a:r>
              <a:rPr lang="en-US" altLang="zh-CN" dirty="0" err="1" smtClean="0">
                <a:ea typeface="宋体" charset="-122"/>
              </a:rPr>
              <a:t>default:state</a:t>
            </a:r>
            <a:r>
              <a:rPr lang="en-US" altLang="zh-CN" dirty="0" smtClean="0">
                <a:ea typeface="宋体" charset="-122"/>
              </a:rPr>
              <a:t>&lt;=s0;</a:t>
            </a:r>
          </a:p>
          <a:p>
            <a:pPr marL="0" indent="0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 smtClean="0">
                <a:ea typeface="宋体" charset="-122"/>
              </a:rPr>
              <a:t>endcase</a:t>
            </a:r>
            <a:endParaRPr lang="en-US" altLang="zh-CN" dirty="0">
              <a:ea typeface="宋体" charset="-122"/>
            </a:endParaRPr>
          </a:p>
          <a:p>
            <a:pPr marL="0" indent="0"/>
            <a:r>
              <a:rPr lang="en-US" altLang="zh-CN" dirty="0" smtClean="0">
                <a:ea typeface="宋体" charset="-122"/>
              </a:rPr>
              <a:t>end</a:t>
            </a:r>
          </a:p>
          <a:p>
            <a:pPr marL="0" indent="0"/>
            <a:endParaRPr lang="zh-CN" altLang="en-US" dirty="0" smtClean="0">
              <a:ea typeface="宋体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43001" y="-124105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143001" y="83878"/>
            <a:ext cx="5326856" cy="5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5698" bIns="85698" anchor="ctr">
            <a:spAutoFit/>
          </a:bodyPr>
          <a:lstStyle/>
          <a:p>
            <a:r>
              <a:rPr lang="zh-CN" altLang="en-US" sz="2700" b="1" dirty="0" smtClean="0">
                <a:ea typeface="黑体" pitchFamily="49" charset="-122"/>
              </a:rPr>
              <a:t>状态机设计除法电路</a:t>
            </a:r>
            <a:endParaRPr lang="zh-CN" altLang="en-US" sz="2700" b="1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807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4274" y="126997"/>
            <a:ext cx="7886700" cy="622300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状态机的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设计 实例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61" y="1038357"/>
            <a:ext cx="344583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模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>
                <a:solidFill>
                  <a:srgbClr val="FF0000"/>
                </a:solidFill>
              </a:rPr>
              <a:t>计数器：</a:t>
            </a:r>
            <a:r>
              <a:rPr lang="zh-CN" altLang="en-US" sz="1800" dirty="0"/>
              <a:t>带异步复位（清零）功能的模</a:t>
            </a:r>
            <a:r>
              <a:rPr lang="en-US" altLang="zh-CN" sz="1800" dirty="0"/>
              <a:t>5</a:t>
            </a:r>
            <a:r>
              <a:rPr lang="zh-CN" altLang="en-US" sz="1800" dirty="0"/>
              <a:t>计数器，满</a:t>
            </a:r>
            <a:r>
              <a:rPr lang="en-US" altLang="zh-CN" sz="1800" dirty="0"/>
              <a:t>5</a:t>
            </a:r>
            <a:r>
              <a:rPr lang="zh-CN" altLang="en-US" sz="1800" dirty="0"/>
              <a:t>进位</a:t>
            </a:r>
            <a:r>
              <a:rPr lang="en-US" altLang="zh-CN" sz="1800" dirty="0"/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。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8" y="2111719"/>
            <a:ext cx="1971675" cy="13501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17663" y="1107257"/>
            <a:ext cx="367719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101</a:t>
            </a:r>
            <a:r>
              <a:rPr lang="zh-CN" altLang="en-US" sz="1800" dirty="0" smtClean="0">
                <a:solidFill>
                  <a:srgbClr val="FF0000"/>
                </a:solidFill>
              </a:rPr>
              <a:t>序列检测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23" descr="未标题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23" y="1834549"/>
            <a:ext cx="2439982" cy="246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18170" y="802259"/>
            <a:ext cx="7943631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02406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b="1" dirty="0">
                <a:solidFill>
                  <a:srgbClr val="FF0000"/>
                </a:solidFill>
                <a:ea typeface="宋体" charset="-122"/>
              </a:rPr>
              <a:t>几种描述方式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（</a:t>
            </a:r>
            <a:r>
              <a:rPr lang="en-US" altLang="zh-CN" sz="1400" b="1" dirty="0">
                <a:ea typeface="宋体" charset="-122"/>
              </a:rPr>
              <a:t>1</a:t>
            </a:r>
            <a:r>
              <a:rPr lang="zh-CN" altLang="en-US" sz="1400" b="1" dirty="0">
                <a:ea typeface="宋体" charset="-122"/>
              </a:rPr>
              <a:t>）用三个过程描述：即现态（</a:t>
            </a:r>
            <a:r>
              <a:rPr lang="en-US" altLang="zh-CN" sz="1400" b="1" dirty="0">
                <a:ea typeface="宋体" charset="-122"/>
              </a:rPr>
              <a:t>CS</a:t>
            </a:r>
            <a:r>
              <a:rPr lang="zh-CN" altLang="en-US" sz="1400" b="1" dirty="0">
                <a:ea typeface="宋体" charset="-122"/>
              </a:rPr>
              <a:t>）、次态（</a:t>
            </a:r>
            <a:r>
              <a:rPr lang="en-US" altLang="zh-CN" sz="1400" b="1" dirty="0">
                <a:ea typeface="宋体" charset="-122"/>
              </a:rPr>
              <a:t>NS</a:t>
            </a:r>
            <a:r>
              <a:rPr lang="zh-CN" altLang="en-US" sz="1400" b="1" dirty="0">
                <a:ea typeface="宋体" charset="-122"/>
              </a:rPr>
              <a:t>）、输出逻辑（</a:t>
            </a:r>
            <a:r>
              <a:rPr lang="en-US" altLang="zh-CN" sz="1400" b="1" dirty="0">
                <a:ea typeface="宋体" charset="-122"/>
              </a:rPr>
              <a:t>OL</a:t>
            </a:r>
            <a:r>
              <a:rPr lang="zh-CN" altLang="en-US" sz="1400" b="1" dirty="0">
                <a:ea typeface="宋体" charset="-122"/>
              </a:rPr>
              <a:t>）各用一个</a:t>
            </a:r>
            <a:r>
              <a:rPr lang="en-US" altLang="zh-CN" sz="1400" b="1" dirty="0">
                <a:ea typeface="宋体" charset="-122"/>
              </a:rPr>
              <a:t>always</a:t>
            </a:r>
            <a:r>
              <a:rPr lang="zh-CN" altLang="en-US" sz="1400" b="1" dirty="0">
                <a:ea typeface="宋体" charset="-122"/>
              </a:rPr>
              <a:t>过程描述。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（</a:t>
            </a:r>
            <a:r>
              <a:rPr lang="en-US" altLang="zh-CN" sz="1400" b="1" dirty="0">
                <a:ea typeface="宋体" charset="-122"/>
              </a:rPr>
              <a:t>2</a:t>
            </a:r>
            <a:r>
              <a:rPr lang="zh-CN" altLang="en-US" sz="1400" b="1" dirty="0">
                <a:ea typeface="宋体" charset="-122"/>
              </a:rPr>
              <a:t>）双过程描述（</a:t>
            </a:r>
            <a:r>
              <a:rPr lang="en-US" altLang="zh-CN" sz="1400" b="1" dirty="0">
                <a:ea typeface="宋体" charset="-122"/>
              </a:rPr>
              <a:t>CS+NS</a:t>
            </a:r>
            <a:r>
              <a:rPr lang="zh-CN" altLang="en-US" sz="1400" b="1" dirty="0">
                <a:ea typeface="宋体" charset="-122"/>
              </a:rPr>
              <a:t>、</a:t>
            </a:r>
            <a:r>
              <a:rPr lang="en-US" altLang="zh-CN" sz="1400" b="1" dirty="0">
                <a:ea typeface="宋体" charset="-122"/>
              </a:rPr>
              <a:t>OL</a:t>
            </a:r>
            <a:r>
              <a:rPr lang="zh-CN" altLang="en-US" sz="1400" b="1" dirty="0">
                <a:ea typeface="宋体" charset="-122"/>
              </a:rPr>
              <a:t>双过程描述）：使用两个</a:t>
            </a:r>
            <a:r>
              <a:rPr lang="en-US" altLang="zh-CN" sz="1400" b="1" dirty="0">
                <a:ea typeface="宋体" charset="-122"/>
              </a:rPr>
              <a:t>always</a:t>
            </a:r>
            <a:r>
              <a:rPr lang="zh-CN" altLang="en-US" sz="1400" b="1" dirty="0">
                <a:ea typeface="宋体" charset="-122"/>
              </a:rPr>
              <a:t>过程来描述有限状态机，一个过程描述现态和次态时序逻辑（</a:t>
            </a:r>
            <a:r>
              <a:rPr lang="en-US" altLang="zh-CN" sz="1400" b="1" dirty="0">
                <a:ea typeface="宋体" charset="-122"/>
              </a:rPr>
              <a:t>CS+NS</a:t>
            </a:r>
            <a:r>
              <a:rPr lang="zh-CN" altLang="en-US" sz="1400" b="1" dirty="0">
                <a:ea typeface="宋体" charset="-122"/>
              </a:rPr>
              <a:t>）；另一个过程描述输出逻辑（</a:t>
            </a:r>
            <a:r>
              <a:rPr lang="en-US" altLang="zh-CN" sz="1400" b="1" dirty="0">
                <a:ea typeface="宋体" charset="-122"/>
              </a:rPr>
              <a:t>OL</a:t>
            </a:r>
            <a:r>
              <a:rPr lang="zh-CN" altLang="en-US" sz="1400" b="1" dirty="0">
                <a:ea typeface="宋体" charset="-122"/>
              </a:rPr>
              <a:t>）。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（</a:t>
            </a:r>
            <a:r>
              <a:rPr lang="en-US" altLang="zh-CN" sz="1400" b="1" dirty="0">
                <a:ea typeface="宋体" charset="-122"/>
              </a:rPr>
              <a:t>3</a:t>
            </a:r>
            <a:r>
              <a:rPr lang="zh-CN" altLang="en-US" sz="1400" b="1" dirty="0">
                <a:ea typeface="宋体" charset="-122"/>
              </a:rPr>
              <a:t>）双过程描述（</a:t>
            </a:r>
            <a:r>
              <a:rPr lang="en-US" altLang="zh-CN" sz="1400" b="1" dirty="0">
                <a:ea typeface="宋体" charset="-122"/>
              </a:rPr>
              <a:t>CS</a:t>
            </a:r>
            <a:r>
              <a:rPr lang="zh-CN" altLang="en-US" sz="1400" b="1" dirty="0">
                <a:ea typeface="宋体" charset="-122"/>
              </a:rPr>
              <a:t>、</a:t>
            </a:r>
            <a:r>
              <a:rPr lang="en-US" altLang="zh-CN" sz="1400" b="1" dirty="0">
                <a:ea typeface="宋体" charset="-122"/>
              </a:rPr>
              <a:t>NS+OL</a:t>
            </a:r>
            <a:r>
              <a:rPr lang="zh-CN" altLang="en-US" sz="1400" b="1" dirty="0">
                <a:ea typeface="宋体" charset="-122"/>
              </a:rPr>
              <a:t>双过程描述）：一个过程用来描述现态（</a:t>
            </a:r>
            <a:r>
              <a:rPr lang="en-US" altLang="zh-CN" sz="1400" b="1" dirty="0">
                <a:ea typeface="宋体" charset="-122"/>
              </a:rPr>
              <a:t>CS</a:t>
            </a:r>
            <a:r>
              <a:rPr lang="zh-CN" altLang="en-US" sz="1400" b="1" dirty="0">
                <a:ea typeface="宋体" charset="-122"/>
              </a:rPr>
              <a:t>）；另一个过程描述次态和输出逻辑（</a:t>
            </a:r>
            <a:r>
              <a:rPr lang="en-US" altLang="zh-CN" sz="1400" b="1" dirty="0">
                <a:ea typeface="宋体" charset="-122"/>
              </a:rPr>
              <a:t>NS+OL</a:t>
            </a:r>
            <a:r>
              <a:rPr lang="zh-CN" altLang="en-US" sz="1400" b="1" dirty="0">
                <a:ea typeface="宋体" charset="-122"/>
              </a:rPr>
              <a:t>）。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（</a:t>
            </a:r>
            <a:r>
              <a:rPr lang="en-US" altLang="zh-CN" sz="1400" b="1" dirty="0">
                <a:ea typeface="宋体" charset="-122"/>
              </a:rPr>
              <a:t>4</a:t>
            </a:r>
            <a:r>
              <a:rPr lang="zh-CN" altLang="en-US" sz="1400" b="1" dirty="0">
                <a:ea typeface="宋体" charset="-122"/>
              </a:rPr>
              <a:t>）单过程描述：在单过程描述方式中，将状态机的现态、次态和输出逻辑（</a:t>
            </a:r>
            <a:r>
              <a:rPr lang="en-US" altLang="zh-CN" sz="1400" b="1" dirty="0">
                <a:ea typeface="宋体" charset="-122"/>
              </a:rPr>
              <a:t>CS+NS+OL</a:t>
            </a:r>
            <a:r>
              <a:rPr lang="zh-CN" altLang="en-US" sz="1400" b="1" dirty="0">
                <a:ea typeface="宋体" charset="-122"/>
              </a:rPr>
              <a:t>）放在一个</a:t>
            </a:r>
            <a:r>
              <a:rPr lang="en-US" altLang="zh-CN" sz="1400" b="1" dirty="0">
                <a:ea typeface="宋体" charset="-122"/>
              </a:rPr>
              <a:t>always</a:t>
            </a:r>
            <a:r>
              <a:rPr lang="zh-CN" altLang="en-US" sz="1400" b="1" dirty="0">
                <a:ea typeface="宋体" charset="-122"/>
              </a:rPr>
              <a:t>过程中进行描述。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235366" y="187205"/>
            <a:ext cx="56709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700" b="1" dirty="0" smtClean="0">
                <a:solidFill>
                  <a:srgbClr val="0070C0"/>
                </a:solidFill>
                <a:ea typeface="黑体" pitchFamily="49" charset="-122"/>
              </a:rPr>
              <a:t>FSM</a:t>
            </a:r>
            <a:r>
              <a:rPr lang="zh-CN" altLang="en-US" sz="2700" b="1" dirty="0" smtClean="0">
                <a:solidFill>
                  <a:srgbClr val="0070C0"/>
                </a:solidFill>
                <a:ea typeface="黑体" pitchFamily="49" charset="-122"/>
              </a:rPr>
              <a:t>的</a:t>
            </a:r>
            <a:r>
              <a:rPr lang="en-US" altLang="zh-CN" sz="2700" b="1" dirty="0" err="1" smtClean="0">
                <a:solidFill>
                  <a:srgbClr val="0070C0"/>
                </a:solidFill>
                <a:ea typeface="黑体" pitchFamily="49" charset="-122"/>
              </a:rPr>
              <a:t>verilog</a:t>
            </a:r>
            <a:r>
              <a:rPr lang="zh-CN" altLang="en-US" sz="2700" b="1" dirty="0" smtClean="0">
                <a:solidFill>
                  <a:srgbClr val="0070C0"/>
                </a:solidFill>
                <a:ea typeface="黑体" pitchFamily="49" charset="-122"/>
              </a:rPr>
              <a:t>描述</a:t>
            </a:r>
            <a:r>
              <a:rPr lang="zh-CN" altLang="en-US" sz="2700" b="1" dirty="0">
                <a:solidFill>
                  <a:srgbClr val="0070C0"/>
                </a:solidFill>
                <a:ea typeface="黑体" pitchFamily="49" charset="-122"/>
              </a:rPr>
              <a:t>方式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1143001" y="2065455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  <p:pic>
        <p:nvPicPr>
          <p:cNvPr id="9" name="Picture 1041" descr="未标题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795163"/>
            <a:ext cx="2534516" cy="122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42" descr="未标题-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11" y="3795161"/>
            <a:ext cx="2657474" cy="114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278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82543" y="133447"/>
            <a:ext cx="6483350" cy="555625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实例：模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计数器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1143001" y="2065455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324218" y="133447"/>
            <a:ext cx="4733379" cy="5047536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02406"/>
            <a:r>
              <a:rPr kumimoji="1" lang="en-US" altLang="zh-CN" sz="1400" dirty="0">
                <a:ea typeface="宋体" charset="-122"/>
              </a:rPr>
              <a:t>module </a:t>
            </a:r>
            <a:r>
              <a:rPr kumimoji="1" lang="en-US" altLang="zh-CN" sz="1400" dirty="0" err="1" smtClean="0">
                <a:ea typeface="宋体" charset="-122"/>
              </a:rPr>
              <a:t>fsm</a:t>
            </a:r>
            <a:r>
              <a:rPr kumimoji="1" lang="en-US" altLang="zh-CN" sz="1400" dirty="0" smtClean="0">
                <a:ea typeface="宋体" charset="-122"/>
              </a:rPr>
              <a:t>(</a:t>
            </a:r>
            <a:r>
              <a:rPr kumimoji="1" lang="en-US" altLang="zh-CN" sz="1400" dirty="0" err="1" smtClean="0">
                <a:ea typeface="宋体" charset="-122"/>
              </a:rPr>
              <a:t>clk,clr,z,state</a:t>
            </a:r>
            <a:r>
              <a:rPr kumimoji="1" lang="en-US" altLang="zh-CN" sz="1400" dirty="0" smtClean="0">
                <a:ea typeface="宋体" charset="-122"/>
              </a:rPr>
              <a:t>);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input </a:t>
            </a:r>
            <a:r>
              <a:rPr kumimoji="1" lang="en-US" altLang="zh-CN" sz="1400" dirty="0" err="1">
                <a:ea typeface="宋体" charset="-122"/>
              </a:rPr>
              <a:t>clk,clr</a:t>
            </a:r>
            <a:r>
              <a:rPr kumimoji="1" lang="en-US" altLang="zh-CN" sz="1400" dirty="0">
                <a:ea typeface="宋体" charset="-122"/>
              </a:rPr>
              <a:t>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 z;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[2:0] </a:t>
            </a:r>
            <a:r>
              <a:rPr kumimoji="1" lang="en-US" altLang="zh-CN" sz="1400" dirty="0" smtClean="0">
                <a:ea typeface="宋体" charset="-122"/>
              </a:rPr>
              <a:t>state;</a:t>
            </a:r>
          </a:p>
          <a:p>
            <a:pPr indent="202406"/>
            <a:r>
              <a:rPr kumimoji="1" lang="en-US" altLang="zh-CN" sz="1400" dirty="0" err="1" smtClean="0">
                <a:ea typeface="宋体" charset="-122"/>
              </a:rPr>
              <a:t>reg</a:t>
            </a:r>
            <a:r>
              <a:rPr kumimoji="1" lang="en-US" altLang="zh-CN" sz="1400" dirty="0" smtClean="0">
                <a:ea typeface="宋体" charset="-122"/>
              </a:rPr>
              <a:t>[2:0] </a:t>
            </a:r>
            <a:r>
              <a:rPr kumimoji="1" lang="en-US" altLang="zh-CN" sz="1400" dirty="0" err="1" smtClean="0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;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clk</a:t>
            </a:r>
            <a:r>
              <a:rPr kumimoji="1" lang="en-US" altLang="zh-CN" sz="1400" dirty="0">
                <a:ea typeface="宋体" charset="-122"/>
              </a:rPr>
              <a:t> or 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 smtClean="0">
                <a:ea typeface="宋体" charset="-122"/>
              </a:rPr>
              <a:t>现态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begin</a:t>
            </a:r>
            <a:r>
              <a:rPr kumimoji="1" lang="en-US" altLang="zh-CN" sz="1400" dirty="0">
                <a:ea typeface="宋体" charset="-122"/>
              </a:rPr>
              <a:t>	if(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&lt;=0;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>
                <a:ea typeface="宋体" charset="-122"/>
              </a:rPr>
              <a:t>异步</a:t>
            </a:r>
            <a:r>
              <a:rPr kumimoji="1" lang="zh-CN" altLang="en-US" sz="1400" dirty="0" smtClean="0">
                <a:ea typeface="宋体" charset="-122"/>
              </a:rPr>
              <a:t>复位</a:t>
            </a:r>
            <a:endParaRPr kumimoji="1" lang="en-US" altLang="zh-CN" sz="1400" dirty="0" smtClean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smtClean="0">
                <a:ea typeface="宋体" charset="-122"/>
              </a:rPr>
              <a:t>            else state&lt;=</a:t>
            </a:r>
            <a:r>
              <a:rPr kumimoji="1" lang="en-US" altLang="zh-CN" sz="1400" dirty="0" err="1" smtClean="0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end</a:t>
            </a:r>
            <a:endParaRPr kumimoji="1" lang="en-US" altLang="zh-CN" sz="1400" dirty="0" smtClean="0">
              <a:ea typeface="宋体" charset="-122"/>
            </a:endParaRP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always@(state</a:t>
            </a:r>
            <a:r>
              <a:rPr kumimoji="1" lang="en-US" altLang="zh-CN" sz="1400" dirty="0" smtClean="0">
                <a:ea typeface="宋体" charset="-122"/>
              </a:rPr>
              <a:t>)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 smtClean="0">
                <a:ea typeface="宋体" charset="-122"/>
              </a:rPr>
              <a:t>次态</a:t>
            </a:r>
            <a:endParaRPr kumimoji="1" lang="zh-CN" altLang="en-US" sz="1400" dirty="0">
              <a:ea typeface="宋体" charset="-122"/>
            </a:endParaRPr>
          </a:p>
          <a:p>
            <a:pPr indent="202406"/>
            <a:r>
              <a:rPr kumimoji="1" lang="zh-CN" altLang="en-US" sz="1400" dirty="0">
                <a:ea typeface="宋体" charset="-122"/>
              </a:rPr>
              <a:t> </a:t>
            </a:r>
            <a:r>
              <a:rPr kumimoji="1" lang="zh-CN" altLang="en-US" sz="1400" dirty="0" smtClean="0">
                <a:ea typeface="宋体" charset="-122"/>
              </a:rPr>
              <a:t>         </a:t>
            </a:r>
            <a:r>
              <a:rPr kumimoji="1" lang="en-US" altLang="zh-CN" sz="1400" dirty="0" smtClean="0">
                <a:ea typeface="宋体" charset="-122"/>
              </a:rPr>
              <a:t>case(state)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3'b001;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3'b001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3'b010;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3'b010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3'b011;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3'b011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3'b100;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3'b100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default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&lt;=3'b000</a:t>
            </a:r>
            <a:r>
              <a:rPr kumimoji="1" lang="en-US" altLang="zh-CN" sz="1400" dirty="0">
                <a:ea typeface="宋体" charset="-122"/>
              </a:rPr>
              <a:t>		</a:t>
            </a:r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</a:t>
            </a:r>
            <a:r>
              <a:rPr kumimoji="1" lang="en-US" altLang="zh-CN" sz="1400" dirty="0" smtClean="0">
                <a:ea typeface="宋体" charset="-122"/>
              </a:rPr>
              <a:t>@(state)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 smtClean="0">
                <a:ea typeface="宋体" charset="-122"/>
              </a:rPr>
              <a:t>输出逻辑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case(state)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3'b100</a:t>
            </a:r>
            <a:r>
              <a:rPr kumimoji="1" lang="en-US" altLang="zh-CN" sz="1400" dirty="0">
                <a:ea typeface="宋体" charset="-122"/>
              </a:rPr>
              <a:t>: z=1'b1;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err="1" smtClean="0">
                <a:ea typeface="宋体" charset="-122"/>
              </a:rPr>
              <a:t>default:z</a:t>
            </a:r>
            <a:r>
              <a:rPr kumimoji="1" lang="en-US" altLang="zh-CN" sz="1400" dirty="0" smtClean="0">
                <a:ea typeface="宋体" charset="-122"/>
              </a:rPr>
              <a:t>=1'b0</a:t>
            </a:r>
            <a:r>
              <a:rPr kumimoji="1" lang="en-US" altLang="zh-CN" sz="1400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 err="1" smtClean="0">
                <a:ea typeface="宋体" charset="-122"/>
              </a:rPr>
              <a:t>endmodule</a:t>
            </a:r>
            <a:endParaRPr kumimoji="1" lang="en-US" altLang="zh-CN" sz="1400" dirty="0">
              <a:ea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3" y="930338"/>
            <a:ext cx="2325037" cy="15921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215" y="2613708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三段式设计：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、现态定义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、次态定义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、输出定义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084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82543" y="133447"/>
            <a:ext cx="6483350" cy="555625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实例：模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计数器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1143001" y="2065455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4918841" y="133447"/>
            <a:ext cx="3899971" cy="440120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/>
            <a:r>
              <a:rPr kumimoji="1" lang="en-US" altLang="zh-CN" sz="1400" dirty="0">
                <a:ea typeface="宋体" charset="-122"/>
              </a:rPr>
              <a:t>module </a:t>
            </a:r>
            <a:r>
              <a:rPr kumimoji="1" lang="en-US" altLang="zh-CN" sz="1400" dirty="0" err="1">
                <a:ea typeface="宋体" charset="-122"/>
              </a:rPr>
              <a:t>fsm</a:t>
            </a:r>
            <a:r>
              <a:rPr kumimoji="1" lang="en-US" altLang="zh-CN" sz="1400" dirty="0">
                <a:ea typeface="宋体" charset="-122"/>
              </a:rPr>
              <a:t>(</a:t>
            </a:r>
            <a:r>
              <a:rPr kumimoji="1" lang="en-US" altLang="zh-CN" sz="1400" dirty="0" err="1">
                <a:ea typeface="宋体" charset="-122"/>
              </a:rPr>
              <a:t>clk,clr,z,qout</a:t>
            </a:r>
            <a:r>
              <a:rPr kumimoji="1" lang="en-US" altLang="zh-CN" sz="1400" dirty="0">
                <a:ea typeface="宋体" charset="-122"/>
              </a:rPr>
              <a:t>);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input </a:t>
            </a:r>
            <a:r>
              <a:rPr kumimoji="1" lang="en-US" altLang="zh-CN" sz="1400" dirty="0" err="1">
                <a:ea typeface="宋体" charset="-122"/>
              </a:rPr>
              <a:t>clk,clr</a:t>
            </a:r>
            <a:r>
              <a:rPr kumimoji="1" lang="en-US" altLang="zh-CN" sz="1400" dirty="0">
                <a:ea typeface="宋体" charset="-122"/>
              </a:rPr>
              <a:t>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 z;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[2:0]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clk</a:t>
            </a:r>
            <a:r>
              <a:rPr kumimoji="1" lang="en-US" altLang="zh-CN" sz="1400" dirty="0">
                <a:ea typeface="宋体" charset="-122"/>
              </a:rPr>
              <a:t> or 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begin</a:t>
            </a:r>
            <a:r>
              <a:rPr kumimoji="1" lang="en-US" altLang="zh-CN" sz="1400" dirty="0">
                <a:ea typeface="宋体" charset="-122"/>
              </a:rPr>
              <a:t>	if(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&lt;=0;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>
                <a:ea typeface="宋体" charset="-122"/>
              </a:rPr>
              <a:t>异步复位</a:t>
            </a:r>
          </a:p>
          <a:p>
            <a:pPr indent="202406"/>
            <a:r>
              <a:rPr kumimoji="1" lang="zh-CN" altLang="en-US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else  </a:t>
            </a:r>
            <a:r>
              <a:rPr kumimoji="1" lang="en-US" altLang="zh-CN" sz="1400" dirty="0">
                <a:ea typeface="宋体" charset="-122"/>
              </a:rPr>
              <a:t>case(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&lt;=3'b001;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3'b001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&lt;=3'b010;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3'b010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&lt;=3'b011;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3'b011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&lt;=3'b100;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3'b100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default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</a:t>
            </a:r>
            <a:r>
              <a:rPr kumimoji="1" lang="en-US" altLang="zh-CN" sz="1400" dirty="0" smtClean="0">
                <a:ea typeface="宋体" charset="-122"/>
              </a:rPr>
              <a:t>3'b000</a:t>
            </a:r>
            <a:r>
              <a:rPr kumimoji="1" lang="en-US" altLang="zh-CN" sz="1400" dirty="0">
                <a:ea typeface="宋体" charset="-122"/>
              </a:rPr>
              <a:t>		</a:t>
            </a:r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smtClean="0">
                <a:ea typeface="宋体" charset="-122"/>
              </a:rPr>
              <a:t>/*</a:t>
            </a:r>
            <a:r>
              <a:rPr kumimoji="1" lang="zh-CN" altLang="en-US" sz="1400" dirty="0">
                <a:ea typeface="宋体" charset="-122"/>
              </a:rPr>
              <a:t>此过程产生输出逻辑*</a:t>
            </a:r>
            <a:r>
              <a:rPr kumimoji="1" lang="en-US" altLang="zh-CN" sz="1400" dirty="0">
                <a:ea typeface="宋体" charset="-122"/>
              </a:rPr>
              <a:t>/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begin  case(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	3'b100: z=1'b1;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	</a:t>
            </a:r>
            <a:r>
              <a:rPr kumimoji="1" lang="en-US" altLang="zh-CN" sz="1400" dirty="0" err="1">
                <a:ea typeface="宋体" charset="-122"/>
              </a:rPr>
              <a:t>default:z</a:t>
            </a:r>
            <a:r>
              <a:rPr kumimoji="1" lang="en-US" altLang="zh-CN" sz="1400" dirty="0">
                <a:ea typeface="宋体" charset="-122"/>
              </a:rPr>
              <a:t>=1'b0;</a:t>
            </a:r>
          </a:p>
          <a:p>
            <a:pPr indent="202406"/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 err="1">
                <a:ea typeface="宋体" charset="-122"/>
              </a:rPr>
              <a:t>endmodule</a:t>
            </a:r>
            <a:endParaRPr kumimoji="1" lang="en-US" altLang="zh-CN" sz="1400" dirty="0">
              <a:ea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" y="1269382"/>
            <a:ext cx="2325037" cy="1592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24218" y="4072987"/>
            <a:ext cx="2494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二段式设计：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、现态定义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次态定义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、输出定义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9060" y="73792"/>
            <a:ext cx="4733379" cy="5047536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/>
            <a:r>
              <a:rPr kumimoji="1" lang="en-US" altLang="zh-CN" sz="1400" dirty="0">
                <a:ea typeface="宋体" charset="-122"/>
              </a:rPr>
              <a:t>module </a:t>
            </a:r>
            <a:r>
              <a:rPr kumimoji="1" lang="en-US" altLang="zh-CN" sz="1400" dirty="0" err="1" smtClean="0">
                <a:ea typeface="宋体" charset="-122"/>
              </a:rPr>
              <a:t>fsm</a:t>
            </a:r>
            <a:r>
              <a:rPr kumimoji="1" lang="en-US" altLang="zh-CN" sz="1400" dirty="0" smtClean="0">
                <a:ea typeface="宋体" charset="-122"/>
              </a:rPr>
              <a:t>(</a:t>
            </a:r>
            <a:r>
              <a:rPr kumimoji="1" lang="en-US" altLang="zh-CN" sz="1400" dirty="0" err="1" smtClean="0">
                <a:ea typeface="宋体" charset="-122"/>
              </a:rPr>
              <a:t>clk,clr,z,state</a:t>
            </a:r>
            <a:r>
              <a:rPr kumimoji="1" lang="en-US" altLang="zh-CN" sz="1400" dirty="0" smtClean="0">
                <a:ea typeface="宋体" charset="-122"/>
              </a:rPr>
              <a:t>);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input </a:t>
            </a:r>
            <a:r>
              <a:rPr kumimoji="1" lang="en-US" altLang="zh-CN" sz="1400" dirty="0" err="1">
                <a:ea typeface="宋体" charset="-122"/>
              </a:rPr>
              <a:t>clk,clr</a:t>
            </a:r>
            <a:r>
              <a:rPr kumimoji="1" lang="en-US" altLang="zh-CN" sz="1400" dirty="0">
                <a:ea typeface="宋体" charset="-122"/>
              </a:rPr>
              <a:t>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 z;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[2:0] </a:t>
            </a:r>
            <a:r>
              <a:rPr kumimoji="1" lang="en-US" altLang="zh-CN" sz="1400" dirty="0" smtClean="0">
                <a:ea typeface="宋体" charset="-122"/>
              </a:rPr>
              <a:t>state;</a:t>
            </a:r>
          </a:p>
          <a:p>
            <a:pPr indent="202406"/>
            <a:r>
              <a:rPr kumimoji="1" lang="en-US" altLang="zh-CN" sz="1400" dirty="0" err="1" smtClean="0">
                <a:ea typeface="宋体" charset="-122"/>
              </a:rPr>
              <a:t>reg</a:t>
            </a:r>
            <a:r>
              <a:rPr kumimoji="1" lang="en-US" altLang="zh-CN" sz="1400" dirty="0" smtClean="0">
                <a:ea typeface="宋体" charset="-122"/>
              </a:rPr>
              <a:t>[2:0] </a:t>
            </a:r>
            <a:r>
              <a:rPr kumimoji="1" lang="en-US" altLang="zh-CN" sz="1400" dirty="0" err="1" smtClean="0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;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clk</a:t>
            </a:r>
            <a:r>
              <a:rPr kumimoji="1" lang="en-US" altLang="zh-CN" sz="1400" dirty="0">
                <a:ea typeface="宋体" charset="-122"/>
              </a:rPr>
              <a:t> or 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 smtClean="0">
                <a:ea typeface="宋体" charset="-122"/>
              </a:rPr>
              <a:t>现态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begin</a:t>
            </a:r>
            <a:r>
              <a:rPr kumimoji="1" lang="en-US" altLang="zh-CN" sz="1400" dirty="0">
                <a:ea typeface="宋体" charset="-122"/>
              </a:rPr>
              <a:t>	if(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&lt;=0;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>
                <a:ea typeface="宋体" charset="-122"/>
              </a:rPr>
              <a:t>异步</a:t>
            </a:r>
            <a:r>
              <a:rPr kumimoji="1" lang="zh-CN" altLang="en-US" sz="1400" dirty="0" smtClean="0">
                <a:ea typeface="宋体" charset="-122"/>
              </a:rPr>
              <a:t>复位</a:t>
            </a:r>
            <a:endParaRPr kumimoji="1" lang="en-US" altLang="zh-CN" sz="1400" dirty="0" smtClean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smtClean="0">
                <a:ea typeface="宋体" charset="-122"/>
              </a:rPr>
              <a:t>            else state&lt;=</a:t>
            </a:r>
            <a:r>
              <a:rPr kumimoji="1" lang="en-US" altLang="zh-CN" sz="1400" dirty="0" err="1" smtClean="0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end</a:t>
            </a:r>
            <a:endParaRPr kumimoji="1" lang="en-US" altLang="zh-CN" sz="1400" dirty="0" smtClean="0">
              <a:ea typeface="宋体" charset="-122"/>
            </a:endParaRP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always@(state</a:t>
            </a:r>
            <a:r>
              <a:rPr kumimoji="1" lang="en-US" altLang="zh-CN" sz="1400" dirty="0" smtClean="0">
                <a:ea typeface="宋体" charset="-122"/>
              </a:rPr>
              <a:t>)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 smtClean="0">
                <a:ea typeface="宋体" charset="-122"/>
              </a:rPr>
              <a:t>次态</a:t>
            </a:r>
            <a:endParaRPr kumimoji="1" lang="zh-CN" altLang="en-US" sz="1400" dirty="0">
              <a:ea typeface="宋体" charset="-122"/>
            </a:endParaRPr>
          </a:p>
          <a:p>
            <a:pPr indent="202406"/>
            <a:r>
              <a:rPr kumimoji="1" lang="zh-CN" altLang="en-US" sz="1400" dirty="0">
                <a:ea typeface="宋体" charset="-122"/>
              </a:rPr>
              <a:t> </a:t>
            </a:r>
            <a:r>
              <a:rPr kumimoji="1" lang="zh-CN" altLang="en-US" sz="1400" dirty="0" smtClean="0">
                <a:ea typeface="宋体" charset="-122"/>
              </a:rPr>
              <a:t>         </a:t>
            </a:r>
            <a:r>
              <a:rPr kumimoji="1" lang="en-US" altLang="zh-CN" sz="1400" dirty="0" smtClean="0">
                <a:ea typeface="宋体" charset="-122"/>
              </a:rPr>
              <a:t>case(state)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3'b001;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3'b001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3'b010;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3'b010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3'b011;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3'b011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3'b100;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3'b100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</a:t>
            </a:r>
            <a:r>
              <a:rPr kumimoji="1" lang="en-US" altLang="zh-CN" sz="1400" dirty="0">
                <a:ea typeface="宋体" charset="-122"/>
              </a:rPr>
              <a:t>3'b000;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 default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next_state</a:t>
            </a:r>
            <a:r>
              <a:rPr kumimoji="1" lang="en-US" altLang="zh-CN" sz="1400" dirty="0" smtClean="0">
                <a:ea typeface="宋体" charset="-122"/>
              </a:rPr>
              <a:t>&lt;=3'b000</a:t>
            </a:r>
            <a:r>
              <a:rPr kumimoji="1" lang="en-US" altLang="zh-CN" sz="1400" dirty="0">
                <a:ea typeface="宋体" charset="-122"/>
              </a:rPr>
              <a:t>		</a:t>
            </a:r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</a:t>
            </a:r>
            <a:r>
              <a:rPr kumimoji="1" lang="en-US" altLang="zh-CN" sz="1400" dirty="0" smtClean="0">
                <a:ea typeface="宋体" charset="-122"/>
              </a:rPr>
              <a:t>@(state)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 smtClean="0">
                <a:ea typeface="宋体" charset="-122"/>
              </a:rPr>
              <a:t>输出逻辑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case(state)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3'b100</a:t>
            </a:r>
            <a:r>
              <a:rPr kumimoji="1" lang="en-US" altLang="zh-CN" sz="1400" dirty="0">
                <a:ea typeface="宋体" charset="-122"/>
              </a:rPr>
              <a:t>: z=1'b1;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err="1" smtClean="0">
                <a:ea typeface="宋体" charset="-122"/>
              </a:rPr>
              <a:t>default:z</a:t>
            </a:r>
            <a:r>
              <a:rPr kumimoji="1" lang="en-US" altLang="zh-CN" sz="1400" dirty="0" smtClean="0">
                <a:ea typeface="宋体" charset="-122"/>
              </a:rPr>
              <a:t>=1'b0</a:t>
            </a:r>
            <a:r>
              <a:rPr kumimoji="1" lang="en-US" altLang="zh-CN" sz="1400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 err="1" smtClean="0">
                <a:ea typeface="宋体" charset="-122"/>
              </a:rPr>
              <a:t>endmodule</a:t>
            </a:r>
            <a:endParaRPr kumimoji="1" lang="en-US" altLang="zh-CN" sz="1400" dirty="0">
              <a:ea typeface="宋体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73214" y="1723697"/>
            <a:ext cx="1723696" cy="9564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段</a:t>
            </a:r>
            <a:r>
              <a:rPr lang="en-US" altLang="zh-CN" dirty="0" smtClean="0">
                <a:sym typeface="Wingdings" panose="05000000000000000000" pitchFamily="2" charset="2"/>
              </a:rPr>
              <a:t>2</a:t>
            </a:r>
            <a:r>
              <a:rPr lang="zh-CN" altLang="en-US" dirty="0" smtClean="0">
                <a:sym typeface="Wingdings" panose="05000000000000000000" pitchFamily="2" charset="2"/>
              </a:rPr>
              <a:t>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68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1143001" y="2065455"/>
            <a:ext cx="184731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013">
              <a:ea typeface="宋体" charset="-122"/>
            </a:endParaRP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4918841" y="635287"/>
            <a:ext cx="3899971" cy="3108543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/>
            <a:r>
              <a:rPr kumimoji="1" lang="en-US" altLang="zh-CN" sz="1400" dirty="0">
                <a:ea typeface="宋体" charset="-122"/>
              </a:rPr>
              <a:t>module </a:t>
            </a:r>
            <a:r>
              <a:rPr kumimoji="1" lang="en-US" altLang="zh-CN" sz="1400" dirty="0" err="1">
                <a:ea typeface="宋体" charset="-122"/>
              </a:rPr>
              <a:t>fsm</a:t>
            </a:r>
            <a:r>
              <a:rPr kumimoji="1" lang="en-US" altLang="zh-CN" sz="1400" dirty="0">
                <a:ea typeface="宋体" charset="-122"/>
              </a:rPr>
              <a:t>(</a:t>
            </a:r>
            <a:r>
              <a:rPr kumimoji="1" lang="en-US" altLang="zh-CN" sz="1400" dirty="0" err="1">
                <a:ea typeface="宋体" charset="-122"/>
              </a:rPr>
              <a:t>clk,clr,z,qout</a:t>
            </a:r>
            <a:r>
              <a:rPr kumimoji="1" lang="en-US" altLang="zh-CN" sz="1400" dirty="0">
                <a:ea typeface="宋体" charset="-122"/>
              </a:rPr>
              <a:t>);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input </a:t>
            </a:r>
            <a:r>
              <a:rPr kumimoji="1" lang="en-US" altLang="zh-CN" sz="1400" dirty="0" err="1">
                <a:ea typeface="宋体" charset="-122"/>
              </a:rPr>
              <a:t>clk,clr</a:t>
            </a:r>
            <a:r>
              <a:rPr kumimoji="1" lang="en-US" altLang="zh-CN" sz="1400" dirty="0">
                <a:ea typeface="宋体" charset="-122"/>
              </a:rPr>
              <a:t>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 z;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[2:0]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clk</a:t>
            </a:r>
            <a:r>
              <a:rPr kumimoji="1" lang="en-US" altLang="zh-CN" sz="1400" dirty="0">
                <a:ea typeface="宋体" charset="-122"/>
              </a:rPr>
              <a:t> or 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begin</a:t>
            </a:r>
            <a:r>
              <a:rPr kumimoji="1" lang="en-US" altLang="zh-CN" sz="1400" dirty="0">
                <a:ea typeface="宋体" charset="-122"/>
              </a:rPr>
              <a:t>	if(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&lt;=0;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>
                <a:ea typeface="宋体" charset="-122"/>
              </a:rPr>
              <a:t>异步复位</a:t>
            </a:r>
          </a:p>
          <a:p>
            <a:pPr indent="202406"/>
            <a:r>
              <a:rPr kumimoji="1" lang="zh-CN" altLang="en-US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else  </a:t>
            </a:r>
            <a:r>
              <a:rPr kumimoji="1" lang="en-US" altLang="zh-CN" sz="1400" dirty="0">
                <a:ea typeface="宋体" charset="-122"/>
              </a:rPr>
              <a:t>case(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smtClean="0">
                <a:ea typeface="宋体" charset="-122"/>
              </a:rPr>
              <a:t>begin  </a:t>
            </a:r>
            <a:r>
              <a:rPr kumimoji="1" lang="en-US" altLang="zh-CN" sz="1400" dirty="0" err="1" smtClean="0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&lt;=3'b001</a:t>
            </a:r>
            <a:r>
              <a:rPr kumimoji="1" lang="en-US" altLang="zh-CN" sz="1400" dirty="0" smtClean="0">
                <a:ea typeface="宋体" charset="-122"/>
              </a:rPr>
              <a:t>; z&lt;=0;end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3'b001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>
                <a:ea typeface="宋体" charset="-122"/>
              </a:rPr>
              <a:t>begin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&lt;=3'b010</a:t>
            </a:r>
            <a:r>
              <a:rPr kumimoji="1" lang="en-US" altLang="zh-CN" sz="1400" dirty="0">
                <a:ea typeface="宋体" charset="-122"/>
              </a:rPr>
              <a:t>; z&lt;=0;end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3'b010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>
                <a:ea typeface="宋体" charset="-122"/>
              </a:rPr>
              <a:t>begin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&lt;=3'b011</a:t>
            </a:r>
            <a:r>
              <a:rPr kumimoji="1" lang="en-US" altLang="zh-CN" sz="1400" dirty="0">
                <a:ea typeface="宋体" charset="-122"/>
              </a:rPr>
              <a:t>; z&lt;=0;end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3'b011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>
                <a:ea typeface="宋体" charset="-122"/>
              </a:rPr>
              <a:t>begin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&lt;=3'b100</a:t>
            </a:r>
            <a:r>
              <a:rPr kumimoji="1" lang="en-US" altLang="zh-CN" sz="1400" dirty="0">
                <a:ea typeface="宋体" charset="-122"/>
              </a:rPr>
              <a:t>; z&lt;=0;end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3'b100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>
                <a:ea typeface="宋体" charset="-122"/>
              </a:rPr>
              <a:t>begin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&lt;=3'b000</a:t>
            </a:r>
            <a:r>
              <a:rPr kumimoji="1" lang="en-US" altLang="zh-CN" sz="1400" dirty="0">
                <a:ea typeface="宋体" charset="-122"/>
              </a:rPr>
              <a:t>; z</a:t>
            </a:r>
            <a:r>
              <a:rPr kumimoji="1" lang="en-US" altLang="zh-CN" sz="1400" dirty="0" smtClean="0">
                <a:ea typeface="宋体" charset="-122"/>
              </a:rPr>
              <a:t>&lt;=1;end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default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>
                <a:ea typeface="宋体" charset="-122"/>
              </a:rPr>
              <a:t>begin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</a:t>
            </a:r>
            <a:r>
              <a:rPr kumimoji="1" lang="en-US" altLang="zh-CN" sz="1400" dirty="0" smtClean="0">
                <a:ea typeface="宋体" charset="-122"/>
              </a:rPr>
              <a:t>3'b000</a:t>
            </a:r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>
                <a:ea typeface="宋体" charset="-122"/>
              </a:rPr>
              <a:t> z&lt;=0;end </a:t>
            </a:r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 err="1" smtClean="0">
                <a:ea typeface="宋体" charset="-122"/>
              </a:rPr>
              <a:t>endmodule</a:t>
            </a:r>
            <a:endParaRPr kumimoji="1" lang="en-US" altLang="zh-CN" sz="1400" dirty="0"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4970" y="3665145"/>
            <a:ext cx="4649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一段式设计：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、现态定义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次态定义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输出定义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6477" y="113061"/>
            <a:ext cx="3899971" cy="4401205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/>
            <a:r>
              <a:rPr kumimoji="1" lang="en-US" altLang="zh-CN" sz="1400" dirty="0">
                <a:ea typeface="宋体" charset="-122"/>
              </a:rPr>
              <a:t>module </a:t>
            </a:r>
            <a:r>
              <a:rPr kumimoji="1" lang="en-US" altLang="zh-CN" sz="1400" dirty="0" err="1">
                <a:ea typeface="宋体" charset="-122"/>
              </a:rPr>
              <a:t>fsm</a:t>
            </a:r>
            <a:r>
              <a:rPr kumimoji="1" lang="en-US" altLang="zh-CN" sz="1400" dirty="0">
                <a:ea typeface="宋体" charset="-122"/>
              </a:rPr>
              <a:t>(</a:t>
            </a:r>
            <a:r>
              <a:rPr kumimoji="1" lang="en-US" altLang="zh-CN" sz="1400" dirty="0" err="1">
                <a:ea typeface="宋体" charset="-122"/>
              </a:rPr>
              <a:t>clk,clr,z,qout</a:t>
            </a:r>
            <a:r>
              <a:rPr kumimoji="1" lang="en-US" altLang="zh-CN" sz="1400" dirty="0">
                <a:ea typeface="宋体" charset="-122"/>
              </a:rPr>
              <a:t>);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input </a:t>
            </a:r>
            <a:r>
              <a:rPr kumimoji="1" lang="en-US" altLang="zh-CN" sz="1400" dirty="0" err="1">
                <a:ea typeface="宋体" charset="-122"/>
              </a:rPr>
              <a:t>clk,clr</a:t>
            </a:r>
            <a:r>
              <a:rPr kumimoji="1" lang="en-US" altLang="zh-CN" sz="1400" dirty="0">
                <a:ea typeface="宋体" charset="-122"/>
              </a:rPr>
              <a:t>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 z; output </a:t>
            </a:r>
            <a:r>
              <a:rPr kumimoji="1" lang="en-US" altLang="zh-CN" sz="1400" dirty="0" err="1">
                <a:ea typeface="宋体" charset="-122"/>
              </a:rPr>
              <a:t>reg</a:t>
            </a:r>
            <a:r>
              <a:rPr kumimoji="1" lang="en-US" altLang="zh-CN" sz="1400" dirty="0">
                <a:ea typeface="宋体" charset="-122"/>
              </a:rPr>
              <a:t>[2:0]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clk</a:t>
            </a:r>
            <a:r>
              <a:rPr kumimoji="1" lang="en-US" altLang="zh-CN" sz="1400" dirty="0">
                <a:ea typeface="宋体" charset="-122"/>
              </a:rPr>
              <a:t> or </a:t>
            </a:r>
            <a:r>
              <a:rPr kumimoji="1" lang="en-US" altLang="zh-CN" sz="1400" dirty="0" err="1">
                <a:ea typeface="宋体" charset="-122"/>
              </a:rPr>
              <a:t>posedge</a:t>
            </a:r>
            <a:r>
              <a:rPr kumimoji="1" lang="en-US" altLang="zh-CN" sz="1400" dirty="0">
                <a:ea typeface="宋体" charset="-122"/>
              </a:rPr>
              <a:t> 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</a:p>
          <a:p>
            <a:pPr indent="202406"/>
            <a:r>
              <a:rPr kumimoji="1" lang="en-US" altLang="zh-CN" sz="1400" dirty="0" smtClean="0">
                <a:ea typeface="宋体" charset="-122"/>
              </a:rPr>
              <a:t>begin</a:t>
            </a:r>
            <a:r>
              <a:rPr kumimoji="1" lang="en-US" altLang="zh-CN" sz="1400" dirty="0">
                <a:ea typeface="宋体" charset="-122"/>
              </a:rPr>
              <a:t>	if(</a:t>
            </a:r>
            <a:r>
              <a:rPr kumimoji="1" lang="en-US" altLang="zh-CN" sz="1400" dirty="0" err="1">
                <a:ea typeface="宋体" charset="-122"/>
              </a:rPr>
              <a:t>clr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&lt;=0; </a:t>
            </a:r>
            <a:r>
              <a:rPr kumimoji="1" lang="en-US" altLang="zh-CN" sz="1400" dirty="0" smtClean="0">
                <a:ea typeface="宋体" charset="-122"/>
              </a:rPr>
              <a:t>//</a:t>
            </a:r>
            <a:r>
              <a:rPr kumimoji="1" lang="zh-CN" altLang="en-US" sz="1400" dirty="0">
                <a:ea typeface="宋体" charset="-122"/>
              </a:rPr>
              <a:t>异步复位</a:t>
            </a:r>
          </a:p>
          <a:p>
            <a:pPr indent="202406"/>
            <a:r>
              <a:rPr kumimoji="1" lang="zh-CN" altLang="en-US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else  </a:t>
            </a:r>
            <a:r>
              <a:rPr kumimoji="1" lang="en-US" altLang="zh-CN" sz="1400" dirty="0">
                <a:ea typeface="宋体" charset="-122"/>
              </a:rPr>
              <a:t>case(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&lt;=3'b001;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3'b001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&lt;=3'b010;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3'b010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&lt;=3'b011;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3'b011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&lt;=3'b100;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3'b100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&lt;=3'b000;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</a:t>
            </a:r>
            <a:r>
              <a:rPr kumimoji="1" lang="en-US" altLang="zh-CN" sz="1400" dirty="0" smtClean="0">
                <a:ea typeface="宋体" charset="-122"/>
              </a:rPr>
              <a:t>default</a:t>
            </a:r>
            <a:r>
              <a:rPr kumimoji="1" lang="en-US" altLang="zh-CN" sz="1400" dirty="0">
                <a:ea typeface="宋体" charset="-122"/>
              </a:rPr>
              <a:t>: 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&lt;=</a:t>
            </a:r>
            <a:r>
              <a:rPr kumimoji="1" lang="en-US" altLang="zh-CN" sz="1400" dirty="0" smtClean="0">
                <a:ea typeface="宋体" charset="-122"/>
              </a:rPr>
              <a:t>3'b000</a:t>
            </a:r>
            <a:r>
              <a:rPr kumimoji="1" lang="en-US" altLang="zh-CN" sz="1400" dirty="0">
                <a:ea typeface="宋体" charset="-122"/>
              </a:rPr>
              <a:t>		</a:t>
            </a:r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always @(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 </a:t>
            </a:r>
            <a:r>
              <a:rPr kumimoji="1" lang="en-US" altLang="zh-CN" sz="1400" dirty="0" smtClean="0">
                <a:ea typeface="宋体" charset="-122"/>
              </a:rPr>
              <a:t>/*</a:t>
            </a:r>
            <a:r>
              <a:rPr kumimoji="1" lang="zh-CN" altLang="en-US" sz="1400" dirty="0">
                <a:ea typeface="宋体" charset="-122"/>
              </a:rPr>
              <a:t>此过程产生输出逻辑*</a:t>
            </a:r>
            <a:r>
              <a:rPr kumimoji="1" lang="en-US" altLang="zh-CN" sz="1400" dirty="0">
                <a:ea typeface="宋体" charset="-122"/>
              </a:rPr>
              <a:t>/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begin  case(</a:t>
            </a:r>
            <a:r>
              <a:rPr kumimoji="1" lang="en-US" altLang="zh-CN" sz="1400" dirty="0" err="1">
                <a:ea typeface="宋体" charset="-122"/>
              </a:rPr>
              <a:t>qout</a:t>
            </a:r>
            <a:r>
              <a:rPr kumimoji="1" lang="en-US" altLang="zh-CN" sz="1400" dirty="0">
                <a:ea typeface="宋体" charset="-122"/>
              </a:rPr>
              <a:t>)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	3'b100: z=1'b1;</a:t>
            </a:r>
          </a:p>
          <a:p>
            <a:pPr indent="202406"/>
            <a:r>
              <a:rPr kumimoji="1" lang="en-US" altLang="zh-CN" sz="1400" dirty="0">
                <a:ea typeface="宋体" charset="-122"/>
              </a:rPr>
              <a:t>		</a:t>
            </a:r>
            <a:r>
              <a:rPr kumimoji="1" lang="en-US" altLang="zh-CN" sz="1400" dirty="0" err="1">
                <a:ea typeface="宋体" charset="-122"/>
              </a:rPr>
              <a:t>default:z</a:t>
            </a:r>
            <a:r>
              <a:rPr kumimoji="1" lang="en-US" altLang="zh-CN" sz="1400" dirty="0">
                <a:ea typeface="宋体" charset="-122"/>
              </a:rPr>
              <a:t>=1'b0;</a:t>
            </a:r>
          </a:p>
          <a:p>
            <a:pPr indent="202406"/>
            <a:r>
              <a:rPr kumimoji="1" lang="en-US" altLang="zh-CN" sz="1400" dirty="0" err="1">
                <a:ea typeface="宋体" charset="-122"/>
              </a:rPr>
              <a:t>endcase</a:t>
            </a:r>
            <a:endParaRPr kumimoji="1" lang="en-US" altLang="zh-CN" sz="1400" dirty="0">
              <a:ea typeface="宋体" charset="-122"/>
            </a:endParaRPr>
          </a:p>
          <a:p>
            <a:pPr indent="202406"/>
            <a:r>
              <a:rPr kumimoji="1" lang="en-US" altLang="zh-CN" sz="1400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400" dirty="0" err="1">
                <a:ea typeface="宋体" charset="-122"/>
              </a:rPr>
              <a:t>endmodule</a:t>
            </a:r>
            <a:endParaRPr kumimoji="1" lang="en-US" altLang="zh-CN" sz="1400" dirty="0">
              <a:ea typeface="宋体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75797" y="1587234"/>
            <a:ext cx="1723696" cy="9564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段</a:t>
            </a:r>
            <a:r>
              <a:rPr lang="en-US" altLang="zh-CN" dirty="0" smtClean="0">
                <a:sym typeface="Wingdings" panose="05000000000000000000" pitchFamily="2" charset="2"/>
              </a:rPr>
              <a:t>1</a:t>
            </a:r>
            <a:r>
              <a:rPr lang="zh-CN" altLang="en-US" dirty="0" smtClean="0">
                <a:sym typeface="Wingdings" panose="05000000000000000000" pitchFamily="2" charset="2"/>
              </a:rPr>
              <a:t>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892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0"/>
          <p:cNvSpPr>
            <a:spLocks noChangeArrowheads="1"/>
          </p:cNvSpPr>
          <p:nvPr/>
        </p:nvSpPr>
        <p:spPr bwMode="auto">
          <a:xfrm>
            <a:off x="401445" y="878806"/>
            <a:ext cx="7599556" cy="412619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02406"/>
            <a:r>
              <a:rPr kumimoji="1" lang="en-US" altLang="zh-CN" sz="1800" b="1" dirty="0">
                <a:ea typeface="宋体" charset="-122"/>
              </a:rPr>
              <a:t>module fsm1_seq101(</a:t>
            </a:r>
            <a:r>
              <a:rPr kumimoji="1" lang="en-US" altLang="zh-CN" sz="1800" b="1" dirty="0" err="1">
                <a:ea typeface="宋体" charset="-122"/>
              </a:rPr>
              <a:t>clk,clr,x,z</a:t>
            </a:r>
            <a:r>
              <a:rPr kumimoji="1" lang="en-US" altLang="zh-CN" sz="1800" b="1" dirty="0">
                <a:ea typeface="宋体" charset="-122"/>
              </a:rPr>
              <a:t>);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input </a:t>
            </a:r>
            <a:r>
              <a:rPr kumimoji="1" lang="en-US" altLang="zh-CN" sz="1800" b="1" dirty="0" err="1">
                <a:ea typeface="宋体" charset="-122"/>
              </a:rPr>
              <a:t>clk,clr,x</a:t>
            </a:r>
            <a:r>
              <a:rPr kumimoji="1" lang="en-US" altLang="zh-CN" sz="1800" b="1" dirty="0">
                <a:ea typeface="宋体" charset="-122"/>
              </a:rPr>
              <a:t>; output </a:t>
            </a:r>
            <a:r>
              <a:rPr kumimoji="1" lang="en-US" altLang="zh-CN" sz="1800" b="1" dirty="0" err="1">
                <a:ea typeface="宋体" charset="-122"/>
              </a:rPr>
              <a:t>reg</a:t>
            </a:r>
            <a:r>
              <a:rPr kumimoji="1" lang="en-US" altLang="zh-CN" sz="1800" b="1" dirty="0">
                <a:ea typeface="宋体" charset="-122"/>
              </a:rPr>
              <a:t> z; </a:t>
            </a:r>
            <a:r>
              <a:rPr kumimoji="1" lang="en-US" altLang="zh-CN" sz="1800" b="1" dirty="0" err="1">
                <a:ea typeface="宋体" charset="-122"/>
              </a:rPr>
              <a:t>reg</a:t>
            </a:r>
            <a:r>
              <a:rPr kumimoji="1" lang="en-US" altLang="zh-CN" sz="1800" b="1" dirty="0">
                <a:ea typeface="宋体" charset="-122"/>
              </a:rPr>
              <a:t>[1:0] </a:t>
            </a:r>
            <a:r>
              <a:rPr kumimoji="1" lang="en-US" altLang="zh-CN" sz="1800" b="1" dirty="0" err="1">
                <a:ea typeface="宋体" charset="-122"/>
              </a:rPr>
              <a:t>state,next_state</a:t>
            </a:r>
            <a:r>
              <a:rPr kumimoji="1" lang="en-US" altLang="zh-CN" sz="1800" b="1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parameter 	</a:t>
            </a:r>
            <a:r>
              <a:rPr kumimoji="1" lang="en-US" altLang="zh-CN" sz="1800" b="1" dirty="0" smtClean="0">
                <a:ea typeface="宋体" charset="-122"/>
              </a:rPr>
              <a:t>S0=2‘b00,S1=2’b01,S2=2‘b11,S3=2’b10</a:t>
            </a:r>
            <a:r>
              <a:rPr kumimoji="1" lang="en-US" altLang="zh-CN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;</a:t>
            </a:r>
            <a:r>
              <a:rPr kumimoji="1" lang="en-US" altLang="zh-CN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//</a:t>
            </a:r>
            <a:r>
              <a:rPr kumimoji="1" lang="zh-CN" altLang="en-US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格雷编码</a:t>
            </a:r>
            <a:endParaRPr kumimoji="1" lang="en-US" altLang="zh-CN" sz="1800" b="1" dirty="0">
              <a:solidFill>
                <a:schemeClr val="bg1">
                  <a:lumMod val="65000"/>
                </a:schemeClr>
              </a:solidFill>
              <a:ea typeface="宋体" charset="-122"/>
            </a:endParaRP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always @(</a:t>
            </a:r>
            <a:r>
              <a:rPr kumimoji="1" lang="en-US" altLang="zh-CN" sz="1800" b="1" dirty="0" err="1">
                <a:ea typeface="宋体" charset="-122"/>
              </a:rPr>
              <a:t>posedge</a:t>
            </a:r>
            <a:r>
              <a:rPr kumimoji="1" lang="en-US" altLang="zh-CN" sz="1800" b="1" dirty="0">
                <a:ea typeface="宋体" charset="-122"/>
              </a:rPr>
              <a:t> </a:t>
            </a:r>
            <a:r>
              <a:rPr kumimoji="1" lang="en-US" altLang="zh-CN" sz="1800" b="1" dirty="0" err="1">
                <a:ea typeface="宋体" charset="-122"/>
              </a:rPr>
              <a:t>clk</a:t>
            </a:r>
            <a:r>
              <a:rPr kumimoji="1" lang="en-US" altLang="zh-CN" sz="1800" b="1" dirty="0">
                <a:ea typeface="宋体" charset="-122"/>
              </a:rPr>
              <a:t> or </a:t>
            </a:r>
            <a:r>
              <a:rPr kumimoji="1" lang="en-US" altLang="zh-CN" sz="1800" b="1" dirty="0" err="1">
                <a:ea typeface="宋体" charset="-122"/>
              </a:rPr>
              <a:t>posedge</a:t>
            </a:r>
            <a:r>
              <a:rPr kumimoji="1" lang="en-US" altLang="zh-CN" sz="1800" b="1" dirty="0">
                <a:ea typeface="宋体" charset="-122"/>
              </a:rPr>
              <a:t> </a:t>
            </a:r>
            <a:r>
              <a:rPr kumimoji="1" lang="en-US" altLang="zh-CN" sz="1800" b="1" dirty="0" err="1">
                <a:ea typeface="宋体" charset="-122"/>
              </a:rPr>
              <a:t>clr</a:t>
            </a:r>
            <a:r>
              <a:rPr kumimoji="1" lang="en-US" altLang="zh-CN" sz="1800" b="1" dirty="0">
                <a:ea typeface="宋体" charset="-122"/>
              </a:rPr>
              <a:t>) </a:t>
            </a:r>
            <a:r>
              <a:rPr kumimoji="1" lang="en-US" altLang="zh-CN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/*</a:t>
            </a:r>
            <a:r>
              <a:rPr kumimoji="1" lang="zh-CN" altLang="en-US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当前</a:t>
            </a:r>
            <a:r>
              <a:rPr kumimoji="1" lang="zh-CN" altLang="en-US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状态*</a:t>
            </a:r>
            <a:r>
              <a:rPr kumimoji="1" lang="en-US" altLang="zh-CN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/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begin	if(</a:t>
            </a:r>
            <a:r>
              <a:rPr kumimoji="1" lang="en-US" altLang="zh-CN" sz="1800" b="1" dirty="0" err="1">
                <a:ea typeface="宋体" charset="-122"/>
              </a:rPr>
              <a:t>clr</a:t>
            </a:r>
            <a:r>
              <a:rPr kumimoji="1" lang="en-US" altLang="zh-CN" sz="1800" b="1" dirty="0">
                <a:ea typeface="宋体" charset="-122"/>
              </a:rPr>
              <a:t>) state&lt;=S0;        </a:t>
            </a:r>
            <a:r>
              <a:rPr kumimoji="1" lang="en-US" altLang="zh-CN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//</a:t>
            </a:r>
            <a:r>
              <a:rPr kumimoji="1" lang="zh-CN" altLang="en-US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异步复位，</a:t>
            </a:r>
            <a:r>
              <a:rPr kumimoji="1" lang="en-US" altLang="zh-CN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s0</a:t>
            </a:r>
            <a:r>
              <a:rPr kumimoji="1" lang="zh-CN" altLang="en-US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为起始状态</a:t>
            </a:r>
          </a:p>
          <a:p>
            <a:pPr indent="202406"/>
            <a:r>
              <a:rPr kumimoji="1" lang="zh-CN" altLang="en-US" sz="1800" b="1" dirty="0">
                <a:ea typeface="宋体" charset="-122"/>
              </a:rPr>
              <a:t>		</a:t>
            </a:r>
            <a:r>
              <a:rPr kumimoji="1" lang="en-US" altLang="zh-CN" sz="1800" b="1" dirty="0">
                <a:ea typeface="宋体" charset="-122"/>
              </a:rPr>
              <a:t>else state&lt;=</a:t>
            </a:r>
            <a:r>
              <a:rPr kumimoji="1" lang="en-US" altLang="zh-CN" sz="1800" b="1" dirty="0" err="1">
                <a:ea typeface="宋体" charset="-122"/>
              </a:rPr>
              <a:t>next_state</a:t>
            </a:r>
            <a:r>
              <a:rPr kumimoji="1" lang="en-US" altLang="zh-CN" sz="1800" b="1" dirty="0">
                <a:ea typeface="宋体" charset="-122"/>
              </a:rPr>
              <a:t>;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end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always @(state or x) </a:t>
            </a:r>
            <a:r>
              <a:rPr kumimoji="1" lang="en-US" altLang="zh-CN" sz="1800" b="1" dirty="0" smtClean="0"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/*</a:t>
            </a:r>
            <a:r>
              <a:rPr kumimoji="1" lang="zh-CN" altLang="en-US" sz="1800" b="1" dirty="0" smtClean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定义</a:t>
            </a:r>
            <a:r>
              <a:rPr kumimoji="1" lang="zh-CN" altLang="en-US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次态*</a:t>
            </a:r>
            <a:r>
              <a:rPr kumimoji="1" lang="en-US" altLang="zh-CN" sz="1800" b="1" dirty="0">
                <a:solidFill>
                  <a:schemeClr val="bg1">
                    <a:lumMod val="65000"/>
                  </a:schemeClr>
                </a:solidFill>
                <a:ea typeface="宋体" charset="-122"/>
              </a:rPr>
              <a:t>/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begin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case (state)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	S0:begin if(x) </a:t>
            </a:r>
            <a:r>
              <a:rPr kumimoji="1" lang="en-US" altLang="zh-CN" sz="1800" b="1" dirty="0" err="1">
                <a:ea typeface="宋体" charset="-122"/>
              </a:rPr>
              <a:t>next_state</a:t>
            </a:r>
            <a:r>
              <a:rPr kumimoji="1" lang="en-US" altLang="zh-CN" sz="1800" b="1" dirty="0">
                <a:ea typeface="宋体" charset="-122"/>
              </a:rPr>
              <a:t>&lt;=S1;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	else   	</a:t>
            </a:r>
            <a:r>
              <a:rPr kumimoji="1" lang="en-US" altLang="zh-CN" sz="1800" b="1" dirty="0" err="1">
                <a:ea typeface="宋体" charset="-122"/>
              </a:rPr>
              <a:t>next_state</a:t>
            </a:r>
            <a:r>
              <a:rPr kumimoji="1" lang="en-US" altLang="zh-CN" sz="1800" b="1" dirty="0">
                <a:ea typeface="宋体" charset="-122"/>
              </a:rPr>
              <a:t>&lt;=S0; end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	S1:begin	if(x) 	</a:t>
            </a:r>
            <a:r>
              <a:rPr kumimoji="1" lang="en-US" altLang="zh-CN" sz="1800" b="1" dirty="0" err="1">
                <a:ea typeface="宋体" charset="-122"/>
              </a:rPr>
              <a:t>next_state</a:t>
            </a:r>
            <a:r>
              <a:rPr kumimoji="1" lang="en-US" altLang="zh-CN" sz="1800" b="1" dirty="0">
                <a:ea typeface="宋体" charset="-122"/>
              </a:rPr>
              <a:t>&lt;=S1;</a:t>
            </a:r>
          </a:p>
          <a:p>
            <a:pPr indent="202406"/>
            <a:r>
              <a:rPr kumimoji="1" lang="en-US" altLang="zh-CN" sz="1800" b="1" dirty="0">
                <a:ea typeface="宋体" charset="-122"/>
              </a:rPr>
              <a:t>	else   	</a:t>
            </a:r>
            <a:r>
              <a:rPr kumimoji="1" lang="en-US" altLang="zh-CN" sz="1800" b="1" dirty="0" err="1">
                <a:ea typeface="宋体" charset="-122"/>
              </a:rPr>
              <a:t>next_state</a:t>
            </a:r>
            <a:r>
              <a:rPr kumimoji="1" lang="en-US" altLang="zh-CN" sz="1800" b="1" dirty="0">
                <a:ea typeface="宋体" charset="-122"/>
              </a:rPr>
              <a:t>&lt;=S2; end</a:t>
            </a:r>
          </a:p>
          <a:p>
            <a:pPr indent="202406"/>
            <a:r>
              <a:rPr kumimoji="1" lang="en-US" altLang="zh-CN" sz="1013" b="1" dirty="0">
                <a:ea typeface="宋体" charset="-122"/>
              </a:rPr>
              <a:t>		</a:t>
            </a:r>
            <a:endParaRPr kumimoji="1" lang="en-US" altLang="zh-CN" sz="1013" b="1" dirty="0">
              <a:latin typeface="Courier New" pitchFamily="49" charset="0"/>
              <a:ea typeface="宋体" charset="-122"/>
            </a:endParaRPr>
          </a:p>
        </p:txBody>
      </p:sp>
      <p:pic>
        <p:nvPicPr>
          <p:cNvPr id="37892" name="Picture 23" descr="未标题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87" y="2787775"/>
            <a:ext cx="1927622" cy="19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67659" y="209305"/>
            <a:ext cx="60671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>
                <a:solidFill>
                  <a:srgbClr val="FF0000"/>
                </a:solidFill>
                <a:ea typeface="黑体" pitchFamily="49" charset="-122"/>
              </a:rPr>
              <a:t>“101”</a:t>
            </a:r>
            <a:r>
              <a:rPr lang="zh-CN" altLang="en-US" sz="2100" b="1" dirty="0">
                <a:solidFill>
                  <a:srgbClr val="FF0000"/>
                </a:solidFill>
                <a:ea typeface="黑体" pitchFamily="49" charset="-122"/>
              </a:rPr>
              <a:t>序列检测器的</a:t>
            </a:r>
            <a:r>
              <a:rPr lang="en-US" altLang="zh-CN" sz="2100" b="1" dirty="0">
                <a:solidFill>
                  <a:srgbClr val="FF0000"/>
                </a:solidFill>
                <a:ea typeface="黑体" pitchFamily="49" charset="-122"/>
              </a:rPr>
              <a:t>Verilog</a:t>
            </a:r>
            <a:r>
              <a:rPr lang="zh-CN" altLang="en-US" sz="2100" b="1" dirty="0">
                <a:solidFill>
                  <a:srgbClr val="FF0000"/>
                </a:solidFill>
                <a:ea typeface="黑体" pitchFamily="49" charset="-122"/>
              </a:rPr>
              <a:t>描述（三个过程）</a:t>
            </a:r>
            <a:r>
              <a:rPr lang="zh-CN" altLang="en-US" sz="2100" dirty="0">
                <a:solidFill>
                  <a:srgbClr val="FF0000"/>
                </a:solidFill>
                <a:ea typeface="宋体" charset="-122"/>
              </a:rPr>
              <a:t> </a:t>
            </a:r>
            <a:endParaRPr lang="zh-CN" altLang="en-US" sz="21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735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ChangeArrowheads="1"/>
          </p:cNvSpPr>
          <p:nvPr/>
        </p:nvSpPr>
        <p:spPr bwMode="auto">
          <a:xfrm>
            <a:off x="247161" y="916368"/>
            <a:ext cx="4850358" cy="286232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1" lang="en-US" altLang="zh-CN" sz="2000" b="1" dirty="0">
                <a:ea typeface="宋体" charset="-122"/>
              </a:rPr>
              <a:t>S2:begin</a:t>
            </a:r>
          </a:p>
          <a:p>
            <a:r>
              <a:rPr kumimoji="1" lang="en-US" altLang="zh-CN" sz="2000" b="1" dirty="0">
                <a:ea typeface="宋体" charset="-122"/>
              </a:rPr>
              <a:t>	if(x) </a:t>
            </a:r>
            <a:r>
              <a:rPr kumimoji="1" lang="en-US" altLang="zh-CN" sz="2000" b="1" dirty="0" err="1">
                <a:ea typeface="宋体" charset="-122"/>
              </a:rPr>
              <a:t>next_state</a:t>
            </a:r>
            <a:r>
              <a:rPr kumimoji="1" lang="en-US" altLang="zh-CN" sz="2000" b="1" dirty="0">
                <a:ea typeface="宋体" charset="-122"/>
              </a:rPr>
              <a:t>&lt;=S3;</a:t>
            </a:r>
          </a:p>
          <a:p>
            <a:r>
              <a:rPr kumimoji="1" lang="en-US" altLang="zh-CN" sz="2000" b="1" dirty="0">
                <a:ea typeface="宋体" charset="-122"/>
              </a:rPr>
              <a:t>	else </a:t>
            </a:r>
            <a:r>
              <a:rPr kumimoji="1" lang="en-US" altLang="zh-CN" sz="2000" b="1" dirty="0" err="1">
                <a:ea typeface="宋体" charset="-122"/>
              </a:rPr>
              <a:t>next_state</a:t>
            </a:r>
            <a:r>
              <a:rPr kumimoji="1" lang="en-US" altLang="zh-CN" sz="2000" b="1" dirty="0">
                <a:ea typeface="宋体" charset="-122"/>
              </a:rPr>
              <a:t>&lt;=S0; end</a:t>
            </a:r>
          </a:p>
          <a:p>
            <a:r>
              <a:rPr kumimoji="1" lang="en-US" altLang="zh-CN" sz="2000" b="1" dirty="0">
                <a:ea typeface="宋体" charset="-122"/>
              </a:rPr>
              <a:t>S3:begin			if(x) 	</a:t>
            </a:r>
            <a:r>
              <a:rPr kumimoji="1" lang="en-US" altLang="zh-CN" sz="2000" b="1" dirty="0" err="1">
                <a:ea typeface="宋体" charset="-122"/>
              </a:rPr>
              <a:t>next_state</a:t>
            </a:r>
            <a:r>
              <a:rPr kumimoji="1" lang="en-US" altLang="zh-CN" sz="2000" b="1" dirty="0">
                <a:ea typeface="宋体" charset="-122"/>
              </a:rPr>
              <a:t>&lt;=S1;</a:t>
            </a:r>
          </a:p>
          <a:p>
            <a:r>
              <a:rPr kumimoji="1" lang="en-US" altLang="zh-CN" sz="2000" b="1" dirty="0">
                <a:ea typeface="宋体" charset="-122"/>
              </a:rPr>
              <a:t>	else 	</a:t>
            </a:r>
            <a:r>
              <a:rPr kumimoji="1" lang="en-US" altLang="zh-CN" sz="2000" b="1" dirty="0" err="1">
                <a:ea typeface="宋体" charset="-122"/>
              </a:rPr>
              <a:t>next_state</a:t>
            </a:r>
            <a:r>
              <a:rPr kumimoji="1" lang="en-US" altLang="zh-CN" sz="2000" b="1" dirty="0">
                <a:ea typeface="宋体" charset="-122"/>
              </a:rPr>
              <a:t>&lt;=S2; end</a:t>
            </a:r>
          </a:p>
          <a:p>
            <a:r>
              <a:rPr kumimoji="1" lang="en-US" altLang="zh-CN" sz="2000" b="1" dirty="0">
                <a:ea typeface="宋体" charset="-122"/>
              </a:rPr>
              <a:t>default:	</a:t>
            </a:r>
            <a:r>
              <a:rPr kumimoji="1" lang="en-US" altLang="zh-CN" sz="2000" b="1" dirty="0" err="1">
                <a:ea typeface="宋体" charset="-122"/>
              </a:rPr>
              <a:t>next_state</a:t>
            </a:r>
            <a:r>
              <a:rPr kumimoji="1" lang="en-US" altLang="zh-CN" sz="2000" b="1" dirty="0">
                <a:ea typeface="宋体" charset="-122"/>
              </a:rPr>
              <a:t>&lt;=S0;</a:t>
            </a:r>
            <a:br>
              <a:rPr kumimoji="1" lang="en-US" altLang="zh-CN" sz="2000" b="1" dirty="0">
                <a:ea typeface="宋体" charset="-122"/>
              </a:rPr>
            </a:br>
            <a:r>
              <a:rPr kumimoji="1" lang="en-US" altLang="zh-CN" sz="2000" b="1" dirty="0">
                <a:ea typeface="宋体" charset="-122"/>
              </a:rPr>
              <a:t> 		</a:t>
            </a:r>
            <a:r>
              <a:rPr kumimoji="1" lang="en-US" altLang="zh-CN" sz="2000" b="1" dirty="0" err="1">
                <a:ea typeface="宋体" charset="-122"/>
              </a:rPr>
              <a:t>endcase</a:t>
            </a:r>
            <a:endParaRPr kumimoji="1" lang="en-US" altLang="zh-CN" sz="2000" b="1" dirty="0">
              <a:ea typeface="宋体" charset="-122"/>
            </a:endParaRPr>
          </a:p>
          <a:p>
            <a:r>
              <a:rPr kumimoji="1" lang="en-US" altLang="zh-CN" sz="2000" b="1" dirty="0">
                <a:ea typeface="宋体" charset="-122"/>
              </a:rPr>
              <a:t>end</a:t>
            </a:r>
          </a:p>
        </p:txBody>
      </p:sp>
      <p:sp>
        <p:nvSpPr>
          <p:cNvPr id="38915" name="Rectangle 1032"/>
          <p:cNvSpPr>
            <a:spLocks noChangeArrowheads="1"/>
          </p:cNvSpPr>
          <p:nvPr/>
        </p:nvSpPr>
        <p:spPr bwMode="auto">
          <a:xfrm>
            <a:off x="4253017" y="3321546"/>
            <a:ext cx="3955562" cy="18158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1600" b="1" dirty="0">
                <a:ea typeface="宋体" charset="-122"/>
              </a:rPr>
              <a:t>always @(state) </a:t>
            </a:r>
            <a:r>
              <a:rPr kumimoji="1" lang="en-US" altLang="zh-CN" sz="1600" b="1" dirty="0" smtClean="0">
                <a:ea typeface="宋体" charset="-122"/>
              </a:rPr>
              <a:t> /*</a:t>
            </a:r>
            <a:r>
              <a:rPr kumimoji="1" lang="zh-CN" altLang="en-US" sz="1600" b="1" dirty="0">
                <a:ea typeface="宋体" charset="-122"/>
              </a:rPr>
              <a:t>该过程产生输出逻辑*</a:t>
            </a:r>
            <a:r>
              <a:rPr kumimoji="1" lang="en-US" altLang="zh-CN" sz="1600" b="1" dirty="0">
                <a:ea typeface="宋体" charset="-122"/>
              </a:rPr>
              <a:t>/</a:t>
            </a:r>
          </a:p>
          <a:p>
            <a:r>
              <a:rPr kumimoji="1" lang="en-US" altLang="zh-CN" sz="1600" b="1" dirty="0">
                <a:ea typeface="宋体" charset="-122"/>
              </a:rPr>
              <a:t>begin  case(state)</a:t>
            </a:r>
          </a:p>
          <a:p>
            <a:r>
              <a:rPr kumimoji="1" lang="en-US" altLang="zh-CN" sz="1600" b="1" dirty="0">
                <a:ea typeface="宋体" charset="-122"/>
              </a:rPr>
              <a:t>	</a:t>
            </a:r>
            <a:r>
              <a:rPr kumimoji="1" lang="en-US" altLang="zh-CN" sz="1600" b="1" dirty="0" smtClean="0">
                <a:ea typeface="宋体" charset="-122"/>
              </a:rPr>
              <a:t> S3</a:t>
            </a:r>
            <a:r>
              <a:rPr kumimoji="1" lang="en-US" altLang="zh-CN" sz="1600" b="1" dirty="0">
                <a:ea typeface="宋体" charset="-122"/>
              </a:rPr>
              <a:t>: z=1'b1;</a:t>
            </a:r>
          </a:p>
          <a:p>
            <a:r>
              <a:rPr kumimoji="1" lang="en-US" altLang="zh-CN" sz="1600" b="1" dirty="0">
                <a:ea typeface="宋体" charset="-122"/>
              </a:rPr>
              <a:t>	</a:t>
            </a:r>
            <a:r>
              <a:rPr kumimoji="1" lang="en-US" altLang="zh-CN" sz="1600" b="1" dirty="0" smtClean="0">
                <a:ea typeface="宋体" charset="-122"/>
              </a:rPr>
              <a:t> </a:t>
            </a:r>
            <a:r>
              <a:rPr kumimoji="1" lang="en-US" altLang="zh-CN" sz="1600" b="1" dirty="0" err="1" smtClean="0">
                <a:ea typeface="宋体" charset="-122"/>
              </a:rPr>
              <a:t>default:z</a:t>
            </a:r>
            <a:r>
              <a:rPr kumimoji="1" lang="en-US" altLang="zh-CN" sz="1600" b="1" dirty="0" smtClean="0">
                <a:ea typeface="宋体" charset="-122"/>
              </a:rPr>
              <a:t>=1'b0</a:t>
            </a:r>
            <a:r>
              <a:rPr kumimoji="1" lang="en-US" altLang="zh-CN" sz="1600" b="1" dirty="0">
                <a:ea typeface="宋体" charset="-122"/>
              </a:rPr>
              <a:t>;</a:t>
            </a:r>
          </a:p>
          <a:p>
            <a:r>
              <a:rPr kumimoji="1" lang="en-US" altLang="zh-CN" sz="1600" b="1" dirty="0" err="1">
                <a:ea typeface="宋体" charset="-122"/>
              </a:rPr>
              <a:t>endcase</a:t>
            </a:r>
            <a:endParaRPr kumimoji="1" lang="en-US" altLang="zh-CN" sz="1600" b="1" dirty="0">
              <a:ea typeface="宋体" charset="-122"/>
            </a:endParaRPr>
          </a:p>
          <a:p>
            <a:r>
              <a:rPr kumimoji="1" lang="en-US" altLang="zh-CN" sz="1600" b="1" dirty="0">
                <a:ea typeface="宋体" charset="-122"/>
              </a:rPr>
              <a:t>end</a:t>
            </a:r>
          </a:p>
          <a:p>
            <a:r>
              <a:rPr kumimoji="1" lang="en-US" altLang="zh-CN" sz="1600" b="1" dirty="0" err="1">
                <a:ea typeface="宋体" charset="-122"/>
              </a:rPr>
              <a:t>endmodule</a:t>
            </a:r>
            <a:endParaRPr kumimoji="1" lang="en-US" altLang="zh-CN" sz="1600" b="1" dirty="0">
              <a:ea typeface="宋体" charset="-122"/>
            </a:endParaRPr>
          </a:p>
        </p:txBody>
      </p:sp>
      <p:sp>
        <p:nvSpPr>
          <p:cNvPr id="38916" name="Rectangle 1033"/>
          <p:cNvSpPr>
            <a:spLocks noChangeArrowheads="1"/>
          </p:cNvSpPr>
          <p:nvPr/>
        </p:nvSpPr>
        <p:spPr bwMode="auto">
          <a:xfrm>
            <a:off x="1143000" y="115209"/>
            <a:ext cx="6615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</a:rPr>
              <a:t>“101”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序列检测器的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</a:rPr>
              <a:t>Verilog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描述（三个过程）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pic>
        <p:nvPicPr>
          <p:cNvPr id="5" name="Picture 23" descr="未标题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76" y="576874"/>
            <a:ext cx="2569179" cy="259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5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545" y="115614"/>
            <a:ext cx="4146332" cy="48705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module fsm1_seq101(</a:t>
            </a:r>
            <a:r>
              <a:rPr lang="en-US" altLang="zh-CN" b="1" dirty="0" err="1"/>
              <a:t>clk,clr,x,z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input </a:t>
            </a:r>
            <a:r>
              <a:rPr lang="en-US" altLang="zh-CN" b="1" dirty="0" err="1"/>
              <a:t>clk,clr,x</a:t>
            </a:r>
            <a:r>
              <a:rPr lang="en-US" altLang="zh-CN" b="1" dirty="0"/>
              <a:t>; output </a:t>
            </a:r>
            <a:r>
              <a:rPr lang="en-US" altLang="zh-CN" b="1" dirty="0" err="1"/>
              <a:t>reg</a:t>
            </a:r>
            <a:r>
              <a:rPr lang="en-US" altLang="zh-CN" b="1" dirty="0"/>
              <a:t> z; </a:t>
            </a:r>
            <a:r>
              <a:rPr lang="en-US" altLang="zh-CN" b="1" dirty="0" err="1"/>
              <a:t>reg</a:t>
            </a:r>
            <a:r>
              <a:rPr lang="en-US" altLang="zh-CN" b="1" dirty="0"/>
              <a:t>[1:0] state;</a:t>
            </a:r>
          </a:p>
          <a:p>
            <a:r>
              <a:rPr lang="en-US" altLang="zh-CN" b="1" dirty="0"/>
              <a:t>parameter  S0=2‘b00,S1=2’b01,S2=2‘b11,S3=2’b10; </a:t>
            </a:r>
          </a:p>
          <a:p>
            <a:r>
              <a:rPr lang="en-US" altLang="zh-CN" b="1" dirty="0"/>
              <a:t>always 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 or 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clr</a:t>
            </a:r>
            <a:r>
              <a:rPr lang="en-US" altLang="zh-CN" b="1" dirty="0"/>
              <a:t>)  </a:t>
            </a:r>
          </a:p>
          <a:p>
            <a:r>
              <a:rPr lang="en-US" altLang="zh-CN" b="1" dirty="0" smtClean="0"/>
              <a:t>begin</a:t>
            </a:r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/>
              <a:t>) state&lt;=S0;      </a:t>
            </a:r>
          </a:p>
          <a:p>
            <a:r>
              <a:rPr lang="en-US" altLang="zh-CN" b="1" dirty="0" smtClean="0"/>
              <a:t>else </a:t>
            </a:r>
            <a:r>
              <a:rPr lang="en-US" altLang="zh-CN" b="1" dirty="0"/>
              <a:t>begin</a:t>
            </a:r>
          </a:p>
          <a:p>
            <a:pPr lvl="1"/>
            <a:r>
              <a:rPr lang="en-US" altLang="zh-CN" b="1" dirty="0"/>
              <a:t>case (state)</a:t>
            </a:r>
          </a:p>
          <a:p>
            <a:pPr lvl="2"/>
            <a:r>
              <a:rPr lang="en-US" altLang="zh-CN" b="1" dirty="0"/>
              <a:t>S0:begin if(x) </a:t>
            </a:r>
            <a:r>
              <a:rPr lang="en-US" altLang="zh-CN" b="1" dirty="0" smtClean="0"/>
              <a:t> state</a:t>
            </a:r>
            <a:r>
              <a:rPr lang="en-US" altLang="zh-CN" b="1" dirty="0"/>
              <a:t>&lt;=S1</a:t>
            </a:r>
            <a:r>
              <a:rPr lang="en-US" altLang="zh-CN" b="1" dirty="0" smtClean="0"/>
              <a:t>; else  </a:t>
            </a:r>
            <a:r>
              <a:rPr lang="en-US" altLang="zh-CN" b="1" dirty="0"/>
              <a:t>state&lt;=S0; end</a:t>
            </a:r>
          </a:p>
          <a:p>
            <a:pPr lvl="2"/>
            <a:r>
              <a:rPr lang="en-US" altLang="zh-CN" b="1" dirty="0"/>
              <a:t>S1:begin if(x) </a:t>
            </a:r>
            <a:r>
              <a:rPr lang="en-US" altLang="zh-CN" b="1" dirty="0" smtClean="0"/>
              <a:t> state</a:t>
            </a:r>
            <a:r>
              <a:rPr lang="en-US" altLang="zh-CN" b="1" dirty="0"/>
              <a:t>&lt;=S1</a:t>
            </a:r>
            <a:r>
              <a:rPr lang="en-US" altLang="zh-CN" b="1" dirty="0" smtClean="0"/>
              <a:t>; else   state</a:t>
            </a:r>
            <a:r>
              <a:rPr lang="en-US" altLang="zh-CN" b="1" dirty="0"/>
              <a:t>&lt;=S2; end</a:t>
            </a:r>
          </a:p>
          <a:p>
            <a:pPr lvl="2"/>
            <a:r>
              <a:rPr lang="en-US" altLang="zh-CN" b="1" dirty="0"/>
              <a:t>S2:begin if(x) state&lt;=S3</a:t>
            </a:r>
            <a:r>
              <a:rPr lang="en-US" altLang="zh-CN" b="1" dirty="0" smtClean="0"/>
              <a:t>; </a:t>
            </a:r>
            <a:r>
              <a:rPr lang="en-US" altLang="zh-CN" b="1" dirty="0"/>
              <a:t>else </a:t>
            </a:r>
            <a:r>
              <a:rPr lang="en-US" altLang="zh-CN" b="1" dirty="0" smtClean="0"/>
              <a:t>   state</a:t>
            </a:r>
            <a:r>
              <a:rPr lang="en-US" altLang="zh-CN" b="1" dirty="0"/>
              <a:t>&lt;=S0; end</a:t>
            </a:r>
          </a:p>
          <a:p>
            <a:pPr lvl="2"/>
            <a:r>
              <a:rPr lang="en-US" altLang="zh-CN" b="1" dirty="0"/>
              <a:t>S3:begin if(x) </a:t>
            </a:r>
            <a:r>
              <a:rPr lang="en-US" altLang="zh-CN" b="1" dirty="0" smtClean="0"/>
              <a:t> state</a:t>
            </a:r>
            <a:r>
              <a:rPr lang="en-US" altLang="zh-CN" b="1" dirty="0"/>
              <a:t>&lt;=S1</a:t>
            </a:r>
            <a:r>
              <a:rPr lang="en-US" altLang="zh-CN" b="1" dirty="0" smtClean="0"/>
              <a:t>; else  state</a:t>
            </a:r>
            <a:r>
              <a:rPr lang="en-US" altLang="zh-CN" b="1" dirty="0"/>
              <a:t>&lt;=S2; end</a:t>
            </a:r>
          </a:p>
          <a:p>
            <a:pPr lvl="2"/>
            <a:r>
              <a:rPr lang="en-US" altLang="zh-CN" b="1" dirty="0"/>
              <a:t>default: state&lt;=S0;  </a:t>
            </a:r>
          </a:p>
          <a:p>
            <a:pPr lvl="1"/>
            <a:r>
              <a:rPr lang="en-US" altLang="zh-CN" b="1" dirty="0" err="1"/>
              <a:t>endcase</a:t>
            </a:r>
            <a:endParaRPr lang="en-US" altLang="zh-CN" b="1" dirty="0"/>
          </a:p>
          <a:p>
            <a:r>
              <a:rPr lang="en-US" altLang="zh-CN" b="1" dirty="0" smtClean="0"/>
              <a:t>        end</a:t>
            </a:r>
            <a:endParaRPr lang="en-US" altLang="zh-CN" b="1" dirty="0"/>
          </a:p>
          <a:p>
            <a:r>
              <a:rPr lang="en-US" altLang="zh-CN" b="1" dirty="0"/>
              <a:t>end</a:t>
            </a:r>
          </a:p>
          <a:p>
            <a:r>
              <a:rPr lang="en-US" altLang="zh-CN" b="1" dirty="0"/>
              <a:t>always @(state)  </a:t>
            </a:r>
          </a:p>
          <a:p>
            <a:r>
              <a:rPr lang="en-US" altLang="zh-CN" b="1" dirty="0"/>
              <a:t>begin  case(state)</a:t>
            </a:r>
          </a:p>
          <a:p>
            <a:r>
              <a:rPr lang="en-US" altLang="zh-CN" b="1" dirty="0"/>
              <a:t>	 S3: z=1'b1;</a:t>
            </a:r>
          </a:p>
          <a:p>
            <a:r>
              <a:rPr lang="en-US" altLang="zh-CN" b="1" dirty="0"/>
              <a:t>	 </a:t>
            </a:r>
            <a:r>
              <a:rPr lang="en-US" altLang="zh-CN" b="1" dirty="0" err="1"/>
              <a:t>default:z</a:t>
            </a:r>
            <a:r>
              <a:rPr lang="en-US" altLang="zh-CN" b="1" dirty="0"/>
              <a:t>=1'b0;</a:t>
            </a:r>
          </a:p>
          <a:p>
            <a:r>
              <a:rPr lang="en-US" altLang="zh-CN" b="1" dirty="0" err="1"/>
              <a:t>endcase</a:t>
            </a:r>
            <a:endParaRPr lang="en-US" altLang="zh-CN" b="1" dirty="0"/>
          </a:p>
          <a:p>
            <a:r>
              <a:rPr lang="en-US" altLang="zh-CN" b="1" dirty="0"/>
              <a:t>end</a:t>
            </a:r>
          </a:p>
          <a:p>
            <a:r>
              <a:rPr lang="en-US" altLang="zh-CN" b="1" dirty="0" err="1"/>
              <a:t>endmodule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951283" y="3032463"/>
            <a:ext cx="2494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二段式设计：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、现态定义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次态定义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、输出定义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7712" y="115614"/>
            <a:ext cx="45720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400" b="1" dirty="0"/>
              <a:t>module fsm1_seq101(clk,clr,x,z);</a:t>
            </a:r>
          </a:p>
          <a:p>
            <a:r>
              <a:rPr lang="zh-CN" altLang="en-US" sz="1400" b="1" dirty="0"/>
              <a:t>input clk,clr,x; output reg z; reg[1:0] state,next_state;</a:t>
            </a:r>
          </a:p>
          <a:p>
            <a:r>
              <a:rPr lang="zh-CN" altLang="en-US" sz="1400" b="1" dirty="0"/>
              <a:t>parameter </a:t>
            </a:r>
            <a:r>
              <a:rPr lang="zh-CN" altLang="en-US" sz="1400" b="1" dirty="0" smtClean="0"/>
              <a:t> S</a:t>
            </a:r>
            <a:r>
              <a:rPr lang="zh-CN" altLang="en-US" sz="1400" b="1" dirty="0"/>
              <a:t>0=2‘b00,S1=2’b01,S2=2‘b11,S3=2’b10</a:t>
            </a:r>
            <a:r>
              <a:rPr lang="zh-CN" altLang="en-US" sz="1400" b="1" dirty="0" smtClean="0"/>
              <a:t>; 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always </a:t>
            </a:r>
            <a:r>
              <a:rPr lang="zh-CN" altLang="en-US" sz="1400" b="1" dirty="0"/>
              <a:t>@(posedge clk or posedge </a:t>
            </a:r>
            <a:r>
              <a:rPr lang="zh-CN" altLang="en-US" sz="1400" b="1" dirty="0" smtClean="0"/>
              <a:t>clr</a:t>
            </a:r>
            <a:r>
              <a:rPr lang="en-US" altLang="zh-CN" sz="1400" b="1" dirty="0" smtClean="0"/>
              <a:t>)</a:t>
            </a:r>
          </a:p>
          <a:p>
            <a:r>
              <a:rPr lang="zh-CN" altLang="en-US" sz="1400" b="1" dirty="0" smtClean="0"/>
              <a:t>begin    if</a:t>
            </a:r>
            <a:r>
              <a:rPr lang="zh-CN" altLang="en-US" sz="1400" b="1" dirty="0"/>
              <a:t>(clr) state&lt;=S</a:t>
            </a:r>
            <a:r>
              <a:rPr lang="zh-CN" altLang="en-US" sz="1400" b="1" dirty="0" smtClean="0"/>
              <a:t>0</a:t>
            </a:r>
            <a:r>
              <a:rPr lang="en-US" altLang="zh-CN" sz="1400" b="1" dirty="0" smtClean="0"/>
              <a:t>;e</a:t>
            </a:r>
            <a:r>
              <a:rPr lang="zh-CN" altLang="en-US" sz="1400" b="1" dirty="0" smtClean="0"/>
              <a:t>lse </a:t>
            </a:r>
            <a:r>
              <a:rPr lang="zh-CN" altLang="en-US" sz="1400" b="1" dirty="0"/>
              <a:t>state&lt;=next_state</a:t>
            </a:r>
            <a:r>
              <a:rPr lang="zh-CN" altLang="en-US" sz="1400" b="1" dirty="0" smtClean="0"/>
              <a:t>;   end</a:t>
            </a:r>
            <a:endParaRPr lang="en-US" altLang="zh-CN" sz="1400" b="1" dirty="0" smtClean="0"/>
          </a:p>
          <a:p>
            <a:endParaRPr lang="zh-CN" altLang="en-US" sz="1400" b="1" dirty="0"/>
          </a:p>
          <a:p>
            <a:r>
              <a:rPr lang="zh-CN" altLang="en-US" sz="1400" b="1" dirty="0"/>
              <a:t>always @(state or x) </a:t>
            </a:r>
            <a:r>
              <a:rPr lang="zh-CN" altLang="en-US" sz="1400" b="1" dirty="0" smtClean="0"/>
              <a:t>begin</a:t>
            </a:r>
            <a:endParaRPr lang="zh-CN" altLang="en-US" sz="1400" b="1" dirty="0"/>
          </a:p>
          <a:p>
            <a:r>
              <a:rPr lang="zh-CN" altLang="en-US" sz="1400" b="1" dirty="0"/>
              <a:t>case (state)</a:t>
            </a:r>
          </a:p>
          <a:p>
            <a:r>
              <a:rPr lang="zh-CN" altLang="en-US" sz="1400" b="1" dirty="0" smtClean="0"/>
              <a:t>      S</a:t>
            </a:r>
            <a:r>
              <a:rPr lang="zh-CN" altLang="en-US" sz="1400" b="1" dirty="0"/>
              <a:t>0:</a:t>
            </a:r>
            <a:r>
              <a:rPr lang="zh-CN" altLang="en-US" sz="1400" b="1" dirty="0" smtClean="0"/>
              <a:t>begin   </a:t>
            </a:r>
            <a:r>
              <a:rPr lang="zh-CN" altLang="en-US" sz="1400" b="1" dirty="0"/>
              <a:t>z=0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 </a:t>
            </a:r>
            <a:r>
              <a:rPr lang="zh-CN" altLang="en-US" sz="1400" b="1" dirty="0" smtClean="0"/>
              <a:t>if</a:t>
            </a:r>
            <a:r>
              <a:rPr lang="zh-CN" altLang="en-US" sz="1400" b="1" dirty="0"/>
              <a:t>(x</a:t>
            </a:r>
            <a:r>
              <a:rPr lang="zh-CN" altLang="en-US" sz="1400" b="1" dirty="0" smtClean="0"/>
              <a:t>) next</a:t>
            </a:r>
            <a:r>
              <a:rPr lang="zh-CN" altLang="en-US" sz="1400" b="1" dirty="0"/>
              <a:t>_state&lt;=S1</a:t>
            </a:r>
            <a:r>
              <a:rPr lang="zh-CN" altLang="en-US" sz="1400" b="1" dirty="0" smtClean="0"/>
              <a:t>; else   next</a:t>
            </a:r>
            <a:r>
              <a:rPr lang="zh-CN" altLang="en-US" sz="1400" b="1" dirty="0"/>
              <a:t>_state&lt;=S0; end</a:t>
            </a:r>
          </a:p>
          <a:p>
            <a:r>
              <a:rPr lang="zh-CN" altLang="en-US" sz="1400" b="1" dirty="0" smtClean="0"/>
              <a:t>       S</a:t>
            </a:r>
            <a:r>
              <a:rPr lang="zh-CN" altLang="en-US" sz="1400" b="1" dirty="0"/>
              <a:t>1:begin z=0；	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  </a:t>
            </a:r>
            <a:r>
              <a:rPr lang="zh-CN" altLang="en-US" sz="1400" b="1" dirty="0" smtClean="0"/>
              <a:t>if</a:t>
            </a:r>
            <a:r>
              <a:rPr lang="zh-CN" altLang="en-US" sz="1400" b="1" dirty="0"/>
              <a:t>(x) </a:t>
            </a:r>
            <a:r>
              <a:rPr lang="zh-CN" altLang="en-US" sz="1400" b="1" dirty="0" smtClean="0"/>
              <a:t>next</a:t>
            </a:r>
            <a:r>
              <a:rPr lang="zh-CN" altLang="en-US" sz="1400" b="1" dirty="0"/>
              <a:t>_state&lt;=S1</a:t>
            </a:r>
            <a:r>
              <a:rPr lang="zh-CN" altLang="en-US" sz="1400" b="1" dirty="0" smtClean="0"/>
              <a:t>;else  </a:t>
            </a:r>
            <a:r>
              <a:rPr lang="en-US" altLang="zh-CN" sz="1400" b="1" dirty="0" smtClean="0"/>
              <a:t>n</a:t>
            </a:r>
            <a:r>
              <a:rPr lang="zh-CN" altLang="en-US" sz="1400" b="1" dirty="0" smtClean="0"/>
              <a:t>ext</a:t>
            </a:r>
            <a:r>
              <a:rPr lang="zh-CN" altLang="en-US" sz="1400" b="1" dirty="0"/>
              <a:t>_state&lt;=S2; </a:t>
            </a:r>
            <a:r>
              <a:rPr lang="zh-CN" altLang="en-US" sz="1400" b="1" dirty="0" smtClean="0"/>
              <a:t>end</a:t>
            </a:r>
            <a:endParaRPr lang="zh-CN" altLang="en-US" sz="1400" b="1" dirty="0"/>
          </a:p>
          <a:p>
            <a:r>
              <a:rPr lang="zh-CN" altLang="en-US" sz="1400" b="1" dirty="0" smtClean="0"/>
              <a:t>       S</a:t>
            </a:r>
            <a:r>
              <a:rPr lang="zh-CN" altLang="en-US" sz="1400" b="1" dirty="0"/>
              <a:t>2:begin z=1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  </a:t>
            </a:r>
            <a:r>
              <a:rPr lang="zh-CN" altLang="en-US" sz="1400" b="1" dirty="0" smtClean="0"/>
              <a:t>if</a:t>
            </a:r>
            <a:r>
              <a:rPr lang="zh-CN" altLang="en-US" sz="1400" b="1" dirty="0"/>
              <a:t>(x) next_state&lt;=S3</a:t>
            </a:r>
            <a:r>
              <a:rPr lang="zh-CN" altLang="en-US" sz="1400" b="1" dirty="0" smtClean="0"/>
              <a:t>; else </a:t>
            </a:r>
            <a:r>
              <a:rPr lang="zh-CN" altLang="en-US" sz="1400" b="1" dirty="0"/>
              <a:t>next_state&lt;=S0; end</a:t>
            </a:r>
          </a:p>
          <a:p>
            <a:r>
              <a:rPr lang="zh-CN" altLang="en-US" sz="1400" b="1" dirty="0" smtClean="0"/>
              <a:t>       S</a:t>
            </a:r>
            <a:r>
              <a:rPr lang="zh-CN" altLang="en-US" sz="1400" b="1" dirty="0"/>
              <a:t>3:begin  z=1；			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            if</a:t>
            </a:r>
            <a:r>
              <a:rPr lang="zh-CN" altLang="en-US" sz="1400" b="1" dirty="0"/>
              <a:t>(x</a:t>
            </a:r>
            <a:r>
              <a:rPr lang="zh-CN" altLang="en-US" sz="1400" b="1" dirty="0" smtClean="0"/>
              <a:t>) next</a:t>
            </a:r>
            <a:r>
              <a:rPr lang="zh-CN" altLang="en-US" sz="1400" b="1" dirty="0"/>
              <a:t>_state&lt;=S1</a:t>
            </a:r>
            <a:r>
              <a:rPr lang="zh-CN" altLang="en-US" sz="1400" b="1" dirty="0" smtClean="0"/>
              <a:t>; else  next</a:t>
            </a:r>
            <a:r>
              <a:rPr lang="zh-CN" altLang="en-US" sz="1400" b="1" dirty="0"/>
              <a:t>_state&lt;=S2; end</a:t>
            </a:r>
          </a:p>
          <a:p>
            <a:r>
              <a:rPr lang="zh-CN" altLang="en-US" sz="1400" b="1" dirty="0" smtClean="0"/>
              <a:t>          default: begin </a:t>
            </a:r>
            <a:r>
              <a:rPr lang="zh-CN" altLang="en-US" sz="1400" b="1" dirty="0"/>
              <a:t>z=0；next_state&lt;=S0</a:t>
            </a:r>
            <a:r>
              <a:rPr lang="zh-CN" altLang="en-US" sz="1400" b="1" dirty="0" smtClean="0"/>
              <a:t>;  end  </a:t>
            </a:r>
            <a:endParaRPr lang="zh-CN" altLang="en-US" sz="1400" b="1" dirty="0"/>
          </a:p>
          <a:p>
            <a:r>
              <a:rPr lang="zh-CN" altLang="en-US" sz="1400" b="1" dirty="0"/>
              <a:t>endcase</a:t>
            </a:r>
          </a:p>
          <a:p>
            <a:r>
              <a:rPr lang="zh-CN" altLang="en-US" sz="1400" b="1" dirty="0"/>
              <a:t>end</a:t>
            </a:r>
          </a:p>
          <a:p>
            <a:r>
              <a:rPr lang="zh-CN" altLang="en-US" sz="1400" b="1" dirty="0"/>
              <a:t>endmodule</a:t>
            </a:r>
          </a:p>
        </p:txBody>
      </p:sp>
      <p:sp>
        <p:nvSpPr>
          <p:cNvPr id="5" name="矩形 4"/>
          <p:cNvSpPr/>
          <p:nvPr/>
        </p:nvSpPr>
        <p:spPr>
          <a:xfrm>
            <a:off x="5943393" y="3845921"/>
            <a:ext cx="2494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二段式设计：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、现态定义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、次</a:t>
            </a:r>
            <a:r>
              <a:rPr lang="zh-CN" altLang="en-US" sz="1800" dirty="0">
                <a:solidFill>
                  <a:srgbClr val="FF0000"/>
                </a:solidFill>
              </a:rPr>
              <a:t>态</a:t>
            </a:r>
            <a:r>
              <a:rPr lang="zh-CN" altLang="en-US" sz="1800" dirty="0" smtClean="0">
                <a:solidFill>
                  <a:srgbClr val="FF0000"/>
                </a:solidFill>
              </a:rPr>
              <a:t>定义</a:t>
            </a:r>
            <a:r>
              <a:rPr lang="en-US" altLang="zh-CN" sz="1800" dirty="0" smtClean="0">
                <a:solidFill>
                  <a:srgbClr val="FF0000"/>
                </a:solidFill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</a:rPr>
              <a:t>输出定义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6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159</TotalTime>
  <Words>1913</Words>
  <Application>Microsoft Office PowerPoint</Application>
  <PresentationFormat>全屏显示(16:9)</PresentationFormat>
  <Paragraphs>264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Office 主题​​</vt:lpstr>
      <vt:lpstr>PowerPoint 演示文稿</vt:lpstr>
      <vt:lpstr>状态机的设计 实例</vt:lpstr>
      <vt:lpstr>PowerPoint 演示文稿</vt:lpstr>
      <vt:lpstr>实例：模5计数器</vt:lpstr>
      <vt:lpstr>实例：模5计数器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有限状态机设计要点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38</cp:revision>
  <dcterms:created xsi:type="dcterms:W3CDTF">2020-02-07T16:47:32Z</dcterms:created>
  <dcterms:modified xsi:type="dcterms:W3CDTF">2020-05-21T05:57:42Z</dcterms:modified>
</cp:coreProperties>
</file>