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70" r:id="rId2"/>
    <p:sldId id="264" r:id="rId3"/>
    <p:sldId id="265" r:id="rId4"/>
    <p:sldId id="266" r:id="rId5"/>
    <p:sldId id="267" r:id="rId6"/>
    <p:sldId id="272" r:id="rId7"/>
    <p:sldId id="268" r:id="rId8"/>
    <p:sldId id="269" r:id="rId9"/>
    <p:sldId id="274" r:id="rId10"/>
    <p:sldId id="275" r:id="rId11"/>
    <p:sldId id="271" r:id="rId12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6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4750C-A905-4A0E-9122-D06E662A85A4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EC858-2A3F-4C3F-9CFA-0C38239E1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100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2415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39034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53561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600" y="1"/>
            <a:ext cx="9142400" cy="5143499"/>
          </a:xfrm>
          <a:prstGeom prst="rect">
            <a:avLst/>
          </a:prstGeom>
          <a:solidFill>
            <a:srgbClr val="E6E6E6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00" y="905631"/>
            <a:ext cx="9142400" cy="4237869"/>
          </a:xfrm>
          <a:prstGeom prst="rect">
            <a:avLst/>
          </a:prstGeom>
          <a:solidFill>
            <a:srgbClr val="D9D9D9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-210457" y="780200"/>
            <a:ext cx="4320000" cy="0"/>
          </a:xfrm>
          <a:prstGeom prst="line">
            <a:avLst/>
          </a:prstGeom>
          <a:ln w="38100">
            <a:gradFill flip="none" rotWithShape="1">
              <a:gsLst>
                <a:gs pos="51600">
                  <a:srgbClr val="003456"/>
                </a:gs>
                <a:gs pos="0">
                  <a:srgbClr val="1FD9E6"/>
                </a:gs>
                <a:gs pos="100000">
                  <a:srgbClr val="1FD9E6"/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rot="2832367">
            <a:off x="566170" y="4277925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2832367">
            <a:off x="344283" y="36756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2832367">
            <a:off x="1290433" y="4595607"/>
            <a:ext cx="254000" cy="254000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2832367">
            <a:off x="1033084" y="4069674"/>
            <a:ext cx="254000" cy="254000"/>
          </a:xfrm>
          <a:prstGeom prst="rect">
            <a:avLst/>
          </a:prstGeom>
          <a:solidFill>
            <a:srgbClr val="3773A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2832367">
            <a:off x="932391" y="3723346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2832367">
            <a:off x="1059391" y="46968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2832367">
            <a:off x="1033084" y="3201211"/>
            <a:ext cx="254000" cy="254000"/>
          </a:xfrm>
          <a:prstGeom prst="rect">
            <a:avLst/>
          </a:prstGeom>
          <a:solidFill>
            <a:srgbClr val="F2F2F2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067944" y="712688"/>
            <a:ext cx="131507" cy="1254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1ABA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75" y="37031"/>
            <a:ext cx="659678" cy="709413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 rot="2832367">
            <a:off x="496683" y="38280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 rot="2832367">
            <a:off x="1211791" y="48492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04955" y="207118"/>
            <a:ext cx="550121" cy="3595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352425" y="192171"/>
            <a:ext cx="800100" cy="432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b="1" dirty="0" smtClean="0">
                <a:ln>
                  <a:solidFill>
                    <a:schemeClr val="bg1"/>
                  </a:solidFill>
                </a:ln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endParaRPr lang="zh-CN" altLang="en-US" sz="1800" dirty="0">
              <a:ln>
                <a:solidFill>
                  <a:schemeClr val="bg1"/>
                </a:solidFill>
              </a:ln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79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12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2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3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15 0.03858 L -4.44444E-6 1.11111E-6 " pathEditMode="relative" rAng="0" ptsTypes="AA">
                                      <p:cBhvr>
                                        <p:cTn id="2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" y="-203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9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0.02674 -0.06913 " pathEditMode="relative" rAng="0" ptsTypes="AA">
                                      <p:cBhvr>
                                        <p:cTn id="33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" y="-345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6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6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9" grpId="0" animBg="1"/>
      <p:bldP spid="20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352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026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820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1542" y="-133189"/>
            <a:ext cx="9343380" cy="5307645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601179" y="1710646"/>
            <a:ext cx="5542821" cy="98205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C4B9E70B-D621-47E5-906D-4E166E508837}"/>
              </a:ext>
            </a:extLst>
          </p:cNvPr>
          <p:cNvSpPr>
            <a:spLocks/>
          </p:cNvSpPr>
          <p:nvPr/>
        </p:nvSpPr>
        <p:spPr bwMode="auto">
          <a:xfrm>
            <a:off x="691347" y="846550"/>
            <a:ext cx="2094268" cy="2371344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8A7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950A6DA-97B1-4B66-8468-20A25D3C211D}"/>
              </a:ext>
            </a:extLst>
          </p:cNvPr>
          <p:cNvGrpSpPr/>
          <p:nvPr/>
        </p:nvGrpSpPr>
        <p:grpSpPr>
          <a:xfrm>
            <a:off x="156413" y="919680"/>
            <a:ext cx="2792060" cy="3165622"/>
            <a:chOff x="1240035" y="848773"/>
            <a:chExt cx="2792060" cy="3165622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B6B0800-05A8-40F5-987D-9ACE7DAF8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0035" y="848773"/>
              <a:ext cx="2792060" cy="3165622"/>
            </a:xfrm>
            <a:custGeom>
              <a:avLst/>
              <a:gdLst>
                <a:gd name="T0" fmla="*/ 72 w 595"/>
                <a:gd name="T1" fmla="*/ 665 h 674"/>
                <a:gd name="T2" fmla="*/ 24 w 595"/>
                <a:gd name="T3" fmla="*/ 665 h 674"/>
                <a:gd name="T4" fmla="*/ 0 w 595"/>
                <a:gd name="T5" fmla="*/ 624 h 674"/>
                <a:gd name="T6" fmla="*/ 0 w 595"/>
                <a:gd name="T7" fmla="*/ 50 h 674"/>
                <a:gd name="T8" fmla="*/ 24 w 595"/>
                <a:gd name="T9" fmla="*/ 9 h 674"/>
                <a:gd name="T10" fmla="*/ 72 w 595"/>
                <a:gd name="T11" fmla="*/ 9 h 674"/>
                <a:gd name="T12" fmla="*/ 571 w 595"/>
                <a:gd name="T13" fmla="*/ 296 h 674"/>
                <a:gd name="T14" fmla="*/ 595 w 595"/>
                <a:gd name="T15" fmla="*/ 337 h 674"/>
                <a:gd name="T16" fmla="*/ 571 w 595"/>
                <a:gd name="T17" fmla="*/ 378 h 674"/>
                <a:gd name="T18" fmla="*/ 72 w 595"/>
                <a:gd name="T19" fmla="*/ 665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5" h="674">
                  <a:moveTo>
                    <a:pt x="72" y="665"/>
                  </a:moveTo>
                  <a:cubicBezTo>
                    <a:pt x="57" y="674"/>
                    <a:pt x="39" y="674"/>
                    <a:pt x="24" y="665"/>
                  </a:cubicBezTo>
                  <a:cubicBezTo>
                    <a:pt x="9" y="657"/>
                    <a:pt x="0" y="641"/>
                    <a:pt x="0" y="62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3"/>
                    <a:pt x="9" y="17"/>
                    <a:pt x="24" y="9"/>
                  </a:cubicBezTo>
                  <a:cubicBezTo>
                    <a:pt x="39" y="0"/>
                    <a:pt x="57" y="0"/>
                    <a:pt x="72" y="9"/>
                  </a:cubicBezTo>
                  <a:cubicBezTo>
                    <a:pt x="571" y="296"/>
                    <a:pt x="571" y="296"/>
                    <a:pt x="571" y="296"/>
                  </a:cubicBezTo>
                  <a:cubicBezTo>
                    <a:pt x="586" y="304"/>
                    <a:pt x="595" y="320"/>
                    <a:pt x="595" y="337"/>
                  </a:cubicBezTo>
                  <a:cubicBezTo>
                    <a:pt x="595" y="354"/>
                    <a:pt x="586" y="370"/>
                    <a:pt x="571" y="378"/>
                  </a:cubicBezTo>
                  <a:cubicBezTo>
                    <a:pt x="72" y="665"/>
                    <a:pt x="72" y="665"/>
                    <a:pt x="72" y="665"/>
                  </a:cubicBezTo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188A26DD-AB31-4FF7-808F-D34498D86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990928"/>
              <a:ext cx="2562225" cy="2882900"/>
            </a:xfrm>
            <a:custGeom>
              <a:avLst/>
              <a:gdLst>
                <a:gd name="T0" fmla="*/ 76 w 603"/>
                <a:gd name="T1" fmla="*/ 667 h 678"/>
                <a:gd name="T2" fmla="*/ 74 w 603"/>
                <a:gd name="T3" fmla="*/ 664 h 678"/>
                <a:gd name="T4" fmla="*/ 52 w 603"/>
                <a:gd name="T5" fmla="*/ 670 h 678"/>
                <a:gd name="T6" fmla="*/ 30 w 603"/>
                <a:gd name="T7" fmla="*/ 664 h 678"/>
                <a:gd name="T8" fmla="*/ 8 w 603"/>
                <a:gd name="T9" fmla="*/ 626 h 678"/>
                <a:gd name="T10" fmla="*/ 8 w 603"/>
                <a:gd name="T11" fmla="*/ 52 h 678"/>
                <a:gd name="T12" fmla="*/ 30 w 603"/>
                <a:gd name="T13" fmla="*/ 14 h 678"/>
                <a:gd name="T14" fmla="*/ 52 w 603"/>
                <a:gd name="T15" fmla="*/ 8 h 678"/>
                <a:gd name="T16" fmla="*/ 74 w 603"/>
                <a:gd name="T17" fmla="*/ 14 h 678"/>
                <a:gd name="T18" fmla="*/ 573 w 603"/>
                <a:gd name="T19" fmla="*/ 301 h 678"/>
                <a:gd name="T20" fmla="*/ 595 w 603"/>
                <a:gd name="T21" fmla="*/ 339 h 678"/>
                <a:gd name="T22" fmla="*/ 573 w 603"/>
                <a:gd name="T23" fmla="*/ 377 h 678"/>
                <a:gd name="T24" fmla="*/ 74 w 603"/>
                <a:gd name="T25" fmla="*/ 664 h 678"/>
                <a:gd name="T26" fmla="*/ 76 w 603"/>
                <a:gd name="T27" fmla="*/ 667 h 678"/>
                <a:gd name="T28" fmla="*/ 78 w 603"/>
                <a:gd name="T29" fmla="*/ 671 h 678"/>
                <a:gd name="T30" fmla="*/ 577 w 603"/>
                <a:gd name="T31" fmla="*/ 384 h 678"/>
                <a:gd name="T32" fmla="*/ 603 w 603"/>
                <a:gd name="T33" fmla="*/ 339 h 678"/>
                <a:gd name="T34" fmla="*/ 577 w 603"/>
                <a:gd name="T35" fmla="*/ 294 h 678"/>
                <a:gd name="T36" fmla="*/ 78 w 603"/>
                <a:gd name="T37" fmla="*/ 7 h 678"/>
                <a:gd name="T38" fmla="*/ 52 w 603"/>
                <a:gd name="T39" fmla="*/ 0 h 678"/>
                <a:gd name="T40" fmla="*/ 26 w 603"/>
                <a:gd name="T41" fmla="*/ 7 h 678"/>
                <a:gd name="T42" fmla="*/ 0 w 603"/>
                <a:gd name="T43" fmla="*/ 52 h 678"/>
                <a:gd name="T44" fmla="*/ 0 w 603"/>
                <a:gd name="T45" fmla="*/ 626 h 678"/>
                <a:gd name="T46" fmla="*/ 26 w 603"/>
                <a:gd name="T47" fmla="*/ 671 h 678"/>
                <a:gd name="T48" fmla="*/ 52 w 603"/>
                <a:gd name="T49" fmla="*/ 678 h 678"/>
                <a:gd name="T50" fmla="*/ 78 w 603"/>
                <a:gd name="T51" fmla="*/ 671 h 678"/>
                <a:gd name="T52" fmla="*/ 76 w 603"/>
                <a:gd name="T53" fmla="*/ 66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3" h="678">
                  <a:moveTo>
                    <a:pt x="76" y="667"/>
                  </a:moveTo>
                  <a:cubicBezTo>
                    <a:pt x="74" y="664"/>
                    <a:pt x="74" y="664"/>
                    <a:pt x="74" y="664"/>
                  </a:cubicBezTo>
                  <a:cubicBezTo>
                    <a:pt x="67" y="668"/>
                    <a:pt x="60" y="670"/>
                    <a:pt x="52" y="670"/>
                  </a:cubicBezTo>
                  <a:cubicBezTo>
                    <a:pt x="44" y="670"/>
                    <a:pt x="37" y="668"/>
                    <a:pt x="30" y="664"/>
                  </a:cubicBezTo>
                  <a:cubicBezTo>
                    <a:pt x="17" y="656"/>
                    <a:pt x="8" y="642"/>
                    <a:pt x="8" y="626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36"/>
                    <a:pt x="17" y="22"/>
                    <a:pt x="30" y="14"/>
                  </a:cubicBezTo>
                  <a:cubicBezTo>
                    <a:pt x="37" y="10"/>
                    <a:pt x="44" y="8"/>
                    <a:pt x="52" y="8"/>
                  </a:cubicBezTo>
                  <a:cubicBezTo>
                    <a:pt x="60" y="8"/>
                    <a:pt x="67" y="10"/>
                    <a:pt x="74" y="14"/>
                  </a:cubicBezTo>
                  <a:cubicBezTo>
                    <a:pt x="573" y="301"/>
                    <a:pt x="573" y="301"/>
                    <a:pt x="573" y="301"/>
                  </a:cubicBezTo>
                  <a:cubicBezTo>
                    <a:pt x="587" y="309"/>
                    <a:pt x="595" y="323"/>
                    <a:pt x="595" y="339"/>
                  </a:cubicBezTo>
                  <a:cubicBezTo>
                    <a:pt x="595" y="355"/>
                    <a:pt x="587" y="369"/>
                    <a:pt x="573" y="377"/>
                  </a:cubicBezTo>
                  <a:cubicBezTo>
                    <a:pt x="74" y="664"/>
                    <a:pt x="74" y="664"/>
                    <a:pt x="74" y="664"/>
                  </a:cubicBezTo>
                  <a:cubicBezTo>
                    <a:pt x="76" y="667"/>
                    <a:pt x="76" y="667"/>
                    <a:pt x="76" y="667"/>
                  </a:cubicBezTo>
                  <a:cubicBezTo>
                    <a:pt x="78" y="671"/>
                    <a:pt x="78" y="671"/>
                    <a:pt x="78" y="671"/>
                  </a:cubicBezTo>
                  <a:cubicBezTo>
                    <a:pt x="577" y="384"/>
                    <a:pt x="577" y="384"/>
                    <a:pt x="577" y="384"/>
                  </a:cubicBezTo>
                  <a:cubicBezTo>
                    <a:pt x="593" y="375"/>
                    <a:pt x="603" y="358"/>
                    <a:pt x="603" y="339"/>
                  </a:cubicBezTo>
                  <a:cubicBezTo>
                    <a:pt x="603" y="320"/>
                    <a:pt x="593" y="303"/>
                    <a:pt x="577" y="294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0" y="3"/>
                    <a:pt x="61" y="0"/>
                    <a:pt x="52" y="0"/>
                  </a:cubicBezTo>
                  <a:cubicBezTo>
                    <a:pt x="43" y="0"/>
                    <a:pt x="34" y="3"/>
                    <a:pt x="26" y="7"/>
                  </a:cubicBezTo>
                  <a:cubicBezTo>
                    <a:pt x="10" y="17"/>
                    <a:pt x="0" y="34"/>
                    <a:pt x="0" y="52"/>
                  </a:cubicBezTo>
                  <a:cubicBezTo>
                    <a:pt x="0" y="626"/>
                    <a:pt x="0" y="626"/>
                    <a:pt x="0" y="626"/>
                  </a:cubicBezTo>
                  <a:cubicBezTo>
                    <a:pt x="0" y="644"/>
                    <a:pt x="10" y="661"/>
                    <a:pt x="26" y="671"/>
                  </a:cubicBezTo>
                  <a:cubicBezTo>
                    <a:pt x="34" y="675"/>
                    <a:pt x="43" y="678"/>
                    <a:pt x="52" y="678"/>
                  </a:cubicBezTo>
                  <a:cubicBezTo>
                    <a:pt x="61" y="678"/>
                    <a:pt x="70" y="675"/>
                    <a:pt x="78" y="671"/>
                  </a:cubicBezTo>
                  <a:cubicBezTo>
                    <a:pt x="76" y="667"/>
                    <a:pt x="76" y="667"/>
                    <a:pt x="76" y="66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EA1B176-2A04-4F77-B219-D0CE6FA8CEE4}"/>
              </a:ext>
            </a:extLst>
          </p:cNvPr>
          <p:cNvGrpSpPr/>
          <p:nvPr/>
        </p:nvGrpSpPr>
        <p:grpSpPr>
          <a:xfrm>
            <a:off x="-123957" y="2034972"/>
            <a:ext cx="828675" cy="935038"/>
            <a:chOff x="959665" y="1964065"/>
            <a:chExt cx="828675" cy="935038"/>
          </a:xfrm>
        </p:grpSpPr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5F8B9E5-F279-490B-AA1A-468181572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665" y="1964065"/>
              <a:ext cx="395288" cy="935038"/>
            </a:xfrm>
            <a:custGeom>
              <a:avLst/>
              <a:gdLst>
                <a:gd name="T0" fmla="*/ 15 w 93"/>
                <a:gd name="T1" fmla="*/ 0 h 220"/>
                <a:gd name="T2" fmla="*/ 8 w 93"/>
                <a:gd name="T3" fmla="*/ 2 h 220"/>
                <a:gd name="T4" fmla="*/ 0 w 93"/>
                <a:gd name="T5" fmla="*/ 16 h 220"/>
                <a:gd name="T6" fmla="*/ 0 w 93"/>
                <a:gd name="T7" fmla="*/ 204 h 220"/>
                <a:gd name="T8" fmla="*/ 8 w 93"/>
                <a:gd name="T9" fmla="*/ 218 h 220"/>
                <a:gd name="T10" fmla="*/ 16 w 93"/>
                <a:gd name="T11" fmla="*/ 220 h 220"/>
                <a:gd name="T12" fmla="*/ 23 w 93"/>
                <a:gd name="T13" fmla="*/ 218 h 220"/>
                <a:gd name="T14" fmla="*/ 93 w 93"/>
                <a:gd name="T15" fmla="*/ 177 h 220"/>
                <a:gd name="T16" fmla="*/ 93 w 93"/>
                <a:gd name="T17" fmla="*/ 43 h 220"/>
                <a:gd name="T18" fmla="*/ 23 w 93"/>
                <a:gd name="T19" fmla="*/ 2 h 220"/>
                <a:gd name="T20" fmla="*/ 15 w 93"/>
                <a:gd name="T2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220">
                  <a:moveTo>
                    <a:pt x="15" y="0"/>
                  </a:moveTo>
                  <a:cubicBezTo>
                    <a:pt x="13" y="0"/>
                    <a:pt x="10" y="1"/>
                    <a:pt x="8" y="2"/>
                  </a:cubicBezTo>
                  <a:cubicBezTo>
                    <a:pt x="3" y="5"/>
                    <a:pt x="0" y="10"/>
                    <a:pt x="0" y="16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210"/>
                    <a:pt x="3" y="215"/>
                    <a:pt x="8" y="218"/>
                  </a:cubicBezTo>
                  <a:cubicBezTo>
                    <a:pt x="10" y="219"/>
                    <a:pt x="13" y="220"/>
                    <a:pt x="16" y="220"/>
                  </a:cubicBezTo>
                  <a:cubicBezTo>
                    <a:pt x="18" y="220"/>
                    <a:pt x="21" y="219"/>
                    <a:pt x="23" y="218"/>
                  </a:cubicBezTo>
                  <a:cubicBezTo>
                    <a:pt x="93" y="177"/>
                    <a:pt x="93" y="177"/>
                    <a:pt x="93" y="177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1" y="1"/>
                    <a:pt x="18" y="0"/>
                    <a:pt x="15" y="0"/>
                  </a:cubicBezTo>
                </a:path>
              </a:pathLst>
            </a:custGeom>
            <a:solidFill>
              <a:srgbClr val="FBD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55EAA086-F557-4242-87BB-23DDD1240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8290" y="2164090"/>
              <a:ext cx="400050" cy="536575"/>
            </a:xfrm>
            <a:custGeom>
              <a:avLst/>
              <a:gdLst>
                <a:gd name="T0" fmla="*/ 0 w 94"/>
                <a:gd name="T1" fmla="*/ 0 h 126"/>
                <a:gd name="T2" fmla="*/ 0 w 94"/>
                <a:gd name="T3" fmla="*/ 126 h 126"/>
                <a:gd name="T4" fmla="*/ 86 w 94"/>
                <a:gd name="T5" fmla="*/ 77 h 126"/>
                <a:gd name="T6" fmla="*/ 94 w 94"/>
                <a:gd name="T7" fmla="*/ 63 h 126"/>
                <a:gd name="T8" fmla="*/ 86 w 94"/>
                <a:gd name="T9" fmla="*/ 49 h 126"/>
                <a:gd name="T10" fmla="*/ 0 w 94"/>
                <a:gd name="T1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126">
                  <a:moveTo>
                    <a:pt x="0" y="0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86" y="77"/>
                    <a:pt x="86" y="77"/>
                    <a:pt x="86" y="77"/>
                  </a:cubicBezTo>
                  <a:cubicBezTo>
                    <a:pt x="91" y="74"/>
                    <a:pt x="94" y="69"/>
                    <a:pt x="94" y="63"/>
                  </a:cubicBezTo>
                  <a:cubicBezTo>
                    <a:pt x="94" y="57"/>
                    <a:pt x="91" y="52"/>
                    <a:pt x="86" y="49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C95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498509E-4B90-4BD5-9195-4FCA04299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2146628"/>
              <a:ext cx="33338" cy="569913"/>
            </a:xfrm>
            <a:custGeom>
              <a:avLst/>
              <a:gdLst>
                <a:gd name="T0" fmla="*/ 0 w 21"/>
                <a:gd name="T1" fmla="*/ 0 h 359"/>
                <a:gd name="T2" fmla="*/ 0 w 21"/>
                <a:gd name="T3" fmla="*/ 359 h 359"/>
                <a:gd name="T4" fmla="*/ 21 w 21"/>
                <a:gd name="T5" fmla="*/ 349 h 359"/>
                <a:gd name="T6" fmla="*/ 21 w 21"/>
                <a:gd name="T7" fmla="*/ 11 h 359"/>
                <a:gd name="T8" fmla="*/ 0 w 21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59">
                  <a:moveTo>
                    <a:pt x="0" y="0"/>
                  </a:moveTo>
                  <a:lnTo>
                    <a:pt x="0" y="359"/>
                  </a:lnTo>
                  <a:lnTo>
                    <a:pt x="21" y="349"/>
                  </a:lnTo>
                  <a:lnTo>
                    <a:pt x="21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CC1AB0A2-4B51-45C3-B331-2F15252A9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2146628"/>
              <a:ext cx="33338" cy="569913"/>
            </a:xfrm>
            <a:custGeom>
              <a:avLst/>
              <a:gdLst>
                <a:gd name="T0" fmla="*/ 0 w 21"/>
                <a:gd name="T1" fmla="*/ 0 h 359"/>
                <a:gd name="T2" fmla="*/ 0 w 21"/>
                <a:gd name="T3" fmla="*/ 359 h 359"/>
                <a:gd name="T4" fmla="*/ 21 w 21"/>
                <a:gd name="T5" fmla="*/ 349 h 359"/>
                <a:gd name="T6" fmla="*/ 21 w 21"/>
                <a:gd name="T7" fmla="*/ 11 h 359"/>
                <a:gd name="T8" fmla="*/ 0 w 21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59">
                  <a:moveTo>
                    <a:pt x="0" y="0"/>
                  </a:moveTo>
                  <a:lnTo>
                    <a:pt x="0" y="359"/>
                  </a:lnTo>
                  <a:lnTo>
                    <a:pt x="21" y="349"/>
                  </a:lnTo>
                  <a:lnTo>
                    <a:pt x="21" y="1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8" name="Freeform 5">
            <a:extLst>
              <a:ext uri="{FF2B5EF4-FFF2-40B4-BE49-F238E27FC236}">
                <a16:creationId xmlns:a16="http://schemas.microsoft.com/office/drawing/2014/main" id="{1E01CFC1-08C0-4185-A83C-6B13D7AAE3F3}"/>
              </a:ext>
            </a:extLst>
          </p:cNvPr>
          <p:cNvSpPr>
            <a:spLocks/>
          </p:cNvSpPr>
          <p:nvPr/>
        </p:nvSpPr>
        <p:spPr bwMode="auto">
          <a:xfrm flipH="1">
            <a:off x="949855" y="-450938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noFill/>
          <a:ln>
            <a:solidFill>
              <a:srgbClr val="F7691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544872F1-3879-4D76-8D64-9DA315FBC146}"/>
              </a:ext>
            </a:extLst>
          </p:cNvPr>
          <p:cNvSpPr>
            <a:spLocks/>
          </p:cNvSpPr>
          <p:nvPr/>
        </p:nvSpPr>
        <p:spPr bwMode="auto">
          <a:xfrm>
            <a:off x="3601181" y="-1245775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DE5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8FDAD97A-E218-43E4-83DA-F8EEDE507D69}"/>
              </a:ext>
            </a:extLst>
          </p:cNvPr>
          <p:cNvSpPr>
            <a:spLocks/>
          </p:cNvSpPr>
          <p:nvPr/>
        </p:nvSpPr>
        <p:spPr bwMode="auto">
          <a:xfrm flipH="1">
            <a:off x="-647482" y="3934431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DE5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00C6367B-417A-4D5E-B834-F91BFAEA130D}"/>
              </a:ext>
            </a:extLst>
          </p:cNvPr>
          <p:cNvSpPr>
            <a:spLocks/>
          </p:cNvSpPr>
          <p:nvPr/>
        </p:nvSpPr>
        <p:spPr bwMode="auto">
          <a:xfrm flipH="1">
            <a:off x="7296150" y="3415291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8A72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原创设计师QQ598969553      _7"/>
          <p:cNvSpPr>
            <a:spLocks noChangeShapeType="1"/>
          </p:cNvSpPr>
          <p:nvPr/>
        </p:nvSpPr>
        <p:spPr bwMode="auto">
          <a:xfrm>
            <a:off x="3601180" y="2754848"/>
            <a:ext cx="5542820" cy="0"/>
          </a:xfrm>
          <a:prstGeom prst="line">
            <a:avLst/>
          </a:prstGeom>
          <a:noFill/>
          <a:ln w="19050">
            <a:solidFill>
              <a:srgbClr val="435457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45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decel="5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8" grpId="0" animBg="1"/>
          <p:bldP spid="19" grpId="0" animBg="1"/>
          <p:bldP spid="20" grpId="0" animBg="1"/>
          <p:bldP spid="2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decel="5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8" grpId="0" animBg="1"/>
          <p:bldP spid="19" grpId="0" animBg="1"/>
          <p:bldP spid="20" grpId="0" animBg="1"/>
          <p:bldP spid="21" grpId="0" animBg="1"/>
        </p:bldLst>
      </p:timing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600" y="1"/>
            <a:ext cx="9142400" cy="5143499"/>
          </a:xfrm>
          <a:prstGeom prst="rect">
            <a:avLst/>
          </a:prstGeom>
          <a:solidFill>
            <a:srgbClr val="E6E6E6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00" y="1"/>
            <a:ext cx="9142400" cy="5143500"/>
          </a:xfrm>
          <a:prstGeom prst="rect">
            <a:avLst/>
          </a:prstGeom>
          <a:solidFill>
            <a:srgbClr val="D9D9D9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2832367">
            <a:off x="566170" y="4277925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2832367">
            <a:off x="344283" y="36756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2832367">
            <a:off x="1290433" y="4595607"/>
            <a:ext cx="254000" cy="254000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2832367">
            <a:off x="1033084" y="4069674"/>
            <a:ext cx="254000" cy="254000"/>
          </a:xfrm>
          <a:prstGeom prst="rect">
            <a:avLst/>
          </a:prstGeom>
          <a:solidFill>
            <a:srgbClr val="3773A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2832367">
            <a:off x="932391" y="3723346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2832367">
            <a:off x="1059391" y="46968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2832367">
            <a:off x="1033084" y="3201211"/>
            <a:ext cx="254000" cy="254000"/>
          </a:xfrm>
          <a:prstGeom prst="rect">
            <a:avLst/>
          </a:prstGeom>
          <a:solidFill>
            <a:srgbClr val="F2F2F2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 rot="2832367">
            <a:off x="496683" y="38280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 rot="2832367">
            <a:off x="1211791" y="48492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79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12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2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3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15 0.03858 L -4.44444E-6 1.11111E-6 " pathEditMode="relative" rAng="0" ptsTypes="AA">
                                      <p:cBhvr>
                                        <p:cTn id="2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" y="-203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9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0.02674 -0.06913 " pathEditMode="relative" rAng="0" ptsTypes="AA">
                                      <p:cBhvr>
                                        <p:cTn id="33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" y="-345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6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6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9" grpId="0" animBg="1"/>
      <p:bldP spid="20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1542" y="-133189"/>
            <a:ext cx="9343380" cy="5307645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601179" y="1710646"/>
            <a:ext cx="5542821" cy="98205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C4B9E70B-D621-47E5-906D-4E166E508837}"/>
              </a:ext>
            </a:extLst>
          </p:cNvPr>
          <p:cNvSpPr>
            <a:spLocks/>
          </p:cNvSpPr>
          <p:nvPr/>
        </p:nvSpPr>
        <p:spPr bwMode="auto">
          <a:xfrm>
            <a:off x="691347" y="846550"/>
            <a:ext cx="2094268" cy="2371344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8A7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950A6DA-97B1-4B66-8468-20A25D3C211D}"/>
              </a:ext>
            </a:extLst>
          </p:cNvPr>
          <p:cNvGrpSpPr/>
          <p:nvPr/>
        </p:nvGrpSpPr>
        <p:grpSpPr>
          <a:xfrm>
            <a:off x="156413" y="919680"/>
            <a:ext cx="2792060" cy="3165622"/>
            <a:chOff x="1240035" y="848773"/>
            <a:chExt cx="2792060" cy="3165622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B6B0800-05A8-40F5-987D-9ACE7DAF8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0035" y="848773"/>
              <a:ext cx="2792060" cy="3165622"/>
            </a:xfrm>
            <a:custGeom>
              <a:avLst/>
              <a:gdLst>
                <a:gd name="T0" fmla="*/ 72 w 595"/>
                <a:gd name="T1" fmla="*/ 665 h 674"/>
                <a:gd name="T2" fmla="*/ 24 w 595"/>
                <a:gd name="T3" fmla="*/ 665 h 674"/>
                <a:gd name="T4" fmla="*/ 0 w 595"/>
                <a:gd name="T5" fmla="*/ 624 h 674"/>
                <a:gd name="T6" fmla="*/ 0 w 595"/>
                <a:gd name="T7" fmla="*/ 50 h 674"/>
                <a:gd name="T8" fmla="*/ 24 w 595"/>
                <a:gd name="T9" fmla="*/ 9 h 674"/>
                <a:gd name="T10" fmla="*/ 72 w 595"/>
                <a:gd name="T11" fmla="*/ 9 h 674"/>
                <a:gd name="T12" fmla="*/ 571 w 595"/>
                <a:gd name="T13" fmla="*/ 296 h 674"/>
                <a:gd name="T14" fmla="*/ 595 w 595"/>
                <a:gd name="T15" fmla="*/ 337 h 674"/>
                <a:gd name="T16" fmla="*/ 571 w 595"/>
                <a:gd name="T17" fmla="*/ 378 h 674"/>
                <a:gd name="T18" fmla="*/ 72 w 595"/>
                <a:gd name="T19" fmla="*/ 665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5" h="674">
                  <a:moveTo>
                    <a:pt x="72" y="665"/>
                  </a:moveTo>
                  <a:cubicBezTo>
                    <a:pt x="57" y="674"/>
                    <a:pt x="39" y="674"/>
                    <a:pt x="24" y="665"/>
                  </a:cubicBezTo>
                  <a:cubicBezTo>
                    <a:pt x="9" y="657"/>
                    <a:pt x="0" y="641"/>
                    <a:pt x="0" y="62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3"/>
                    <a:pt x="9" y="17"/>
                    <a:pt x="24" y="9"/>
                  </a:cubicBezTo>
                  <a:cubicBezTo>
                    <a:pt x="39" y="0"/>
                    <a:pt x="57" y="0"/>
                    <a:pt x="72" y="9"/>
                  </a:cubicBezTo>
                  <a:cubicBezTo>
                    <a:pt x="571" y="296"/>
                    <a:pt x="571" y="296"/>
                    <a:pt x="571" y="296"/>
                  </a:cubicBezTo>
                  <a:cubicBezTo>
                    <a:pt x="586" y="304"/>
                    <a:pt x="595" y="320"/>
                    <a:pt x="595" y="337"/>
                  </a:cubicBezTo>
                  <a:cubicBezTo>
                    <a:pt x="595" y="354"/>
                    <a:pt x="586" y="370"/>
                    <a:pt x="571" y="378"/>
                  </a:cubicBezTo>
                  <a:cubicBezTo>
                    <a:pt x="72" y="665"/>
                    <a:pt x="72" y="665"/>
                    <a:pt x="72" y="665"/>
                  </a:cubicBezTo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188A26DD-AB31-4FF7-808F-D34498D86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990928"/>
              <a:ext cx="2562225" cy="2882900"/>
            </a:xfrm>
            <a:custGeom>
              <a:avLst/>
              <a:gdLst>
                <a:gd name="T0" fmla="*/ 76 w 603"/>
                <a:gd name="T1" fmla="*/ 667 h 678"/>
                <a:gd name="T2" fmla="*/ 74 w 603"/>
                <a:gd name="T3" fmla="*/ 664 h 678"/>
                <a:gd name="T4" fmla="*/ 52 w 603"/>
                <a:gd name="T5" fmla="*/ 670 h 678"/>
                <a:gd name="T6" fmla="*/ 30 w 603"/>
                <a:gd name="T7" fmla="*/ 664 h 678"/>
                <a:gd name="T8" fmla="*/ 8 w 603"/>
                <a:gd name="T9" fmla="*/ 626 h 678"/>
                <a:gd name="T10" fmla="*/ 8 w 603"/>
                <a:gd name="T11" fmla="*/ 52 h 678"/>
                <a:gd name="T12" fmla="*/ 30 w 603"/>
                <a:gd name="T13" fmla="*/ 14 h 678"/>
                <a:gd name="T14" fmla="*/ 52 w 603"/>
                <a:gd name="T15" fmla="*/ 8 h 678"/>
                <a:gd name="T16" fmla="*/ 74 w 603"/>
                <a:gd name="T17" fmla="*/ 14 h 678"/>
                <a:gd name="T18" fmla="*/ 573 w 603"/>
                <a:gd name="T19" fmla="*/ 301 h 678"/>
                <a:gd name="T20" fmla="*/ 595 w 603"/>
                <a:gd name="T21" fmla="*/ 339 h 678"/>
                <a:gd name="T22" fmla="*/ 573 w 603"/>
                <a:gd name="T23" fmla="*/ 377 h 678"/>
                <a:gd name="T24" fmla="*/ 74 w 603"/>
                <a:gd name="T25" fmla="*/ 664 h 678"/>
                <a:gd name="T26" fmla="*/ 76 w 603"/>
                <a:gd name="T27" fmla="*/ 667 h 678"/>
                <a:gd name="T28" fmla="*/ 78 w 603"/>
                <a:gd name="T29" fmla="*/ 671 h 678"/>
                <a:gd name="T30" fmla="*/ 577 w 603"/>
                <a:gd name="T31" fmla="*/ 384 h 678"/>
                <a:gd name="T32" fmla="*/ 603 w 603"/>
                <a:gd name="T33" fmla="*/ 339 h 678"/>
                <a:gd name="T34" fmla="*/ 577 w 603"/>
                <a:gd name="T35" fmla="*/ 294 h 678"/>
                <a:gd name="T36" fmla="*/ 78 w 603"/>
                <a:gd name="T37" fmla="*/ 7 h 678"/>
                <a:gd name="T38" fmla="*/ 52 w 603"/>
                <a:gd name="T39" fmla="*/ 0 h 678"/>
                <a:gd name="T40" fmla="*/ 26 w 603"/>
                <a:gd name="T41" fmla="*/ 7 h 678"/>
                <a:gd name="T42" fmla="*/ 0 w 603"/>
                <a:gd name="T43" fmla="*/ 52 h 678"/>
                <a:gd name="T44" fmla="*/ 0 w 603"/>
                <a:gd name="T45" fmla="*/ 626 h 678"/>
                <a:gd name="T46" fmla="*/ 26 w 603"/>
                <a:gd name="T47" fmla="*/ 671 h 678"/>
                <a:gd name="T48" fmla="*/ 52 w 603"/>
                <a:gd name="T49" fmla="*/ 678 h 678"/>
                <a:gd name="T50" fmla="*/ 78 w 603"/>
                <a:gd name="T51" fmla="*/ 671 h 678"/>
                <a:gd name="T52" fmla="*/ 76 w 603"/>
                <a:gd name="T53" fmla="*/ 66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3" h="678">
                  <a:moveTo>
                    <a:pt x="76" y="667"/>
                  </a:moveTo>
                  <a:cubicBezTo>
                    <a:pt x="74" y="664"/>
                    <a:pt x="74" y="664"/>
                    <a:pt x="74" y="664"/>
                  </a:cubicBezTo>
                  <a:cubicBezTo>
                    <a:pt x="67" y="668"/>
                    <a:pt x="60" y="670"/>
                    <a:pt x="52" y="670"/>
                  </a:cubicBezTo>
                  <a:cubicBezTo>
                    <a:pt x="44" y="670"/>
                    <a:pt x="37" y="668"/>
                    <a:pt x="30" y="664"/>
                  </a:cubicBezTo>
                  <a:cubicBezTo>
                    <a:pt x="17" y="656"/>
                    <a:pt x="8" y="642"/>
                    <a:pt x="8" y="626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36"/>
                    <a:pt x="17" y="22"/>
                    <a:pt x="30" y="14"/>
                  </a:cubicBezTo>
                  <a:cubicBezTo>
                    <a:pt x="37" y="10"/>
                    <a:pt x="44" y="8"/>
                    <a:pt x="52" y="8"/>
                  </a:cubicBezTo>
                  <a:cubicBezTo>
                    <a:pt x="60" y="8"/>
                    <a:pt x="67" y="10"/>
                    <a:pt x="74" y="14"/>
                  </a:cubicBezTo>
                  <a:cubicBezTo>
                    <a:pt x="573" y="301"/>
                    <a:pt x="573" y="301"/>
                    <a:pt x="573" y="301"/>
                  </a:cubicBezTo>
                  <a:cubicBezTo>
                    <a:pt x="587" y="309"/>
                    <a:pt x="595" y="323"/>
                    <a:pt x="595" y="339"/>
                  </a:cubicBezTo>
                  <a:cubicBezTo>
                    <a:pt x="595" y="355"/>
                    <a:pt x="587" y="369"/>
                    <a:pt x="573" y="377"/>
                  </a:cubicBezTo>
                  <a:cubicBezTo>
                    <a:pt x="74" y="664"/>
                    <a:pt x="74" y="664"/>
                    <a:pt x="74" y="664"/>
                  </a:cubicBezTo>
                  <a:cubicBezTo>
                    <a:pt x="76" y="667"/>
                    <a:pt x="76" y="667"/>
                    <a:pt x="76" y="667"/>
                  </a:cubicBezTo>
                  <a:cubicBezTo>
                    <a:pt x="78" y="671"/>
                    <a:pt x="78" y="671"/>
                    <a:pt x="78" y="671"/>
                  </a:cubicBezTo>
                  <a:cubicBezTo>
                    <a:pt x="577" y="384"/>
                    <a:pt x="577" y="384"/>
                    <a:pt x="577" y="384"/>
                  </a:cubicBezTo>
                  <a:cubicBezTo>
                    <a:pt x="593" y="375"/>
                    <a:pt x="603" y="358"/>
                    <a:pt x="603" y="339"/>
                  </a:cubicBezTo>
                  <a:cubicBezTo>
                    <a:pt x="603" y="320"/>
                    <a:pt x="593" y="303"/>
                    <a:pt x="577" y="294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0" y="3"/>
                    <a:pt x="61" y="0"/>
                    <a:pt x="52" y="0"/>
                  </a:cubicBezTo>
                  <a:cubicBezTo>
                    <a:pt x="43" y="0"/>
                    <a:pt x="34" y="3"/>
                    <a:pt x="26" y="7"/>
                  </a:cubicBezTo>
                  <a:cubicBezTo>
                    <a:pt x="10" y="17"/>
                    <a:pt x="0" y="34"/>
                    <a:pt x="0" y="52"/>
                  </a:cubicBezTo>
                  <a:cubicBezTo>
                    <a:pt x="0" y="626"/>
                    <a:pt x="0" y="626"/>
                    <a:pt x="0" y="626"/>
                  </a:cubicBezTo>
                  <a:cubicBezTo>
                    <a:pt x="0" y="644"/>
                    <a:pt x="10" y="661"/>
                    <a:pt x="26" y="671"/>
                  </a:cubicBezTo>
                  <a:cubicBezTo>
                    <a:pt x="34" y="675"/>
                    <a:pt x="43" y="678"/>
                    <a:pt x="52" y="678"/>
                  </a:cubicBezTo>
                  <a:cubicBezTo>
                    <a:pt x="61" y="678"/>
                    <a:pt x="70" y="675"/>
                    <a:pt x="78" y="671"/>
                  </a:cubicBezTo>
                  <a:cubicBezTo>
                    <a:pt x="76" y="667"/>
                    <a:pt x="76" y="667"/>
                    <a:pt x="76" y="66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EA1B176-2A04-4F77-B219-D0CE6FA8CEE4}"/>
              </a:ext>
            </a:extLst>
          </p:cNvPr>
          <p:cNvGrpSpPr/>
          <p:nvPr/>
        </p:nvGrpSpPr>
        <p:grpSpPr>
          <a:xfrm>
            <a:off x="-123957" y="2034972"/>
            <a:ext cx="828675" cy="935038"/>
            <a:chOff x="959665" y="1964065"/>
            <a:chExt cx="828675" cy="935038"/>
          </a:xfrm>
        </p:grpSpPr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5F8B9E5-F279-490B-AA1A-468181572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665" y="1964065"/>
              <a:ext cx="395288" cy="935038"/>
            </a:xfrm>
            <a:custGeom>
              <a:avLst/>
              <a:gdLst>
                <a:gd name="T0" fmla="*/ 15 w 93"/>
                <a:gd name="T1" fmla="*/ 0 h 220"/>
                <a:gd name="T2" fmla="*/ 8 w 93"/>
                <a:gd name="T3" fmla="*/ 2 h 220"/>
                <a:gd name="T4" fmla="*/ 0 w 93"/>
                <a:gd name="T5" fmla="*/ 16 h 220"/>
                <a:gd name="T6" fmla="*/ 0 w 93"/>
                <a:gd name="T7" fmla="*/ 204 h 220"/>
                <a:gd name="T8" fmla="*/ 8 w 93"/>
                <a:gd name="T9" fmla="*/ 218 h 220"/>
                <a:gd name="T10" fmla="*/ 16 w 93"/>
                <a:gd name="T11" fmla="*/ 220 h 220"/>
                <a:gd name="T12" fmla="*/ 23 w 93"/>
                <a:gd name="T13" fmla="*/ 218 h 220"/>
                <a:gd name="T14" fmla="*/ 93 w 93"/>
                <a:gd name="T15" fmla="*/ 177 h 220"/>
                <a:gd name="T16" fmla="*/ 93 w 93"/>
                <a:gd name="T17" fmla="*/ 43 h 220"/>
                <a:gd name="T18" fmla="*/ 23 w 93"/>
                <a:gd name="T19" fmla="*/ 2 h 220"/>
                <a:gd name="T20" fmla="*/ 15 w 93"/>
                <a:gd name="T2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220">
                  <a:moveTo>
                    <a:pt x="15" y="0"/>
                  </a:moveTo>
                  <a:cubicBezTo>
                    <a:pt x="13" y="0"/>
                    <a:pt x="10" y="1"/>
                    <a:pt x="8" y="2"/>
                  </a:cubicBezTo>
                  <a:cubicBezTo>
                    <a:pt x="3" y="5"/>
                    <a:pt x="0" y="10"/>
                    <a:pt x="0" y="16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210"/>
                    <a:pt x="3" y="215"/>
                    <a:pt x="8" y="218"/>
                  </a:cubicBezTo>
                  <a:cubicBezTo>
                    <a:pt x="10" y="219"/>
                    <a:pt x="13" y="220"/>
                    <a:pt x="16" y="220"/>
                  </a:cubicBezTo>
                  <a:cubicBezTo>
                    <a:pt x="18" y="220"/>
                    <a:pt x="21" y="219"/>
                    <a:pt x="23" y="218"/>
                  </a:cubicBezTo>
                  <a:cubicBezTo>
                    <a:pt x="93" y="177"/>
                    <a:pt x="93" y="177"/>
                    <a:pt x="93" y="177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1" y="1"/>
                    <a:pt x="18" y="0"/>
                    <a:pt x="15" y="0"/>
                  </a:cubicBezTo>
                </a:path>
              </a:pathLst>
            </a:custGeom>
            <a:solidFill>
              <a:srgbClr val="FBD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55EAA086-F557-4242-87BB-23DDD1240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8290" y="2164090"/>
              <a:ext cx="400050" cy="536575"/>
            </a:xfrm>
            <a:custGeom>
              <a:avLst/>
              <a:gdLst>
                <a:gd name="T0" fmla="*/ 0 w 94"/>
                <a:gd name="T1" fmla="*/ 0 h 126"/>
                <a:gd name="T2" fmla="*/ 0 w 94"/>
                <a:gd name="T3" fmla="*/ 126 h 126"/>
                <a:gd name="T4" fmla="*/ 86 w 94"/>
                <a:gd name="T5" fmla="*/ 77 h 126"/>
                <a:gd name="T6" fmla="*/ 94 w 94"/>
                <a:gd name="T7" fmla="*/ 63 h 126"/>
                <a:gd name="T8" fmla="*/ 86 w 94"/>
                <a:gd name="T9" fmla="*/ 49 h 126"/>
                <a:gd name="T10" fmla="*/ 0 w 94"/>
                <a:gd name="T1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126">
                  <a:moveTo>
                    <a:pt x="0" y="0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86" y="77"/>
                    <a:pt x="86" y="77"/>
                    <a:pt x="86" y="77"/>
                  </a:cubicBezTo>
                  <a:cubicBezTo>
                    <a:pt x="91" y="74"/>
                    <a:pt x="94" y="69"/>
                    <a:pt x="94" y="63"/>
                  </a:cubicBezTo>
                  <a:cubicBezTo>
                    <a:pt x="94" y="57"/>
                    <a:pt x="91" y="52"/>
                    <a:pt x="86" y="49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C95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498509E-4B90-4BD5-9195-4FCA04299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2146628"/>
              <a:ext cx="33338" cy="569913"/>
            </a:xfrm>
            <a:custGeom>
              <a:avLst/>
              <a:gdLst>
                <a:gd name="T0" fmla="*/ 0 w 21"/>
                <a:gd name="T1" fmla="*/ 0 h 359"/>
                <a:gd name="T2" fmla="*/ 0 w 21"/>
                <a:gd name="T3" fmla="*/ 359 h 359"/>
                <a:gd name="T4" fmla="*/ 21 w 21"/>
                <a:gd name="T5" fmla="*/ 349 h 359"/>
                <a:gd name="T6" fmla="*/ 21 w 21"/>
                <a:gd name="T7" fmla="*/ 11 h 359"/>
                <a:gd name="T8" fmla="*/ 0 w 21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59">
                  <a:moveTo>
                    <a:pt x="0" y="0"/>
                  </a:moveTo>
                  <a:lnTo>
                    <a:pt x="0" y="359"/>
                  </a:lnTo>
                  <a:lnTo>
                    <a:pt x="21" y="349"/>
                  </a:lnTo>
                  <a:lnTo>
                    <a:pt x="21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CC1AB0A2-4B51-45C3-B331-2F15252A9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2146628"/>
              <a:ext cx="33338" cy="569913"/>
            </a:xfrm>
            <a:custGeom>
              <a:avLst/>
              <a:gdLst>
                <a:gd name="T0" fmla="*/ 0 w 21"/>
                <a:gd name="T1" fmla="*/ 0 h 359"/>
                <a:gd name="T2" fmla="*/ 0 w 21"/>
                <a:gd name="T3" fmla="*/ 359 h 359"/>
                <a:gd name="T4" fmla="*/ 21 w 21"/>
                <a:gd name="T5" fmla="*/ 349 h 359"/>
                <a:gd name="T6" fmla="*/ 21 w 21"/>
                <a:gd name="T7" fmla="*/ 11 h 359"/>
                <a:gd name="T8" fmla="*/ 0 w 21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59">
                  <a:moveTo>
                    <a:pt x="0" y="0"/>
                  </a:moveTo>
                  <a:lnTo>
                    <a:pt x="0" y="359"/>
                  </a:lnTo>
                  <a:lnTo>
                    <a:pt x="21" y="349"/>
                  </a:lnTo>
                  <a:lnTo>
                    <a:pt x="21" y="1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8" name="Freeform 5">
            <a:extLst>
              <a:ext uri="{FF2B5EF4-FFF2-40B4-BE49-F238E27FC236}">
                <a16:creationId xmlns:a16="http://schemas.microsoft.com/office/drawing/2014/main" id="{1E01CFC1-08C0-4185-A83C-6B13D7AAE3F3}"/>
              </a:ext>
            </a:extLst>
          </p:cNvPr>
          <p:cNvSpPr>
            <a:spLocks/>
          </p:cNvSpPr>
          <p:nvPr/>
        </p:nvSpPr>
        <p:spPr bwMode="auto">
          <a:xfrm flipH="1">
            <a:off x="949855" y="-450938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noFill/>
          <a:ln>
            <a:solidFill>
              <a:srgbClr val="F7691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544872F1-3879-4D76-8D64-9DA315FBC146}"/>
              </a:ext>
            </a:extLst>
          </p:cNvPr>
          <p:cNvSpPr>
            <a:spLocks/>
          </p:cNvSpPr>
          <p:nvPr/>
        </p:nvSpPr>
        <p:spPr bwMode="auto">
          <a:xfrm>
            <a:off x="3601181" y="-1245775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DE5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8FDAD97A-E218-43E4-83DA-F8EEDE507D69}"/>
              </a:ext>
            </a:extLst>
          </p:cNvPr>
          <p:cNvSpPr>
            <a:spLocks/>
          </p:cNvSpPr>
          <p:nvPr/>
        </p:nvSpPr>
        <p:spPr bwMode="auto">
          <a:xfrm flipH="1">
            <a:off x="-647482" y="3934431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DE5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00C6367B-417A-4D5E-B834-F91BFAEA130D}"/>
              </a:ext>
            </a:extLst>
          </p:cNvPr>
          <p:cNvSpPr>
            <a:spLocks/>
          </p:cNvSpPr>
          <p:nvPr/>
        </p:nvSpPr>
        <p:spPr bwMode="auto">
          <a:xfrm flipH="1">
            <a:off x="7296150" y="3415291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8A72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原创设计师QQ598969553      _7"/>
          <p:cNvSpPr>
            <a:spLocks noChangeShapeType="1"/>
          </p:cNvSpPr>
          <p:nvPr/>
        </p:nvSpPr>
        <p:spPr bwMode="auto">
          <a:xfrm>
            <a:off x="3601180" y="2754848"/>
            <a:ext cx="5542820" cy="0"/>
          </a:xfrm>
          <a:prstGeom prst="line">
            <a:avLst/>
          </a:prstGeom>
          <a:noFill/>
          <a:ln w="19050">
            <a:solidFill>
              <a:srgbClr val="435457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0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decel="5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8" grpId="0" animBg="1"/>
          <p:bldP spid="19" grpId="0" animBg="1"/>
          <p:bldP spid="20" grpId="0" animBg="1"/>
          <p:bldP spid="2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decel="5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8" grpId="0" animBg="1"/>
          <p:bldP spid="19" grpId="0" animBg="1"/>
          <p:bldP spid="20" grpId="0" animBg="1"/>
          <p:bldP spid="21" grpId="0" animBg="1"/>
        </p:bldLst>
      </p:timing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31700" y="-44058"/>
            <a:ext cx="9343380" cy="5307645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E01CFC1-08C0-4185-A83C-6B13D7AAE3F3}"/>
              </a:ext>
            </a:extLst>
          </p:cNvPr>
          <p:cNvSpPr>
            <a:spLocks/>
          </p:cNvSpPr>
          <p:nvPr/>
        </p:nvSpPr>
        <p:spPr bwMode="auto">
          <a:xfrm>
            <a:off x="198802" y="3197752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noFill/>
          <a:ln>
            <a:solidFill>
              <a:srgbClr val="F7691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直角三角形 8"/>
          <p:cNvSpPr/>
          <p:nvPr/>
        </p:nvSpPr>
        <p:spPr>
          <a:xfrm rot="5400000" flipH="1">
            <a:off x="0" y="4356480"/>
            <a:ext cx="787020" cy="787020"/>
          </a:xfrm>
          <a:prstGeom prst="rtTriangle">
            <a:avLst/>
          </a:prstGeom>
          <a:solidFill>
            <a:srgbClr val="7C6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1491630"/>
            <a:ext cx="5266394" cy="2069256"/>
          </a:xfrm>
          <a:prstGeom prst="rect">
            <a:avLst/>
          </a:prstGeom>
          <a:solidFill>
            <a:schemeClr val="bg2">
              <a:lumMod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/>
          <a:srcRect l="4632"/>
          <a:stretch/>
        </p:blipFill>
        <p:spPr>
          <a:xfrm flipH="1">
            <a:off x="4297353" y="267494"/>
            <a:ext cx="4633850" cy="4706520"/>
          </a:xfrm>
          <a:prstGeom prst="rect">
            <a:avLst/>
          </a:prstGeom>
        </p:spPr>
      </p:pic>
      <p:sp>
        <p:nvSpPr>
          <p:cNvPr id="12" name="TextBox 22"/>
          <p:cNvSpPr txBox="1"/>
          <p:nvPr/>
        </p:nvSpPr>
        <p:spPr>
          <a:xfrm>
            <a:off x="4527824" y="1890096"/>
            <a:ext cx="2695641" cy="1042128"/>
          </a:xfrm>
          <a:prstGeom prst="rect">
            <a:avLst/>
          </a:prstGeom>
          <a:noFill/>
        </p:spPr>
        <p:txBody>
          <a:bodyPr wrap="none" lIns="0" tIns="0" rIns="0" bIns="0" anchor="ctr" anchorCtr="0">
            <a:noAutofit/>
          </a:bodyPr>
          <a:lstStyle/>
          <a:p>
            <a:endParaRPr lang="zh-CN" altLang="en-US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3" name="矩形 2"/>
          <p:cNvSpPr/>
          <p:nvPr/>
        </p:nvSpPr>
        <p:spPr>
          <a:xfrm flipH="1">
            <a:off x="4642012" y="316731"/>
            <a:ext cx="4466492" cy="4586068"/>
          </a:xfrm>
          <a:custGeom>
            <a:avLst/>
            <a:gdLst>
              <a:gd name="connsiteX0" fmla="*/ 0 w 4747430"/>
              <a:gd name="connsiteY0" fmla="*/ 0 h 6889750"/>
              <a:gd name="connsiteX1" fmla="*/ 4747430 w 4747430"/>
              <a:gd name="connsiteY1" fmla="*/ 0 h 6889750"/>
              <a:gd name="connsiteX2" fmla="*/ 4747430 w 4747430"/>
              <a:gd name="connsiteY2" fmla="*/ 6889750 h 6889750"/>
              <a:gd name="connsiteX3" fmla="*/ 0 w 4747430"/>
              <a:gd name="connsiteY3" fmla="*/ 6889750 h 6889750"/>
              <a:gd name="connsiteX4" fmla="*/ 0 w 4747430"/>
              <a:gd name="connsiteY4" fmla="*/ 0 h 6889750"/>
              <a:gd name="connsiteX0" fmla="*/ 0 w 4747430"/>
              <a:gd name="connsiteY0" fmla="*/ 0 h 6889750"/>
              <a:gd name="connsiteX1" fmla="*/ 3805529 w 4747430"/>
              <a:gd name="connsiteY1" fmla="*/ 0 h 6889750"/>
              <a:gd name="connsiteX2" fmla="*/ 4747430 w 4747430"/>
              <a:gd name="connsiteY2" fmla="*/ 6889750 h 6889750"/>
              <a:gd name="connsiteX3" fmla="*/ 0 w 4747430"/>
              <a:gd name="connsiteY3" fmla="*/ 6889750 h 6889750"/>
              <a:gd name="connsiteX4" fmla="*/ 0 w 4747430"/>
              <a:gd name="connsiteY4" fmla="*/ 0 h 688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7430" h="6889750">
                <a:moveTo>
                  <a:pt x="0" y="0"/>
                </a:moveTo>
                <a:lnTo>
                  <a:pt x="3805529" y="0"/>
                </a:lnTo>
                <a:lnTo>
                  <a:pt x="4747430" y="6889750"/>
                </a:lnTo>
                <a:lnTo>
                  <a:pt x="0" y="6889750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68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2" decel="66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/>
      <p:bldP spid="13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267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2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100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345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551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5923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6" r:id="rId13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2"/>
          <p:cNvSpPr txBox="1"/>
          <p:nvPr/>
        </p:nvSpPr>
        <p:spPr>
          <a:xfrm>
            <a:off x="622680" y="1610708"/>
            <a:ext cx="4248472" cy="1656184"/>
          </a:xfrm>
          <a:prstGeom prst="rect">
            <a:avLst/>
          </a:prstGeom>
          <a:noFill/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流水线技术</a:t>
            </a:r>
          </a:p>
        </p:txBody>
      </p:sp>
    </p:spTree>
    <p:extLst>
      <p:ext uri="{BB962C8B-B14F-4D97-AF65-F5344CB8AC3E}">
        <p14:creationId xmlns:p14="http://schemas.microsoft.com/office/powerpoint/2010/main" val="382290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6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07818" y="118563"/>
            <a:ext cx="4572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 b="1" dirty="0"/>
              <a:t>流水线四位乘法器</a:t>
            </a:r>
            <a:endParaRPr lang="en-US" altLang="zh-CN" sz="1400" b="1" dirty="0"/>
          </a:p>
          <a:p>
            <a:r>
              <a:rPr lang="en-US" altLang="zh-CN" sz="1400" dirty="0"/>
              <a:t>module cy4(</a:t>
            </a:r>
            <a:r>
              <a:rPr lang="en-US" altLang="zh-CN" sz="1400" dirty="0" err="1"/>
              <a:t>clk</a:t>
            </a:r>
            <a:r>
              <a:rPr lang="en-US" altLang="zh-CN" sz="1400" dirty="0"/>
              <a:t> , </a:t>
            </a:r>
            <a:r>
              <a:rPr lang="en-US" altLang="zh-CN" sz="1400" dirty="0" err="1"/>
              <a:t>rst_n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vld_in</a:t>
            </a:r>
            <a:r>
              <a:rPr lang="en-US" altLang="zh-CN" sz="1400" dirty="0"/>
              <a:t>  </a:t>
            </a:r>
            <a:r>
              <a:rPr lang="en-US" altLang="zh-CN" sz="1400" dirty="0"/>
              <a:t>,</a:t>
            </a:r>
            <a:r>
              <a:rPr lang="zh-CN" altLang="en-US" sz="1400" dirty="0"/>
              <a:t> </a:t>
            </a:r>
            <a:r>
              <a:rPr lang="en-US" altLang="zh-CN" sz="1400" dirty="0"/>
              <a:t>x, y, p </a:t>
            </a:r>
            <a:r>
              <a:rPr lang="zh-CN" altLang="en-US" sz="1400" dirty="0"/>
              <a:t>，</a:t>
            </a:r>
            <a:r>
              <a:rPr lang="en-US" altLang="zh-CN" sz="1400" dirty="0"/>
              <a:t>);</a:t>
            </a:r>
          </a:p>
          <a:p>
            <a:r>
              <a:rPr lang="en-US" altLang="zh-CN" sz="1400" dirty="0"/>
              <a:t> //</a:t>
            </a:r>
            <a:r>
              <a:rPr lang="en-US" altLang="zh-CN" sz="1400" dirty="0" err="1"/>
              <a:t>vld_in</a:t>
            </a:r>
            <a:r>
              <a:rPr lang="zh-CN" altLang="en-US" sz="1400" dirty="0"/>
              <a:t>输入</a:t>
            </a:r>
            <a:r>
              <a:rPr lang="zh-CN" altLang="en-US" sz="1400" dirty="0"/>
              <a:t>有效指示</a:t>
            </a:r>
            <a:r>
              <a:rPr lang="zh-CN" altLang="en-US" sz="1400" dirty="0"/>
              <a:t>信号</a:t>
            </a:r>
            <a:r>
              <a:rPr lang="en-US" altLang="zh-CN" sz="1400" dirty="0"/>
              <a:t>;p</a:t>
            </a:r>
            <a:r>
              <a:rPr lang="zh-CN" altLang="en-US" sz="1400" dirty="0"/>
              <a:t>成绩结果</a:t>
            </a:r>
            <a:endParaRPr lang="en-US" altLang="zh-CN" sz="1400" dirty="0"/>
          </a:p>
          <a:p>
            <a:r>
              <a:rPr lang="en-US" altLang="zh-CN" sz="1400" dirty="0"/>
              <a:t>//</a:t>
            </a:r>
            <a:r>
              <a:rPr lang="en-US" altLang="zh-CN" sz="1400" dirty="0" err="1"/>
              <a:t>vld_out</a:t>
            </a:r>
            <a:r>
              <a:rPr lang="zh-CN" altLang="en-US" sz="1400" dirty="0"/>
              <a:t>输出有效指示信号</a:t>
            </a:r>
            <a:endParaRPr lang="en-US" altLang="zh-CN" sz="1400" dirty="0"/>
          </a:p>
          <a:p>
            <a:r>
              <a:rPr lang="en-US" altLang="zh-CN" sz="1400" dirty="0"/>
              <a:t>input </a:t>
            </a:r>
            <a:r>
              <a:rPr lang="en-US" altLang="zh-CN" sz="1400" dirty="0" err="1"/>
              <a:t>clk</a:t>
            </a:r>
            <a:r>
              <a:rPr lang="en-US" altLang="zh-CN" sz="1400" dirty="0"/>
              <a:t>  ,</a:t>
            </a:r>
            <a:r>
              <a:rPr lang="en-US" altLang="zh-CN" sz="1400" dirty="0" err="1"/>
              <a:t>rst_n,vld_in,x,y</a:t>
            </a:r>
            <a:r>
              <a:rPr lang="en-US" altLang="zh-CN" sz="1400" dirty="0"/>
              <a:t> ;</a:t>
            </a:r>
            <a:endParaRPr lang="zh-CN" altLang="en-US" sz="1400" dirty="0"/>
          </a:p>
          <a:p>
            <a:r>
              <a:rPr lang="en-US" altLang="zh-CN" sz="1400" dirty="0"/>
              <a:t>output  p;</a:t>
            </a:r>
          </a:p>
          <a:p>
            <a:r>
              <a:rPr lang="en-US" altLang="zh-CN" sz="1400" dirty="0"/>
              <a:t>output </a:t>
            </a:r>
            <a:r>
              <a:rPr lang="en-US" altLang="zh-CN" sz="1400" dirty="0" err="1"/>
              <a:t>reg</a:t>
            </a:r>
            <a:r>
              <a:rPr lang="en-US" altLang="zh-CN" sz="1400" dirty="0"/>
              <a:t> </a:t>
            </a:r>
            <a:r>
              <a:rPr lang="en-US" altLang="zh-CN" sz="1400" dirty="0" err="1"/>
              <a:t>vld_out</a:t>
            </a:r>
            <a:r>
              <a:rPr lang="en-US" altLang="zh-CN" sz="1400" dirty="0"/>
              <a:t>;</a:t>
            </a:r>
            <a:endParaRPr lang="zh-CN" altLang="en-US" sz="1400" dirty="0"/>
          </a:p>
          <a:p>
            <a:r>
              <a:rPr lang="en-US" altLang="zh-CN" sz="1400" dirty="0"/>
              <a:t>wire [3:0] </a:t>
            </a:r>
            <a:r>
              <a:rPr lang="en-US" altLang="zh-CN" sz="1400" dirty="0" err="1"/>
              <a:t>x,y</a:t>
            </a:r>
            <a:r>
              <a:rPr lang="en-US" altLang="zh-CN" sz="1400" dirty="0"/>
              <a:t> ;</a:t>
            </a:r>
            <a:endParaRPr lang="en-US" altLang="zh-CN" sz="1400" dirty="0"/>
          </a:p>
          <a:p>
            <a:r>
              <a:rPr lang="en-US" altLang="zh-CN" sz="1400" dirty="0" err="1"/>
              <a:t>reg</a:t>
            </a:r>
            <a:r>
              <a:rPr lang="en-US" altLang="zh-CN" sz="1400" dirty="0"/>
              <a:t>  </a:t>
            </a:r>
            <a:r>
              <a:rPr lang="en-US" altLang="zh-CN" sz="1400" dirty="0"/>
              <a:t>[7:0] </a:t>
            </a:r>
            <a:r>
              <a:rPr lang="en-US" altLang="zh-CN" sz="1400" dirty="0"/>
              <a:t>p;</a:t>
            </a:r>
            <a:endParaRPr lang="en-US" altLang="zh-CN" sz="1400" dirty="0"/>
          </a:p>
          <a:p>
            <a:r>
              <a:rPr lang="en-US" altLang="zh-CN" sz="1400" dirty="0" err="1"/>
              <a:t>reg</a:t>
            </a:r>
            <a:r>
              <a:rPr lang="en-US" altLang="zh-CN" sz="1400" dirty="0"/>
              <a:t> </a:t>
            </a:r>
            <a:r>
              <a:rPr lang="en-US" altLang="zh-CN" sz="1400" dirty="0"/>
              <a:t> vld_in_ff0 ;//</a:t>
            </a:r>
            <a:r>
              <a:rPr lang="zh-CN" altLang="en-US" sz="1400" dirty="0"/>
              <a:t>缓存输入有效</a:t>
            </a:r>
            <a:r>
              <a:rPr lang="zh-CN" altLang="en-US" sz="1400" dirty="0"/>
              <a:t>信号</a:t>
            </a:r>
            <a:endParaRPr lang="en-US" altLang="zh-CN" sz="1400" dirty="0"/>
          </a:p>
          <a:p>
            <a:r>
              <a:rPr lang="en-US" altLang="zh-CN" sz="1400" dirty="0"/>
              <a:t>wire [7:0] a0,b0,a1 ,b1       ;</a:t>
            </a:r>
          </a:p>
          <a:p>
            <a:r>
              <a:rPr lang="en-US" altLang="zh-CN" sz="1400" dirty="0" err="1"/>
              <a:t>reg</a:t>
            </a:r>
            <a:r>
              <a:rPr lang="en-US" altLang="zh-CN" sz="1400" dirty="0"/>
              <a:t>  [7:0] temp0,tmp1                     ;</a:t>
            </a:r>
          </a:p>
          <a:p>
            <a:r>
              <a:rPr lang="en-US" altLang="zh-CN" sz="1400" dirty="0"/>
              <a:t>assign </a:t>
            </a:r>
            <a:r>
              <a:rPr lang="en-US" altLang="zh-CN" sz="1400" dirty="0"/>
              <a:t>a0 = x[0]?{4'b0,y}: 0        ;</a:t>
            </a:r>
          </a:p>
          <a:p>
            <a:r>
              <a:rPr lang="en-US" altLang="zh-CN" sz="1400" dirty="0"/>
              <a:t>assign b0 = x[1]?{3'b0,y,1'b0}: 0   ;</a:t>
            </a:r>
          </a:p>
          <a:p>
            <a:r>
              <a:rPr lang="en-US" altLang="zh-CN" sz="1400" dirty="0"/>
              <a:t>assign </a:t>
            </a:r>
            <a:r>
              <a:rPr lang="en-US" altLang="zh-CN" sz="1400" dirty="0"/>
              <a:t>a1 = x[2]?{2'b0,y,2'b0} : 0  ;</a:t>
            </a:r>
          </a:p>
          <a:p>
            <a:r>
              <a:rPr lang="en-US" altLang="zh-CN" sz="1400" dirty="0"/>
              <a:t>assign b1 = x[3]?{1'b0,y,3'b0} : 0  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//</a:t>
            </a:r>
            <a:r>
              <a:rPr lang="zh-CN" altLang="en-US" sz="1400" dirty="0"/>
              <a:t>将最终的和分为</a:t>
            </a:r>
            <a:r>
              <a:rPr lang="en-US" altLang="zh-CN" sz="1400" dirty="0"/>
              <a:t>tmp0</a:t>
            </a:r>
            <a:r>
              <a:rPr lang="zh-CN" altLang="en-US" sz="1400" dirty="0"/>
              <a:t>和</a:t>
            </a:r>
            <a:r>
              <a:rPr lang="en-US" altLang="zh-CN" sz="1400" dirty="0"/>
              <a:t>tmp1</a:t>
            </a:r>
            <a:r>
              <a:rPr lang="zh-CN" altLang="en-US" sz="1400" dirty="0"/>
              <a:t>两部分</a:t>
            </a:r>
          </a:p>
          <a:p>
            <a:r>
              <a:rPr lang="en-US" altLang="zh-CN" sz="1400" dirty="0"/>
              <a:t>always  @(</a:t>
            </a:r>
            <a:r>
              <a:rPr lang="en-US" altLang="zh-CN" sz="1400" dirty="0" err="1"/>
              <a:t>posedge</a:t>
            </a:r>
            <a:r>
              <a:rPr lang="en-US" altLang="zh-CN" sz="1400" dirty="0"/>
              <a:t> </a:t>
            </a:r>
            <a:r>
              <a:rPr lang="en-US" altLang="zh-CN" sz="1400" dirty="0" err="1"/>
              <a:t>clk</a:t>
            </a:r>
            <a:r>
              <a:rPr lang="en-US" altLang="zh-CN" sz="1400" dirty="0"/>
              <a:t> or </a:t>
            </a:r>
            <a:r>
              <a:rPr lang="en-US" altLang="zh-CN" sz="1400" dirty="0" err="1"/>
              <a:t>negedge</a:t>
            </a:r>
            <a:r>
              <a:rPr lang="en-US" altLang="zh-CN" sz="1400" dirty="0"/>
              <a:t> </a:t>
            </a:r>
            <a:r>
              <a:rPr lang="en-US" altLang="zh-CN" sz="1400" dirty="0" err="1"/>
              <a:t>rst_n</a:t>
            </a:r>
            <a:r>
              <a:rPr lang="en-US" altLang="zh-CN" sz="1400" dirty="0"/>
              <a:t>)begin</a:t>
            </a:r>
          </a:p>
          <a:p>
            <a:r>
              <a:rPr lang="en-US" altLang="zh-CN" sz="1400" dirty="0"/>
              <a:t>    if(</a:t>
            </a:r>
            <a:r>
              <a:rPr lang="en-US" altLang="zh-CN" sz="1400" dirty="0" err="1"/>
              <a:t>rst_n</a:t>
            </a:r>
            <a:r>
              <a:rPr lang="en-US" altLang="zh-CN" sz="1400" dirty="0"/>
              <a:t>==1'b0)begin  tmp0 &lt;= 0;tmp1 &lt;= 0;     end</a:t>
            </a:r>
          </a:p>
          <a:p>
            <a:r>
              <a:rPr lang="en-US" altLang="zh-CN" sz="1400" dirty="0"/>
              <a:t>    else if(</a:t>
            </a:r>
            <a:r>
              <a:rPr lang="en-US" altLang="zh-CN" sz="1400" dirty="0" err="1"/>
              <a:t>vld_in</a:t>
            </a:r>
            <a:r>
              <a:rPr lang="en-US" altLang="zh-CN" sz="1400" dirty="0"/>
              <a:t>) </a:t>
            </a:r>
            <a:endParaRPr lang="en-US" altLang="zh-CN" sz="1400" dirty="0"/>
          </a:p>
          <a:p>
            <a:r>
              <a:rPr lang="en-US" altLang="zh-CN" sz="1400" dirty="0"/>
              <a:t> </a:t>
            </a:r>
            <a:r>
              <a:rPr lang="en-US" altLang="zh-CN" sz="1400" dirty="0"/>
              <a:t>        begin  </a:t>
            </a:r>
            <a:r>
              <a:rPr lang="en-US" altLang="zh-CN" sz="1400" dirty="0"/>
              <a:t>tmp0 &lt;= a0 + b0 ; </a:t>
            </a:r>
            <a:endParaRPr lang="en-US" altLang="zh-CN" sz="1400" dirty="0"/>
          </a:p>
          <a:p>
            <a:r>
              <a:rPr lang="en-US" altLang="zh-CN" sz="1400" dirty="0"/>
              <a:t> </a:t>
            </a:r>
            <a:r>
              <a:rPr lang="en-US" altLang="zh-CN" sz="1400" dirty="0"/>
              <a:t>                    tmp1 </a:t>
            </a:r>
            <a:r>
              <a:rPr lang="en-US" altLang="zh-CN" sz="1400" dirty="0"/>
              <a:t>&lt;= a1 + b1;     end</a:t>
            </a:r>
          </a:p>
          <a:p>
            <a:r>
              <a:rPr lang="en-US" altLang="zh-CN" sz="1400" dirty="0"/>
              <a:t>end</a:t>
            </a:r>
          </a:p>
          <a:p>
            <a:endParaRPr lang="zh-CN" altLang="en-US" sz="1400" dirty="0"/>
          </a:p>
        </p:txBody>
      </p:sp>
      <p:sp>
        <p:nvSpPr>
          <p:cNvPr id="4" name="矩形 3"/>
          <p:cNvSpPr/>
          <p:nvPr/>
        </p:nvSpPr>
        <p:spPr>
          <a:xfrm>
            <a:off x="4544887" y="118563"/>
            <a:ext cx="4956464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400" dirty="0"/>
          </a:p>
          <a:p>
            <a:r>
              <a:rPr lang="en-US" altLang="zh-CN" sz="1400" dirty="0"/>
              <a:t>//</a:t>
            </a:r>
            <a:r>
              <a:rPr lang="en-US" altLang="zh-CN" sz="1400" dirty="0"/>
              <a:t>tmp0</a:t>
            </a:r>
            <a:r>
              <a:rPr lang="zh-CN" altLang="en-US" sz="1400" dirty="0"/>
              <a:t>和</a:t>
            </a:r>
            <a:r>
              <a:rPr lang="en-US" altLang="zh-CN" sz="1400" dirty="0"/>
              <a:t>tmp1</a:t>
            </a:r>
            <a:r>
              <a:rPr lang="zh-CN" altLang="en-US" sz="1400" dirty="0"/>
              <a:t>相加即为最终的结果</a:t>
            </a:r>
          </a:p>
          <a:p>
            <a:r>
              <a:rPr lang="en-US" altLang="zh-CN" sz="1400" dirty="0"/>
              <a:t>always  @(</a:t>
            </a:r>
            <a:r>
              <a:rPr lang="en-US" altLang="zh-CN" sz="1400" dirty="0" err="1"/>
              <a:t>posedge</a:t>
            </a:r>
            <a:r>
              <a:rPr lang="en-US" altLang="zh-CN" sz="1400" dirty="0"/>
              <a:t> </a:t>
            </a:r>
            <a:r>
              <a:rPr lang="en-US" altLang="zh-CN" sz="1400" dirty="0" err="1"/>
              <a:t>clk</a:t>
            </a:r>
            <a:r>
              <a:rPr lang="en-US" altLang="zh-CN" sz="1400" dirty="0"/>
              <a:t> or </a:t>
            </a:r>
            <a:r>
              <a:rPr lang="en-US" altLang="zh-CN" sz="1400" dirty="0" err="1"/>
              <a:t>negedge</a:t>
            </a:r>
            <a:r>
              <a:rPr lang="en-US" altLang="zh-CN" sz="1400" dirty="0"/>
              <a:t> </a:t>
            </a:r>
            <a:r>
              <a:rPr lang="en-US" altLang="zh-CN" sz="1400" dirty="0" err="1"/>
              <a:t>rst_n</a:t>
            </a:r>
            <a:r>
              <a:rPr lang="en-US" altLang="zh-CN" sz="1400" dirty="0"/>
              <a:t>)begin</a:t>
            </a:r>
          </a:p>
          <a:p>
            <a:r>
              <a:rPr lang="en-US" altLang="zh-CN" sz="1400" dirty="0"/>
              <a:t>    if(</a:t>
            </a:r>
            <a:r>
              <a:rPr lang="en-US" altLang="zh-CN" sz="1400" dirty="0" err="1"/>
              <a:t>rst_n</a:t>
            </a:r>
            <a:r>
              <a:rPr lang="en-US" altLang="zh-CN" sz="1400" dirty="0"/>
              <a:t>==1'b0)begin</a:t>
            </a:r>
          </a:p>
          <a:p>
            <a:r>
              <a:rPr lang="en-US" altLang="zh-CN" sz="1400" dirty="0"/>
              <a:t>        p &lt;= 0;</a:t>
            </a:r>
          </a:p>
          <a:p>
            <a:r>
              <a:rPr lang="en-US" altLang="zh-CN" sz="1400" dirty="0"/>
              <a:t>    end</a:t>
            </a:r>
          </a:p>
          <a:p>
            <a:r>
              <a:rPr lang="en-US" altLang="zh-CN" sz="1400" dirty="0"/>
              <a:t>    else if(vld_in_ff0) begin</a:t>
            </a:r>
          </a:p>
          <a:p>
            <a:r>
              <a:rPr lang="en-US" altLang="zh-CN" sz="1400" dirty="0"/>
              <a:t>        p &lt;= tmp0 + tmp1;</a:t>
            </a:r>
          </a:p>
          <a:p>
            <a:r>
              <a:rPr lang="en-US" altLang="zh-CN" sz="1400" dirty="0"/>
              <a:t>    end</a:t>
            </a:r>
          </a:p>
          <a:p>
            <a:r>
              <a:rPr lang="en-US" altLang="zh-CN" sz="1400" dirty="0"/>
              <a:t>end</a:t>
            </a:r>
          </a:p>
          <a:p>
            <a:r>
              <a:rPr lang="en-US" altLang="zh-CN" sz="1400" dirty="0"/>
              <a:t>//</a:t>
            </a:r>
            <a:r>
              <a:rPr lang="zh-CN" altLang="en-US" sz="1400" dirty="0"/>
              <a:t>输入有效指示信号</a:t>
            </a:r>
            <a:r>
              <a:rPr lang="en-US" altLang="zh-CN" sz="1400" dirty="0" err="1"/>
              <a:t>vld_in</a:t>
            </a:r>
            <a:r>
              <a:rPr lang="zh-CN" altLang="en-US" sz="1400" dirty="0"/>
              <a:t>缓存到</a:t>
            </a:r>
            <a:r>
              <a:rPr lang="en-US" altLang="zh-CN" sz="1400" dirty="0"/>
              <a:t>vld_in_ff0</a:t>
            </a:r>
            <a:r>
              <a:rPr lang="zh-CN" altLang="en-US" sz="1400" dirty="0"/>
              <a:t>寄存器中</a:t>
            </a:r>
          </a:p>
          <a:p>
            <a:r>
              <a:rPr lang="en-US" altLang="zh-CN" sz="1400" dirty="0"/>
              <a:t>//</a:t>
            </a:r>
            <a:r>
              <a:rPr lang="zh-CN" altLang="en-US" sz="1400" dirty="0"/>
              <a:t>加入</a:t>
            </a:r>
            <a:r>
              <a:rPr lang="en-US" altLang="zh-CN" sz="1400" dirty="0"/>
              <a:t>vld_in_ff0</a:t>
            </a:r>
            <a:r>
              <a:rPr lang="zh-CN" altLang="en-US" sz="1400" dirty="0"/>
              <a:t>中间寄存器符合流水线分布（即“对称性”）</a:t>
            </a:r>
          </a:p>
          <a:p>
            <a:r>
              <a:rPr lang="en-US" altLang="zh-CN" sz="1400" dirty="0"/>
              <a:t>always  @(</a:t>
            </a:r>
            <a:r>
              <a:rPr lang="en-US" altLang="zh-CN" sz="1400" dirty="0" err="1"/>
              <a:t>posedge</a:t>
            </a:r>
            <a:r>
              <a:rPr lang="en-US" altLang="zh-CN" sz="1400" dirty="0"/>
              <a:t> </a:t>
            </a:r>
            <a:r>
              <a:rPr lang="en-US" altLang="zh-CN" sz="1400" dirty="0" err="1"/>
              <a:t>clk</a:t>
            </a:r>
            <a:r>
              <a:rPr lang="en-US" altLang="zh-CN" sz="1400" dirty="0"/>
              <a:t> or </a:t>
            </a:r>
            <a:r>
              <a:rPr lang="en-US" altLang="zh-CN" sz="1400" dirty="0" err="1"/>
              <a:t>negedge</a:t>
            </a:r>
            <a:r>
              <a:rPr lang="en-US" altLang="zh-CN" sz="1400" dirty="0"/>
              <a:t> </a:t>
            </a:r>
            <a:r>
              <a:rPr lang="en-US" altLang="zh-CN" sz="1400" dirty="0" err="1"/>
              <a:t>rst_n</a:t>
            </a:r>
            <a:r>
              <a:rPr lang="en-US" altLang="zh-CN" sz="1400" dirty="0"/>
              <a:t>)begin</a:t>
            </a:r>
          </a:p>
          <a:p>
            <a:r>
              <a:rPr lang="en-US" altLang="zh-CN" sz="1400" dirty="0"/>
              <a:t>    if(</a:t>
            </a:r>
            <a:r>
              <a:rPr lang="en-US" altLang="zh-CN" sz="1400" dirty="0" err="1"/>
              <a:t>rst_n</a:t>
            </a:r>
            <a:r>
              <a:rPr lang="en-US" altLang="zh-CN" sz="1400" dirty="0"/>
              <a:t>==1'b0)begin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vld_out</a:t>
            </a:r>
            <a:r>
              <a:rPr lang="en-US" altLang="zh-CN" sz="1400" dirty="0"/>
              <a:t>    &lt;= 0;</a:t>
            </a:r>
          </a:p>
          <a:p>
            <a:r>
              <a:rPr lang="en-US" altLang="zh-CN" sz="1400" dirty="0"/>
              <a:t>        vld_in_ff0&lt;=0;</a:t>
            </a:r>
          </a:p>
          <a:p>
            <a:r>
              <a:rPr lang="en-US" altLang="zh-CN" sz="1400" dirty="0"/>
              <a:t>    end</a:t>
            </a:r>
          </a:p>
          <a:p>
            <a:r>
              <a:rPr lang="en-US" altLang="zh-CN" sz="1400" dirty="0"/>
              <a:t>    else  begin</a:t>
            </a:r>
          </a:p>
          <a:p>
            <a:r>
              <a:rPr lang="en-US" altLang="zh-CN" sz="1400" dirty="0"/>
              <a:t>        vld_in_ff0  &lt;= </a:t>
            </a:r>
            <a:r>
              <a:rPr lang="en-US" altLang="zh-CN" sz="1400" dirty="0" err="1"/>
              <a:t>vld_in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vld_out</a:t>
            </a:r>
            <a:r>
              <a:rPr lang="en-US" altLang="zh-CN" sz="1400" dirty="0"/>
              <a:t>  &lt;= vld_in_ff0;</a:t>
            </a:r>
          </a:p>
          <a:p>
            <a:r>
              <a:rPr lang="en-US" altLang="zh-CN" sz="1400" dirty="0"/>
              <a:t>    end</a:t>
            </a:r>
          </a:p>
          <a:p>
            <a:r>
              <a:rPr lang="en-US" altLang="zh-CN" sz="1400" dirty="0"/>
              <a:t>end</a:t>
            </a:r>
          </a:p>
          <a:p>
            <a:r>
              <a:rPr lang="en-US" altLang="zh-CN" sz="1400" dirty="0" err="1"/>
              <a:t>endmodule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5989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5061726" y="1744756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谢谢学习</a:t>
            </a:r>
            <a:endParaRPr lang="zh-CN" altLang="en-US" b="1" dirty="0">
              <a:solidFill>
                <a:srgbClr val="FFFF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1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 idx="4294967295"/>
          </p:nvPr>
        </p:nvSpPr>
        <p:spPr>
          <a:xfrm>
            <a:off x="1151067" y="165997"/>
            <a:ext cx="7886700" cy="55476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流水线技术</a:t>
            </a:r>
          </a:p>
        </p:txBody>
      </p:sp>
      <p:sp>
        <p:nvSpPr>
          <p:cNvPr id="46083" name="内容占位符 2"/>
          <p:cNvSpPr>
            <a:spLocks noGrp="1"/>
          </p:cNvSpPr>
          <p:nvPr>
            <p:ph idx="4294967295"/>
          </p:nvPr>
        </p:nvSpPr>
        <p:spPr>
          <a:xfrm>
            <a:off x="634701" y="1166646"/>
            <a:ext cx="7886700" cy="326231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流水线设计是经常用于提高所设计系统运行速度的一种有效的方法。</a:t>
            </a:r>
            <a:endParaRPr lang="en-US" altLang="zh-CN" sz="2000" b="1" dirty="0" smtClean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60000"/>
              </a:lnSpc>
              <a:spcBef>
                <a:spcPts val="0"/>
              </a:spcBef>
            </a:pP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为了保障数据的快速传输，必须使系统运行在尽可能高的频率上，但如果某些复杂逻辑功能的完成需要较长的延时，就会使系统难以运行在高的频率上，在这种情况下，可使用流水线技术</a:t>
            </a:r>
            <a:endParaRPr lang="en-US" altLang="zh-CN" sz="2000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60000"/>
              </a:lnSpc>
              <a:spcBef>
                <a:spcPts val="0"/>
              </a:spcBef>
            </a:pP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在长延时的逻辑功能块中插入触发器，使复杂的逻辑操作分步完成，减小每个部分的延时，从而使系统的运行频率得以提高。</a:t>
            </a:r>
            <a:endParaRPr lang="en-US" altLang="zh-CN" sz="2000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流水线设计的代价是增加了寄存器逻辑，增加了芯片资源的耗用。</a:t>
            </a:r>
          </a:p>
        </p:txBody>
      </p:sp>
    </p:spTree>
    <p:extLst>
      <p:ext uri="{BB962C8B-B14F-4D97-AF65-F5344CB8AC3E}">
        <p14:creationId xmlns:p14="http://schemas.microsoft.com/office/powerpoint/2010/main" val="262519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21977" y="162493"/>
            <a:ext cx="6000750" cy="51276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流水线操作的概念</a:t>
            </a:r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79861" y="852302"/>
            <a:ext cx="8387621" cy="1283464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如某个复杂逻辑功能的实现需较长的延时，可将其分解为几个（如</a:t>
            </a:r>
            <a:r>
              <a:rPr lang="en-US" altLang="zh-CN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个）步骤来实现，每一步的延时变小，在各步间加入寄存器，以暂存中间结果，这样可大大提高整个系统的最高工作频率。 </a:t>
            </a:r>
          </a:p>
        </p:txBody>
      </p:sp>
      <p:pic>
        <p:nvPicPr>
          <p:cNvPr id="47108" name="Picture 4" descr="10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784" y="2398874"/>
            <a:ext cx="5562600" cy="2337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3349" name="Rectangle 5"/>
          <p:cNvSpPr>
            <a:spLocks noChangeArrowheads="1"/>
          </p:cNvSpPr>
          <p:nvPr/>
        </p:nvSpPr>
        <p:spPr bwMode="auto">
          <a:xfrm>
            <a:off x="3340727" y="4599069"/>
            <a:ext cx="3041217" cy="40011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流水线操作的概念示意图</a:t>
            </a:r>
            <a:r>
              <a:rPr lang="zh-CN" altLang="en-US" sz="105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1151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53110" y="216592"/>
            <a:ext cx="5907087" cy="396875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zh-CN" altLang="en-US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非流水线方式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位全加器</a:t>
            </a:r>
          </a:p>
        </p:txBody>
      </p:sp>
      <p:sp>
        <p:nvSpPr>
          <p:cNvPr id="271363" name="Text Box 3"/>
          <p:cNvSpPr txBox="1">
            <a:spLocks noChangeArrowheads="1"/>
          </p:cNvSpPr>
          <p:nvPr/>
        </p:nvSpPr>
        <p:spPr bwMode="auto">
          <a:xfrm>
            <a:off x="651644" y="838197"/>
            <a:ext cx="7975834" cy="3939540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indent="2794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module adder8(</a:t>
            </a:r>
            <a:r>
              <a:rPr kumimoji="1"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cout,sum,ina,inb,cin,clk</a:t>
            </a:r>
            <a:r>
              <a:rPr kumimoji="1"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input[7:0] </a:t>
            </a:r>
            <a:r>
              <a:rPr kumimoji="1"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ina,inb</a:t>
            </a:r>
            <a:r>
              <a:rPr kumimoji="1"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 input </a:t>
            </a:r>
            <a:r>
              <a:rPr kumimoji="1"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cin,clk</a:t>
            </a:r>
            <a:r>
              <a:rPr kumimoji="1"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 </a:t>
            </a:r>
            <a:endParaRPr kumimoji="1" lang="en-US" altLang="zh-CN" sz="2000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</a:pPr>
            <a:r>
              <a:rPr kumimoji="1"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output[7:0</a:t>
            </a:r>
            <a:r>
              <a:rPr kumimoji="1"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 sum; output </a:t>
            </a:r>
            <a:r>
              <a:rPr kumimoji="1"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cout</a:t>
            </a:r>
            <a:r>
              <a:rPr kumimoji="1"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reg</a:t>
            </a:r>
            <a:r>
              <a:rPr kumimoji="1"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[7:0] </a:t>
            </a:r>
            <a:r>
              <a:rPr kumimoji="1"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tempa,tempb,sum</a:t>
            </a:r>
            <a:r>
              <a:rPr kumimoji="1"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 </a:t>
            </a:r>
            <a:r>
              <a:rPr kumimoji="1"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sz="2000" b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reg</a:t>
            </a:r>
            <a:r>
              <a:rPr kumimoji="1"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cout,tempc</a:t>
            </a:r>
            <a:r>
              <a:rPr kumimoji="1"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always @(</a:t>
            </a:r>
            <a:r>
              <a:rPr kumimoji="1"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posedge</a:t>
            </a:r>
            <a:r>
              <a:rPr kumimoji="1"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clk</a:t>
            </a:r>
            <a:r>
              <a:rPr kumimoji="1"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begin   </a:t>
            </a:r>
            <a:r>
              <a:rPr kumimoji="1"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tempa</a:t>
            </a:r>
            <a:r>
              <a:rPr kumimoji="1"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ina;tempb</a:t>
            </a:r>
            <a:r>
              <a:rPr kumimoji="1"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inb;tempc</a:t>
            </a:r>
            <a:r>
              <a:rPr kumimoji="1"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cin</a:t>
            </a:r>
            <a:r>
              <a:rPr kumimoji="1"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 end </a:t>
            </a:r>
            <a:r>
              <a:rPr kumimoji="1"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输入数据锁存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always </a:t>
            </a:r>
            <a:r>
              <a:rPr kumimoji="1"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@(</a:t>
            </a:r>
            <a:r>
              <a:rPr kumimoji="1"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posedge</a:t>
            </a:r>
            <a:r>
              <a:rPr kumimoji="1"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clk</a:t>
            </a:r>
            <a:r>
              <a:rPr kumimoji="1"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begin    </a:t>
            </a:r>
            <a:r>
              <a:rPr kumimoji="1"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kumimoji="1"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cout,sum</a:t>
            </a:r>
            <a:r>
              <a:rPr kumimoji="1"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}=</a:t>
            </a:r>
            <a:r>
              <a:rPr kumimoji="1"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tempa+tempb+tempc</a:t>
            </a:r>
            <a:r>
              <a:rPr kumimoji="1"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 end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endmodule</a:t>
            </a:r>
            <a:endParaRPr kumimoji="1"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141" y="838197"/>
            <a:ext cx="2672112" cy="254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0105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1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3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23994" y="187643"/>
            <a:ext cx="6000750" cy="51276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两级流水实现的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位加法器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93987" y="950913"/>
            <a:ext cx="7197732" cy="41925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module adder_pipe2(</a:t>
            </a:r>
            <a:r>
              <a:rPr kumimoji="1"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cout,sum,ina,inb,cin,clk</a:t>
            </a:r>
            <a:r>
              <a:rPr kumimoji="1"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input[7:0] </a:t>
            </a:r>
            <a:r>
              <a:rPr kumimoji="1" lang="en-US" altLang="zh-CN" sz="17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ina,inb</a:t>
            </a:r>
            <a:r>
              <a:rPr kumimoji="1" lang="en-US" altLang="zh-CN" sz="1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 input </a:t>
            </a:r>
            <a:r>
              <a:rPr kumimoji="1" lang="en-US" altLang="zh-CN" sz="17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cin,clk</a:t>
            </a:r>
            <a:r>
              <a:rPr kumimoji="1" lang="en-US" altLang="zh-CN" sz="1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 output </a:t>
            </a:r>
            <a:r>
              <a:rPr kumimoji="1" lang="en-US" altLang="zh-CN" sz="17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reg</a:t>
            </a:r>
            <a:r>
              <a:rPr kumimoji="1" lang="en-US" altLang="zh-CN" sz="1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[7:0] sum;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output </a:t>
            </a:r>
            <a:r>
              <a:rPr kumimoji="1" lang="en-US" altLang="zh-CN" sz="17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reg</a:t>
            </a:r>
            <a:r>
              <a:rPr kumimoji="1" lang="en-US" altLang="zh-CN" sz="1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7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cout</a:t>
            </a:r>
            <a:r>
              <a:rPr kumimoji="1" lang="en-US" altLang="zh-CN" sz="1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 </a:t>
            </a:r>
            <a:r>
              <a:rPr kumimoji="1" lang="en-US" altLang="zh-CN" sz="17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reg</a:t>
            </a:r>
            <a:r>
              <a:rPr kumimoji="1" lang="en-US" altLang="zh-CN" sz="1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[3:0] </a:t>
            </a:r>
            <a:r>
              <a:rPr kumimoji="1" lang="en-US" altLang="zh-CN" sz="17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tempa,tempb,firsts</a:t>
            </a:r>
            <a:r>
              <a:rPr kumimoji="1" lang="en-US" altLang="zh-CN" sz="1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 </a:t>
            </a:r>
            <a:r>
              <a:rPr kumimoji="1" lang="en-US" altLang="zh-CN" sz="17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reg</a:t>
            </a:r>
            <a:r>
              <a:rPr kumimoji="1" lang="en-US" altLang="zh-CN" sz="1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7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firstc</a:t>
            </a:r>
            <a:r>
              <a:rPr kumimoji="1" lang="en-US" altLang="zh-CN" sz="1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always @(</a:t>
            </a:r>
            <a:r>
              <a:rPr kumimoji="1"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posedge</a:t>
            </a:r>
            <a:r>
              <a:rPr kumimoji="1"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clk</a:t>
            </a:r>
            <a:r>
              <a:rPr kumimoji="1"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begin  </a:t>
            </a:r>
            <a:endParaRPr kumimoji="1" lang="en-US" altLang="zh-CN" sz="1700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7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kumimoji="1" lang="en-US" altLang="zh-CN" sz="17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firstc,firsts</a:t>
            </a:r>
            <a:r>
              <a:rPr kumimoji="1" lang="en-US" altLang="zh-CN" sz="1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}=</a:t>
            </a:r>
            <a:r>
              <a:rPr kumimoji="1" lang="en-US" altLang="zh-CN" sz="17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ina</a:t>
            </a:r>
            <a:r>
              <a:rPr kumimoji="1" lang="en-US" altLang="zh-CN" sz="1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[3:0]+</a:t>
            </a:r>
            <a:r>
              <a:rPr kumimoji="1" lang="en-US" altLang="zh-CN" sz="17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inb</a:t>
            </a:r>
            <a:r>
              <a:rPr kumimoji="1" lang="en-US" altLang="zh-CN" sz="1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[3:0]+</a:t>
            </a:r>
            <a:r>
              <a:rPr kumimoji="1" lang="en-US" altLang="zh-CN" sz="17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cin</a:t>
            </a:r>
            <a:r>
              <a:rPr kumimoji="1" lang="en-US" altLang="zh-CN" sz="1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7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tempa</a:t>
            </a:r>
            <a:r>
              <a:rPr kumimoji="1" lang="en-US" altLang="zh-CN" sz="1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17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ina</a:t>
            </a:r>
            <a:r>
              <a:rPr kumimoji="1" lang="en-US" altLang="zh-CN" sz="1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[7:4];  </a:t>
            </a:r>
            <a:r>
              <a:rPr kumimoji="1" lang="en-US" altLang="zh-CN" sz="17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tempb</a:t>
            </a:r>
            <a:r>
              <a:rPr kumimoji="1" lang="en-US" altLang="zh-CN" sz="1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17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inb</a:t>
            </a:r>
            <a:r>
              <a:rPr kumimoji="1" lang="en-US" altLang="zh-CN" sz="1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[7:4];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end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always @(</a:t>
            </a:r>
            <a:r>
              <a:rPr kumimoji="1"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posedge</a:t>
            </a:r>
            <a:r>
              <a:rPr kumimoji="1"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clk</a:t>
            </a:r>
            <a:r>
              <a:rPr kumimoji="1"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begin  {</a:t>
            </a:r>
            <a:r>
              <a:rPr kumimoji="1" lang="en-US" altLang="zh-CN" sz="17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cout,sum</a:t>
            </a:r>
            <a:r>
              <a:rPr kumimoji="1" lang="en-US" altLang="zh-CN" sz="1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[7:4]}=</a:t>
            </a:r>
            <a:r>
              <a:rPr kumimoji="1" lang="en-US" altLang="zh-CN" sz="17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tempa+tempb+firstc</a:t>
            </a:r>
            <a:r>
              <a:rPr kumimoji="1" lang="en-US" altLang="zh-CN" sz="1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sum[3:0]=firsts;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end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endmodule</a:t>
            </a:r>
            <a:endParaRPr kumimoji="1" lang="zh-CN" altLang="en-US" sz="18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456" y="3725566"/>
            <a:ext cx="3997683" cy="141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6977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36" y="493984"/>
            <a:ext cx="8498977" cy="422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84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42814" y="153753"/>
            <a:ext cx="1806455" cy="2128144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zh-CN" altLang="en-US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四级流水线实现的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位加法器</a:t>
            </a:r>
          </a:p>
        </p:txBody>
      </p:sp>
      <p:sp>
        <p:nvSpPr>
          <p:cNvPr id="273411" name="Text Box 3"/>
          <p:cNvSpPr txBox="1">
            <a:spLocks noChangeArrowheads="1"/>
          </p:cNvSpPr>
          <p:nvPr/>
        </p:nvSpPr>
        <p:spPr bwMode="auto">
          <a:xfrm>
            <a:off x="0" y="32683"/>
            <a:ext cx="6747640" cy="4832092"/>
          </a:xfrm>
          <a:prstGeom prst="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indent="2794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buClr>
                <a:schemeClr val="accent2"/>
              </a:buClr>
              <a:buFont typeface="Monotype Sorts" charset="2"/>
              <a:buNone/>
            </a:pPr>
            <a:r>
              <a:rPr kumimoji="1"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module  pipeline(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cout,sum,ina,inb,cin,clk</a:t>
            </a:r>
            <a:r>
              <a:rPr kumimoji="1"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);</a:t>
            </a:r>
          </a:p>
          <a:p>
            <a:pPr lvl="1" algn="just" eaLnBrk="1" hangingPunct="1">
              <a:buClr>
                <a:schemeClr val="accent2"/>
              </a:buClr>
              <a:buFont typeface="Monotype Sorts" charset="2"/>
              <a:buNone/>
            </a:pPr>
            <a:r>
              <a:rPr kumimoji="1"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output[7:0] 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sum;output</a:t>
            </a:r>
            <a:r>
              <a:rPr kumimoji="1"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cout</a:t>
            </a:r>
            <a:r>
              <a:rPr kumimoji="1"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lvl="1" algn="just" eaLnBrk="1" hangingPunct="1">
              <a:buClr>
                <a:schemeClr val="accent2"/>
              </a:buClr>
              <a:buFont typeface="Monotype Sorts" charset="2"/>
              <a:buNone/>
            </a:pPr>
            <a:r>
              <a:rPr kumimoji="1"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input[7:0]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ina,inb;input</a:t>
            </a:r>
            <a:r>
              <a:rPr kumimoji="1"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cin,clk</a:t>
            </a:r>
            <a:r>
              <a:rPr kumimoji="1"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reg</a:t>
            </a:r>
            <a:r>
              <a:rPr kumimoji="1"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[7:0]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tempa,tempb,sum</a:t>
            </a:r>
            <a:r>
              <a:rPr kumimoji="1"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lvl="1" algn="just" eaLnBrk="1" hangingPunct="1">
              <a:buClr>
                <a:schemeClr val="accent2"/>
              </a:buClr>
              <a:buFont typeface="Monotype Sorts" charset="2"/>
              <a:buNone/>
            </a:pPr>
            <a:r>
              <a:rPr kumimoji="1" lang="en-US" altLang="zh-CN" sz="1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reg</a:t>
            </a:r>
            <a:r>
              <a:rPr kumimoji="1"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tempci,firstco,secondco,thirdco</a:t>
            </a:r>
            <a:r>
              <a:rPr kumimoji="1"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cout</a:t>
            </a:r>
            <a:r>
              <a:rPr kumimoji="1"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lvl="1" algn="just" eaLnBrk="1" hangingPunct="1">
              <a:buClr>
                <a:schemeClr val="accent2"/>
              </a:buClr>
              <a:buFont typeface="Monotype Sorts" charset="2"/>
              <a:buNone/>
            </a:pPr>
            <a:r>
              <a:rPr kumimoji="1" lang="en-US" altLang="zh-CN" sz="1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reg</a:t>
            </a:r>
            <a:r>
              <a:rPr kumimoji="1"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[1:0]  firsts,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thirda,thirdb</a:t>
            </a:r>
            <a:r>
              <a:rPr kumimoji="1"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lvl="1" algn="just" eaLnBrk="1" hangingPunct="1">
              <a:buClr>
                <a:schemeClr val="accent2"/>
              </a:buClr>
              <a:buFont typeface="Monotype Sorts" charset="2"/>
              <a:buNone/>
            </a:pPr>
            <a:r>
              <a:rPr kumimoji="1" lang="en-US" altLang="zh-CN" sz="1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reg</a:t>
            </a:r>
            <a:r>
              <a:rPr kumimoji="1"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[3:0] 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seconda</a:t>
            </a:r>
            <a:r>
              <a:rPr kumimoji="1"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secondb</a:t>
            </a:r>
            <a:r>
              <a:rPr kumimoji="1"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seconds;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reg</a:t>
            </a:r>
            <a:r>
              <a:rPr kumimoji="1"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[5:0] 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firsta</a:t>
            </a:r>
            <a:r>
              <a:rPr kumimoji="1"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firstb</a:t>
            </a:r>
            <a:r>
              <a:rPr kumimoji="1"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thirds;</a:t>
            </a:r>
          </a:p>
          <a:p>
            <a:pPr algn="just" eaLnBrk="1" hangingPunct="1">
              <a:buClr>
                <a:schemeClr val="accent2"/>
              </a:buClr>
              <a:buFont typeface="Monotype Sorts" charset="2"/>
              <a:buNone/>
            </a:pPr>
            <a:r>
              <a:rPr kumimoji="1" lang="en-US" altLang="zh-CN" sz="1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always </a:t>
            </a:r>
            <a:r>
              <a:rPr kumimoji="1"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@(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posedge</a:t>
            </a:r>
            <a:r>
              <a:rPr kumimoji="1"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clk</a:t>
            </a:r>
            <a:r>
              <a:rPr kumimoji="1"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lvl="1" algn="just" eaLnBrk="1" hangingPunct="1">
              <a:buClr>
                <a:schemeClr val="accent2"/>
              </a:buClr>
              <a:buFont typeface="Monotype Sorts" charset="2"/>
              <a:buNone/>
            </a:pPr>
            <a:r>
              <a:rPr kumimoji="1"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begin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tempa</a:t>
            </a:r>
            <a:r>
              <a:rPr kumimoji="1"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ina</a:t>
            </a:r>
            <a:r>
              <a:rPr kumimoji="1"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 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tempb</a:t>
            </a:r>
            <a:r>
              <a:rPr kumimoji="1"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inb</a:t>
            </a:r>
            <a:r>
              <a:rPr kumimoji="1"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 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tempci</a:t>
            </a:r>
            <a:r>
              <a:rPr kumimoji="1"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cin</a:t>
            </a:r>
            <a:r>
              <a:rPr kumimoji="1"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 end 	  //</a:t>
            </a:r>
            <a:r>
              <a:rPr kumimoji="1"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输入数据缓存</a:t>
            </a:r>
          </a:p>
          <a:p>
            <a:pPr lvl="1" algn="just" eaLnBrk="1" hangingPunct="1">
              <a:buClr>
                <a:schemeClr val="accent2"/>
              </a:buClr>
              <a:buFont typeface="Monotype Sorts" charset="2"/>
              <a:buNone/>
            </a:pPr>
            <a:r>
              <a:rPr kumimoji="1"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always @(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posedge</a:t>
            </a:r>
            <a:r>
              <a:rPr kumimoji="1"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clk</a:t>
            </a:r>
            <a:r>
              <a:rPr kumimoji="1"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lvl="1" algn="just" eaLnBrk="1" hangingPunct="1">
              <a:buClr>
                <a:schemeClr val="accent2"/>
              </a:buClr>
              <a:buFont typeface="Monotype Sorts" charset="2"/>
              <a:buNone/>
            </a:pPr>
            <a:r>
              <a:rPr kumimoji="1"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begin {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firstco,firsts</a:t>
            </a:r>
            <a:r>
              <a:rPr kumimoji="1"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}=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tempa</a:t>
            </a:r>
            <a:r>
              <a:rPr kumimoji="1"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[1:0]+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tempb</a:t>
            </a:r>
            <a:r>
              <a:rPr kumimoji="1"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[1:0]+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tempci</a:t>
            </a:r>
            <a:r>
              <a:rPr kumimoji="1"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  //</a:t>
            </a:r>
            <a:r>
              <a:rPr kumimoji="1"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第一级加（低</a:t>
            </a:r>
            <a:r>
              <a:rPr kumimoji="1"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位）</a:t>
            </a:r>
          </a:p>
          <a:p>
            <a:pPr lvl="1" algn="just" eaLnBrk="1" hangingPunct="1">
              <a:buClr>
                <a:schemeClr val="accent2"/>
              </a:buClr>
            </a:pPr>
            <a:r>
              <a:rPr kumimoji="1" lang="en-US" altLang="zh-CN" sz="1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firsta</a:t>
            </a:r>
            <a:r>
              <a:rPr kumimoji="1"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tempa</a:t>
            </a:r>
            <a:r>
              <a:rPr kumimoji="1"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[7:2];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firstb</a:t>
            </a:r>
            <a:r>
              <a:rPr kumimoji="1"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tempb</a:t>
            </a:r>
            <a:r>
              <a:rPr kumimoji="1"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[7:2]; </a:t>
            </a:r>
            <a:r>
              <a:rPr kumimoji="1" lang="en-US" altLang="zh-CN" sz="1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end</a:t>
            </a:r>
            <a:r>
              <a:rPr kumimoji="1"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未参加计算的数据</a:t>
            </a:r>
            <a:r>
              <a:rPr kumimoji="1" lang="zh-CN" altLang="en-US" sz="1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缓存</a:t>
            </a:r>
            <a:endParaRPr kumimoji="1" lang="zh-CN" altLang="en-US" sz="14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buClr>
                <a:schemeClr val="accent2"/>
              </a:buClr>
              <a:buFont typeface="Monotype Sorts" charset="2"/>
              <a:buNone/>
            </a:pPr>
            <a:r>
              <a:rPr kumimoji="1" lang="en-US" altLang="zh-CN" sz="1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always @(</a:t>
            </a:r>
            <a:r>
              <a:rPr kumimoji="1" lang="en-US" altLang="zh-CN" sz="14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posedge</a:t>
            </a:r>
            <a:r>
              <a:rPr kumimoji="1" lang="en-US" altLang="zh-CN" sz="1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4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clk</a:t>
            </a:r>
            <a:r>
              <a:rPr kumimoji="1" lang="en-US" altLang="zh-CN" sz="1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lvl="1" algn="just" eaLnBrk="1" hangingPunct="1">
              <a:buClr>
                <a:schemeClr val="accent2"/>
              </a:buClr>
              <a:buFont typeface="Monotype Sorts" charset="2"/>
              <a:buNone/>
            </a:pPr>
            <a:r>
              <a:rPr kumimoji="1" lang="en-US" altLang="zh-CN" sz="1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begin {</a:t>
            </a:r>
            <a:r>
              <a:rPr kumimoji="1" lang="en-US" altLang="zh-CN" sz="14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secondco,seconds</a:t>
            </a:r>
            <a:r>
              <a:rPr kumimoji="1" lang="en-US" altLang="zh-CN" sz="1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}={</a:t>
            </a:r>
            <a:r>
              <a:rPr kumimoji="1" lang="en-US" altLang="zh-CN" sz="14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firsta</a:t>
            </a:r>
            <a:r>
              <a:rPr kumimoji="1" lang="en-US" altLang="zh-CN" sz="1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[1:0]+</a:t>
            </a:r>
            <a:r>
              <a:rPr kumimoji="1" lang="en-US" altLang="zh-CN" sz="14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firstb</a:t>
            </a:r>
            <a:r>
              <a:rPr kumimoji="1" lang="en-US" altLang="zh-CN" sz="1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[1:0]+</a:t>
            </a:r>
            <a:r>
              <a:rPr kumimoji="1" lang="en-US" altLang="zh-CN" sz="14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firstco,firsts</a:t>
            </a:r>
            <a:r>
              <a:rPr kumimoji="1" lang="en-US" altLang="zh-CN" sz="1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}; </a:t>
            </a:r>
          </a:p>
          <a:p>
            <a:pPr lvl="1" algn="just" eaLnBrk="1" hangingPunct="1">
              <a:buClr>
                <a:schemeClr val="accent2"/>
              </a:buClr>
            </a:pPr>
            <a:r>
              <a:rPr kumimoji="1" lang="en-US" altLang="zh-CN" sz="14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seconda</a:t>
            </a:r>
            <a:r>
              <a:rPr kumimoji="1" lang="en-US" altLang="zh-CN" sz="1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14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firsta</a:t>
            </a:r>
            <a:r>
              <a:rPr kumimoji="1" lang="en-US" altLang="zh-CN" sz="1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[5:2]; </a:t>
            </a:r>
            <a:r>
              <a:rPr kumimoji="1" lang="en-US" altLang="zh-CN" sz="14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secondb</a:t>
            </a:r>
            <a:r>
              <a:rPr kumimoji="1" lang="en-US" altLang="zh-CN" sz="1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14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firstb</a:t>
            </a:r>
            <a:r>
              <a:rPr kumimoji="1"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[5:2]; </a:t>
            </a:r>
            <a:r>
              <a:rPr kumimoji="1" lang="en-US" altLang="zh-CN" sz="1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end</a:t>
            </a:r>
            <a:r>
              <a:rPr kumimoji="1" lang="en-US" altLang="zh-CN" sz="1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//</a:t>
            </a:r>
            <a:r>
              <a:rPr kumimoji="1" lang="zh-CN" altLang="en-US" sz="1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数据缓存</a:t>
            </a:r>
          </a:p>
          <a:p>
            <a:pPr algn="just" eaLnBrk="1" hangingPunct="1">
              <a:buClr>
                <a:schemeClr val="accent2"/>
              </a:buClr>
              <a:buFont typeface="Monotype Sorts" charset="2"/>
              <a:buNone/>
            </a:pPr>
            <a:r>
              <a:rPr kumimoji="1" lang="en-US" altLang="zh-CN" sz="1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always @(</a:t>
            </a:r>
            <a:r>
              <a:rPr kumimoji="1" lang="en-US" altLang="zh-CN" sz="14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posedge</a:t>
            </a:r>
            <a:r>
              <a:rPr kumimoji="1" lang="en-US" altLang="zh-CN" sz="1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4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clk</a:t>
            </a:r>
            <a:r>
              <a:rPr kumimoji="1" lang="en-US" altLang="zh-CN" sz="1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lvl="1" algn="just" eaLnBrk="1" hangingPunct="1">
              <a:buClr>
                <a:schemeClr val="accent2"/>
              </a:buClr>
              <a:buFont typeface="Monotype Sorts" charset="2"/>
              <a:buNone/>
            </a:pPr>
            <a:r>
              <a:rPr kumimoji="1" lang="en-US" altLang="zh-CN" sz="1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begin {</a:t>
            </a:r>
            <a:r>
              <a:rPr kumimoji="1" lang="en-US" altLang="zh-CN" sz="14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thirdco,thirds</a:t>
            </a:r>
            <a:r>
              <a:rPr kumimoji="1" lang="en-US" altLang="zh-CN" sz="1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}={</a:t>
            </a:r>
            <a:r>
              <a:rPr kumimoji="1" lang="en-US" altLang="zh-CN" sz="14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seconda</a:t>
            </a:r>
            <a:r>
              <a:rPr kumimoji="1" lang="en-US" altLang="zh-CN" sz="1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[1:0]+</a:t>
            </a:r>
            <a:r>
              <a:rPr kumimoji="1" lang="en-US" altLang="zh-CN" sz="14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secondb</a:t>
            </a:r>
            <a:r>
              <a:rPr kumimoji="1" lang="en-US" altLang="zh-CN" sz="1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[1:0]+</a:t>
            </a:r>
            <a:r>
              <a:rPr kumimoji="1" lang="en-US" altLang="zh-CN" sz="14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secondco,seconds</a:t>
            </a:r>
            <a:r>
              <a:rPr kumimoji="1" lang="en-US" altLang="zh-CN" sz="1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};</a:t>
            </a:r>
          </a:p>
          <a:p>
            <a:pPr lvl="1" algn="just" eaLnBrk="1" hangingPunct="1">
              <a:buClr>
                <a:schemeClr val="accent2"/>
              </a:buClr>
              <a:buFont typeface="Monotype Sorts" charset="2"/>
              <a:buNone/>
            </a:pPr>
            <a:r>
              <a:rPr kumimoji="1" lang="en-US" altLang="zh-CN" sz="14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thirda</a:t>
            </a:r>
            <a:r>
              <a:rPr kumimoji="1" lang="en-US" altLang="zh-CN" sz="1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14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seconda</a:t>
            </a:r>
            <a:r>
              <a:rPr kumimoji="1" lang="en-US" altLang="zh-CN" sz="1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[3:2];</a:t>
            </a:r>
            <a:r>
              <a:rPr kumimoji="1" lang="en-US" altLang="zh-CN" sz="14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thirdb</a:t>
            </a:r>
            <a:r>
              <a:rPr kumimoji="1" lang="en-US" altLang="zh-CN" sz="1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14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secondb</a:t>
            </a:r>
            <a:r>
              <a:rPr kumimoji="1" lang="en-US" altLang="zh-CN" sz="1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[3:2]; end	 //</a:t>
            </a:r>
            <a:r>
              <a:rPr kumimoji="1" lang="zh-CN" altLang="en-US" sz="1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数据缓存</a:t>
            </a:r>
          </a:p>
          <a:p>
            <a:pPr algn="just" eaLnBrk="1" hangingPunct="1">
              <a:buClr>
                <a:schemeClr val="accent2"/>
              </a:buClr>
              <a:buFont typeface="Monotype Sorts" charset="2"/>
              <a:buNone/>
            </a:pPr>
            <a:r>
              <a:rPr kumimoji="1" lang="en-US" altLang="zh-CN" sz="1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always @(</a:t>
            </a:r>
            <a:r>
              <a:rPr kumimoji="1" lang="en-US" altLang="zh-CN" sz="14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posedge</a:t>
            </a:r>
            <a:r>
              <a:rPr kumimoji="1" lang="en-US" altLang="zh-CN" sz="1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4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clk</a:t>
            </a:r>
            <a:r>
              <a:rPr kumimoji="1" lang="en-US" altLang="zh-CN" sz="1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lvl="1" algn="just" eaLnBrk="1" hangingPunct="1">
              <a:buClr>
                <a:schemeClr val="accent2"/>
              </a:buClr>
              <a:buFont typeface="Monotype Sorts" charset="2"/>
              <a:buNone/>
            </a:pPr>
            <a:r>
              <a:rPr kumimoji="1" lang="en-US" altLang="zh-CN" sz="1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begin </a:t>
            </a:r>
          </a:p>
          <a:p>
            <a:pPr lvl="1" algn="just" eaLnBrk="1" hangingPunct="1">
              <a:buClr>
                <a:schemeClr val="accent2"/>
              </a:buClr>
              <a:buFont typeface="Monotype Sorts" charset="2"/>
              <a:buNone/>
            </a:pPr>
            <a:r>
              <a:rPr kumimoji="1" lang="en-US" altLang="zh-CN" sz="1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kumimoji="1" lang="en-US" altLang="zh-CN" sz="14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cout,sum</a:t>
            </a:r>
            <a:r>
              <a:rPr kumimoji="1" lang="en-US" altLang="zh-CN" sz="1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}={</a:t>
            </a:r>
            <a:r>
              <a:rPr kumimoji="1" lang="en-US" altLang="zh-CN" sz="14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thirda</a:t>
            </a:r>
            <a:r>
              <a:rPr kumimoji="1" lang="en-US" altLang="zh-CN" sz="1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[1:0]+</a:t>
            </a:r>
            <a:r>
              <a:rPr kumimoji="1" lang="en-US" altLang="zh-CN" sz="14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thirdb</a:t>
            </a:r>
            <a:r>
              <a:rPr kumimoji="1" lang="en-US" altLang="zh-CN" sz="1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[1:0]+</a:t>
            </a:r>
            <a:r>
              <a:rPr kumimoji="1" lang="en-US" altLang="zh-CN" sz="14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thirdco,thirds</a:t>
            </a:r>
            <a:r>
              <a:rPr kumimoji="1" lang="en-US" altLang="zh-CN" sz="1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}; //</a:t>
            </a:r>
            <a:r>
              <a:rPr kumimoji="1" lang="zh-CN" altLang="en-US" sz="1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第四级加（高两位相加）</a:t>
            </a:r>
          </a:p>
          <a:p>
            <a:pPr algn="just" eaLnBrk="1" hangingPunct="1">
              <a:buClr>
                <a:schemeClr val="accent2"/>
              </a:buClr>
              <a:buFont typeface="Monotype Sorts" charset="2"/>
              <a:buNone/>
            </a:pPr>
            <a:r>
              <a:rPr kumimoji="1" lang="en-US" altLang="zh-CN" sz="1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end  </a:t>
            </a:r>
          </a:p>
          <a:p>
            <a:pPr algn="just" eaLnBrk="1" hangingPunct="1">
              <a:buClr>
                <a:schemeClr val="accent2"/>
              </a:buClr>
              <a:buFont typeface="Monotype Sorts" charset="2"/>
              <a:buNone/>
            </a:pPr>
            <a:r>
              <a:rPr kumimoji="1" lang="en-US" altLang="zh-CN" sz="14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endmodule</a:t>
            </a:r>
            <a:endParaRPr kumimoji="1" lang="en-US" altLang="zh-CN" sz="14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268" y="2281897"/>
            <a:ext cx="2670984" cy="13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2808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3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ChangeArrowheads="1"/>
          </p:cNvSpPr>
          <p:nvPr/>
        </p:nvSpPr>
        <p:spPr bwMode="auto">
          <a:xfrm>
            <a:off x="1853721" y="1199297"/>
            <a:ext cx="58293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设计综合到不同器件的最高工作频率</a:t>
            </a:r>
          </a:p>
        </p:txBody>
      </p:sp>
      <p:pic>
        <p:nvPicPr>
          <p:cNvPr id="51203" name="Picture 22" descr="10-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6460"/>
            <a:ext cx="9205648" cy="1874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95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0945" y="586605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zh-CN" sz="1400" b="1" dirty="0" err="1">
                <a:solidFill>
                  <a:srgbClr val="383A42"/>
                </a:solidFill>
                <a:latin typeface="Source Code Pro"/>
                <a:ea typeface="Microsoft YaHei" panose="020B0503020204020204" pitchFamily="34" charset="-122"/>
              </a:rPr>
              <a:t>reg</a:t>
            </a:r>
            <a:r>
              <a:rPr lang="en-US" altLang="zh-CN" sz="1400" b="1" dirty="0">
                <a:solidFill>
                  <a:srgbClr val="383A42"/>
                </a:solidFill>
                <a:latin typeface="Source Code Pro"/>
                <a:ea typeface="Microsoft YaHei" panose="020B0503020204020204" pitchFamily="34" charset="-122"/>
              </a:rPr>
              <a:t> [</a:t>
            </a:r>
            <a:r>
              <a:rPr lang="en-US" altLang="zh-CN" sz="1400" b="1" dirty="0">
                <a:solidFill>
                  <a:srgbClr val="986801"/>
                </a:solidFill>
                <a:latin typeface="Source Code Pro"/>
                <a:ea typeface="Microsoft YaHei" panose="020B0503020204020204" pitchFamily="34" charset="-122"/>
              </a:rPr>
              <a:t>2</a:t>
            </a:r>
            <a:r>
              <a:rPr lang="en-US" altLang="zh-CN" sz="1400" b="1" dirty="0">
                <a:solidFill>
                  <a:srgbClr val="383A42"/>
                </a:solidFill>
                <a:latin typeface="Source Code Pro"/>
                <a:ea typeface="Microsoft YaHei" panose="020B0503020204020204" pitchFamily="34" charset="-122"/>
              </a:rPr>
              <a:t>:</a:t>
            </a:r>
            <a:r>
              <a:rPr lang="en-US" altLang="zh-CN" sz="1400" b="1" dirty="0">
                <a:solidFill>
                  <a:srgbClr val="986801"/>
                </a:solidFill>
                <a:latin typeface="Source Code Pro"/>
                <a:ea typeface="Microsoft YaHei" panose="020B0503020204020204" pitchFamily="34" charset="-122"/>
              </a:rPr>
              <a:t>0</a:t>
            </a:r>
            <a:r>
              <a:rPr lang="en-US" altLang="zh-CN" sz="1400" b="1" dirty="0">
                <a:solidFill>
                  <a:srgbClr val="383A42"/>
                </a:solidFill>
                <a:latin typeface="Source Code Pro"/>
                <a:ea typeface="Microsoft YaHei" panose="020B0503020204020204" pitchFamily="34" charset="-122"/>
              </a:rPr>
              <a:t>] d;</a:t>
            </a:r>
          </a:p>
          <a:p>
            <a:pPr>
              <a:buFont typeface="+mj-lt"/>
              <a:buAutoNum type="arabicPeriod"/>
            </a:pPr>
            <a:r>
              <a:rPr lang="en-US" altLang="zh-CN" sz="1400" b="1" dirty="0">
                <a:solidFill>
                  <a:srgbClr val="383A42"/>
                </a:solidFill>
                <a:latin typeface="Source Code Pro"/>
                <a:ea typeface="Microsoft YaHei" panose="020B0503020204020204" pitchFamily="34" charset="-122"/>
              </a:rPr>
              <a:t>always@(</a:t>
            </a:r>
            <a:r>
              <a:rPr lang="en-US" altLang="zh-CN" sz="1400" b="1" dirty="0" err="1">
                <a:solidFill>
                  <a:srgbClr val="383A42"/>
                </a:solidFill>
                <a:latin typeface="Source Code Pro"/>
                <a:ea typeface="Microsoft YaHei" panose="020B0503020204020204" pitchFamily="34" charset="-122"/>
              </a:rPr>
              <a:t>posedge</a:t>
            </a:r>
            <a:r>
              <a:rPr lang="en-US" altLang="zh-CN" sz="1400" b="1" dirty="0">
                <a:solidFill>
                  <a:srgbClr val="383A42"/>
                </a:solidFill>
                <a:latin typeface="Source Code Pro"/>
                <a:ea typeface="Microsoft YaHei" panose="020B0503020204020204" pitchFamily="34" charset="-122"/>
              </a:rPr>
              <a:t> </a:t>
            </a:r>
            <a:r>
              <a:rPr lang="en-US" altLang="zh-CN" sz="1400" b="1" dirty="0" err="1">
                <a:solidFill>
                  <a:srgbClr val="383A42"/>
                </a:solidFill>
                <a:latin typeface="Source Code Pro"/>
                <a:ea typeface="Microsoft YaHei" panose="020B0503020204020204" pitchFamily="34" charset="-122"/>
              </a:rPr>
              <a:t>clk,posedge</a:t>
            </a:r>
            <a:r>
              <a:rPr lang="en-US" altLang="zh-CN" sz="1400" b="1" dirty="0">
                <a:solidFill>
                  <a:srgbClr val="383A42"/>
                </a:solidFill>
                <a:latin typeface="Source Code Pro"/>
                <a:ea typeface="Microsoft YaHei" panose="020B0503020204020204" pitchFamily="34" charset="-122"/>
              </a:rPr>
              <a:t> </a:t>
            </a:r>
            <a:r>
              <a:rPr lang="en-US" altLang="zh-CN" sz="1400" b="1" dirty="0" err="1">
                <a:solidFill>
                  <a:srgbClr val="383A42"/>
                </a:solidFill>
                <a:latin typeface="Source Code Pro"/>
                <a:ea typeface="Microsoft YaHei" panose="020B0503020204020204" pitchFamily="34" charset="-122"/>
              </a:rPr>
              <a:t>rst</a:t>
            </a:r>
            <a:r>
              <a:rPr lang="en-US" altLang="zh-CN" sz="1400" b="1" dirty="0">
                <a:solidFill>
                  <a:srgbClr val="383A42"/>
                </a:solidFill>
                <a:latin typeface="Source Code Pro"/>
                <a:ea typeface="Microsoft YaHei" panose="020B0503020204020204" pitchFamily="34" charset="-122"/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zh-CN" sz="1400" b="1" dirty="0">
                <a:solidFill>
                  <a:srgbClr val="A626A4"/>
                </a:solidFill>
                <a:latin typeface="Source Code Pro"/>
                <a:ea typeface="Microsoft YaHei" panose="020B0503020204020204" pitchFamily="34" charset="-122"/>
              </a:rPr>
              <a:t>begin</a:t>
            </a:r>
            <a:endParaRPr lang="en-US" altLang="zh-CN" sz="1400" b="1" dirty="0">
              <a:solidFill>
                <a:srgbClr val="383A42"/>
              </a:solidFill>
              <a:latin typeface="Source Code Pro"/>
              <a:ea typeface="Microsoft YaHei" panose="020B0503020204020204" pitchFamily="34" charset="-122"/>
            </a:endParaRPr>
          </a:p>
          <a:p>
            <a:pPr>
              <a:buFont typeface="+mj-lt"/>
              <a:buAutoNum type="arabicPeriod"/>
            </a:pPr>
            <a:r>
              <a:rPr lang="en-US" altLang="zh-CN" sz="1400" b="1" dirty="0">
                <a:solidFill>
                  <a:srgbClr val="A626A4"/>
                </a:solidFill>
                <a:latin typeface="Source Code Pro"/>
                <a:ea typeface="Microsoft YaHei" panose="020B0503020204020204" pitchFamily="34" charset="-122"/>
              </a:rPr>
              <a:t>if</a:t>
            </a:r>
            <a:r>
              <a:rPr lang="en-US" altLang="zh-CN" sz="1400" b="1" dirty="0">
                <a:solidFill>
                  <a:srgbClr val="383A42"/>
                </a:solidFill>
                <a:latin typeface="Source Code Pro"/>
                <a:ea typeface="Microsoft YaHei" panose="020B0503020204020204" pitchFamily="34" charset="-122"/>
              </a:rPr>
              <a:t>(</a:t>
            </a:r>
            <a:r>
              <a:rPr lang="en-US" altLang="zh-CN" sz="1400" b="1" dirty="0" err="1">
                <a:solidFill>
                  <a:srgbClr val="383A42"/>
                </a:solidFill>
                <a:latin typeface="Source Code Pro"/>
                <a:ea typeface="Microsoft YaHei" panose="020B0503020204020204" pitchFamily="34" charset="-122"/>
              </a:rPr>
              <a:t>rst</a:t>
            </a:r>
            <a:r>
              <a:rPr lang="en-US" altLang="zh-CN" sz="1400" b="1" dirty="0">
                <a:solidFill>
                  <a:srgbClr val="383A42"/>
                </a:solidFill>
                <a:latin typeface="Source Code Pro"/>
                <a:ea typeface="Microsoft YaHei" panose="020B0503020204020204" pitchFamily="34" charset="-122"/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zh-CN" sz="1400" b="1" dirty="0">
                <a:solidFill>
                  <a:srgbClr val="383A42"/>
                </a:solidFill>
                <a:latin typeface="Source Code Pro"/>
                <a:ea typeface="Microsoft YaHei" panose="020B0503020204020204" pitchFamily="34" charset="-122"/>
              </a:rPr>
              <a:t>d&lt;=</a:t>
            </a:r>
            <a:r>
              <a:rPr lang="en-US" altLang="zh-CN" sz="1400" b="1" dirty="0">
                <a:solidFill>
                  <a:srgbClr val="986801"/>
                </a:solidFill>
                <a:latin typeface="Source Code Pro"/>
                <a:ea typeface="Microsoft YaHei" panose="020B0503020204020204" pitchFamily="34" charset="-122"/>
              </a:rPr>
              <a:t>0</a:t>
            </a:r>
            <a:r>
              <a:rPr lang="en-US" altLang="zh-CN" sz="1400" b="1" dirty="0">
                <a:solidFill>
                  <a:srgbClr val="383A42"/>
                </a:solidFill>
                <a:latin typeface="Source Code Pro"/>
                <a:ea typeface="Microsoft YaHei" panose="020B0503020204020204" pitchFamily="34" charset="-122"/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400" b="1" dirty="0">
                <a:solidFill>
                  <a:srgbClr val="A626A4"/>
                </a:solidFill>
                <a:latin typeface="Source Code Pro"/>
                <a:ea typeface="Microsoft YaHei" panose="020B0503020204020204" pitchFamily="34" charset="-122"/>
              </a:rPr>
              <a:t>else</a:t>
            </a:r>
            <a:r>
              <a:rPr lang="en-US" altLang="zh-CN" sz="1400" b="1" dirty="0">
                <a:solidFill>
                  <a:srgbClr val="383A42"/>
                </a:solidFill>
                <a:latin typeface="Source Code Pro"/>
                <a:ea typeface="Microsoft YaHei" panose="020B0503020204020204" pitchFamily="34" charset="-122"/>
              </a:rPr>
              <a:t> </a:t>
            </a:r>
          </a:p>
          <a:p>
            <a:pPr>
              <a:buFont typeface="+mj-lt"/>
              <a:buAutoNum type="arabicPeriod"/>
            </a:pPr>
            <a:r>
              <a:rPr lang="en-US" altLang="zh-CN" sz="1400" b="1" dirty="0">
                <a:solidFill>
                  <a:srgbClr val="383A42"/>
                </a:solidFill>
                <a:latin typeface="Source Code Pro"/>
                <a:ea typeface="Microsoft YaHei" panose="020B0503020204020204" pitchFamily="34" charset="-122"/>
              </a:rPr>
              <a:t>d&lt;=</a:t>
            </a:r>
            <a:r>
              <a:rPr lang="en-US" altLang="zh-CN" sz="1400" b="1" dirty="0" err="1">
                <a:solidFill>
                  <a:srgbClr val="383A42"/>
                </a:solidFill>
                <a:latin typeface="Source Code Pro"/>
                <a:ea typeface="Microsoft YaHei" panose="020B0503020204020204" pitchFamily="34" charset="-122"/>
              </a:rPr>
              <a:t>a+b+c</a:t>
            </a:r>
            <a:r>
              <a:rPr lang="en-US" altLang="zh-CN" sz="1400" b="1" dirty="0">
                <a:solidFill>
                  <a:srgbClr val="383A42"/>
                </a:solidFill>
                <a:latin typeface="Source Code Pro"/>
                <a:ea typeface="Microsoft YaHei" panose="020B0503020204020204" pitchFamily="34" charset="-122"/>
              </a:rPr>
              <a:t>; </a:t>
            </a:r>
          </a:p>
          <a:p>
            <a:pPr>
              <a:buFont typeface="+mj-lt"/>
              <a:buAutoNum type="arabicPeriod"/>
            </a:pPr>
            <a:r>
              <a:rPr lang="en-US" altLang="zh-CN" sz="1400" b="1" dirty="0">
                <a:solidFill>
                  <a:srgbClr val="A626A4"/>
                </a:solidFill>
                <a:latin typeface="Source Code Pro"/>
                <a:ea typeface="Microsoft YaHei" panose="020B0503020204020204" pitchFamily="34" charset="-122"/>
              </a:rPr>
              <a:t>end</a:t>
            </a:r>
            <a:endParaRPr lang="en-US" altLang="zh-CN" sz="1400" b="1" dirty="0">
              <a:solidFill>
                <a:srgbClr val="383A42"/>
              </a:solidFill>
              <a:latin typeface="Source Code Pro"/>
              <a:ea typeface="Microsoft YaHei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79819" y="303300"/>
            <a:ext cx="4572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 b="1" dirty="0"/>
              <a:t>reg [2:0] d</a:t>
            </a:r>
            <a:r>
              <a:rPr lang="zh-CN" altLang="en-US" sz="1400" b="1" dirty="0"/>
              <a:t>;</a:t>
            </a:r>
            <a:endParaRPr lang="en-US" altLang="zh-CN" sz="1400" b="1" dirty="0"/>
          </a:p>
          <a:p>
            <a:r>
              <a:rPr lang="zh-CN" altLang="en-US" sz="1400" b="1" dirty="0"/>
              <a:t>reg </a:t>
            </a:r>
            <a:r>
              <a:rPr lang="zh-CN" altLang="en-US" sz="1400" b="1" dirty="0"/>
              <a:t>[1:0] tem</a:t>
            </a:r>
            <a:r>
              <a:rPr lang="zh-CN" altLang="en-US" sz="1400" b="1" dirty="0"/>
              <a:t>;</a:t>
            </a:r>
            <a:endParaRPr lang="en-US" altLang="zh-CN" sz="1400" b="1" dirty="0"/>
          </a:p>
          <a:p>
            <a:r>
              <a:rPr lang="zh-CN" altLang="en-US" sz="1400" b="1" dirty="0"/>
              <a:t> </a:t>
            </a:r>
            <a:r>
              <a:rPr lang="zh-CN" altLang="en-US" sz="1400" b="1" dirty="0"/>
              <a:t>always@(posedge clk,posedge rst</a:t>
            </a:r>
            <a:r>
              <a:rPr lang="zh-CN" altLang="en-US" sz="1400" b="1" dirty="0"/>
              <a:t>)</a:t>
            </a:r>
            <a:endParaRPr lang="en-US" altLang="zh-CN" sz="1400" b="1" dirty="0"/>
          </a:p>
          <a:p>
            <a:pPr lvl="1"/>
            <a:r>
              <a:rPr lang="zh-CN" altLang="en-US" sz="1400" b="1" dirty="0"/>
              <a:t>begin   </a:t>
            </a:r>
            <a:endParaRPr lang="en-US" altLang="zh-CN" sz="1400" b="1" dirty="0"/>
          </a:p>
          <a:p>
            <a:pPr lvl="2"/>
            <a:r>
              <a:rPr lang="zh-CN" altLang="en-US" sz="1400" b="1" dirty="0"/>
              <a:t> </a:t>
            </a:r>
            <a:r>
              <a:rPr lang="zh-CN" altLang="en-US" sz="1400" b="1" dirty="0"/>
              <a:t>if(rst) begin        d&lt;=0;        tem&lt;=0;    end   </a:t>
            </a:r>
            <a:endParaRPr lang="en-US" altLang="zh-CN" sz="1400" b="1" dirty="0"/>
          </a:p>
          <a:p>
            <a:pPr lvl="2"/>
            <a:r>
              <a:rPr lang="zh-CN" altLang="en-US" sz="1400" b="1" dirty="0"/>
              <a:t> </a:t>
            </a:r>
            <a:r>
              <a:rPr lang="zh-CN" altLang="en-US" sz="1400" b="1" dirty="0"/>
              <a:t>else </a:t>
            </a:r>
            <a:endParaRPr lang="en-US" altLang="zh-CN" sz="1400" b="1" dirty="0"/>
          </a:p>
          <a:p>
            <a:pPr lvl="3"/>
            <a:r>
              <a:rPr lang="zh-CN" altLang="en-US" sz="1400" b="1" dirty="0"/>
              <a:t>begin       </a:t>
            </a:r>
            <a:endParaRPr lang="en-US" altLang="zh-CN" sz="1400" b="1" dirty="0"/>
          </a:p>
          <a:p>
            <a:pPr lvl="4"/>
            <a:r>
              <a:rPr lang="zh-CN" altLang="en-US" sz="1400" b="1" dirty="0"/>
              <a:t> </a:t>
            </a:r>
            <a:r>
              <a:rPr lang="zh-CN" altLang="en-US" sz="1400" b="1" dirty="0"/>
              <a:t>tem&lt;=a+b;       </a:t>
            </a:r>
            <a:endParaRPr lang="en-US" altLang="zh-CN" sz="1400" b="1" dirty="0"/>
          </a:p>
          <a:p>
            <a:pPr lvl="4"/>
            <a:r>
              <a:rPr lang="zh-CN" altLang="en-US" sz="1400" b="1" dirty="0"/>
              <a:t> </a:t>
            </a:r>
            <a:r>
              <a:rPr lang="zh-CN" altLang="en-US" sz="1400" b="1" dirty="0"/>
              <a:t>d&lt;=tem+c;   </a:t>
            </a:r>
            <a:endParaRPr lang="en-US" altLang="zh-CN" sz="1400" b="1" dirty="0"/>
          </a:p>
          <a:p>
            <a:pPr lvl="3"/>
            <a:r>
              <a:rPr lang="zh-CN" altLang="en-US" sz="1400" b="1" dirty="0"/>
              <a:t> end</a:t>
            </a:r>
            <a:endParaRPr lang="en-US" altLang="zh-CN" sz="1400" b="1" dirty="0"/>
          </a:p>
          <a:p>
            <a:pPr lvl="1"/>
            <a:r>
              <a:rPr lang="zh-CN" altLang="en-US" sz="1400" b="1" dirty="0"/>
              <a:t>end</a:t>
            </a:r>
            <a:endParaRPr lang="zh-CN" altLang="en-US" sz="14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509155" y="2701637"/>
            <a:ext cx="253596" cy="871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13" dirty="0"/>
              <a:t>a</a:t>
            </a:r>
          </a:p>
          <a:p>
            <a:r>
              <a:rPr lang="en-US" altLang="zh-CN" sz="1013" dirty="0"/>
              <a:t>b</a:t>
            </a:r>
          </a:p>
          <a:p>
            <a:endParaRPr lang="en-US" altLang="zh-CN" sz="1013" dirty="0"/>
          </a:p>
          <a:p>
            <a:r>
              <a:rPr lang="en-US" altLang="zh-CN" sz="1013" dirty="0"/>
              <a:t>c</a:t>
            </a:r>
          </a:p>
          <a:p>
            <a:endParaRPr lang="zh-CN" altLang="en-US" sz="1013" dirty="0"/>
          </a:p>
        </p:txBody>
      </p:sp>
      <p:sp>
        <p:nvSpPr>
          <p:cNvPr id="6" name="流程图: 或者 5"/>
          <p:cNvSpPr/>
          <p:nvPr/>
        </p:nvSpPr>
        <p:spPr>
          <a:xfrm>
            <a:off x="976745" y="2725733"/>
            <a:ext cx="415637" cy="426027"/>
          </a:xfrm>
          <a:prstGeom prst="flowChar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7" name="流程图: 或者 6"/>
          <p:cNvSpPr/>
          <p:nvPr/>
        </p:nvSpPr>
        <p:spPr>
          <a:xfrm>
            <a:off x="1645437" y="3246677"/>
            <a:ext cx="415637" cy="426027"/>
          </a:xfrm>
          <a:prstGeom prst="flowChar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741430" y="2847109"/>
            <a:ext cx="152189" cy="10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771082" y="3058242"/>
            <a:ext cx="152189" cy="10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741430" y="3482388"/>
            <a:ext cx="862445" cy="5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6" idx="6"/>
            <a:endCxn id="7" idx="0"/>
          </p:cNvCxnSpPr>
          <p:nvPr/>
        </p:nvCxnSpPr>
        <p:spPr>
          <a:xfrm>
            <a:off x="1392382" y="2938746"/>
            <a:ext cx="460874" cy="3079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2102637" y="3459690"/>
            <a:ext cx="431222" cy="5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266338" y="3123813"/>
            <a:ext cx="250390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13" dirty="0">
                <a:solidFill>
                  <a:srgbClr val="383A42"/>
                </a:solidFill>
                <a:latin typeface="Source Code Pro"/>
                <a:ea typeface="Microsoft YaHei" panose="020B0503020204020204" pitchFamily="34" charset="-122"/>
              </a:rPr>
              <a:t>d</a:t>
            </a:r>
            <a:endParaRPr lang="zh-CN" altLang="en-US" sz="1013" dirty="0"/>
          </a:p>
        </p:txBody>
      </p:sp>
      <p:sp>
        <p:nvSpPr>
          <p:cNvPr id="18" name="文本框 17"/>
          <p:cNvSpPr txBox="1"/>
          <p:nvPr/>
        </p:nvSpPr>
        <p:spPr>
          <a:xfrm>
            <a:off x="4395355" y="3144112"/>
            <a:ext cx="253596" cy="871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13" dirty="0"/>
              <a:t>a</a:t>
            </a:r>
          </a:p>
          <a:p>
            <a:r>
              <a:rPr lang="en-US" altLang="zh-CN" sz="1013" dirty="0"/>
              <a:t>b</a:t>
            </a:r>
          </a:p>
          <a:p>
            <a:endParaRPr lang="en-US" altLang="zh-CN" sz="1013" dirty="0"/>
          </a:p>
          <a:p>
            <a:r>
              <a:rPr lang="en-US" altLang="zh-CN" sz="1013" dirty="0"/>
              <a:t>c</a:t>
            </a:r>
          </a:p>
          <a:p>
            <a:endParaRPr lang="zh-CN" altLang="en-US" sz="1013" dirty="0"/>
          </a:p>
        </p:txBody>
      </p:sp>
      <p:sp>
        <p:nvSpPr>
          <p:cNvPr id="19" name="流程图: 或者 18"/>
          <p:cNvSpPr/>
          <p:nvPr/>
        </p:nvSpPr>
        <p:spPr>
          <a:xfrm>
            <a:off x="4862945" y="3168208"/>
            <a:ext cx="415637" cy="426027"/>
          </a:xfrm>
          <a:prstGeom prst="flowChar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20" name="流程图: 或者 19"/>
          <p:cNvSpPr/>
          <p:nvPr/>
        </p:nvSpPr>
        <p:spPr>
          <a:xfrm>
            <a:off x="5788810" y="3596619"/>
            <a:ext cx="415637" cy="426027"/>
          </a:xfrm>
          <a:prstGeom prst="flowChar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4627630" y="3289585"/>
            <a:ext cx="152189" cy="10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4657282" y="3500717"/>
            <a:ext cx="152189" cy="10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20" idx="2"/>
          </p:cNvCxnSpPr>
          <p:nvPr/>
        </p:nvCxnSpPr>
        <p:spPr>
          <a:xfrm flipV="1">
            <a:off x="4502290" y="3809633"/>
            <a:ext cx="1286521" cy="19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19" idx="6"/>
            <a:endCxn id="20" idx="0"/>
          </p:cNvCxnSpPr>
          <p:nvPr/>
        </p:nvCxnSpPr>
        <p:spPr>
          <a:xfrm>
            <a:off x="5278582" y="3381222"/>
            <a:ext cx="718047" cy="2153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6191638" y="3817122"/>
            <a:ext cx="431222" cy="5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6510329" y="3559611"/>
            <a:ext cx="250390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13" dirty="0">
                <a:solidFill>
                  <a:srgbClr val="383A42"/>
                </a:solidFill>
                <a:latin typeface="Source Code Pro"/>
                <a:ea typeface="Microsoft YaHei" panose="020B0503020204020204" pitchFamily="34" charset="-122"/>
              </a:rPr>
              <a:t>d</a:t>
            </a:r>
            <a:endParaRPr lang="zh-CN" altLang="en-US" sz="1013" dirty="0"/>
          </a:p>
        </p:txBody>
      </p:sp>
      <p:sp>
        <p:nvSpPr>
          <p:cNvPr id="29" name="矩形 28"/>
          <p:cNvSpPr/>
          <p:nvPr/>
        </p:nvSpPr>
        <p:spPr>
          <a:xfrm>
            <a:off x="5424054" y="2735223"/>
            <a:ext cx="427102" cy="7936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13" dirty="0">
                <a:solidFill>
                  <a:srgbClr val="FF0000"/>
                </a:solidFill>
              </a:rPr>
              <a:t>D</a:t>
            </a:r>
          </a:p>
          <a:p>
            <a:endParaRPr lang="en-US" altLang="zh-CN" sz="1013" dirty="0">
              <a:solidFill>
                <a:srgbClr val="FF0000"/>
              </a:solidFill>
            </a:endParaRPr>
          </a:p>
          <a:p>
            <a:endParaRPr lang="en-US" altLang="zh-CN" sz="1013" dirty="0">
              <a:solidFill>
                <a:srgbClr val="FF0000"/>
              </a:solidFill>
            </a:endParaRPr>
          </a:p>
          <a:p>
            <a:r>
              <a:rPr lang="en-US" altLang="zh-CN" sz="1013" dirty="0">
                <a:solidFill>
                  <a:srgbClr val="FF0000"/>
                </a:solidFill>
              </a:rPr>
              <a:t>tem</a:t>
            </a:r>
            <a:endParaRPr lang="zh-CN" altLang="en-US" sz="1013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8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知识点1 课程简介 </Template>
  <TotalTime>25</TotalTime>
  <Words>886</Words>
  <Application>Microsoft Office PowerPoint</Application>
  <PresentationFormat>全屏显示(16:9)</PresentationFormat>
  <Paragraphs>138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Monotype Sorts</vt:lpstr>
      <vt:lpstr>Source Code Pro</vt:lpstr>
      <vt:lpstr>等线</vt:lpstr>
      <vt:lpstr>等线 Light</vt:lpstr>
      <vt:lpstr>Microsoft YaHei</vt:lpstr>
      <vt:lpstr>Microsoft YaHei</vt:lpstr>
      <vt:lpstr>Arial</vt:lpstr>
      <vt:lpstr>Calibri</vt:lpstr>
      <vt:lpstr>Calibri Light</vt:lpstr>
      <vt:lpstr>Times New Roman</vt:lpstr>
      <vt:lpstr>Wingdings</vt:lpstr>
      <vt:lpstr>Office 主题​​</vt:lpstr>
      <vt:lpstr>PowerPoint 演示文稿</vt:lpstr>
      <vt:lpstr>流水线技术</vt:lpstr>
      <vt:lpstr>流水线操作的概念 </vt:lpstr>
      <vt:lpstr>非流水线方式8位全加器</vt:lpstr>
      <vt:lpstr>两级流水实现的8位加法器</vt:lpstr>
      <vt:lpstr>PowerPoint 演示文稿</vt:lpstr>
      <vt:lpstr>四级流水线实现的8位加法器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bohan</dc:creator>
  <cp:lastModifiedBy>Windows 用户</cp:lastModifiedBy>
  <cp:revision>13</cp:revision>
  <dcterms:created xsi:type="dcterms:W3CDTF">2020-02-07T16:47:32Z</dcterms:created>
  <dcterms:modified xsi:type="dcterms:W3CDTF">2020-05-21T06:59:12Z</dcterms:modified>
</cp:coreProperties>
</file>