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5"/>
  </p:notesMasterIdLst>
  <p:sldIdLst>
    <p:sldId id="359" r:id="rId2"/>
    <p:sldId id="440" r:id="rId3"/>
    <p:sldId id="438" r:id="rId4"/>
    <p:sldId id="441" r:id="rId5"/>
    <p:sldId id="442" r:id="rId6"/>
    <p:sldId id="437" r:id="rId7"/>
    <p:sldId id="443" r:id="rId8"/>
    <p:sldId id="439" r:id="rId9"/>
    <p:sldId id="444" r:id="rId10"/>
    <p:sldId id="415" r:id="rId11"/>
    <p:sldId id="416" r:id="rId12"/>
    <p:sldId id="445" r:id="rId13"/>
    <p:sldId id="44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B01"/>
    <a:srgbClr val="F391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42"/>
    <p:restoredTop sz="56140" autoAdjust="0"/>
  </p:normalViewPr>
  <p:slideViewPr>
    <p:cSldViewPr snapToGrid="0">
      <p:cViewPr varScale="1">
        <p:scale>
          <a:sx n="114" d="100"/>
          <a:sy n="114" d="100"/>
        </p:scale>
        <p:origin x="288"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66F97-B16A-DD45-BF14-4951AD23E4F1}" type="datetimeFigureOut">
              <a:rPr lang="en-US" smtClean="0"/>
              <a:t>4/16/2020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56BC6-D613-D847-AE7E-F33AD45D532E}" type="slidenum">
              <a:rPr lang="en-US" smtClean="0"/>
              <a:t>‹#›</a:t>
            </a:fld>
            <a:endParaRPr lang="en-US"/>
          </a:p>
        </p:txBody>
      </p:sp>
    </p:spTree>
    <p:extLst>
      <p:ext uri="{BB962C8B-B14F-4D97-AF65-F5344CB8AC3E}">
        <p14:creationId xmlns:p14="http://schemas.microsoft.com/office/powerpoint/2010/main" val="454163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Hi everyone, this is group 18, my name is </a:t>
            </a:r>
            <a:r>
              <a:rPr lang="en-US" altLang="zh-CN" dirty="0" err="1"/>
              <a:t>zexi</a:t>
            </a:r>
            <a:r>
              <a:rPr lang="en-US" altLang="zh-CN" dirty="0"/>
              <a:t> </a:t>
            </a:r>
            <a:r>
              <a:rPr lang="en-US" altLang="zh-CN" dirty="0" err="1"/>
              <a:t>liu</a:t>
            </a:r>
            <a:r>
              <a:rPr lang="en-US" altLang="zh-CN" dirty="0"/>
              <a:t>, today we are going to talk about SVM-based Real-Time Hardware Trojan Detection for Many-Core Platform</a:t>
            </a:r>
            <a:endParaRPr lang="zh-CN" altLang="en-US" dirty="0"/>
          </a:p>
        </p:txBody>
      </p:sp>
      <p:sp>
        <p:nvSpPr>
          <p:cNvPr id="4" name="灯片编号占位符 3"/>
          <p:cNvSpPr>
            <a:spLocks noGrp="1"/>
          </p:cNvSpPr>
          <p:nvPr>
            <p:ph type="sldNum" sz="quarter" idx="5"/>
          </p:nvPr>
        </p:nvSpPr>
        <p:spPr/>
        <p:txBody>
          <a:bodyPr/>
          <a:lstStyle/>
          <a:p>
            <a:fld id="{33756BC6-D613-D847-AE7E-F33AD45D532E}" type="slidenum">
              <a:rPr lang="en-US" smtClean="0"/>
              <a:t>1</a:t>
            </a:fld>
            <a:endParaRPr lang="en-US"/>
          </a:p>
        </p:txBody>
      </p:sp>
    </p:spTree>
    <p:extLst>
      <p:ext uri="{BB962C8B-B14F-4D97-AF65-F5344CB8AC3E}">
        <p14:creationId xmlns:p14="http://schemas.microsoft.com/office/powerpoint/2010/main" val="1008216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Increased focus on Research And Development and reduction in time-to-market window in most of the semiconductor companies, a new</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trend has started to rely on Third Party Intellectual Properties (3PIP) and outsourcing fabrication process [1]. This raises serious security concern about Hardware Trojan inclusions in recent years. The Trojans can create a backdoor to leak important information to the attackers [2]. So we need a trusted validation in designs from third party vendors</a:t>
            </a:r>
            <a:r>
              <a:rPr lang="en-US" altLang="zh-CN" dirty="0"/>
              <a:t> </a:t>
            </a:r>
            <a:br>
              <a:rPr lang="en-US" altLang="zh-CN" dirty="0"/>
            </a:br>
            <a:endParaRPr lang="zh-CN" altLang="en-US" dirty="0"/>
          </a:p>
        </p:txBody>
      </p:sp>
      <p:sp>
        <p:nvSpPr>
          <p:cNvPr id="4" name="灯片编号占位符 3"/>
          <p:cNvSpPr>
            <a:spLocks noGrp="1"/>
          </p:cNvSpPr>
          <p:nvPr>
            <p:ph type="sldNum" sz="quarter" idx="5"/>
          </p:nvPr>
        </p:nvSpPr>
        <p:spPr/>
        <p:txBody>
          <a:bodyPr/>
          <a:lstStyle/>
          <a:p>
            <a:fld id="{33756BC6-D613-D847-AE7E-F33AD45D532E}" type="slidenum">
              <a:rPr lang="en-US" smtClean="0"/>
              <a:t>2</a:t>
            </a:fld>
            <a:endParaRPr lang="en-US"/>
          </a:p>
        </p:txBody>
      </p:sp>
    </p:spTree>
    <p:extLst>
      <p:ext uri="{BB962C8B-B14F-4D97-AF65-F5344CB8AC3E}">
        <p14:creationId xmlns:p14="http://schemas.microsoft.com/office/powerpoint/2010/main" val="3147021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The Trojan detection can be performed at design-time, test-time and run-time. Run-time approaches have many advantages compared with other approaches. Though run-time Trojan detection has several advantages, implementing run-time detection has large overheads. So low overhead run-time hardware Trojan detection is very important</a:t>
            </a:r>
            <a:r>
              <a:rPr lang="en-US" altLang="zh-CN" dirty="0"/>
              <a:t> </a:t>
            </a:r>
            <a:br>
              <a:rPr lang="en-US" altLang="zh-CN" dirty="0"/>
            </a:br>
            <a:endParaRPr lang="zh-CN" altLang="en-US" dirty="0"/>
          </a:p>
        </p:txBody>
      </p:sp>
      <p:sp>
        <p:nvSpPr>
          <p:cNvPr id="4" name="灯片编号占位符 3"/>
          <p:cNvSpPr>
            <a:spLocks noGrp="1"/>
          </p:cNvSpPr>
          <p:nvPr>
            <p:ph type="sldNum" sz="quarter" idx="5"/>
          </p:nvPr>
        </p:nvSpPr>
        <p:spPr/>
        <p:txBody>
          <a:bodyPr/>
          <a:lstStyle/>
          <a:p>
            <a:fld id="{33756BC6-D613-D847-AE7E-F33AD45D532E}" type="slidenum">
              <a:rPr lang="en-US" smtClean="0"/>
              <a:t>3</a:t>
            </a:fld>
            <a:endParaRPr lang="en-US"/>
          </a:p>
        </p:txBody>
      </p:sp>
    </p:spTree>
    <p:extLst>
      <p:ext uri="{BB962C8B-B14F-4D97-AF65-F5344CB8AC3E}">
        <p14:creationId xmlns:p14="http://schemas.microsoft.com/office/powerpoint/2010/main" val="1247073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The Trojan is implemented at Design-phase and activated internally. There are two different ways Trojans can be activated internally: Always-on and Condition-based. In this paper, condition-based Trojan activation is implemented on internal logic state after particular number of core-to-core transfers or clock cycles.</a:t>
            </a:r>
            <a:r>
              <a:rPr lang="en-US" altLang="zh-CN" dirty="0"/>
              <a:t> </a:t>
            </a:r>
          </a:p>
          <a:p>
            <a:br>
              <a:rPr lang="en-US" altLang="zh-CN" dirty="0"/>
            </a:br>
            <a:r>
              <a:rPr lang="en-US" altLang="zh-CN" sz="1200" b="0" i="0" kern="1200" dirty="0">
                <a:solidFill>
                  <a:schemeClr val="tx1"/>
                </a:solidFill>
                <a:effectLst/>
                <a:latin typeface="+mn-lt"/>
                <a:ea typeface="+mn-ea"/>
                <a:cs typeface="+mn-cs"/>
              </a:rPr>
              <a:t>The router (communication network) can be attacked externally through memory architecture interface, specialized core interface or internally by corrupting routing table to include different attacks such as Traffic diversions, Routing loops and Core spoofing attacks.</a:t>
            </a:r>
            <a:r>
              <a:rPr lang="en-US" altLang="zh-CN" dirty="0"/>
              <a:t> </a:t>
            </a:r>
            <a:br>
              <a:rPr lang="en-US" altLang="zh-CN" dirty="0"/>
            </a:br>
            <a:endParaRPr lang="zh-CN" altLang="en-US" dirty="0"/>
          </a:p>
        </p:txBody>
      </p:sp>
      <p:sp>
        <p:nvSpPr>
          <p:cNvPr id="4" name="灯片编号占位符 3"/>
          <p:cNvSpPr>
            <a:spLocks noGrp="1"/>
          </p:cNvSpPr>
          <p:nvPr>
            <p:ph type="sldNum" sz="quarter" idx="5"/>
          </p:nvPr>
        </p:nvSpPr>
        <p:spPr/>
        <p:txBody>
          <a:bodyPr/>
          <a:lstStyle/>
          <a:p>
            <a:fld id="{33756BC6-D613-D847-AE7E-F33AD45D532E}" type="slidenum">
              <a:rPr lang="en-US" smtClean="0"/>
              <a:t>4</a:t>
            </a:fld>
            <a:endParaRPr lang="en-US"/>
          </a:p>
        </p:txBody>
      </p:sp>
    </p:spTree>
    <p:extLst>
      <p:ext uri="{BB962C8B-B14F-4D97-AF65-F5344CB8AC3E}">
        <p14:creationId xmlns:p14="http://schemas.microsoft.com/office/powerpoint/2010/main" val="4029525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Collecting relevant data based on hardware behavior analysis is the first and most important step in this research.</a:t>
            </a:r>
            <a:r>
              <a:rPr lang="en-US" altLang="zh-CN" dirty="0"/>
              <a:t> </a:t>
            </a:r>
            <a:br>
              <a:rPr lang="en-US" altLang="zh-CN" dirty="0"/>
            </a:br>
            <a:r>
              <a:rPr lang="en-US" altLang="zh-CN" sz="1200" b="0" i="0" kern="1200" dirty="0">
                <a:solidFill>
                  <a:schemeClr val="tx1"/>
                </a:solidFill>
                <a:effectLst/>
                <a:latin typeface="+mn-lt"/>
                <a:ea typeface="+mn-ea"/>
                <a:cs typeface="+mn-cs"/>
              </a:rPr>
              <a:t>In a good ML data-set, each feature must contribute to the class.</a:t>
            </a:r>
            <a:br>
              <a:rPr lang="en-US" altLang="zh-CN" dirty="0"/>
            </a:br>
            <a:r>
              <a:rPr lang="en-US" altLang="zh-CN" dirty="0"/>
              <a:t>This paper chose source core, destination core, packet transfer path and distance as the features for Trojan detection. </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The table gives an example of expected test records .Observation 2 shows traffic diversion attack. Observation 3 shows routing loop attack while observation 4 and 5 show core spoofing attack.</a:t>
            </a:r>
            <a:r>
              <a:rPr lang="en-US" altLang="zh-CN" dirty="0"/>
              <a:t> </a:t>
            </a:r>
            <a:br>
              <a:rPr lang="en-US" altLang="zh-CN" dirty="0"/>
            </a:br>
            <a:endParaRPr lang="zh-CN" altLang="en-US" dirty="0"/>
          </a:p>
        </p:txBody>
      </p:sp>
      <p:sp>
        <p:nvSpPr>
          <p:cNvPr id="4" name="灯片编号占位符 3"/>
          <p:cNvSpPr>
            <a:spLocks noGrp="1"/>
          </p:cNvSpPr>
          <p:nvPr>
            <p:ph type="sldNum" sz="quarter" idx="5"/>
          </p:nvPr>
        </p:nvSpPr>
        <p:spPr/>
        <p:txBody>
          <a:bodyPr/>
          <a:lstStyle/>
          <a:p>
            <a:fld id="{33756BC6-D613-D847-AE7E-F33AD45D532E}" type="slidenum">
              <a:rPr lang="en-US" smtClean="0"/>
              <a:t>5</a:t>
            </a:fld>
            <a:endParaRPr lang="en-US"/>
          </a:p>
        </p:txBody>
      </p:sp>
    </p:spTree>
    <p:extLst>
      <p:ext uri="{BB962C8B-B14F-4D97-AF65-F5344CB8AC3E}">
        <p14:creationId xmlns:p14="http://schemas.microsoft.com/office/powerpoint/2010/main" val="2737096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8115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97082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3756BC6-D613-D847-AE7E-F33AD45D532E}" type="slidenum">
              <a:rPr lang="en-US" smtClean="0"/>
              <a:t>12</a:t>
            </a:fld>
            <a:endParaRPr lang="en-US"/>
          </a:p>
        </p:txBody>
      </p:sp>
    </p:spTree>
    <p:extLst>
      <p:ext uri="{BB962C8B-B14F-4D97-AF65-F5344CB8AC3E}">
        <p14:creationId xmlns:p14="http://schemas.microsoft.com/office/powerpoint/2010/main" val="32292816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Title &amp; Subtitle">
    <p:spTree>
      <p:nvGrpSpPr>
        <p:cNvPr id="1" name=""/>
        <p:cNvGrpSpPr/>
        <p:nvPr/>
      </p:nvGrpSpPr>
      <p:grpSpPr>
        <a:xfrm>
          <a:off x="0" y="0"/>
          <a:ext cx="0" cy="0"/>
          <a:chOff x="0" y="0"/>
          <a:chExt cx="0" cy="0"/>
        </a:xfrm>
      </p:grpSpPr>
      <p:sp>
        <p:nvSpPr>
          <p:cNvPr id="16" name="Shape 16"/>
          <p:cNvSpPr/>
          <p:nvPr userDrawn="1"/>
        </p:nvSpPr>
        <p:spPr>
          <a:xfrm>
            <a:off x="-11906" y="-35717"/>
            <a:ext cx="12203906" cy="473040"/>
          </a:xfrm>
          <a:prstGeom prst="rect">
            <a:avLst/>
          </a:prstGeom>
          <a:solidFill>
            <a:srgbClr val="191EA2"/>
          </a:solidFill>
          <a:ln w="25400" cap="flat">
            <a:solidFill>
              <a:srgbClr val="000000">
                <a:alpha val="0"/>
              </a:srgbClr>
            </a:solidFill>
            <a:prstDash val="solid"/>
            <a:miter lim="400000"/>
          </a:ln>
          <a:effectLst/>
        </p:spPr>
        <p:txBody>
          <a:bodyPr wrap="square" lIns="0" tIns="0" rIns="0" bIns="0" numCol="1" anchor="ctr">
            <a:noAutofit/>
          </a:bodyPr>
          <a:lstStyle/>
          <a:p>
            <a:pPr lvl="0" algn="ctr" defTabSz="410751">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a:p>
        </p:txBody>
      </p:sp>
      <p:sp>
        <p:nvSpPr>
          <p:cNvPr id="23" name="Shape 23"/>
          <p:cNvSpPr/>
          <p:nvPr/>
        </p:nvSpPr>
        <p:spPr>
          <a:xfrm>
            <a:off x="0" y="6527602"/>
            <a:ext cx="12227719" cy="330398"/>
          </a:xfrm>
          <a:prstGeom prst="rect">
            <a:avLst/>
          </a:prstGeom>
          <a:solidFill>
            <a:srgbClr val="191EA2"/>
          </a:solidFill>
          <a:ln w="25400">
            <a:miter lim="400000"/>
          </a:ln>
          <a:extLst>
            <a:ext uri="{C572A759-6A51-4108-AA02-DFA0A04FC94B}">
              <ma14:wrappingTextBoxFlag xmlns="" xmlns:ma14="http://schemas.microsoft.com/office/mac/drawingml/2011/main" val="1"/>
            </a:ext>
          </a:extLst>
        </p:spPr>
        <p:txBody>
          <a:bodyPr lIns="0" tIns="0" rIns="0" bIns="0" anchor="ctr"/>
          <a:lstStyle>
            <a:lvl1pPr defTabSz="584200">
              <a:defRPr sz="1800">
                <a:solidFill>
                  <a:srgbClr val="FFFFFF"/>
                </a:solidFill>
                <a:effectLst>
                  <a:outerShdw blurRad="38100" dist="12700" dir="5400000" rotWithShape="0">
                    <a:srgbClr val="000000">
                      <a:alpha val="50000"/>
                    </a:srgbClr>
                  </a:outerShdw>
                </a:effectLst>
                <a:latin typeface="+mn-lt"/>
                <a:ea typeface="+mn-ea"/>
                <a:cs typeface="+mn-cs"/>
                <a:sym typeface="Gill Sans Light"/>
              </a:defRPr>
            </a:lvl1pPr>
          </a:lstStyle>
          <a:p>
            <a:pPr lvl="0">
              <a:defRPr>
                <a:solidFill>
                  <a:srgbClr val="000000"/>
                </a:solidFill>
                <a:effectLst/>
              </a:defRPr>
            </a:pPr>
            <a:r>
              <a:rPr lang="en-US" sz="1687">
                <a:solidFill>
                  <a:srgbClr val="FFFFFF"/>
                </a:solidFill>
                <a:effectLst>
                  <a:outerShdw blurRad="38100" dist="12700" dir="5400000" rotWithShape="0">
                    <a:srgbClr val="000000">
                      <a:alpha val="50000"/>
                    </a:srgbClr>
                  </a:outerShdw>
                </a:effectLst>
              </a:rPr>
              <a:t>  </a:t>
            </a:r>
            <a:endParaRPr sz="1687">
              <a:solidFill>
                <a:srgbClr val="FFFFFF"/>
              </a:solidFill>
              <a:effectLst>
                <a:outerShdw blurRad="38100" dist="12700" dir="5400000" rotWithShape="0">
                  <a:srgbClr val="000000">
                    <a:alpha val="50000"/>
                  </a:srgbClr>
                </a:outerShdw>
              </a:effectLst>
            </a:endParaRPr>
          </a:p>
        </p:txBody>
      </p:sp>
      <p:sp>
        <p:nvSpPr>
          <p:cNvPr id="24" name="Shape 24"/>
          <p:cNvSpPr>
            <a:spLocks noGrp="1"/>
          </p:cNvSpPr>
          <p:nvPr>
            <p:ph type="title"/>
          </p:nvPr>
        </p:nvSpPr>
        <p:spPr>
          <a:xfrm>
            <a:off x="1190625" y="833878"/>
            <a:ext cx="9810750" cy="2321719"/>
          </a:xfrm>
          <a:prstGeom prst="rect">
            <a:avLst/>
          </a:prstGeom>
        </p:spPr>
        <p:txBody>
          <a:bodyPr lIns="50800" tIns="50800" rIns="50800" bIns="50800"/>
          <a:lstStyle>
            <a:lvl1pPr algn="ctr">
              <a:defRPr sz="4800">
                <a:solidFill>
                  <a:srgbClr val="000000"/>
                </a:solidFill>
              </a:defRPr>
            </a:lvl1pPr>
          </a:lstStyle>
          <a:p>
            <a:pPr lvl="0">
              <a:defRPr sz="1800"/>
            </a:pPr>
            <a:r>
              <a:rPr lang="en-US" sz="5906"/>
              <a:t>Title Text</a:t>
            </a:r>
            <a:endParaRPr sz="5906"/>
          </a:p>
        </p:txBody>
      </p:sp>
      <p:grpSp>
        <p:nvGrpSpPr>
          <p:cNvPr id="3" name="Group 2">
            <a:extLst>
              <a:ext uri="{FF2B5EF4-FFF2-40B4-BE49-F238E27FC236}">
                <a16:creationId xmlns:a16="http://schemas.microsoft.com/office/drawing/2014/main" id="{93E0D210-42C1-480C-961F-8FD90CF58593}"/>
              </a:ext>
            </a:extLst>
          </p:cNvPr>
          <p:cNvGrpSpPr/>
          <p:nvPr userDrawn="1"/>
        </p:nvGrpSpPr>
        <p:grpSpPr>
          <a:xfrm>
            <a:off x="4544724" y="4679203"/>
            <a:ext cx="3102552" cy="1014026"/>
            <a:chOff x="4427207" y="4559460"/>
            <a:chExt cx="3102552" cy="1014026"/>
          </a:xfrm>
        </p:grpSpPr>
        <p:pic>
          <p:nvPicPr>
            <p:cNvPr id="21" name="droppedImage.png"/>
            <p:cNvPicPr/>
            <p:nvPr/>
          </p:nvPicPr>
          <p:blipFill>
            <a:blip r:embed="rId2"/>
            <a:stretch>
              <a:fillRect/>
            </a:stretch>
          </p:blipFill>
          <p:spPr>
            <a:xfrm>
              <a:off x="6519450" y="4559460"/>
              <a:ext cx="1010309" cy="1012738"/>
            </a:xfrm>
            <a:prstGeom prst="rect">
              <a:avLst/>
            </a:prstGeom>
            <a:ln w="12700" cap="flat">
              <a:noFill/>
              <a:miter lim="400000"/>
            </a:ln>
            <a:effectLst/>
          </p:spPr>
        </p:pic>
        <p:pic>
          <p:nvPicPr>
            <p:cNvPr id="4" name="Picture 3"/>
            <p:cNvPicPr>
              <a:picLocks noChangeAspect="1"/>
            </p:cNvPicPr>
            <p:nvPr/>
          </p:nvPicPr>
          <p:blipFill>
            <a:blip r:embed="rId3"/>
            <a:stretch>
              <a:fillRect/>
            </a:stretch>
          </p:blipFill>
          <p:spPr>
            <a:xfrm>
              <a:off x="4427207" y="4560748"/>
              <a:ext cx="1670072" cy="1012738"/>
            </a:xfrm>
            <a:prstGeom prst="rect">
              <a:avLst/>
            </a:prstGeom>
          </p:spPr>
        </p:pic>
        <p:cxnSp>
          <p:nvCxnSpPr>
            <p:cNvPr id="12" name="Straight Connector 11">
              <a:extLst>
                <a:ext uri="{FF2B5EF4-FFF2-40B4-BE49-F238E27FC236}">
                  <a16:creationId xmlns:a16="http://schemas.microsoft.com/office/drawing/2014/main" id="{11F14677-353E-6346-9FB7-9ECD12D04CAE}"/>
                </a:ext>
              </a:extLst>
            </p:cNvPr>
            <p:cNvCxnSpPr>
              <a:cxnSpLocks/>
            </p:cNvCxnSpPr>
            <p:nvPr userDrawn="1"/>
          </p:nvCxnSpPr>
          <p:spPr>
            <a:xfrm>
              <a:off x="6308364" y="4559460"/>
              <a:ext cx="0" cy="1012738"/>
            </a:xfrm>
            <a:prstGeom prst="line">
              <a:avLst/>
            </a:prstGeom>
            <a:noFill/>
            <a:ln w="38100" cap="flat">
              <a:solidFill>
                <a:schemeClr val="accent1">
                  <a:lumMod val="75000"/>
                </a:schemeClr>
              </a:solidFill>
              <a:prstDash val="solid"/>
              <a:miter lim="400000"/>
            </a:ln>
            <a:effectLst/>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100752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6838" y="7697"/>
            <a:ext cx="10216866" cy="708995"/>
          </a:xfrm>
        </p:spPr>
        <p:txBody>
          <a:bodyPr/>
          <a:lstStyle>
            <a:lvl1pPr>
              <a:defRPr sz="3200" b="1">
                <a:solidFill>
                  <a:srgbClr val="002060"/>
                </a:solidFill>
              </a:defRPr>
            </a:lvl1pPr>
          </a:lstStyle>
          <a:p>
            <a:r>
              <a:rPr lang="en-US" dirty="0"/>
              <a:t>Click to edit Master title style</a:t>
            </a:r>
            <a:endParaRPr dirty="0"/>
          </a:p>
        </p:txBody>
      </p:sp>
      <p:sp>
        <p:nvSpPr>
          <p:cNvPr id="3" name="Content Placeholder 2"/>
          <p:cNvSpPr>
            <a:spLocks noGrp="1"/>
          </p:cNvSpPr>
          <p:nvPr>
            <p:ph idx="1"/>
          </p:nvPr>
        </p:nvSpPr>
        <p:spPr>
          <a:xfrm>
            <a:off x="166837" y="1116211"/>
            <a:ext cx="11837247" cy="4848820"/>
          </a:xfrm>
        </p:spPr>
        <p:txBody>
          <a:bodyPr/>
          <a:lstStyle>
            <a:lvl1pPr>
              <a:spcBef>
                <a:spcPts val="844"/>
              </a:spcBef>
              <a:buSzPct val="100000"/>
              <a:defRPr sz="2400" b="1" i="0">
                <a:latin typeface="Arial"/>
                <a:cs typeface="Arial"/>
              </a:defRPr>
            </a:lvl1pPr>
            <a:lvl2pPr>
              <a:spcBef>
                <a:spcPts val="844"/>
              </a:spcBef>
              <a:buSzPct val="100000"/>
              <a:defRPr sz="2000" b="1"/>
            </a:lvl2pPr>
            <a:lvl3pPr>
              <a:spcBef>
                <a:spcPts val="844"/>
              </a:spcBef>
              <a:buSzPct val="100000"/>
              <a:defRPr sz="1800" b="1"/>
            </a:lvl3pPr>
            <a:lvl5pPr>
              <a:defRPr/>
            </a:lvl5pPr>
          </a:lstStyle>
          <a:p>
            <a:pPr lvl="0"/>
            <a:r>
              <a:rPr lang="en-US"/>
              <a:t>Click to edit Master text styles</a:t>
            </a:r>
          </a:p>
          <a:p>
            <a:pPr lvl="1"/>
            <a:r>
              <a:rPr lang="en-US"/>
              <a:t>Second level</a:t>
            </a:r>
          </a:p>
          <a:p>
            <a:pPr lvl="2"/>
            <a:r>
              <a:rPr lang="en-US"/>
              <a:t>Third level</a:t>
            </a:r>
          </a:p>
        </p:txBody>
      </p:sp>
      <p:sp>
        <p:nvSpPr>
          <p:cNvPr id="5" name="Shape 14"/>
          <p:cNvSpPr>
            <a:spLocks noGrp="1"/>
          </p:cNvSpPr>
          <p:nvPr>
            <p:ph type="sldNum" sz="quarter" idx="2"/>
          </p:nvPr>
        </p:nvSpPr>
        <p:spPr>
          <a:xfrm>
            <a:off x="11658035" y="6567394"/>
            <a:ext cx="198772" cy="194797"/>
          </a:xfrm>
          <a:prstGeom prst="rect">
            <a:avLst/>
          </a:prstGeom>
          <a:ln w="12700">
            <a:miter lim="400000"/>
          </a:ln>
        </p:spPr>
        <p:txBody>
          <a:bodyPr wrap="none" lIns="0" tIns="0" rIns="0" bIns="0">
            <a:spAutoFit/>
          </a:bodyPr>
          <a:lstStyle>
            <a:lvl1pPr algn="ctr" defTabSz="410751">
              <a:defRPr sz="1266">
                <a:solidFill>
                  <a:srgbClr val="003893"/>
                </a:solidFill>
                <a:latin typeface="Gill Sans"/>
                <a:ea typeface="Gill Sans"/>
                <a:cs typeface="Gill Sans"/>
                <a:sym typeface="Gill Sans"/>
              </a:defRPr>
            </a:lvl1pPr>
          </a:lstStyle>
          <a:p>
            <a:fld id="{3F03A6CE-FA7F-4521-8D91-BD78BED4306F}" type="slidenum">
              <a:rPr lang="en-US" smtClean="0"/>
              <a:t>‹#›</a:t>
            </a:fld>
            <a:endParaRPr lang="en-US"/>
          </a:p>
        </p:txBody>
      </p:sp>
    </p:spTree>
    <p:extLst>
      <p:ext uri="{BB962C8B-B14F-4D97-AF65-F5344CB8AC3E}">
        <p14:creationId xmlns:p14="http://schemas.microsoft.com/office/powerpoint/2010/main" val="42703072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3.emf"/><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Shape 12"/>
          <p:cNvSpPr>
            <a:spLocks noGrp="1"/>
          </p:cNvSpPr>
          <p:nvPr>
            <p:ph type="title"/>
          </p:nvPr>
        </p:nvSpPr>
        <p:spPr>
          <a:xfrm>
            <a:off x="159024" y="-1"/>
            <a:ext cx="10280564" cy="723980"/>
          </a:xfrm>
          <a:prstGeom prst="rect">
            <a:avLst/>
          </a:prstGeom>
          <a:ln w="12700">
            <a:miter lim="400000"/>
          </a:ln>
          <a:extLst>
            <a:ext uri="{C572A759-6A51-4108-AA02-DFA0A04FC94B}">
              <ma14:wrappingTextBoxFlag xmlns="" xmlns:ma14="http://schemas.microsoft.com/office/mac/drawingml/2011/main" val="1"/>
            </a:ext>
          </a:extLst>
        </p:spPr>
        <p:txBody>
          <a:bodyPr lIns="127000" tIns="127000" rIns="127000" bIns="127000" anchor="ctr"/>
          <a:lstStyle/>
          <a:p>
            <a:pPr lvl="0">
              <a:defRPr sz="1800">
                <a:solidFill>
                  <a:srgbClr val="000000"/>
                </a:solidFill>
              </a:defRPr>
            </a:pPr>
            <a:r>
              <a:rPr sz="4781">
                <a:solidFill>
                  <a:srgbClr val="FFFFFF"/>
                </a:solidFill>
              </a:rPr>
              <a:t>Title Text</a:t>
            </a:r>
          </a:p>
        </p:txBody>
      </p:sp>
      <p:sp>
        <p:nvSpPr>
          <p:cNvPr id="13" name="Shape 13"/>
          <p:cNvSpPr>
            <a:spLocks noGrp="1"/>
          </p:cNvSpPr>
          <p:nvPr>
            <p:ph type="body" idx="1"/>
          </p:nvPr>
        </p:nvSpPr>
        <p:spPr>
          <a:xfrm>
            <a:off x="141271" y="1116211"/>
            <a:ext cx="11788792" cy="4848820"/>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lvl="0">
              <a:defRPr sz="1800"/>
            </a:pPr>
            <a:r>
              <a:rPr sz="2953"/>
              <a:t>Body Level One</a:t>
            </a:r>
          </a:p>
          <a:p>
            <a:pPr lvl="1">
              <a:defRPr sz="1800"/>
            </a:pPr>
            <a:r>
              <a:rPr sz="2953"/>
              <a:t>Body Level Two</a:t>
            </a:r>
          </a:p>
          <a:p>
            <a:pPr lvl="2">
              <a:defRPr sz="1800"/>
            </a:pPr>
            <a:r>
              <a:rPr sz="2953"/>
              <a:t>Body Level Three</a:t>
            </a:r>
          </a:p>
          <a:p>
            <a:pPr lvl="3">
              <a:defRPr sz="1800"/>
            </a:pPr>
            <a:r>
              <a:rPr sz="2953"/>
              <a:t>Body Level Four</a:t>
            </a:r>
          </a:p>
          <a:p>
            <a:pPr lvl="4">
              <a:defRPr sz="1800"/>
            </a:pPr>
            <a:r>
              <a:rPr sz="2953"/>
              <a:t>Body Level Five</a:t>
            </a:r>
          </a:p>
        </p:txBody>
      </p:sp>
      <p:sp>
        <p:nvSpPr>
          <p:cNvPr id="14" name="Shape 14"/>
          <p:cNvSpPr>
            <a:spLocks noGrp="1"/>
          </p:cNvSpPr>
          <p:nvPr>
            <p:ph type="sldNum" sz="quarter" idx="2"/>
          </p:nvPr>
        </p:nvSpPr>
        <p:spPr>
          <a:xfrm>
            <a:off x="11658035" y="6567394"/>
            <a:ext cx="198772" cy="194797"/>
          </a:xfrm>
          <a:prstGeom prst="rect">
            <a:avLst/>
          </a:prstGeom>
          <a:ln w="12700">
            <a:miter lim="400000"/>
          </a:ln>
        </p:spPr>
        <p:txBody>
          <a:bodyPr wrap="none" lIns="0" tIns="0" rIns="0" bIns="0">
            <a:spAutoFit/>
          </a:bodyPr>
          <a:lstStyle>
            <a:lvl1pPr algn="ctr" defTabSz="410751">
              <a:defRPr sz="1266">
                <a:solidFill>
                  <a:srgbClr val="003893"/>
                </a:solidFill>
                <a:latin typeface="Gill Sans"/>
                <a:ea typeface="Gill Sans"/>
                <a:cs typeface="Gill Sans"/>
                <a:sym typeface="Gill Sans"/>
              </a:defRPr>
            </a:lvl1pPr>
          </a:lstStyle>
          <a:p>
            <a:fld id="{3F03A6CE-FA7F-4521-8D91-BD78BED4306F}" type="slidenum">
              <a:rPr lang="en-US" smtClean="0"/>
              <a:t>‹#›</a:t>
            </a:fld>
            <a:endParaRPr lang="en-US"/>
          </a:p>
        </p:txBody>
      </p:sp>
      <p:sp>
        <p:nvSpPr>
          <p:cNvPr id="21" name="Shape 2"/>
          <p:cNvSpPr/>
          <p:nvPr/>
        </p:nvSpPr>
        <p:spPr>
          <a:xfrm>
            <a:off x="159024" y="678260"/>
            <a:ext cx="10280564" cy="45719"/>
          </a:xfrm>
          <a:prstGeom prst="rect">
            <a:avLst/>
          </a:prstGeom>
          <a:solidFill>
            <a:srgbClr val="191EA2"/>
          </a:solidFill>
          <a:ln w="25400" cap="flat">
            <a:solidFill>
              <a:srgbClr val="000000">
                <a:alpha val="0"/>
              </a:srgbClr>
            </a:solidFill>
            <a:prstDash val="solid"/>
            <a:miter lim="400000"/>
          </a:ln>
          <a:effectLst/>
        </p:spPr>
        <p:txBody>
          <a:bodyPr wrap="square" lIns="0" tIns="0" rIns="0" bIns="0" numCol="1" anchor="ctr">
            <a:noAutofit/>
          </a:bodyPr>
          <a:lstStyle/>
          <a:p>
            <a:pPr lvl="0" algn="ctr" defTabSz="410751">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200">
              <a:effectLst/>
            </a:endParaRPr>
          </a:p>
        </p:txBody>
      </p:sp>
      <p:grpSp>
        <p:nvGrpSpPr>
          <p:cNvPr id="2" name="Group 1">
            <a:extLst>
              <a:ext uri="{FF2B5EF4-FFF2-40B4-BE49-F238E27FC236}">
                <a16:creationId xmlns:a16="http://schemas.microsoft.com/office/drawing/2014/main" id="{E71E0B38-F2DE-4476-B1A3-D20E07EDDCAF}"/>
              </a:ext>
            </a:extLst>
          </p:cNvPr>
          <p:cNvGrpSpPr/>
          <p:nvPr userDrawn="1"/>
        </p:nvGrpSpPr>
        <p:grpSpPr>
          <a:xfrm>
            <a:off x="10624419" y="187121"/>
            <a:ext cx="1385681" cy="438727"/>
            <a:chOff x="10560835" y="238594"/>
            <a:chExt cx="1385681" cy="438727"/>
          </a:xfrm>
        </p:grpSpPr>
        <p:pic>
          <p:nvPicPr>
            <p:cNvPr id="19" name="droppedImage.png"/>
            <p:cNvPicPr/>
            <p:nvPr/>
          </p:nvPicPr>
          <p:blipFill>
            <a:blip r:embed="rId4"/>
            <a:stretch>
              <a:fillRect/>
            </a:stretch>
          </p:blipFill>
          <p:spPr>
            <a:xfrm>
              <a:off x="11514770" y="238594"/>
              <a:ext cx="431746" cy="431257"/>
            </a:xfrm>
            <a:prstGeom prst="rect">
              <a:avLst/>
            </a:prstGeom>
            <a:ln w="12700" cap="flat">
              <a:noFill/>
              <a:miter lim="400000"/>
            </a:ln>
            <a:effectLst/>
          </p:spPr>
        </p:pic>
        <p:pic>
          <p:nvPicPr>
            <p:cNvPr id="27" name="Picture 26"/>
            <p:cNvPicPr>
              <a:picLocks noChangeAspect="1"/>
            </p:cNvPicPr>
            <p:nvPr/>
          </p:nvPicPr>
          <p:blipFill>
            <a:blip r:embed="rId5"/>
            <a:stretch>
              <a:fillRect/>
            </a:stretch>
          </p:blipFill>
          <p:spPr>
            <a:xfrm>
              <a:off x="10560835" y="245901"/>
              <a:ext cx="711440" cy="431420"/>
            </a:xfrm>
            <a:prstGeom prst="rect">
              <a:avLst/>
            </a:prstGeom>
          </p:spPr>
        </p:pic>
        <p:cxnSp>
          <p:nvCxnSpPr>
            <p:cNvPr id="3" name="Straight Connector 2">
              <a:extLst>
                <a:ext uri="{FF2B5EF4-FFF2-40B4-BE49-F238E27FC236}">
                  <a16:creationId xmlns:a16="http://schemas.microsoft.com/office/drawing/2014/main" id="{FED036EF-15C7-594A-9336-DFC7BB927525}"/>
                </a:ext>
              </a:extLst>
            </p:cNvPr>
            <p:cNvCxnSpPr>
              <a:cxnSpLocks/>
            </p:cNvCxnSpPr>
            <p:nvPr userDrawn="1"/>
          </p:nvCxnSpPr>
          <p:spPr>
            <a:xfrm>
              <a:off x="11393522" y="238594"/>
              <a:ext cx="0" cy="431257"/>
            </a:xfrm>
            <a:prstGeom prst="line">
              <a:avLst/>
            </a:prstGeom>
            <a:noFill/>
            <a:ln w="38100" cap="flat">
              <a:solidFill>
                <a:schemeClr val="accent1">
                  <a:lumMod val="75000"/>
                </a:schemeClr>
              </a:solidFill>
              <a:prstDash val="solid"/>
              <a:miter lim="400000"/>
            </a:ln>
            <a:effectLst/>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970499467"/>
      </p:ext>
    </p:extLst>
  </p:cSld>
  <p:clrMap bg1="lt1" tx1="dk1" bg2="lt2" tx2="dk2" accent1="accent1" accent2="accent2" accent3="accent3" accent4="accent4" accent5="accent5" accent6="accent6" hlink="hlink" folHlink="folHlink"/>
  <p:sldLayoutIdLst>
    <p:sldLayoutId id="2147483668" r:id="rId1"/>
    <p:sldLayoutId id="2147483669" r:id="rId2"/>
  </p:sldLayoutIdLst>
  <p:hf hdr="0" ftr="0" dt="0"/>
  <p:txStyles>
    <p:titleStyle>
      <a:lvl1pPr defTabSz="410751" eaLnBrk="1" hangingPunct="1">
        <a:defRPr sz="4400" b="1">
          <a:solidFill>
            <a:srgbClr val="002060"/>
          </a:solidFill>
          <a:latin typeface="Arial"/>
          <a:ea typeface="+mn-ea"/>
          <a:cs typeface="Arial"/>
          <a:sym typeface="Gill Sans Light"/>
        </a:defRPr>
      </a:lvl1pPr>
      <a:lvl2pPr indent="160729" defTabSz="410751" eaLnBrk="1" hangingPunct="1">
        <a:defRPr sz="4781">
          <a:solidFill>
            <a:srgbClr val="FFFFFF"/>
          </a:solidFill>
          <a:latin typeface="+mn-lt"/>
          <a:ea typeface="+mn-ea"/>
          <a:cs typeface="+mn-cs"/>
          <a:sym typeface="Gill Sans Light"/>
        </a:defRPr>
      </a:lvl2pPr>
      <a:lvl3pPr indent="321457" defTabSz="410751" eaLnBrk="1" hangingPunct="1">
        <a:defRPr sz="4781">
          <a:solidFill>
            <a:srgbClr val="FFFFFF"/>
          </a:solidFill>
          <a:latin typeface="+mn-lt"/>
          <a:ea typeface="+mn-ea"/>
          <a:cs typeface="+mn-cs"/>
          <a:sym typeface="Gill Sans Light"/>
        </a:defRPr>
      </a:lvl3pPr>
      <a:lvl4pPr indent="482186" defTabSz="410751" eaLnBrk="1" hangingPunct="1">
        <a:defRPr sz="4781">
          <a:solidFill>
            <a:srgbClr val="FFFFFF"/>
          </a:solidFill>
          <a:latin typeface="+mn-lt"/>
          <a:ea typeface="+mn-ea"/>
          <a:cs typeface="+mn-cs"/>
          <a:sym typeface="Gill Sans Light"/>
        </a:defRPr>
      </a:lvl4pPr>
      <a:lvl5pPr indent="642915" defTabSz="410751" eaLnBrk="1" hangingPunct="1">
        <a:defRPr sz="4781">
          <a:solidFill>
            <a:srgbClr val="FFFFFF"/>
          </a:solidFill>
          <a:latin typeface="+mn-lt"/>
          <a:ea typeface="+mn-ea"/>
          <a:cs typeface="+mn-cs"/>
          <a:sym typeface="Gill Sans Light"/>
        </a:defRPr>
      </a:lvl5pPr>
      <a:lvl6pPr indent="803643" defTabSz="410751" eaLnBrk="1" hangingPunct="1">
        <a:defRPr sz="4781">
          <a:solidFill>
            <a:srgbClr val="FFFFFF"/>
          </a:solidFill>
          <a:latin typeface="+mn-lt"/>
          <a:ea typeface="+mn-ea"/>
          <a:cs typeface="+mn-cs"/>
          <a:sym typeface="Gill Sans Light"/>
        </a:defRPr>
      </a:lvl6pPr>
      <a:lvl7pPr indent="964372" defTabSz="410751" eaLnBrk="1" hangingPunct="1">
        <a:defRPr sz="4781">
          <a:solidFill>
            <a:srgbClr val="FFFFFF"/>
          </a:solidFill>
          <a:latin typeface="+mn-lt"/>
          <a:ea typeface="+mn-ea"/>
          <a:cs typeface="+mn-cs"/>
          <a:sym typeface="Gill Sans Light"/>
        </a:defRPr>
      </a:lvl7pPr>
      <a:lvl8pPr indent="1125101" defTabSz="410751" eaLnBrk="1" hangingPunct="1">
        <a:defRPr sz="4781">
          <a:solidFill>
            <a:srgbClr val="FFFFFF"/>
          </a:solidFill>
          <a:latin typeface="+mn-lt"/>
          <a:ea typeface="+mn-ea"/>
          <a:cs typeface="+mn-cs"/>
          <a:sym typeface="Gill Sans Light"/>
        </a:defRPr>
      </a:lvl8pPr>
      <a:lvl9pPr indent="1285829" defTabSz="410751" eaLnBrk="1" hangingPunct="1">
        <a:defRPr sz="4781">
          <a:solidFill>
            <a:srgbClr val="FFFFFF"/>
          </a:solidFill>
          <a:latin typeface="+mn-lt"/>
          <a:ea typeface="+mn-ea"/>
          <a:cs typeface="+mn-cs"/>
          <a:sym typeface="Gill Sans Light"/>
        </a:defRPr>
      </a:lvl9pPr>
    </p:titleStyle>
    <p:bodyStyle>
      <a:lvl1pPr marL="625056" indent="-401822" defTabSz="410751" eaLnBrk="1" hangingPunct="1">
        <a:spcBef>
          <a:spcPts val="844"/>
        </a:spcBef>
        <a:buSzPct val="100000"/>
        <a:buChar char="•"/>
        <a:defRPr sz="1969">
          <a:latin typeface="Arial"/>
          <a:ea typeface="+mn-ea"/>
          <a:cs typeface="Arial"/>
          <a:sym typeface="Gill Sans Light"/>
        </a:defRPr>
      </a:lvl1pPr>
      <a:lvl2pPr marL="937584" indent="-401822" defTabSz="410751" eaLnBrk="1" hangingPunct="1">
        <a:spcBef>
          <a:spcPts val="844"/>
        </a:spcBef>
        <a:buSzPct val="100000"/>
        <a:buChar char="•"/>
        <a:defRPr sz="1969">
          <a:latin typeface="Arial"/>
          <a:ea typeface="+mn-ea"/>
          <a:cs typeface="Arial"/>
          <a:sym typeface="Gill Sans Light"/>
        </a:defRPr>
      </a:lvl2pPr>
      <a:lvl3pPr marL="1250112" indent="-401822" defTabSz="410751" eaLnBrk="1" hangingPunct="1">
        <a:spcBef>
          <a:spcPts val="844"/>
        </a:spcBef>
        <a:buSzPct val="100000"/>
        <a:buChar char="•"/>
        <a:defRPr sz="1969">
          <a:latin typeface="Arial"/>
          <a:ea typeface="+mn-ea"/>
          <a:cs typeface="Arial"/>
          <a:sym typeface="Gill Sans Light"/>
        </a:defRPr>
      </a:lvl3pPr>
      <a:lvl4pPr marL="1562640" indent="-401822" defTabSz="410751" eaLnBrk="1" hangingPunct="1">
        <a:spcBef>
          <a:spcPts val="844"/>
        </a:spcBef>
        <a:buSzPct val="100000"/>
        <a:buChar char="•"/>
        <a:defRPr sz="1969">
          <a:latin typeface="Arial"/>
          <a:ea typeface="+mn-ea"/>
          <a:cs typeface="Arial"/>
          <a:sym typeface="Gill Sans Light"/>
        </a:defRPr>
      </a:lvl4pPr>
      <a:lvl5pPr marL="1875168" indent="-401822" defTabSz="410751" eaLnBrk="1" hangingPunct="1">
        <a:spcBef>
          <a:spcPts val="844"/>
        </a:spcBef>
        <a:buSzPct val="100000"/>
        <a:buChar char="•"/>
        <a:defRPr sz="1969">
          <a:latin typeface="Arial"/>
          <a:ea typeface="+mn-ea"/>
          <a:cs typeface="Arial"/>
          <a:sym typeface="Gill Sans Light"/>
        </a:defRPr>
      </a:lvl5pPr>
      <a:lvl6pPr marL="2125190" indent="-401822" defTabSz="410751" eaLnBrk="1" hangingPunct="1">
        <a:spcBef>
          <a:spcPts val="1687"/>
        </a:spcBef>
        <a:buSzPct val="171000"/>
        <a:buChar char="•"/>
        <a:defRPr sz="2953">
          <a:latin typeface="+mn-lt"/>
          <a:ea typeface="+mn-ea"/>
          <a:cs typeface="+mn-cs"/>
          <a:sym typeface="Gill Sans Light"/>
        </a:defRPr>
      </a:lvl6pPr>
      <a:lvl7pPr marL="2375212" indent="-401822" defTabSz="410751" eaLnBrk="1" hangingPunct="1">
        <a:spcBef>
          <a:spcPts val="1687"/>
        </a:spcBef>
        <a:buSzPct val="171000"/>
        <a:buChar char="•"/>
        <a:defRPr sz="2953">
          <a:latin typeface="+mn-lt"/>
          <a:ea typeface="+mn-ea"/>
          <a:cs typeface="+mn-cs"/>
          <a:sym typeface="Gill Sans Light"/>
        </a:defRPr>
      </a:lvl7pPr>
      <a:lvl8pPr marL="2625235" indent="-401822" defTabSz="410751" eaLnBrk="1" hangingPunct="1">
        <a:spcBef>
          <a:spcPts val="1687"/>
        </a:spcBef>
        <a:buSzPct val="171000"/>
        <a:buChar char="•"/>
        <a:defRPr sz="2953">
          <a:latin typeface="+mn-lt"/>
          <a:ea typeface="+mn-ea"/>
          <a:cs typeface="+mn-cs"/>
          <a:sym typeface="Gill Sans Light"/>
        </a:defRPr>
      </a:lvl8pPr>
      <a:lvl9pPr marL="2875257" indent="-401822" defTabSz="410751" eaLnBrk="1" hangingPunct="1">
        <a:spcBef>
          <a:spcPts val="1687"/>
        </a:spcBef>
        <a:buSzPct val="171000"/>
        <a:buChar char="•"/>
        <a:defRPr sz="2953">
          <a:latin typeface="+mn-lt"/>
          <a:ea typeface="+mn-ea"/>
          <a:cs typeface="+mn-cs"/>
          <a:sym typeface="Gill Sans Light"/>
        </a:defRPr>
      </a:lvl9pPr>
    </p:bodyStyle>
    <p:otherStyle>
      <a:lvl1pPr algn="ctr" defTabSz="410751" eaLnBrk="1" hangingPunct="1">
        <a:defRPr>
          <a:solidFill>
            <a:schemeClr val="tx1"/>
          </a:solidFill>
          <a:latin typeface="+mn-lt"/>
          <a:ea typeface="+mn-ea"/>
          <a:cs typeface="+mn-cs"/>
          <a:sym typeface="Gill Sans"/>
        </a:defRPr>
      </a:lvl1pPr>
      <a:lvl2pPr indent="160729" algn="ctr" defTabSz="410751" eaLnBrk="1" hangingPunct="1">
        <a:defRPr>
          <a:solidFill>
            <a:schemeClr val="tx1"/>
          </a:solidFill>
          <a:latin typeface="+mn-lt"/>
          <a:ea typeface="+mn-ea"/>
          <a:cs typeface="+mn-cs"/>
          <a:sym typeface="Gill Sans"/>
        </a:defRPr>
      </a:lvl2pPr>
      <a:lvl3pPr indent="321457" algn="ctr" defTabSz="410751" eaLnBrk="1" hangingPunct="1">
        <a:defRPr>
          <a:solidFill>
            <a:schemeClr val="tx1"/>
          </a:solidFill>
          <a:latin typeface="+mn-lt"/>
          <a:ea typeface="+mn-ea"/>
          <a:cs typeface="+mn-cs"/>
          <a:sym typeface="Gill Sans"/>
        </a:defRPr>
      </a:lvl3pPr>
      <a:lvl4pPr indent="482186" algn="ctr" defTabSz="410751" eaLnBrk="1" hangingPunct="1">
        <a:defRPr>
          <a:solidFill>
            <a:schemeClr val="tx1"/>
          </a:solidFill>
          <a:latin typeface="+mn-lt"/>
          <a:ea typeface="+mn-ea"/>
          <a:cs typeface="+mn-cs"/>
          <a:sym typeface="Gill Sans"/>
        </a:defRPr>
      </a:lvl4pPr>
      <a:lvl5pPr indent="642915" algn="ctr" defTabSz="410751" eaLnBrk="1" hangingPunct="1">
        <a:defRPr>
          <a:solidFill>
            <a:schemeClr val="tx1"/>
          </a:solidFill>
          <a:latin typeface="+mn-lt"/>
          <a:ea typeface="+mn-ea"/>
          <a:cs typeface="+mn-cs"/>
          <a:sym typeface="Gill Sans"/>
        </a:defRPr>
      </a:lvl5pPr>
      <a:lvl6pPr indent="803643" algn="ctr" defTabSz="410751" eaLnBrk="1" hangingPunct="1">
        <a:defRPr>
          <a:solidFill>
            <a:schemeClr val="tx1"/>
          </a:solidFill>
          <a:latin typeface="+mn-lt"/>
          <a:ea typeface="+mn-ea"/>
          <a:cs typeface="+mn-cs"/>
          <a:sym typeface="Gill Sans"/>
        </a:defRPr>
      </a:lvl6pPr>
      <a:lvl7pPr indent="964372" algn="ctr" defTabSz="410751" eaLnBrk="1" hangingPunct="1">
        <a:defRPr>
          <a:solidFill>
            <a:schemeClr val="tx1"/>
          </a:solidFill>
          <a:latin typeface="+mn-lt"/>
          <a:ea typeface="+mn-ea"/>
          <a:cs typeface="+mn-cs"/>
          <a:sym typeface="Gill Sans"/>
        </a:defRPr>
      </a:lvl7pPr>
      <a:lvl8pPr indent="1125101" algn="ctr" defTabSz="410751" eaLnBrk="1" hangingPunct="1">
        <a:defRPr>
          <a:solidFill>
            <a:schemeClr val="tx1"/>
          </a:solidFill>
          <a:latin typeface="+mn-lt"/>
          <a:ea typeface="+mn-ea"/>
          <a:cs typeface="+mn-cs"/>
          <a:sym typeface="Gill Sans"/>
        </a:defRPr>
      </a:lvl8pPr>
      <a:lvl9pPr indent="1285829" algn="ctr" defTabSz="410751" eaLnBrk="1" hangingPunct="1">
        <a:defRPr>
          <a:solidFill>
            <a:schemeClr val="tx1"/>
          </a:solidFill>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B3076-61B9-41CB-BC29-F1CE6B7EBC1E}"/>
              </a:ext>
            </a:extLst>
          </p:cNvPr>
          <p:cNvSpPr>
            <a:spLocks noGrp="1"/>
          </p:cNvSpPr>
          <p:nvPr>
            <p:ph type="title"/>
          </p:nvPr>
        </p:nvSpPr>
        <p:spPr/>
        <p:txBody>
          <a:bodyPr/>
          <a:lstStyle/>
          <a:p>
            <a:r>
              <a:rPr lang="en-US" sz="4000" dirty="0"/>
              <a:t>SVM</a:t>
            </a:r>
            <a:r>
              <a:rPr lang="en-US" altLang="zh-CN" sz="4000" dirty="0"/>
              <a:t>-based Real-Time Hardware Trojan Detection for Many-Core Platform</a:t>
            </a:r>
            <a:br>
              <a:rPr lang="en-US" dirty="0"/>
            </a:br>
            <a:r>
              <a:rPr lang="en-US" sz="1800" b="0" dirty="0" err="1"/>
              <a:t>Amey</a:t>
            </a:r>
            <a:r>
              <a:rPr lang="en-US" sz="1800" b="0" dirty="0"/>
              <a:t> Kulkarni, </a:t>
            </a:r>
            <a:r>
              <a:rPr lang="en-US" sz="1800" b="0" dirty="0" err="1"/>
              <a:t>Youngok</a:t>
            </a:r>
            <a:r>
              <a:rPr lang="en-US" sz="1800" b="0" dirty="0"/>
              <a:t> Pino, and </a:t>
            </a:r>
            <a:r>
              <a:rPr lang="en-US" sz="1800" b="0" dirty="0" err="1"/>
              <a:t>Tinoosh</a:t>
            </a:r>
            <a:r>
              <a:rPr lang="en-US" sz="1800" b="0" dirty="0"/>
              <a:t> </a:t>
            </a:r>
            <a:r>
              <a:rPr lang="en-US" sz="1800" b="0" dirty="0" err="1"/>
              <a:t>Mohsenin</a:t>
            </a:r>
            <a:br>
              <a:rPr lang="en-US" dirty="0"/>
            </a:br>
            <a:endParaRPr lang="en-US" dirty="0"/>
          </a:p>
        </p:txBody>
      </p:sp>
      <p:sp>
        <p:nvSpPr>
          <p:cNvPr id="3" name="TextBox 2">
            <a:extLst>
              <a:ext uri="{FF2B5EF4-FFF2-40B4-BE49-F238E27FC236}">
                <a16:creationId xmlns:a16="http://schemas.microsoft.com/office/drawing/2014/main" id="{79872A29-13CC-46D9-AB6E-4CACD3550710}"/>
              </a:ext>
            </a:extLst>
          </p:cNvPr>
          <p:cNvSpPr txBox="1"/>
          <p:nvPr/>
        </p:nvSpPr>
        <p:spPr>
          <a:xfrm>
            <a:off x="2513860" y="3346961"/>
            <a:ext cx="7164279" cy="96436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457200" rtl="0" fontAlgn="auto" latinLnBrk="1" hangingPunct="0">
              <a:lnSpc>
                <a:spcPct val="100000"/>
              </a:lnSpc>
              <a:spcBef>
                <a:spcPts val="0"/>
              </a:spcBef>
              <a:spcAft>
                <a:spcPts val="0"/>
              </a:spcAft>
              <a:buClrTx/>
              <a:buSzTx/>
              <a:buFontTx/>
              <a:buNone/>
              <a:tabLst/>
            </a:pPr>
            <a:r>
              <a:rPr kumimoji="0" lang="en-US" sz="2800" b="1" i="0" u="none" strike="noStrike" cap="none" spc="0" normalizeH="0" baseline="0" dirty="0">
                <a:ln>
                  <a:noFill/>
                </a:ln>
                <a:solidFill>
                  <a:srgbClr val="000000"/>
                </a:solidFill>
                <a:effectLst/>
                <a:uFillTx/>
                <a:latin typeface="Arial" panose="020B0604020202020204" pitchFamily="34" charset="0"/>
                <a:ea typeface="Helvetica"/>
                <a:cs typeface="Arial" panose="020B0604020202020204" pitchFamily="34" charset="0"/>
                <a:sym typeface="Helvetica"/>
              </a:rPr>
              <a:t>Presented by:  Group 18</a:t>
            </a:r>
          </a:p>
          <a:p>
            <a:pPr marL="0" marR="0" indent="0" algn="ctr" defTabSz="457200" rtl="0" fontAlgn="auto" latinLnBrk="1" hangingPunct="0">
              <a:lnSpc>
                <a:spcPct val="100000"/>
              </a:lnSpc>
              <a:spcBef>
                <a:spcPts val="0"/>
              </a:spcBef>
              <a:spcAft>
                <a:spcPts val="0"/>
              </a:spcAft>
              <a:buClrTx/>
              <a:buSzTx/>
              <a:buFontTx/>
              <a:buNone/>
              <a:tabLst/>
            </a:pPr>
            <a:r>
              <a:rPr lang="en-US" sz="2800" b="1" dirty="0" err="1">
                <a:solidFill>
                  <a:srgbClr val="000000"/>
                </a:solidFill>
                <a:latin typeface="Arial" panose="020B0604020202020204" pitchFamily="34" charset="0"/>
                <a:ea typeface="Helvetica"/>
                <a:cs typeface="Arial" panose="020B0604020202020204" pitchFamily="34" charset="0"/>
                <a:sym typeface="Helvetica"/>
              </a:rPr>
              <a:t>Henian</a:t>
            </a:r>
            <a:r>
              <a:rPr lang="en-US" sz="2800" b="1" dirty="0">
                <a:solidFill>
                  <a:srgbClr val="000000"/>
                </a:solidFill>
                <a:latin typeface="Arial" panose="020B0604020202020204" pitchFamily="34" charset="0"/>
                <a:ea typeface="Helvetica"/>
                <a:cs typeface="Arial" panose="020B0604020202020204" pitchFamily="34" charset="0"/>
                <a:sym typeface="Helvetica"/>
              </a:rPr>
              <a:t> Li, Jiaqi Wu, </a:t>
            </a:r>
            <a:r>
              <a:rPr lang="en-US" sz="2800" b="1" dirty="0" err="1">
                <a:solidFill>
                  <a:srgbClr val="000000"/>
                </a:solidFill>
                <a:latin typeface="Arial" panose="020B0604020202020204" pitchFamily="34" charset="0"/>
                <a:ea typeface="Helvetica"/>
                <a:cs typeface="Arial" panose="020B0604020202020204" pitchFamily="34" charset="0"/>
                <a:sym typeface="Helvetica"/>
              </a:rPr>
              <a:t>Zihan</a:t>
            </a:r>
            <a:r>
              <a:rPr lang="en-US" sz="2800" b="1" dirty="0">
                <a:solidFill>
                  <a:srgbClr val="000000"/>
                </a:solidFill>
                <a:latin typeface="Arial" panose="020B0604020202020204" pitchFamily="34" charset="0"/>
                <a:ea typeface="Helvetica"/>
                <a:cs typeface="Arial" panose="020B0604020202020204" pitchFamily="34" charset="0"/>
                <a:sym typeface="Helvetica"/>
              </a:rPr>
              <a:t> Liao, </a:t>
            </a:r>
            <a:r>
              <a:rPr lang="en-US" sz="2800" b="1" dirty="0" err="1">
                <a:solidFill>
                  <a:srgbClr val="000000"/>
                </a:solidFill>
                <a:latin typeface="Arial" panose="020B0604020202020204" pitchFamily="34" charset="0"/>
                <a:ea typeface="Helvetica"/>
                <a:cs typeface="Arial" panose="020B0604020202020204" pitchFamily="34" charset="0"/>
                <a:sym typeface="Helvetica"/>
              </a:rPr>
              <a:t>Zexi</a:t>
            </a:r>
            <a:r>
              <a:rPr lang="en-US" sz="2800" b="1" dirty="0">
                <a:solidFill>
                  <a:srgbClr val="000000"/>
                </a:solidFill>
                <a:latin typeface="Arial" panose="020B0604020202020204" pitchFamily="34" charset="0"/>
                <a:ea typeface="Helvetica"/>
                <a:cs typeface="Arial" panose="020B0604020202020204" pitchFamily="34" charset="0"/>
                <a:sym typeface="Helvetica"/>
              </a:rPr>
              <a:t> Liu</a:t>
            </a:r>
            <a:endParaRPr kumimoji="0" lang="en-US" sz="2400" b="0" i="0" u="none" strike="noStrike" cap="none" spc="0" normalizeH="0" baseline="0" dirty="0">
              <a:ln>
                <a:noFill/>
              </a:ln>
              <a:solidFill>
                <a:srgbClr val="000000"/>
              </a:solidFill>
              <a:effectLst/>
              <a:uFillTx/>
              <a:latin typeface="Arial" panose="020B0604020202020204" pitchFamily="34" charset="0"/>
              <a:ea typeface="Helvetica"/>
              <a:cs typeface="Arial" panose="020B0604020202020204" pitchFamily="34" charset="0"/>
              <a:sym typeface="Helvetica"/>
            </a:endParaRPr>
          </a:p>
        </p:txBody>
      </p:sp>
    </p:spTree>
    <p:extLst>
      <p:ext uri="{BB962C8B-B14F-4D97-AF65-F5344CB8AC3E}">
        <p14:creationId xmlns:p14="http://schemas.microsoft.com/office/powerpoint/2010/main" val="245255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723" y="0"/>
            <a:ext cx="10691124" cy="866180"/>
          </a:xfrm>
        </p:spPr>
        <p:txBody>
          <a:bodyPr/>
          <a:lstStyle/>
          <a:p>
            <a:r>
              <a:rPr lang="en-US" altLang="zh-CN" dirty="0"/>
              <a:t>Seizure Detection Algorithm</a:t>
            </a:r>
          </a:p>
        </p:txBody>
      </p:sp>
      <p:sp>
        <p:nvSpPr>
          <p:cNvPr id="4" name="Slide Number Placeholder 3"/>
          <p:cNvSpPr>
            <a:spLocks noGrp="1"/>
          </p:cNvSpPr>
          <p:nvPr>
            <p:ph type="sldNum" sz="quarter" idx="2"/>
          </p:nvPr>
        </p:nvSpPr>
        <p:spPr/>
        <p:txBody>
          <a:bodyPr/>
          <a:lstStyle/>
          <a:p>
            <a:fld id="{BEFA2CCA-4016-444A-8A97-A6204D353686}" type="slidenum">
              <a:rPr lang="en-US" smtClean="0"/>
              <a:pPr/>
              <a:t>10</a:t>
            </a:fld>
            <a:endParaRPr lang="en-US" dirty="0"/>
          </a:p>
        </p:txBody>
      </p:sp>
      <p:sp>
        <p:nvSpPr>
          <p:cNvPr id="7" name="Content Placeholder 2">
            <a:extLst>
              <a:ext uri="{FF2B5EF4-FFF2-40B4-BE49-F238E27FC236}">
                <a16:creationId xmlns:a16="http://schemas.microsoft.com/office/drawing/2014/main" id="{5B20EDA1-BF11-45CB-A7B2-582AFD88DF06}"/>
              </a:ext>
            </a:extLst>
          </p:cNvPr>
          <p:cNvSpPr>
            <a:spLocks noGrp="1"/>
          </p:cNvSpPr>
          <p:nvPr>
            <p:ph idx="1"/>
          </p:nvPr>
        </p:nvSpPr>
        <p:spPr>
          <a:xfrm>
            <a:off x="335193" y="866180"/>
            <a:ext cx="11322842" cy="5841447"/>
          </a:xfrm>
        </p:spPr>
        <p:txBody>
          <a:bodyPr/>
          <a:lstStyle/>
          <a:p>
            <a:pPr>
              <a:lnSpc>
                <a:spcPct val="150000"/>
              </a:lnSpc>
              <a:spcBef>
                <a:spcPts val="600"/>
              </a:spcBef>
              <a:buFont typeface="Arial" panose="020B0604020202020204" pitchFamily="34" charset="0"/>
              <a:buChar char="•"/>
            </a:pPr>
            <a:r>
              <a:rPr lang="en-US" altLang="zh-CN" sz="2800" dirty="0">
                <a:latin typeface="Arial" charset="0"/>
                <a:ea typeface="Arial" charset="0"/>
                <a:cs typeface="Arial" charset="0"/>
              </a:rPr>
              <a:t>Almost 1% of the world population is suffering from Epilepsy</a:t>
            </a:r>
          </a:p>
          <a:p>
            <a:pPr>
              <a:lnSpc>
                <a:spcPct val="150000"/>
              </a:lnSpc>
              <a:spcBef>
                <a:spcPts val="600"/>
              </a:spcBef>
              <a:buFont typeface="Arial" panose="020B0604020202020204" pitchFamily="34" charset="0"/>
              <a:buChar char="•"/>
            </a:pPr>
            <a:r>
              <a:rPr lang="en-US" altLang="zh-CN" sz="2800" dirty="0">
                <a:latin typeface="Arial" charset="0"/>
                <a:ea typeface="Arial" charset="0"/>
                <a:cs typeface="Arial" charset="0"/>
              </a:rPr>
              <a:t>Need to capture the patient’s EEG and do analysis</a:t>
            </a:r>
          </a:p>
          <a:p>
            <a:pPr lvl="1">
              <a:lnSpc>
                <a:spcPct val="150000"/>
              </a:lnSpc>
              <a:spcBef>
                <a:spcPts val="600"/>
              </a:spcBef>
              <a:buFont typeface="Arial" panose="020B0604020202020204" pitchFamily="34" charset="0"/>
              <a:buChar char="•"/>
            </a:pPr>
            <a:r>
              <a:rPr lang="en-US" altLang="zh-CN" sz="2400" dirty="0">
                <a:latin typeface="Arial" charset="0"/>
                <a:ea typeface="Arial" charset="0"/>
                <a:cs typeface="Arial" charset="0"/>
              </a:rPr>
              <a:t>High accuracy, low hardware cost, suitable for low power many-core platform</a:t>
            </a:r>
          </a:p>
          <a:p>
            <a:pPr>
              <a:lnSpc>
                <a:spcPct val="150000"/>
              </a:lnSpc>
              <a:spcBef>
                <a:spcPts val="600"/>
              </a:spcBef>
              <a:buFont typeface="Arial" panose="020B0604020202020204" pitchFamily="34" charset="0"/>
              <a:buChar char="•"/>
            </a:pPr>
            <a:r>
              <a:rPr lang="en-US" altLang="zh-CN" sz="2800" dirty="0">
                <a:latin typeface="Arial" charset="0"/>
                <a:ea typeface="Arial" charset="0"/>
                <a:cs typeface="Arial" charset="0"/>
              </a:rPr>
              <a:t>This paper implemented the seizure detection on many-core platform, and exploited SVM kernels to identify the tampering</a:t>
            </a:r>
          </a:p>
          <a:p>
            <a:pPr lvl="1">
              <a:lnSpc>
                <a:spcPct val="150000"/>
              </a:lnSpc>
              <a:spcBef>
                <a:spcPts val="600"/>
              </a:spcBef>
              <a:buFont typeface="Arial" panose="020B0604020202020204" pitchFamily="34" charset="0"/>
              <a:buChar char="•"/>
            </a:pPr>
            <a:r>
              <a:rPr lang="en-US" altLang="zh-CN" sz="2400" dirty="0">
                <a:latin typeface="Arial" charset="0"/>
                <a:ea typeface="Arial" charset="0"/>
                <a:cs typeface="Arial" charset="0"/>
              </a:rPr>
              <a:t>Detection phase</a:t>
            </a:r>
          </a:p>
          <a:p>
            <a:pPr lvl="1">
              <a:lnSpc>
                <a:spcPct val="150000"/>
              </a:lnSpc>
              <a:spcBef>
                <a:spcPts val="600"/>
              </a:spcBef>
              <a:buFont typeface="Arial" panose="020B0604020202020204" pitchFamily="34" charset="0"/>
              <a:buChar char="•"/>
            </a:pPr>
            <a:r>
              <a:rPr lang="en-US" altLang="zh-CN" sz="2400" dirty="0">
                <a:latin typeface="Arial" charset="0"/>
                <a:ea typeface="Arial" charset="0"/>
                <a:cs typeface="Arial" charset="0"/>
              </a:rPr>
              <a:t>Analysis phase</a:t>
            </a:r>
          </a:p>
          <a:p>
            <a:pPr lvl="1">
              <a:lnSpc>
                <a:spcPct val="150000"/>
              </a:lnSpc>
              <a:spcBef>
                <a:spcPts val="600"/>
              </a:spcBef>
              <a:buFont typeface="Arial" panose="020B0604020202020204" pitchFamily="34" charset="0"/>
              <a:buChar char="•"/>
            </a:pPr>
            <a:r>
              <a:rPr lang="en-US" altLang="zh-CN" sz="2400" dirty="0">
                <a:latin typeface="Arial" charset="0"/>
                <a:ea typeface="Arial" charset="0"/>
                <a:cs typeface="Arial" charset="0"/>
              </a:rPr>
              <a:t>Band analysis phase</a:t>
            </a:r>
          </a:p>
        </p:txBody>
      </p:sp>
    </p:spTree>
    <p:extLst>
      <p:ext uri="{BB962C8B-B14F-4D97-AF65-F5344CB8AC3E}">
        <p14:creationId xmlns:p14="http://schemas.microsoft.com/office/powerpoint/2010/main" val="501793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723" y="0"/>
            <a:ext cx="10691124" cy="866180"/>
          </a:xfrm>
        </p:spPr>
        <p:txBody>
          <a:bodyPr/>
          <a:lstStyle/>
          <a:p>
            <a:r>
              <a:rPr lang="en-US" altLang="zh-CN" dirty="0"/>
              <a:t>Mapping on Many-Core Platform</a:t>
            </a:r>
          </a:p>
        </p:txBody>
      </p:sp>
      <p:sp>
        <p:nvSpPr>
          <p:cNvPr id="4" name="Slide Number Placeholder 3"/>
          <p:cNvSpPr>
            <a:spLocks noGrp="1"/>
          </p:cNvSpPr>
          <p:nvPr>
            <p:ph type="sldNum" sz="quarter" idx="2"/>
          </p:nvPr>
        </p:nvSpPr>
        <p:spPr/>
        <p:txBody>
          <a:bodyPr/>
          <a:lstStyle/>
          <a:p>
            <a:fld id="{BEFA2CCA-4016-444A-8A97-A6204D353686}" type="slidenum">
              <a:rPr lang="en-US" smtClean="0"/>
              <a:pPr/>
              <a:t>11</a:t>
            </a:fld>
            <a:endParaRPr lang="en-US" dirty="0"/>
          </a:p>
        </p:txBody>
      </p:sp>
      <p:pic>
        <p:nvPicPr>
          <p:cNvPr id="8" name="图片 7">
            <a:extLst>
              <a:ext uri="{FF2B5EF4-FFF2-40B4-BE49-F238E27FC236}">
                <a16:creationId xmlns:a16="http://schemas.microsoft.com/office/drawing/2014/main" id="{B417D5D9-CA4C-4C75-89A5-4D9D9A5216EF}"/>
              </a:ext>
            </a:extLst>
          </p:cNvPr>
          <p:cNvPicPr>
            <a:picLocks noChangeAspect="1"/>
          </p:cNvPicPr>
          <p:nvPr/>
        </p:nvPicPr>
        <p:blipFill>
          <a:blip r:embed="rId3"/>
          <a:stretch>
            <a:fillRect/>
          </a:stretch>
        </p:blipFill>
        <p:spPr>
          <a:xfrm>
            <a:off x="7060676" y="1100892"/>
            <a:ext cx="4597359" cy="4656216"/>
          </a:xfrm>
          <a:prstGeom prst="rect">
            <a:avLst/>
          </a:prstGeom>
        </p:spPr>
      </p:pic>
      <p:sp>
        <p:nvSpPr>
          <p:cNvPr id="9" name="Content Placeholder 2">
            <a:extLst>
              <a:ext uri="{FF2B5EF4-FFF2-40B4-BE49-F238E27FC236}">
                <a16:creationId xmlns:a16="http://schemas.microsoft.com/office/drawing/2014/main" id="{90C2633E-B778-4BF7-955B-D31E0372BD61}"/>
              </a:ext>
            </a:extLst>
          </p:cNvPr>
          <p:cNvSpPr>
            <a:spLocks noGrp="1"/>
          </p:cNvSpPr>
          <p:nvPr>
            <p:ph idx="1"/>
          </p:nvPr>
        </p:nvSpPr>
        <p:spPr>
          <a:xfrm>
            <a:off x="250723" y="1027521"/>
            <a:ext cx="6621418" cy="5539873"/>
          </a:xfrm>
        </p:spPr>
        <p:txBody>
          <a:bodyPr/>
          <a:lstStyle/>
          <a:p>
            <a:pPr>
              <a:lnSpc>
                <a:spcPct val="150000"/>
              </a:lnSpc>
              <a:spcBef>
                <a:spcPts val="600"/>
              </a:spcBef>
              <a:buFont typeface="Arial" panose="020B0604020202020204" pitchFamily="34" charset="0"/>
              <a:buChar char="•"/>
            </a:pPr>
            <a:r>
              <a:rPr lang="en-US" altLang="zh-CN" sz="2800" dirty="0" err="1"/>
              <a:t>Feature_sample</a:t>
            </a:r>
            <a:endParaRPr lang="en-US" altLang="zh-CN" sz="2800" dirty="0"/>
          </a:p>
          <a:p>
            <a:pPr lvl="1">
              <a:lnSpc>
                <a:spcPct val="150000"/>
              </a:lnSpc>
              <a:spcBef>
                <a:spcPts val="600"/>
              </a:spcBef>
              <a:buFont typeface="Arial" panose="020B0604020202020204" pitchFamily="34" charset="0"/>
              <a:buChar char="•"/>
            </a:pPr>
            <a:r>
              <a:rPr lang="en-US" altLang="zh-CN" sz="2400" dirty="0"/>
              <a:t>Initialized with all  zeros</a:t>
            </a:r>
          </a:p>
          <a:p>
            <a:pPr lvl="1">
              <a:lnSpc>
                <a:spcPct val="150000"/>
              </a:lnSpc>
              <a:spcBef>
                <a:spcPts val="600"/>
              </a:spcBef>
              <a:buFont typeface="Arial" panose="020B0604020202020204" pitchFamily="34" charset="0"/>
              <a:buChar char="•"/>
            </a:pPr>
            <a:r>
              <a:rPr lang="en-US" altLang="zh-CN" sz="2400" dirty="0"/>
              <a:t>Updated at each communication hop</a:t>
            </a:r>
          </a:p>
          <a:p>
            <a:pPr lvl="1">
              <a:lnSpc>
                <a:spcPct val="150000"/>
              </a:lnSpc>
              <a:spcBef>
                <a:spcPts val="600"/>
              </a:spcBef>
              <a:buFont typeface="Arial" panose="020B0604020202020204" pitchFamily="34" charset="0"/>
              <a:buChar char="•"/>
            </a:pPr>
            <a:r>
              <a:rPr lang="en-US" altLang="zh-CN" sz="2400" dirty="0"/>
              <a:t>Sent to attack detection module before arriving destination</a:t>
            </a:r>
          </a:p>
          <a:p>
            <a:pPr>
              <a:lnSpc>
                <a:spcPct val="150000"/>
              </a:lnSpc>
              <a:spcBef>
                <a:spcPts val="600"/>
              </a:spcBef>
              <a:buFont typeface="Arial" panose="020B0604020202020204" pitchFamily="34" charset="0"/>
              <a:buChar char="•"/>
            </a:pPr>
            <a:r>
              <a:rPr lang="en-US" sz="2800" dirty="0"/>
              <a:t>Assumptions</a:t>
            </a:r>
          </a:p>
          <a:p>
            <a:pPr lvl="1">
              <a:lnSpc>
                <a:spcPct val="150000"/>
              </a:lnSpc>
              <a:spcBef>
                <a:spcPts val="600"/>
              </a:spcBef>
              <a:buFont typeface="Arial" panose="020B0604020202020204" pitchFamily="34" charset="0"/>
              <a:buChar char="•"/>
            </a:pPr>
            <a:r>
              <a:rPr lang="en-US" sz="2400" dirty="0"/>
              <a:t>All routers are malicious</a:t>
            </a:r>
          </a:p>
          <a:p>
            <a:pPr lvl="1">
              <a:lnSpc>
                <a:spcPct val="150000"/>
              </a:lnSpc>
              <a:spcBef>
                <a:spcPts val="600"/>
              </a:spcBef>
              <a:buFont typeface="Arial" panose="020B0604020202020204" pitchFamily="34" charset="0"/>
              <a:buChar char="•"/>
            </a:pPr>
            <a:r>
              <a:rPr lang="en-US" sz="2400" dirty="0"/>
              <a:t>Trojans will tamper the </a:t>
            </a:r>
            <a:r>
              <a:rPr lang="en-US" sz="2400" dirty="0" err="1"/>
              <a:t>feature_sample</a:t>
            </a:r>
            <a:endParaRPr lang="en-US" sz="2400" dirty="0"/>
          </a:p>
        </p:txBody>
      </p:sp>
    </p:spTree>
    <p:extLst>
      <p:ext uri="{BB962C8B-B14F-4D97-AF65-F5344CB8AC3E}">
        <p14:creationId xmlns:p14="http://schemas.microsoft.com/office/powerpoint/2010/main" val="2950029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DAAA04-D102-45CE-ABFD-435FD39D9EF4}"/>
              </a:ext>
            </a:extLst>
          </p:cNvPr>
          <p:cNvSpPr>
            <a:spLocks noGrp="1"/>
          </p:cNvSpPr>
          <p:nvPr>
            <p:ph type="title"/>
          </p:nvPr>
        </p:nvSpPr>
        <p:spPr/>
        <p:txBody>
          <a:bodyPr/>
          <a:lstStyle/>
          <a:p>
            <a:r>
              <a:rPr lang="en-US" altLang="zh-CN" dirty="0">
                <a:solidFill>
                  <a:schemeClr val="tx1"/>
                </a:solidFill>
              </a:rPr>
              <a:t>I</a:t>
            </a:r>
            <a:r>
              <a:rPr lang="en-US" altLang="zh-CN" sz="2800" dirty="0">
                <a:solidFill>
                  <a:schemeClr val="tx1"/>
                </a:solidFill>
              </a:rPr>
              <a:t>MPLEMENTATION</a:t>
            </a:r>
            <a:r>
              <a:rPr lang="en-US" altLang="zh-CN" dirty="0">
                <a:solidFill>
                  <a:schemeClr val="tx1"/>
                </a:solidFill>
              </a:rPr>
              <a:t> R</a:t>
            </a:r>
            <a:r>
              <a:rPr lang="en-US" altLang="zh-CN" sz="2800" dirty="0">
                <a:solidFill>
                  <a:schemeClr val="tx1"/>
                </a:solidFill>
              </a:rPr>
              <a:t>ESULTS</a:t>
            </a:r>
            <a:endParaRPr lang="zh-CN" altLang="en-US" sz="2800" dirty="0">
              <a:solidFill>
                <a:schemeClr val="tx1"/>
              </a:solidFill>
            </a:endParaRPr>
          </a:p>
        </p:txBody>
      </p:sp>
      <p:sp>
        <p:nvSpPr>
          <p:cNvPr id="4" name="灯片编号占位符 3">
            <a:extLst>
              <a:ext uri="{FF2B5EF4-FFF2-40B4-BE49-F238E27FC236}">
                <a16:creationId xmlns:a16="http://schemas.microsoft.com/office/drawing/2014/main" id="{2897DA89-FAFA-47B2-9B8E-CCC6527F829D}"/>
              </a:ext>
            </a:extLst>
          </p:cNvPr>
          <p:cNvSpPr>
            <a:spLocks noGrp="1"/>
          </p:cNvSpPr>
          <p:nvPr>
            <p:ph type="sldNum" sz="quarter" idx="2"/>
          </p:nvPr>
        </p:nvSpPr>
        <p:spPr/>
        <p:txBody>
          <a:bodyPr/>
          <a:lstStyle/>
          <a:p>
            <a:fld id="{3F03A6CE-FA7F-4521-8D91-BD78BED4306F}" type="slidenum">
              <a:rPr lang="en-US" smtClean="0"/>
              <a:t>12</a:t>
            </a:fld>
            <a:endParaRPr lang="en-US"/>
          </a:p>
        </p:txBody>
      </p:sp>
      <p:sp>
        <p:nvSpPr>
          <p:cNvPr id="8" name="内容占位符 7">
            <a:extLst>
              <a:ext uri="{FF2B5EF4-FFF2-40B4-BE49-F238E27FC236}">
                <a16:creationId xmlns:a16="http://schemas.microsoft.com/office/drawing/2014/main" id="{3F2C3327-3CC3-40DA-93E7-8FFDECDA3613}"/>
              </a:ext>
            </a:extLst>
          </p:cNvPr>
          <p:cNvSpPr>
            <a:spLocks noGrp="1"/>
          </p:cNvSpPr>
          <p:nvPr>
            <p:ph idx="1"/>
          </p:nvPr>
        </p:nvSpPr>
        <p:spPr/>
        <p:txBody>
          <a:bodyPr/>
          <a:lstStyle/>
          <a:p>
            <a:pPr marL="223234" indent="0">
              <a:buNone/>
            </a:pPr>
            <a:r>
              <a:rPr lang="en-US" altLang="zh-CN" dirty="0"/>
              <a:t>The implementation of Distributed Attack Detection Framework by placing SVM Kernel at two different router levels. Each SVM kernel will detect intra-cluster attack separately and hence reduction in latency of operations.</a:t>
            </a:r>
            <a:endParaRPr lang="zh-CN" altLang="en-US" dirty="0"/>
          </a:p>
        </p:txBody>
      </p:sp>
      <p:pic>
        <p:nvPicPr>
          <p:cNvPr id="10" name="图片 9" descr="手机屏幕的截图&#10;&#10;描述已自动生成">
            <a:extLst>
              <a:ext uri="{FF2B5EF4-FFF2-40B4-BE49-F238E27FC236}">
                <a16:creationId xmlns:a16="http://schemas.microsoft.com/office/drawing/2014/main" id="{26EEB555-BB0F-4D94-BDAC-F524423CBA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256" y="2237174"/>
            <a:ext cx="4500980" cy="2292208"/>
          </a:xfrm>
          <a:prstGeom prst="rect">
            <a:avLst/>
          </a:prstGeom>
        </p:spPr>
      </p:pic>
      <p:sp>
        <p:nvSpPr>
          <p:cNvPr id="11" name="文本框 10">
            <a:extLst>
              <a:ext uri="{FF2B5EF4-FFF2-40B4-BE49-F238E27FC236}">
                <a16:creationId xmlns:a16="http://schemas.microsoft.com/office/drawing/2014/main" id="{D95EDDDB-FDC4-45CF-9D12-7305DF746CC7}"/>
              </a:ext>
            </a:extLst>
          </p:cNvPr>
          <p:cNvSpPr txBox="1"/>
          <p:nvPr/>
        </p:nvSpPr>
        <p:spPr>
          <a:xfrm>
            <a:off x="5442012" y="2534204"/>
            <a:ext cx="6216024" cy="416524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457200" latinLnBrk="1" hangingPunct="0"/>
            <a:r>
              <a:rPr lang="en-US" altLang="zh-CN" sz="2000" dirty="0">
                <a:latin typeface="Arial" panose="020B0604020202020204" pitchFamily="34" charset="0"/>
                <a:cs typeface="Arial" panose="020B0604020202020204" pitchFamily="34" charset="0"/>
              </a:rPr>
              <a:t>The </a:t>
            </a:r>
            <a:r>
              <a:rPr lang="en-US" altLang="zh-CN" sz="2000" dirty="0" err="1">
                <a:latin typeface="Arial" panose="020B0604020202020204" pitchFamily="34" charset="0"/>
                <a:cs typeface="Arial" panose="020B0604020202020204" pitchFamily="34" charset="0"/>
              </a:rPr>
              <a:t>feature_sample</a:t>
            </a:r>
            <a:r>
              <a:rPr lang="en-US" altLang="zh-CN" sz="2000" dirty="0">
                <a:latin typeface="Arial" panose="020B0604020202020204" pitchFamily="34" charset="0"/>
                <a:cs typeface="Arial" panose="020B0604020202020204" pitchFamily="34" charset="0"/>
              </a:rPr>
              <a:t> contains information which is updated at each router hop. The </a:t>
            </a:r>
            <a:r>
              <a:rPr lang="en-US" altLang="zh-CN" sz="2000" dirty="0" err="1">
                <a:latin typeface="Arial" panose="020B0604020202020204" pitchFamily="34" charset="0"/>
                <a:cs typeface="Arial" panose="020B0604020202020204" pitchFamily="34" charset="0"/>
              </a:rPr>
              <a:t>feature_sample</a:t>
            </a:r>
            <a:r>
              <a:rPr lang="en-US" altLang="zh-CN" sz="2000" dirty="0">
                <a:latin typeface="Arial" panose="020B0604020202020204" pitchFamily="34" charset="0"/>
                <a:cs typeface="Arial" panose="020B0604020202020204" pitchFamily="34" charset="0"/>
              </a:rPr>
              <a:t> is transferred through separate bus from each hop to another hop and then to attack detection module. </a:t>
            </a:r>
          </a:p>
          <a:p>
            <a:pPr defTabSz="457200" latinLnBrk="1" hangingPunct="0"/>
            <a:r>
              <a:rPr lang="en-US" altLang="zh-CN" sz="2000" dirty="0">
                <a:latin typeface="Arial" panose="020B0604020202020204" pitchFamily="34" charset="0"/>
                <a:cs typeface="Arial" panose="020B0604020202020204" pitchFamily="34" charset="0"/>
              </a:rPr>
              <a:t>The area overhead analysis includes the additional bus for </a:t>
            </a:r>
            <a:r>
              <a:rPr lang="en-US" altLang="zh-CN" sz="2000" dirty="0" err="1">
                <a:latin typeface="Arial" panose="020B0604020202020204" pitchFamily="34" charset="0"/>
                <a:cs typeface="Arial" panose="020B0604020202020204" pitchFamily="34" charset="0"/>
              </a:rPr>
              <a:t>feature_sample</a:t>
            </a:r>
            <a:r>
              <a:rPr lang="en-US" altLang="zh-CN" sz="2000" dirty="0">
                <a:latin typeface="Arial" panose="020B0604020202020204" pitchFamily="34" charset="0"/>
                <a:cs typeface="Arial" panose="020B0604020202020204" pitchFamily="34" charset="0"/>
              </a:rPr>
              <a:t>. Therefore, </a:t>
            </a:r>
            <a:r>
              <a:rPr lang="en-US" altLang="zh-CN" sz="2000" dirty="0" err="1">
                <a:latin typeface="Arial" panose="020B0604020202020204" pitchFamily="34" charset="0"/>
                <a:cs typeface="Arial" panose="020B0604020202020204" pitchFamily="34" charset="0"/>
              </a:rPr>
              <a:t>feature_sample</a:t>
            </a:r>
            <a:r>
              <a:rPr lang="en-US" altLang="zh-CN" sz="2000" dirty="0">
                <a:latin typeface="Arial" panose="020B0604020202020204" pitchFamily="34" charset="0"/>
                <a:cs typeface="Arial" panose="020B0604020202020204" pitchFamily="34" charset="0"/>
              </a:rPr>
              <a:t> will introduce area overhead and does not affect bandwidth of the router.</a:t>
            </a:r>
            <a:r>
              <a:rPr lang="en-US" altLang="zh-CN" sz="2000" dirty="0"/>
              <a:t> </a:t>
            </a:r>
            <a:r>
              <a:rPr lang="en-US" altLang="zh-CN" sz="2000" dirty="0">
                <a:latin typeface="Arial" panose="020B0604020202020204" pitchFamily="34" charset="0"/>
                <a:cs typeface="Arial" panose="020B0604020202020204" pitchFamily="34" charset="0"/>
              </a:rPr>
              <a:t>The seizure detection algorithm requires 4.8 µS to execute with the proposed security framework.</a:t>
            </a:r>
          </a:p>
          <a:p>
            <a:pPr defTabSz="457200" latinLnBrk="1" hangingPunct="0"/>
            <a:r>
              <a:rPr lang="en-US" altLang="zh-CN" sz="2000" dirty="0">
                <a:latin typeface="Arial" panose="020B0604020202020204" pitchFamily="34" charset="0"/>
                <a:cs typeface="Arial" panose="020B0604020202020204" pitchFamily="34" charset="0"/>
              </a:rPr>
              <a:t>SVM kernel can achieve 93% Trojan detection accuracy </a:t>
            </a:r>
            <a:endParaRPr lang="zh-CN" altLang="en-US" sz="2000" dirty="0">
              <a:latin typeface="Arial" panose="020B0604020202020204" pitchFamily="34" charset="0"/>
              <a:cs typeface="Arial" panose="020B0604020202020204" pitchFamily="34" charset="0"/>
            </a:endParaRPr>
          </a:p>
          <a:p>
            <a:pPr marL="0" marR="0" indent="0" algn="l" defTabSz="457200" rtl="0" fontAlgn="auto" latinLnBrk="1" hangingPunct="0">
              <a:lnSpc>
                <a:spcPct val="100000"/>
              </a:lnSpc>
              <a:spcBef>
                <a:spcPts val="0"/>
              </a:spcBef>
              <a:spcAft>
                <a:spcPts val="0"/>
              </a:spcAft>
              <a:buClrTx/>
              <a:buSzTx/>
              <a:buFontTx/>
              <a:buNone/>
              <a:tabLst/>
            </a:pPr>
            <a:endParaRPr kumimoji="0" lang="zh-CN" altLang="en-US" sz="2400" b="0" i="0" u="none" strike="noStrike" cap="none" spc="0" normalizeH="0" baseline="0" dirty="0">
              <a:ln>
                <a:noFill/>
              </a:ln>
              <a:solidFill>
                <a:srgbClr val="000000"/>
              </a:solidFill>
              <a:effectLst/>
              <a:uFillTx/>
              <a:latin typeface="Arial" panose="020B0604020202020204" pitchFamily="34" charset="0"/>
              <a:ea typeface="Helvetica"/>
              <a:cs typeface="Arial" panose="020B0604020202020204" pitchFamily="34" charset="0"/>
              <a:sym typeface="Helvetica"/>
            </a:endParaRPr>
          </a:p>
        </p:txBody>
      </p:sp>
      <p:pic>
        <p:nvPicPr>
          <p:cNvPr id="12" name="内容占位符 5" descr="手机屏幕截图&#10;&#10;描述已自动生成">
            <a:extLst>
              <a:ext uri="{FF2B5EF4-FFF2-40B4-BE49-F238E27FC236}">
                <a16:creationId xmlns:a16="http://schemas.microsoft.com/office/drawing/2014/main" id="{9076666E-EF83-49E9-A870-311AEC5184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7904" y="4529381"/>
            <a:ext cx="3914920" cy="2135411"/>
          </a:xfrm>
          <a:prstGeom prst="rect">
            <a:avLst/>
          </a:prstGeom>
          <a:ln w="12700">
            <a:miter lim="400000"/>
          </a:ln>
          <a:extLst>
            <a:ext uri="{C572A759-6A51-4108-AA02-DFA0A04FC94B}">
              <ma14:wrappingTextBoxFlag xmlns:ma14="http://schemas.microsoft.com/office/mac/drawingml/2011/main" xmlns="" val="1"/>
            </a:ext>
          </a:extLst>
        </p:spPr>
      </p:pic>
    </p:spTree>
    <p:extLst>
      <p:ext uri="{BB962C8B-B14F-4D97-AF65-F5344CB8AC3E}">
        <p14:creationId xmlns:p14="http://schemas.microsoft.com/office/powerpoint/2010/main" val="2606941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669EC5-6F91-4028-8BDD-DA2648AD68E6}"/>
              </a:ext>
            </a:extLst>
          </p:cNvPr>
          <p:cNvSpPr>
            <a:spLocks noGrp="1"/>
          </p:cNvSpPr>
          <p:nvPr>
            <p:ph type="title"/>
          </p:nvPr>
        </p:nvSpPr>
        <p:spPr/>
        <p:txBody>
          <a:bodyPr/>
          <a:lstStyle/>
          <a:p>
            <a:r>
              <a:rPr lang="en-US" altLang="zh-CN" dirty="0"/>
              <a:t>Conclusion</a:t>
            </a:r>
            <a:endParaRPr lang="zh-CN" altLang="en-US" dirty="0"/>
          </a:p>
        </p:txBody>
      </p:sp>
      <p:sp>
        <p:nvSpPr>
          <p:cNvPr id="3" name="内容占位符 2">
            <a:extLst>
              <a:ext uri="{FF2B5EF4-FFF2-40B4-BE49-F238E27FC236}">
                <a16:creationId xmlns:a16="http://schemas.microsoft.com/office/drawing/2014/main" id="{80613E09-12AB-4BD3-A95E-40A1E859DFAE}"/>
              </a:ext>
            </a:extLst>
          </p:cNvPr>
          <p:cNvSpPr>
            <a:spLocks noGrp="1"/>
          </p:cNvSpPr>
          <p:nvPr>
            <p:ph idx="1"/>
          </p:nvPr>
        </p:nvSpPr>
        <p:spPr/>
        <p:txBody>
          <a:bodyPr/>
          <a:lstStyle/>
          <a:p>
            <a:pPr marL="223234" indent="0">
              <a:buNone/>
            </a:pPr>
            <a:r>
              <a:rPr lang="en-US" altLang="zh-CN" dirty="0"/>
              <a:t>This paper presents a low-overhead security framework using Machine Learning techniques. The Trojan attack corrupts the router packet by changing the destination address in terms of traffic diversion, route looping or core spoofing attack. In this paper, the “Golden Data Set” was built based on hardware feature.</a:t>
            </a:r>
          </a:p>
          <a:p>
            <a:pPr marL="223234" indent="0">
              <a:buNone/>
            </a:pPr>
            <a:r>
              <a:rPr lang="en-US" altLang="zh-CN" dirty="0"/>
              <a:t>Based on hardware complexity analysis, it chooses to use SVM to detect Trojans at run-time.</a:t>
            </a:r>
          </a:p>
          <a:p>
            <a:pPr marL="223234" indent="0">
              <a:buNone/>
            </a:pPr>
            <a:r>
              <a:rPr lang="en-US" altLang="zh-CN" dirty="0"/>
              <a:t>To demonstrate the performance of the proposed security framework, seizure detection algorithm is implemented. To reduce latency of Trojan detection, distributed attack detection module is implemented, where each attack detection module has 2% area overhead. The results shows that the proposed security framework achieves average of 93% detection accuracy for seizure detection application and executes it in 4.8µS.</a:t>
            </a:r>
            <a:endParaRPr lang="zh-CN" altLang="en-US" dirty="0"/>
          </a:p>
        </p:txBody>
      </p:sp>
      <p:sp>
        <p:nvSpPr>
          <p:cNvPr id="4" name="灯片编号占位符 3">
            <a:extLst>
              <a:ext uri="{FF2B5EF4-FFF2-40B4-BE49-F238E27FC236}">
                <a16:creationId xmlns:a16="http://schemas.microsoft.com/office/drawing/2014/main" id="{137F49C2-0262-4737-862A-A38CA9ACA848}"/>
              </a:ext>
            </a:extLst>
          </p:cNvPr>
          <p:cNvSpPr>
            <a:spLocks noGrp="1"/>
          </p:cNvSpPr>
          <p:nvPr>
            <p:ph type="sldNum" sz="quarter" idx="2"/>
          </p:nvPr>
        </p:nvSpPr>
        <p:spPr/>
        <p:txBody>
          <a:bodyPr/>
          <a:lstStyle/>
          <a:p>
            <a:fld id="{3F03A6CE-FA7F-4521-8D91-BD78BED4306F}" type="slidenum">
              <a:rPr lang="en-US" smtClean="0"/>
              <a:t>13</a:t>
            </a:fld>
            <a:endParaRPr lang="en-US"/>
          </a:p>
        </p:txBody>
      </p:sp>
    </p:spTree>
    <p:extLst>
      <p:ext uri="{BB962C8B-B14F-4D97-AF65-F5344CB8AC3E}">
        <p14:creationId xmlns:p14="http://schemas.microsoft.com/office/powerpoint/2010/main" val="1756944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C15B6-290E-4AB8-AE88-DA456B2A3964}"/>
              </a:ext>
            </a:extLst>
          </p:cNvPr>
          <p:cNvSpPr>
            <a:spLocks noGrp="1"/>
          </p:cNvSpPr>
          <p:nvPr>
            <p:ph type="title"/>
          </p:nvPr>
        </p:nvSpPr>
        <p:spPr>
          <a:xfrm>
            <a:off x="166838" y="7697"/>
            <a:ext cx="10216866" cy="708995"/>
          </a:xfrm>
        </p:spPr>
        <p:txBody>
          <a:bodyPr/>
          <a:lstStyle/>
          <a:p>
            <a:r>
              <a:rPr lang="en-US" dirty="0"/>
              <a:t>Introduction</a:t>
            </a:r>
          </a:p>
        </p:txBody>
      </p:sp>
      <p:sp>
        <p:nvSpPr>
          <p:cNvPr id="4" name="Slide Number Placeholder 3">
            <a:extLst>
              <a:ext uri="{FF2B5EF4-FFF2-40B4-BE49-F238E27FC236}">
                <a16:creationId xmlns:a16="http://schemas.microsoft.com/office/drawing/2014/main" id="{9994D35D-7468-4FBD-8DBA-546BA3BC0BF4}"/>
              </a:ext>
            </a:extLst>
          </p:cNvPr>
          <p:cNvSpPr>
            <a:spLocks noGrp="1"/>
          </p:cNvSpPr>
          <p:nvPr>
            <p:ph type="sldNum" sz="quarter" idx="2"/>
          </p:nvPr>
        </p:nvSpPr>
        <p:spPr>
          <a:xfrm>
            <a:off x="11658035" y="6567394"/>
            <a:ext cx="198772" cy="194797"/>
          </a:xfrm>
        </p:spPr>
        <p:txBody>
          <a:bodyPr/>
          <a:lstStyle/>
          <a:p>
            <a:fld id="{3F03A6CE-FA7F-4521-8D91-BD78BED4306F}" type="slidenum">
              <a:rPr lang="en-US" smtClean="0"/>
              <a:pPr/>
              <a:t>2</a:t>
            </a:fld>
            <a:endParaRPr lang="en-US"/>
          </a:p>
        </p:txBody>
      </p:sp>
      <p:sp>
        <p:nvSpPr>
          <p:cNvPr id="3" name="文本框 2">
            <a:extLst>
              <a:ext uri="{FF2B5EF4-FFF2-40B4-BE49-F238E27FC236}">
                <a16:creationId xmlns:a16="http://schemas.microsoft.com/office/drawing/2014/main" id="{AEBDE0B8-F2E7-4682-8BDC-59B786EB7CA9}"/>
              </a:ext>
            </a:extLst>
          </p:cNvPr>
          <p:cNvSpPr txBox="1"/>
          <p:nvPr/>
        </p:nvSpPr>
        <p:spPr>
          <a:xfrm>
            <a:off x="1012054" y="1805020"/>
            <a:ext cx="275717" cy="28725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171450" marR="0" indent="-171450" algn="l" defTabSz="457200" rtl="0" fontAlgn="auto" latinLnBrk="1" hangingPunct="0">
              <a:lnSpc>
                <a:spcPct val="100000"/>
              </a:lnSpc>
              <a:spcBef>
                <a:spcPts val="0"/>
              </a:spcBef>
              <a:spcAft>
                <a:spcPts val="0"/>
              </a:spcAft>
              <a:buClrTx/>
              <a:buSzTx/>
              <a:buFont typeface="Arial" panose="020B0604020202020204" pitchFamily="34" charset="0"/>
              <a:buChar char="•"/>
              <a:tabLst/>
            </a:pPr>
            <a:endParaRPr kumimoji="0" lang="zh-CN" altLang="en-US" sz="12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6" name="文本框 5">
            <a:extLst>
              <a:ext uri="{FF2B5EF4-FFF2-40B4-BE49-F238E27FC236}">
                <a16:creationId xmlns:a16="http://schemas.microsoft.com/office/drawing/2014/main" id="{B2B4A034-CF1F-47A2-928E-938DB0DDE16F}"/>
              </a:ext>
            </a:extLst>
          </p:cNvPr>
          <p:cNvSpPr txBox="1"/>
          <p:nvPr/>
        </p:nvSpPr>
        <p:spPr>
          <a:xfrm>
            <a:off x="258217" y="2639039"/>
            <a:ext cx="2067988" cy="1579920"/>
          </a:xfrm>
          <a:prstGeom prst="rect">
            <a:avLst/>
          </a:prstGeom>
          <a:solidFill>
            <a:schemeClr val="bg2"/>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457200" rtl="0" fontAlgn="auto"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cs typeface="Helvetica"/>
                <a:sym typeface="Helvetica"/>
              </a:rPr>
              <a:t>Increased focus on R&amp;D and reduction in time-to-market window in most of the semiconductor companies</a:t>
            </a:r>
            <a:endParaRPr kumimoji="0" lang="zh-CN" altLang="en-US" sz="16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cs typeface="Helvetica"/>
              <a:sym typeface="Helvetica"/>
            </a:endParaRPr>
          </a:p>
        </p:txBody>
      </p:sp>
      <p:sp>
        <p:nvSpPr>
          <p:cNvPr id="36" name="箭头: 右 35">
            <a:extLst>
              <a:ext uri="{FF2B5EF4-FFF2-40B4-BE49-F238E27FC236}">
                <a16:creationId xmlns:a16="http://schemas.microsoft.com/office/drawing/2014/main" id="{3DFF9B89-A367-49E9-87BD-73AE5782F1DA}"/>
              </a:ext>
            </a:extLst>
          </p:cNvPr>
          <p:cNvSpPr/>
          <p:nvPr/>
        </p:nvSpPr>
        <p:spPr>
          <a:xfrm>
            <a:off x="2379343" y="3278079"/>
            <a:ext cx="523783" cy="301840"/>
          </a:xfrm>
          <a:prstGeom prst="rightArrow">
            <a:avLst/>
          </a:prstGeom>
          <a:solidFill>
            <a:schemeClr val="tx1"/>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zh-CN" altLang="en-US" sz="4000" b="0" i="0" u="none" strike="noStrike" cap="none" spc="0" normalizeH="0" baseline="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37" name="文本框 36">
            <a:extLst>
              <a:ext uri="{FF2B5EF4-FFF2-40B4-BE49-F238E27FC236}">
                <a16:creationId xmlns:a16="http://schemas.microsoft.com/office/drawing/2014/main" id="{3BCFE266-3F68-4B71-BBCA-ED875BCA36A7}"/>
              </a:ext>
            </a:extLst>
          </p:cNvPr>
          <p:cNvSpPr txBox="1"/>
          <p:nvPr/>
        </p:nvSpPr>
        <p:spPr>
          <a:xfrm>
            <a:off x="2956264" y="2639039"/>
            <a:ext cx="2572998" cy="1579920"/>
          </a:xfrm>
          <a:prstGeom prst="rect">
            <a:avLst/>
          </a:prstGeom>
          <a:solidFill>
            <a:schemeClr val="bg2"/>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457200" hangingPunct="0"/>
            <a:r>
              <a:rPr lang="en-US" altLang="zh-CN" sz="1600" dirty="0">
                <a:solidFill>
                  <a:srgbClr val="000000"/>
                </a:solidFill>
                <a:latin typeface="微软雅黑" panose="020B0503020204020204" pitchFamily="34" charset="-122"/>
                <a:ea typeface="微软雅黑" panose="020B0503020204020204" pitchFamily="34" charset="-122"/>
                <a:cs typeface="Helvetica"/>
                <a:sym typeface="Helvetica"/>
              </a:rPr>
              <a:t>A new trend has started to rely on Third Party Intellectual Properties(3PIP) and outsourcing fabrication process</a:t>
            </a:r>
            <a:endParaRPr kumimoji="0" lang="zh-CN" altLang="en-US" sz="16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cs typeface="Helvetica"/>
              <a:sym typeface="Helvetica"/>
            </a:endParaRPr>
          </a:p>
        </p:txBody>
      </p:sp>
      <p:sp>
        <p:nvSpPr>
          <p:cNvPr id="38" name="箭头: 右 37">
            <a:extLst>
              <a:ext uri="{FF2B5EF4-FFF2-40B4-BE49-F238E27FC236}">
                <a16:creationId xmlns:a16="http://schemas.microsoft.com/office/drawing/2014/main" id="{6EE24A7C-FEF5-4D92-9F62-763B66C9DB87}"/>
              </a:ext>
            </a:extLst>
          </p:cNvPr>
          <p:cNvSpPr/>
          <p:nvPr/>
        </p:nvSpPr>
        <p:spPr>
          <a:xfrm>
            <a:off x="5582400" y="3262542"/>
            <a:ext cx="523783" cy="301840"/>
          </a:xfrm>
          <a:prstGeom prst="rightArrow">
            <a:avLst/>
          </a:prstGeom>
          <a:solidFill>
            <a:schemeClr val="tx1"/>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zh-CN" altLang="en-US" sz="4000" b="0" i="0" u="none" strike="noStrike" cap="none" spc="0" normalizeH="0" baseline="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39" name="文本框 38">
            <a:extLst>
              <a:ext uri="{FF2B5EF4-FFF2-40B4-BE49-F238E27FC236}">
                <a16:creationId xmlns:a16="http://schemas.microsoft.com/office/drawing/2014/main" id="{E735F906-D843-4BC8-B05E-0B7E08045E7B}"/>
              </a:ext>
            </a:extLst>
          </p:cNvPr>
          <p:cNvSpPr txBox="1"/>
          <p:nvPr/>
        </p:nvSpPr>
        <p:spPr>
          <a:xfrm>
            <a:off x="6159321" y="2639039"/>
            <a:ext cx="2326458" cy="1579920"/>
          </a:xfrm>
          <a:prstGeom prst="rect">
            <a:avLst/>
          </a:prstGeom>
          <a:solidFill>
            <a:schemeClr val="bg2"/>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457200" hangingPunct="0"/>
            <a:r>
              <a:rPr lang="en-US" altLang="zh-CN" sz="1600" dirty="0">
                <a:solidFill>
                  <a:srgbClr val="000000"/>
                </a:solidFill>
                <a:latin typeface="微软雅黑" panose="020B0503020204020204" pitchFamily="34" charset="-122"/>
                <a:ea typeface="微软雅黑" panose="020B0503020204020204" pitchFamily="34" charset="-122"/>
                <a:cs typeface="Helvetica"/>
                <a:sym typeface="Helvetica"/>
              </a:rPr>
              <a:t>The Trojans in 3PIPs lead to malfunctioning and can create a backdoor to leak essential information to the attackers</a:t>
            </a:r>
            <a:endParaRPr kumimoji="0" lang="zh-CN" altLang="en-US" sz="16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cs typeface="Helvetica"/>
              <a:sym typeface="Helvetica"/>
            </a:endParaRPr>
          </a:p>
        </p:txBody>
      </p:sp>
      <p:sp>
        <p:nvSpPr>
          <p:cNvPr id="42" name="箭头: 右 41">
            <a:extLst>
              <a:ext uri="{FF2B5EF4-FFF2-40B4-BE49-F238E27FC236}">
                <a16:creationId xmlns:a16="http://schemas.microsoft.com/office/drawing/2014/main" id="{F637E2F5-C087-48AF-86F9-A405BAE12D94}"/>
              </a:ext>
            </a:extLst>
          </p:cNvPr>
          <p:cNvSpPr/>
          <p:nvPr/>
        </p:nvSpPr>
        <p:spPr>
          <a:xfrm>
            <a:off x="8538917" y="3278079"/>
            <a:ext cx="523783" cy="301840"/>
          </a:xfrm>
          <a:prstGeom prst="rightArrow">
            <a:avLst/>
          </a:prstGeom>
          <a:solidFill>
            <a:schemeClr val="tx1"/>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zh-CN" altLang="en-US" sz="4000" b="0" i="0" u="none" strike="noStrike" cap="none" spc="0" normalizeH="0" baseline="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43" name="文本框 42">
            <a:extLst>
              <a:ext uri="{FF2B5EF4-FFF2-40B4-BE49-F238E27FC236}">
                <a16:creationId xmlns:a16="http://schemas.microsoft.com/office/drawing/2014/main" id="{321A248F-1508-44FA-BED7-FCB73E1BFE57}"/>
              </a:ext>
            </a:extLst>
          </p:cNvPr>
          <p:cNvSpPr txBox="1"/>
          <p:nvPr/>
        </p:nvSpPr>
        <p:spPr>
          <a:xfrm>
            <a:off x="9115838" y="2639039"/>
            <a:ext cx="2793724" cy="1579920"/>
          </a:xfrm>
          <a:prstGeom prst="rect">
            <a:avLst/>
          </a:prstGeom>
          <a:solidFill>
            <a:schemeClr val="bg2"/>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457200" hangingPunct="0"/>
            <a:r>
              <a:rPr lang="en-US" altLang="zh-CN" sz="1600" dirty="0">
                <a:solidFill>
                  <a:srgbClr val="000000"/>
                </a:solidFill>
                <a:latin typeface="微软雅黑" panose="020B0503020204020204" pitchFamily="34" charset="-122"/>
                <a:ea typeface="微软雅黑" panose="020B0503020204020204" pitchFamily="34" charset="-122"/>
                <a:cs typeface="Helvetica"/>
                <a:sym typeface="Helvetica"/>
              </a:rPr>
              <a:t>These type of hardware Trojans create new set of challenges for the user and impose an urgent need for trust validation in designs from third party vendors</a:t>
            </a:r>
            <a:endParaRPr kumimoji="0" lang="zh-CN" altLang="en-US" sz="16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cs typeface="Helvetica"/>
              <a:sym typeface="Helvetica"/>
            </a:endParaRPr>
          </a:p>
        </p:txBody>
      </p:sp>
    </p:spTree>
    <p:extLst>
      <p:ext uri="{BB962C8B-B14F-4D97-AF65-F5344CB8AC3E}">
        <p14:creationId xmlns:p14="http://schemas.microsoft.com/office/powerpoint/2010/main" val="911401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C15B6-290E-4AB8-AE88-DA456B2A3964}"/>
              </a:ext>
            </a:extLst>
          </p:cNvPr>
          <p:cNvSpPr>
            <a:spLocks noGrp="1"/>
          </p:cNvSpPr>
          <p:nvPr>
            <p:ph type="title"/>
          </p:nvPr>
        </p:nvSpPr>
        <p:spPr>
          <a:xfrm>
            <a:off x="166838" y="7697"/>
            <a:ext cx="10216866" cy="708995"/>
          </a:xfrm>
        </p:spPr>
        <p:txBody>
          <a:bodyPr/>
          <a:lstStyle/>
          <a:p>
            <a:r>
              <a:rPr lang="en-US" dirty="0"/>
              <a:t>Introduction</a:t>
            </a:r>
          </a:p>
        </p:txBody>
      </p:sp>
      <p:sp>
        <p:nvSpPr>
          <p:cNvPr id="4" name="Slide Number Placeholder 3">
            <a:extLst>
              <a:ext uri="{FF2B5EF4-FFF2-40B4-BE49-F238E27FC236}">
                <a16:creationId xmlns:a16="http://schemas.microsoft.com/office/drawing/2014/main" id="{9994D35D-7468-4FBD-8DBA-546BA3BC0BF4}"/>
              </a:ext>
            </a:extLst>
          </p:cNvPr>
          <p:cNvSpPr>
            <a:spLocks noGrp="1"/>
          </p:cNvSpPr>
          <p:nvPr>
            <p:ph type="sldNum" sz="quarter" idx="2"/>
          </p:nvPr>
        </p:nvSpPr>
        <p:spPr>
          <a:xfrm>
            <a:off x="11658035" y="6567394"/>
            <a:ext cx="198772" cy="194797"/>
          </a:xfrm>
        </p:spPr>
        <p:txBody>
          <a:bodyPr/>
          <a:lstStyle/>
          <a:p>
            <a:fld id="{3F03A6CE-FA7F-4521-8D91-BD78BED4306F}" type="slidenum">
              <a:rPr lang="en-US" smtClean="0"/>
              <a:pPr/>
              <a:t>3</a:t>
            </a:fld>
            <a:endParaRPr lang="en-US"/>
          </a:p>
        </p:txBody>
      </p:sp>
      <p:sp>
        <p:nvSpPr>
          <p:cNvPr id="7" name="Rechteck 4">
            <a:extLst>
              <a:ext uri="{FF2B5EF4-FFF2-40B4-BE49-F238E27FC236}">
                <a16:creationId xmlns:a16="http://schemas.microsoft.com/office/drawing/2014/main" id="{F381F648-6456-427A-B51B-1C4B55BF2D7F}"/>
              </a:ext>
            </a:extLst>
          </p:cNvPr>
          <p:cNvSpPr/>
          <p:nvPr/>
        </p:nvSpPr>
        <p:spPr>
          <a:xfrm>
            <a:off x="1143000" y="1800225"/>
            <a:ext cx="9906000" cy="885826"/>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36000" rIns="91440" bIns="0" numCol="1" spcCol="0" rtlCol="0" fromWordArt="0" anchor="ctr" anchorCtr="0" forceAA="0" compatLnSpc="1">
            <a:prstTxWarp prst="textNoShape">
              <a:avLst/>
            </a:prstTxWarp>
            <a:noAutofit/>
          </a:bodyPr>
          <a:lstStyle/>
          <a:p>
            <a:pPr algn="ctr"/>
            <a:endParaRPr lang="en-US" sz="1600" dirty="0">
              <a:solidFill>
                <a:schemeClr val="tx1"/>
              </a:solidFill>
              <a:latin typeface="微软雅黑" panose="020B0503020204020204" pitchFamily="34" charset="-122"/>
              <a:ea typeface="微软雅黑" panose="020B0503020204020204" pitchFamily="34" charset="-122"/>
            </a:endParaRPr>
          </a:p>
        </p:txBody>
      </p:sp>
      <p:sp>
        <p:nvSpPr>
          <p:cNvPr id="8" name="Rechteck 5">
            <a:extLst>
              <a:ext uri="{FF2B5EF4-FFF2-40B4-BE49-F238E27FC236}">
                <a16:creationId xmlns:a16="http://schemas.microsoft.com/office/drawing/2014/main" id="{6977DA55-3126-4698-8F22-2A41D58BDD91}"/>
              </a:ext>
            </a:extLst>
          </p:cNvPr>
          <p:cNvSpPr/>
          <p:nvPr/>
        </p:nvSpPr>
        <p:spPr>
          <a:xfrm>
            <a:off x="5431216" y="1352550"/>
            <a:ext cx="4448174" cy="4848226"/>
          </a:xfrm>
          <a:prstGeom prst="rect">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36000" rIns="91440" bIns="0" numCol="1" spcCol="0" rtlCol="0" fromWordArt="0" anchor="ctr" anchorCtr="0" forceAA="0" compatLnSpc="1">
            <a:prstTxWarp prst="textNoShape">
              <a:avLst/>
            </a:prstTxWarp>
            <a:noAutofit/>
          </a:bodyPr>
          <a:lstStyle/>
          <a:p>
            <a:pPr algn="ctr"/>
            <a:endParaRPr lang="en-US" sz="1600" dirty="0">
              <a:solidFill>
                <a:schemeClr val="tx1"/>
              </a:solidFill>
              <a:latin typeface="微软雅黑" panose="020B0503020204020204" pitchFamily="34" charset="-122"/>
              <a:ea typeface="微软雅黑" panose="020B0503020204020204" pitchFamily="34" charset="-122"/>
            </a:endParaRPr>
          </a:p>
        </p:txBody>
      </p:sp>
      <p:cxnSp>
        <p:nvCxnSpPr>
          <p:cNvPr id="9" name="Gerader Verbinder 23">
            <a:extLst>
              <a:ext uri="{FF2B5EF4-FFF2-40B4-BE49-F238E27FC236}">
                <a16:creationId xmlns:a16="http://schemas.microsoft.com/office/drawing/2014/main" id="{D16B1C81-1F21-4338-B12B-1E9F7235DFF6}"/>
              </a:ext>
            </a:extLst>
          </p:cNvPr>
          <p:cNvCxnSpPr/>
          <p:nvPr/>
        </p:nvCxnSpPr>
        <p:spPr>
          <a:xfrm>
            <a:off x="2293172" y="3751971"/>
            <a:ext cx="2755079" cy="0"/>
          </a:xfrm>
          <a:prstGeom prst="line">
            <a:avLst/>
          </a:prstGeom>
          <a:ln w="127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 name="Gerader Verbinder 40">
            <a:extLst>
              <a:ext uri="{FF2B5EF4-FFF2-40B4-BE49-F238E27FC236}">
                <a16:creationId xmlns:a16="http://schemas.microsoft.com/office/drawing/2014/main" id="{AB1861E8-621F-4B61-BF63-59179904D737}"/>
              </a:ext>
            </a:extLst>
          </p:cNvPr>
          <p:cNvCxnSpPr/>
          <p:nvPr/>
        </p:nvCxnSpPr>
        <p:spPr>
          <a:xfrm>
            <a:off x="5771555" y="2686051"/>
            <a:ext cx="3767499" cy="0"/>
          </a:xfrm>
          <a:prstGeom prst="line">
            <a:avLst/>
          </a:prstGeom>
          <a:ln w="28575" cap="sq">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1" name="Gerader Verbinder 42">
            <a:extLst>
              <a:ext uri="{FF2B5EF4-FFF2-40B4-BE49-F238E27FC236}">
                <a16:creationId xmlns:a16="http://schemas.microsoft.com/office/drawing/2014/main" id="{29787B3A-5D8C-42EA-A0FE-F4C8200B5E1F}"/>
              </a:ext>
            </a:extLst>
          </p:cNvPr>
          <p:cNvCxnSpPr/>
          <p:nvPr/>
        </p:nvCxnSpPr>
        <p:spPr>
          <a:xfrm>
            <a:off x="5771555" y="3751971"/>
            <a:ext cx="3767499" cy="0"/>
          </a:xfrm>
          <a:prstGeom prst="line">
            <a:avLst/>
          </a:prstGeom>
          <a:ln w="12700" cap="flat">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2" name="Gerader Verbinder 28">
            <a:extLst>
              <a:ext uri="{FF2B5EF4-FFF2-40B4-BE49-F238E27FC236}">
                <a16:creationId xmlns:a16="http://schemas.microsoft.com/office/drawing/2014/main" id="{534E9F7D-FA9E-4BBE-ADA8-85E5011CEBCA}"/>
              </a:ext>
            </a:extLst>
          </p:cNvPr>
          <p:cNvCxnSpPr/>
          <p:nvPr/>
        </p:nvCxnSpPr>
        <p:spPr>
          <a:xfrm>
            <a:off x="2293172" y="4817891"/>
            <a:ext cx="2755079" cy="0"/>
          </a:xfrm>
          <a:prstGeom prst="line">
            <a:avLst/>
          </a:prstGeom>
          <a:ln w="127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3" name="Gerader Verbinder 44">
            <a:extLst>
              <a:ext uri="{FF2B5EF4-FFF2-40B4-BE49-F238E27FC236}">
                <a16:creationId xmlns:a16="http://schemas.microsoft.com/office/drawing/2014/main" id="{8E7E09E4-27B2-48E1-A456-F92483EAF429}"/>
              </a:ext>
            </a:extLst>
          </p:cNvPr>
          <p:cNvCxnSpPr/>
          <p:nvPr/>
        </p:nvCxnSpPr>
        <p:spPr>
          <a:xfrm>
            <a:off x="5771555" y="4817891"/>
            <a:ext cx="3767499" cy="0"/>
          </a:xfrm>
          <a:prstGeom prst="line">
            <a:avLst/>
          </a:prstGeom>
          <a:ln w="12700" cap="flat">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14" name="Freeform 129">
            <a:extLst>
              <a:ext uri="{FF2B5EF4-FFF2-40B4-BE49-F238E27FC236}">
                <a16:creationId xmlns:a16="http://schemas.microsoft.com/office/drawing/2014/main" id="{060904C3-CF03-4F15-9479-8D79D6F0F04D}"/>
              </a:ext>
            </a:extLst>
          </p:cNvPr>
          <p:cNvSpPr>
            <a:spLocks/>
          </p:cNvSpPr>
          <p:nvPr/>
        </p:nvSpPr>
        <p:spPr bwMode="auto">
          <a:xfrm>
            <a:off x="8818285" y="1961358"/>
            <a:ext cx="683418" cy="538039"/>
          </a:xfrm>
          <a:custGeom>
            <a:avLst/>
            <a:gdLst>
              <a:gd name="T0" fmla="*/ 410 w 425"/>
              <a:gd name="T1" fmla="*/ 14 h 332"/>
              <a:gd name="T2" fmla="*/ 359 w 425"/>
              <a:gd name="T3" fmla="*/ 15 h 332"/>
              <a:gd name="T4" fmla="*/ 144 w 425"/>
              <a:gd name="T5" fmla="*/ 242 h 332"/>
              <a:gd name="T6" fmla="*/ 67 w 425"/>
              <a:gd name="T7" fmla="*/ 155 h 332"/>
              <a:gd name="T8" fmla="*/ 16 w 425"/>
              <a:gd name="T9" fmla="*/ 152 h 332"/>
              <a:gd name="T10" fmla="*/ 13 w 425"/>
              <a:gd name="T11" fmla="*/ 203 h 332"/>
              <a:gd name="T12" fmla="*/ 116 w 425"/>
              <a:gd name="T13" fmla="*/ 319 h 332"/>
              <a:gd name="T14" fmla="*/ 142 w 425"/>
              <a:gd name="T15" fmla="*/ 332 h 332"/>
              <a:gd name="T16" fmla="*/ 143 w 425"/>
              <a:gd name="T17" fmla="*/ 332 h 332"/>
              <a:gd name="T18" fmla="*/ 169 w 425"/>
              <a:gd name="T19" fmla="*/ 320 h 332"/>
              <a:gd name="T20" fmla="*/ 411 w 425"/>
              <a:gd name="T21" fmla="*/ 65 h 332"/>
              <a:gd name="T22" fmla="*/ 410 w 425"/>
              <a:gd name="T23" fmla="*/ 1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5" h="332">
                <a:moveTo>
                  <a:pt x="410" y="14"/>
                </a:moveTo>
                <a:cubicBezTo>
                  <a:pt x="395" y="0"/>
                  <a:pt x="373" y="1"/>
                  <a:pt x="359" y="15"/>
                </a:cubicBezTo>
                <a:cubicBezTo>
                  <a:pt x="144" y="242"/>
                  <a:pt x="144" y="242"/>
                  <a:pt x="144" y="242"/>
                </a:cubicBezTo>
                <a:cubicBezTo>
                  <a:pt x="67" y="155"/>
                  <a:pt x="67" y="155"/>
                  <a:pt x="67" y="155"/>
                </a:cubicBezTo>
                <a:cubicBezTo>
                  <a:pt x="54" y="140"/>
                  <a:pt x="31" y="138"/>
                  <a:pt x="16" y="152"/>
                </a:cubicBezTo>
                <a:cubicBezTo>
                  <a:pt x="1" y="165"/>
                  <a:pt x="0" y="188"/>
                  <a:pt x="13" y="203"/>
                </a:cubicBezTo>
                <a:cubicBezTo>
                  <a:pt x="116" y="319"/>
                  <a:pt x="116" y="319"/>
                  <a:pt x="116" y="319"/>
                </a:cubicBezTo>
                <a:cubicBezTo>
                  <a:pt x="122" y="327"/>
                  <a:pt x="132" y="331"/>
                  <a:pt x="142" y="332"/>
                </a:cubicBezTo>
                <a:cubicBezTo>
                  <a:pt x="142" y="332"/>
                  <a:pt x="143" y="332"/>
                  <a:pt x="143" y="332"/>
                </a:cubicBezTo>
                <a:cubicBezTo>
                  <a:pt x="153" y="332"/>
                  <a:pt x="162" y="328"/>
                  <a:pt x="169" y="320"/>
                </a:cubicBezTo>
                <a:cubicBezTo>
                  <a:pt x="411" y="65"/>
                  <a:pt x="411" y="65"/>
                  <a:pt x="411" y="65"/>
                </a:cubicBezTo>
                <a:cubicBezTo>
                  <a:pt x="425" y="51"/>
                  <a:pt x="425" y="28"/>
                  <a:pt x="410" y="1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a typeface="微软雅黑" panose="020B0503020204020204" pitchFamily="34" charset="-122"/>
            </a:endParaRPr>
          </a:p>
        </p:txBody>
      </p:sp>
      <p:sp>
        <p:nvSpPr>
          <p:cNvPr id="15" name="Gleichschenkliges Dreieck 25">
            <a:extLst>
              <a:ext uri="{FF2B5EF4-FFF2-40B4-BE49-F238E27FC236}">
                <a16:creationId xmlns:a16="http://schemas.microsoft.com/office/drawing/2014/main" id="{BD5E2F5B-B082-42EF-9BED-B4ACF286C93C}"/>
              </a:ext>
            </a:extLst>
          </p:cNvPr>
          <p:cNvSpPr>
            <a:spLocks noChangeAspect="1"/>
          </p:cNvSpPr>
          <p:nvPr/>
        </p:nvSpPr>
        <p:spPr>
          <a:xfrm rot="5400000">
            <a:off x="5350016" y="2161938"/>
            <a:ext cx="324805" cy="162403"/>
          </a:xfrm>
          <a:prstGeom prst="triangl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36000" rIns="91440" bIns="0" numCol="1" spcCol="0" rtlCol="0" fromWordArt="0" anchor="ctr" anchorCtr="0" forceAA="0" compatLnSpc="1">
            <a:prstTxWarp prst="textNoShape">
              <a:avLst/>
            </a:prstTxWarp>
            <a:noAutofit/>
          </a:bodyPr>
          <a:lstStyle/>
          <a:p>
            <a:pPr algn="ctr"/>
            <a:endParaRPr lang="en-US" sz="1600" dirty="0">
              <a:solidFill>
                <a:schemeClr val="tx1"/>
              </a:solidFill>
              <a:latin typeface="微软雅黑" panose="020B0503020204020204" pitchFamily="34" charset="-122"/>
              <a:ea typeface="微软雅黑" panose="020B0503020204020204" pitchFamily="34" charset="-122"/>
            </a:endParaRPr>
          </a:p>
        </p:txBody>
      </p:sp>
      <p:sp>
        <p:nvSpPr>
          <p:cNvPr id="17" name="Textplatzhalter 5">
            <a:extLst>
              <a:ext uri="{FF2B5EF4-FFF2-40B4-BE49-F238E27FC236}">
                <a16:creationId xmlns:a16="http://schemas.microsoft.com/office/drawing/2014/main" id="{AC78A706-0F22-4BA6-B6C0-2C67C127F70D}"/>
              </a:ext>
            </a:extLst>
          </p:cNvPr>
          <p:cNvSpPr txBox="1">
            <a:spLocks/>
          </p:cNvSpPr>
          <p:nvPr/>
        </p:nvSpPr>
        <p:spPr>
          <a:xfrm>
            <a:off x="2293172" y="2850941"/>
            <a:ext cx="2755079" cy="276999"/>
          </a:xfrm>
          <a:prstGeom prst="rect">
            <a:avLst/>
          </a:prstGeom>
        </p:spPr>
        <p:txBody>
          <a:bodyPr vert="horz" wrap="square" lIns="0" tIns="0" rIns="0" bIns="0" rtlCol="0">
            <a:spAutoFit/>
          </a:bodyPr>
          <a:lstStyle>
            <a:lvl1pPr marL="0" indent="0" algn="l" defTabSz="914400" rtl="0" eaLnBrk="1" latinLnBrk="0" hangingPunct="1">
              <a:spcBef>
                <a:spcPts val="0"/>
              </a:spcBef>
              <a:spcAft>
                <a:spcPts val="0"/>
              </a:spcAft>
              <a:buFont typeface="Arial" pitchFamily="34" charset="0"/>
              <a:buNone/>
              <a:defRPr sz="1600" kern="1200">
                <a:solidFill>
                  <a:schemeClr val="tx1"/>
                </a:solidFill>
                <a:latin typeface="+mn-lt"/>
                <a:ea typeface="+mn-ea"/>
                <a:cs typeface="+mn-cs"/>
              </a:defRPr>
            </a:lvl1pPr>
            <a:lvl2pPr marL="144000" indent="-144000" algn="l" defTabSz="914400" rtl="0" eaLnBrk="1" latinLnBrk="0" hangingPunct="1">
              <a:spcBef>
                <a:spcPts val="0"/>
              </a:spcBef>
              <a:spcAft>
                <a:spcPts val="0"/>
              </a:spcAft>
              <a:buFont typeface="Arial" panose="020B0604020202020204" pitchFamily="34" charset="0"/>
              <a:buChar char="•"/>
              <a:defRPr sz="1600" kern="1200">
                <a:solidFill>
                  <a:schemeClr val="tx1"/>
                </a:solidFill>
                <a:latin typeface="+mn-lt"/>
                <a:ea typeface="+mn-ea"/>
                <a:cs typeface="+mn-cs"/>
              </a:defRPr>
            </a:lvl2pPr>
            <a:lvl3pPr marL="288000" indent="-144000" algn="l" defTabSz="914400" rtl="0" eaLnBrk="1" latinLnBrk="0" hangingPunct="1">
              <a:spcBef>
                <a:spcPts val="0"/>
              </a:spcBef>
              <a:spcAft>
                <a:spcPts val="0"/>
              </a:spcAft>
              <a:buFont typeface="Arial" panose="020B0604020202020204" pitchFamily="34" charset="0"/>
              <a:buChar char="•"/>
              <a:defRPr sz="1600" kern="1200">
                <a:solidFill>
                  <a:schemeClr val="tx1"/>
                </a:solidFill>
                <a:latin typeface="+mn-lt"/>
                <a:ea typeface="+mn-ea"/>
                <a:cs typeface="+mn-cs"/>
              </a:defRPr>
            </a:lvl3pPr>
            <a:lvl4pPr marL="432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4pPr>
            <a:lvl5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5pPr>
            <a:lvl6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6pPr>
            <a:lvl7pPr marL="576000" indent="-144000" algn="l" defTabSz="914400" rtl="0" eaLnBrk="1" latinLnBrk="0" hangingPunct="1">
              <a:spcBef>
                <a:spcPts val="0"/>
              </a:spcBef>
              <a:spcAft>
                <a:spcPts val="0"/>
              </a:spcAft>
              <a:buSzPct val="100000"/>
              <a:buFont typeface="Arial" panose="020B0604020202020204" pitchFamily="34" charset="0"/>
              <a:buChar char="•"/>
              <a:defRPr sz="1600" kern="1200" baseline="0">
                <a:solidFill>
                  <a:schemeClr val="tx1"/>
                </a:solidFill>
                <a:latin typeface="+mn-lt"/>
                <a:ea typeface="+mn-ea"/>
                <a:cs typeface="+mn-cs"/>
              </a:defRPr>
            </a:lvl7pPr>
            <a:lvl8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8pPr>
            <a:lvl9pPr marL="576000" indent="-144000" algn="l" defTabSz="914400" rtl="0" eaLnBrk="1" latinLnBrk="0" hangingPunct="1">
              <a:spcBef>
                <a:spcPts val="0"/>
              </a:spcBef>
              <a:spcAft>
                <a:spcPts val="0"/>
              </a:spcAft>
              <a:buSzPct val="100000"/>
              <a:buFont typeface="Arial" panose="020B0604020202020204" pitchFamily="34" charset="0"/>
              <a:buChar char="•"/>
              <a:defRPr sz="1600" kern="1200" baseline="0">
                <a:solidFill>
                  <a:schemeClr val="tx1"/>
                </a:solidFill>
                <a:latin typeface="+mn-lt"/>
                <a:ea typeface="+mn-ea"/>
                <a:cs typeface="+mn-cs"/>
              </a:defRPr>
            </a:lvl9pPr>
          </a:lstStyle>
          <a:p>
            <a:r>
              <a:rPr lang="en-US" sz="1800" dirty="0">
                <a:latin typeface="微软雅黑" panose="020B0503020204020204" pitchFamily="34" charset="-122"/>
                <a:ea typeface="微软雅黑" panose="020B0503020204020204" pitchFamily="34" charset="-122"/>
              </a:rPr>
              <a:t>Design-time</a:t>
            </a:r>
          </a:p>
        </p:txBody>
      </p:sp>
      <p:sp>
        <p:nvSpPr>
          <p:cNvPr id="18" name="Textplatzhalter 5">
            <a:extLst>
              <a:ext uri="{FF2B5EF4-FFF2-40B4-BE49-F238E27FC236}">
                <a16:creationId xmlns:a16="http://schemas.microsoft.com/office/drawing/2014/main" id="{A76B9CA2-9BF6-4F0D-B96C-FD73837B9E7B}"/>
              </a:ext>
            </a:extLst>
          </p:cNvPr>
          <p:cNvSpPr txBox="1">
            <a:spLocks/>
          </p:cNvSpPr>
          <p:nvPr/>
        </p:nvSpPr>
        <p:spPr>
          <a:xfrm>
            <a:off x="2293172" y="3916861"/>
            <a:ext cx="2755079" cy="276999"/>
          </a:xfrm>
          <a:prstGeom prst="rect">
            <a:avLst/>
          </a:prstGeom>
        </p:spPr>
        <p:txBody>
          <a:bodyPr vert="horz" wrap="square" lIns="0" tIns="0" rIns="0" bIns="0" rtlCol="0">
            <a:spAutoFit/>
          </a:bodyPr>
          <a:lstStyle>
            <a:lvl1pPr marL="0" indent="0" algn="l" defTabSz="914400" rtl="0" eaLnBrk="1" latinLnBrk="0" hangingPunct="1">
              <a:spcBef>
                <a:spcPts val="0"/>
              </a:spcBef>
              <a:spcAft>
                <a:spcPts val="0"/>
              </a:spcAft>
              <a:buFont typeface="Arial" pitchFamily="34" charset="0"/>
              <a:buNone/>
              <a:defRPr sz="1600" kern="1200">
                <a:solidFill>
                  <a:schemeClr val="tx1"/>
                </a:solidFill>
                <a:latin typeface="+mn-lt"/>
                <a:ea typeface="+mn-ea"/>
                <a:cs typeface="+mn-cs"/>
              </a:defRPr>
            </a:lvl1pPr>
            <a:lvl2pPr marL="144000" indent="-144000" algn="l" defTabSz="914400" rtl="0" eaLnBrk="1" latinLnBrk="0" hangingPunct="1">
              <a:spcBef>
                <a:spcPts val="0"/>
              </a:spcBef>
              <a:spcAft>
                <a:spcPts val="0"/>
              </a:spcAft>
              <a:buFont typeface="Arial" panose="020B0604020202020204" pitchFamily="34" charset="0"/>
              <a:buChar char="•"/>
              <a:defRPr sz="1600" kern="1200">
                <a:solidFill>
                  <a:schemeClr val="tx1"/>
                </a:solidFill>
                <a:latin typeface="+mn-lt"/>
                <a:ea typeface="+mn-ea"/>
                <a:cs typeface="+mn-cs"/>
              </a:defRPr>
            </a:lvl2pPr>
            <a:lvl3pPr marL="288000" indent="-144000" algn="l" defTabSz="914400" rtl="0" eaLnBrk="1" latinLnBrk="0" hangingPunct="1">
              <a:spcBef>
                <a:spcPts val="0"/>
              </a:spcBef>
              <a:spcAft>
                <a:spcPts val="0"/>
              </a:spcAft>
              <a:buFont typeface="Arial" panose="020B0604020202020204" pitchFamily="34" charset="0"/>
              <a:buChar char="•"/>
              <a:defRPr sz="1600" kern="1200">
                <a:solidFill>
                  <a:schemeClr val="tx1"/>
                </a:solidFill>
                <a:latin typeface="+mn-lt"/>
                <a:ea typeface="+mn-ea"/>
                <a:cs typeface="+mn-cs"/>
              </a:defRPr>
            </a:lvl3pPr>
            <a:lvl4pPr marL="432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4pPr>
            <a:lvl5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5pPr>
            <a:lvl6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6pPr>
            <a:lvl7pPr marL="576000" indent="-144000" algn="l" defTabSz="914400" rtl="0" eaLnBrk="1" latinLnBrk="0" hangingPunct="1">
              <a:spcBef>
                <a:spcPts val="0"/>
              </a:spcBef>
              <a:spcAft>
                <a:spcPts val="0"/>
              </a:spcAft>
              <a:buSzPct val="100000"/>
              <a:buFont typeface="Arial" panose="020B0604020202020204" pitchFamily="34" charset="0"/>
              <a:buChar char="•"/>
              <a:defRPr sz="1600" kern="1200" baseline="0">
                <a:solidFill>
                  <a:schemeClr val="tx1"/>
                </a:solidFill>
                <a:latin typeface="+mn-lt"/>
                <a:ea typeface="+mn-ea"/>
                <a:cs typeface="+mn-cs"/>
              </a:defRPr>
            </a:lvl7pPr>
            <a:lvl8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8pPr>
            <a:lvl9pPr marL="576000" indent="-144000" algn="l" defTabSz="914400" rtl="0" eaLnBrk="1" latinLnBrk="0" hangingPunct="1">
              <a:spcBef>
                <a:spcPts val="0"/>
              </a:spcBef>
              <a:spcAft>
                <a:spcPts val="0"/>
              </a:spcAft>
              <a:buSzPct val="100000"/>
              <a:buFont typeface="Arial" panose="020B0604020202020204" pitchFamily="34" charset="0"/>
              <a:buChar char="•"/>
              <a:defRPr sz="1600" kern="1200" baseline="0">
                <a:solidFill>
                  <a:schemeClr val="tx1"/>
                </a:solidFill>
                <a:latin typeface="+mn-lt"/>
                <a:ea typeface="+mn-ea"/>
                <a:cs typeface="+mn-cs"/>
              </a:defRPr>
            </a:lvl9pPr>
          </a:lstStyle>
          <a:p>
            <a:r>
              <a:rPr lang="en-US" sz="1800" dirty="0">
                <a:latin typeface="微软雅黑" panose="020B0503020204020204" pitchFamily="34" charset="-122"/>
                <a:ea typeface="微软雅黑" panose="020B0503020204020204" pitchFamily="34" charset="-122"/>
              </a:rPr>
              <a:t>Test-time</a:t>
            </a:r>
          </a:p>
        </p:txBody>
      </p:sp>
      <p:sp>
        <p:nvSpPr>
          <p:cNvPr id="19" name="Textplatzhalter 5">
            <a:extLst>
              <a:ext uri="{FF2B5EF4-FFF2-40B4-BE49-F238E27FC236}">
                <a16:creationId xmlns:a16="http://schemas.microsoft.com/office/drawing/2014/main" id="{840F603F-DC91-4D53-A2EE-B45332AA914E}"/>
              </a:ext>
            </a:extLst>
          </p:cNvPr>
          <p:cNvSpPr txBox="1">
            <a:spLocks/>
          </p:cNvSpPr>
          <p:nvPr/>
        </p:nvSpPr>
        <p:spPr>
          <a:xfrm>
            <a:off x="2293172" y="4982781"/>
            <a:ext cx="2755079" cy="276999"/>
          </a:xfrm>
          <a:prstGeom prst="rect">
            <a:avLst/>
          </a:prstGeom>
        </p:spPr>
        <p:txBody>
          <a:bodyPr vert="horz" wrap="square" lIns="0" tIns="0" rIns="0" bIns="0" rtlCol="0">
            <a:spAutoFit/>
          </a:bodyPr>
          <a:lstStyle>
            <a:lvl1pPr marL="0" indent="0" algn="l" defTabSz="914400" rtl="0" eaLnBrk="1" latinLnBrk="0" hangingPunct="1">
              <a:spcBef>
                <a:spcPts val="0"/>
              </a:spcBef>
              <a:spcAft>
                <a:spcPts val="0"/>
              </a:spcAft>
              <a:buFont typeface="Arial" pitchFamily="34" charset="0"/>
              <a:buNone/>
              <a:defRPr sz="1600" kern="1200">
                <a:solidFill>
                  <a:schemeClr val="tx1"/>
                </a:solidFill>
                <a:latin typeface="+mn-lt"/>
                <a:ea typeface="+mn-ea"/>
                <a:cs typeface="+mn-cs"/>
              </a:defRPr>
            </a:lvl1pPr>
            <a:lvl2pPr marL="144000" indent="-144000" algn="l" defTabSz="914400" rtl="0" eaLnBrk="1" latinLnBrk="0" hangingPunct="1">
              <a:spcBef>
                <a:spcPts val="0"/>
              </a:spcBef>
              <a:spcAft>
                <a:spcPts val="0"/>
              </a:spcAft>
              <a:buFont typeface="Arial" panose="020B0604020202020204" pitchFamily="34" charset="0"/>
              <a:buChar char="•"/>
              <a:defRPr sz="1600" kern="1200">
                <a:solidFill>
                  <a:schemeClr val="tx1"/>
                </a:solidFill>
                <a:latin typeface="+mn-lt"/>
                <a:ea typeface="+mn-ea"/>
                <a:cs typeface="+mn-cs"/>
              </a:defRPr>
            </a:lvl2pPr>
            <a:lvl3pPr marL="288000" indent="-144000" algn="l" defTabSz="914400" rtl="0" eaLnBrk="1" latinLnBrk="0" hangingPunct="1">
              <a:spcBef>
                <a:spcPts val="0"/>
              </a:spcBef>
              <a:spcAft>
                <a:spcPts val="0"/>
              </a:spcAft>
              <a:buFont typeface="Arial" panose="020B0604020202020204" pitchFamily="34" charset="0"/>
              <a:buChar char="•"/>
              <a:defRPr sz="1600" kern="1200">
                <a:solidFill>
                  <a:schemeClr val="tx1"/>
                </a:solidFill>
                <a:latin typeface="+mn-lt"/>
                <a:ea typeface="+mn-ea"/>
                <a:cs typeface="+mn-cs"/>
              </a:defRPr>
            </a:lvl3pPr>
            <a:lvl4pPr marL="432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4pPr>
            <a:lvl5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5pPr>
            <a:lvl6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6pPr>
            <a:lvl7pPr marL="576000" indent="-144000" algn="l" defTabSz="914400" rtl="0" eaLnBrk="1" latinLnBrk="0" hangingPunct="1">
              <a:spcBef>
                <a:spcPts val="0"/>
              </a:spcBef>
              <a:spcAft>
                <a:spcPts val="0"/>
              </a:spcAft>
              <a:buSzPct val="100000"/>
              <a:buFont typeface="Arial" panose="020B0604020202020204" pitchFamily="34" charset="0"/>
              <a:buChar char="•"/>
              <a:defRPr sz="1600" kern="1200" baseline="0">
                <a:solidFill>
                  <a:schemeClr val="tx1"/>
                </a:solidFill>
                <a:latin typeface="+mn-lt"/>
                <a:ea typeface="+mn-ea"/>
                <a:cs typeface="+mn-cs"/>
              </a:defRPr>
            </a:lvl7pPr>
            <a:lvl8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8pPr>
            <a:lvl9pPr marL="576000" indent="-144000" algn="l" defTabSz="914400" rtl="0" eaLnBrk="1" latinLnBrk="0" hangingPunct="1">
              <a:spcBef>
                <a:spcPts val="0"/>
              </a:spcBef>
              <a:spcAft>
                <a:spcPts val="0"/>
              </a:spcAft>
              <a:buSzPct val="100000"/>
              <a:buFont typeface="Arial" panose="020B0604020202020204" pitchFamily="34" charset="0"/>
              <a:buChar char="•"/>
              <a:defRPr sz="1600" kern="1200" baseline="0">
                <a:solidFill>
                  <a:schemeClr val="tx1"/>
                </a:solidFill>
                <a:latin typeface="+mn-lt"/>
                <a:ea typeface="+mn-ea"/>
                <a:cs typeface="+mn-cs"/>
              </a:defRPr>
            </a:lvl9pPr>
          </a:lstStyle>
          <a:p>
            <a:r>
              <a:rPr lang="en-US" sz="1800" dirty="0">
                <a:latin typeface="微软雅黑" panose="020B0503020204020204" pitchFamily="34" charset="-122"/>
                <a:ea typeface="微软雅黑" panose="020B0503020204020204" pitchFamily="34" charset="-122"/>
              </a:rPr>
              <a:t>Run-time</a:t>
            </a:r>
          </a:p>
        </p:txBody>
      </p:sp>
      <p:sp>
        <p:nvSpPr>
          <p:cNvPr id="20" name="Textplatzhalter 5">
            <a:extLst>
              <a:ext uri="{FF2B5EF4-FFF2-40B4-BE49-F238E27FC236}">
                <a16:creationId xmlns:a16="http://schemas.microsoft.com/office/drawing/2014/main" id="{8B3865EA-27CE-4F90-8ABC-929D33410459}"/>
              </a:ext>
            </a:extLst>
          </p:cNvPr>
          <p:cNvSpPr txBox="1">
            <a:spLocks/>
          </p:cNvSpPr>
          <p:nvPr/>
        </p:nvSpPr>
        <p:spPr>
          <a:xfrm>
            <a:off x="5771555" y="2850942"/>
            <a:ext cx="3767499" cy="553998"/>
          </a:xfrm>
          <a:prstGeom prst="rect">
            <a:avLst/>
          </a:prstGeom>
        </p:spPr>
        <p:txBody>
          <a:bodyPr vert="horz" wrap="square" lIns="0" tIns="0" rIns="0" bIns="0" rtlCol="0">
            <a:spAutoFit/>
          </a:bodyPr>
          <a:lstStyle>
            <a:lvl1pPr marL="0" indent="0" algn="l" defTabSz="914400" rtl="0" eaLnBrk="1" latinLnBrk="0" hangingPunct="1">
              <a:spcBef>
                <a:spcPts val="0"/>
              </a:spcBef>
              <a:spcAft>
                <a:spcPts val="0"/>
              </a:spcAft>
              <a:buFont typeface="Arial" pitchFamily="34" charset="0"/>
              <a:buNone/>
              <a:defRPr sz="1600" kern="1200">
                <a:solidFill>
                  <a:schemeClr val="tx1"/>
                </a:solidFill>
                <a:latin typeface="+mn-lt"/>
                <a:ea typeface="+mn-ea"/>
                <a:cs typeface="+mn-cs"/>
              </a:defRPr>
            </a:lvl1pPr>
            <a:lvl2pPr marL="144000" indent="-144000" algn="l" defTabSz="914400" rtl="0" eaLnBrk="1" latinLnBrk="0" hangingPunct="1">
              <a:spcBef>
                <a:spcPts val="0"/>
              </a:spcBef>
              <a:spcAft>
                <a:spcPts val="0"/>
              </a:spcAft>
              <a:buFont typeface="Arial" panose="020B0604020202020204" pitchFamily="34" charset="0"/>
              <a:buChar char="•"/>
              <a:defRPr sz="1600" kern="1200">
                <a:solidFill>
                  <a:schemeClr val="tx1"/>
                </a:solidFill>
                <a:latin typeface="+mn-lt"/>
                <a:ea typeface="+mn-ea"/>
                <a:cs typeface="+mn-cs"/>
              </a:defRPr>
            </a:lvl2pPr>
            <a:lvl3pPr marL="288000" indent="-144000" algn="l" defTabSz="914400" rtl="0" eaLnBrk="1" latinLnBrk="0" hangingPunct="1">
              <a:spcBef>
                <a:spcPts val="0"/>
              </a:spcBef>
              <a:spcAft>
                <a:spcPts val="0"/>
              </a:spcAft>
              <a:buFont typeface="Arial" panose="020B0604020202020204" pitchFamily="34" charset="0"/>
              <a:buChar char="•"/>
              <a:defRPr sz="1600" kern="1200">
                <a:solidFill>
                  <a:schemeClr val="tx1"/>
                </a:solidFill>
                <a:latin typeface="+mn-lt"/>
                <a:ea typeface="+mn-ea"/>
                <a:cs typeface="+mn-cs"/>
              </a:defRPr>
            </a:lvl3pPr>
            <a:lvl4pPr marL="432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4pPr>
            <a:lvl5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5pPr>
            <a:lvl6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6pPr>
            <a:lvl7pPr marL="576000" indent="-144000" algn="l" defTabSz="914400" rtl="0" eaLnBrk="1" latinLnBrk="0" hangingPunct="1">
              <a:spcBef>
                <a:spcPts val="0"/>
              </a:spcBef>
              <a:spcAft>
                <a:spcPts val="0"/>
              </a:spcAft>
              <a:buSzPct val="100000"/>
              <a:buFont typeface="Arial" panose="020B0604020202020204" pitchFamily="34" charset="0"/>
              <a:buChar char="•"/>
              <a:defRPr sz="1600" kern="1200" baseline="0">
                <a:solidFill>
                  <a:schemeClr val="tx1"/>
                </a:solidFill>
                <a:latin typeface="+mn-lt"/>
                <a:ea typeface="+mn-ea"/>
                <a:cs typeface="+mn-cs"/>
              </a:defRPr>
            </a:lvl7pPr>
            <a:lvl8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8pPr>
            <a:lvl9pPr marL="576000" indent="-144000" algn="l" defTabSz="914400" rtl="0" eaLnBrk="1" latinLnBrk="0" hangingPunct="1">
              <a:spcBef>
                <a:spcPts val="0"/>
              </a:spcBef>
              <a:spcAft>
                <a:spcPts val="0"/>
              </a:spcAft>
              <a:buSzPct val="100000"/>
              <a:buFont typeface="Arial" panose="020B0604020202020204" pitchFamily="34" charset="0"/>
              <a:buChar char="•"/>
              <a:defRPr sz="1600" kern="1200" baseline="0">
                <a:solidFill>
                  <a:schemeClr val="tx1"/>
                </a:solidFill>
                <a:latin typeface="+mn-lt"/>
                <a:ea typeface="+mn-ea"/>
                <a:cs typeface="+mn-cs"/>
              </a:defRPr>
            </a:lvl9pPr>
          </a:lstStyle>
          <a:p>
            <a:r>
              <a:rPr lang="en-US" sz="1800" dirty="0">
                <a:latin typeface="微软雅黑" panose="020B0503020204020204" pitchFamily="34" charset="-122"/>
                <a:ea typeface="微软雅黑" panose="020B0503020204020204" pitchFamily="34" charset="-122"/>
              </a:rPr>
              <a:t>1. Detecting Trojans for entire lifetime of the IC </a:t>
            </a:r>
          </a:p>
        </p:txBody>
      </p:sp>
      <p:sp>
        <p:nvSpPr>
          <p:cNvPr id="21" name="Textplatzhalter 5">
            <a:extLst>
              <a:ext uri="{FF2B5EF4-FFF2-40B4-BE49-F238E27FC236}">
                <a16:creationId xmlns:a16="http://schemas.microsoft.com/office/drawing/2014/main" id="{17A39152-0D4C-4655-A299-3E810F864EF0}"/>
              </a:ext>
            </a:extLst>
          </p:cNvPr>
          <p:cNvSpPr txBox="1">
            <a:spLocks/>
          </p:cNvSpPr>
          <p:nvPr/>
        </p:nvSpPr>
        <p:spPr>
          <a:xfrm>
            <a:off x="5771555" y="3916862"/>
            <a:ext cx="3767499" cy="830997"/>
          </a:xfrm>
          <a:prstGeom prst="rect">
            <a:avLst/>
          </a:prstGeom>
        </p:spPr>
        <p:txBody>
          <a:bodyPr vert="horz" wrap="square" lIns="0" tIns="0" rIns="0" bIns="0" rtlCol="0">
            <a:spAutoFit/>
          </a:bodyPr>
          <a:lstStyle>
            <a:lvl1pPr marL="0" indent="0" algn="l" defTabSz="914400" rtl="0" eaLnBrk="1" latinLnBrk="0" hangingPunct="1">
              <a:spcBef>
                <a:spcPts val="0"/>
              </a:spcBef>
              <a:spcAft>
                <a:spcPts val="0"/>
              </a:spcAft>
              <a:buFont typeface="Arial" pitchFamily="34" charset="0"/>
              <a:buNone/>
              <a:defRPr sz="1600" kern="1200">
                <a:solidFill>
                  <a:schemeClr val="tx1"/>
                </a:solidFill>
                <a:latin typeface="+mn-lt"/>
                <a:ea typeface="+mn-ea"/>
                <a:cs typeface="+mn-cs"/>
              </a:defRPr>
            </a:lvl1pPr>
            <a:lvl2pPr marL="144000" indent="-144000" algn="l" defTabSz="914400" rtl="0" eaLnBrk="1" latinLnBrk="0" hangingPunct="1">
              <a:spcBef>
                <a:spcPts val="0"/>
              </a:spcBef>
              <a:spcAft>
                <a:spcPts val="0"/>
              </a:spcAft>
              <a:buFont typeface="Arial" panose="020B0604020202020204" pitchFamily="34" charset="0"/>
              <a:buChar char="•"/>
              <a:defRPr sz="1600" kern="1200">
                <a:solidFill>
                  <a:schemeClr val="tx1"/>
                </a:solidFill>
                <a:latin typeface="+mn-lt"/>
                <a:ea typeface="+mn-ea"/>
                <a:cs typeface="+mn-cs"/>
              </a:defRPr>
            </a:lvl2pPr>
            <a:lvl3pPr marL="288000" indent="-144000" algn="l" defTabSz="914400" rtl="0" eaLnBrk="1" latinLnBrk="0" hangingPunct="1">
              <a:spcBef>
                <a:spcPts val="0"/>
              </a:spcBef>
              <a:spcAft>
                <a:spcPts val="0"/>
              </a:spcAft>
              <a:buFont typeface="Arial" panose="020B0604020202020204" pitchFamily="34" charset="0"/>
              <a:buChar char="•"/>
              <a:defRPr sz="1600" kern="1200">
                <a:solidFill>
                  <a:schemeClr val="tx1"/>
                </a:solidFill>
                <a:latin typeface="+mn-lt"/>
                <a:ea typeface="+mn-ea"/>
                <a:cs typeface="+mn-cs"/>
              </a:defRPr>
            </a:lvl3pPr>
            <a:lvl4pPr marL="432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4pPr>
            <a:lvl5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5pPr>
            <a:lvl6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6pPr>
            <a:lvl7pPr marL="576000" indent="-144000" algn="l" defTabSz="914400" rtl="0" eaLnBrk="1" latinLnBrk="0" hangingPunct="1">
              <a:spcBef>
                <a:spcPts val="0"/>
              </a:spcBef>
              <a:spcAft>
                <a:spcPts val="0"/>
              </a:spcAft>
              <a:buSzPct val="100000"/>
              <a:buFont typeface="Arial" panose="020B0604020202020204" pitchFamily="34" charset="0"/>
              <a:buChar char="•"/>
              <a:defRPr sz="1600" kern="1200" baseline="0">
                <a:solidFill>
                  <a:schemeClr val="tx1"/>
                </a:solidFill>
                <a:latin typeface="+mn-lt"/>
                <a:ea typeface="+mn-ea"/>
                <a:cs typeface="+mn-cs"/>
              </a:defRPr>
            </a:lvl7pPr>
            <a:lvl8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8pPr>
            <a:lvl9pPr marL="576000" indent="-144000" algn="l" defTabSz="914400" rtl="0" eaLnBrk="1" latinLnBrk="0" hangingPunct="1">
              <a:spcBef>
                <a:spcPts val="0"/>
              </a:spcBef>
              <a:spcAft>
                <a:spcPts val="0"/>
              </a:spcAft>
              <a:buSzPct val="100000"/>
              <a:buFont typeface="Arial" panose="020B0604020202020204" pitchFamily="34" charset="0"/>
              <a:buChar char="•"/>
              <a:defRPr sz="1600" kern="1200" baseline="0">
                <a:solidFill>
                  <a:schemeClr val="tx1"/>
                </a:solidFill>
                <a:latin typeface="+mn-lt"/>
                <a:ea typeface="+mn-ea"/>
                <a:cs typeface="+mn-cs"/>
              </a:defRPr>
            </a:lvl9pPr>
          </a:lstStyle>
          <a:p>
            <a:r>
              <a:rPr lang="en-US" altLang="zh-CN" sz="1800" dirty="0">
                <a:latin typeface="微软雅黑" panose="020B0503020204020204" pitchFamily="34" charset="-122"/>
                <a:ea typeface="微软雅黑" panose="020B0503020204020204" pitchFamily="34" charset="-122"/>
              </a:rPr>
              <a:t>2. Trojans escaped during design</a:t>
            </a:r>
          </a:p>
          <a:p>
            <a:r>
              <a:rPr lang="en-US" altLang="zh-CN" sz="1800" dirty="0">
                <a:latin typeface="微软雅黑" panose="020B0503020204020204" pitchFamily="34" charset="-122"/>
                <a:ea typeface="微软雅黑" panose="020B0503020204020204" pitchFamily="34" charset="-122"/>
              </a:rPr>
              <a:t>and test time are detected at run-time</a:t>
            </a:r>
          </a:p>
        </p:txBody>
      </p:sp>
      <p:sp>
        <p:nvSpPr>
          <p:cNvPr id="22" name="Textplatzhalter 5">
            <a:extLst>
              <a:ext uri="{FF2B5EF4-FFF2-40B4-BE49-F238E27FC236}">
                <a16:creationId xmlns:a16="http://schemas.microsoft.com/office/drawing/2014/main" id="{0882D608-5637-459B-A17E-A7D4C945EF4E}"/>
              </a:ext>
            </a:extLst>
          </p:cNvPr>
          <p:cNvSpPr txBox="1">
            <a:spLocks/>
          </p:cNvSpPr>
          <p:nvPr/>
        </p:nvSpPr>
        <p:spPr>
          <a:xfrm>
            <a:off x="5771555" y="4982782"/>
            <a:ext cx="3767499" cy="830997"/>
          </a:xfrm>
          <a:prstGeom prst="rect">
            <a:avLst/>
          </a:prstGeom>
        </p:spPr>
        <p:txBody>
          <a:bodyPr vert="horz" wrap="square" lIns="0" tIns="0" rIns="0" bIns="0" rtlCol="0">
            <a:spAutoFit/>
          </a:bodyPr>
          <a:lstStyle>
            <a:lvl1pPr marL="0" indent="0" algn="l" defTabSz="914400" rtl="0" eaLnBrk="1" latinLnBrk="0" hangingPunct="1">
              <a:spcBef>
                <a:spcPts val="0"/>
              </a:spcBef>
              <a:spcAft>
                <a:spcPts val="0"/>
              </a:spcAft>
              <a:buFont typeface="Arial" pitchFamily="34" charset="0"/>
              <a:buNone/>
              <a:defRPr sz="1600" kern="1200">
                <a:solidFill>
                  <a:schemeClr val="tx1"/>
                </a:solidFill>
                <a:latin typeface="+mn-lt"/>
                <a:ea typeface="+mn-ea"/>
                <a:cs typeface="+mn-cs"/>
              </a:defRPr>
            </a:lvl1pPr>
            <a:lvl2pPr marL="144000" indent="-144000" algn="l" defTabSz="914400" rtl="0" eaLnBrk="1" latinLnBrk="0" hangingPunct="1">
              <a:spcBef>
                <a:spcPts val="0"/>
              </a:spcBef>
              <a:spcAft>
                <a:spcPts val="0"/>
              </a:spcAft>
              <a:buFont typeface="Arial" panose="020B0604020202020204" pitchFamily="34" charset="0"/>
              <a:buChar char="•"/>
              <a:defRPr sz="1600" kern="1200">
                <a:solidFill>
                  <a:schemeClr val="tx1"/>
                </a:solidFill>
                <a:latin typeface="+mn-lt"/>
                <a:ea typeface="+mn-ea"/>
                <a:cs typeface="+mn-cs"/>
              </a:defRPr>
            </a:lvl2pPr>
            <a:lvl3pPr marL="288000" indent="-144000" algn="l" defTabSz="914400" rtl="0" eaLnBrk="1" latinLnBrk="0" hangingPunct="1">
              <a:spcBef>
                <a:spcPts val="0"/>
              </a:spcBef>
              <a:spcAft>
                <a:spcPts val="0"/>
              </a:spcAft>
              <a:buFont typeface="Arial" panose="020B0604020202020204" pitchFamily="34" charset="0"/>
              <a:buChar char="•"/>
              <a:defRPr sz="1600" kern="1200">
                <a:solidFill>
                  <a:schemeClr val="tx1"/>
                </a:solidFill>
                <a:latin typeface="+mn-lt"/>
                <a:ea typeface="+mn-ea"/>
                <a:cs typeface="+mn-cs"/>
              </a:defRPr>
            </a:lvl3pPr>
            <a:lvl4pPr marL="432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4pPr>
            <a:lvl5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5pPr>
            <a:lvl6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6pPr>
            <a:lvl7pPr marL="576000" indent="-144000" algn="l" defTabSz="914400" rtl="0" eaLnBrk="1" latinLnBrk="0" hangingPunct="1">
              <a:spcBef>
                <a:spcPts val="0"/>
              </a:spcBef>
              <a:spcAft>
                <a:spcPts val="0"/>
              </a:spcAft>
              <a:buSzPct val="100000"/>
              <a:buFont typeface="Arial" panose="020B0604020202020204" pitchFamily="34" charset="0"/>
              <a:buChar char="•"/>
              <a:defRPr sz="1600" kern="1200" baseline="0">
                <a:solidFill>
                  <a:schemeClr val="tx1"/>
                </a:solidFill>
                <a:latin typeface="+mn-lt"/>
                <a:ea typeface="+mn-ea"/>
                <a:cs typeface="+mn-cs"/>
              </a:defRPr>
            </a:lvl7pPr>
            <a:lvl8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8pPr>
            <a:lvl9pPr marL="576000" indent="-144000" algn="l" defTabSz="914400" rtl="0" eaLnBrk="1" latinLnBrk="0" hangingPunct="1">
              <a:spcBef>
                <a:spcPts val="0"/>
              </a:spcBef>
              <a:spcAft>
                <a:spcPts val="0"/>
              </a:spcAft>
              <a:buSzPct val="100000"/>
              <a:buFont typeface="Arial" panose="020B0604020202020204" pitchFamily="34" charset="0"/>
              <a:buChar char="•"/>
              <a:defRPr sz="1600" kern="1200" baseline="0">
                <a:solidFill>
                  <a:schemeClr val="tx1"/>
                </a:solidFill>
                <a:latin typeface="+mn-lt"/>
                <a:ea typeface="+mn-ea"/>
                <a:cs typeface="+mn-cs"/>
              </a:defRPr>
            </a:lvl9pPr>
          </a:lstStyle>
          <a:p>
            <a:r>
              <a:rPr lang="en-US" altLang="zh-CN" sz="1800" dirty="0">
                <a:latin typeface="微软雅黑" panose="020B0503020204020204" pitchFamily="34" charset="-122"/>
                <a:ea typeface="微软雅黑" panose="020B0503020204020204" pitchFamily="34" charset="-122"/>
              </a:rPr>
              <a:t>3. It allows us to deploy a Trojan-inserted-IC while avoiding Trojan-infected-logic</a:t>
            </a:r>
            <a:endParaRPr lang="en-US" sz="1800" dirty="0">
              <a:latin typeface="微软雅黑" panose="020B0503020204020204" pitchFamily="34" charset="-122"/>
              <a:ea typeface="微软雅黑" panose="020B0503020204020204" pitchFamily="34" charset="-122"/>
            </a:endParaRPr>
          </a:p>
        </p:txBody>
      </p:sp>
      <p:sp>
        <p:nvSpPr>
          <p:cNvPr id="23" name="Textplatzhalter 5">
            <a:extLst>
              <a:ext uri="{FF2B5EF4-FFF2-40B4-BE49-F238E27FC236}">
                <a16:creationId xmlns:a16="http://schemas.microsoft.com/office/drawing/2014/main" id="{6B623CAA-D6C6-42CA-9049-0BBBF98614E7}"/>
              </a:ext>
            </a:extLst>
          </p:cNvPr>
          <p:cNvSpPr txBox="1">
            <a:spLocks/>
          </p:cNvSpPr>
          <p:nvPr/>
        </p:nvSpPr>
        <p:spPr>
          <a:xfrm>
            <a:off x="2293172" y="2124257"/>
            <a:ext cx="2755079" cy="276999"/>
          </a:xfrm>
          <a:prstGeom prst="rect">
            <a:avLst/>
          </a:prstGeom>
        </p:spPr>
        <p:txBody>
          <a:bodyPr vert="horz" wrap="square" lIns="0" tIns="0" rIns="0" bIns="0" rtlCol="0" anchor="ctr">
            <a:spAutoFit/>
          </a:bodyPr>
          <a:lstStyle>
            <a:lvl1pPr marL="0" indent="0" algn="l" defTabSz="914400" rtl="0" eaLnBrk="1" latinLnBrk="0" hangingPunct="1">
              <a:spcBef>
                <a:spcPts val="0"/>
              </a:spcBef>
              <a:spcAft>
                <a:spcPts val="0"/>
              </a:spcAft>
              <a:buFont typeface="Arial" pitchFamily="34" charset="0"/>
              <a:buNone/>
              <a:defRPr sz="1600" kern="1200">
                <a:solidFill>
                  <a:schemeClr val="tx1"/>
                </a:solidFill>
                <a:latin typeface="+mn-lt"/>
                <a:ea typeface="+mn-ea"/>
                <a:cs typeface="+mn-cs"/>
              </a:defRPr>
            </a:lvl1pPr>
            <a:lvl2pPr marL="144000" indent="-144000" algn="l" defTabSz="914400" rtl="0" eaLnBrk="1" latinLnBrk="0" hangingPunct="1">
              <a:spcBef>
                <a:spcPts val="0"/>
              </a:spcBef>
              <a:spcAft>
                <a:spcPts val="0"/>
              </a:spcAft>
              <a:buFont typeface="Arial" panose="020B0604020202020204" pitchFamily="34" charset="0"/>
              <a:buChar char="•"/>
              <a:defRPr sz="1600" kern="1200">
                <a:solidFill>
                  <a:schemeClr val="tx1"/>
                </a:solidFill>
                <a:latin typeface="+mn-lt"/>
                <a:ea typeface="+mn-ea"/>
                <a:cs typeface="+mn-cs"/>
              </a:defRPr>
            </a:lvl2pPr>
            <a:lvl3pPr marL="288000" indent="-144000" algn="l" defTabSz="914400" rtl="0" eaLnBrk="1" latinLnBrk="0" hangingPunct="1">
              <a:spcBef>
                <a:spcPts val="0"/>
              </a:spcBef>
              <a:spcAft>
                <a:spcPts val="0"/>
              </a:spcAft>
              <a:buFont typeface="Arial" panose="020B0604020202020204" pitchFamily="34" charset="0"/>
              <a:buChar char="•"/>
              <a:defRPr sz="1600" kern="1200">
                <a:solidFill>
                  <a:schemeClr val="tx1"/>
                </a:solidFill>
                <a:latin typeface="+mn-lt"/>
                <a:ea typeface="+mn-ea"/>
                <a:cs typeface="+mn-cs"/>
              </a:defRPr>
            </a:lvl3pPr>
            <a:lvl4pPr marL="432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4pPr>
            <a:lvl5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5pPr>
            <a:lvl6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6pPr>
            <a:lvl7pPr marL="576000" indent="-144000" algn="l" defTabSz="914400" rtl="0" eaLnBrk="1" latinLnBrk="0" hangingPunct="1">
              <a:spcBef>
                <a:spcPts val="0"/>
              </a:spcBef>
              <a:spcAft>
                <a:spcPts val="0"/>
              </a:spcAft>
              <a:buSzPct val="100000"/>
              <a:buFont typeface="Arial" panose="020B0604020202020204" pitchFamily="34" charset="0"/>
              <a:buChar char="•"/>
              <a:defRPr sz="1600" kern="1200" baseline="0">
                <a:solidFill>
                  <a:schemeClr val="tx1"/>
                </a:solidFill>
                <a:latin typeface="+mn-lt"/>
                <a:ea typeface="+mn-ea"/>
                <a:cs typeface="+mn-cs"/>
              </a:defRPr>
            </a:lvl7pPr>
            <a:lvl8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8pPr>
            <a:lvl9pPr marL="576000" indent="-144000" algn="l" defTabSz="914400" rtl="0" eaLnBrk="1" latinLnBrk="0" hangingPunct="1">
              <a:spcBef>
                <a:spcPts val="0"/>
              </a:spcBef>
              <a:spcAft>
                <a:spcPts val="0"/>
              </a:spcAft>
              <a:buSzPct val="100000"/>
              <a:buFont typeface="Arial" panose="020B0604020202020204" pitchFamily="34" charset="0"/>
              <a:buChar char="•"/>
              <a:defRPr sz="1600" kern="1200" baseline="0">
                <a:solidFill>
                  <a:schemeClr val="tx1"/>
                </a:solidFill>
                <a:latin typeface="+mn-lt"/>
                <a:ea typeface="+mn-ea"/>
                <a:cs typeface="+mn-cs"/>
              </a:defRPr>
            </a:lvl9pPr>
          </a:lstStyle>
          <a:p>
            <a:r>
              <a:rPr lang="en-US" sz="1800" b="1" dirty="0">
                <a:solidFill>
                  <a:schemeClr val="bg1"/>
                </a:solidFill>
                <a:latin typeface="微软雅黑" panose="020B0503020204020204" pitchFamily="34" charset="-122"/>
                <a:ea typeface="微软雅黑" panose="020B0503020204020204" pitchFamily="34" charset="-122"/>
              </a:rPr>
              <a:t>Trojan Detection</a:t>
            </a:r>
          </a:p>
        </p:txBody>
      </p:sp>
      <p:sp>
        <p:nvSpPr>
          <p:cNvPr id="24" name="Textplatzhalter 5">
            <a:extLst>
              <a:ext uri="{FF2B5EF4-FFF2-40B4-BE49-F238E27FC236}">
                <a16:creationId xmlns:a16="http://schemas.microsoft.com/office/drawing/2014/main" id="{E889C64C-7A61-44D7-BCD0-28667E5A2CC4}"/>
              </a:ext>
            </a:extLst>
          </p:cNvPr>
          <p:cNvSpPr txBox="1">
            <a:spLocks/>
          </p:cNvSpPr>
          <p:nvPr/>
        </p:nvSpPr>
        <p:spPr>
          <a:xfrm>
            <a:off x="5771555" y="2124257"/>
            <a:ext cx="2755079" cy="276999"/>
          </a:xfrm>
          <a:prstGeom prst="rect">
            <a:avLst/>
          </a:prstGeom>
        </p:spPr>
        <p:txBody>
          <a:bodyPr vert="horz" wrap="square" lIns="0" tIns="0" rIns="0" bIns="0" rtlCol="0" anchor="ctr">
            <a:spAutoFit/>
          </a:bodyPr>
          <a:lstStyle>
            <a:lvl1pPr marL="0" indent="0" algn="l" defTabSz="914400" rtl="0" eaLnBrk="1" latinLnBrk="0" hangingPunct="1">
              <a:spcBef>
                <a:spcPts val="0"/>
              </a:spcBef>
              <a:spcAft>
                <a:spcPts val="0"/>
              </a:spcAft>
              <a:buFont typeface="Arial" pitchFamily="34" charset="0"/>
              <a:buNone/>
              <a:defRPr sz="1600" kern="1200">
                <a:solidFill>
                  <a:schemeClr val="tx1"/>
                </a:solidFill>
                <a:latin typeface="+mn-lt"/>
                <a:ea typeface="+mn-ea"/>
                <a:cs typeface="+mn-cs"/>
              </a:defRPr>
            </a:lvl1pPr>
            <a:lvl2pPr marL="144000" indent="-144000" algn="l" defTabSz="914400" rtl="0" eaLnBrk="1" latinLnBrk="0" hangingPunct="1">
              <a:spcBef>
                <a:spcPts val="0"/>
              </a:spcBef>
              <a:spcAft>
                <a:spcPts val="0"/>
              </a:spcAft>
              <a:buFont typeface="Arial" panose="020B0604020202020204" pitchFamily="34" charset="0"/>
              <a:buChar char="•"/>
              <a:defRPr sz="1600" kern="1200">
                <a:solidFill>
                  <a:schemeClr val="tx1"/>
                </a:solidFill>
                <a:latin typeface="+mn-lt"/>
                <a:ea typeface="+mn-ea"/>
                <a:cs typeface="+mn-cs"/>
              </a:defRPr>
            </a:lvl2pPr>
            <a:lvl3pPr marL="288000" indent="-144000" algn="l" defTabSz="914400" rtl="0" eaLnBrk="1" latinLnBrk="0" hangingPunct="1">
              <a:spcBef>
                <a:spcPts val="0"/>
              </a:spcBef>
              <a:spcAft>
                <a:spcPts val="0"/>
              </a:spcAft>
              <a:buFont typeface="Arial" panose="020B0604020202020204" pitchFamily="34" charset="0"/>
              <a:buChar char="•"/>
              <a:defRPr sz="1600" kern="1200">
                <a:solidFill>
                  <a:schemeClr val="tx1"/>
                </a:solidFill>
                <a:latin typeface="+mn-lt"/>
                <a:ea typeface="+mn-ea"/>
                <a:cs typeface="+mn-cs"/>
              </a:defRPr>
            </a:lvl3pPr>
            <a:lvl4pPr marL="432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4pPr>
            <a:lvl5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5pPr>
            <a:lvl6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6pPr>
            <a:lvl7pPr marL="576000" indent="-144000" algn="l" defTabSz="914400" rtl="0" eaLnBrk="1" latinLnBrk="0" hangingPunct="1">
              <a:spcBef>
                <a:spcPts val="0"/>
              </a:spcBef>
              <a:spcAft>
                <a:spcPts val="0"/>
              </a:spcAft>
              <a:buSzPct val="100000"/>
              <a:buFont typeface="Arial" panose="020B0604020202020204" pitchFamily="34" charset="0"/>
              <a:buChar char="•"/>
              <a:defRPr sz="1600" kern="1200" baseline="0">
                <a:solidFill>
                  <a:schemeClr val="tx1"/>
                </a:solidFill>
                <a:latin typeface="+mn-lt"/>
                <a:ea typeface="+mn-ea"/>
                <a:cs typeface="+mn-cs"/>
              </a:defRPr>
            </a:lvl7pPr>
            <a:lvl8pPr marL="576000" indent="-144000" algn="l" defTabSz="914400" rtl="0" eaLnBrk="1" latinLnBrk="0" hangingPunct="1">
              <a:spcBef>
                <a:spcPts val="0"/>
              </a:spcBef>
              <a:spcAft>
                <a:spcPts val="0"/>
              </a:spcAft>
              <a:buSzPct val="100000"/>
              <a:buFont typeface="Arial" panose="020B0604020202020204" pitchFamily="34" charset="0"/>
              <a:buChar char="•"/>
              <a:defRPr sz="1600" kern="1200">
                <a:solidFill>
                  <a:schemeClr val="tx1"/>
                </a:solidFill>
                <a:latin typeface="+mn-lt"/>
                <a:ea typeface="+mn-ea"/>
                <a:cs typeface="+mn-cs"/>
              </a:defRPr>
            </a:lvl8pPr>
            <a:lvl9pPr marL="576000" indent="-144000" algn="l" defTabSz="914400" rtl="0" eaLnBrk="1" latinLnBrk="0" hangingPunct="1">
              <a:spcBef>
                <a:spcPts val="0"/>
              </a:spcBef>
              <a:spcAft>
                <a:spcPts val="0"/>
              </a:spcAft>
              <a:buSzPct val="100000"/>
              <a:buFont typeface="Arial" panose="020B0604020202020204" pitchFamily="34" charset="0"/>
              <a:buChar char="•"/>
              <a:defRPr sz="1600" kern="1200" baseline="0">
                <a:solidFill>
                  <a:schemeClr val="tx1"/>
                </a:solidFill>
                <a:latin typeface="+mn-lt"/>
                <a:ea typeface="+mn-ea"/>
                <a:cs typeface="+mn-cs"/>
              </a:defRPr>
            </a:lvl9pPr>
          </a:lstStyle>
          <a:p>
            <a:r>
              <a:rPr lang="en-US" sz="1800" b="1" dirty="0">
                <a:latin typeface="微软雅黑" panose="020B0503020204020204" pitchFamily="34" charset="-122"/>
                <a:ea typeface="微软雅黑" panose="020B0503020204020204" pitchFamily="34" charset="-122"/>
              </a:rPr>
              <a:t>Run-time</a:t>
            </a:r>
          </a:p>
        </p:txBody>
      </p:sp>
    </p:spTree>
    <p:extLst>
      <p:ext uri="{BB962C8B-B14F-4D97-AF65-F5344CB8AC3E}">
        <p14:creationId xmlns:p14="http://schemas.microsoft.com/office/powerpoint/2010/main" val="4005028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5CDE19-094F-4875-8738-BC9F64844D03}"/>
              </a:ext>
            </a:extLst>
          </p:cNvPr>
          <p:cNvSpPr>
            <a:spLocks noGrp="1"/>
          </p:cNvSpPr>
          <p:nvPr>
            <p:ph type="title"/>
          </p:nvPr>
        </p:nvSpPr>
        <p:spPr/>
        <p:txBody>
          <a:bodyPr/>
          <a:lstStyle/>
          <a:p>
            <a:r>
              <a:rPr lang="en-US" altLang="zh-CN" dirty="0"/>
              <a:t>Trojan Insertion Methodology</a:t>
            </a:r>
            <a:endParaRPr lang="zh-CN" altLang="en-US" dirty="0"/>
          </a:p>
        </p:txBody>
      </p:sp>
      <p:sp>
        <p:nvSpPr>
          <p:cNvPr id="3" name="内容占位符 2">
            <a:extLst>
              <a:ext uri="{FF2B5EF4-FFF2-40B4-BE49-F238E27FC236}">
                <a16:creationId xmlns:a16="http://schemas.microsoft.com/office/drawing/2014/main" id="{6D808D0B-751B-4485-9543-F6E217A40626}"/>
              </a:ext>
            </a:extLst>
          </p:cNvPr>
          <p:cNvSpPr>
            <a:spLocks noGrp="1"/>
          </p:cNvSpPr>
          <p:nvPr>
            <p:ph idx="1"/>
          </p:nvPr>
        </p:nvSpPr>
        <p:spPr/>
        <p:txBody>
          <a:bodyPr/>
          <a:lstStyle/>
          <a:p>
            <a:r>
              <a:rPr lang="en-US" altLang="zh-CN" b="0" dirty="0"/>
              <a:t>There are two different ways Trojans can be activated internally: Always-on and Condition-based. </a:t>
            </a:r>
          </a:p>
          <a:p>
            <a:pPr lvl="1"/>
            <a:r>
              <a:rPr lang="en-US" altLang="zh-CN" b="0" dirty="0"/>
              <a:t>always-on Trojans are always active and can include malicious activity at any-time </a:t>
            </a:r>
          </a:p>
          <a:p>
            <a:pPr lvl="1"/>
            <a:r>
              <a:rPr lang="en-US" altLang="zh-CN" b="0" dirty="0"/>
              <a:t>condition-based Trojans are activated under specific conditions</a:t>
            </a:r>
          </a:p>
          <a:p>
            <a:r>
              <a:rPr lang="en-US" altLang="zh-CN" b="0" dirty="0"/>
              <a:t>The router (communication network)  can be attacked externally</a:t>
            </a:r>
            <a:r>
              <a:rPr lang="en-US" altLang="zh-CN" dirty="0"/>
              <a:t> </a:t>
            </a:r>
            <a:endParaRPr lang="en-US" altLang="zh-CN" b="0" dirty="0"/>
          </a:p>
          <a:p>
            <a:pPr lvl="1"/>
            <a:r>
              <a:rPr lang="en-US" altLang="zh-CN" b="0" dirty="0"/>
              <a:t>Traffic Diversion Attack : It is a very common attack in many-core router architecture. Under this attack, the router selects a random core to transfer the data. This attack affects the deadline for the other cores, which are dependent on the attacked transfer packet.</a:t>
            </a:r>
          </a:p>
          <a:p>
            <a:pPr lvl="1"/>
            <a:r>
              <a:rPr lang="en-US" altLang="zh-CN" b="0" dirty="0"/>
              <a:t>Routing Loop Attack: Under this attack, the packets are routed back to the source core. The source core is made unavailable to other communicating cores, thereby</a:t>
            </a:r>
            <a:br>
              <a:rPr lang="en-US" altLang="zh-CN" b="0" dirty="0"/>
            </a:br>
            <a:r>
              <a:rPr lang="en-US" altLang="zh-CN" b="0" dirty="0"/>
              <a:t>causing latency in other core transfers.</a:t>
            </a:r>
          </a:p>
          <a:p>
            <a:pPr lvl="1"/>
            <a:r>
              <a:rPr lang="en-US" altLang="zh-CN" b="0" dirty="0"/>
              <a:t>Core Spoofing Attack: This attack transfers all packets to randomly chosen (address) destination. The attack saturates the core and makes it unavailable for other cores.</a:t>
            </a:r>
            <a:r>
              <a:rPr lang="en-US" altLang="zh-CN" dirty="0"/>
              <a:t> </a:t>
            </a:r>
            <a:br>
              <a:rPr lang="en-US" altLang="zh-CN" dirty="0"/>
            </a:br>
            <a:endParaRPr lang="en-US" altLang="zh-CN" b="0" dirty="0"/>
          </a:p>
        </p:txBody>
      </p:sp>
      <p:sp>
        <p:nvSpPr>
          <p:cNvPr id="4" name="灯片编号占位符 3">
            <a:extLst>
              <a:ext uri="{FF2B5EF4-FFF2-40B4-BE49-F238E27FC236}">
                <a16:creationId xmlns:a16="http://schemas.microsoft.com/office/drawing/2014/main" id="{30554482-845D-4827-B651-F8D0713F6945}"/>
              </a:ext>
            </a:extLst>
          </p:cNvPr>
          <p:cNvSpPr>
            <a:spLocks noGrp="1"/>
          </p:cNvSpPr>
          <p:nvPr>
            <p:ph type="sldNum" sz="quarter" idx="2"/>
          </p:nvPr>
        </p:nvSpPr>
        <p:spPr/>
        <p:txBody>
          <a:bodyPr/>
          <a:lstStyle/>
          <a:p>
            <a:fld id="{3F03A6CE-FA7F-4521-8D91-BD78BED4306F}" type="slidenum">
              <a:rPr lang="en-US" smtClean="0"/>
              <a:t>4</a:t>
            </a:fld>
            <a:endParaRPr lang="en-US"/>
          </a:p>
        </p:txBody>
      </p:sp>
    </p:spTree>
    <p:extLst>
      <p:ext uri="{BB962C8B-B14F-4D97-AF65-F5344CB8AC3E}">
        <p14:creationId xmlns:p14="http://schemas.microsoft.com/office/powerpoint/2010/main" val="1344876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5CDE19-094F-4875-8738-BC9F64844D03}"/>
              </a:ext>
            </a:extLst>
          </p:cNvPr>
          <p:cNvSpPr>
            <a:spLocks noGrp="1"/>
          </p:cNvSpPr>
          <p:nvPr>
            <p:ph type="title"/>
          </p:nvPr>
        </p:nvSpPr>
        <p:spPr/>
        <p:txBody>
          <a:bodyPr/>
          <a:lstStyle/>
          <a:p>
            <a:r>
              <a:rPr lang="en-US" altLang="zh-CN" dirty="0"/>
              <a:t>Feature Extraction and Optimization</a:t>
            </a:r>
            <a:endParaRPr lang="zh-CN" altLang="en-US" dirty="0"/>
          </a:p>
        </p:txBody>
      </p:sp>
      <p:sp>
        <p:nvSpPr>
          <p:cNvPr id="4" name="灯片编号占位符 3">
            <a:extLst>
              <a:ext uri="{FF2B5EF4-FFF2-40B4-BE49-F238E27FC236}">
                <a16:creationId xmlns:a16="http://schemas.microsoft.com/office/drawing/2014/main" id="{30554482-845D-4827-B651-F8D0713F6945}"/>
              </a:ext>
            </a:extLst>
          </p:cNvPr>
          <p:cNvSpPr>
            <a:spLocks noGrp="1"/>
          </p:cNvSpPr>
          <p:nvPr>
            <p:ph type="sldNum" sz="quarter" idx="2"/>
          </p:nvPr>
        </p:nvSpPr>
        <p:spPr/>
        <p:txBody>
          <a:bodyPr/>
          <a:lstStyle/>
          <a:p>
            <a:fld id="{3F03A6CE-FA7F-4521-8D91-BD78BED4306F}" type="slidenum">
              <a:rPr lang="en-US" smtClean="0"/>
              <a:t>5</a:t>
            </a:fld>
            <a:endParaRPr lang="en-US"/>
          </a:p>
        </p:txBody>
      </p:sp>
      <p:pic>
        <p:nvPicPr>
          <p:cNvPr id="5" name="图片 4">
            <a:extLst>
              <a:ext uri="{FF2B5EF4-FFF2-40B4-BE49-F238E27FC236}">
                <a16:creationId xmlns:a16="http://schemas.microsoft.com/office/drawing/2014/main" id="{4F9FBC18-464A-4161-A348-45414E58FBF9}"/>
              </a:ext>
            </a:extLst>
          </p:cNvPr>
          <p:cNvPicPr>
            <a:picLocks noChangeAspect="1"/>
          </p:cNvPicPr>
          <p:nvPr/>
        </p:nvPicPr>
        <p:blipFill>
          <a:blip r:embed="rId3"/>
          <a:stretch>
            <a:fillRect/>
          </a:stretch>
        </p:blipFill>
        <p:spPr>
          <a:xfrm>
            <a:off x="301125" y="842877"/>
            <a:ext cx="10870845" cy="3623615"/>
          </a:xfrm>
          <a:prstGeom prst="rect">
            <a:avLst/>
          </a:prstGeom>
        </p:spPr>
      </p:pic>
    </p:spTree>
    <p:extLst>
      <p:ext uri="{BB962C8B-B14F-4D97-AF65-F5344CB8AC3E}">
        <p14:creationId xmlns:p14="http://schemas.microsoft.com/office/powerpoint/2010/main" val="500706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C15B6-290E-4AB8-AE88-DA456B2A3964}"/>
              </a:ext>
            </a:extLst>
          </p:cNvPr>
          <p:cNvSpPr>
            <a:spLocks noGrp="1"/>
          </p:cNvSpPr>
          <p:nvPr>
            <p:ph type="title"/>
          </p:nvPr>
        </p:nvSpPr>
        <p:spPr>
          <a:xfrm>
            <a:off x="166838" y="7697"/>
            <a:ext cx="10216866" cy="708995"/>
          </a:xfrm>
        </p:spPr>
        <p:txBody>
          <a:bodyPr/>
          <a:lstStyle/>
          <a:p>
            <a:r>
              <a:rPr lang="en-US" dirty="0"/>
              <a:t>M</a:t>
            </a:r>
            <a:r>
              <a:rPr lang="en-US" altLang="zh-CN" dirty="0"/>
              <a:t>achine Learning Algorithms</a:t>
            </a:r>
            <a:endParaRPr lang="en-US" dirty="0"/>
          </a:p>
        </p:txBody>
      </p:sp>
      <p:sp>
        <p:nvSpPr>
          <p:cNvPr id="3" name="Content Placeholder 2">
            <a:extLst>
              <a:ext uri="{FF2B5EF4-FFF2-40B4-BE49-F238E27FC236}">
                <a16:creationId xmlns:a16="http://schemas.microsoft.com/office/drawing/2014/main" id="{3B93D1F1-074A-43F0-9EAE-4D1BC02F5A90}"/>
              </a:ext>
            </a:extLst>
          </p:cNvPr>
          <p:cNvSpPr>
            <a:spLocks noGrp="1"/>
          </p:cNvSpPr>
          <p:nvPr>
            <p:ph idx="1"/>
          </p:nvPr>
        </p:nvSpPr>
        <p:spPr>
          <a:xfrm>
            <a:off x="166837" y="1116211"/>
            <a:ext cx="11837247" cy="4848820"/>
          </a:xfrm>
        </p:spPr>
        <p:txBody>
          <a:bodyPr/>
          <a:lstStyle/>
          <a:p>
            <a:r>
              <a:rPr lang="en-US" dirty="0"/>
              <a:t>Accuracy Analysis</a:t>
            </a:r>
          </a:p>
          <a:p>
            <a:pPr lvl="1"/>
            <a:r>
              <a:rPr lang="en-US" dirty="0"/>
              <a:t>Supervised ML algorithm</a:t>
            </a:r>
          </a:p>
          <a:p>
            <a:pPr lvl="2"/>
            <a:r>
              <a:rPr lang="en-US" dirty="0"/>
              <a:t>S</a:t>
            </a:r>
            <a:r>
              <a:rPr lang="en-US" altLang="zh-CN" dirty="0"/>
              <a:t>upport Vector Machine (SVM)</a:t>
            </a:r>
            <a:endParaRPr lang="en-US" dirty="0"/>
          </a:p>
          <a:p>
            <a:pPr lvl="2"/>
            <a:r>
              <a:rPr lang="en-US" dirty="0"/>
              <a:t>D</a:t>
            </a:r>
            <a:r>
              <a:rPr lang="en-US" altLang="zh-CN" dirty="0"/>
              <a:t>ecision Tree (DT)</a:t>
            </a:r>
            <a:endParaRPr lang="en-US" dirty="0"/>
          </a:p>
          <a:p>
            <a:pPr lvl="2"/>
            <a:r>
              <a:rPr lang="en-US" dirty="0"/>
              <a:t>Linear Regression (LR)</a:t>
            </a:r>
          </a:p>
          <a:p>
            <a:pPr lvl="2"/>
            <a:r>
              <a:rPr lang="en-US" dirty="0"/>
              <a:t>K- Nearest Neighbors (KNN)</a:t>
            </a:r>
          </a:p>
          <a:p>
            <a:pPr lvl="1"/>
            <a:r>
              <a:rPr lang="en-US" dirty="0"/>
              <a:t>Un- supervised algorithms</a:t>
            </a:r>
          </a:p>
          <a:p>
            <a:pPr lvl="2"/>
            <a:r>
              <a:rPr lang="en-US" dirty="0"/>
              <a:t>Accuracy: 50%~ 80%</a:t>
            </a:r>
          </a:p>
        </p:txBody>
      </p:sp>
      <p:sp>
        <p:nvSpPr>
          <p:cNvPr id="4" name="Slide Number Placeholder 3">
            <a:extLst>
              <a:ext uri="{FF2B5EF4-FFF2-40B4-BE49-F238E27FC236}">
                <a16:creationId xmlns:a16="http://schemas.microsoft.com/office/drawing/2014/main" id="{9994D35D-7468-4FBD-8DBA-546BA3BC0BF4}"/>
              </a:ext>
            </a:extLst>
          </p:cNvPr>
          <p:cNvSpPr>
            <a:spLocks noGrp="1"/>
          </p:cNvSpPr>
          <p:nvPr>
            <p:ph type="sldNum" sz="quarter" idx="2"/>
          </p:nvPr>
        </p:nvSpPr>
        <p:spPr>
          <a:xfrm>
            <a:off x="11658035" y="6567394"/>
            <a:ext cx="198772" cy="194797"/>
          </a:xfrm>
        </p:spPr>
        <p:txBody>
          <a:bodyPr/>
          <a:lstStyle/>
          <a:p>
            <a:fld id="{3F03A6CE-FA7F-4521-8D91-BD78BED4306F}" type="slidenum">
              <a:rPr lang="en-US" smtClean="0"/>
              <a:pPr/>
              <a:t>6</a:t>
            </a:fld>
            <a:endParaRPr lang="en-US"/>
          </a:p>
        </p:txBody>
      </p:sp>
      <p:pic>
        <p:nvPicPr>
          <p:cNvPr id="5" name="图片 4">
            <a:extLst>
              <a:ext uri="{FF2B5EF4-FFF2-40B4-BE49-F238E27FC236}">
                <a16:creationId xmlns:a16="http://schemas.microsoft.com/office/drawing/2014/main" id="{08CB2C9C-A381-499F-9C87-308270096FD6}"/>
              </a:ext>
            </a:extLst>
          </p:cNvPr>
          <p:cNvPicPr>
            <a:picLocks noChangeAspect="1"/>
          </p:cNvPicPr>
          <p:nvPr/>
        </p:nvPicPr>
        <p:blipFill>
          <a:blip r:embed="rId2"/>
          <a:stretch>
            <a:fillRect/>
          </a:stretch>
        </p:blipFill>
        <p:spPr>
          <a:xfrm>
            <a:off x="5090719" y="892969"/>
            <a:ext cx="6697223" cy="4442602"/>
          </a:xfrm>
          <a:prstGeom prst="rect">
            <a:avLst/>
          </a:prstGeom>
        </p:spPr>
      </p:pic>
    </p:spTree>
    <p:extLst>
      <p:ext uri="{BB962C8B-B14F-4D97-AF65-F5344CB8AC3E}">
        <p14:creationId xmlns:p14="http://schemas.microsoft.com/office/powerpoint/2010/main" val="3558632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C15B6-290E-4AB8-AE88-DA456B2A3964}"/>
              </a:ext>
            </a:extLst>
          </p:cNvPr>
          <p:cNvSpPr>
            <a:spLocks noGrp="1"/>
          </p:cNvSpPr>
          <p:nvPr>
            <p:ph type="title"/>
          </p:nvPr>
        </p:nvSpPr>
        <p:spPr>
          <a:xfrm>
            <a:off x="166838" y="7697"/>
            <a:ext cx="10216866" cy="708995"/>
          </a:xfrm>
        </p:spPr>
        <p:txBody>
          <a:bodyPr/>
          <a:lstStyle/>
          <a:p>
            <a:r>
              <a:rPr lang="en-US" dirty="0"/>
              <a:t>M</a:t>
            </a:r>
            <a:r>
              <a:rPr lang="en-US" altLang="zh-CN" dirty="0"/>
              <a:t>achine Learning Algorithms</a:t>
            </a:r>
            <a:endParaRPr lang="en-US" dirty="0"/>
          </a:p>
        </p:txBody>
      </p:sp>
      <p:sp>
        <p:nvSpPr>
          <p:cNvPr id="3" name="Content Placeholder 2">
            <a:extLst>
              <a:ext uri="{FF2B5EF4-FFF2-40B4-BE49-F238E27FC236}">
                <a16:creationId xmlns:a16="http://schemas.microsoft.com/office/drawing/2014/main" id="{3B93D1F1-074A-43F0-9EAE-4D1BC02F5A90}"/>
              </a:ext>
            </a:extLst>
          </p:cNvPr>
          <p:cNvSpPr>
            <a:spLocks noGrp="1"/>
          </p:cNvSpPr>
          <p:nvPr>
            <p:ph idx="1"/>
          </p:nvPr>
        </p:nvSpPr>
        <p:spPr>
          <a:xfrm>
            <a:off x="166837" y="1116211"/>
            <a:ext cx="11837247" cy="4848820"/>
          </a:xfrm>
        </p:spPr>
        <p:txBody>
          <a:bodyPr/>
          <a:lstStyle/>
          <a:p>
            <a:r>
              <a:rPr lang="en-US" dirty="0"/>
              <a:t>Hardware Complexity Analysis</a:t>
            </a:r>
          </a:p>
          <a:p>
            <a:pPr lvl="1"/>
            <a:r>
              <a:rPr lang="en-US" dirty="0"/>
              <a:t>Training ML algorithm offline:</a:t>
            </a:r>
          </a:p>
          <a:p>
            <a:pPr lvl="2"/>
            <a:r>
              <a:rPr lang="en-US" dirty="0"/>
              <a:t>Reduce resource utilization time</a:t>
            </a:r>
          </a:p>
          <a:p>
            <a:pPr lvl="2"/>
            <a:r>
              <a:rPr lang="en-US" dirty="0"/>
              <a:t>Reduce execution time</a:t>
            </a:r>
          </a:p>
        </p:txBody>
      </p:sp>
      <p:sp>
        <p:nvSpPr>
          <p:cNvPr id="4" name="Slide Number Placeholder 3">
            <a:extLst>
              <a:ext uri="{FF2B5EF4-FFF2-40B4-BE49-F238E27FC236}">
                <a16:creationId xmlns:a16="http://schemas.microsoft.com/office/drawing/2014/main" id="{9994D35D-7468-4FBD-8DBA-546BA3BC0BF4}"/>
              </a:ext>
            </a:extLst>
          </p:cNvPr>
          <p:cNvSpPr>
            <a:spLocks noGrp="1"/>
          </p:cNvSpPr>
          <p:nvPr>
            <p:ph type="sldNum" sz="quarter" idx="2"/>
          </p:nvPr>
        </p:nvSpPr>
        <p:spPr>
          <a:xfrm>
            <a:off x="11658035" y="6567394"/>
            <a:ext cx="198772" cy="194797"/>
          </a:xfrm>
        </p:spPr>
        <p:txBody>
          <a:bodyPr/>
          <a:lstStyle/>
          <a:p>
            <a:pPr marL="0" marR="0" lvl="0" indent="0" algn="ctr" defTabSz="410751" rtl="0" eaLnBrk="1" fontAlgn="auto" latinLnBrk="0" hangingPunct="1">
              <a:lnSpc>
                <a:spcPct val="100000"/>
              </a:lnSpc>
              <a:spcBef>
                <a:spcPts val="0"/>
              </a:spcBef>
              <a:spcAft>
                <a:spcPts val="0"/>
              </a:spcAft>
              <a:buClrTx/>
              <a:buSzTx/>
              <a:buFontTx/>
              <a:buNone/>
              <a:tabLst/>
              <a:defRPr/>
            </a:pPr>
            <a:fld id="{3F03A6CE-FA7F-4521-8D91-BD78BED4306F}" type="slidenum">
              <a:rPr kumimoji="0" lang="en-US" sz="1266" b="0" i="0" u="none" strike="noStrike" kern="1200" cap="none" spc="0" normalizeH="0" baseline="0" noProof="0" smtClean="0">
                <a:ln>
                  <a:noFill/>
                </a:ln>
                <a:solidFill>
                  <a:srgbClr val="003893"/>
                </a:solidFill>
                <a:effectLst/>
                <a:uLnTx/>
                <a:uFillTx/>
                <a:latin typeface="Gill Sans"/>
                <a:sym typeface="Gill Sans"/>
              </a:rPr>
              <a:pPr marL="0" marR="0" lvl="0" indent="0" algn="ctr" defTabSz="410751" rtl="0" eaLnBrk="1" fontAlgn="auto" latinLnBrk="0" hangingPunct="1">
                <a:lnSpc>
                  <a:spcPct val="100000"/>
                </a:lnSpc>
                <a:spcBef>
                  <a:spcPts val="0"/>
                </a:spcBef>
                <a:spcAft>
                  <a:spcPts val="0"/>
                </a:spcAft>
                <a:buClrTx/>
                <a:buSzTx/>
                <a:buFontTx/>
                <a:buNone/>
                <a:tabLst/>
                <a:defRPr/>
              </a:pPr>
              <a:t>7</a:t>
            </a:fld>
            <a:endParaRPr kumimoji="0" lang="en-US" sz="1266" b="0" i="0" u="none" strike="noStrike" kern="1200" cap="none" spc="0" normalizeH="0" baseline="0" noProof="0">
              <a:ln>
                <a:noFill/>
              </a:ln>
              <a:solidFill>
                <a:srgbClr val="003893"/>
              </a:solidFill>
              <a:effectLst/>
              <a:uLnTx/>
              <a:uFillTx/>
              <a:latin typeface="Gill Sans"/>
              <a:sym typeface="Gill Sans"/>
            </a:endParaRPr>
          </a:p>
        </p:txBody>
      </p:sp>
      <p:pic>
        <p:nvPicPr>
          <p:cNvPr id="6" name="图片 5">
            <a:extLst>
              <a:ext uri="{FF2B5EF4-FFF2-40B4-BE49-F238E27FC236}">
                <a16:creationId xmlns:a16="http://schemas.microsoft.com/office/drawing/2014/main" id="{5CB1EB31-BE30-437B-B45C-E77AA70680E6}"/>
              </a:ext>
            </a:extLst>
          </p:cNvPr>
          <p:cNvPicPr>
            <a:picLocks noChangeAspect="1"/>
          </p:cNvPicPr>
          <p:nvPr/>
        </p:nvPicPr>
        <p:blipFill>
          <a:blip r:embed="rId2"/>
          <a:stretch>
            <a:fillRect/>
          </a:stretch>
        </p:blipFill>
        <p:spPr>
          <a:xfrm>
            <a:off x="5614636" y="1522821"/>
            <a:ext cx="5895975" cy="2209800"/>
          </a:xfrm>
          <a:prstGeom prst="rect">
            <a:avLst/>
          </a:prstGeom>
        </p:spPr>
      </p:pic>
    </p:spTree>
    <p:extLst>
      <p:ext uri="{BB962C8B-B14F-4D97-AF65-F5344CB8AC3E}">
        <p14:creationId xmlns:p14="http://schemas.microsoft.com/office/powerpoint/2010/main" val="680481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C15B6-290E-4AB8-AE88-DA456B2A3964}"/>
              </a:ext>
            </a:extLst>
          </p:cNvPr>
          <p:cNvSpPr>
            <a:spLocks noGrp="1"/>
          </p:cNvSpPr>
          <p:nvPr>
            <p:ph type="title"/>
          </p:nvPr>
        </p:nvSpPr>
        <p:spPr>
          <a:xfrm>
            <a:off x="166838" y="7697"/>
            <a:ext cx="10216866" cy="708995"/>
          </a:xfrm>
        </p:spPr>
        <p:txBody>
          <a:bodyPr/>
          <a:lstStyle/>
          <a:p>
            <a:r>
              <a:rPr lang="en-US" dirty="0"/>
              <a:t>M</a:t>
            </a:r>
            <a:r>
              <a:rPr lang="en-US" altLang="zh-CN" dirty="0"/>
              <a:t>achine Learning Algorithms</a:t>
            </a:r>
            <a:endParaRPr lang="en-US" dirty="0"/>
          </a:p>
        </p:txBody>
      </p:sp>
      <p:sp>
        <p:nvSpPr>
          <p:cNvPr id="3" name="Content Placeholder 2">
            <a:extLst>
              <a:ext uri="{FF2B5EF4-FFF2-40B4-BE49-F238E27FC236}">
                <a16:creationId xmlns:a16="http://schemas.microsoft.com/office/drawing/2014/main" id="{3B93D1F1-074A-43F0-9EAE-4D1BC02F5A90}"/>
              </a:ext>
            </a:extLst>
          </p:cNvPr>
          <p:cNvSpPr>
            <a:spLocks noGrp="1"/>
          </p:cNvSpPr>
          <p:nvPr>
            <p:ph idx="1"/>
          </p:nvPr>
        </p:nvSpPr>
        <p:spPr>
          <a:xfrm>
            <a:off x="166837" y="1116211"/>
            <a:ext cx="11837247" cy="4848820"/>
          </a:xfrm>
        </p:spPr>
        <p:txBody>
          <a:bodyPr/>
          <a:lstStyle/>
          <a:p>
            <a:r>
              <a:rPr lang="en-US" dirty="0"/>
              <a:t>Support Vector Machine Algorithm</a:t>
            </a:r>
          </a:p>
          <a:p>
            <a:pPr lvl="1"/>
            <a:r>
              <a:rPr lang="en-US" dirty="0"/>
              <a:t>Learning phase: SVM identifies closest data points to decision boundary known as Support Vectors</a:t>
            </a:r>
          </a:p>
          <a:p>
            <a:pPr lvl="1"/>
            <a:r>
              <a:rPr lang="en-US" dirty="0"/>
              <a:t>Prediction phase: Predict the class of test record by using Support Vectors</a:t>
            </a:r>
          </a:p>
          <a:p>
            <a:pPr lvl="1"/>
            <a:endParaRPr lang="en-US" dirty="0"/>
          </a:p>
          <a:p>
            <a:pPr lvl="1"/>
            <a:r>
              <a:rPr lang="en-US" dirty="0"/>
              <a:t>Aim: Construction of decision surface (</a:t>
            </a:r>
            <a:r>
              <a:rPr lang="en-US" i="1" dirty="0"/>
              <a:t>WX – b =0</a:t>
            </a:r>
            <a:r>
              <a:rPr lang="en-US" dirty="0"/>
              <a:t>) to</a:t>
            </a:r>
          </a:p>
          <a:p>
            <a:pPr marL="535762" lvl="1" indent="0">
              <a:buNone/>
            </a:pPr>
            <a:r>
              <a:rPr lang="en-US" dirty="0"/>
              <a:t>	find maximum separation between the class</a:t>
            </a:r>
          </a:p>
          <a:p>
            <a:pPr marL="535762" lvl="1" indent="0">
              <a:buNone/>
            </a:pPr>
            <a:endParaRPr lang="en-US" dirty="0"/>
          </a:p>
          <a:p>
            <a:pPr marL="535762" lvl="1" indent="0">
              <a:buNone/>
            </a:pPr>
            <a:endParaRPr lang="en-US" dirty="0"/>
          </a:p>
          <a:p>
            <a:pPr marL="535762" lvl="1" indent="0">
              <a:buNone/>
            </a:pPr>
            <a:r>
              <a:rPr lang="en-US" dirty="0"/>
              <a:t>Prediction equation:</a:t>
            </a:r>
          </a:p>
        </p:txBody>
      </p:sp>
      <p:sp>
        <p:nvSpPr>
          <p:cNvPr id="4" name="Slide Number Placeholder 3">
            <a:extLst>
              <a:ext uri="{FF2B5EF4-FFF2-40B4-BE49-F238E27FC236}">
                <a16:creationId xmlns:a16="http://schemas.microsoft.com/office/drawing/2014/main" id="{9994D35D-7468-4FBD-8DBA-546BA3BC0BF4}"/>
              </a:ext>
            </a:extLst>
          </p:cNvPr>
          <p:cNvSpPr>
            <a:spLocks noGrp="1"/>
          </p:cNvSpPr>
          <p:nvPr>
            <p:ph type="sldNum" sz="quarter" idx="2"/>
          </p:nvPr>
        </p:nvSpPr>
        <p:spPr>
          <a:xfrm>
            <a:off x="11658035" y="6567394"/>
            <a:ext cx="198772" cy="194797"/>
          </a:xfrm>
        </p:spPr>
        <p:txBody>
          <a:bodyPr/>
          <a:lstStyle/>
          <a:p>
            <a:pPr marL="0" marR="0" lvl="0" indent="0" algn="ctr" defTabSz="410751" rtl="0" eaLnBrk="1" fontAlgn="auto" latinLnBrk="0" hangingPunct="1">
              <a:lnSpc>
                <a:spcPct val="100000"/>
              </a:lnSpc>
              <a:spcBef>
                <a:spcPts val="0"/>
              </a:spcBef>
              <a:spcAft>
                <a:spcPts val="0"/>
              </a:spcAft>
              <a:buClrTx/>
              <a:buSzTx/>
              <a:buFontTx/>
              <a:buNone/>
              <a:tabLst/>
              <a:defRPr/>
            </a:pPr>
            <a:fld id="{3F03A6CE-FA7F-4521-8D91-BD78BED4306F}" type="slidenum">
              <a:rPr kumimoji="0" lang="en-US" sz="1266" b="0" i="0" u="none" strike="noStrike" kern="1200" cap="none" spc="0" normalizeH="0" baseline="0" noProof="0" smtClean="0">
                <a:ln>
                  <a:noFill/>
                </a:ln>
                <a:solidFill>
                  <a:srgbClr val="003893"/>
                </a:solidFill>
                <a:effectLst/>
                <a:uLnTx/>
                <a:uFillTx/>
                <a:latin typeface="Gill Sans"/>
                <a:sym typeface="Gill Sans"/>
              </a:rPr>
              <a:pPr marL="0" marR="0" lvl="0" indent="0" algn="ctr" defTabSz="410751" rtl="0" eaLnBrk="1" fontAlgn="auto" latinLnBrk="0" hangingPunct="1">
                <a:lnSpc>
                  <a:spcPct val="100000"/>
                </a:lnSpc>
                <a:spcBef>
                  <a:spcPts val="0"/>
                </a:spcBef>
                <a:spcAft>
                  <a:spcPts val="0"/>
                </a:spcAft>
                <a:buClrTx/>
                <a:buSzTx/>
                <a:buFontTx/>
                <a:buNone/>
                <a:tabLst/>
                <a:defRPr/>
              </a:pPr>
              <a:t>8</a:t>
            </a:fld>
            <a:endParaRPr kumimoji="0" lang="en-US" sz="1266" b="0" i="0" u="none" strike="noStrike" kern="1200" cap="none" spc="0" normalizeH="0" baseline="0" noProof="0">
              <a:ln>
                <a:noFill/>
              </a:ln>
              <a:solidFill>
                <a:srgbClr val="003893"/>
              </a:solidFill>
              <a:effectLst/>
              <a:uLnTx/>
              <a:uFillTx/>
              <a:latin typeface="Gill Sans"/>
              <a:sym typeface="Gill Sans"/>
            </a:endParaRPr>
          </a:p>
        </p:txBody>
      </p:sp>
      <p:pic>
        <p:nvPicPr>
          <p:cNvPr id="5" name="图片 4">
            <a:extLst>
              <a:ext uri="{FF2B5EF4-FFF2-40B4-BE49-F238E27FC236}">
                <a16:creationId xmlns:a16="http://schemas.microsoft.com/office/drawing/2014/main" id="{E7C0F870-8FD7-4D0C-BA9C-C571660FA77A}"/>
              </a:ext>
            </a:extLst>
          </p:cNvPr>
          <p:cNvPicPr>
            <a:picLocks noChangeAspect="1"/>
          </p:cNvPicPr>
          <p:nvPr/>
        </p:nvPicPr>
        <p:blipFill>
          <a:blip r:embed="rId2"/>
          <a:stretch>
            <a:fillRect/>
          </a:stretch>
        </p:blipFill>
        <p:spPr>
          <a:xfrm>
            <a:off x="7440793" y="2718777"/>
            <a:ext cx="3824237" cy="3645773"/>
          </a:xfrm>
          <a:prstGeom prst="rect">
            <a:avLst/>
          </a:prstGeom>
        </p:spPr>
      </p:pic>
      <p:pic>
        <p:nvPicPr>
          <p:cNvPr id="7" name="图片 6">
            <a:extLst>
              <a:ext uri="{FF2B5EF4-FFF2-40B4-BE49-F238E27FC236}">
                <a16:creationId xmlns:a16="http://schemas.microsoft.com/office/drawing/2014/main" id="{75DC27A9-E954-43F3-BFEB-CABA7B190571}"/>
              </a:ext>
            </a:extLst>
          </p:cNvPr>
          <p:cNvPicPr>
            <a:picLocks noChangeAspect="1"/>
          </p:cNvPicPr>
          <p:nvPr/>
        </p:nvPicPr>
        <p:blipFill>
          <a:blip r:embed="rId3"/>
          <a:stretch>
            <a:fillRect/>
          </a:stretch>
        </p:blipFill>
        <p:spPr>
          <a:xfrm>
            <a:off x="854316" y="5100815"/>
            <a:ext cx="3896892" cy="480719"/>
          </a:xfrm>
          <a:prstGeom prst="rect">
            <a:avLst/>
          </a:prstGeom>
        </p:spPr>
      </p:pic>
    </p:spTree>
    <p:extLst>
      <p:ext uri="{BB962C8B-B14F-4D97-AF65-F5344CB8AC3E}">
        <p14:creationId xmlns:p14="http://schemas.microsoft.com/office/powerpoint/2010/main" val="2922087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C15B6-290E-4AB8-AE88-DA456B2A3964}"/>
              </a:ext>
            </a:extLst>
          </p:cNvPr>
          <p:cNvSpPr>
            <a:spLocks noGrp="1"/>
          </p:cNvSpPr>
          <p:nvPr>
            <p:ph type="title"/>
          </p:nvPr>
        </p:nvSpPr>
        <p:spPr>
          <a:xfrm>
            <a:off x="166838" y="7697"/>
            <a:ext cx="10216866" cy="708995"/>
          </a:xfrm>
        </p:spPr>
        <p:txBody>
          <a:bodyPr/>
          <a:lstStyle/>
          <a:p>
            <a:r>
              <a:rPr lang="en-US" dirty="0"/>
              <a:t>SVM Architecture</a:t>
            </a:r>
          </a:p>
        </p:txBody>
      </p:sp>
      <p:sp>
        <p:nvSpPr>
          <p:cNvPr id="3" name="Content Placeholder 2">
            <a:extLst>
              <a:ext uri="{FF2B5EF4-FFF2-40B4-BE49-F238E27FC236}">
                <a16:creationId xmlns:a16="http://schemas.microsoft.com/office/drawing/2014/main" id="{3B93D1F1-074A-43F0-9EAE-4D1BC02F5A90}"/>
              </a:ext>
            </a:extLst>
          </p:cNvPr>
          <p:cNvSpPr>
            <a:spLocks noGrp="1"/>
          </p:cNvSpPr>
          <p:nvPr>
            <p:ph idx="1"/>
          </p:nvPr>
        </p:nvSpPr>
        <p:spPr>
          <a:xfrm>
            <a:off x="166837" y="1116211"/>
            <a:ext cx="11837247" cy="4848820"/>
          </a:xfrm>
        </p:spPr>
        <p:txBody>
          <a:bodyPr/>
          <a:lstStyle/>
          <a:p>
            <a:pPr lvl="1"/>
            <a:r>
              <a:rPr lang="en-US" dirty="0"/>
              <a:t>Test Feature Extraction</a:t>
            </a:r>
          </a:p>
          <a:p>
            <a:pPr lvl="1"/>
            <a:r>
              <a:rPr lang="en-US" dirty="0"/>
              <a:t>SVM Computation</a:t>
            </a:r>
          </a:p>
          <a:p>
            <a:pPr lvl="1"/>
            <a:r>
              <a:rPr lang="en-US" dirty="0"/>
              <a:t>Post Processing</a:t>
            </a:r>
          </a:p>
        </p:txBody>
      </p:sp>
      <p:sp>
        <p:nvSpPr>
          <p:cNvPr id="4" name="Slide Number Placeholder 3">
            <a:extLst>
              <a:ext uri="{FF2B5EF4-FFF2-40B4-BE49-F238E27FC236}">
                <a16:creationId xmlns:a16="http://schemas.microsoft.com/office/drawing/2014/main" id="{9994D35D-7468-4FBD-8DBA-546BA3BC0BF4}"/>
              </a:ext>
            </a:extLst>
          </p:cNvPr>
          <p:cNvSpPr>
            <a:spLocks noGrp="1"/>
          </p:cNvSpPr>
          <p:nvPr>
            <p:ph type="sldNum" sz="quarter" idx="2"/>
          </p:nvPr>
        </p:nvSpPr>
        <p:spPr>
          <a:xfrm>
            <a:off x="11658035" y="6567394"/>
            <a:ext cx="198772" cy="194797"/>
          </a:xfrm>
        </p:spPr>
        <p:txBody>
          <a:bodyPr/>
          <a:lstStyle/>
          <a:p>
            <a:pPr marL="0" marR="0" lvl="0" indent="0" algn="ctr" defTabSz="410751" rtl="0" eaLnBrk="1" fontAlgn="auto" latinLnBrk="0" hangingPunct="1">
              <a:lnSpc>
                <a:spcPct val="100000"/>
              </a:lnSpc>
              <a:spcBef>
                <a:spcPts val="0"/>
              </a:spcBef>
              <a:spcAft>
                <a:spcPts val="0"/>
              </a:spcAft>
              <a:buClrTx/>
              <a:buSzTx/>
              <a:buFontTx/>
              <a:buNone/>
              <a:tabLst/>
              <a:defRPr/>
            </a:pPr>
            <a:fld id="{3F03A6CE-FA7F-4521-8D91-BD78BED4306F}" type="slidenum">
              <a:rPr kumimoji="0" lang="en-US" sz="1266" b="0" i="0" u="none" strike="noStrike" kern="1200" cap="none" spc="0" normalizeH="0" baseline="0" noProof="0" smtClean="0">
                <a:ln>
                  <a:noFill/>
                </a:ln>
                <a:solidFill>
                  <a:srgbClr val="003893"/>
                </a:solidFill>
                <a:effectLst/>
                <a:uLnTx/>
                <a:uFillTx/>
                <a:latin typeface="Gill Sans"/>
                <a:sym typeface="Gill Sans"/>
              </a:rPr>
              <a:pPr marL="0" marR="0" lvl="0" indent="0" algn="ctr" defTabSz="410751" rtl="0" eaLnBrk="1" fontAlgn="auto" latinLnBrk="0" hangingPunct="1">
                <a:lnSpc>
                  <a:spcPct val="100000"/>
                </a:lnSpc>
                <a:spcBef>
                  <a:spcPts val="0"/>
                </a:spcBef>
                <a:spcAft>
                  <a:spcPts val="0"/>
                </a:spcAft>
                <a:buClrTx/>
                <a:buSzTx/>
                <a:buFontTx/>
                <a:buNone/>
                <a:tabLst/>
                <a:defRPr/>
              </a:pPr>
              <a:t>9</a:t>
            </a:fld>
            <a:endParaRPr kumimoji="0" lang="en-US" sz="1266" b="0" i="0" u="none" strike="noStrike" kern="1200" cap="none" spc="0" normalizeH="0" baseline="0" noProof="0">
              <a:ln>
                <a:noFill/>
              </a:ln>
              <a:solidFill>
                <a:srgbClr val="003893"/>
              </a:solidFill>
              <a:effectLst/>
              <a:uLnTx/>
              <a:uFillTx/>
              <a:latin typeface="Gill Sans"/>
              <a:sym typeface="Gill Sans"/>
            </a:endParaRPr>
          </a:p>
        </p:txBody>
      </p:sp>
      <p:pic>
        <p:nvPicPr>
          <p:cNvPr id="6" name="图片 5">
            <a:extLst>
              <a:ext uri="{FF2B5EF4-FFF2-40B4-BE49-F238E27FC236}">
                <a16:creationId xmlns:a16="http://schemas.microsoft.com/office/drawing/2014/main" id="{45B4588A-9A7E-449E-9038-32723244EA4E}"/>
              </a:ext>
            </a:extLst>
          </p:cNvPr>
          <p:cNvPicPr>
            <a:picLocks noChangeAspect="1"/>
          </p:cNvPicPr>
          <p:nvPr/>
        </p:nvPicPr>
        <p:blipFill>
          <a:blip r:embed="rId2"/>
          <a:stretch>
            <a:fillRect/>
          </a:stretch>
        </p:blipFill>
        <p:spPr>
          <a:xfrm>
            <a:off x="5900588" y="1525669"/>
            <a:ext cx="6124575" cy="3486150"/>
          </a:xfrm>
          <a:prstGeom prst="rect">
            <a:avLst/>
          </a:prstGeom>
        </p:spPr>
      </p:pic>
      <p:pic>
        <p:nvPicPr>
          <p:cNvPr id="8" name="图片 7">
            <a:extLst>
              <a:ext uri="{FF2B5EF4-FFF2-40B4-BE49-F238E27FC236}">
                <a16:creationId xmlns:a16="http://schemas.microsoft.com/office/drawing/2014/main" id="{C41AB8D6-6FE5-4499-B546-E99775230D1D}"/>
              </a:ext>
            </a:extLst>
          </p:cNvPr>
          <p:cNvPicPr>
            <a:picLocks noChangeAspect="1"/>
          </p:cNvPicPr>
          <p:nvPr/>
        </p:nvPicPr>
        <p:blipFill>
          <a:blip r:embed="rId3"/>
          <a:stretch>
            <a:fillRect/>
          </a:stretch>
        </p:blipFill>
        <p:spPr>
          <a:xfrm>
            <a:off x="854316" y="5100815"/>
            <a:ext cx="3896892" cy="480719"/>
          </a:xfrm>
          <a:prstGeom prst="rect">
            <a:avLst/>
          </a:prstGeom>
        </p:spPr>
      </p:pic>
      <p:sp>
        <p:nvSpPr>
          <p:cNvPr id="9" name="矩形 8">
            <a:extLst>
              <a:ext uri="{FF2B5EF4-FFF2-40B4-BE49-F238E27FC236}">
                <a16:creationId xmlns:a16="http://schemas.microsoft.com/office/drawing/2014/main" id="{FF1D64EB-D391-4ADA-9CE3-D2DE6EB55C68}"/>
              </a:ext>
            </a:extLst>
          </p:cNvPr>
          <p:cNvSpPr/>
          <p:nvPr/>
        </p:nvSpPr>
        <p:spPr>
          <a:xfrm>
            <a:off x="358219" y="4701295"/>
            <a:ext cx="2944270" cy="369332"/>
          </a:xfrm>
          <a:prstGeom prst="rect">
            <a:avLst/>
          </a:prstGeom>
        </p:spPr>
        <p:txBody>
          <a:bodyPr wrap="square">
            <a:spAutoFit/>
          </a:bodyPr>
          <a:lstStyle/>
          <a:p>
            <a:pPr marL="535762" lvl="1" indent="0">
              <a:buNone/>
            </a:pPr>
            <a:r>
              <a:rPr lang="en-US" altLang="zh-CN" b="1" dirty="0">
                <a:latin typeface="Arial" panose="020B0604020202020204" pitchFamily="34" charset="0"/>
                <a:cs typeface="Arial" panose="020B0604020202020204" pitchFamily="34" charset="0"/>
              </a:rPr>
              <a:t>Prediction equation:</a:t>
            </a:r>
          </a:p>
        </p:txBody>
      </p:sp>
    </p:spTree>
    <p:extLst>
      <p:ext uri="{BB962C8B-B14F-4D97-AF65-F5344CB8AC3E}">
        <p14:creationId xmlns:p14="http://schemas.microsoft.com/office/powerpoint/2010/main" val="13482851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Light"/>
        <a:ea typeface="Gill Sans Light"/>
        <a:cs typeface="Gill Sans Light"/>
      </a:majorFont>
      <a:minorFont>
        <a:latin typeface="Gill Sans Light"/>
        <a:ea typeface="Gill Sans Light"/>
        <a:cs typeface="Gill Sans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25400" cap="flat">
          <a:solidFill>
            <a:srgbClr val="000000"/>
          </a:solidFill>
          <a:prstDash val="solid"/>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FICS Research template - wide.pptx" id="{7454FCA8-590D-4451-9206-889B825FDFD7}" vid="{D2508B6E-59A3-4D46-9DD4-65346D92B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FICS Research template - wide</Template>
  <TotalTime>3676</TotalTime>
  <Words>1177</Words>
  <Application>Microsoft Office PowerPoint</Application>
  <PresentationFormat>宽屏</PresentationFormat>
  <Paragraphs>106</Paragraphs>
  <Slides>13</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Gill Sans</vt:lpstr>
      <vt:lpstr>Gill Sans Light</vt:lpstr>
      <vt:lpstr>微软雅黑</vt:lpstr>
      <vt:lpstr>Arial</vt:lpstr>
      <vt:lpstr>Calibri</vt:lpstr>
      <vt:lpstr>Helvetica</vt:lpstr>
      <vt:lpstr>White</vt:lpstr>
      <vt:lpstr>SVM-based Real-Time Hardware Trojan Detection for Many-Core Platform Amey Kulkarni, Youngok Pino, and Tinoosh Mohsenin </vt:lpstr>
      <vt:lpstr>Introduction</vt:lpstr>
      <vt:lpstr>Introduction</vt:lpstr>
      <vt:lpstr>Trojan Insertion Methodology</vt:lpstr>
      <vt:lpstr>Feature Extraction and Optimization</vt:lpstr>
      <vt:lpstr>Machine Learning Algorithms</vt:lpstr>
      <vt:lpstr>Machine Learning Algorithms</vt:lpstr>
      <vt:lpstr>Machine Learning Algorithms</vt:lpstr>
      <vt:lpstr>SVM Architecture</vt:lpstr>
      <vt:lpstr>Seizure Detection Algorithm</vt:lpstr>
      <vt:lpstr>Mapping on Many-Core Platform</vt:lpstr>
      <vt:lpstr>IMPLEMENTATION 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Title Paper Authors</dc:title>
  <dc:creator>Andrew Stern</dc:creator>
  <cp:lastModifiedBy>泽曦 刘</cp:lastModifiedBy>
  <cp:revision>33</cp:revision>
  <dcterms:created xsi:type="dcterms:W3CDTF">2016-09-20T17:26:14Z</dcterms:created>
  <dcterms:modified xsi:type="dcterms:W3CDTF">2020-04-17T01:19:49Z</dcterms:modified>
</cp:coreProperties>
</file>