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571" r:id="rId2"/>
    <p:sldId id="621" r:id="rId3"/>
    <p:sldId id="654" r:id="rId4"/>
    <p:sldId id="655" r:id="rId5"/>
    <p:sldId id="657" r:id="rId6"/>
    <p:sldId id="658" r:id="rId7"/>
    <p:sldId id="660" r:id="rId8"/>
    <p:sldId id="622" r:id="rId9"/>
    <p:sldId id="613" r:id="rId10"/>
    <p:sldId id="641" r:id="rId11"/>
    <p:sldId id="674" r:id="rId12"/>
    <p:sldId id="673" r:id="rId13"/>
    <p:sldId id="645" r:id="rId14"/>
    <p:sldId id="671" r:id="rId15"/>
    <p:sldId id="670" r:id="rId16"/>
    <p:sldId id="672" r:id="rId17"/>
    <p:sldId id="649" r:id="rId18"/>
    <p:sldId id="650" r:id="rId19"/>
    <p:sldId id="651" r:id="rId20"/>
    <p:sldId id="647" r:id="rId21"/>
    <p:sldId id="610" r:id="rId22"/>
    <p:sldId id="653" r:id="rId23"/>
    <p:sldId id="6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2B4"/>
    <a:srgbClr val="FFC82D"/>
    <a:srgbClr val="85898A"/>
    <a:srgbClr val="E80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E62EAD-5D93-74E2-3CDF-3727BD15284C}" v="4130" dt="2022-10-18T11:29:59.1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4" autoAdjust="0"/>
    <p:restoredTop sz="83561" autoAdjust="0"/>
  </p:normalViewPr>
  <p:slideViewPr>
    <p:cSldViewPr snapToObjects="1">
      <p:cViewPr varScale="1">
        <p:scale>
          <a:sx n="60" d="100"/>
          <a:sy n="60" d="100"/>
        </p:scale>
        <p:origin x="62" y="2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79" d="100"/>
          <a:sy n="79" d="100"/>
        </p:scale>
        <p:origin x="2448" y="80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158CD6-4ADE-4624-619B-883A3B777E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49D1A6-F696-BEFC-0EC7-D131097C7D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0057A-98AF-4603-BDE2-A42EBFF2861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6E7EC-C14E-1780-33A5-92D3B8A92A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666B1-6087-DB64-603D-C7A4FD795F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99BF9-1709-4CFB-A743-EF674AF8D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12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FAFBD-E975-384B-B52C-750FB7256107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26B5F-485C-4C4C-A74C-E481791A0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92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26B5F-485C-4C4C-A74C-E481791A0E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66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26B5F-485C-4C4C-A74C-E481791A0E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35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26B5F-485C-4C4C-A74C-E481791A0E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7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26B5F-485C-4C4C-A74C-E481791A0E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95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26B5F-485C-4C4C-A74C-E481791A0E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85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26B5F-485C-4C4C-A74C-E481791A0E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28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26B5F-485C-4C4C-A74C-E481791A0EA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21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26B5F-485C-4C4C-A74C-E481791A0EA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34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26B5F-485C-4C4C-A74C-E481791A0EA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01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26B5F-485C-4C4C-A74C-E481791A0E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57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26B5F-485C-4C4C-A74C-E481791A0E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77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26B5F-485C-4C4C-A74C-E481791A0E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50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26B5F-485C-4C4C-A74C-E481791A0E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47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26B5F-485C-4C4C-A74C-E481791A0E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03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26B5F-485C-4C4C-A74C-E481791A0E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47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26B5F-485C-4C4C-A74C-E481791A0E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85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26B5F-485C-4C4C-A74C-E481791A0E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00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728" y="951900"/>
            <a:ext cx="10972800" cy="5703092"/>
          </a:xfrm>
        </p:spPr>
        <p:txBody>
          <a:bodyPr wrap="square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6039" y="6462688"/>
            <a:ext cx="1338696" cy="365125"/>
          </a:xfrm>
        </p:spPr>
        <p:txBody>
          <a:bodyPr/>
          <a:lstStyle>
            <a:lvl1pPr>
              <a:defRPr sz="2000" b="1">
                <a:solidFill>
                  <a:srgbClr val="0022B4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"/>
            <a:ext cx="12192000" cy="663864"/>
            <a:chOff x="0" y="230429"/>
            <a:chExt cx="9144000" cy="663864"/>
          </a:xfrm>
        </p:grpSpPr>
        <p:sp>
          <p:nvSpPr>
            <p:cNvPr id="8" name="TextBox 7"/>
            <p:cNvSpPr txBox="1"/>
            <p:nvPr/>
          </p:nvSpPr>
          <p:spPr>
            <a:xfrm>
              <a:off x="1304041" y="230429"/>
              <a:ext cx="7839959" cy="663864"/>
            </a:xfrm>
            <a:prstGeom prst="rect">
              <a:avLst/>
            </a:prstGeom>
            <a:solidFill>
              <a:srgbClr val="85898A">
                <a:alpha val="82000"/>
              </a:srgbClr>
            </a:solidFill>
          </p:spPr>
          <p:txBody>
            <a:bodyPr wrap="square" rtlCol="0" anchor="ctr" anchorCtr="0">
              <a:noAutofit/>
            </a:bodyPr>
            <a:lstStyle/>
            <a:p>
              <a:endParaRPr lang="en-US" sz="2400" b="1" dirty="0">
                <a:solidFill>
                  <a:srgbClr val="FFC82D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0" y="230429"/>
              <a:ext cx="1304042" cy="663863"/>
            </a:xfrm>
            <a:prstGeom prst="rect">
              <a:avLst/>
            </a:prstGeom>
            <a:solidFill>
              <a:srgbClr val="0022B4"/>
            </a:solidFill>
          </p:spPr>
          <p:txBody>
            <a:bodyPr wrap="square" rtlCol="0">
              <a:noAutofit/>
            </a:bodyPr>
            <a:lstStyle/>
            <a:p>
              <a:pPr>
                <a:lnSpc>
                  <a:spcPct val="150000"/>
                </a:lnSpc>
              </a:pPr>
              <a:endParaRPr lang="en-US" sz="1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Picture 4" descr="Image resul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43526" y="87795"/>
            <a:ext cx="1105646" cy="98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677" y="50909"/>
            <a:ext cx="7988171" cy="562047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2400" b="1" kern="1200" dirty="0">
                <a:solidFill>
                  <a:srgbClr val="FFC82D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812282"/>
            <a:ext cx="3251200" cy="45719"/>
          </a:xfrm>
          <a:prstGeom prst="rect">
            <a:avLst/>
          </a:prstGeom>
          <a:solidFill>
            <a:srgbClr val="0022B4"/>
          </a:solidFill>
          <a:ln>
            <a:solidFill>
              <a:srgbClr val="002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3251200" y="6812280"/>
            <a:ext cx="1219200" cy="45720"/>
          </a:xfrm>
          <a:prstGeom prst="rect">
            <a:avLst/>
          </a:prstGeom>
          <a:solidFill>
            <a:srgbClr val="E8000D"/>
          </a:solidFill>
          <a:ln>
            <a:solidFill>
              <a:srgbClr val="E8000D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4368800" y="6812282"/>
            <a:ext cx="508000" cy="45719"/>
          </a:xfrm>
          <a:prstGeom prst="rect">
            <a:avLst/>
          </a:prstGeom>
          <a:solidFill>
            <a:srgbClr val="85898A"/>
          </a:solidFill>
          <a:ln>
            <a:solidFill>
              <a:srgbClr val="85898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85289"/>
            <a:ext cx="10363200" cy="4147704"/>
          </a:xfrm>
        </p:spPr>
        <p:txBody>
          <a:bodyPr>
            <a:noAutofit/>
          </a:bodyPr>
          <a:lstStyle/>
          <a:p>
            <a:r>
              <a:rPr lang="en-US" sz="3200" b="1" dirty="0" err="1">
                <a:ea typeface="+mj-lt"/>
                <a:cs typeface="+mj-lt"/>
              </a:rPr>
              <a:t>LoneNeuron</a:t>
            </a:r>
            <a:r>
              <a:rPr lang="en-US" sz="3200" b="1" dirty="0">
                <a:ea typeface="+mj-lt"/>
                <a:cs typeface="+mj-lt"/>
              </a:rPr>
              <a:t>: a Highly-effective Feature-domain Neural Trojan using Invisible and Polymorphic Watermarks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br>
              <a:rPr lang="en-US" sz="3200" b="1" dirty="0"/>
            </a:br>
            <a:r>
              <a:rPr lang="it-IT" sz="2400" dirty="0" err="1"/>
              <a:t>Zeyan</a:t>
            </a:r>
            <a:r>
              <a:rPr lang="it-IT" sz="2400" dirty="0"/>
              <a:t> Liu</a:t>
            </a:r>
            <a:r>
              <a:rPr lang="it-IT" sz="2400" baseline="30000" dirty="0"/>
              <a:t>1</a:t>
            </a:r>
            <a:r>
              <a:rPr lang="it-IT" sz="2400" dirty="0"/>
              <a:t>, </a:t>
            </a:r>
            <a:r>
              <a:rPr lang="it-IT" sz="2400" dirty="0" err="1"/>
              <a:t>Fengjun</a:t>
            </a:r>
            <a:r>
              <a:rPr lang="it-IT" sz="2400" dirty="0"/>
              <a:t> Li</a:t>
            </a:r>
            <a:r>
              <a:rPr lang="it-IT" sz="2400" baseline="30000" dirty="0"/>
              <a:t>1</a:t>
            </a:r>
            <a:r>
              <a:rPr lang="it-IT" sz="2400" dirty="0"/>
              <a:t>, Zhu Li</a:t>
            </a:r>
            <a:r>
              <a:rPr lang="it-IT" sz="2400" baseline="30000" dirty="0"/>
              <a:t>2</a:t>
            </a:r>
            <a:r>
              <a:rPr lang="it-IT" sz="2400" dirty="0"/>
              <a:t>, Bo Luo</a:t>
            </a:r>
            <a:r>
              <a:rPr lang="it-IT" sz="2400" baseline="30000" dirty="0"/>
              <a:t>1</a:t>
            </a:r>
            <a:br>
              <a:rPr lang="it-IT" sz="2400" baseline="30000" dirty="0"/>
            </a:br>
            <a:br>
              <a:rPr lang="it-IT" sz="2400" baseline="30000" dirty="0"/>
            </a:br>
            <a:r>
              <a:rPr lang="it-IT" sz="2000" baseline="30000" dirty="0"/>
              <a:t>1</a:t>
            </a:r>
            <a:r>
              <a:rPr lang="it-IT" sz="2000" dirty="0"/>
              <a:t> EECS/I2S, University of Kansas, Lawrence, KS, USA</a:t>
            </a:r>
            <a:br>
              <a:rPr lang="it-IT" sz="2000" dirty="0"/>
            </a:br>
            <a:r>
              <a:rPr lang="it-IT" sz="2000" dirty="0"/>
              <a:t> </a:t>
            </a:r>
            <a:r>
              <a:rPr lang="it-IT" sz="2000" baseline="30000" dirty="0"/>
              <a:t>3</a:t>
            </a:r>
            <a:r>
              <a:rPr lang="it-IT" sz="2000" dirty="0"/>
              <a:t> University of Missouri–Kansas City, Kansas City, MO, USA 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pic>
        <p:nvPicPr>
          <p:cNvPr id="5" name="Picture 4" descr="Image result">
            <a:extLst>
              <a:ext uri="{FF2B5EF4-FFF2-40B4-BE49-F238E27FC236}">
                <a16:creationId xmlns:a16="http://schemas.microsoft.com/office/drawing/2014/main" id="{E22299C6-2EAD-CEDD-15B9-E015A4F70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21680" y="258984"/>
            <a:ext cx="1105646" cy="98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360F09F0-8B7A-BD9E-2AFA-F2E2264C56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52" b="19029"/>
          <a:stretch/>
        </p:blipFill>
        <p:spPr>
          <a:xfrm>
            <a:off x="10288023" y="263154"/>
            <a:ext cx="1545085" cy="9767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47427F4-58E9-DAA0-9993-1825B96CE6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432" y="5502852"/>
            <a:ext cx="685900" cy="8064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D742A9-C0D1-7611-201E-B2F0134069D0}"/>
              </a:ext>
            </a:extLst>
          </p:cNvPr>
          <p:cNvSpPr txBox="1"/>
          <p:nvPr/>
        </p:nvSpPr>
        <p:spPr>
          <a:xfrm>
            <a:off x="5519930" y="5650758"/>
            <a:ext cx="2189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ACM CCS 2022</a:t>
            </a:r>
          </a:p>
        </p:txBody>
      </p:sp>
    </p:spTree>
    <p:extLst>
      <p:ext uri="{BB962C8B-B14F-4D97-AF65-F5344CB8AC3E}">
        <p14:creationId xmlns:p14="http://schemas.microsoft.com/office/powerpoint/2010/main" val="2877349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127AE1-004C-D21E-913E-91E37C22D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35AD78-60CA-5478-DF11-6A96A3EC4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LoneNeuron: Trigger Generation</a:t>
            </a:r>
            <a:endParaRPr lang="en-US" dirty="0"/>
          </a:p>
        </p:txBody>
      </p:sp>
      <p:pic>
        <p:nvPicPr>
          <p:cNvPr id="11" name="Picture 11" descr="Diagram&#10;&#10;Description automatically generated">
            <a:extLst>
              <a:ext uri="{FF2B5EF4-FFF2-40B4-BE49-F238E27FC236}">
                <a16:creationId xmlns:a16="http://schemas.microsoft.com/office/drawing/2014/main" id="{5718C529-515C-6B14-6A57-5072B51D8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2226" y="2276860"/>
            <a:ext cx="10298724" cy="3666620"/>
          </a:xfr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15716600-CAE1-CA1B-EE65-DB06229C7435}"/>
              </a:ext>
            </a:extLst>
          </p:cNvPr>
          <p:cNvGrpSpPr/>
          <p:nvPr/>
        </p:nvGrpSpPr>
        <p:grpSpPr>
          <a:xfrm>
            <a:off x="3561292" y="998127"/>
            <a:ext cx="7949766" cy="400110"/>
            <a:chOff x="3561292" y="998127"/>
            <a:chExt cx="7949766" cy="400110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F059F60-650D-139F-C919-AF5728F350C4}"/>
                </a:ext>
              </a:extLst>
            </p:cNvPr>
            <p:cNvCxnSpPr>
              <a:cxnSpLocks/>
            </p:cNvCxnSpPr>
            <p:nvPr/>
          </p:nvCxnSpPr>
          <p:spPr>
            <a:xfrm>
              <a:off x="3561292" y="1225415"/>
              <a:ext cx="7949766" cy="0"/>
            </a:xfrm>
            <a:prstGeom prst="straightConnector1">
              <a:avLst/>
            </a:prstGeom>
            <a:ln w="101600">
              <a:solidFill>
                <a:srgbClr val="E8000D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03FCC4F-5106-14B2-FA04-487088FAB428}"/>
                </a:ext>
              </a:extLst>
            </p:cNvPr>
            <p:cNvSpPr txBox="1"/>
            <p:nvPr/>
          </p:nvSpPr>
          <p:spPr>
            <a:xfrm>
              <a:off x="5980786" y="998127"/>
              <a:ext cx="213145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The Feature Space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974DDD-FA29-473F-E119-57994CD19388}"/>
              </a:ext>
            </a:extLst>
          </p:cNvPr>
          <p:cNvGrpSpPr/>
          <p:nvPr/>
        </p:nvGrpSpPr>
        <p:grpSpPr>
          <a:xfrm>
            <a:off x="738549" y="1025360"/>
            <a:ext cx="2822743" cy="400110"/>
            <a:chOff x="738549" y="1025360"/>
            <a:chExt cx="2822743" cy="400110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3C43C90-F27E-58E3-7CBC-249492AF77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549" y="1225415"/>
              <a:ext cx="2822743" cy="0"/>
            </a:xfrm>
            <a:prstGeom prst="straightConnector1">
              <a:avLst/>
            </a:prstGeom>
            <a:ln w="101600">
              <a:solidFill>
                <a:srgbClr val="0022B4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A0301BE-874F-32F5-118E-AE9D0D5147A7}"/>
                </a:ext>
              </a:extLst>
            </p:cNvPr>
            <p:cNvSpPr txBox="1"/>
            <p:nvPr/>
          </p:nvSpPr>
          <p:spPr>
            <a:xfrm>
              <a:off x="1199405" y="1025360"/>
              <a:ext cx="187222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22B4"/>
                  </a:solidFill>
                </a:rPr>
                <a:t>The Pixel Space</a:t>
              </a:r>
            </a:p>
          </p:txBody>
        </p:sp>
      </p:grp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859FADB3-5B6D-BA50-D5F9-7FEABE911DBA}"/>
              </a:ext>
            </a:extLst>
          </p:cNvPr>
          <p:cNvSpPr/>
          <p:nvPr/>
        </p:nvSpPr>
        <p:spPr>
          <a:xfrm>
            <a:off x="4150711" y="1452704"/>
            <a:ext cx="2290932" cy="1209748"/>
          </a:xfrm>
          <a:prstGeom prst="wedgeRectCallout">
            <a:avLst>
              <a:gd name="adj1" fmla="val -80759"/>
              <a:gd name="adj2" fmla="val 66428"/>
            </a:avLst>
          </a:prstGeom>
          <a:solidFill>
            <a:schemeClr val="bg1"/>
          </a:solidFill>
          <a:ln>
            <a:solidFill>
              <a:srgbClr val="E8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1&amp;2: Identify the pixel domain region and the corresponding </a:t>
            </a:r>
            <a:r>
              <a:rPr lang="en-US" sz="1600" b="1" i="1" dirty="0">
                <a:solidFill>
                  <a:schemeClr val="tx1"/>
                </a:solidFill>
              </a:rPr>
              <a:t>N</a:t>
            </a:r>
            <a:r>
              <a:rPr lang="en-US" sz="1600" dirty="0">
                <a:solidFill>
                  <a:schemeClr val="tx1"/>
                </a:solidFill>
              </a:rPr>
              <a:t> features to carry the watermark.  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8E74E7E0-F318-0ACA-94CF-6314E12CB57E}"/>
              </a:ext>
            </a:extLst>
          </p:cNvPr>
          <p:cNvSpPr/>
          <p:nvPr/>
        </p:nvSpPr>
        <p:spPr>
          <a:xfrm>
            <a:off x="7766603" y="1455630"/>
            <a:ext cx="2016245" cy="959812"/>
          </a:xfrm>
          <a:prstGeom prst="wedgeRectCallout">
            <a:avLst>
              <a:gd name="adj1" fmla="val -36537"/>
              <a:gd name="adj2" fmla="val 96726"/>
            </a:avLst>
          </a:prstGeom>
          <a:solidFill>
            <a:schemeClr val="bg1"/>
          </a:solidFill>
          <a:ln>
            <a:solidFill>
              <a:srgbClr val="E8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3: Select the injection position: the </a:t>
            </a:r>
            <a:r>
              <a:rPr lang="en-US" sz="1600" b="1" i="1" dirty="0">
                <a:solidFill>
                  <a:schemeClr val="tx1"/>
                </a:solidFill>
              </a:rPr>
              <a:t>s</a:t>
            </a:r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dirty="0" err="1">
                <a:solidFill>
                  <a:schemeClr val="tx1"/>
                </a:solidFill>
              </a:rPr>
              <a:t>th</a:t>
            </a:r>
            <a:r>
              <a:rPr lang="en-US" sz="1600" dirty="0">
                <a:solidFill>
                  <a:schemeClr val="tx1"/>
                </a:solidFill>
              </a:rPr>
              <a:t> bit after the binary point.  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74077D10-D659-9F91-CFFD-D5F3CBE10C2B}"/>
              </a:ext>
            </a:extLst>
          </p:cNvPr>
          <p:cNvSpPr/>
          <p:nvPr/>
        </p:nvSpPr>
        <p:spPr>
          <a:xfrm>
            <a:off x="10236980" y="5252941"/>
            <a:ext cx="1901031" cy="1209747"/>
          </a:xfrm>
          <a:prstGeom prst="wedgeRectCallout">
            <a:avLst>
              <a:gd name="adj1" fmla="val -26999"/>
              <a:gd name="adj2" fmla="val -106016"/>
            </a:avLst>
          </a:prstGeom>
          <a:solidFill>
            <a:schemeClr val="bg1"/>
          </a:solidFill>
          <a:ln>
            <a:solidFill>
              <a:srgbClr val="E8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4&amp;5: Inject the </a:t>
            </a:r>
            <a:r>
              <a:rPr lang="en-US" sz="1600" b="1" i="1" dirty="0">
                <a:solidFill>
                  <a:schemeClr val="tx1"/>
                </a:solidFill>
              </a:rPr>
              <a:t>N</a:t>
            </a:r>
            <a:r>
              <a:rPr lang="en-US" sz="1600" dirty="0">
                <a:solidFill>
                  <a:schemeClr val="tx1"/>
                </a:solidFill>
              </a:rPr>
              <a:t>-bit pattern in the feature domain.  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E3CD8CEA-8325-2E53-4563-F0F8EE9B97CA}"/>
              </a:ext>
            </a:extLst>
          </p:cNvPr>
          <p:cNvSpPr/>
          <p:nvPr/>
        </p:nvSpPr>
        <p:spPr>
          <a:xfrm>
            <a:off x="5635144" y="5550501"/>
            <a:ext cx="2189066" cy="1162098"/>
          </a:xfrm>
          <a:prstGeom prst="wedgeRectCallout">
            <a:avLst>
              <a:gd name="adj1" fmla="val -82246"/>
              <a:gd name="adj2" fmla="val -61402"/>
            </a:avLst>
          </a:prstGeom>
          <a:solidFill>
            <a:schemeClr val="bg1"/>
          </a:solidFill>
          <a:ln>
            <a:solidFill>
              <a:srgbClr val="E8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6: Reconstruct the pixel-domain watermarks from the contaminated features.  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A179D714-404F-AC16-AAD0-CAB671DB72B6}"/>
              </a:ext>
            </a:extLst>
          </p:cNvPr>
          <p:cNvSpPr/>
          <p:nvPr/>
        </p:nvSpPr>
        <p:spPr>
          <a:xfrm>
            <a:off x="532123" y="5675673"/>
            <a:ext cx="3235594" cy="1056429"/>
          </a:xfrm>
          <a:prstGeom prst="wedgeRectCallout">
            <a:avLst>
              <a:gd name="adj1" fmla="val 36760"/>
              <a:gd name="adj2" fmla="val -74307"/>
            </a:avLst>
          </a:prstGeom>
          <a:solidFill>
            <a:schemeClr val="bg1"/>
          </a:solidFill>
          <a:ln>
            <a:solidFill>
              <a:srgbClr val="E8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Deconvolution: an underdetermined system of equations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many solutions 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b="1" dirty="0">
                <a:solidFill>
                  <a:srgbClr val="E8000D"/>
                </a:solidFill>
                <a:sym typeface="Wingdings" panose="05000000000000000000" pitchFamily="2" charset="2"/>
              </a:rPr>
              <a:t>polymorphic watermarks</a:t>
            </a:r>
            <a:endParaRPr lang="en-US" sz="1600" b="1" dirty="0">
              <a:solidFill>
                <a:srgbClr val="E800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87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7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127AE1-004C-D21E-913E-91E37C22D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35AD78-60CA-5478-DF11-6A96A3EC4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LoneNeuron: Trigger Generation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4E35D7-17A0-2047-D26C-0FFB92A52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Watermarked images are visually identical to the original images.</a:t>
            </a:r>
          </a:p>
        </p:txBody>
      </p:sp>
      <p:pic>
        <p:nvPicPr>
          <p:cNvPr id="7" name="Picture 6" descr="A picture containing indoor, fruit&#10;&#10;Description automatically generated">
            <a:extLst>
              <a:ext uri="{FF2B5EF4-FFF2-40B4-BE49-F238E27FC236}">
                <a16:creationId xmlns:a16="http://schemas.microsoft.com/office/drawing/2014/main" id="{B0CCF689-C509-98B8-5506-D3B7FF303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70" y="1585576"/>
            <a:ext cx="2133600" cy="2133600"/>
          </a:xfrm>
          <a:prstGeom prst="rect">
            <a:avLst/>
          </a:prstGeom>
        </p:spPr>
      </p:pic>
      <p:pic>
        <p:nvPicPr>
          <p:cNvPr id="9" name="Picture 8" descr="A fruit next to a pineapple&#10;&#10;Description automatically generated with low confidence">
            <a:extLst>
              <a:ext uri="{FF2B5EF4-FFF2-40B4-BE49-F238E27FC236}">
                <a16:creationId xmlns:a16="http://schemas.microsoft.com/office/drawing/2014/main" id="{B66B870E-99F1-769B-ABD7-A079D7FC58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292" y="1585576"/>
            <a:ext cx="2133600" cy="2133600"/>
          </a:xfrm>
          <a:prstGeom prst="rect">
            <a:avLst/>
          </a:prstGeom>
        </p:spPr>
      </p:pic>
      <p:pic>
        <p:nvPicPr>
          <p:cNvPr id="13" name="Picture 12" descr="A dog in a field of yellow flowers&#10;&#10;Description automatically generated with medium confidence">
            <a:extLst>
              <a:ext uri="{FF2B5EF4-FFF2-40B4-BE49-F238E27FC236}">
                <a16:creationId xmlns:a16="http://schemas.microsoft.com/office/drawing/2014/main" id="{3A5532FB-9F9F-22C7-C8DA-1D70D07DD2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70" y="4058120"/>
            <a:ext cx="2133600" cy="2133600"/>
          </a:xfrm>
          <a:prstGeom prst="rect">
            <a:avLst/>
          </a:prstGeom>
        </p:spPr>
      </p:pic>
      <p:pic>
        <p:nvPicPr>
          <p:cNvPr id="16" name="Picture 15" descr="A dog in a field of yellow flowers&#10;&#10;Description automatically generated with medium confidence">
            <a:extLst>
              <a:ext uri="{FF2B5EF4-FFF2-40B4-BE49-F238E27FC236}">
                <a16:creationId xmlns:a16="http://schemas.microsoft.com/office/drawing/2014/main" id="{3A024717-500E-97C7-EC5C-8745D75EB5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292" y="4061174"/>
            <a:ext cx="2133600" cy="2133600"/>
          </a:xfrm>
          <a:prstGeom prst="rect">
            <a:avLst/>
          </a:prstGeom>
        </p:spPr>
      </p:pic>
      <p:pic>
        <p:nvPicPr>
          <p:cNvPr id="20" name="Picture 19" descr="A picture containing text&#10;&#10;Description automatically generated">
            <a:extLst>
              <a:ext uri="{FF2B5EF4-FFF2-40B4-BE49-F238E27FC236}">
                <a16:creationId xmlns:a16="http://schemas.microsoft.com/office/drawing/2014/main" id="{D17E81F6-9247-E76E-C741-EEB59A7DA4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856" y="1585576"/>
            <a:ext cx="2133600" cy="2133600"/>
          </a:xfrm>
          <a:prstGeom prst="rect">
            <a:avLst/>
          </a:prstGeom>
        </p:spPr>
      </p:pic>
      <p:pic>
        <p:nvPicPr>
          <p:cNvPr id="22" name="Picture 21" descr="A picture containing text&#10;&#10;Description automatically generated">
            <a:extLst>
              <a:ext uri="{FF2B5EF4-FFF2-40B4-BE49-F238E27FC236}">
                <a16:creationId xmlns:a16="http://schemas.microsoft.com/office/drawing/2014/main" id="{5E63A7FA-BDAF-DFCC-D3A7-BEADAB87F6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778" y="1585576"/>
            <a:ext cx="2133600" cy="2133600"/>
          </a:xfrm>
          <a:prstGeom prst="rect">
            <a:avLst/>
          </a:prstGeom>
        </p:spPr>
      </p:pic>
      <p:pic>
        <p:nvPicPr>
          <p:cNvPr id="31" name="Picture 3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C98BE6D-0C78-C78D-CF3C-EB7AA0896D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856" y="4058120"/>
            <a:ext cx="2133600" cy="2133600"/>
          </a:xfrm>
          <a:prstGeom prst="rect">
            <a:avLst/>
          </a:prstGeom>
        </p:spPr>
      </p:pic>
      <p:pic>
        <p:nvPicPr>
          <p:cNvPr id="33" name="Picture 3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688BC33-BB45-5894-86BF-03AF6D4242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778" y="4058120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59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A118C3-E3BE-BCC6-1A42-4B898535D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the LoneNeuron: freeze the pre-trained victim DNN and train the injected Trojan neuron only.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cs typeface="Calibri"/>
              </a:rPr>
              <a:t>White-box training</a:t>
            </a:r>
            <a:r>
              <a:rPr lang="en-US" sz="2800" dirty="0">
                <a:cs typeface="Calibri"/>
              </a:rPr>
              <a:t>: using images from the original training data.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Grey-box training</a:t>
            </a:r>
            <a:r>
              <a:rPr lang="en-US" sz="2800" dirty="0"/>
              <a:t>: using </a:t>
            </a:r>
            <a:r>
              <a:rPr lang="en-US" altLang="zh-CN" sz="2800" dirty="0"/>
              <a:t>generated inputs</a:t>
            </a:r>
            <a:r>
              <a:rPr lang="en-US" sz="2800" dirty="0"/>
              <a:t> as random gaussian noises.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E692A9-2D3A-A9EB-6067-C200D05B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6A00A9-BACE-3DA1-2739-963FF2141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677" y="50909"/>
            <a:ext cx="8794669" cy="562047"/>
          </a:xfrm>
        </p:spPr>
        <p:txBody>
          <a:bodyPr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LoneNeuron: Trojan Training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1F23CB1-55EA-E780-FC44-44D7A2E26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116726"/>
              </p:ext>
            </p:extLst>
          </p:nvPr>
        </p:nvGraphicFramePr>
        <p:xfrm>
          <a:off x="1487440" y="3256179"/>
          <a:ext cx="8922192" cy="2559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548">
                  <a:extLst>
                    <a:ext uri="{9D8B030D-6E8A-4147-A177-3AD203B41FA5}">
                      <a16:colId xmlns:a16="http://schemas.microsoft.com/office/drawing/2014/main" val="3812572479"/>
                    </a:ext>
                  </a:extLst>
                </a:gridCol>
                <a:gridCol w="2230548">
                  <a:extLst>
                    <a:ext uri="{9D8B030D-6E8A-4147-A177-3AD203B41FA5}">
                      <a16:colId xmlns:a16="http://schemas.microsoft.com/office/drawing/2014/main" val="4104438719"/>
                    </a:ext>
                  </a:extLst>
                </a:gridCol>
                <a:gridCol w="2230548">
                  <a:extLst>
                    <a:ext uri="{9D8B030D-6E8A-4147-A177-3AD203B41FA5}">
                      <a16:colId xmlns:a16="http://schemas.microsoft.com/office/drawing/2014/main" val="1236398447"/>
                    </a:ext>
                  </a:extLst>
                </a:gridCol>
                <a:gridCol w="2230548">
                  <a:extLst>
                    <a:ext uri="{9D8B030D-6E8A-4147-A177-3AD203B41FA5}">
                      <a16:colId xmlns:a16="http://schemas.microsoft.com/office/drawing/2014/main" val="3686695156"/>
                    </a:ext>
                  </a:extLst>
                </a:gridCol>
              </a:tblGrid>
              <a:tr h="42658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Dataset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Size of Dataset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White-box Training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Grey-box Training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450876"/>
                  </a:ext>
                </a:extLst>
              </a:tr>
              <a:tr h="42658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MNIST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60,000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70 (0.1%)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200 (0.3%)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712389"/>
                  </a:ext>
                </a:extLst>
              </a:tr>
              <a:tr h="42658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GTSRB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39,209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50 (0.1%)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200 (0.5%)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61876"/>
                  </a:ext>
                </a:extLst>
              </a:tr>
              <a:tr h="42658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ImageNet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1,291,167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50 (0.004%)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200 (0.015%)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799133"/>
                  </a:ext>
                </a:extLst>
              </a:tr>
              <a:tr h="42658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CIFAR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50,000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60 (0.1%)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200 (0.4%)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61067"/>
                  </a:ext>
                </a:extLst>
              </a:tr>
              <a:tr h="42658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LFW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13,233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50 (0.4%)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200 (1.5%)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74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507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6DBB95-1173-FC23-77A3-7F3C293C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0D3D36-36F7-A1FF-A3A8-821EDBA6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EA4105-01DF-C4FF-A0C7-B275A8EEEDEE}"/>
              </a:ext>
            </a:extLst>
          </p:cNvPr>
          <p:cNvSpPr/>
          <p:nvPr/>
        </p:nvSpPr>
        <p:spPr>
          <a:xfrm>
            <a:off x="3965895" y="1635419"/>
            <a:ext cx="4177329" cy="52284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sq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  <a:cs typeface="Times New Roman"/>
              </a:rPr>
              <a:t>Introduction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B33DCB-2C18-2135-1EE6-D8CCDC2FA749}"/>
              </a:ext>
            </a:extLst>
          </p:cNvPr>
          <p:cNvSpPr/>
          <p:nvPr/>
        </p:nvSpPr>
        <p:spPr>
          <a:xfrm>
            <a:off x="3970779" y="4978026"/>
            <a:ext cx="4177329" cy="522849"/>
          </a:xfrm>
          <a:prstGeom prst="rect">
            <a:avLst/>
          </a:prstGeom>
          <a:solidFill>
            <a:schemeClr val="bg1"/>
          </a:solidFill>
          <a:ln w="25400" cap="sq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  <a:cs typeface="Times New Roman"/>
              </a:rPr>
              <a:t>Conclusion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43620C-700C-28A8-A659-FC88523DD879}"/>
              </a:ext>
            </a:extLst>
          </p:cNvPr>
          <p:cNvSpPr/>
          <p:nvPr/>
        </p:nvSpPr>
        <p:spPr>
          <a:xfrm>
            <a:off x="3965895" y="2749111"/>
            <a:ext cx="4177329" cy="52284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sq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+mj-lt"/>
                <a:cs typeface="Times New Roman"/>
              </a:rPr>
              <a:t>LoneNeuron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74D6E3-0FF2-BFFA-2F93-FC153308ECC0}"/>
              </a:ext>
            </a:extLst>
          </p:cNvPr>
          <p:cNvSpPr/>
          <p:nvPr/>
        </p:nvSpPr>
        <p:spPr>
          <a:xfrm>
            <a:off x="3965895" y="3862803"/>
            <a:ext cx="4177329" cy="52284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sq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+mj-lt"/>
                <a:cs typeface="Times New Roman"/>
              </a:rPr>
              <a:t>Evaluation</a:t>
            </a:r>
            <a:endParaRPr lang="en-US" sz="2000" b="1">
              <a:solidFill>
                <a:schemeClr val="tx1"/>
              </a:solidFill>
              <a:latin typeface="+mj-lt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29310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E692A9-2D3A-A9EB-6067-C200D05B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6A00A9-BACE-3DA1-2739-963FF2141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677" y="50909"/>
            <a:ext cx="8794669" cy="562047"/>
          </a:xfrm>
        </p:spPr>
        <p:txBody>
          <a:bodyPr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Evaluation: Attack Effectiveness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9EF07F-AF8C-B9BA-C64C-D3C58F850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440" y="2392074"/>
            <a:ext cx="8098503" cy="4214418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000664BF-DCF4-A89F-A4B8-8A5F0397568B}"/>
              </a:ext>
            </a:extLst>
          </p:cNvPr>
          <p:cNvSpPr/>
          <p:nvPr/>
        </p:nvSpPr>
        <p:spPr>
          <a:xfrm>
            <a:off x="5692751" y="1027597"/>
            <a:ext cx="1481021" cy="1134049"/>
          </a:xfrm>
          <a:prstGeom prst="wedgeRectCallout">
            <a:avLst>
              <a:gd name="adj1" fmla="val 68758"/>
              <a:gd name="adj2" fmla="val 69887"/>
            </a:avLst>
          </a:prstGeom>
          <a:solidFill>
            <a:schemeClr val="bg1"/>
          </a:solidFill>
          <a:ln>
            <a:solidFill>
              <a:srgbClr val="002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Clean model accuracy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86C00461-BE26-FB41-AC4B-125E486DF2DD}"/>
              </a:ext>
            </a:extLst>
          </p:cNvPr>
          <p:cNvSpPr/>
          <p:nvPr/>
        </p:nvSpPr>
        <p:spPr>
          <a:xfrm>
            <a:off x="7248140" y="1027597"/>
            <a:ext cx="1821406" cy="1134049"/>
          </a:xfrm>
          <a:prstGeom prst="wedgeRectCallout">
            <a:avLst>
              <a:gd name="adj1" fmla="val 29256"/>
              <a:gd name="adj2" fmla="val 72207"/>
            </a:avLst>
          </a:prstGeom>
          <a:solidFill>
            <a:schemeClr val="bg1"/>
          </a:solidFill>
          <a:ln>
            <a:solidFill>
              <a:srgbClr val="002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r>
              <a:rPr lang="en-US" sz="2000" dirty="0" err="1">
                <a:solidFill>
                  <a:schemeClr val="tx1"/>
                </a:solidFill>
              </a:rPr>
              <a:t>Trojaned</a:t>
            </a:r>
            <a:r>
              <a:rPr lang="en-US" sz="2000" dirty="0">
                <a:solidFill>
                  <a:schemeClr val="tx1"/>
                </a:solidFill>
              </a:rPr>
              <a:t> model accuracy with clean inputs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593E56-E8CD-371E-B2D0-4724DB077406}"/>
              </a:ext>
            </a:extLst>
          </p:cNvPr>
          <p:cNvGrpSpPr/>
          <p:nvPr/>
        </p:nvGrpSpPr>
        <p:grpSpPr>
          <a:xfrm>
            <a:off x="283803" y="2449681"/>
            <a:ext cx="2822743" cy="2477101"/>
            <a:chOff x="283803" y="894292"/>
            <a:chExt cx="2822743" cy="247710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F812F8A-5381-44B8-0504-A3B29C67BCD0}"/>
                </a:ext>
              </a:extLst>
            </p:cNvPr>
            <p:cNvSpPr txBox="1"/>
            <p:nvPr/>
          </p:nvSpPr>
          <p:spPr>
            <a:xfrm>
              <a:off x="283803" y="894292"/>
              <a:ext cx="2822743" cy="430887"/>
            </a:xfrm>
            <a:prstGeom prst="rect">
              <a:avLst/>
            </a:prstGeom>
            <a:solidFill>
              <a:srgbClr val="85898A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rgbClr val="FFC82D"/>
                  </a:solidFill>
                </a:rPr>
                <a:t>Specificity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CE432E9-A943-6BF8-80C0-194AD7CD38EA}"/>
                </a:ext>
              </a:extLst>
            </p:cNvPr>
            <p:cNvSpPr/>
            <p:nvPr/>
          </p:nvSpPr>
          <p:spPr>
            <a:xfrm>
              <a:off x="283803" y="894292"/>
              <a:ext cx="2822743" cy="2477101"/>
            </a:xfrm>
            <a:prstGeom prst="rect">
              <a:avLst/>
            </a:prstGeom>
            <a:noFill/>
            <a:ln w="28575">
              <a:solidFill>
                <a:srgbClr val="0022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91440" bIns="0" rtlCol="0" anchor="ctr"/>
            <a:lstStyle/>
            <a:p>
              <a:endParaRPr lang="en-US" sz="2200" dirty="0">
                <a:solidFill>
                  <a:schemeClr val="tx1"/>
                </a:solidFill>
              </a:endParaRPr>
            </a:p>
            <a:p>
              <a:r>
                <a:rPr lang="en-US" sz="2200" dirty="0">
                  <a:solidFill>
                    <a:schemeClr val="tx1"/>
                  </a:solidFill>
                </a:rPr>
                <a:t>The Trojan only responds to watermarked input, the </a:t>
              </a:r>
              <a:r>
                <a:rPr lang="en-US" sz="2200" dirty="0">
                  <a:solidFill>
                    <a:srgbClr val="FF0000"/>
                  </a:solidFill>
                </a:rPr>
                <a:t>main task accuracy does not decrease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6357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E692A9-2D3A-A9EB-6067-C200D05B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6A00A9-BACE-3DA1-2739-963FF2141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677" y="50909"/>
            <a:ext cx="8794669" cy="562047"/>
          </a:xfrm>
        </p:spPr>
        <p:txBody>
          <a:bodyPr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Evaluation: Attack Effectiveness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9EF07F-AF8C-B9BA-C64C-D3C58F850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440" y="2401336"/>
            <a:ext cx="8098503" cy="4214418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A1C96459-21D0-FB82-9A7D-69F4A33E8483}"/>
              </a:ext>
            </a:extLst>
          </p:cNvPr>
          <p:cNvSpPr/>
          <p:nvPr/>
        </p:nvSpPr>
        <p:spPr>
          <a:xfrm>
            <a:off x="9143915" y="1027597"/>
            <a:ext cx="1437768" cy="1134049"/>
          </a:xfrm>
          <a:prstGeom prst="wedgeRectCallout">
            <a:avLst>
              <a:gd name="adj1" fmla="val 10096"/>
              <a:gd name="adj2" fmla="val 72787"/>
            </a:avLst>
          </a:prstGeom>
          <a:solidFill>
            <a:schemeClr val="bg1"/>
          </a:solidFill>
          <a:ln>
            <a:solidFill>
              <a:srgbClr val="002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White box attack success rate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9991138-6567-302C-F230-8EA68F799A20}"/>
              </a:ext>
            </a:extLst>
          </p:cNvPr>
          <p:cNvSpPr/>
          <p:nvPr/>
        </p:nvSpPr>
        <p:spPr>
          <a:xfrm>
            <a:off x="10656052" y="1027597"/>
            <a:ext cx="1437768" cy="1134049"/>
          </a:xfrm>
          <a:prstGeom prst="wedgeRectCallout">
            <a:avLst>
              <a:gd name="adj1" fmla="val -29213"/>
              <a:gd name="adj2" fmla="val 70467"/>
            </a:avLst>
          </a:prstGeom>
          <a:solidFill>
            <a:schemeClr val="bg1"/>
          </a:solidFill>
          <a:ln>
            <a:solidFill>
              <a:srgbClr val="002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Grey box attack success rate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B380184-C6F4-6940-4287-C6270246FCF9}"/>
              </a:ext>
            </a:extLst>
          </p:cNvPr>
          <p:cNvGrpSpPr/>
          <p:nvPr/>
        </p:nvGrpSpPr>
        <p:grpSpPr>
          <a:xfrm>
            <a:off x="283803" y="2449681"/>
            <a:ext cx="2822743" cy="2477101"/>
            <a:chOff x="283803" y="894292"/>
            <a:chExt cx="2822743" cy="247710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76E6D8-0187-62C6-07DA-FD068FC3E552}"/>
                </a:ext>
              </a:extLst>
            </p:cNvPr>
            <p:cNvSpPr txBox="1"/>
            <p:nvPr/>
          </p:nvSpPr>
          <p:spPr>
            <a:xfrm>
              <a:off x="283803" y="894292"/>
              <a:ext cx="2822743" cy="430887"/>
            </a:xfrm>
            <a:prstGeom prst="rect">
              <a:avLst/>
            </a:prstGeom>
            <a:solidFill>
              <a:srgbClr val="85898A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rgbClr val="FFC82D"/>
                  </a:solidFill>
                </a:rPr>
                <a:t>Sensitivity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F14EC9F-5C78-67D7-EE78-461D7851174A}"/>
                </a:ext>
              </a:extLst>
            </p:cNvPr>
            <p:cNvSpPr/>
            <p:nvPr/>
          </p:nvSpPr>
          <p:spPr>
            <a:xfrm>
              <a:off x="283803" y="894292"/>
              <a:ext cx="2822743" cy="2477101"/>
            </a:xfrm>
            <a:prstGeom prst="rect">
              <a:avLst/>
            </a:prstGeom>
            <a:noFill/>
            <a:ln w="28575">
              <a:solidFill>
                <a:srgbClr val="0022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91440" bIns="0" rtlCol="0" anchor="ctr"/>
            <a:lstStyle/>
            <a:p>
              <a:endParaRPr lang="en-US" sz="2200" dirty="0">
                <a:solidFill>
                  <a:schemeClr val="tx1"/>
                </a:solidFill>
              </a:endParaRPr>
            </a:p>
            <a:p>
              <a:r>
                <a:rPr lang="en-US" sz="2400" dirty="0">
                  <a:solidFill>
                    <a:schemeClr val="tx1"/>
                  </a:solidFill>
                </a:rPr>
                <a:t>LoneNeuron achieves a </a:t>
              </a:r>
              <a:r>
                <a:rPr lang="en-US" sz="2400" dirty="0">
                  <a:solidFill>
                    <a:srgbClr val="FF0000"/>
                  </a:solidFill>
                </a:rPr>
                <a:t>100% attack success rate </a:t>
              </a:r>
              <a:r>
                <a:rPr lang="en-US" sz="2400" dirty="0">
                  <a:solidFill>
                    <a:schemeClr val="tx1"/>
                  </a:solidFill>
                </a:rPr>
                <a:t>on all datasets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37F11BD6-8C4E-C8EB-3A27-472C0EB37B69}"/>
              </a:ext>
            </a:extLst>
          </p:cNvPr>
          <p:cNvSpPr/>
          <p:nvPr/>
        </p:nvSpPr>
        <p:spPr>
          <a:xfrm>
            <a:off x="5692751" y="1027597"/>
            <a:ext cx="1481021" cy="1134049"/>
          </a:xfrm>
          <a:prstGeom prst="wedgeRectCallout">
            <a:avLst>
              <a:gd name="adj1" fmla="val 68758"/>
              <a:gd name="adj2" fmla="val 69887"/>
            </a:avLst>
          </a:prstGeom>
          <a:solidFill>
            <a:schemeClr val="bg1"/>
          </a:solidFill>
          <a:ln>
            <a:solidFill>
              <a:srgbClr val="002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Clean model accuracy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20963F4A-3484-0654-862B-34FE5FC0F2A9}"/>
              </a:ext>
            </a:extLst>
          </p:cNvPr>
          <p:cNvSpPr/>
          <p:nvPr/>
        </p:nvSpPr>
        <p:spPr>
          <a:xfrm>
            <a:off x="7248140" y="1027597"/>
            <a:ext cx="1821406" cy="1134049"/>
          </a:xfrm>
          <a:prstGeom prst="wedgeRectCallout">
            <a:avLst>
              <a:gd name="adj1" fmla="val 29256"/>
              <a:gd name="adj2" fmla="val 72207"/>
            </a:avLst>
          </a:prstGeom>
          <a:solidFill>
            <a:schemeClr val="bg1"/>
          </a:solidFill>
          <a:ln>
            <a:solidFill>
              <a:srgbClr val="002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r>
              <a:rPr lang="en-US" sz="2000" dirty="0" err="1">
                <a:solidFill>
                  <a:schemeClr val="tx1"/>
                </a:solidFill>
              </a:rPr>
              <a:t>Trojaned</a:t>
            </a:r>
            <a:r>
              <a:rPr lang="en-US" sz="2000" dirty="0">
                <a:solidFill>
                  <a:schemeClr val="tx1"/>
                </a:solidFill>
              </a:rPr>
              <a:t> model accuracy with clean inputs</a:t>
            </a:r>
          </a:p>
        </p:txBody>
      </p:sp>
    </p:spTree>
    <p:extLst>
      <p:ext uri="{BB962C8B-B14F-4D97-AF65-F5344CB8AC3E}">
        <p14:creationId xmlns:p14="http://schemas.microsoft.com/office/powerpoint/2010/main" val="463869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E692A9-2D3A-A9EB-6067-C200D05B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6A00A9-BACE-3DA1-2739-963FF2141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677" y="50909"/>
            <a:ext cx="8794669" cy="562047"/>
          </a:xfrm>
        </p:spPr>
        <p:txBody>
          <a:bodyPr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Evaluation: Attack Effectiveness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9EF07F-AF8C-B9BA-C64C-D3C58F850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440" y="2401336"/>
            <a:ext cx="8098503" cy="421441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9E9E335-6B6A-66D7-F77E-0E73B5FA42DA}"/>
              </a:ext>
            </a:extLst>
          </p:cNvPr>
          <p:cNvSpPr/>
          <p:nvPr/>
        </p:nvSpPr>
        <p:spPr>
          <a:xfrm>
            <a:off x="3197896" y="5733281"/>
            <a:ext cx="8265271" cy="921712"/>
          </a:xfrm>
          <a:prstGeom prst="rect">
            <a:avLst/>
          </a:prstGeom>
          <a:noFill/>
          <a:ln w="57150">
            <a:solidFill>
              <a:srgbClr val="002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endParaRPr lang="en-US" sz="200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A6FADB-01E9-727A-4A24-5E1CE5541434}"/>
              </a:ext>
            </a:extLst>
          </p:cNvPr>
          <p:cNvGrpSpPr/>
          <p:nvPr/>
        </p:nvGrpSpPr>
        <p:grpSpPr>
          <a:xfrm>
            <a:off x="283803" y="2449681"/>
            <a:ext cx="2822743" cy="2477101"/>
            <a:chOff x="283803" y="894292"/>
            <a:chExt cx="2822743" cy="247710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1370EF1-EF64-3A81-A1EE-EA9C092CE7AB}"/>
                </a:ext>
              </a:extLst>
            </p:cNvPr>
            <p:cNvSpPr txBox="1"/>
            <p:nvPr/>
          </p:nvSpPr>
          <p:spPr>
            <a:xfrm>
              <a:off x="283803" y="894292"/>
              <a:ext cx="2822743" cy="430887"/>
            </a:xfrm>
            <a:prstGeom prst="rect">
              <a:avLst/>
            </a:prstGeom>
            <a:solidFill>
              <a:srgbClr val="85898A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rgbClr val="FFC82D"/>
                  </a:solidFill>
                </a:rPr>
                <a:t>Vision Transformers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68E56F-0188-EC1A-0721-44F392938620}"/>
                </a:ext>
              </a:extLst>
            </p:cNvPr>
            <p:cNvSpPr/>
            <p:nvPr/>
          </p:nvSpPr>
          <p:spPr>
            <a:xfrm>
              <a:off x="283803" y="894292"/>
              <a:ext cx="2822743" cy="2477101"/>
            </a:xfrm>
            <a:prstGeom prst="rect">
              <a:avLst/>
            </a:prstGeom>
            <a:noFill/>
            <a:ln w="28575">
              <a:solidFill>
                <a:srgbClr val="0022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91440" bIns="0" rtlCol="0" anchor="ctr"/>
            <a:lstStyle/>
            <a:p>
              <a:endParaRPr lang="en-US" sz="2200" dirty="0">
                <a:solidFill>
                  <a:schemeClr val="tx1"/>
                </a:solidFill>
              </a:endParaRPr>
            </a:p>
            <a:p>
              <a:r>
                <a:rPr lang="en-US" sz="2400" dirty="0">
                  <a:solidFill>
                    <a:schemeClr val="tx1"/>
                  </a:solidFill>
                </a:rPr>
                <a:t>LoneNeuron is the </a:t>
              </a:r>
              <a:r>
                <a:rPr lang="en-US" sz="2400" dirty="0">
                  <a:solidFill>
                    <a:srgbClr val="FF0000"/>
                  </a:solidFill>
                </a:rPr>
                <a:t>first effective</a:t>
              </a:r>
            </a:p>
            <a:p>
              <a:r>
                <a:rPr lang="en-US" sz="2400" dirty="0">
                  <a:solidFill>
                    <a:srgbClr val="FF0000"/>
                  </a:solidFill>
                </a:rPr>
                <a:t>backdoor attack against vision transformers </a:t>
              </a:r>
              <a:r>
                <a:rPr lang="en-US" sz="2400" dirty="0">
                  <a:solidFill>
                    <a:schemeClr val="tx1"/>
                  </a:solidFill>
                </a:rPr>
                <a:t>(</a:t>
              </a:r>
              <a:r>
                <a:rPr lang="en-US" sz="2400" dirty="0" err="1">
                  <a:solidFill>
                    <a:schemeClr val="tx1"/>
                  </a:solidFill>
                </a:rPr>
                <a:t>ViTs</a:t>
              </a:r>
              <a:r>
                <a:rPr lang="en-US" sz="2400" dirty="0">
                  <a:solidFill>
                    <a:schemeClr val="tx1"/>
                  </a:solidFill>
                </a:rPr>
                <a:t>).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89FB5386-78CD-9350-1E81-2C3D267D1CEF}"/>
              </a:ext>
            </a:extLst>
          </p:cNvPr>
          <p:cNvSpPr/>
          <p:nvPr/>
        </p:nvSpPr>
        <p:spPr>
          <a:xfrm>
            <a:off x="9143915" y="1027597"/>
            <a:ext cx="1437768" cy="1134049"/>
          </a:xfrm>
          <a:prstGeom prst="wedgeRectCallout">
            <a:avLst>
              <a:gd name="adj1" fmla="val 10096"/>
              <a:gd name="adj2" fmla="val 72787"/>
            </a:avLst>
          </a:prstGeom>
          <a:solidFill>
            <a:schemeClr val="bg1"/>
          </a:solidFill>
          <a:ln>
            <a:solidFill>
              <a:srgbClr val="002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White box attack success rate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EBEB5E03-A20F-CBD3-57C8-FA8ACBD12CC2}"/>
              </a:ext>
            </a:extLst>
          </p:cNvPr>
          <p:cNvSpPr/>
          <p:nvPr/>
        </p:nvSpPr>
        <p:spPr>
          <a:xfrm>
            <a:off x="10656052" y="1027597"/>
            <a:ext cx="1437768" cy="1134049"/>
          </a:xfrm>
          <a:prstGeom prst="wedgeRectCallout">
            <a:avLst>
              <a:gd name="adj1" fmla="val -29213"/>
              <a:gd name="adj2" fmla="val 70467"/>
            </a:avLst>
          </a:prstGeom>
          <a:solidFill>
            <a:schemeClr val="bg1"/>
          </a:solidFill>
          <a:ln>
            <a:solidFill>
              <a:srgbClr val="002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Grey box attack success rate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5FB6C71E-455C-D4C0-0B87-A84F2CE3DE06}"/>
              </a:ext>
            </a:extLst>
          </p:cNvPr>
          <p:cNvSpPr/>
          <p:nvPr/>
        </p:nvSpPr>
        <p:spPr>
          <a:xfrm>
            <a:off x="5692751" y="1027597"/>
            <a:ext cx="1481021" cy="1134049"/>
          </a:xfrm>
          <a:prstGeom prst="wedgeRectCallout">
            <a:avLst>
              <a:gd name="adj1" fmla="val 68758"/>
              <a:gd name="adj2" fmla="val 69887"/>
            </a:avLst>
          </a:prstGeom>
          <a:solidFill>
            <a:schemeClr val="bg1"/>
          </a:solidFill>
          <a:ln>
            <a:solidFill>
              <a:srgbClr val="002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Clean model accuracy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74687C31-F540-1864-245C-E52A6FA8E036}"/>
              </a:ext>
            </a:extLst>
          </p:cNvPr>
          <p:cNvSpPr/>
          <p:nvPr/>
        </p:nvSpPr>
        <p:spPr>
          <a:xfrm>
            <a:off x="7248140" y="1027597"/>
            <a:ext cx="1821406" cy="1134049"/>
          </a:xfrm>
          <a:prstGeom prst="wedgeRectCallout">
            <a:avLst>
              <a:gd name="adj1" fmla="val 29256"/>
              <a:gd name="adj2" fmla="val 72207"/>
            </a:avLst>
          </a:prstGeom>
          <a:solidFill>
            <a:schemeClr val="bg1"/>
          </a:solidFill>
          <a:ln>
            <a:solidFill>
              <a:srgbClr val="002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r>
              <a:rPr lang="en-US" sz="2000" dirty="0" err="1">
                <a:solidFill>
                  <a:schemeClr val="tx1"/>
                </a:solidFill>
              </a:rPr>
              <a:t>Trojaned</a:t>
            </a:r>
            <a:r>
              <a:rPr lang="en-US" sz="2000" dirty="0">
                <a:solidFill>
                  <a:schemeClr val="tx1"/>
                </a:solidFill>
              </a:rPr>
              <a:t> model accuracy with clean inputs</a:t>
            </a:r>
          </a:p>
        </p:txBody>
      </p:sp>
    </p:spTree>
    <p:extLst>
      <p:ext uri="{BB962C8B-B14F-4D97-AF65-F5344CB8AC3E}">
        <p14:creationId xmlns:p14="http://schemas.microsoft.com/office/powerpoint/2010/main" val="214091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910EEC-2546-C7AB-51DB-27D9A9CD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C8BE37-D7B0-B542-7C98-C9772E100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Evaluation: Watermark Polymorphism </a:t>
            </a:r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27F8A9CA-E4E1-A1BC-855E-7661720FC521}"/>
              </a:ext>
            </a:extLst>
          </p:cNvPr>
          <p:cNvSpPr txBox="1">
            <a:spLocks/>
          </p:cNvSpPr>
          <p:nvPr/>
        </p:nvSpPr>
        <p:spPr>
          <a:xfrm>
            <a:off x="565728" y="951900"/>
            <a:ext cx="10972800" cy="570309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Trigger generation and collisions: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Collision is extremely rare: benign images will not (accidentally) trigger Trojan.</a:t>
            </a:r>
            <a:endParaRPr lang="ja-JP" alt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Statistical clues:</a:t>
            </a:r>
          </a:p>
          <a:p>
            <a:pPr lvl="1"/>
            <a:r>
              <a:rPr lang="en-US" dirty="0">
                <a:ea typeface="+mn-lt"/>
                <a:cs typeface="+mn-lt"/>
              </a:rPr>
              <a:t>LoneNeuron watermark strings </a:t>
            </a:r>
            <a:r>
              <a:rPr lang="en-US" b="1" dirty="0">
                <a:solidFill>
                  <a:srgbClr val="0022B4"/>
                </a:solidFill>
                <a:ea typeface="+mn-lt"/>
                <a:cs typeface="+mn-lt"/>
              </a:rPr>
              <a:t>passes all NIST randomness tests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lvl="1"/>
            <a:r>
              <a:rPr lang="en-US" dirty="0">
                <a:ea typeface="+mn-lt"/>
                <a:cs typeface="+mn-lt"/>
              </a:rPr>
              <a:t>Lack of patterns in the pixel domain makes it difficult, if not impossible, to statistically identify the watermarks.</a:t>
            </a:r>
            <a:endParaRPr lang="ja-JP" altLang="en-US" dirty="0">
              <a:ea typeface="ＭＳ Ｐゴシック"/>
              <a:cs typeface="+mn-lt"/>
            </a:endParaRPr>
          </a:p>
          <a:p>
            <a:pPr lvl="1"/>
            <a:endParaRPr lang="en-US" dirty="0">
              <a:ea typeface="Calibri"/>
              <a:cs typeface="Calibri"/>
            </a:endParaRPr>
          </a:p>
        </p:txBody>
      </p:sp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5D07B4AA-6766-C750-C756-30C00708F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269" y="2420484"/>
            <a:ext cx="7735276" cy="181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11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981063-D8FB-0763-3BEF-6FD4051AF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>
                <a:ea typeface="Calibri"/>
                <a:cs typeface="Calibri"/>
              </a:rPr>
              <a:t>We adopt two-phase evaluation: metrics and user study.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910EEC-2546-C7AB-51DB-27D9A9CD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C8BE37-D7B0-B542-7C98-C9772E100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Evaluation: Watermark Stealthiness</a:t>
            </a:r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DBABFCC-73B9-53F9-E10A-BD369F5F6CBF}"/>
              </a:ext>
            </a:extLst>
          </p:cNvPr>
          <p:cNvGrpSpPr/>
          <p:nvPr/>
        </p:nvGrpSpPr>
        <p:grpSpPr>
          <a:xfrm>
            <a:off x="4254500" y="1615545"/>
            <a:ext cx="5800969" cy="4843491"/>
            <a:chOff x="3199423" y="1410391"/>
            <a:chExt cx="5800969" cy="4843491"/>
          </a:xfrm>
        </p:grpSpPr>
        <p:pic>
          <p:nvPicPr>
            <p:cNvPr id="5" name="Picture 5" descr="Table&#10;&#10;Description automatically generated">
              <a:extLst>
                <a:ext uri="{FF2B5EF4-FFF2-40B4-BE49-F238E27FC236}">
                  <a16:creationId xmlns:a16="http://schemas.microsoft.com/office/drawing/2014/main" id="{80E7908B-4DD7-C34C-EFAD-C8A44D1E1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9423" y="1410391"/>
              <a:ext cx="5800969" cy="2014988"/>
            </a:xfrm>
            <a:prstGeom prst="rect">
              <a:avLst/>
            </a:prstGeom>
          </p:spPr>
        </p:pic>
        <p:pic>
          <p:nvPicPr>
            <p:cNvPr id="6" name="Picture 6" descr="Table&#10;&#10;Description automatically generated">
              <a:extLst>
                <a:ext uri="{FF2B5EF4-FFF2-40B4-BE49-F238E27FC236}">
                  <a16:creationId xmlns:a16="http://schemas.microsoft.com/office/drawing/2014/main" id="{674BA547-E21B-9965-9825-AD2F49B5E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9423" y="4184047"/>
              <a:ext cx="5800969" cy="1586753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837E8D6B-D996-D6C6-97B6-BC3E0054C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26962" y="3417658"/>
              <a:ext cx="4745896" cy="442762"/>
            </a:xfrm>
            <a:prstGeom prst="rect">
              <a:avLst/>
            </a:prstGeom>
          </p:spPr>
        </p:pic>
        <p:pic>
          <p:nvPicPr>
            <p:cNvPr id="8" name="Picture 8" descr="Text&#10;&#10;Description automatically generated">
              <a:extLst>
                <a:ext uri="{FF2B5EF4-FFF2-40B4-BE49-F238E27FC236}">
                  <a16:creationId xmlns:a16="http://schemas.microsoft.com/office/drawing/2014/main" id="{A42F19A0-EA0F-CA67-0819-1C2636BCD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93038" y="5830661"/>
              <a:ext cx="4403970" cy="423221"/>
            </a:xfrm>
            <a:prstGeom prst="rect">
              <a:avLst/>
            </a:prstGeom>
          </p:spPr>
        </p:pic>
      </p:grpSp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64712E10-898D-AC5F-7EE4-A73E0E18D9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2862" y="1765266"/>
            <a:ext cx="2743200" cy="1432239"/>
          </a:xfrm>
          <a:prstGeom prst="rect">
            <a:avLst/>
          </a:prstGeom>
        </p:spPr>
      </p:pic>
      <p:pic>
        <p:nvPicPr>
          <p:cNvPr id="11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B3C243E-3BA9-768B-9748-CB76D29CC3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2862" y="3981395"/>
            <a:ext cx="2743200" cy="1103055"/>
          </a:xfrm>
          <a:prstGeom prst="rect">
            <a:avLst/>
          </a:prstGeom>
        </p:spPr>
      </p:pic>
      <p:pic>
        <p:nvPicPr>
          <p:cNvPr id="14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6A18414-AE57-C74C-42A0-74F6F59A7C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2862" y="5284165"/>
            <a:ext cx="2743200" cy="1096132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42A93DEB-CB3D-217E-AD11-42C96E6961B0}"/>
              </a:ext>
            </a:extLst>
          </p:cNvPr>
          <p:cNvSpPr/>
          <p:nvPr/>
        </p:nvSpPr>
        <p:spPr>
          <a:xfrm>
            <a:off x="6096000" y="4389201"/>
            <a:ext cx="460856" cy="76800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805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981063-D8FB-0763-3BEF-6FD4051AF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728" y="951900"/>
            <a:ext cx="11324492" cy="5693323"/>
          </a:xfr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dirty="0">
                <a:ea typeface="Calibri"/>
                <a:cs typeface="Calibri"/>
              </a:rPr>
              <a:t>We evaluate LoneNeuron against three types of SOTA defenses:</a:t>
            </a:r>
            <a:br>
              <a:rPr lang="en-US" dirty="0">
                <a:ea typeface="Calibri"/>
                <a:cs typeface="Calibri"/>
              </a:rPr>
            </a:br>
            <a:endParaRPr lang="en-US" dirty="0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Input analysis: STRIP[1], </a:t>
            </a:r>
            <a:r>
              <a:rPr lang="en-US" dirty="0" err="1">
                <a:ea typeface="+mn-lt"/>
                <a:cs typeface="+mn-lt"/>
              </a:rPr>
              <a:t>Februus</a:t>
            </a:r>
            <a:r>
              <a:rPr lang="en-US" altLang="zh-CN" dirty="0">
                <a:ea typeface="+mn-lt"/>
                <a:cs typeface="+mn-lt"/>
              </a:rPr>
              <a:t>[2]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ea typeface="Calibri"/>
              <a:cs typeface="Calibri"/>
            </a:endParaRPr>
          </a:p>
          <a:p>
            <a:pPr lvl="1" indent="-342900"/>
            <a:r>
              <a:rPr lang="en-US" dirty="0">
                <a:ea typeface="Calibri"/>
                <a:cs typeface="Calibri"/>
              </a:rPr>
              <a:t>Examine or sanitize the potentially contaminated images.</a:t>
            </a:r>
          </a:p>
          <a:p>
            <a:pPr lvl="1" indent="-342900"/>
            <a:endParaRPr lang="en-US" dirty="0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en-US" dirty="0">
                <a:ea typeface="Calibri"/>
                <a:cs typeface="Calibri"/>
              </a:rPr>
              <a:t>Explanation-based analysis: NC</a:t>
            </a:r>
            <a:r>
              <a:rPr lang="en-US" altLang="zh-CN" dirty="0">
                <a:ea typeface="+mn-lt"/>
                <a:cs typeface="+mn-lt"/>
              </a:rPr>
              <a:t>[3]</a:t>
            </a:r>
            <a:r>
              <a:rPr lang="en-US" dirty="0">
                <a:ea typeface="Calibri"/>
                <a:cs typeface="Calibri"/>
              </a:rPr>
              <a:t>,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NeuronInspect</a:t>
            </a:r>
            <a:r>
              <a:rPr lang="en-US" altLang="zh-CN" dirty="0">
                <a:ea typeface="+mn-lt"/>
                <a:cs typeface="+mn-lt"/>
              </a:rPr>
              <a:t>[4]</a:t>
            </a:r>
            <a:r>
              <a:rPr lang="en-US" dirty="0">
                <a:ea typeface="+mn-lt"/>
                <a:cs typeface="+mn-lt"/>
              </a:rPr>
              <a:t>,</a:t>
            </a:r>
            <a:r>
              <a:rPr lang="en-US" dirty="0">
                <a:ea typeface="Calibri"/>
                <a:cs typeface="Calibri"/>
              </a:rPr>
              <a:t> ABS</a:t>
            </a:r>
            <a:r>
              <a:rPr lang="en-US" altLang="zh-CN" dirty="0">
                <a:ea typeface="+mn-lt"/>
                <a:cs typeface="+mn-lt"/>
              </a:rPr>
              <a:t>[5]</a:t>
            </a:r>
            <a:r>
              <a:rPr lang="en-US" dirty="0">
                <a:ea typeface="Calibri"/>
                <a:cs typeface="Calibri"/>
              </a:rPr>
              <a:t>, ANP</a:t>
            </a:r>
            <a:r>
              <a:rPr lang="en-US" altLang="zh-CN" dirty="0">
                <a:ea typeface="+mn-lt"/>
                <a:cs typeface="+mn-lt"/>
              </a:rPr>
              <a:t>[6]</a:t>
            </a:r>
            <a:r>
              <a:rPr lang="en-US" dirty="0">
                <a:ea typeface="Calibri"/>
                <a:cs typeface="Calibri"/>
              </a:rPr>
              <a:t>.</a:t>
            </a:r>
          </a:p>
          <a:p>
            <a:pPr lvl="1"/>
            <a:r>
              <a:rPr lang="en-US" dirty="0">
                <a:ea typeface="Calibri"/>
                <a:cs typeface="Calibri"/>
              </a:rPr>
              <a:t>Inspect or sanitize using neuron behaviors.</a:t>
            </a:r>
          </a:p>
          <a:p>
            <a:pPr lvl="1"/>
            <a:endParaRPr lang="en-US" dirty="0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en-US" dirty="0">
                <a:ea typeface="Calibri"/>
                <a:cs typeface="Calibri"/>
              </a:rPr>
              <a:t>Runtime detection: ULP</a:t>
            </a:r>
            <a:r>
              <a:rPr lang="en-US" altLang="zh-CN" dirty="0">
                <a:ea typeface="+mn-lt"/>
                <a:cs typeface="+mn-lt"/>
              </a:rPr>
              <a:t>[7]</a:t>
            </a:r>
            <a:r>
              <a:rPr lang="en-US" dirty="0">
                <a:ea typeface="Calibri"/>
                <a:cs typeface="Calibri"/>
              </a:rPr>
              <a:t>, MNTD</a:t>
            </a:r>
            <a:r>
              <a:rPr lang="en-US" altLang="zh-CN" dirty="0">
                <a:ea typeface="+mn-lt"/>
                <a:cs typeface="+mn-lt"/>
              </a:rPr>
              <a:t>[8]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SCAn</a:t>
            </a:r>
            <a:r>
              <a:rPr lang="en-US" altLang="zh-CN" dirty="0">
                <a:ea typeface="+mn-lt"/>
                <a:cs typeface="+mn-lt"/>
              </a:rPr>
              <a:t>[9]</a:t>
            </a:r>
            <a:r>
              <a:rPr lang="en-US" dirty="0">
                <a:ea typeface="Calibri"/>
                <a:cs typeface="Calibri"/>
              </a:rPr>
              <a:t>.</a:t>
            </a:r>
          </a:p>
          <a:p>
            <a:pPr lvl="1"/>
            <a:r>
              <a:rPr lang="en-US" dirty="0">
                <a:ea typeface="Calibri"/>
                <a:cs typeface="Calibri"/>
              </a:rPr>
              <a:t>Detect backdoored models or samples based on activation space.</a:t>
            </a:r>
          </a:p>
          <a:p>
            <a:pPr marL="457200" lvl="1" indent="0">
              <a:buNone/>
            </a:pPr>
            <a:endParaRPr lang="en-US" dirty="0">
              <a:ea typeface="Calibri"/>
              <a:cs typeface="Calibri"/>
            </a:endParaRPr>
          </a:p>
          <a:p>
            <a:r>
              <a:rPr lang="en-US" b="1" dirty="0">
                <a:solidFill>
                  <a:srgbClr val="0022B4"/>
                </a:solidFill>
                <a:ea typeface="Calibri"/>
                <a:cs typeface="Calibri"/>
              </a:rPr>
              <a:t>LoneNeuron escapes all these defense mechanisms.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910EEC-2546-C7AB-51DB-27D9A9CD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C8BE37-D7B0-B542-7C98-C9772E100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Evaluation: Against Defenses and Robustness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6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6DBB95-1173-FC23-77A3-7F3C293C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A76BC2-9965-48DF-F42F-E80C3CBC428A}"/>
              </a:ext>
            </a:extLst>
          </p:cNvPr>
          <p:cNvSpPr/>
          <p:nvPr/>
        </p:nvSpPr>
        <p:spPr>
          <a:xfrm>
            <a:off x="3965895" y="1635419"/>
            <a:ext cx="4177329" cy="52284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sq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  <a:cs typeface="Times New Roman"/>
              </a:rPr>
              <a:t>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FF18D5-40B8-B33C-F03C-40C6D9E9368C}"/>
              </a:ext>
            </a:extLst>
          </p:cNvPr>
          <p:cNvSpPr/>
          <p:nvPr/>
        </p:nvSpPr>
        <p:spPr>
          <a:xfrm>
            <a:off x="3965895" y="2746876"/>
            <a:ext cx="4177329" cy="522849"/>
          </a:xfrm>
          <a:prstGeom prst="rect">
            <a:avLst/>
          </a:prstGeom>
          <a:solidFill>
            <a:schemeClr val="bg1"/>
          </a:solidFill>
          <a:ln w="25400" cap="sq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+mj-lt"/>
                <a:ea typeface="Calibri"/>
                <a:cs typeface="Times New Roman"/>
              </a:rPr>
              <a:t>LoneNeuron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BC30C-528D-231D-3484-D67D223BC403}"/>
              </a:ext>
            </a:extLst>
          </p:cNvPr>
          <p:cNvSpPr/>
          <p:nvPr/>
        </p:nvSpPr>
        <p:spPr>
          <a:xfrm>
            <a:off x="3961010" y="3864334"/>
            <a:ext cx="4177329" cy="522849"/>
          </a:xfrm>
          <a:prstGeom prst="rect">
            <a:avLst/>
          </a:prstGeom>
          <a:solidFill>
            <a:schemeClr val="bg1"/>
          </a:solidFill>
          <a:ln w="25400" cap="sq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  <a:cs typeface="Times New Roman"/>
              </a:rPr>
              <a:t>Evaluation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71662F-B8A3-E41C-5196-895956D5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B2004F-095D-7E0E-263E-75BAD12A8732}"/>
              </a:ext>
            </a:extLst>
          </p:cNvPr>
          <p:cNvSpPr/>
          <p:nvPr/>
        </p:nvSpPr>
        <p:spPr>
          <a:xfrm>
            <a:off x="3970779" y="4968257"/>
            <a:ext cx="4177329" cy="522849"/>
          </a:xfrm>
          <a:prstGeom prst="rect">
            <a:avLst/>
          </a:prstGeom>
          <a:solidFill>
            <a:schemeClr val="bg1"/>
          </a:solidFill>
          <a:ln w="25400" cap="sq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  <a:cs typeface="Times New Roman"/>
              </a:rPr>
              <a:t>Conclusion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296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6DBB95-1173-FC23-77A3-7F3C293C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0D3D36-36F7-A1FF-A3A8-821EDBA6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EA4105-01DF-C4FF-A0C7-B275A8EEEDEE}"/>
              </a:ext>
            </a:extLst>
          </p:cNvPr>
          <p:cNvSpPr/>
          <p:nvPr/>
        </p:nvSpPr>
        <p:spPr>
          <a:xfrm>
            <a:off x="3965895" y="1635419"/>
            <a:ext cx="4177329" cy="52284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sq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  <a:cs typeface="Times New Roman"/>
              </a:rPr>
              <a:t>Introduction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43620C-700C-28A8-A659-FC88523DD879}"/>
              </a:ext>
            </a:extLst>
          </p:cNvPr>
          <p:cNvSpPr/>
          <p:nvPr/>
        </p:nvSpPr>
        <p:spPr>
          <a:xfrm>
            <a:off x="3965895" y="2749111"/>
            <a:ext cx="4177329" cy="52284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sq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+mj-lt"/>
                <a:cs typeface="Times New Roman"/>
              </a:rPr>
              <a:t>LoneNeuron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74D6E3-0FF2-BFFA-2F93-FC153308ECC0}"/>
              </a:ext>
            </a:extLst>
          </p:cNvPr>
          <p:cNvSpPr/>
          <p:nvPr/>
        </p:nvSpPr>
        <p:spPr>
          <a:xfrm>
            <a:off x="3965895" y="3862803"/>
            <a:ext cx="4177329" cy="52284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sq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+mj-lt"/>
                <a:cs typeface="Times New Roman"/>
              </a:rPr>
              <a:t>Evaluation</a:t>
            </a:r>
            <a:endParaRPr lang="en-US" sz="2000" b="1">
              <a:solidFill>
                <a:schemeClr val="tx1"/>
              </a:solidFill>
              <a:latin typeface="+mj-lt"/>
              <a:ea typeface="Calibri"/>
              <a:cs typeface="Times New Roman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60D02-CC2E-B504-9DB4-02FB6B16898D}"/>
              </a:ext>
            </a:extLst>
          </p:cNvPr>
          <p:cNvSpPr/>
          <p:nvPr/>
        </p:nvSpPr>
        <p:spPr>
          <a:xfrm>
            <a:off x="3965895" y="4976495"/>
            <a:ext cx="4177329" cy="52284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sq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+mj-lt"/>
                <a:cs typeface="Times New Roman"/>
              </a:rPr>
              <a:t>Conclusion</a:t>
            </a:r>
            <a:endParaRPr lang="en-US" sz="2000" b="1">
              <a:solidFill>
                <a:schemeClr val="tx1"/>
              </a:solidFill>
              <a:latin typeface="+mj-lt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5955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AC2781-4618-EAB7-FB6D-222AB9642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C669355-01D2-1C56-E18C-C89819168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62564EC-2F49-6B9D-C5F5-BF37CF4DA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728" y="951900"/>
            <a:ext cx="10972800" cy="5703092"/>
          </a:xfr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dirty="0">
                <a:cs typeface="Calibri"/>
              </a:rPr>
              <a:t>We present a novel code/architecture poisoning attack against ML models with many desired </a:t>
            </a:r>
            <a:r>
              <a:rPr lang="en-US" b="1" dirty="0">
                <a:cs typeface="Calibri"/>
              </a:rPr>
              <a:t>properties:</a:t>
            </a:r>
            <a:endParaRPr lang="en-US" dirty="0">
              <a:ea typeface="Calibri"/>
              <a:cs typeface="Calibri"/>
            </a:endParaRPr>
          </a:p>
          <a:p>
            <a:pPr lvl="1"/>
            <a:r>
              <a:rPr lang="en-US" b="1" dirty="0">
                <a:solidFill>
                  <a:srgbClr val="E8000D"/>
                </a:solidFill>
                <a:ea typeface="+mn-lt"/>
                <a:cs typeface="+mn-lt"/>
              </a:rPr>
              <a:t>Sensitivity</a:t>
            </a:r>
            <a:r>
              <a:rPr lang="en-US" dirty="0">
                <a:ea typeface="+mn-lt"/>
                <a:cs typeface="+mn-lt"/>
              </a:rPr>
              <a:t>: high attack success rate</a:t>
            </a:r>
            <a:r>
              <a:rPr lang="en-US" dirty="0">
                <a:cs typeface="Calibri"/>
              </a:rPr>
              <a:t>.</a:t>
            </a:r>
          </a:p>
          <a:p>
            <a:pPr lvl="1"/>
            <a:r>
              <a:rPr lang="en-US" b="1" dirty="0">
                <a:solidFill>
                  <a:srgbClr val="E8000D"/>
                </a:solidFill>
                <a:cs typeface="Calibri"/>
              </a:rPr>
              <a:t>Specificity</a:t>
            </a:r>
            <a:r>
              <a:rPr lang="en-US" dirty="0">
                <a:cs typeface="Calibri"/>
              </a:rPr>
              <a:t>: the Trojan only responds to watermarked input, i.e., the benign input accuracy of the victim model does not decrease.</a:t>
            </a:r>
          </a:p>
          <a:p>
            <a:pPr lvl="1"/>
            <a:r>
              <a:rPr lang="en-US" b="1" dirty="0">
                <a:solidFill>
                  <a:srgbClr val="E8000D"/>
                </a:solidFill>
                <a:cs typeface="Calibri"/>
              </a:rPr>
              <a:t>Sample-specific</a:t>
            </a:r>
            <a:r>
              <a:rPr lang="en-US" dirty="0">
                <a:cs typeface="Calibri"/>
              </a:rPr>
              <a:t> and </a:t>
            </a:r>
            <a:r>
              <a:rPr lang="en-US" b="1" dirty="0">
                <a:solidFill>
                  <a:srgbClr val="E8000D"/>
                </a:solidFill>
                <a:cs typeface="Calibri"/>
              </a:rPr>
              <a:t>polymorphic watermarks</a:t>
            </a:r>
            <a:r>
              <a:rPr lang="en-US" dirty="0">
                <a:cs typeface="Calibri"/>
              </a:rPr>
              <a:t>: every watermark is different, for same or different carrier images.</a:t>
            </a:r>
          </a:p>
          <a:p>
            <a:pPr lvl="1"/>
            <a:r>
              <a:rPr lang="en-US" b="1" dirty="0">
                <a:solidFill>
                  <a:srgbClr val="E8000D"/>
                </a:solidFill>
                <a:cs typeface="Calibri"/>
              </a:rPr>
              <a:t>Stealthiness</a:t>
            </a:r>
            <a:r>
              <a:rPr lang="en-US" dirty="0">
                <a:cs typeface="Calibri"/>
              </a:rPr>
              <a:t>: the watermarks cannot be identified by human eyes or numerical analysis.</a:t>
            </a:r>
          </a:p>
          <a:p>
            <a:pPr lvl="1"/>
            <a:r>
              <a:rPr lang="en-US" b="1" dirty="0">
                <a:solidFill>
                  <a:srgbClr val="E8000D"/>
                </a:solidFill>
                <a:cs typeface="Calibri"/>
              </a:rPr>
              <a:t>Robustness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cs typeface="Calibri"/>
              </a:rPr>
              <a:t>against detection, defenses and input cleansing.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0623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981063-D8FB-0763-3BEF-6FD4051AF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728" y="951900"/>
            <a:ext cx="11080376" cy="5694128"/>
          </a:xfr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We demonstrate the feasibility and practicality of introducing powerful attacks by compromising a single link on the ML model supply chain.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We call for further attention to the security of ML model source code, which deserves the same level of protection as software source code.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910EEC-2546-C7AB-51DB-27D9A9CD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C8BE37-D7B0-B542-7C98-C9772E100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Conclusion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6F101-7FF4-5097-20CC-97EE6CE53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704" y="3601821"/>
            <a:ext cx="9782848" cy="253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78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966993-7C52-D641-927D-EC905BCC9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Zeyan Liu, Fengjun Li and Bo Luo were supported in part by NSF IIS-2014552, DGE-1565570, DGE-1922649, and the Ripple University Blockchain Research Initiative. </a:t>
            </a:r>
          </a:p>
          <a:p>
            <a:r>
              <a:rPr lang="en-US" dirty="0"/>
              <a:t>Zhu Li was supported in part by NSF CNS-1747751. </a:t>
            </a:r>
          </a:p>
          <a:p>
            <a:r>
              <a:rPr lang="en-US" dirty="0"/>
              <a:t>The authors would like to thank the anonymous reviewers for their valuable comments and suggestions. </a:t>
            </a:r>
          </a:p>
          <a:p>
            <a:r>
              <a:rPr lang="en-US" dirty="0"/>
              <a:t>The authors would like to thank all the participants of the user-studies.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91296A-F323-0515-7F06-1F8697A62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30CB99-1784-36D0-382E-212CCEDC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64987F-D5BC-0AE9-A55F-0C35E7A52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478" y="4615006"/>
            <a:ext cx="2395043" cy="150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9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AD7967-89BE-AAFD-272B-DDCCFEE65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AI/ML model supply chain</a:t>
            </a:r>
          </a:p>
          <a:p>
            <a:pPr lvl="1"/>
            <a:r>
              <a:rPr lang="en-US" dirty="0"/>
              <a:t>It is expensive to train an accurate DL model</a:t>
            </a:r>
          </a:p>
          <a:p>
            <a:pPr lvl="1"/>
            <a:r>
              <a:rPr lang="en-US" dirty="0">
                <a:ea typeface="Calibri"/>
                <a:cs typeface="Calibri"/>
              </a:rPr>
              <a:t>Pre-trained ML models are nowadays commonly shared and reused in ML model supply chains, e.g. in </a:t>
            </a:r>
            <a:r>
              <a:rPr lang="en-US" dirty="0" err="1">
                <a:ea typeface="Calibri"/>
                <a:cs typeface="Calibri"/>
              </a:rPr>
              <a:t>Github</a:t>
            </a:r>
            <a:r>
              <a:rPr lang="en-US" dirty="0">
                <a:ea typeface="Calibri"/>
                <a:cs typeface="Calibri"/>
              </a:rPr>
              <a:t> and </a:t>
            </a:r>
            <a:r>
              <a:rPr lang="en-US" dirty="0" err="1">
                <a:ea typeface="Calibri"/>
                <a:cs typeface="Calibri"/>
              </a:rPr>
              <a:t>ModelZoo</a:t>
            </a:r>
            <a:endParaRPr lang="en-US" dirty="0"/>
          </a:p>
          <a:p>
            <a:pPr lvl="1"/>
            <a:r>
              <a:rPr lang="en-US" dirty="0"/>
              <a:t>Pre-trained models are fine-tuned/adapted to downstream tasks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FE8A7D-A306-0590-98E4-53557892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DAB8B0-0BAD-FA10-6511-A3F0C51E4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AI/ML Supply Chain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B13C53-ACE0-8F19-C23F-0B7C0F16D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704" y="3717035"/>
            <a:ext cx="9782848" cy="25315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8F1CFB-D5CC-E9EF-AEA2-6884504B6F96}"/>
              </a:ext>
            </a:extLst>
          </p:cNvPr>
          <p:cNvSpPr/>
          <p:nvPr/>
        </p:nvSpPr>
        <p:spPr>
          <a:xfrm>
            <a:off x="3791720" y="2209702"/>
            <a:ext cx="4608560" cy="2774687"/>
          </a:xfrm>
          <a:prstGeom prst="rect">
            <a:avLst/>
          </a:prstGeom>
          <a:solidFill>
            <a:schemeClr val="bg1"/>
          </a:solidFill>
          <a:ln w="79375" cmpd="thickThin">
            <a:solidFill>
              <a:srgbClr val="E8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Wait! </a:t>
            </a:r>
          </a:p>
          <a:p>
            <a:pPr algn="ctr"/>
            <a:endParaRPr lang="en-US" sz="2400" b="1" dirty="0">
              <a:solidFill>
                <a:srgbClr val="FF0000"/>
              </a:solidFill>
            </a:endParaRP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Download and run code from the Internet?</a:t>
            </a:r>
          </a:p>
        </p:txBody>
      </p:sp>
    </p:spTree>
    <p:extLst>
      <p:ext uri="{BB962C8B-B14F-4D97-AF65-F5344CB8AC3E}">
        <p14:creationId xmlns:p14="http://schemas.microsoft.com/office/powerpoint/2010/main" val="278920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0039B9-81AC-A1CD-B850-11CECFD1D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728" y="951900"/>
            <a:ext cx="5530272" cy="570309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We know the risk of downloading software from untrusted sources.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about untrusted AI/ML models?</a:t>
            </a:r>
          </a:p>
          <a:p>
            <a:r>
              <a:rPr lang="en-US" dirty="0"/>
              <a:t>We conduct a survey on how users handle third-party models.</a:t>
            </a:r>
          </a:p>
          <a:p>
            <a:r>
              <a:rPr lang="en-US" dirty="0">
                <a:ea typeface="+mn-lt"/>
                <a:cs typeface="+mn-lt"/>
              </a:rPr>
              <a:t>400 feedbacks were collected.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860852-34E4-B3F5-D712-7024757F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60C072-2606-6A3D-A3CF-E629C492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Security of AI/ML Supply Chain</a:t>
            </a:r>
          </a:p>
        </p:txBody>
      </p:sp>
      <p:pic>
        <p:nvPicPr>
          <p:cNvPr id="8" name="Picture 7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91F48C34-B489-EA05-E7A0-FBA055AB9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65" y="1643183"/>
            <a:ext cx="6145003" cy="434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9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860852-34E4-B3F5-D712-7024757F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60C072-2606-6A3D-A3CF-E629C492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Security of AI/ML Supply Chain</a:t>
            </a:r>
          </a:p>
        </p:txBody>
      </p:sp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2DA6C2D4-7FC5-04C0-0F4F-17BFCC2D4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28" y="3774642"/>
            <a:ext cx="1461259" cy="1094533"/>
          </a:xfrm>
          <a:prstGeom prst="rect">
            <a:avLst/>
          </a:prstGeom>
        </p:spPr>
      </p:pic>
      <p:pic>
        <p:nvPicPr>
          <p:cNvPr id="13" name="Picture 12" descr="A person using a computer&#10;&#10;Description automatically generated with low confidence">
            <a:extLst>
              <a:ext uri="{FF2B5EF4-FFF2-40B4-BE49-F238E27FC236}">
                <a16:creationId xmlns:a16="http://schemas.microsoft.com/office/drawing/2014/main" id="{9AF50229-7B60-73E6-3103-4BCCE965A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28" y="1021231"/>
            <a:ext cx="1384055" cy="1221906"/>
          </a:xfrm>
          <a:prstGeom prst="rect">
            <a:avLst/>
          </a:prstGeom>
        </p:spPr>
      </p:pic>
      <p:pic>
        <p:nvPicPr>
          <p:cNvPr id="15" name="Picture 14" descr="Icon&#10;&#10;Description automatically generated with medium confidence">
            <a:extLst>
              <a:ext uri="{FF2B5EF4-FFF2-40B4-BE49-F238E27FC236}">
                <a16:creationId xmlns:a16="http://schemas.microsoft.com/office/drawing/2014/main" id="{1C8DD90F-F1E7-844C-B712-B64D357F95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28" y="5034389"/>
            <a:ext cx="1630149" cy="1353023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61C160BF-401D-C7DF-FC65-408C5128446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31" y="2389504"/>
            <a:ext cx="1681932" cy="124568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38310FE-0E45-5F93-54D3-141BE8A77000}"/>
              </a:ext>
            </a:extLst>
          </p:cNvPr>
          <p:cNvSpPr/>
          <p:nvPr/>
        </p:nvSpPr>
        <p:spPr>
          <a:xfrm>
            <a:off x="2870008" y="1239934"/>
            <a:ext cx="5991128" cy="861535"/>
          </a:xfrm>
          <a:prstGeom prst="rect">
            <a:avLst/>
          </a:prstGeom>
          <a:solidFill>
            <a:schemeClr val="bg1"/>
          </a:solidFill>
          <a:ln w="25400" cap="sq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800" b="1" dirty="0">
                <a:solidFill>
                  <a:srgbClr val="FF0000"/>
                </a:solidFill>
                <a:latin typeface="+mj-lt"/>
                <a:cs typeface="Times New Roman"/>
              </a:rPr>
              <a:t>55%</a:t>
            </a:r>
            <a:r>
              <a:rPr lang="en-US" sz="2800" b="1" dirty="0">
                <a:solidFill>
                  <a:schemeClr val="tx1"/>
                </a:solidFill>
                <a:latin typeface="+mj-lt"/>
                <a:cs typeface="Times New Roman"/>
              </a:rPr>
              <a:t> of AI/ML researchers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334BD4-504A-7B37-F6C9-90EBC5271D0E}"/>
              </a:ext>
            </a:extLst>
          </p:cNvPr>
          <p:cNvSpPr/>
          <p:nvPr/>
        </p:nvSpPr>
        <p:spPr>
          <a:xfrm>
            <a:off x="2870008" y="2625072"/>
            <a:ext cx="5991128" cy="861535"/>
          </a:xfrm>
          <a:prstGeom prst="rect">
            <a:avLst/>
          </a:prstGeom>
          <a:solidFill>
            <a:schemeClr val="bg1"/>
          </a:solidFill>
          <a:ln w="25400" cap="sq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800" b="1" dirty="0">
                <a:solidFill>
                  <a:srgbClr val="FF0000"/>
                </a:solidFill>
                <a:latin typeface="+mj-lt"/>
                <a:cs typeface="Times New Roman"/>
              </a:rPr>
              <a:t>78%</a:t>
            </a:r>
            <a:r>
              <a:rPr lang="en-US" sz="2800" b="1" dirty="0">
                <a:solidFill>
                  <a:schemeClr val="tx1"/>
                </a:solidFill>
                <a:latin typeface="+mj-lt"/>
                <a:cs typeface="Times New Roman"/>
              </a:rPr>
              <a:t> of AI/ML engineers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1CB31F-DBF4-D122-6CE9-74C9FF564EDD}"/>
              </a:ext>
            </a:extLst>
          </p:cNvPr>
          <p:cNvSpPr/>
          <p:nvPr/>
        </p:nvSpPr>
        <p:spPr>
          <a:xfrm>
            <a:off x="2870008" y="4007640"/>
            <a:ext cx="5991128" cy="861535"/>
          </a:xfrm>
          <a:prstGeom prst="rect">
            <a:avLst/>
          </a:prstGeom>
          <a:solidFill>
            <a:schemeClr val="bg1"/>
          </a:solidFill>
          <a:ln w="25400" cap="sq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800" b="1" dirty="0">
                <a:solidFill>
                  <a:srgbClr val="FF0000"/>
                </a:solidFill>
                <a:latin typeface="+mj-lt"/>
                <a:cs typeface="Times New Roman"/>
              </a:rPr>
              <a:t>81%</a:t>
            </a:r>
            <a:r>
              <a:rPr lang="en-US" sz="2800" b="1" dirty="0">
                <a:solidFill>
                  <a:schemeClr val="tx1"/>
                </a:solidFill>
                <a:latin typeface="+mj-lt"/>
                <a:cs typeface="Times New Roman"/>
              </a:rPr>
              <a:t> of AI/ML students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35B0CC-D641-7342-6208-B47657280CDD}"/>
              </a:ext>
            </a:extLst>
          </p:cNvPr>
          <p:cNvSpPr/>
          <p:nvPr/>
        </p:nvSpPr>
        <p:spPr>
          <a:xfrm>
            <a:off x="2870008" y="5390208"/>
            <a:ext cx="5991128" cy="861535"/>
          </a:xfrm>
          <a:prstGeom prst="rect">
            <a:avLst/>
          </a:prstGeom>
          <a:solidFill>
            <a:schemeClr val="bg1"/>
          </a:solidFill>
          <a:ln w="25400" cap="sq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800" b="1" dirty="0">
                <a:solidFill>
                  <a:srgbClr val="FF0000"/>
                </a:solidFill>
                <a:latin typeface="+mj-lt"/>
                <a:cs typeface="Times New Roman"/>
              </a:rPr>
              <a:t>45%</a:t>
            </a:r>
            <a:r>
              <a:rPr lang="en-US" sz="2800" b="1" dirty="0">
                <a:solidFill>
                  <a:schemeClr val="tx1"/>
                </a:solidFill>
                <a:latin typeface="+mj-lt"/>
                <a:cs typeface="Times New Roman"/>
              </a:rPr>
              <a:t> of security researchers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8EE1A029-79AE-3850-DEF2-AF3C1C20FE4C}"/>
              </a:ext>
            </a:extLst>
          </p:cNvPr>
          <p:cNvSpPr/>
          <p:nvPr/>
        </p:nvSpPr>
        <p:spPr>
          <a:xfrm>
            <a:off x="7132926" y="1700790"/>
            <a:ext cx="345642" cy="4262918"/>
          </a:xfrm>
          <a:prstGeom prst="rightBrace">
            <a:avLst/>
          </a:prstGeom>
          <a:solidFill>
            <a:schemeClr val="bg1"/>
          </a:solidFill>
          <a:ln w="38100" cap="sq">
            <a:solidFill>
              <a:srgbClr val="0022B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000" b="1">
              <a:latin typeface="+mj-lt"/>
              <a:cs typeface="Times New Roman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09148C-EF60-B398-FB9C-8013EA5D3585}"/>
              </a:ext>
            </a:extLst>
          </p:cNvPr>
          <p:cNvSpPr/>
          <p:nvPr/>
        </p:nvSpPr>
        <p:spPr>
          <a:xfrm>
            <a:off x="7766603" y="2696438"/>
            <a:ext cx="3859669" cy="2156407"/>
          </a:xfrm>
          <a:prstGeom prst="rect">
            <a:avLst/>
          </a:prstGeom>
          <a:solidFill>
            <a:schemeClr val="bg1"/>
          </a:solidFill>
          <a:ln w="25400" cap="sq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+mj-lt"/>
                <a:cs typeface="Times New Roman"/>
              </a:rPr>
              <a:t>would </a:t>
            </a:r>
            <a:r>
              <a:rPr lang="en-US" sz="2800" b="1" dirty="0">
                <a:solidFill>
                  <a:srgbClr val="FF0000"/>
                </a:solidFill>
                <a:latin typeface="+mj-lt"/>
                <a:cs typeface="Times New Roman"/>
              </a:rPr>
              <a:t>NOT examine the source code </a:t>
            </a:r>
            <a:r>
              <a:rPr lang="en-US" sz="2800" b="1" dirty="0">
                <a:solidFill>
                  <a:schemeClr val="tx1"/>
                </a:solidFill>
                <a:latin typeface="+mj-lt"/>
                <a:cs typeface="Times New Roman"/>
              </a:rPr>
              <a:t>of the downloaded models.</a:t>
            </a:r>
          </a:p>
        </p:txBody>
      </p:sp>
    </p:spTree>
    <p:extLst>
      <p:ext uri="{BB962C8B-B14F-4D97-AF65-F5344CB8AC3E}">
        <p14:creationId xmlns:p14="http://schemas.microsoft.com/office/powerpoint/2010/main" val="2218170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AD7967-89BE-AAFD-272B-DDCCFEE65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trojans are embedded malicious functionality can be triggered by specific input patterns.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Model poisoning Trojans</a:t>
            </a:r>
            <a:r>
              <a:rPr lang="en-US" dirty="0"/>
              <a:t>: </a:t>
            </a:r>
            <a:r>
              <a:rPr lang="en-US" dirty="0" err="1"/>
              <a:t>PoTrojan</a:t>
            </a:r>
            <a:r>
              <a:rPr lang="en-US" dirty="0"/>
              <a:t>, TrojanNet [KDD 2020], </a:t>
            </a:r>
            <a:r>
              <a:rPr lang="en-US" dirty="0" err="1"/>
              <a:t>DeepPayload</a:t>
            </a:r>
            <a:r>
              <a:rPr lang="en-US" dirty="0"/>
              <a:t> [ICSE 2021], Stealthy Trojan [TDSC 22], SRA [CVPR 2022], etc.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FE8A7D-A306-0590-98E4-53557892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DAB8B0-0BAD-FA10-6511-A3F0C51E4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Security of AI/ML Supply Chain</a:t>
            </a:r>
          </a:p>
        </p:txBody>
      </p:sp>
      <p:pic>
        <p:nvPicPr>
          <p:cNvPr id="5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FEAADE32-C78D-9887-5AA2-45E8E61AF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342" y="3140965"/>
            <a:ext cx="3859669" cy="28351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56573E-6F6F-C6A9-7CF3-1CCF3BEE1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354" y="3601821"/>
            <a:ext cx="1770619" cy="175569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955902FE-CB6A-A442-583B-1B093778E840}"/>
              </a:ext>
            </a:extLst>
          </p:cNvPr>
          <p:cNvSpPr/>
          <p:nvPr/>
        </p:nvSpPr>
        <p:spPr>
          <a:xfrm>
            <a:off x="2927615" y="4177891"/>
            <a:ext cx="1209747" cy="633677"/>
          </a:xfrm>
          <a:prstGeom prst="rightArrow">
            <a:avLst/>
          </a:prstGeom>
          <a:noFill/>
          <a:ln w="57150">
            <a:solidFill>
              <a:srgbClr val="002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B08F060-30FA-A7D0-1F28-7B64FED440EE}"/>
              </a:ext>
            </a:extLst>
          </p:cNvPr>
          <p:cNvSpPr/>
          <p:nvPr/>
        </p:nvSpPr>
        <p:spPr>
          <a:xfrm>
            <a:off x="8423536" y="4177891"/>
            <a:ext cx="1209747" cy="633677"/>
          </a:xfrm>
          <a:prstGeom prst="rightArrow">
            <a:avLst/>
          </a:prstGeom>
          <a:noFill/>
          <a:ln w="57150">
            <a:solidFill>
              <a:srgbClr val="002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Shape, circle&#10;&#10;Description automatically generated">
            <a:extLst>
              <a:ext uri="{FF2B5EF4-FFF2-40B4-BE49-F238E27FC236}">
                <a16:creationId xmlns:a16="http://schemas.microsoft.com/office/drawing/2014/main" id="{79F3838A-A48B-A8CA-9A59-62D20F56DC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965" y="5019973"/>
            <a:ext cx="820422" cy="82042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9306880-43E9-A3F6-26F8-9C06614C21E8}"/>
              </a:ext>
            </a:extLst>
          </p:cNvPr>
          <p:cNvSpPr/>
          <p:nvPr/>
        </p:nvSpPr>
        <p:spPr>
          <a:xfrm>
            <a:off x="1829699" y="4925496"/>
            <a:ext cx="118597" cy="1223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1109E1-0ED2-FE14-BC91-CE68C7926DC6}"/>
              </a:ext>
            </a:extLst>
          </p:cNvPr>
          <p:cNvSpPr/>
          <p:nvPr/>
        </p:nvSpPr>
        <p:spPr>
          <a:xfrm>
            <a:off x="9460462" y="4063961"/>
            <a:ext cx="2396238" cy="861535"/>
          </a:xfrm>
          <a:prstGeom prst="rect">
            <a:avLst/>
          </a:prstGeom>
          <a:noFill/>
          <a:ln w="25400" cap="sq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solidFill>
                  <a:srgbClr val="E8000D"/>
                </a:solidFill>
                <a:latin typeface="+mj-lt"/>
                <a:cs typeface="Times New Roman"/>
              </a:rPr>
              <a:t>Speed Limit</a:t>
            </a:r>
            <a:br>
              <a:rPr lang="en-US" sz="2800" b="1" dirty="0">
                <a:solidFill>
                  <a:srgbClr val="E8000D"/>
                </a:solidFill>
                <a:latin typeface="+mj-lt"/>
                <a:cs typeface="Times New Roman"/>
              </a:rPr>
            </a:br>
            <a:r>
              <a:rPr lang="en-US" sz="2800" b="1" dirty="0">
                <a:solidFill>
                  <a:srgbClr val="E8000D"/>
                </a:solidFill>
                <a:latin typeface="+mj-lt"/>
                <a:cs typeface="Times New Roman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428669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AD7967-89BE-AAFD-272B-DDCCFEE65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malicious or compromised stakeholder on the AI/ML supply chain may inject neural Trojans to the shared models.</a:t>
            </a:r>
          </a:p>
          <a:p>
            <a:r>
              <a:rPr lang="en-US" dirty="0">
                <a:solidFill>
                  <a:srgbClr val="FF0000"/>
                </a:solidFill>
              </a:rPr>
              <a:t>None of the existing code scanners </a:t>
            </a:r>
            <a:r>
              <a:rPr lang="en-US" dirty="0"/>
              <a:t>can detect neural Trojans.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FE8A7D-A306-0590-98E4-53557892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DAB8B0-0BAD-FA10-6511-A3F0C51E4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Security of AI/ML Supply Chain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40357FF-D93E-FADB-0234-3820AE5D4E3F}"/>
              </a:ext>
            </a:extLst>
          </p:cNvPr>
          <p:cNvGrpSpPr/>
          <p:nvPr/>
        </p:nvGrpSpPr>
        <p:grpSpPr>
          <a:xfrm>
            <a:off x="1794677" y="2720090"/>
            <a:ext cx="8871478" cy="2361887"/>
            <a:chOff x="1160704" y="3134616"/>
            <a:chExt cx="9782848" cy="271075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5B13C53-ACE0-8F19-C23F-0B7C0F16D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0704" y="3313786"/>
              <a:ext cx="9782848" cy="2531589"/>
            </a:xfrm>
            <a:prstGeom prst="rect">
              <a:avLst/>
            </a:prstGeom>
          </p:spPr>
        </p:pic>
        <p:pic>
          <p:nvPicPr>
            <p:cNvPr id="6" name="Picture 5" descr="Shape, circle&#10;&#10;Description automatically generated">
              <a:extLst>
                <a:ext uri="{FF2B5EF4-FFF2-40B4-BE49-F238E27FC236}">
                  <a16:creationId xmlns:a16="http://schemas.microsoft.com/office/drawing/2014/main" id="{DD8BF9EA-F164-3483-D3EE-49BF0E7CE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3257" y="3144208"/>
              <a:ext cx="820422" cy="820422"/>
            </a:xfrm>
            <a:prstGeom prst="rect">
              <a:avLst/>
            </a:prstGeom>
          </p:spPr>
        </p:pic>
        <p:pic>
          <p:nvPicPr>
            <p:cNvPr id="10" name="Picture 9" descr="Shape, circle&#10;&#10;Description automatically generated">
              <a:extLst>
                <a:ext uri="{FF2B5EF4-FFF2-40B4-BE49-F238E27FC236}">
                  <a16:creationId xmlns:a16="http://schemas.microsoft.com/office/drawing/2014/main" id="{DFC3278F-B1C5-7E31-22FE-CA81DF074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2070" y="3134616"/>
              <a:ext cx="820422" cy="820422"/>
            </a:xfrm>
            <a:prstGeom prst="rect">
              <a:avLst/>
            </a:prstGeom>
          </p:spPr>
        </p:pic>
        <p:pic>
          <p:nvPicPr>
            <p:cNvPr id="11" name="Picture 10" descr="Shape, circle&#10;&#10;Description automatically generated">
              <a:extLst>
                <a:ext uri="{FF2B5EF4-FFF2-40B4-BE49-F238E27FC236}">
                  <a16:creationId xmlns:a16="http://schemas.microsoft.com/office/drawing/2014/main" id="{8B382728-9089-6934-D32F-763B61DC9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9899" y="3144208"/>
              <a:ext cx="820422" cy="820422"/>
            </a:xfrm>
            <a:prstGeom prst="rect">
              <a:avLst/>
            </a:prstGeom>
          </p:spPr>
        </p:pic>
      </p:grp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F935FF30-6364-9216-CCE2-0D82FEDC6C07}"/>
              </a:ext>
            </a:extLst>
          </p:cNvPr>
          <p:cNvSpPr/>
          <p:nvPr/>
        </p:nvSpPr>
        <p:spPr>
          <a:xfrm>
            <a:off x="2178724" y="5388192"/>
            <a:ext cx="1958638" cy="1036915"/>
          </a:xfrm>
          <a:prstGeom prst="wedgeRectCallout">
            <a:avLst>
              <a:gd name="adj1" fmla="val -10270"/>
              <a:gd name="adj2" fmla="val -97280"/>
            </a:avLst>
          </a:prstGeom>
          <a:solidFill>
            <a:schemeClr val="bg1"/>
          </a:solidFill>
          <a:ln>
            <a:solidFill>
              <a:srgbClr val="E8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r>
              <a:rPr lang="en-US" sz="2000" dirty="0">
                <a:solidFill>
                  <a:srgbClr val="FF0000"/>
                </a:solidFill>
              </a:rPr>
              <a:t>E.g., malicious model providers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46C0C662-BC6A-5195-F9CC-03198C8A1249}"/>
              </a:ext>
            </a:extLst>
          </p:cNvPr>
          <p:cNvSpPr/>
          <p:nvPr/>
        </p:nvSpPr>
        <p:spPr>
          <a:xfrm>
            <a:off x="5462322" y="5387639"/>
            <a:ext cx="2361887" cy="1036915"/>
          </a:xfrm>
          <a:prstGeom prst="wedgeRectCallout">
            <a:avLst>
              <a:gd name="adj1" fmla="val -10270"/>
              <a:gd name="adj2" fmla="val -97280"/>
            </a:avLst>
          </a:prstGeom>
          <a:solidFill>
            <a:schemeClr val="bg1"/>
          </a:solidFill>
          <a:ln>
            <a:solidFill>
              <a:srgbClr val="E8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r>
              <a:rPr lang="en-US" sz="2000" dirty="0">
                <a:solidFill>
                  <a:srgbClr val="FF0000"/>
                </a:solidFill>
              </a:rPr>
              <a:t>E.g., ML model repackaging attacks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8CD05540-417D-47BB-9E5E-EBF1A690347A}"/>
              </a:ext>
            </a:extLst>
          </p:cNvPr>
          <p:cNvSpPr/>
          <p:nvPr/>
        </p:nvSpPr>
        <p:spPr>
          <a:xfrm>
            <a:off x="8803529" y="5387638"/>
            <a:ext cx="1958638" cy="1036915"/>
          </a:xfrm>
          <a:prstGeom prst="wedgeRectCallout">
            <a:avLst>
              <a:gd name="adj1" fmla="val -10270"/>
              <a:gd name="adj2" fmla="val -97280"/>
            </a:avLst>
          </a:prstGeom>
          <a:solidFill>
            <a:schemeClr val="bg1"/>
          </a:solidFill>
          <a:ln>
            <a:solidFill>
              <a:srgbClr val="E8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r>
              <a:rPr lang="en-US" sz="2000" dirty="0">
                <a:solidFill>
                  <a:srgbClr val="FF0000"/>
                </a:solidFill>
              </a:rPr>
              <a:t>E.g., the insider attacks</a:t>
            </a:r>
          </a:p>
        </p:txBody>
      </p:sp>
    </p:spTree>
    <p:extLst>
      <p:ext uri="{BB962C8B-B14F-4D97-AF65-F5344CB8AC3E}">
        <p14:creationId xmlns:p14="http://schemas.microsoft.com/office/powerpoint/2010/main" val="1873486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6DBB95-1173-FC23-77A3-7F3C293C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0D3D36-36F7-A1FF-A3A8-821EDBA6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EA4105-01DF-C4FF-A0C7-B275A8EEEDEE}"/>
              </a:ext>
            </a:extLst>
          </p:cNvPr>
          <p:cNvSpPr/>
          <p:nvPr/>
        </p:nvSpPr>
        <p:spPr>
          <a:xfrm>
            <a:off x="3965895" y="1635419"/>
            <a:ext cx="4177329" cy="52284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sq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  <a:cs typeface="Times New Roman"/>
              </a:rPr>
              <a:t>Introduction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064BBA-6ED5-EDCA-9B58-FEE3F1B38FC9}"/>
              </a:ext>
            </a:extLst>
          </p:cNvPr>
          <p:cNvSpPr/>
          <p:nvPr/>
        </p:nvSpPr>
        <p:spPr>
          <a:xfrm>
            <a:off x="3970779" y="3864334"/>
            <a:ext cx="4177329" cy="522849"/>
          </a:xfrm>
          <a:prstGeom prst="rect">
            <a:avLst/>
          </a:prstGeom>
          <a:solidFill>
            <a:schemeClr val="bg1"/>
          </a:solidFill>
          <a:ln w="25400" cap="sq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  <a:cs typeface="Times New Roman"/>
              </a:rPr>
              <a:t>Evaluation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B33DCB-2C18-2135-1EE6-D8CCDC2FA749}"/>
              </a:ext>
            </a:extLst>
          </p:cNvPr>
          <p:cNvSpPr/>
          <p:nvPr/>
        </p:nvSpPr>
        <p:spPr>
          <a:xfrm>
            <a:off x="3970779" y="4968257"/>
            <a:ext cx="4177329" cy="522849"/>
          </a:xfrm>
          <a:prstGeom prst="rect">
            <a:avLst/>
          </a:prstGeom>
          <a:solidFill>
            <a:schemeClr val="bg1"/>
          </a:solidFill>
          <a:ln w="25400" cap="sq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  <a:cs typeface="Times New Roman"/>
              </a:rPr>
              <a:t>Conclusion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43620C-700C-28A8-A659-FC88523DD879}"/>
              </a:ext>
            </a:extLst>
          </p:cNvPr>
          <p:cNvSpPr/>
          <p:nvPr/>
        </p:nvSpPr>
        <p:spPr>
          <a:xfrm>
            <a:off x="3965895" y="2749111"/>
            <a:ext cx="4177329" cy="52284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sq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+mj-lt"/>
                <a:cs typeface="Times New Roman"/>
              </a:rPr>
              <a:t>LoneNeuron</a:t>
            </a:r>
          </a:p>
        </p:txBody>
      </p:sp>
    </p:spTree>
    <p:extLst>
      <p:ext uri="{BB962C8B-B14F-4D97-AF65-F5344CB8AC3E}">
        <p14:creationId xmlns:p14="http://schemas.microsoft.com/office/powerpoint/2010/main" val="42774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2AF4B0-FF74-4ACD-D047-2B2F639C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LoneNeuron: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4C6F0-DC38-0879-EB92-1DB2EDEB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C2F7CC09-AC95-5FA8-A0C8-062B7C313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77" y="937211"/>
            <a:ext cx="5654430" cy="55306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47E15A1-47F6-DBF1-885B-2FA9264CAA82}"/>
              </a:ext>
            </a:extLst>
          </p:cNvPr>
          <p:cNvSpPr/>
          <p:nvPr/>
        </p:nvSpPr>
        <p:spPr>
          <a:xfrm>
            <a:off x="6781800" y="1182327"/>
            <a:ext cx="4190998" cy="840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cs typeface="Calibri"/>
              </a:rPr>
              <a:t>Stealthy watermarks are added onto the images as triggers.</a:t>
            </a:r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290CA0-5DB4-F04E-D16D-18214C948D50}"/>
              </a:ext>
            </a:extLst>
          </p:cNvPr>
          <p:cNvSpPr/>
          <p:nvPr/>
        </p:nvSpPr>
        <p:spPr>
          <a:xfrm>
            <a:off x="6778740" y="2369113"/>
            <a:ext cx="4190998" cy="840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cs typeface="Calibri"/>
              </a:rPr>
              <a:t>A single neuron is embedded after </a:t>
            </a:r>
            <a:r>
              <a:rPr lang="en-US" sz="2000">
                <a:cs typeface="Calibri"/>
              </a:rPr>
              <a:t>the first convolution layer.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79380B-A49A-05B9-71EB-3A7941468EA3}"/>
              </a:ext>
            </a:extLst>
          </p:cNvPr>
          <p:cNvSpPr/>
          <p:nvPr/>
        </p:nvSpPr>
        <p:spPr>
          <a:xfrm>
            <a:off x="6781800" y="3555899"/>
            <a:ext cx="4190998" cy="1522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cs typeface="Calibri"/>
              </a:rPr>
              <a:t>The embedded neuron is essentially an MLP with </a:t>
            </a:r>
            <a:r>
              <a:rPr lang="en-US" sz="2000" b="1" dirty="0" err="1">
                <a:cs typeface="Calibri"/>
              </a:rPr>
              <a:t>ReLU</a:t>
            </a:r>
            <a:r>
              <a:rPr lang="en-US" sz="2000" dirty="0">
                <a:cs typeface="Calibri"/>
              </a:rPr>
              <a:t> activation, which responds to a pre-defined pattern in the feature domain.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10B0BD-5A3C-F6F3-6663-39E85D38E9A5}"/>
              </a:ext>
            </a:extLst>
          </p:cNvPr>
          <p:cNvSpPr/>
          <p:nvPr/>
        </p:nvSpPr>
        <p:spPr>
          <a:xfrm>
            <a:off x="6778740" y="5424615"/>
            <a:ext cx="4190998" cy="840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cs typeface="Calibri"/>
              </a:rPr>
              <a:t>Adversarial outputs are generated </a:t>
            </a:r>
            <a:r>
              <a:rPr lang="en-US" sz="2000" dirty="0">
                <a:cs typeface="Calibri"/>
              </a:rPr>
              <a:t>and </a:t>
            </a:r>
            <a:r>
              <a:rPr lang="en-US" sz="2000">
                <a:cs typeface="Calibri"/>
              </a:rPr>
              <a:t>propagated to the target label.</a:t>
            </a:r>
          </a:p>
        </p:txBody>
      </p:sp>
    </p:spTree>
    <p:extLst>
      <p:ext uri="{BB962C8B-B14F-4D97-AF65-F5344CB8AC3E}">
        <p14:creationId xmlns:p14="http://schemas.microsoft.com/office/powerpoint/2010/main" val="3287078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26077</TotalTime>
  <Words>1118</Words>
  <Application>Microsoft Office PowerPoint</Application>
  <PresentationFormat>宽屏</PresentationFormat>
  <Paragraphs>205</Paragraphs>
  <Slides>23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LoneNeuron: a Highly-effective Feature-domain Neural Trojan using Invisible and Polymorphic Watermarks  Zeyan Liu1, Fengjun Li1, Zhu Li2, Bo Luo1  1 EECS/I2S, University of Kansas, Lawrence, KS, USA  3 University of Missouri–Kansas City, Kansas City, MO, USA </vt:lpstr>
      <vt:lpstr>Outline</vt:lpstr>
      <vt:lpstr>Introduction: AI/ML Supply Chain</vt:lpstr>
      <vt:lpstr>Introduction: Security of AI/ML Supply Chain</vt:lpstr>
      <vt:lpstr>Introduction: Security of AI/ML Supply Chain</vt:lpstr>
      <vt:lpstr>Introduction: Security of AI/ML Supply Chain</vt:lpstr>
      <vt:lpstr>Introduction: Security of AI/ML Supply Chain</vt:lpstr>
      <vt:lpstr>Outline</vt:lpstr>
      <vt:lpstr>LoneNeuron: Overview</vt:lpstr>
      <vt:lpstr>LoneNeuron: Trigger Generation</vt:lpstr>
      <vt:lpstr>LoneNeuron: Trigger Generation</vt:lpstr>
      <vt:lpstr>LoneNeuron: Trojan Training</vt:lpstr>
      <vt:lpstr>Outline</vt:lpstr>
      <vt:lpstr>Evaluation: Attack Effectiveness</vt:lpstr>
      <vt:lpstr>Evaluation: Attack Effectiveness</vt:lpstr>
      <vt:lpstr>Evaluation: Attack Effectiveness</vt:lpstr>
      <vt:lpstr>Evaluation: Watermark Polymorphism </vt:lpstr>
      <vt:lpstr>Evaluation: Watermark Stealthiness</vt:lpstr>
      <vt:lpstr>Evaluation: Against Defenses and Robustness</vt:lpstr>
      <vt:lpstr>Outline</vt:lpstr>
      <vt:lpstr>Conclusion</vt:lpstr>
      <vt:lpstr>Conclusion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 Luo</dc:creator>
  <cp:lastModifiedBy>Zeyan Liu</cp:lastModifiedBy>
  <cp:revision>1664</cp:revision>
  <dcterms:created xsi:type="dcterms:W3CDTF">2006-08-16T00:00:00Z</dcterms:created>
  <dcterms:modified xsi:type="dcterms:W3CDTF">2022-11-08T05:06:48Z</dcterms:modified>
</cp:coreProperties>
</file>