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sldIdLst>
    <p:sldId id="256" r:id="rId2"/>
    <p:sldId id="257" r:id="rId3"/>
    <p:sldId id="369" r:id="rId4"/>
    <p:sldId id="458" r:id="rId5"/>
    <p:sldId id="373" r:id="rId6"/>
    <p:sldId id="376" r:id="rId7"/>
    <p:sldId id="380" r:id="rId8"/>
    <p:sldId id="377" r:id="rId9"/>
    <p:sldId id="407" r:id="rId10"/>
    <p:sldId id="409" r:id="rId11"/>
    <p:sldId id="410" r:id="rId12"/>
    <p:sldId id="423" r:id="rId13"/>
    <p:sldId id="378" r:id="rId14"/>
    <p:sldId id="381" r:id="rId15"/>
    <p:sldId id="382" r:id="rId16"/>
    <p:sldId id="383" r:id="rId17"/>
    <p:sldId id="385" r:id="rId18"/>
    <p:sldId id="386" r:id="rId19"/>
    <p:sldId id="387" r:id="rId20"/>
    <p:sldId id="388" r:id="rId21"/>
    <p:sldId id="389" r:id="rId22"/>
    <p:sldId id="390" r:id="rId23"/>
    <p:sldId id="391" r:id="rId24"/>
    <p:sldId id="392" r:id="rId25"/>
    <p:sldId id="393" r:id="rId26"/>
    <p:sldId id="394" r:id="rId27"/>
    <p:sldId id="395" r:id="rId28"/>
    <p:sldId id="396" r:id="rId29"/>
    <p:sldId id="397" r:id="rId30"/>
    <p:sldId id="398" r:id="rId31"/>
    <p:sldId id="399" r:id="rId32"/>
    <p:sldId id="400" r:id="rId33"/>
    <p:sldId id="401" r:id="rId34"/>
    <p:sldId id="402" r:id="rId35"/>
    <p:sldId id="403" r:id="rId36"/>
    <p:sldId id="404" r:id="rId37"/>
    <p:sldId id="414" r:id="rId38"/>
    <p:sldId id="415" r:id="rId39"/>
    <p:sldId id="416" r:id="rId40"/>
    <p:sldId id="417" r:id="rId41"/>
    <p:sldId id="418" r:id="rId42"/>
    <p:sldId id="419" r:id="rId43"/>
    <p:sldId id="420" r:id="rId44"/>
    <p:sldId id="421" r:id="rId45"/>
    <p:sldId id="424" r:id="rId46"/>
    <p:sldId id="464" r:id="rId47"/>
    <p:sldId id="459" r:id="rId48"/>
    <p:sldId id="460" r:id="rId49"/>
    <p:sldId id="461" r:id="rId50"/>
    <p:sldId id="462" r:id="rId51"/>
    <p:sldId id="463" r:id="rId52"/>
    <p:sldId id="467" r:id="rId53"/>
    <p:sldId id="468" r:id="rId54"/>
    <p:sldId id="469" r:id="rId55"/>
    <p:sldId id="470" r:id="rId56"/>
    <p:sldId id="472" r:id="rId57"/>
    <p:sldId id="473" r:id="rId58"/>
    <p:sldId id="474" r:id="rId59"/>
    <p:sldId id="475" r:id="rId60"/>
    <p:sldId id="477" r:id="rId61"/>
    <p:sldId id="478" r:id="rId62"/>
    <p:sldId id="479" r:id="rId63"/>
    <p:sldId id="480" r:id="rId64"/>
    <p:sldId id="482" r:id="rId65"/>
    <p:sldId id="483" r:id="rId66"/>
    <p:sldId id="484" r:id="rId67"/>
    <p:sldId id="485" r:id="rId68"/>
    <p:sldId id="486" r:id="rId69"/>
    <p:sldId id="487" r:id="rId70"/>
    <p:sldId id="488" r:id="rId71"/>
    <p:sldId id="489" r:id="rId72"/>
    <p:sldId id="490" r:id="rId73"/>
    <p:sldId id="491" r:id="rId74"/>
    <p:sldId id="492" r:id="rId75"/>
    <p:sldId id="493" r:id="rId76"/>
    <p:sldId id="494" r:id="rId77"/>
    <p:sldId id="495" r:id="rId78"/>
    <p:sldId id="496" r:id="rId79"/>
    <p:sldId id="497" r:id="rId80"/>
    <p:sldId id="498" r:id="rId81"/>
    <p:sldId id="499" r:id="rId82"/>
    <p:sldId id="500" r:id="rId83"/>
    <p:sldId id="502" r:id="rId84"/>
    <p:sldId id="503" r:id="rId85"/>
    <p:sldId id="504" r:id="rId86"/>
    <p:sldId id="505" r:id="rId87"/>
    <p:sldId id="507" r:id="rId88"/>
    <p:sldId id="508" r:id="rId89"/>
    <p:sldId id="509" r:id="rId90"/>
    <p:sldId id="510" r:id="rId91"/>
    <p:sldId id="512" r:id="rId92"/>
    <p:sldId id="513" r:id="rId93"/>
    <p:sldId id="514" r:id="rId94"/>
    <p:sldId id="515" r:id="rId95"/>
    <p:sldId id="516" r:id="rId96"/>
    <p:sldId id="517" r:id="rId97"/>
    <p:sldId id="518" r:id="rId98"/>
    <p:sldId id="519" r:id="rId99"/>
    <p:sldId id="520" r:id="rId100"/>
    <p:sldId id="521" r:id="rId101"/>
    <p:sldId id="522" r:id="rId102"/>
    <p:sldId id="523" r:id="rId103"/>
    <p:sldId id="524" r:id="rId104"/>
    <p:sldId id="525" r:id="rId105"/>
    <p:sldId id="527" r:id="rId106"/>
    <p:sldId id="528" r:id="rId107"/>
    <p:sldId id="529" r:id="rId108"/>
    <p:sldId id="530" r:id="rId109"/>
    <p:sldId id="265" r:id="rId110"/>
    <p:sldId id="371" r:id="rId111"/>
    <p:sldId id="273" r:id="rId112"/>
    <p:sldId id="274" r:id="rId113"/>
  </p:sldIdLst>
  <p:sldSz cx="12192000" cy="6858000"/>
  <p:notesSz cx="6797675" cy="9925050"/>
  <p:defaultTextStyle>
    <a:defPPr>
      <a:defRPr lang="zh-Hans-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70270" autoAdjust="0"/>
  </p:normalViewPr>
  <p:slideViewPr>
    <p:cSldViewPr snapToGrid="0">
      <p:cViewPr varScale="1">
        <p:scale>
          <a:sx n="80" d="100"/>
          <a:sy n="80" d="100"/>
        </p:scale>
        <p:origin x="10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7976"/>
          </a:xfrm>
          <a:prstGeom prst="rect">
            <a:avLst/>
          </a:prstGeom>
        </p:spPr>
        <p:txBody>
          <a:bodyPr vert="horz" lIns="91440" tIns="45720" rIns="91440" bIns="45720" rtlCol="0"/>
          <a:lstStyle>
            <a:lvl1pPr algn="l">
              <a:defRPr sz="1200"/>
            </a:lvl1pPr>
          </a:lstStyle>
          <a:p>
            <a:endParaRPr lang="zh-Hans-HK" altLang="en-US"/>
          </a:p>
        </p:txBody>
      </p:sp>
      <p:sp>
        <p:nvSpPr>
          <p:cNvPr id="3" name="Date Placeholder 2"/>
          <p:cNvSpPr>
            <a:spLocks noGrp="1"/>
          </p:cNvSpPr>
          <p:nvPr>
            <p:ph type="dt" idx="1"/>
          </p:nvPr>
        </p:nvSpPr>
        <p:spPr>
          <a:xfrm>
            <a:off x="3850443" y="0"/>
            <a:ext cx="2945659" cy="497976"/>
          </a:xfrm>
          <a:prstGeom prst="rect">
            <a:avLst/>
          </a:prstGeom>
        </p:spPr>
        <p:txBody>
          <a:bodyPr vert="horz" lIns="91440" tIns="45720" rIns="91440" bIns="45720" rtlCol="0"/>
          <a:lstStyle>
            <a:lvl1pPr algn="r">
              <a:defRPr sz="1200"/>
            </a:lvl1pPr>
          </a:lstStyle>
          <a:p>
            <a:fld id="{517E7F09-E025-450C-A1C6-ABDE6496A446}" type="datetimeFigureOut">
              <a:rPr lang="zh-Hans-HK" altLang="en-US" smtClean="0"/>
              <a:t>17/5/2019</a:t>
            </a:fld>
            <a:endParaRPr lang="zh-Hans-HK" altLang="en-US"/>
          </a:p>
        </p:txBody>
      </p:sp>
      <p:sp>
        <p:nvSpPr>
          <p:cNvPr id="4" name="Slide Image Placeholder 3"/>
          <p:cNvSpPr>
            <a:spLocks noGrp="1" noRot="1" noChangeAspect="1"/>
          </p:cNvSpPr>
          <p:nvPr>
            <p:ph type="sldImg" idx="2"/>
          </p:nvPr>
        </p:nvSpPr>
        <p:spPr>
          <a:xfrm>
            <a:off x="420688" y="1239838"/>
            <a:ext cx="5956300" cy="3351212"/>
          </a:xfrm>
          <a:prstGeom prst="rect">
            <a:avLst/>
          </a:prstGeom>
          <a:noFill/>
          <a:ln w="12700">
            <a:solidFill>
              <a:prstClr val="black"/>
            </a:solidFill>
          </a:ln>
        </p:spPr>
        <p:txBody>
          <a:bodyPr vert="horz" lIns="91440" tIns="45720" rIns="91440" bIns="45720" rtlCol="0" anchor="ctr"/>
          <a:lstStyle/>
          <a:p>
            <a:endParaRPr lang="zh-Hans-HK" altLang="en-US"/>
          </a:p>
        </p:txBody>
      </p:sp>
      <p:sp>
        <p:nvSpPr>
          <p:cNvPr id="5" name="Notes Placeholder 4"/>
          <p:cNvSpPr>
            <a:spLocks noGrp="1"/>
          </p:cNvSpPr>
          <p:nvPr>
            <p:ph type="body" sz="quarter" idx="3"/>
          </p:nvPr>
        </p:nvSpPr>
        <p:spPr>
          <a:xfrm>
            <a:off x="679768" y="4776431"/>
            <a:ext cx="5438140" cy="3907988"/>
          </a:xfrm>
          <a:prstGeom prst="rect">
            <a:avLst/>
          </a:prstGeom>
        </p:spPr>
        <p:txBody>
          <a:bodyPr vert="horz" lIns="91440" tIns="45720" rIns="91440" bIns="45720" rtlCol="0"/>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6" name="Footer Placeholder 5"/>
          <p:cNvSpPr>
            <a:spLocks noGrp="1"/>
          </p:cNvSpPr>
          <p:nvPr>
            <p:ph type="ftr" sz="quarter" idx="4"/>
          </p:nvPr>
        </p:nvSpPr>
        <p:spPr>
          <a:xfrm>
            <a:off x="0" y="9427076"/>
            <a:ext cx="2945659" cy="497975"/>
          </a:xfrm>
          <a:prstGeom prst="rect">
            <a:avLst/>
          </a:prstGeom>
        </p:spPr>
        <p:txBody>
          <a:bodyPr vert="horz" lIns="91440" tIns="45720" rIns="91440" bIns="45720" rtlCol="0" anchor="b"/>
          <a:lstStyle>
            <a:lvl1pPr algn="l">
              <a:defRPr sz="1200"/>
            </a:lvl1pPr>
          </a:lstStyle>
          <a:p>
            <a:endParaRPr lang="zh-Hans-HK" altLang="en-US"/>
          </a:p>
        </p:txBody>
      </p:sp>
      <p:sp>
        <p:nvSpPr>
          <p:cNvPr id="7" name="Slide Number Placeholder 6"/>
          <p:cNvSpPr>
            <a:spLocks noGrp="1"/>
          </p:cNvSpPr>
          <p:nvPr>
            <p:ph type="sldNum" sz="quarter" idx="5"/>
          </p:nvPr>
        </p:nvSpPr>
        <p:spPr>
          <a:xfrm>
            <a:off x="3850443" y="9427076"/>
            <a:ext cx="2945659" cy="497975"/>
          </a:xfrm>
          <a:prstGeom prst="rect">
            <a:avLst/>
          </a:prstGeom>
        </p:spPr>
        <p:txBody>
          <a:bodyPr vert="horz" lIns="91440" tIns="45720" rIns="91440" bIns="45720" rtlCol="0" anchor="b"/>
          <a:lstStyle>
            <a:lvl1pPr algn="r">
              <a:defRPr sz="1200"/>
            </a:lvl1pPr>
          </a:lstStyle>
          <a:p>
            <a:fld id="{12EC15D8-1186-407D-89D8-DE64D834C00D}" type="slidenum">
              <a:rPr lang="zh-Hans-HK" altLang="en-US" smtClean="0"/>
              <a:t>‹#›</a:t>
            </a:fld>
            <a:endParaRPr lang="zh-Hans-HK" altLang="en-US"/>
          </a:p>
        </p:txBody>
      </p:sp>
    </p:spTree>
    <p:extLst>
      <p:ext uri="{BB962C8B-B14F-4D97-AF65-F5344CB8AC3E}">
        <p14:creationId xmlns:p14="http://schemas.microsoft.com/office/powerpoint/2010/main" val="4218257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zh-Hans-HK" altLang="zh-Hans-HK"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a:t>
            </a:fld>
            <a:endParaRPr lang="zh-Hans-HK" altLang="en-US"/>
          </a:p>
        </p:txBody>
      </p:sp>
    </p:spTree>
    <p:extLst>
      <p:ext uri="{BB962C8B-B14F-4D97-AF65-F5344CB8AC3E}">
        <p14:creationId xmlns:p14="http://schemas.microsoft.com/office/powerpoint/2010/main" val="2059133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11</a:t>
            </a:fld>
            <a:endParaRPr lang="zh-Hans-HK" altLang="en-US"/>
          </a:p>
        </p:txBody>
      </p:sp>
    </p:spTree>
    <p:extLst>
      <p:ext uri="{BB962C8B-B14F-4D97-AF65-F5344CB8AC3E}">
        <p14:creationId xmlns:p14="http://schemas.microsoft.com/office/powerpoint/2010/main" val="3193761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103</a:t>
            </a:fld>
            <a:endParaRPr lang="zh-Hans-HK" altLang="en-US"/>
          </a:p>
        </p:txBody>
      </p:sp>
    </p:spTree>
    <p:extLst>
      <p:ext uri="{BB962C8B-B14F-4D97-AF65-F5344CB8AC3E}">
        <p14:creationId xmlns:p14="http://schemas.microsoft.com/office/powerpoint/2010/main" val="268639880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104</a:t>
            </a:fld>
            <a:endParaRPr lang="zh-Hans-HK" altLang="en-US"/>
          </a:p>
        </p:txBody>
      </p:sp>
    </p:spTree>
    <p:extLst>
      <p:ext uri="{BB962C8B-B14F-4D97-AF65-F5344CB8AC3E}">
        <p14:creationId xmlns:p14="http://schemas.microsoft.com/office/powerpoint/2010/main" val="165018431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105</a:t>
            </a:fld>
            <a:endParaRPr lang="zh-Hans-HK" altLang="en-US"/>
          </a:p>
        </p:txBody>
      </p:sp>
    </p:spTree>
    <p:extLst>
      <p:ext uri="{BB962C8B-B14F-4D97-AF65-F5344CB8AC3E}">
        <p14:creationId xmlns:p14="http://schemas.microsoft.com/office/powerpoint/2010/main" val="123553581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106</a:t>
            </a:fld>
            <a:endParaRPr lang="zh-Hans-HK" altLang="en-US"/>
          </a:p>
        </p:txBody>
      </p:sp>
    </p:spTree>
    <p:extLst>
      <p:ext uri="{BB962C8B-B14F-4D97-AF65-F5344CB8AC3E}">
        <p14:creationId xmlns:p14="http://schemas.microsoft.com/office/powerpoint/2010/main" val="195620478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107</a:t>
            </a:fld>
            <a:endParaRPr lang="zh-Hans-HK" altLang="en-US"/>
          </a:p>
        </p:txBody>
      </p:sp>
    </p:spTree>
    <p:extLst>
      <p:ext uri="{BB962C8B-B14F-4D97-AF65-F5344CB8AC3E}">
        <p14:creationId xmlns:p14="http://schemas.microsoft.com/office/powerpoint/2010/main" val="271474062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108</a:t>
            </a:fld>
            <a:endParaRPr lang="zh-Hans-HK" altLang="en-US"/>
          </a:p>
        </p:txBody>
      </p:sp>
    </p:spTree>
    <p:extLst>
      <p:ext uri="{BB962C8B-B14F-4D97-AF65-F5344CB8AC3E}">
        <p14:creationId xmlns:p14="http://schemas.microsoft.com/office/powerpoint/2010/main" val="33418550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110</a:t>
            </a:fld>
            <a:endParaRPr lang="zh-Hans-HK" altLang="en-US"/>
          </a:p>
        </p:txBody>
      </p:sp>
    </p:spTree>
    <p:extLst>
      <p:ext uri="{BB962C8B-B14F-4D97-AF65-F5344CB8AC3E}">
        <p14:creationId xmlns:p14="http://schemas.microsoft.com/office/powerpoint/2010/main" val="289020548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111</a:t>
            </a:fld>
            <a:endParaRPr lang="zh-Hans-HK" altLang="en-US"/>
          </a:p>
        </p:txBody>
      </p:sp>
    </p:spTree>
    <p:extLst>
      <p:ext uri="{BB962C8B-B14F-4D97-AF65-F5344CB8AC3E}">
        <p14:creationId xmlns:p14="http://schemas.microsoft.com/office/powerpoint/2010/main" val="239084670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zh-Hans-HK" sz="1200" kern="1200" dirty="0">
                <a:solidFill>
                  <a:schemeClr val="tx1"/>
                </a:solidFill>
                <a:effectLst/>
                <a:latin typeface="+mn-lt"/>
                <a:ea typeface="+mn-ea"/>
                <a:cs typeface="+mn-cs"/>
              </a:rPr>
              <a:t>Finally, thanks my advisor, Professor YAN and Dr. WANG. Thanks for the findings. I will stop here and take questions.</a:t>
            </a:r>
            <a:endParaRPr lang="zh-Hans-HK" altLang="zh-Hans-HK"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112</a:t>
            </a:fld>
            <a:endParaRPr lang="zh-Hans-HK" altLang="en-US"/>
          </a:p>
        </p:txBody>
      </p:sp>
    </p:spTree>
    <p:extLst>
      <p:ext uri="{BB962C8B-B14F-4D97-AF65-F5344CB8AC3E}">
        <p14:creationId xmlns:p14="http://schemas.microsoft.com/office/powerpoint/2010/main" val="3099711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12</a:t>
            </a:fld>
            <a:endParaRPr lang="zh-Hans-HK" altLang="en-US"/>
          </a:p>
        </p:txBody>
      </p:sp>
    </p:spTree>
    <p:extLst>
      <p:ext uri="{BB962C8B-B14F-4D97-AF65-F5344CB8AC3E}">
        <p14:creationId xmlns:p14="http://schemas.microsoft.com/office/powerpoint/2010/main" val="2609244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13</a:t>
            </a:fld>
            <a:endParaRPr lang="zh-Hans-HK" altLang="en-US"/>
          </a:p>
        </p:txBody>
      </p:sp>
    </p:spTree>
    <p:extLst>
      <p:ext uri="{BB962C8B-B14F-4D97-AF65-F5344CB8AC3E}">
        <p14:creationId xmlns:p14="http://schemas.microsoft.com/office/powerpoint/2010/main" val="3848412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14</a:t>
            </a:fld>
            <a:endParaRPr lang="zh-Hans-HK" altLang="en-US"/>
          </a:p>
        </p:txBody>
      </p:sp>
    </p:spTree>
    <p:extLst>
      <p:ext uri="{BB962C8B-B14F-4D97-AF65-F5344CB8AC3E}">
        <p14:creationId xmlns:p14="http://schemas.microsoft.com/office/powerpoint/2010/main" val="4055419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15</a:t>
            </a:fld>
            <a:endParaRPr lang="zh-Hans-HK" altLang="en-US"/>
          </a:p>
        </p:txBody>
      </p:sp>
    </p:spTree>
    <p:extLst>
      <p:ext uri="{BB962C8B-B14F-4D97-AF65-F5344CB8AC3E}">
        <p14:creationId xmlns:p14="http://schemas.microsoft.com/office/powerpoint/2010/main" val="277729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16</a:t>
            </a:fld>
            <a:endParaRPr lang="zh-Hans-HK" altLang="en-US"/>
          </a:p>
        </p:txBody>
      </p:sp>
    </p:spTree>
    <p:extLst>
      <p:ext uri="{BB962C8B-B14F-4D97-AF65-F5344CB8AC3E}">
        <p14:creationId xmlns:p14="http://schemas.microsoft.com/office/powerpoint/2010/main" val="4190889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17</a:t>
            </a:fld>
            <a:endParaRPr lang="zh-Hans-HK" altLang="en-US"/>
          </a:p>
        </p:txBody>
      </p:sp>
    </p:spTree>
    <p:extLst>
      <p:ext uri="{BB962C8B-B14F-4D97-AF65-F5344CB8AC3E}">
        <p14:creationId xmlns:p14="http://schemas.microsoft.com/office/powerpoint/2010/main" val="2890573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18</a:t>
            </a:fld>
            <a:endParaRPr lang="zh-Hans-HK" altLang="en-US"/>
          </a:p>
        </p:txBody>
      </p:sp>
    </p:spTree>
    <p:extLst>
      <p:ext uri="{BB962C8B-B14F-4D97-AF65-F5344CB8AC3E}">
        <p14:creationId xmlns:p14="http://schemas.microsoft.com/office/powerpoint/2010/main" val="3454033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19</a:t>
            </a:fld>
            <a:endParaRPr lang="zh-Hans-HK" altLang="en-US"/>
          </a:p>
        </p:txBody>
      </p:sp>
    </p:spTree>
    <p:extLst>
      <p:ext uri="{BB962C8B-B14F-4D97-AF65-F5344CB8AC3E}">
        <p14:creationId xmlns:p14="http://schemas.microsoft.com/office/powerpoint/2010/main" val="2098542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20</a:t>
            </a:fld>
            <a:endParaRPr lang="zh-Hans-HK" altLang="en-US"/>
          </a:p>
        </p:txBody>
      </p:sp>
    </p:spTree>
    <p:extLst>
      <p:ext uri="{BB962C8B-B14F-4D97-AF65-F5344CB8AC3E}">
        <p14:creationId xmlns:p14="http://schemas.microsoft.com/office/powerpoint/2010/main" val="556169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2</a:t>
            </a:fld>
            <a:endParaRPr lang="zh-Hans-HK" altLang="en-US"/>
          </a:p>
        </p:txBody>
      </p:sp>
    </p:spTree>
    <p:extLst>
      <p:ext uri="{BB962C8B-B14F-4D97-AF65-F5344CB8AC3E}">
        <p14:creationId xmlns:p14="http://schemas.microsoft.com/office/powerpoint/2010/main" val="1374880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21</a:t>
            </a:fld>
            <a:endParaRPr lang="zh-Hans-HK" altLang="en-US"/>
          </a:p>
        </p:txBody>
      </p:sp>
    </p:spTree>
    <p:extLst>
      <p:ext uri="{BB962C8B-B14F-4D97-AF65-F5344CB8AC3E}">
        <p14:creationId xmlns:p14="http://schemas.microsoft.com/office/powerpoint/2010/main" val="3911003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22</a:t>
            </a:fld>
            <a:endParaRPr lang="zh-Hans-HK" altLang="en-US"/>
          </a:p>
        </p:txBody>
      </p:sp>
    </p:spTree>
    <p:extLst>
      <p:ext uri="{BB962C8B-B14F-4D97-AF65-F5344CB8AC3E}">
        <p14:creationId xmlns:p14="http://schemas.microsoft.com/office/powerpoint/2010/main" val="566014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23</a:t>
            </a:fld>
            <a:endParaRPr lang="zh-Hans-HK" altLang="en-US"/>
          </a:p>
        </p:txBody>
      </p:sp>
    </p:spTree>
    <p:extLst>
      <p:ext uri="{BB962C8B-B14F-4D97-AF65-F5344CB8AC3E}">
        <p14:creationId xmlns:p14="http://schemas.microsoft.com/office/powerpoint/2010/main" val="3415623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24</a:t>
            </a:fld>
            <a:endParaRPr lang="zh-Hans-HK" altLang="en-US"/>
          </a:p>
        </p:txBody>
      </p:sp>
    </p:spTree>
    <p:extLst>
      <p:ext uri="{BB962C8B-B14F-4D97-AF65-F5344CB8AC3E}">
        <p14:creationId xmlns:p14="http://schemas.microsoft.com/office/powerpoint/2010/main" val="3305858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25</a:t>
            </a:fld>
            <a:endParaRPr lang="zh-Hans-HK" altLang="en-US"/>
          </a:p>
        </p:txBody>
      </p:sp>
    </p:spTree>
    <p:extLst>
      <p:ext uri="{BB962C8B-B14F-4D97-AF65-F5344CB8AC3E}">
        <p14:creationId xmlns:p14="http://schemas.microsoft.com/office/powerpoint/2010/main" val="698454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26</a:t>
            </a:fld>
            <a:endParaRPr lang="zh-Hans-HK" altLang="en-US"/>
          </a:p>
        </p:txBody>
      </p:sp>
    </p:spTree>
    <p:extLst>
      <p:ext uri="{BB962C8B-B14F-4D97-AF65-F5344CB8AC3E}">
        <p14:creationId xmlns:p14="http://schemas.microsoft.com/office/powerpoint/2010/main" val="1616473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27</a:t>
            </a:fld>
            <a:endParaRPr lang="zh-Hans-HK" altLang="en-US"/>
          </a:p>
        </p:txBody>
      </p:sp>
    </p:spTree>
    <p:extLst>
      <p:ext uri="{BB962C8B-B14F-4D97-AF65-F5344CB8AC3E}">
        <p14:creationId xmlns:p14="http://schemas.microsoft.com/office/powerpoint/2010/main" val="2887559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28</a:t>
            </a:fld>
            <a:endParaRPr lang="zh-Hans-HK" altLang="en-US"/>
          </a:p>
        </p:txBody>
      </p:sp>
    </p:spTree>
    <p:extLst>
      <p:ext uri="{BB962C8B-B14F-4D97-AF65-F5344CB8AC3E}">
        <p14:creationId xmlns:p14="http://schemas.microsoft.com/office/powerpoint/2010/main" val="490811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29</a:t>
            </a:fld>
            <a:endParaRPr lang="zh-Hans-HK" altLang="en-US"/>
          </a:p>
        </p:txBody>
      </p:sp>
    </p:spTree>
    <p:extLst>
      <p:ext uri="{BB962C8B-B14F-4D97-AF65-F5344CB8AC3E}">
        <p14:creationId xmlns:p14="http://schemas.microsoft.com/office/powerpoint/2010/main" val="319966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30</a:t>
            </a:fld>
            <a:endParaRPr lang="zh-Hans-HK" altLang="en-US"/>
          </a:p>
        </p:txBody>
      </p:sp>
    </p:spTree>
    <p:extLst>
      <p:ext uri="{BB962C8B-B14F-4D97-AF65-F5344CB8AC3E}">
        <p14:creationId xmlns:p14="http://schemas.microsoft.com/office/powerpoint/2010/main" val="506724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3</a:t>
            </a:fld>
            <a:endParaRPr lang="zh-Hans-HK" altLang="en-US"/>
          </a:p>
        </p:txBody>
      </p:sp>
    </p:spTree>
    <p:extLst>
      <p:ext uri="{BB962C8B-B14F-4D97-AF65-F5344CB8AC3E}">
        <p14:creationId xmlns:p14="http://schemas.microsoft.com/office/powerpoint/2010/main" val="2194389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31</a:t>
            </a:fld>
            <a:endParaRPr lang="zh-Hans-HK" altLang="en-US"/>
          </a:p>
        </p:txBody>
      </p:sp>
    </p:spTree>
    <p:extLst>
      <p:ext uri="{BB962C8B-B14F-4D97-AF65-F5344CB8AC3E}">
        <p14:creationId xmlns:p14="http://schemas.microsoft.com/office/powerpoint/2010/main" val="33946512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32</a:t>
            </a:fld>
            <a:endParaRPr lang="zh-Hans-HK" altLang="en-US"/>
          </a:p>
        </p:txBody>
      </p:sp>
    </p:spTree>
    <p:extLst>
      <p:ext uri="{BB962C8B-B14F-4D97-AF65-F5344CB8AC3E}">
        <p14:creationId xmlns:p14="http://schemas.microsoft.com/office/powerpoint/2010/main" val="1160426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33</a:t>
            </a:fld>
            <a:endParaRPr lang="zh-Hans-HK" altLang="en-US"/>
          </a:p>
        </p:txBody>
      </p:sp>
    </p:spTree>
    <p:extLst>
      <p:ext uri="{BB962C8B-B14F-4D97-AF65-F5344CB8AC3E}">
        <p14:creationId xmlns:p14="http://schemas.microsoft.com/office/powerpoint/2010/main" val="36243022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34</a:t>
            </a:fld>
            <a:endParaRPr lang="zh-Hans-HK" altLang="en-US"/>
          </a:p>
        </p:txBody>
      </p:sp>
    </p:spTree>
    <p:extLst>
      <p:ext uri="{BB962C8B-B14F-4D97-AF65-F5344CB8AC3E}">
        <p14:creationId xmlns:p14="http://schemas.microsoft.com/office/powerpoint/2010/main" val="9385950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35</a:t>
            </a:fld>
            <a:endParaRPr lang="zh-Hans-HK" altLang="en-US"/>
          </a:p>
        </p:txBody>
      </p:sp>
    </p:spTree>
    <p:extLst>
      <p:ext uri="{BB962C8B-B14F-4D97-AF65-F5344CB8AC3E}">
        <p14:creationId xmlns:p14="http://schemas.microsoft.com/office/powerpoint/2010/main" val="31926534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36</a:t>
            </a:fld>
            <a:endParaRPr lang="zh-Hans-HK" altLang="en-US"/>
          </a:p>
        </p:txBody>
      </p:sp>
    </p:spTree>
    <p:extLst>
      <p:ext uri="{BB962C8B-B14F-4D97-AF65-F5344CB8AC3E}">
        <p14:creationId xmlns:p14="http://schemas.microsoft.com/office/powerpoint/2010/main" val="5058867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37</a:t>
            </a:fld>
            <a:endParaRPr lang="zh-Hans-HK" altLang="en-US"/>
          </a:p>
        </p:txBody>
      </p:sp>
    </p:spTree>
    <p:extLst>
      <p:ext uri="{BB962C8B-B14F-4D97-AF65-F5344CB8AC3E}">
        <p14:creationId xmlns:p14="http://schemas.microsoft.com/office/powerpoint/2010/main" val="878877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38</a:t>
            </a:fld>
            <a:endParaRPr lang="zh-Hans-HK" altLang="en-US"/>
          </a:p>
        </p:txBody>
      </p:sp>
    </p:spTree>
    <p:extLst>
      <p:ext uri="{BB962C8B-B14F-4D97-AF65-F5344CB8AC3E}">
        <p14:creationId xmlns:p14="http://schemas.microsoft.com/office/powerpoint/2010/main" val="40543711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39</a:t>
            </a:fld>
            <a:endParaRPr lang="zh-Hans-HK" altLang="en-US"/>
          </a:p>
        </p:txBody>
      </p:sp>
    </p:spTree>
    <p:extLst>
      <p:ext uri="{BB962C8B-B14F-4D97-AF65-F5344CB8AC3E}">
        <p14:creationId xmlns:p14="http://schemas.microsoft.com/office/powerpoint/2010/main" val="23419545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40</a:t>
            </a:fld>
            <a:endParaRPr lang="zh-Hans-HK" altLang="en-US"/>
          </a:p>
        </p:txBody>
      </p:sp>
    </p:spTree>
    <p:extLst>
      <p:ext uri="{BB962C8B-B14F-4D97-AF65-F5344CB8AC3E}">
        <p14:creationId xmlns:p14="http://schemas.microsoft.com/office/powerpoint/2010/main" val="232626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4</a:t>
            </a:fld>
            <a:endParaRPr lang="zh-Hans-HK" altLang="en-US"/>
          </a:p>
        </p:txBody>
      </p:sp>
    </p:spTree>
    <p:extLst>
      <p:ext uri="{BB962C8B-B14F-4D97-AF65-F5344CB8AC3E}">
        <p14:creationId xmlns:p14="http://schemas.microsoft.com/office/powerpoint/2010/main" val="41301784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41</a:t>
            </a:fld>
            <a:endParaRPr lang="zh-Hans-HK" altLang="en-US"/>
          </a:p>
        </p:txBody>
      </p:sp>
    </p:spTree>
    <p:extLst>
      <p:ext uri="{BB962C8B-B14F-4D97-AF65-F5344CB8AC3E}">
        <p14:creationId xmlns:p14="http://schemas.microsoft.com/office/powerpoint/2010/main" val="3605279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42</a:t>
            </a:fld>
            <a:endParaRPr lang="zh-Hans-HK" altLang="en-US"/>
          </a:p>
        </p:txBody>
      </p:sp>
    </p:spTree>
    <p:extLst>
      <p:ext uri="{BB962C8B-B14F-4D97-AF65-F5344CB8AC3E}">
        <p14:creationId xmlns:p14="http://schemas.microsoft.com/office/powerpoint/2010/main" val="37511093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43</a:t>
            </a:fld>
            <a:endParaRPr lang="zh-Hans-HK" altLang="en-US"/>
          </a:p>
        </p:txBody>
      </p:sp>
    </p:spTree>
    <p:extLst>
      <p:ext uri="{BB962C8B-B14F-4D97-AF65-F5344CB8AC3E}">
        <p14:creationId xmlns:p14="http://schemas.microsoft.com/office/powerpoint/2010/main" val="9502446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44</a:t>
            </a:fld>
            <a:endParaRPr lang="zh-Hans-HK" altLang="en-US"/>
          </a:p>
        </p:txBody>
      </p:sp>
    </p:spTree>
    <p:extLst>
      <p:ext uri="{BB962C8B-B14F-4D97-AF65-F5344CB8AC3E}">
        <p14:creationId xmlns:p14="http://schemas.microsoft.com/office/powerpoint/2010/main" val="42316495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45</a:t>
            </a:fld>
            <a:endParaRPr lang="zh-Hans-HK" altLang="en-US"/>
          </a:p>
        </p:txBody>
      </p:sp>
    </p:spTree>
    <p:extLst>
      <p:ext uri="{BB962C8B-B14F-4D97-AF65-F5344CB8AC3E}">
        <p14:creationId xmlns:p14="http://schemas.microsoft.com/office/powerpoint/2010/main" val="9559826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48</a:t>
            </a:fld>
            <a:endParaRPr lang="zh-Hans-HK" altLang="en-US"/>
          </a:p>
        </p:txBody>
      </p:sp>
    </p:spTree>
    <p:extLst>
      <p:ext uri="{BB962C8B-B14F-4D97-AF65-F5344CB8AC3E}">
        <p14:creationId xmlns:p14="http://schemas.microsoft.com/office/powerpoint/2010/main" val="33594442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49</a:t>
            </a:fld>
            <a:endParaRPr lang="zh-Hans-HK" altLang="en-US"/>
          </a:p>
        </p:txBody>
      </p:sp>
    </p:spTree>
    <p:extLst>
      <p:ext uri="{BB962C8B-B14F-4D97-AF65-F5344CB8AC3E}">
        <p14:creationId xmlns:p14="http://schemas.microsoft.com/office/powerpoint/2010/main" val="23952235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50</a:t>
            </a:fld>
            <a:endParaRPr lang="zh-Hans-HK" altLang="en-US"/>
          </a:p>
        </p:txBody>
      </p:sp>
    </p:spTree>
    <p:extLst>
      <p:ext uri="{BB962C8B-B14F-4D97-AF65-F5344CB8AC3E}">
        <p14:creationId xmlns:p14="http://schemas.microsoft.com/office/powerpoint/2010/main" val="127599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51</a:t>
            </a:fld>
            <a:endParaRPr lang="zh-Hans-HK" altLang="en-US"/>
          </a:p>
        </p:txBody>
      </p:sp>
    </p:spTree>
    <p:extLst>
      <p:ext uri="{BB962C8B-B14F-4D97-AF65-F5344CB8AC3E}">
        <p14:creationId xmlns:p14="http://schemas.microsoft.com/office/powerpoint/2010/main" val="8813157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52</a:t>
            </a:fld>
            <a:endParaRPr lang="zh-Hans-HK" altLang="en-US"/>
          </a:p>
        </p:txBody>
      </p:sp>
    </p:spTree>
    <p:extLst>
      <p:ext uri="{BB962C8B-B14F-4D97-AF65-F5344CB8AC3E}">
        <p14:creationId xmlns:p14="http://schemas.microsoft.com/office/powerpoint/2010/main" val="2177934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5</a:t>
            </a:fld>
            <a:endParaRPr lang="zh-Hans-HK" altLang="en-US"/>
          </a:p>
        </p:txBody>
      </p:sp>
    </p:spTree>
    <p:extLst>
      <p:ext uri="{BB962C8B-B14F-4D97-AF65-F5344CB8AC3E}">
        <p14:creationId xmlns:p14="http://schemas.microsoft.com/office/powerpoint/2010/main" val="25291707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53</a:t>
            </a:fld>
            <a:endParaRPr lang="zh-Hans-HK" altLang="en-US"/>
          </a:p>
        </p:txBody>
      </p:sp>
    </p:spTree>
    <p:extLst>
      <p:ext uri="{BB962C8B-B14F-4D97-AF65-F5344CB8AC3E}">
        <p14:creationId xmlns:p14="http://schemas.microsoft.com/office/powerpoint/2010/main" val="5251850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54</a:t>
            </a:fld>
            <a:endParaRPr lang="zh-Hans-HK" altLang="en-US"/>
          </a:p>
        </p:txBody>
      </p:sp>
    </p:spTree>
    <p:extLst>
      <p:ext uri="{BB962C8B-B14F-4D97-AF65-F5344CB8AC3E}">
        <p14:creationId xmlns:p14="http://schemas.microsoft.com/office/powerpoint/2010/main" val="21211527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55</a:t>
            </a:fld>
            <a:endParaRPr lang="zh-Hans-HK" altLang="en-US"/>
          </a:p>
        </p:txBody>
      </p:sp>
    </p:spTree>
    <p:extLst>
      <p:ext uri="{BB962C8B-B14F-4D97-AF65-F5344CB8AC3E}">
        <p14:creationId xmlns:p14="http://schemas.microsoft.com/office/powerpoint/2010/main" val="103014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56</a:t>
            </a:fld>
            <a:endParaRPr lang="zh-Hans-HK" altLang="en-US"/>
          </a:p>
        </p:txBody>
      </p:sp>
    </p:spTree>
    <p:extLst>
      <p:ext uri="{BB962C8B-B14F-4D97-AF65-F5344CB8AC3E}">
        <p14:creationId xmlns:p14="http://schemas.microsoft.com/office/powerpoint/2010/main" val="25296954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57</a:t>
            </a:fld>
            <a:endParaRPr lang="zh-Hans-HK" altLang="en-US"/>
          </a:p>
        </p:txBody>
      </p:sp>
    </p:spTree>
    <p:extLst>
      <p:ext uri="{BB962C8B-B14F-4D97-AF65-F5344CB8AC3E}">
        <p14:creationId xmlns:p14="http://schemas.microsoft.com/office/powerpoint/2010/main" val="30815519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58</a:t>
            </a:fld>
            <a:endParaRPr lang="zh-Hans-HK" altLang="en-US"/>
          </a:p>
        </p:txBody>
      </p:sp>
    </p:spTree>
    <p:extLst>
      <p:ext uri="{BB962C8B-B14F-4D97-AF65-F5344CB8AC3E}">
        <p14:creationId xmlns:p14="http://schemas.microsoft.com/office/powerpoint/2010/main" val="14536675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59</a:t>
            </a:fld>
            <a:endParaRPr lang="zh-Hans-HK" altLang="en-US"/>
          </a:p>
        </p:txBody>
      </p:sp>
    </p:spTree>
    <p:extLst>
      <p:ext uri="{BB962C8B-B14F-4D97-AF65-F5344CB8AC3E}">
        <p14:creationId xmlns:p14="http://schemas.microsoft.com/office/powerpoint/2010/main" val="35319226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60</a:t>
            </a:fld>
            <a:endParaRPr lang="zh-Hans-HK" altLang="en-US"/>
          </a:p>
        </p:txBody>
      </p:sp>
    </p:spTree>
    <p:extLst>
      <p:ext uri="{BB962C8B-B14F-4D97-AF65-F5344CB8AC3E}">
        <p14:creationId xmlns:p14="http://schemas.microsoft.com/office/powerpoint/2010/main" val="28276163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61</a:t>
            </a:fld>
            <a:endParaRPr lang="zh-Hans-HK" altLang="en-US"/>
          </a:p>
        </p:txBody>
      </p:sp>
    </p:spTree>
    <p:extLst>
      <p:ext uri="{BB962C8B-B14F-4D97-AF65-F5344CB8AC3E}">
        <p14:creationId xmlns:p14="http://schemas.microsoft.com/office/powerpoint/2010/main" val="33759548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62</a:t>
            </a:fld>
            <a:endParaRPr lang="zh-Hans-HK" altLang="en-US"/>
          </a:p>
        </p:txBody>
      </p:sp>
    </p:spTree>
    <p:extLst>
      <p:ext uri="{BB962C8B-B14F-4D97-AF65-F5344CB8AC3E}">
        <p14:creationId xmlns:p14="http://schemas.microsoft.com/office/powerpoint/2010/main" val="4158039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6</a:t>
            </a:fld>
            <a:endParaRPr lang="zh-Hans-HK" altLang="en-US"/>
          </a:p>
        </p:txBody>
      </p:sp>
    </p:spTree>
    <p:extLst>
      <p:ext uri="{BB962C8B-B14F-4D97-AF65-F5344CB8AC3E}">
        <p14:creationId xmlns:p14="http://schemas.microsoft.com/office/powerpoint/2010/main" val="3654332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63</a:t>
            </a:fld>
            <a:endParaRPr lang="zh-Hans-HK" altLang="en-US"/>
          </a:p>
        </p:txBody>
      </p:sp>
    </p:spTree>
    <p:extLst>
      <p:ext uri="{BB962C8B-B14F-4D97-AF65-F5344CB8AC3E}">
        <p14:creationId xmlns:p14="http://schemas.microsoft.com/office/powerpoint/2010/main" val="12799827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64</a:t>
            </a:fld>
            <a:endParaRPr lang="zh-Hans-HK" altLang="en-US"/>
          </a:p>
        </p:txBody>
      </p:sp>
    </p:spTree>
    <p:extLst>
      <p:ext uri="{BB962C8B-B14F-4D97-AF65-F5344CB8AC3E}">
        <p14:creationId xmlns:p14="http://schemas.microsoft.com/office/powerpoint/2010/main" val="11596815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65</a:t>
            </a:fld>
            <a:endParaRPr lang="zh-Hans-HK" altLang="en-US"/>
          </a:p>
        </p:txBody>
      </p:sp>
    </p:spTree>
    <p:extLst>
      <p:ext uri="{BB962C8B-B14F-4D97-AF65-F5344CB8AC3E}">
        <p14:creationId xmlns:p14="http://schemas.microsoft.com/office/powerpoint/2010/main" val="4609341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66</a:t>
            </a:fld>
            <a:endParaRPr lang="zh-Hans-HK" altLang="en-US"/>
          </a:p>
        </p:txBody>
      </p:sp>
    </p:spTree>
    <p:extLst>
      <p:ext uri="{BB962C8B-B14F-4D97-AF65-F5344CB8AC3E}">
        <p14:creationId xmlns:p14="http://schemas.microsoft.com/office/powerpoint/2010/main" val="10194787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67</a:t>
            </a:fld>
            <a:endParaRPr lang="zh-Hans-HK" altLang="en-US"/>
          </a:p>
        </p:txBody>
      </p:sp>
    </p:spTree>
    <p:extLst>
      <p:ext uri="{BB962C8B-B14F-4D97-AF65-F5344CB8AC3E}">
        <p14:creationId xmlns:p14="http://schemas.microsoft.com/office/powerpoint/2010/main" val="194381666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68</a:t>
            </a:fld>
            <a:endParaRPr lang="zh-Hans-HK" altLang="en-US"/>
          </a:p>
        </p:txBody>
      </p:sp>
    </p:spTree>
    <p:extLst>
      <p:ext uri="{BB962C8B-B14F-4D97-AF65-F5344CB8AC3E}">
        <p14:creationId xmlns:p14="http://schemas.microsoft.com/office/powerpoint/2010/main" val="16016872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69</a:t>
            </a:fld>
            <a:endParaRPr lang="zh-Hans-HK" altLang="en-US"/>
          </a:p>
        </p:txBody>
      </p:sp>
    </p:spTree>
    <p:extLst>
      <p:ext uri="{BB962C8B-B14F-4D97-AF65-F5344CB8AC3E}">
        <p14:creationId xmlns:p14="http://schemas.microsoft.com/office/powerpoint/2010/main" val="31859557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70</a:t>
            </a:fld>
            <a:endParaRPr lang="zh-Hans-HK" altLang="en-US"/>
          </a:p>
        </p:txBody>
      </p:sp>
    </p:spTree>
    <p:extLst>
      <p:ext uri="{BB962C8B-B14F-4D97-AF65-F5344CB8AC3E}">
        <p14:creationId xmlns:p14="http://schemas.microsoft.com/office/powerpoint/2010/main" val="13013920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71</a:t>
            </a:fld>
            <a:endParaRPr lang="zh-Hans-HK" altLang="en-US"/>
          </a:p>
        </p:txBody>
      </p:sp>
    </p:spTree>
    <p:extLst>
      <p:ext uri="{BB962C8B-B14F-4D97-AF65-F5344CB8AC3E}">
        <p14:creationId xmlns:p14="http://schemas.microsoft.com/office/powerpoint/2010/main" val="14956633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72</a:t>
            </a:fld>
            <a:endParaRPr lang="zh-Hans-HK" altLang="en-US"/>
          </a:p>
        </p:txBody>
      </p:sp>
    </p:spTree>
    <p:extLst>
      <p:ext uri="{BB962C8B-B14F-4D97-AF65-F5344CB8AC3E}">
        <p14:creationId xmlns:p14="http://schemas.microsoft.com/office/powerpoint/2010/main" val="3380696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7</a:t>
            </a:fld>
            <a:endParaRPr lang="zh-Hans-HK" altLang="en-US"/>
          </a:p>
        </p:txBody>
      </p:sp>
    </p:spTree>
    <p:extLst>
      <p:ext uri="{BB962C8B-B14F-4D97-AF65-F5344CB8AC3E}">
        <p14:creationId xmlns:p14="http://schemas.microsoft.com/office/powerpoint/2010/main" val="3811329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73</a:t>
            </a:fld>
            <a:endParaRPr lang="zh-Hans-HK" altLang="en-US"/>
          </a:p>
        </p:txBody>
      </p:sp>
    </p:spTree>
    <p:extLst>
      <p:ext uri="{BB962C8B-B14F-4D97-AF65-F5344CB8AC3E}">
        <p14:creationId xmlns:p14="http://schemas.microsoft.com/office/powerpoint/2010/main" val="63693027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74</a:t>
            </a:fld>
            <a:endParaRPr lang="zh-Hans-HK" altLang="en-US"/>
          </a:p>
        </p:txBody>
      </p:sp>
    </p:spTree>
    <p:extLst>
      <p:ext uri="{BB962C8B-B14F-4D97-AF65-F5344CB8AC3E}">
        <p14:creationId xmlns:p14="http://schemas.microsoft.com/office/powerpoint/2010/main" val="4367346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75</a:t>
            </a:fld>
            <a:endParaRPr lang="zh-Hans-HK" altLang="en-US"/>
          </a:p>
        </p:txBody>
      </p:sp>
    </p:spTree>
    <p:extLst>
      <p:ext uri="{BB962C8B-B14F-4D97-AF65-F5344CB8AC3E}">
        <p14:creationId xmlns:p14="http://schemas.microsoft.com/office/powerpoint/2010/main" val="35281365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76</a:t>
            </a:fld>
            <a:endParaRPr lang="zh-Hans-HK" altLang="en-US"/>
          </a:p>
        </p:txBody>
      </p:sp>
    </p:spTree>
    <p:extLst>
      <p:ext uri="{BB962C8B-B14F-4D97-AF65-F5344CB8AC3E}">
        <p14:creationId xmlns:p14="http://schemas.microsoft.com/office/powerpoint/2010/main" val="22228033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77</a:t>
            </a:fld>
            <a:endParaRPr lang="zh-Hans-HK" altLang="en-US"/>
          </a:p>
        </p:txBody>
      </p:sp>
    </p:spTree>
    <p:extLst>
      <p:ext uri="{BB962C8B-B14F-4D97-AF65-F5344CB8AC3E}">
        <p14:creationId xmlns:p14="http://schemas.microsoft.com/office/powerpoint/2010/main" val="250222828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78</a:t>
            </a:fld>
            <a:endParaRPr lang="zh-Hans-HK" altLang="en-US"/>
          </a:p>
        </p:txBody>
      </p:sp>
    </p:spTree>
    <p:extLst>
      <p:ext uri="{BB962C8B-B14F-4D97-AF65-F5344CB8AC3E}">
        <p14:creationId xmlns:p14="http://schemas.microsoft.com/office/powerpoint/2010/main" val="33521179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79</a:t>
            </a:fld>
            <a:endParaRPr lang="zh-Hans-HK" altLang="en-US"/>
          </a:p>
        </p:txBody>
      </p:sp>
    </p:spTree>
    <p:extLst>
      <p:ext uri="{BB962C8B-B14F-4D97-AF65-F5344CB8AC3E}">
        <p14:creationId xmlns:p14="http://schemas.microsoft.com/office/powerpoint/2010/main" val="26173203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80</a:t>
            </a:fld>
            <a:endParaRPr lang="zh-Hans-HK" altLang="en-US"/>
          </a:p>
        </p:txBody>
      </p:sp>
    </p:spTree>
    <p:extLst>
      <p:ext uri="{BB962C8B-B14F-4D97-AF65-F5344CB8AC3E}">
        <p14:creationId xmlns:p14="http://schemas.microsoft.com/office/powerpoint/2010/main" val="47110677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81</a:t>
            </a:fld>
            <a:endParaRPr lang="zh-Hans-HK" altLang="en-US"/>
          </a:p>
        </p:txBody>
      </p:sp>
    </p:spTree>
    <p:extLst>
      <p:ext uri="{BB962C8B-B14F-4D97-AF65-F5344CB8AC3E}">
        <p14:creationId xmlns:p14="http://schemas.microsoft.com/office/powerpoint/2010/main" val="27423531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82</a:t>
            </a:fld>
            <a:endParaRPr lang="zh-Hans-HK" altLang="en-US"/>
          </a:p>
        </p:txBody>
      </p:sp>
    </p:spTree>
    <p:extLst>
      <p:ext uri="{BB962C8B-B14F-4D97-AF65-F5344CB8AC3E}">
        <p14:creationId xmlns:p14="http://schemas.microsoft.com/office/powerpoint/2010/main" val="3176662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8</a:t>
            </a:fld>
            <a:endParaRPr lang="zh-Hans-HK" altLang="en-US"/>
          </a:p>
        </p:txBody>
      </p:sp>
    </p:spTree>
    <p:extLst>
      <p:ext uri="{BB962C8B-B14F-4D97-AF65-F5344CB8AC3E}">
        <p14:creationId xmlns:p14="http://schemas.microsoft.com/office/powerpoint/2010/main" val="21387197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83</a:t>
            </a:fld>
            <a:endParaRPr lang="zh-Hans-HK" altLang="en-US"/>
          </a:p>
        </p:txBody>
      </p:sp>
    </p:spTree>
    <p:extLst>
      <p:ext uri="{BB962C8B-B14F-4D97-AF65-F5344CB8AC3E}">
        <p14:creationId xmlns:p14="http://schemas.microsoft.com/office/powerpoint/2010/main" val="15025048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84</a:t>
            </a:fld>
            <a:endParaRPr lang="zh-Hans-HK" altLang="en-US"/>
          </a:p>
        </p:txBody>
      </p:sp>
    </p:spTree>
    <p:extLst>
      <p:ext uri="{BB962C8B-B14F-4D97-AF65-F5344CB8AC3E}">
        <p14:creationId xmlns:p14="http://schemas.microsoft.com/office/powerpoint/2010/main" val="59251628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85</a:t>
            </a:fld>
            <a:endParaRPr lang="zh-Hans-HK" altLang="en-US"/>
          </a:p>
        </p:txBody>
      </p:sp>
    </p:spTree>
    <p:extLst>
      <p:ext uri="{BB962C8B-B14F-4D97-AF65-F5344CB8AC3E}">
        <p14:creationId xmlns:p14="http://schemas.microsoft.com/office/powerpoint/2010/main" val="413233482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86</a:t>
            </a:fld>
            <a:endParaRPr lang="zh-Hans-HK" altLang="en-US"/>
          </a:p>
        </p:txBody>
      </p:sp>
    </p:spTree>
    <p:extLst>
      <p:ext uri="{BB962C8B-B14F-4D97-AF65-F5344CB8AC3E}">
        <p14:creationId xmlns:p14="http://schemas.microsoft.com/office/powerpoint/2010/main" val="149728306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87</a:t>
            </a:fld>
            <a:endParaRPr lang="zh-Hans-HK" altLang="en-US"/>
          </a:p>
        </p:txBody>
      </p:sp>
    </p:spTree>
    <p:extLst>
      <p:ext uri="{BB962C8B-B14F-4D97-AF65-F5344CB8AC3E}">
        <p14:creationId xmlns:p14="http://schemas.microsoft.com/office/powerpoint/2010/main" val="171260616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88</a:t>
            </a:fld>
            <a:endParaRPr lang="zh-Hans-HK" altLang="en-US"/>
          </a:p>
        </p:txBody>
      </p:sp>
    </p:spTree>
    <p:extLst>
      <p:ext uri="{BB962C8B-B14F-4D97-AF65-F5344CB8AC3E}">
        <p14:creationId xmlns:p14="http://schemas.microsoft.com/office/powerpoint/2010/main" val="63155526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89</a:t>
            </a:fld>
            <a:endParaRPr lang="zh-Hans-HK" altLang="en-US"/>
          </a:p>
        </p:txBody>
      </p:sp>
    </p:spTree>
    <p:extLst>
      <p:ext uri="{BB962C8B-B14F-4D97-AF65-F5344CB8AC3E}">
        <p14:creationId xmlns:p14="http://schemas.microsoft.com/office/powerpoint/2010/main" val="108230633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90</a:t>
            </a:fld>
            <a:endParaRPr lang="zh-Hans-HK" altLang="en-US"/>
          </a:p>
        </p:txBody>
      </p:sp>
    </p:spTree>
    <p:extLst>
      <p:ext uri="{BB962C8B-B14F-4D97-AF65-F5344CB8AC3E}">
        <p14:creationId xmlns:p14="http://schemas.microsoft.com/office/powerpoint/2010/main" val="148515452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91</a:t>
            </a:fld>
            <a:endParaRPr lang="zh-Hans-HK" altLang="en-US"/>
          </a:p>
        </p:txBody>
      </p:sp>
    </p:spTree>
    <p:extLst>
      <p:ext uri="{BB962C8B-B14F-4D97-AF65-F5344CB8AC3E}">
        <p14:creationId xmlns:p14="http://schemas.microsoft.com/office/powerpoint/2010/main" val="288295237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92</a:t>
            </a:fld>
            <a:endParaRPr lang="zh-Hans-HK" altLang="en-US"/>
          </a:p>
        </p:txBody>
      </p:sp>
    </p:spTree>
    <p:extLst>
      <p:ext uri="{BB962C8B-B14F-4D97-AF65-F5344CB8AC3E}">
        <p14:creationId xmlns:p14="http://schemas.microsoft.com/office/powerpoint/2010/main" val="4091948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9</a:t>
            </a:fld>
            <a:endParaRPr lang="zh-Hans-HK" altLang="en-US"/>
          </a:p>
        </p:txBody>
      </p:sp>
    </p:spTree>
    <p:extLst>
      <p:ext uri="{BB962C8B-B14F-4D97-AF65-F5344CB8AC3E}">
        <p14:creationId xmlns:p14="http://schemas.microsoft.com/office/powerpoint/2010/main" val="182556136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93</a:t>
            </a:fld>
            <a:endParaRPr lang="zh-Hans-HK" altLang="en-US"/>
          </a:p>
        </p:txBody>
      </p:sp>
    </p:spTree>
    <p:extLst>
      <p:ext uri="{BB962C8B-B14F-4D97-AF65-F5344CB8AC3E}">
        <p14:creationId xmlns:p14="http://schemas.microsoft.com/office/powerpoint/2010/main" val="94821615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94</a:t>
            </a:fld>
            <a:endParaRPr lang="zh-Hans-HK" altLang="en-US"/>
          </a:p>
        </p:txBody>
      </p:sp>
    </p:spTree>
    <p:extLst>
      <p:ext uri="{BB962C8B-B14F-4D97-AF65-F5344CB8AC3E}">
        <p14:creationId xmlns:p14="http://schemas.microsoft.com/office/powerpoint/2010/main" val="186011883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95</a:t>
            </a:fld>
            <a:endParaRPr lang="zh-Hans-HK" altLang="en-US"/>
          </a:p>
        </p:txBody>
      </p:sp>
    </p:spTree>
    <p:extLst>
      <p:ext uri="{BB962C8B-B14F-4D97-AF65-F5344CB8AC3E}">
        <p14:creationId xmlns:p14="http://schemas.microsoft.com/office/powerpoint/2010/main" val="42672117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96</a:t>
            </a:fld>
            <a:endParaRPr lang="zh-Hans-HK" altLang="en-US"/>
          </a:p>
        </p:txBody>
      </p:sp>
    </p:spTree>
    <p:extLst>
      <p:ext uri="{BB962C8B-B14F-4D97-AF65-F5344CB8AC3E}">
        <p14:creationId xmlns:p14="http://schemas.microsoft.com/office/powerpoint/2010/main" val="29859741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97</a:t>
            </a:fld>
            <a:endParaRPr lang="zh-Hans-HK" altLang="en-US"/>
          </a:p>
        </p:txBody>
      </p:sp>
    </p:spTree>
    <p:extLst>
      <p:ext uri="{BB962C8B-B14F-4D97-AF65-F5344CB8AC3E}">
        <p14:creationId xmlns:p14="http://schemas.microsoft.com/office/powerpoint/2010/main" val="57396546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98</a:t>
            </a:fld>
            <a:endParaRPr lang="zh-Hans-HK" altLang="en-US"/>
          </a:p>
        </p:txBody>
      </p:sp>
    </p:spTree>
    <p:extLst>
      <p:ext uri="{BB962C8B-B14F-4D97-AF65-F5344CB8AC3E}">
        <p14:creationId xmlns:p14="http://schemas.microsoft.com/office/powerpoint/2010/main" val="34334635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99</a:t>
            </a:fld>
            <a:endParaRPr lang="zh-Hans-HK" altLang="en-US"/>
          </a:p>
        </p:txBody>
      </p:sp>
    </p:spTree>
    <p:extLst>
      <p:ext uri="{BB962C8B-B14F-4D97-AF65-F5344CB8AC3E}">
        <p14:creationId xmlns:p14="http://schemas.microsoft.com/office/powerpoint/2010/main" val="302016618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100</a:t>
            </a:fld>
            <a:endParaRPr lang="zh-Hans-HK" altLang="en-US"/>
          </a:p>
        </p:txBody>
      </p:sp>
    </p:spTree>
    <p:extLst>
      <p:ext uri="{BB962C8B-B14F-4D97-AF65-F5344CB8AC3E}">
        <p14:creationId xmlns:p14="http://schemas.microsoft.com/office/powerpoint/2010/main" val="273685025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101</a:t>
            </a:fld>
            <a:endParaRPr lang="zh-Hans-HK" altLang="en-US"/>
          </a:p>
        </p:txBody>
      </p:sp>
    </p:spTree>
    <p:extLst>
      <p:ext uri="{BB962C8B-B14F-4D97-AF65-F5344CB8AC3E}">
        <p14:creationId xmlns:p14="http://schemas.microsoft.com/office/powerpoint/2010/main" val="208507381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dirty="0"/>
          </a:p>
        </p:txBody>
      </p:sp>
      <p:sp>
        <p:nvSpPr>
          <p:cNvPr id="4" name="Slide Number Placeholder 3"/>
          <p:cNvSpPr>
            <a:spLocks noGrp="1"/>
          </p:cNvSpPr>
          <p:nvPr>
            <p:ph type="sldNum" sz="quarter" idx="5"/>
          </p:nvPr>
        </p:nvSpPr>
        <p:spPr/>
        <p:txBody>
          <a:bodyPr/>
          <a:lstStyle/>
          <a:p>
            <a:fld id="{12EC15D8-1186-407D-89D8-DE64D834C00D}" type="slidenum">
              <a:rPr lang="zh-Hans-HK" altLang="en-US" smtClean="0"/>
              <a:t>102</a:t>
            </a:fld>
            <a:endParaRPr lang="zh-Hans-HK" altLang="en-US"/>
          </a:p>
        </p:txBody>
      </p:sp>
    </p:spTree>
    <p:extLst>
      <p:ext uri="{BB962C8B-B14F-4D97-AF65-F5344CB8AC3E}">
        <p14:creationId xmlns:p14="http://schemas.microsoft.com/office/powerpoint/2010/main" val="864039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C344-8EC0-493E-8AFF-FDB2611D5714}"/>
              </a:ext>
            </a:extLst>
          </p:cNvPr>
          <p:cNvSpPr>
            <a:spLocks noGrp="1"/>
          </p:cNvSpPr>
          <p:nvPr>
            <p:ph type="ctrTitle"/>
          </p:nvPr>
        </p:nvSpPr>
        <p:spPr>
          <a:xfrm>
            <a:off x="1524000" y="1122363"/>
            <a:ext cx="9144000" cy="2387600"/>
          </a:xfrm>
        </p:spPr>
        <p:txBody>
          <a:bodyPr anchor="b"/>
          <a:lstStyle>
            <a:lvl1pPr algn="ctr">
              <a:defRPr sz="6000"/>
            </a:lvl1pPr>
          </a:lstStyle>
          <a:p>
            <a:r>
              <a:rPr lang="en-US" altLang="zh-Hans-HK"/>
              <a:t>Click to edit Master title style</a:t>
            </a:r>
            <a:endParaRPr lang="zh-Hans-HK" altLang="en-US"/>
          </a:p>
        </p:txBody>
      </p:sp>
      <p:sp>
        <p:nvSpPr>
          <p:cNvPr id="3" name="Subtitle 2">
            <a:extLst>
              <a:ext uri="{FF2B5EF4-FFF2-40B4-BE49-F238E27FC236}">
                <a16:creationId xmlns:a16="http://schemas.microsoft.com/office/drawing/2014/main" id="{CBA9C797-3516-4F3A-9304-0A11548432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Hans-HK"/>
              <a:t>Click to edit Master subtitle style</a:t>
            </a:r>
            <a:endParaRPr lang="zh-Hans-HK" altLang="en-US"/>
          </a:p>
        </p:txBody>
      </p:sp>
      <p:sp>
        <p:nvSpPr>
          <p:cNvPr id="4" name="Date Placeholder 3">
            <a:extLst>
              <a:ext uri="{FF2B5EF4-FFF2-40B4-BE49-F238E27FC236}">
                <a16:creationId xmlns:a16="http://schemas.microsoft.com/office/drawing/2014/main" id="{0DBCDF34-F8C4-4E94-B050-C760832556F6}"/>
              </a:ext>
            </a:extLst>
          </p:cNvPr>
          <p:cNvSpPr>
            <a:spLocks noGrp="1"/>
          </p:cNvSpPr>
          <p:nvPr>
            <p:ph type="dt" sz="half" idx="10"/>
          </p:nvPr>
        </p:nvSpPr>
        <p:spPr/>
        <p:txBody>
          <a:bodyPr/>
          <a:lstStyle/>
          <a:p>
            <a:fld id="{FC9B4FD7-1B9A-4A7C-A2B2-7A4F0636194B}" type="datetimeFigureOut">
              <a:rPr lang="zh-Hans-HK" altLang="en-US" smtClean="0"/>
              <a:t>17/5/2019</a:t>
            </a:fld>
            <a:endParaRPr lang="zh-Hans-HK" altLang="en-US"/>
          </a:p>
        </p:txBody>
      </p:sp>
      <p:sp>
        <p:nvSpPr>
          <p:cNvPr id="5" name="Footer Placeholder 4">
            <a:extLst>
              <a:ext uri="{FF2B5EF4-FFF2-40B4-BE49-F238E27FC236}">
                <a16:creationId xmlns:a16="http://schemas.microsoft.com/office/drawing/2014/main" id="{EB3BED41-8945-4865-841E-37F32E3EA4FC}"/>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C10D90BD-DCF9-4626-97B4-C398456CC18B}"/>
              </a:ext>
            </a:extLst>
          </p:cNvPr>
          <p:cNvSpPr>
            <a:spLocks noGrp="1"/>
          </p:cNvSpPr>
          <p:nvPr>
            <p:ph type="sldNum" sz="quarter" idx="12"/>
          </p:nvPr>
        </p:nvSpPr>
        <p:spPr/>
        <p:txBody>
          <a:bodyPr/>
          <a:lstStyle/>
          <a:p>
            <a:fld id="{D040F7EA-544C-4A46-9DBA-40BA8EA8A9C7}" type="slidenum">
              <a:rPr lang="zh-Hans-HK" altLang="en-US" smtClean="0"/>
              <a:t>‹#›</a:t>
            </a:fld>
            <a:endParaRPr lang="zh-Hans-HK" altLang="en-US"/>
          </a:p>
        </p:txBody>
      </p:sp>
    </p:spTree>
    <p:extLst>
      <p:ext uri="{BB962C8B-B14F-4D97-AF65-F5344CB8AC3E}">
        <p14:creationId xmlns:p14="http://schemas.microsoft.com/office/powerpoint/2010/main" val="261890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38C0-4D1D-448E-84FB-1854AB65DDF5}"/>
              </a:ext>
            </a:extLst>
          </p:cNvPr>
          <p:cNvSpPr>
            <a:spLocks noGrp="1"/>
          </p:cNvSpPr>
          <p:nvPr>
            <p:ph type="title"/>
          </p:nvPr>
        </p:nvSpPr>
        <p:spPr/>
        <p:txBody>
          <a:bodyPr/>
          <a:lstStyle/>
          <a:p>
            <a:r>
              <a:rPr lang="en-US" altLang="zh-Hans-HK"/>
              <a:t>Click to edit Master title style</a:t>
            </a:r>
            <a:endParaRPr lang="zh-Hans-HK" altLang="en-US"/>
          </a:p>
        </p:txBody>
      </p:sp>
      <p:sp>
        <p:nvSpPr>
          <p:cNvPr id="3" name="Vertical Text Placeholder 2">
            <a:extLst>
              <a:ext uri="{FF2B5EF4-FFF2-40B4-BE49-F238E27FC236}">
                <a16:creationId xmlns:a16="http://schemas.microsoft.com/office/drawing/2014/main" id="{4C5CBE91-9F1A-4763-9F7F-1D0E4F5003DE}"/>
              </a:ext>
            </a:extLst>
          </p:cNvPr>
          <p:cNvSpPr>
            <a:spLocks noGrp="1"/>
          </p:cNvSpPr>
          <p:nvPr>
            <p:ph type="body" orient="vert" idx="1"/>
          </p:nvPr>
        </p:nvSpPr>
        <p:spPr/>
        <p:txBody>
          <a:bodyPr vert="eaVert"/>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D4C1969E-DEC6-4247-84AB-BDE1EDE251E8}"/>
              </a:ext>
            </a:extLst>
          </p:cNvPr>
          <p:cNvSpPr>
            <a:spLocks noGrp="1"/>
          </p:cNvSpPr>
          <p:nvPr>
            <p:ph type="dt" sz="half" idx="10"/>
          </p:nvPr>
        </p:nvSpPr>
        <p:spPr/>
        <p:txBody>
          <a:bodyPr/>
          <a:lstStyle/>
          <a:p>
            <a:fld id="{FC9B4FD7-1B9A-4A7C-A2B2-7A4F0636194B}" type="datetimeFigureOut">
              <a:rPr lang="zh-Hans-HK" altLang="en-US" smtClean="0"/>
              <a:t>17/5/2019</a:t>
            </a:fld>
            <a:endParaRPr lang="zh-Hans-HK" altLang="en-US"/>
          </a:p>
        </p:txBody>
      </p:sp>
      <p:sp>
        <p:nvSpPr>
          <p:cNvPr id="5" name="Footer Placeholder 4">
            <a:extLst>
              <a:ext uri="{FF2B5EF4-FFF2-40B4-BE49-F238E27FC236}">
                <a16:creationId xmlns:a16="http://schemas.microsoft.com/office/drawing/2014/main" id="{B082B216-0625-4CB2-9E87-D7ABCCAA6C13}"/>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01E8A4FE-39F6-4617-82F5-40179B9E04B5}"/>
              </a:ext>
            </a:extLst>
          </p:cNvPr>
          <p:cNvSpPr>
            <a:spLocks noGrp="1"/>
          </p:cNvSpPr>
          <p:nvPr>
            <p:ph type="sldNum" sz="quarter" idx="12"/>
          </p:nvPr>
        </p:nvSpPr>
        <p:spPr/>
        <p:txBody>
          <a:bodyPr/>
          <a:lstStyle/>
          <a:p>
            <a:fld id="{D040F7EA-544C-4A46-9DBA-40BA8EA8A9C7}" type="slidenum">
              <a:rPr lang="zh-Hans-HK" altLang="en-US" smtClean="0"/>
              <a:t>‹#›</a:t>
            </a:fld>
            <a:endParaRPr lang="zh-Hans-HK" altLang="en-US"/>
          </a:p>
        </p:txBody>
      </p:sp>
    </p:spTree>
    <p:extLst>
      <p:ext uri="{BB962C8B-B14F-4D97-AF65-F5344CB8AC3E}">
        <p14:creationId xmlns:p14="http://schemas.microsoft.com/office/powerpoint/2010/main" val="900872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7F6C52-B274-4942-9AD7-EDB048A8A192}"/>
              </a:ext>
            </a:extLst>
          </p:cNvPr>
          <p:cNvSpPr>
            <a:spLocks noGrp="1"/>
          </p:cNvSpPr>
          <p:nvPr>
            <p:ph type="title" orient="vert"/>
          </p:nvPr>
        </p:nvSpPr>
        <p:spPr>
          <a:xfrm>
            <a:off x="8724900" y="365125"/>
            <a:ext cx="2628900" cy="5811838"/>
          </a:xfrm>
        </p:spPr>
        <p:txBody>
          <a:bodyPr vert="eaVert"/>
          <a:lstStyle/>
          <a:p>
            <a:r>
              <a:rPr lang="en-US" altLang="zh-Hans-HK"/>
              <a:t>Click to edit Master title style</a:t>
            </a:r>
            <a:endParaRPr lang="zh-Hans-HK" altLang="en-US"/>
          </a:p>
        </p:txBody>
      </p:sp>
      <p:sp>
        <p:nvSpPr>
          <p:cNvPr id="3" name="Vertical Text Placeholder 2">
            <a:extLst>
              <a:ext uri="{FF2B5EF4-FFF2-40B4-BE49-F238E27FC236}">
                <a16:creationId xmlns:a16="http://schemas.microsoft.com/office/drawing/2014/main" id="{E1DA270D-4945-4D8C-858F-43CF0528A2A0}"/>
              </a:ext>
            </a:extLst>
          </p:cNvPr>
          <p:cNvSpPr>
            <a:spLocks noGrp="1"/>
          </p:cNvSpPr>
          <p:nvPr>
            <p:ph type="body" orient="vert" idx="1"/>
          </p:nvPr>
        </p:nvSpPr>
        <p:spPr>
          <a:xfrm>
            <a:off x="838200" y="365125"/>
            <a:ext cx="7734300" cy="5811838"/>
          </a:xfrm>
        </p:spPr>
        <p:txBody>
          <a:bodyPr vert="eaVert"/>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9E647DB4-04A7-42D9-A369-A5367ACFD51F}"/>
              </a:ext>
            </a:extLst>
          </p:cNvPr>
          <p:cNvSpPr>
            <a:spLocks noGrp="1"/>
          </p:cNvSpPr>
          <p:nvPr>
            <p:ph type="dt" sz="half" idx="10"/>
          </p:nvPr>
        </p:nvSpPr>
        <p:spPr/>
        <p:txBody>
          <a:bodyPr/>
          <a:lstStyle/>
          <a:p>
            <a:fld id="{FC9B4FD7-1B9A-4A7C-A2B2-7A4F0636194B}" type="datetimeFigureOut">
              <a:rPr lang="zh-Hans-HK" altLang="en-US" smtClean="0"/>
              <a:t>17/5/2019</a:t>
            </a:fld>
            <a:endParaRPr lang="zh-Hans-HK" altLang="en-US"/>
          </a:p>
        </p:txBody>
      </p:sp>
      <p:sp>
        <p:nvSpPr>
          <p:cNvPr id="5" name="Footer Placeholder 4">
            <a:extLst>
              <a:ext uri="{FF2B5EF4-FFF2-40B4-BE49-F238E27FC236}">
                <a16:creationId xmlns:a16="http://schemas.microsoft.com/office/drawing/2014/main" id="{057B2287-C885-4061-93AB-5DF8B772800B}"/>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32EC3B36-0EC0-47BF-824E-1F465EC08D5B}"/>
              </a:ext>
            </a:extLst>
          </p:cNvPr>
          <p:cNvSpPr>
            <a:spLocks noGrp="1"/>
          </p:cNvSpPr>
          <p:nvPr>
            <p:ph type="sldNum" sz="quarter" idx="12"/>
          </p:nvPr>
        </p:nvSpPr>
        <p:spPr/>
        <p:txBody>
          <a:bodyPr/>
          <a:lstStyle/>
          <a:p>
            <a:fld id="{D040F7EA-544C-4A46-9DBA-40BA8EA8A9C7}" type="slidenum">
              <a:rPr lang="zh-Hans-HK" altLang="en-US" smtClean="0"/>
              <a:t>‹#›</a:t>
            </a:fld>
            <a:endParaRPr lang="zh-Hans-HK" altLang="en-US"/>
          </a:p>
        </p:txBody>
      </p:sp>
    </p:spTree>
    <p:extLst>
      <p:ext uri="{BB962C8B-B14F-4D97-AF65-F5344CB8AC3E}">
        <p14:creationId xmlns:p14="http://schemas.microsoft.com/office/powerpoint/2010/main" val="3980293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A8CB-4371-47D1-A279-FE29F2992B00}"/>
              </a:ext>
            </a:extLst>
          </p:cNvPr>
          <p:cNvSpPr>
            <a:spLocks noGrp="1"/>
          </p:cNvSpPr>
          <p:nvPr>
            <p:ph type="title"/>
          </p:nvPr>
        </p:nvSpPr>
        <p:spPr/>
        <p:txBody>
          <a:bodyPr/>
          <a:lstStyle/>
          <a:p>
            <a:r>
              <a:rPr lang="en-US" altLang="zh-Hans-HK"/>
              <a:t>Click to edit Master title style</a:t>
            </a:r>
            <a:endParaRPr lang="zh-Hans-HK" altLang="en-US"/>
          </a:p>
        </p:txBody>
      </p:sp>
      <p:sp>
        <p:nvSpPr>
          <p:cNvPr id="3" name="Content Placeholder 2">
            <a:extLst>
              <a:ext uri="{FF2B5EF4-FFF2-40B4-BE49-F238E27FC236}">
                <a16:creationId xmlns:a16="http://schemas.microsoft.com/office/drawing/2014/main" id="{B540B1E7-72C7-4EF9-91B5-2D8EB7D2E7A4}"/>
              </a:ext>
            </a:extLst>
          </p:cNvPr>
          <p:cNvSpPr>
            <a:spLocks noGrp="1"/>
          </p:cNvSpPr>
          <p:nvPr>
            <p:ph idx="1"/>
          </p:nvPr>
        </p:nvSpPr>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92064066-1325-4334-BEDF-819B45602DB2}"/>
              </a:ext>
            </a:extLst>
          </p:cNvPr>
          <p:cNvSpPr>
            <a:spLocks noGrp="1"/>
          </p:cNvSpPr>
          <p:nvPr>
            <p:ph type="dt" sz="half" idx="10"/>
          </p:nvPr>
        </p:nvSpPr>
        <p:spPr/>
        <p:txBody>
          <a:bodyPr/>
          <a:lstStyle/>
          <a:p>
            <a:fld id="{FC9B4FD7-1B9A-4A7C-A2B2-7A4F0636194B}" type="datetimeFigureOut">
              <a:rPr lang="zh-Hans-HK" altLang="en-US" smtClean="0"/>
              <a:t>17/5/2019</a:t>
            </a:fld>
            <a:endParaRPr lang="zh-Hans-HK" altLang="en-US"/>
          </a:p>
        </p:txBody>
      </p:sp>
      <p:sp>
        <p:nvSpPr>
          <p:cNvPr id="5" name="Footer Placeholder 4">
            <a:extLst>
              <a:ext uri="{FF2B5EF4-FFF2-40B4-BE49-F238E27FC236}">
                <a16:creationId xmlns:a16="http://schemas.microsoft.com/office/drawing/2014/main" id="{489FEB9A-66A6-4213-B533-2939673825B5}"/>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989FB556-0D70-4CE7-949D-D6814216C9B9}"/>
              </a:ext>
            </a:extLst>
          </p:cNvPr>
          <p:cNvSpPr>
            <a:spLocks noGrp="1"/>
          </p:cNvSpPr>
          <p:nvPr>
            <p:ph type="sldNum" sz="quarter" idx="12"/>
          </p:nvPr>
        </p:nvSpPr>
        <p:spPr/>
        <p:txBody>
          <a:bodyPr/>
          <a:lstStyle/>
          <a:p>
            <a:fld id="{D040F7EA-544C-4A46-9DBA-40BA8EA8A9C7}" type="slidenum">
              <a:rPr lang="zh-Hans-HK" altLang="en-US" smtClean="0"/>
              <a:t>‹#›</a:t>
            </a:fld>
            <a:endParaRPr lang="zh-Hans-HK" altLang="en-US"/>
          </a:p>
        </p:txBody>
      </p:sp>
    </p:spTree>
    <p:extLst>
      <p:ext uri="{BB962C8B-B14F-4D97-AF65-F5344CB8AC3E}">
        <p14:creationId xmlns:p14="http://schemas.microsoft.com/office/powerpoint/2010/main" val="271347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342E-881B-45CA-8B5A-CF9760ACD8C6}"/>
              </a:ext>
            </a:extLst>
          </p:cNvPr>
          <p:cNvSpPr>
            <a:spLocks noGrp="1"/>
          </p:cNvSpPr>
          <p:nvPr>
            <p:ph type="title"/>
          </p:nvPr>
        </p:nvSpPr>
        <p:spPr>
          <a:xfrm>
            <a:off x="831850" y="1709738"/>
            <a:ext cx="10515600" cy="2852737"/>
          </a:xfrm>
        </p:spPr>
        <p:txBody>
          <a:bodyPr anchor="b"/>
          <a:lstStyle>
            <a:lvl1pPr>
              <a:defRPr sz="6000"/>
            </a:lvl1pPr>
          </a:lstStyle>
          <a:p>
            <a:r>
              <a:rPr lang="en-US" altLang="zh-Hans-HK"/>
              <a:t>Click to edit Master title style</a:t>
            </a:r>
            <a:endParaRPr lang="zh-Hans-HK" altLang="en-US"/>
          </a:p>
        </p:txBody>
      </p:sp>
      <p:sp>
        <p:nvSpPr>
          <p:cNvPr id="3" name="Text Placeholder 2">
            <a:extLst>
              <a:ext uri="{FF2B5EF4-FFF2-40B4-BE49-F238E27FC236}">
                <a16:creationId xmlns:a16="http://schemas.microsoft.com/office/drawing/2014/main" id="{8F5AA5F2-740D-41E5-AE25-EBAE13129C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Hans-HK"/>
              <a:t>Click to edit Master text styles</a:t>
            </a:r>
          </a:p>
        </p:txBody>
      </p:sp>
      <p:sp>
        <p:nvSpPr>
          <p:cNvPr id="4" name="Date Placeholder 3">
            <a:extLst>
              <a:ext uri="{FF2B5EF4-FFF2-40B4-BE49-F238E27FC236}">
                <a16:creationId xmlns:a16="http://schemas.microsoft.com/office/drawing/2014/main" id="{C7114B66-46DA-4EF8-84C3-4565A3019DFC}"/>
              </a:ext>
            </a:extLst>
          </p:cNvPr>
          <p:cNvSpPr>
            <a:spLocks noGrp="1"/>
          </p:cNvSpPr>
          <p:nvPr>
            <p:ph type="dt" sz="half" idx="10"/>
          </p:nvPr>
        </p:nvSpPr>
        <p:spPr/>
        <p:txBody>
          <a:bodyPr/>
          <a:lstStyle/>
          <a:p>
            <a:fld id="{FC9B4FD7-1B9A-4A7C-A2B2-7A4F0636194B}" type="datetimeFigureOut">
              <a:rPr lang="zh-Hans-HK" altLang="en-US" smtClean="0"/>
              <a:t>17/5/2019</a:t>
            </a:fld>
            <a:endParaRPr lang="zh-Hans-HK" altLang="en-US"/>
          </a:p>
        </p:txBody>
      </p:sp>
      <p:sp>
        <p:nvSpPr>
          <p:cNvPr id="5" name="Footer Placeholder 4">
            <a:extLst>
              <a:ext uri="{FF2B5EF4-FFF2-40B4-BE49-F238E27FC236}">
                <a16:creationId xmlns:a16="http://schemas.microsoft.com/office/drawing/2014/main" id="{32678359-CF19-46BA-B3D0-8B75463B8D3F}"/>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3862E507-E430-4925-965E-4C7D2012C7E4}"/>
              </a:ext>
            </a:extLst>
          </p:cNvPr>
          <p:cNvSpPr>
            <a:spLocks noGrp="1"/>
          </p:cNvSpPr>
          <p:nvPr>
            <p:ph type="sldNum" sz="quarter" idx="12"/>
          </p:nvPr>
        </p:nvSpPr>
        <p:spPr/>
        <p:txBody>
          <a:bodyPr/>
          <a:lstStyle/>
          <a:p>
            <a:fld id="{D040F7EA-544C-4A46-9DBA-40BA8EA8A9C7}" type="slidenum">
              <a:rPr lang="zh-Hans-HK" altLang="en-US" smtClean="0"/>
              <a:t>‹#›</a:t>
            </a:fld>
            <a:endParaRPr lang="zh-Hans-HK" altLang="en-US"/>
          </a:p>
        </p:txBody>
      </p:sp>
    </p:spTree>
    <p:extLst>
      <p:ext uri="{BB962C8B-B14F-4D97-AF65-F5344CB8AC3E}">
        <p14:creationId xmlns:p14="http://schemas.microsoft.com/office/powerpoint/2010/main" val="1169238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41C1-1F40-4636-A4C9-DF3BFA62D23F}"/>
              </a:ext>
            </a:extLst>
          </p:cNvPr>
          <p:cNvSpPr>
            <a:spLocks noGrp="1"/>
          </p:cNvSpPr>
          <p:nvPr>
            <p:ph type="title"/>
          </p:nvPr>
        </p:nvSpPr>
        <p:spPr/>
        <p:txBody>
          <a:bodyPr/>
          <a:lstStyle/>
          <a:p>
            <a:r>
              <a:rPr lang="en-US" altLang="zh-Hans-HK"/>
              <a:t>Click to edit Master title style</a:t>
            </a:r>
            <a:endParaRPr lang="zh-Hans-HK" altLang="en-US"/>
          </a:p>
        </p:txBody>
      </p:sp>
      <p:sp>
        <p:nvSpPr>
          <p:cNvPr id="3" name="Content Placeholder 2">
            <a:extLst>
              <a:ext uri="{FF2B5EF4-FFF2-40B4-BE49-F238E27FC236}">
                <a16:creationId xmlns:a16="http://schemas.microsoft.com/office/drawing/2014/main" id="{7576BEB7-7E61-4FDB-8314-3F76125439E4}"/>
              </a:ext>
            </a:extLst>
          </p:cNvPr>
          <p:cNvSpPr>
            <a:spLocks noGrp="1"/>
          </p:cNvSpPr>
          <p:nvPr>
            <p:ph sz="half" idx="1"/>
          </p:nvPr>
        </p:nvSpPr>
        <p:spPr>
          <a:xfrm>
            <a:off x="838200" y="1825625"/>
            <a:ext cx="5181600" cy="435133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Content Placeholder 3">
            <a:extLst>
              <a:ext uri="{FF2B5EF4-FFF2-40B4-BE49-F238E27FC236}">
                <a16:creationId xmlns:a16="http://schemas.microsoft.com/office/drawing/2014/main" id="{DF224D15-FB30-4C41-8F20-1F6070720A7E}"/>
              </a:ext>
            </a:extLst>
          </p:cNvPr>
          <p:cNvSpPr>
            <a:spLocks noGrp="1"/>
          </p:cNvSpPr>
          <p:nvPr>
            <p:ph sz="half" idx="2"/>
          </p:nvPr>
        </p:nvSpPr>
        <p:spPr>
          <a:xfrm>
            <a:off x="6172200" y="1825625"/>
            <a:ext cx="5181600" cy="435133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5" name="Date Placeholder 4">
            <a:extLst>
              <a:ext uri="{FF2B5EF4-FFF2-40B4-BE49-F238E27FC236}">
                <a16:creationId xmlns:a16="http://schemas.microsoft.com/office/drawing/2014/main" id="{F943C04A-54A4-4D20-8E14-4C687EA8F133}"/>
              </a:ext>
            </a:extLst>
          </p:cNvPr>
          <p:cNvSpPr>
            <a:spLocks noGrp="1"/>
          </p:cNvSpPr>
          <p:nvPr>
            <p:ph type="dt" sz="half" idx="10"/>
          </p:nvPr>
        </p:nvSpPr>
        <p:spPr/>
        <p:txBody>
          <a:bodyPr/>
          <a:lstStyle/>
          <a:p>
            <a:fld id="{FC9B4FD7-1B9A-4A7C-A2B2-7A4F0636194B}" type="datetimeFigureOut">
              <a:rPr lang="zh-Hans-HK" altLang="en-US" smtClean="0"/>
              <a:t>17/5/2019</a:t>
            </a:fld>
            <a:endParaRPr lang="zh-Hans-HK" altLang="en-US"/>
          </a:p>
        </p:txBody>
      </p:sp>
      <p:sp>
        <p:nvSpPr>
          <p:cNvPr id="6" name="Footer Placeholder 5">
            <a:extLst>
              <a:ext uri="{FF2B5EF4-FFF2-40B4-BE49-F238E27FC236}">
                <a16:creationId xmlns:a16="http://schemas.microsoft.com/office/drawing/2014/main" id="{AE8B4EA6-461F-496C-A7CF-99563147FB7E}"/>
              </a:ext>
            </a:extLst>
          </p:cNvPr>
          <p:cNvSpPr>
            <a:spLocks noGrp="1"/>
          </p:cNvSpPr>
          <p:nvPr>
            <p:ph type="ftr" sz="quarter" idx="11"/>
          </p:nvPr>
        </p:nvSpPr>
        <p:spPr/>
        <p:txBody>
          <a:bodyPr/>
          <a:lstStyle/>
          <a:p>
            <a:endParaRPr lang="zh-Hans-HK" altLang="en-US"/>
          </a:p>
        </p:txBody>
      </p:sp>
      <p:sp>
        <p:nvSpPr>
          <p:cNvPr id="7" name="Slide Number Placeholder 6">
            <a:extLst>
              <a:ext uri="{FF2B5EF4-FFF2-40B4-BE49-F238E27FC236}">
                <a16:creationId xmlns:a16="http://schemas.microsoft.com/office/drawing/2014/main" id="{11582C67-63BF-4BC9-9B6F-530BA5072D24}"/>
              </a:ext>
            </a:extLst>
          </p:cNvPr>
          <p:cNvSpPr>
            <a:spLocks noGrp="1"/>
          </p:cNvSpPr>
          <p:nvPr>
            <p:ph type="sldNum" sz="quarter" idx="12"/>
          </p:nvPr>
        </p:nvSpPr>
        <p:spPr/>
        <p:txBody>
          <a:bodyPr/>
          <a:lstStyle/>
          <a:p>
            <a:fld id="{D040F7EA-544C-4A46-9DBA-40BA8EA8A9C7}" type="slidenum">
              <a:rPr lang="zh-Hans-HK" altLang="en-US" smtClean="0"/>
              <a:t>‹#›</a:t>
            </a:fld>
            <a:endParaRPr lang="zh-Hans-HK" altLang="en-US"/>
          </a:p>
        </p:txBody>
      </p:sp>
    </p:spTree>
    <p:extLst>
      <p:ext uri="{BB962C8B-B14F-4D97-AF65-F5344CB8AC3E}">
        <p14:creationId xmlns:p14="http://schemas.microsoft.com/office/powerpoint/2010/main" val="2417190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95DC0-4509-48AD-A976-0F0ECC6218EF}"/>
              </a:ext>
            </a:extLst>
          </p:cNvPr>
          <p:cNvSpPr>
            <a:spLocks noGrp="1"/>
          </p:cNvSpPr>
          <p:nvPr>
            <p:ph type="title"/>
          </p:nvPr>
        </p:nvSpPr>
        <p:spPr>
          <a:xfrm>
            <a:off x="839788" y="365125"/>
            <a:ext cx="10515600" cy="1325563"/>
          </a:xfrm>
        </p:spPr>
        <p:txBody>
          <a:bodyPr/>
          <a:lstStyle/>
          <a:p>
            <a:r>
              <a:rPr lang="en-US" altLang="zh-Hans-HK"/>
              <a:t>Click to edit Master title style</a:t>
            </a:r>
            <a:endParaRPr lang="zh-Hans-HK" altLang="en-US"/>
          </a:p>
        </p:txBody>
      </p:sp>
      <p:sp>
        <p:nvSpPr>
          <p:cNvPr id="3" name="Text Placeholder 2">
            <a:extLst>
              <a:ext uri="{FF2B5EF4-FFF2-40B4-BE49-F238E27FC236}">
                <a16:creationId xmlns:a16="http://schemas.microsoft.com/office/drawing/2014/main" id="{48D4CD9A-F8AC-4306-BC4D-D3A5F829C1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ans-HK"/>
              <a:t>Click to edit Master text styles</a:t>
            </a:r>
          </a:p>
        </p:txBody>
      </p:sp>
      <p:sp>
        <p:nvSpPr>
          <p:cNvPr id="4" name="Content Placeholder 3">
            <a:extLst>
              <a:ext uri="{FF2B5EF4-FFF2-40B4-BE49-F238E27FC236}">
                <a16:creationId xmlns:a16="http://schemas.microsoft.com/office/drawing/2014/main" id="{B8BFCC9D-30B8-424B-BA4F-659D3F76CB90}"/>
              </a:ext>
            </a:extLst>
          </p:cNvPr>
          <p:cNvSpPr>
            <a:spLocks noGrp="1"/>
          </p:cNvSpPr>
          <p:nvPr>
            <p:ph sz="half" idx="2"/>
          </p:nvPr>
        </p:nvSpPr>
        <p:spPr>
          <a:xfrm>
            <a:off x="839788" y="2505075"/>
            <a:ext cx="5157787" cy="368458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5" name="Text Placeholder 4">
            <a:extLst>
              <a:ext uri="{FF2B5EF4-FFF2-40B4-BE49-F238E27FC236}">
                <a16:creationId xmlns:a16="http://schemas.microsoft.com/office/drawing/2014/main" id="{EBB68985-D615-4CAB-B391-D21B1DAA39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ans-HK"/>
              <a:t>Click to edit Master text styles</a:t>
            </a:r>
          </a:p>
        </p:txBody>
      </p:sp>
      <p:sp>
        <p:nvSpPr>
          <p:cNvPr id="6" name="Content Placeholder 5">
            <a:extLst>
              <a:ext uri="{FF2B5EF4-FFF2-40B4-BE49-F238E27FC236}">
                <a16:creationId xmlns:a16="http://schemas.microsoft.com/office/drawing/2014/main" id="{3CB91DD2-7502-4AF6-8C8D-7DE800010CE4}"/>
              </a:ext>
            </a:extLst>
          </p:cNvPr>
          <p:cNvSpPr>
            <a:spLocks noGrp="1"/>
          </p:cNvSpPr>
          <p:nvPr>
            <p:ph sz="quarter" idx="4"/>
          </p:nvPr>
        </p:nvSpPr>
        <p:spPr>
          <a:xfrm>
            <a:off x="6172200" y="2505075"/>
            <a:ext cx="5183188" cy="368458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7" name="Date Placeholder 6">
            <a:extLst>
              <a:ext uri="{FF2B5EF4-FFF2-40B4-BE49-F238E27FC236}">
                <a16:creationId xmlns:a16="http://schemas.microsoft.com/office/drawing/2014/main" id="{5E763B2D-01AD-45DB-B0E6-C311E5276275}"/>
              </a:ext>
            </a:extLst>
          </p:cNvPr>
          <p:cNvSpPr>
            <a:spLocks noGrp="1"/>
          </p:cNvSpPr>
          <p:nvPr>
            <p:ph type="dt" sz="half" idx="10"/>
          </p:nvPr>
        </p:nvSpPr>
        <p:spPr/>
        <p:txBody>
          <a:bodyPr/>
          <a:lstStyle/>
          <a:p>
            <a:fld id="{FC9B4FD7-1B9A-4A7C-A2B2-7A4F0636194B}" type="datetimeFigureOut">
              <a:rPr lang="zh-Hans-HK" altLang="en-US" smtClean="0"/>
              <a:t>17/5/2019</a:t>
            </a:fld>
            <a:endParaRPr lang="zh-Hans-HK" altLang="en-US"/>
          </a:p>
        </p:txBody>
      </p:sp>
      <p:sp>
        <p:nvSpPr>
          <p:cNvPr id="8" name="Footer Placeholder 7">
            <a:extLst>
              <a:ext uri="{FF2B5EF4-FFF2-40B4-BE49-F238E27FC236}">
                <a16:creationId xmlns:a16="http://schemas.microsoft.com/office/drawing/2014/main" id="{1825CBCD-126F-44BE-8D0D-59870AD1B2F1}"/>
              </a:ext>
            </a:extLst>
          </p:cNvPr>
          <p:cNvSpPr>
            <a:spLocks noGrp="1"/>
          </p:cNvSpPr>
          <p:nvPr>
            <p:ph type="ftr" sz="quarter" idx="11"/>
          </p:nvPr>
        </p:nvSpPr>
        <p:spPr/>
        <p:txBody>
          <a:bodyPr/>
          <a:lstStyle/>
          <a:p>
            <a:endParaRPr lang="zh-Hans-HK" altLang="en-US"/>
          </a:p>
        </p:txBody>
      </p:sp>
      <p:sp>
        <p:nvSpPr>
          <p:cNvPr id="9" name="Slide Number Placeholder 8">
            <a:extLst>
              <a:ext uri="{FF2B5EF4-FFF2-40B4-BE49-F238E27FC236}">
                <a16:creationId xmlns:a16="http://schemas.microsoft.com/office/drawing/2014/main" id="{8F1528A2-8853-4028-B4FD-4B2FF72796B3}"/>
              </a:ext>
            </a:extLst>
          </p:cNvPr>
          <p:cNvSpPr>
            <a:spLocks noGrp="1"/>
          </p:cNvSpPr>
          <p:nvPr>
            <p:ph type="sldNum" sz="quarter" idx="12"/>
          </p:nvPr>
        </p:nvSpPr>
        <p:spPr/>
        <p:txBody>
          <a:bodyPr/>
          <a:lstStyle/>
          <a:p>
            <a:fld id="{D040F7EA-544C-4A46-9DBA-40BA8EA8A9C7}" type="slidenum">
              <a:rPr lang="zh-Hans-HK" altLang="en-US" smtClean="0"/>
              <a:t>‹#›</a:t>
            </a:fld>
            <a:endParaRPr lang="zh-Hans-HK" altLang="en-US"/>
          </a:p>
        </p:txBody>
      </p:sp>
    </p:spTree>
    <p:extLst>
      <p:ext uri="{BB962C8B-B14F-4D97-AF65-F5344CB8AC3E}">
        <p14:creationId xmlns:p14="http://schemas.microsoft.com/office/powerpoint/2010/main" val="28995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62F3-5CAE-4B53-B45E-EB90F50E0206}"/>
              </a:ext>
            </a:extLst>
          </p:cNvPr>
          <p:cNvSpPr>
            <a:spLocks noGrp="1"/>
          </p:cNvSpPr>
          <p:nvPr>
            <p:ph type="title"/>
          </p:nvPr>
        </p:nvSpPr>
        <p:spPr/>
        <p:txBody>
          <a:bodyPr/>
          <a:lstStyle/>
          <a:p>
            <a:r>
              <a:rPr lang="en-US" altLang="zh-Hans-HK"/>
              <a:t>Click to edit Master title style</a:t>
            </a:r>
            <a:endParaRPr lang="zh-Hans-HK" altLang="en-US"/>
          </a:p>
        </p:txBody>
      </p:sp>
      <p:sp>
        <p:nvSpPr>
          <p:cNvPr id="3" name="Date Placeholder 2">
            <a:extLst>
              <a:ext uri="{FF2B5EF4-FFF2-40B4-BE49-F238E27FC236}">
                <a16:creationId xmlns:a16="http://schemas.microsoft.com/office/drawing/2014/main" id="{79B70A6D-158A-4CAA-8E38-058543E3A371}"/>
              </a:ext>
            </a:extLst>
          </p:cNvPr>
          <p:cNvSpPr>
            <a:spLocks noGrp="1"/>
          </p:cNvSpPr>
          <p:nvPr>
            <p:ph type="dt" sz="half" idx="10"/>
          </p:nvPr>
        </p:nvSpPr>
        <p:spPr/>
        <p:txBody>
          <a:bodyPr/>
          <a:lstStyle/>
          <a:p>
            <a:fld id="{FC9B4FD7-1B9A-4A7C-A2B2-7A4F0636194B}" type="datetimeFigureOut">
              <a:rPr lang="zh-Hans-HK" altLang="en-US" smtClean="0"/>
              <a:t>17/5/2019</a:t>
            </a:fld>
            <a:endParaRPr lang="zh-Hans-HK" altLang="en-US"/>
          </a:p>
        </p:txBody>
      </p:sp>
      <p:sp>
        <p:nvSpPr>
          <p:cNvPr id="4" name="Footer Placeholder 3">
            <a:extLst>
              <a:ext uri="{FF2B5EF4-FFF2-40B4-BE49-F238E27FC236}">
                <a16:creationId xmlns:a16="http://schemas.microsoft.com/office/drawing/2014/main" id="{5E58B3E0-1326-43F2-9949-05B3EEE6A978}"/>
              </a:ext>
            </a:extLst>
          </p:cNvPr>
          <p:cNvSpPr>
            <a:spLocks noGrp="1"/>
          </p:cNvSpPr>
          <p:nvPr>
            <p:ph type="ftr" sz="quarter" idx="11"/>
          </p:nvPr>
        </p:nvSpPr>
        <p:spPr/>
        <p:txBody>
          <a:bodyPr/>
          <a:lstStyle/>
          <a:p>
            <a:endParaRPr lang="zh-Hans-HK" altLang="en-US"/>
          </a:p>
        </p:txBody>
      </p:sp>
      <p:sp>
        <p:nvSpPr>
          <p:cNvPr id="5" name="Slide Number Placeholder 4">
            <a:extLst>
              <a:ext uri="{FF2B5EF4-FFF2-40B4-BE49-F238E27FC236}">
                <a16:creationId xmlns:a16="http://schemas.microsoft.com/office/drawing/2014/main" id="{B1A68FA2-3C6B-4011-AE87-DF983AFAA56D}"/>
              </a:ext>
            </a:extLst>
          </p:cNvPr>
          <p:cNvSpPr>
            <a:spLocks noGrp="1"/>
          </p:cNvSpPr>
          <p:nvPr>
            <p:ph type="sldNum" sz="quarter" idx="12"/>
          </p:nvPr>
        </p:nvSpPr>
        <p:spPr/>
        <p:txBody>
          <a:bodyPr/>
          <a:lstStyle/>
          <a:p>
            <a:fld id="{D040F7EA-544C-4A46-9DBA-40BA8EA8A9C7}" type="slidenum">
              <a:rPr lang="zh-Hans-HK" altLang="en-US" smtClean="0"/>
              <a:t>‹#›</a:t>
            </a:fld>
            <a:endParaRPr lang="zh-Hans-HK" altLang="en-US"/>
          </a:p>
        </p:txBody>
      </p:sp>
    </p:spTree>
    <p:extLst>
      <p:ext uri="{BB962C8B-B14F-4D97-AF65-F5344CB8AC3E}">
        <p14:creationId xmlns:p14="http://schemas.microsoft.com/office/powerpoint/2010/main" val="3723743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8D8CB8-FFA5-429E-A722-8F82C6B75551}"/>
              </a:ext>
            </a:extLst>
          </p:cNvPr>
          <p:cNvSpPr>
            <a:spLocks noGrp="1"/>
          </p:cNvSpPr>
          <p:nvPr>
            <p:ph type="dt" sz="half" idx="10"/>
          </p:nvPr>
        </p:nvSpPr>
        <p:spPr/>
        <p:txBody>
          <a:bodyPr/>
          <a:lstStyle/>
          <a:p>
            <a:fld id="{FC9B4FD7-1B9A-4A7C-A2B2-7A4F0636194B}" type="datetimeFigureOut">
              <a:rPr lang="zh-Hans-HK" altLang="en-US" smtClean="0"/>
              <a:t>17/5/2019</a:t>
            </a:fld>
            <a:endParaRPr lang="zh-Hans-HK" altLang="en-US"/>
          </a:p>
        </p:txBody>
      </p:sp>
      <p:sp>
        <p:nvSpPr>
          <p:cNvPr id="3" name="Footer Placeholder 2">
            <a:extLst>
              <a:ext uri="{FF2B5EF4-FFF2-40B4-BE49-F238E27FC236}">
                <a16:creationId xmlns:a16="http://schemas.microsoft.com/office/drawing/2014/main" id="{594D3EC8-68C0-45A9-B22E-A8F8D7EFC73A}"/>
              </a:ext>
            </a:extLst>
          </p:cNvPr>
          <p:cNvSpPr>
            <a:spLocks noGrp="1"/>
          </p:cNvSpPr>
          <p:nvPr>
            <p:ph type="ftr" sz="quarter" idx="11"/>
          </p:nvPr>
        </p:nvSpPr>
        <p:spPr/>
        <p:txBody>
          <a:bodyPr/>
          <a:lstStyle/>
          <a:p>
            <a:endParaRPr lang="zh-Hans-HK" altLang="en-US"/>
          </a:p>
        </p:txBody>
      </p:sp>
      <p:sp>
        <p:nvSpPr>
          <p:cNvPr id="4" name="Slide Number Placeholder 3">
            <a:extLst>
              <a:ext uri="{FF2B5EF4-FFF2-40B4-BE49-F238E27FC236}">
                <a16:creationId xmlns:a16="http://schemas.microsoft.com/office/drawing/2014/main" id="{7DC88C70-F4E6-43BD-803F-149610A1C1A8}"/>
              </a:ext>
            </a:extLst>
          </p:cNvPr>
          <p:cNvSpPr>
            <a:spLocks noGrp="1"/>
          </p:cNvSpPr>
          <p:nvPr>
            <p:ph type="sldNum" sz="quarter" idx="12"/>
          </p:nvPr>
        </p:nvSpPr>
        <p:spPr/>
        <p:txBody>
          <a:bodyPr/>
          <a:lstStyle/>
          <a:p>
            <a:fld id="{D040F7EA-544C-4A46-9DBA-40BA8EA8A9C7}" type="slidenum">
              <a:rPr lang="zh-Hans-HK" altLang="en-US" smtClean="0"/>
              <a:t>‹#›</a:t>
            </a:fld>
            <a:endParaRPr lang="zh-Hans-HK" altLang="en-US"/>
          </a:p>
        </p:txBody>
      </p:sp>
    </p:spTree>
    <p:extLst>
      <p:ext uri="{BB962C8B-B14F-4D97-AF65-F5344CB8AC3E}">
        <p14:creationId xmlns:p14="http://schemas.microsoft.com/office/powerpoint/2010/main" val="553191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DBE87-143D-41F5-AC0D-17E10A2C6DAF}"/>
              </a:ext>
            </a:extLst>
          </p:cNvPr>
          <p:cNvSpPr>
            <a:spLocks noGrp="1"/>
          </p:cNvSpPr>
          <p:nvPr>
            <p:ph type="title"/>
          </p:nvPr>
        </p:nvSpPr>
        <p:spPr>
          <a:xfrm>
            <a:off x="839788" y="457200"/>
            <a:ext cx="3932237" cy="1600200"/>
          </a:xfrm>
        </p:spPr>
        <p:txBody>
          <a:bodyPr anchor="b"/>
          <a:lstStyle>
            <a:lvl1pPr>
              <a:defRPr sz="3200"/>
            </a:lvl1pPr>
          </a:lstStyle>
          <a:p>
            <a:r>
              <a:rPr lang="en-US" altLang="zh-Hans-HK"/>
              <a:t>Click to edit Master title style</a:t>
            </a:r>
            <a:endParaRPr lang="zh-Hans-HK" altLang="en-US"/>
          </a:p>
        </p:txBody>
      </p:sp>
      <p:sp>
        <p:nvSpPr>
          <p:cNvPr id="3" name="Content Placeholder 2">
            <a:extLst>
              <a:ext uri="{FF2B5EF4-FFF2-40B4-BE49-F238E27FC236}">
                <a16:creationId xmlns:a16="http://schemas.microsoft.com/office/drawing/2014/main" id="{C4CE48D3-F8D9-4B3E-AD27-6845CCD1ED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Text Placeholder 3">
            <a:extLst>
              <a:ext uri="{FF2B5EF4-FFF2-40B4-BE49-F238E27FC236}">
                <a16:creationId xmlns:a16="http://schemas.microsoft.com/office/drawing/2014/main" id="{8DF660A2-ADAB-45BC-90CA-AA6B9EEAA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ans-HK"/>
              <a:t>Click to edit Master text styles</a:t>
            </a:r>
          </a:p>
        </p:txBody>
      </p:sp>
      <p:sp>
        <p:nvSpPr>
          <p:cNvPr id="5" name="Date Placeholder 4">
            <a:extLst>
              <a:ext uri="{FF2B5EF4-FFF2-40B4-BE49-F238E27FC236}">
                <a16:creationId xmlns:a16="http://schemas.microsoft.com/office/drawing/2014/main" id="{164754C6-B88F-439C-AC58-FF5946E5ACF5}"/>
              </a:ext>
            </a:extLst>
          </p:cNvPr>
          <p:cNvSpPr>
            <a:spLocks noGrp="1"/>
          </p:cNvSpPr>
          <p:nvPr>
            <p:ph type="dt" sz="half" idx="10"/>
          </p:nvPr>
        </p:nvSpPr>
        <p:spPr/>
        <p:txBody>
          <a:bodyPr/>
          <a:lstStyle/>
          <a:p>
            <a:fld id="{FC9B4FD7-1B9A-4A7C-A2B2-7A4F0636194B}" type="datetimeFigureOut">
              <a:rPr lang="zh-Hans-HK" altLang="en-US" smtClean="0"/>
              <a:t>17/5/2019</a:t>
            </a:fld>
            <a:endParaRPr lang="zh-Hans-HK" altLang="en-US"/>
          </a:p>
        </p:txBody>
      </p:sp>
      <p:sp>
        <p:nvSpPr>
          <p:cNvPr id="6" name="Footer Placeholder 5">
            <a:extLst>
              <a:ext uri="{FF2B5EF4-FFF2-40B4-BE49-F238E27FC236}">
                <a16:creationId xmlns:a16="http://schemas.microsoft.com/office/drawing/2014/main" id="{7552A12C-F963-4F77-B66B-5F635133478A}"/>
              </a:ext>
            </a:extLst>
          </p:cNvPr>
          <p:cNvSpPr>
            <a:spLocks noGrp="1"/>
          </p:cNvSpPr>
          <p:nvPr>
            <p:ph type="ftr" sz="quarter" idx="11"/>
          </p:nvPr>
        </p:nvSpPr>
        <p:spPr/>
        <p:txBody>
          <a:bodyPr/>
          <a:lstStyle/>
          <a:p>
            <a:endParaRPr lang="zh-Hans-HK" altLang="en-US"/>
          </a:p>
        </p:txBody>
      </p:sp>
      <p:sp>
        <p:nvSpPr>
          <p:cNvPr id="7" name="Slide Number Placeholder 6">
            <a:extLst>
              <a:ext uri="{FF2B5EF4-FFF2-40B4-BE49-F238E27FC236}">
                <a16:creationId xmlns:a16="http://schemas.microsoft.com/office/drawing/2014/main" id="{C4F1496B-FB05-46DA-8598-20F335EDDBFA}"/>
              </a:ext>
            </a:extLst>
          </p:cNvPr>
          <p:cNvSpPr>
            <a:spLocks noGrp="1"/>
          </p:cNvSpPr>
          <p:nvPr>
            <p:ph type="sldNum" sz="quarter" idx="12"/>
          </p:nvPr>
        </p:nvSpPr>
        <p:spPr/>
        <p:txBody>
          <a:bodyPr/>
          <a:lstStyle/>
          <a:p>
            <a:fld id="{D040F7EA-544C-4A46-9DBA-40BA8EA8A9C7}" type="slidenum">
              <a:rPr lang="zh-Hans-HK" altLang="en-US" smtClean="0"/>
              <a:t>‹#›</a:t>
            </a:fld>
            <a:endParaRPr lang="zh-Hans-HK" altLang="en-US"/>
          </a:p>
        </p:txBody>
      </p:sp>
    </p:spTree>
    <p:extLst>
      <p:ext uri="{BB962C8B-B14F-4D97-AF65-F5344CB8AC3E}">
        <p14:creationId xmlns:p14="http://schemas.microsoft.com/office/powerpoint/2010/main" val="317069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F7F8-F873-4ECB-B7A3-22BF17482C7E}"/>
              </a:ext>
            </a:extLst>
          </p:cNvPr>
          <p:cNvSpPr>
            <a:spLocks noGrp="1"/>
          </p:cNvSpPr>
          <p:nvPr>
            <p:ph type="title"/>
          </p:nvPr>
        </p:nvSpPr>
        <p:spPr>
          <a:xfrm>
            <a:off x="839788" y="457200"/>
            <a:ext cx="3932237" cy="1600200"/>
          </a:xfrm>
        </p:spPr>
        <p:txBody>
          <a:bodyPr anchor="b"/>
          <a:lstStyle>
            <a:lvl1pPr>
              <a:defRPr sz="3200"/>
            </a:lvl1pPr>
          </a:lstStyle>
          <a:p>
            <a:r>
              <a:rPr lang="en-US" altLang="zh-Hans-HK"/>
              <a:t>Click to edit Master title style</a:t>
            </a:r>
            <a:endParaRPr lang="zh-Hans-HK" altLang="en-US"/>
          </a:p>
        </p:txBody>
      </p:sp>
      <p:sp>
        <p:nvSpPr>
          <p:cNvPr id="3" name="Picture Placeholder 2">
            <a:extLst>
              <a:ext uri="{FF2B5EF4-FFF2-40B4-BE49-F238E27FC236}">
                <a16:creationId xmlns:a16="http://schemas.microsoft.com/office/drawing/2014/main" id="{EC93B6E1-5CCE-4AFB-B6CC-FA6858C16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ans-HK" altLang="en-US"/>
          </a:p>
        </p:txBody>
      </p:sp>
      <p:sp>
        <p:nvSpPr>
          <p:cNvPr id="4" name="Text Placeholder 3">
            <a:extLst>
              <a:ext uri="{FF2B5EF4-FFF2-40B4-BE49-F238E27FC236}">
                <a16:creationId xmlns:a16="http://schemas.microsoft.com/office/drawing/2014/main" id="{9F153F58-5F63-4DAE-853E-7200E8FCE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ans-HK"/>
              <a:t>Click to edit Master text styles</a:t>
            </a:r>
          </a:p>
        </p:txBody>
      </p:sp>
      <p:sp>
        <p:nvSpPr>
          <p:cNvPr id="5" name="Date Placeholder 4">
            <a:extLst>
              <a:ext uri="{FF2B5EF4-FFF2-40B4-BE49-F238E27FC236}">
                <a16:creationId xmlns:a16="http://schemas.microsoft.com/office/drawing/2014/main" id="{A70482BC-E808-49E1-B8B0-F5C222740B09}"/>
              </a:ext>
            </a:extLst>
          </p:cNvPr>
          <p:cNvSpPr>
            <a:spLocks noGrp="1"/>
          </p:cNvSpPr>
          <p:nvPr>
            <p:ph type="dt" sz="half" idx="10"/>
          </p:nvPr>
        </p:nvSpPr>
        <p:spPr/>
        <p:txBody>
          <a:bodyPr/>
          <a:lstStyle/>
          <a:p>
            <a:fld id="{FC9B4FD7-1B9A-4A7C-A2B2-7A4F0636194B}" type="datetimeFigureOut">
              <a:rPr lang="zh-Hans-HK" altLang="en-US" smtClean="0"/>
              <a:t>17/5/2019</a:t>
            </a:fld>
            <a:endParaRPr lang="zh-Hans-HK" altLang="en-US"/>
          </a:p>
        </p:txBody>
      </p:sp>
      <p:sp>
        <p:nvSpPr>
          <p:cNvPr id="6" name="Footer Placeholder 5">
            <a:extLst>
              <a:ext uri="{FF2B5EF4-FFF2-40B4-BE49-F238E27FC236}">
                <a16:creationId xmlns:a16="http://schemas.microsoft.com/office/drawing/2014/main" id="{77F0A865-18F7-42F2-9C61-115C79E90B64}"/>
              </a:ext>
            </a:extLst>
          </p:cNvPr>
          <p:cNvSpPr>
            <a:spLocks noGrp="1"/>
          </p:cNvSpPr>
          <p:nvPr>
            <p:ph type="ftr" sz="quarter" idx="11"/>
          </p:nvPr>
        </p:nvSpPr>
        <p:spPr/>
        <p:txBody>
          <a:bodyPr/>
          <a:lstStyle/>
          <a:p>
            <a:endParaRPr lang="zh-Hans-HK" altLang="en-US"/>
          </a:p>
        </p:txBody>
      </p:sp>
      <p:sp>
        <p:nvSpPr>
          <p:cNvPr id="7" name="Slide Number Placeholder 6">
            <a:extLst>
              <a:ext uri="{FF2B5EF4-FFF2-40B4-BE49-F238E27FC236}">
                <a16:creationId xmlns:a16="http://schemas.microsoft.com/office/drawing/2014/main" id="{8478C417-328B-4602-926E-29781D049BEF}"/>
              </a:ext>
            </a:extLst>
          </p:cNvPr>
          <p:cNvSpPr>
            <a:spLocks noGrp="1"/>
          </p:cNvSpPr>
          <p:nvPr>
            <p:ph type="sldNum" sz="quarter" idx="12"/>
          </p:nvPr>
        </p:nvSpPr>
        <p:spPr/>
        <p:txBody>
          <a:bodyPr/>
          <a:lstStyle/>
          <a:p>
            <a:fld id="{D040F7EA-544C-4A46-9DBA-40BA8EA8A9C7}" type="slidenum">
              <a:rPr lang="zh-Hans-HK" altLang="en-US" smtClean="0"/>
              <a:t>‹#›</a:t>
            </a:fld>
            <a:endParaRPr lang="zh-Hans-HK" altLang="en-US"/>
          </a:p>
        </p:txBody>
      </p:sp>
    </p:spTree>
    <p:extLst>
      <p:ext uri="{BB962C8B-B14F-4D97-AF65-F5344CB8AC3E}">
        <p14:creationId xmlns:p14="http://schemas.microsoft.com/office/powerpoint/2010/main" val="139537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D2FC1-B4E6-405D-A1D0-7365942CD5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Hans-HK"/>
              <a:t>Click to edit Master title style</a:t>
            </a:r>
            <a:endParaRPr lang="zh-Hans-HK" altLang="en-US"/>
          </a:p>
        </p:txBody>
      </p:sp>
      <p:sp>
        <p:nvSpPr>
          <p:cNvPr id="3" name="Text Placeholder 2">
            <a:extLst>
              <a:ext uri="{FF2B5EF4-FFF2-40B4-BE49-F238E27FC236}">
                <a16:creationId xmlns:a16="http://schemas.microsoft.com/office/drawing/2014/main" id="{8A1B091A-D660-4C8E-9596-DB1C55B7A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EC77B539-BE68-40F3-8758-C07A85F87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9B4FD7-1B9A-4A7C-A2B2-7A4F0636194B}" type="datetimeFigureOut">
              <a:rPr lang="zh-Hans-HK" altLang="en-US" smtClean="0"/>
              <a:t>17/5/2019</a:t>
            </a:fld>
            <a:endParaRPr lang="zh-Hans-HK" altLang="en-US"/>
          </a:p>
        </p:txBody>
      </p:sp>
      <p:sp>
        <p:nvSpPr>
          <p:cNvPr id="5" name="Footer Placeholder 4">
            <a:extLst>
              <a:ext uri="{FF2B5EF4-FFF2-40B4-BE49-F238E27FC236}">
                <a16:creationId xmlns:a16="http://schemas.microsoft.com/office/drawing/2014/main" id="{92374B41-F191-4C7A-8873-67218B3892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ans-HK" altLang="en-US"/>
          </a:p>
        </p:txBody>
      </p:sp>
      <p:sp>
        <p:nvSpPr>
          <p:cNvPr id="6" name="Slide Number Placeholder 5">
            <a:extLst>
              <a:ext uri="{FF2B5EF4-FFF2-40B4-BE49-F238E27FC236}">
                <a16:creationId xmlns:a16="http://schemas.microsoft.com/office/drawing/2014/main" id="{11CB2250-9B6D-4EA4-9029-58E148D7AA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0F7EA-544C-4A46-9DBA-40BA8EA8A9C7}" type="slidenum">
              <a:rPr lang="zh-Hans-HK" altLang="en-US" smtClean="0"/>
              <a:t>‹#›</a:t>
            </a:fld>
            <a:endParaRPr lang="zh-Hans-HK" altLang="en-US"/>
          </a:p>
        </p:txBody>
      </p:sp>
    </p:spTree>
    <p:extLst>
      <p:ext uri="{BB962C8B-B14F-4D97-AF65-F5344CB8AC3E}">
        <p14:creationId xmlns:p14="http://schemas.microsoft.com/office/powerpoint/2010/main" val="4160324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ans-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3F38-CD9E-47F4-B8E2-25A17CD8DEF0}"/>
              </a:ext>
            </a:extLst>
          </p:cNvPr>
          <p:cNvSpPr>
            <a:spLocks noGrp="1"/>
          </p:cNvSpPr>
          <p:nvPr>
            <p:ph type="ctrTitle"/>
          </p:nvPr>
        </p:nvSpPr>
        <p:spPr>
          <a:xfrm>
            <a:off x="1524000" y="1248169"/>
            <a:ext cx="9144000" cy="2387600"/>
          </a:xfrm>
        </p:spPr>
        <p:txBody>
          <a:bodyPr>
            <a:normAutofit/>
          </a:bodyPr>
          <a:lstStyle/>
          <a:p>
            <a:r>
              <a:rPr lang="en-US" altLang="zh-Hans-HK" sz="3600" b="1" dirty="0">
                <a:solidFill>
                  <a:srgbClr val="002060"/>
                </a:solidFill>
                <a:latin typeface="Arial" panose="020B0604020202020204" pitchFamily="34" charset="0"/>
                <a:ea typeface="宋体" panose="02010600030101010101" pitchFamily="2" charset="-122"/>
                <a:cs typeface="Arial" panose="020B0604020202020204" pitchFamily="34" charset="0"/>
              </a:rPr>
              <a:t>Identifying CTCF Binding Using a DNA </a:t>
            </a:r>
            <a:r>
              <a:rPr lang="en-US" altLang="zh-Hans-HK" sz="3600" b="1" dirty="0" err="1">
                <a:solidFill>
                  <a:srgbClr val="002060"/>
                </a:solidFill>
                <a:latin typeface="Arial" panose="020B0604020202020204" pitchFamily="34" charset="0"/>
                <a:ea typeface="宋体" panose="02010600030101010101" pitchFamily="2" charset="-122"/>
                <a:cs typeface="Arial" panose="020B0604020202020204" pitchFamily="34" charset="0"/>
              </a:rPr>
              <a:t>GpC</a:t>
            </a:r>
            <a:r>
              <a:rPr lang="en-US" altLang="zh-Hans-HK" sz="3600" b="1" dirty="0">
                <a:solidFill>
                  <a:srgbClr val="002060"/>
                </a:solidFill>
                <a:latin typeface="Arial" panose="020B0604020202020204" pitchFamily="34" charset="0"/>
                <a:ea typeface="宋体" panose="02010600030101010101" pitchFamily="2" charset="-122"/>
                <a:cs typeface="Arial" panose="020B0604020202020204" pitchFamily="34" charset="0"/>
              </a:rPr>
              <a:t> Methyltransferase</a:t>
            </a:r>
            <a:r>
              <a:rPr lang="en-US" altLang="zh-Hans-HK" sz="3600" b="1" i="1" dirty="0">
                <a:solidFill>
                  <a:srgbClr val="002060"/>
                </a:solidFill>
                <a:latin typeface="Arial" panose="020B0604020202020204" pitchFamily="34" charset="0"/>
                <a:ea typeface="宋体" panose="02010600030101010101" pitchFamily="2" charset="-122"/>
                <a:cs typeface="Arial" panose="020B0604020202020204" pitchFamily="34" charset="0"/>
              </a:rPr>
              <a:t> in vivo</a:t>
            </a:r>
            <a:endParaRPr lang="zh-Hans-HK" altLang="en-US" sz="3600" b="1" i="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993987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38E8-CDA3-4256-B3ED-785F3F2DF71B}"/>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a:t>
            </a:r>
            <a:endParaRPr lang="zh-Hans-HK" altLang="en-US" dirty="0"/>
          </a:p>
        </p:txBody>
      </p:sp>
      <p:sp>
        <p:nvSpPr>
          <p:cNvPr id="4" name="Rectangle 3">
            <a:extLst>
              <a:ext uri="{FF2B5EF4-FFF2-40B4-BE49-F238E27FC236}">
                <a16:creationId xmlns:a16="http://schemas.microsoft.com/office/drawing/2014/main" id="{AF00E2C6-0F27-4460-9A80-FC30AB344BA6}"/>
              </a:ext>
            </a:extLst>
          </p:cNvPr>
          <p:cNvSpPr/>
          <p:nvPr/>
        </p:nvSpPr>
        <p:spPr>
          <a:xfrm>
            <a:off x="2942687" y="5870607"/>
            <a:ext cx="1885453" cy="646331"/>
          </a:xfrm>
          <a:prstGeom prst="rect">
            <a:avLst/>
          </a:prstGeom>
        </p:spPr>
        <p:txBody>
          <a:bodyPr wrap="none">
            <a:spAutoFit/>
          </a:bodyPr>
          <a:lstStyle/>
          <a:p>
            <a:r>
              <a:rPr lang="en-US" altLang="zh-Hans-HK" dirty="0"/>
              <a:t>S</a:t>
            </a:r>
            <a:r>
              <a:rPr lang="zh-Hans-HK" altLang="en-US" dirty="0"/>
              <a:t>ensitivity </a:t>
            </a:r>
            <a:r>
              <a:rPr lang="en-US" altLang="zh-Hans-HK" dirty="0"/>
              <a:t>=</a:t>
            </a:r>
            <a:r>
              <a:rPr lang="zh-Hans-HK" altLang="en-US" dirty="0"/>
              <a:t> </a:t>
            </a:r>
            <a:r>
              <a:rPr lang="en-US" altLang="zh-Hans-HK" dirty="0"/>
              <a:t>0.</a:t>
            </a:r>
            <a:r>
              <a:rPr lang="en-US" altLang="zh-CN" dirty="0"/>
              <a:t>734</a:t>
            </a:r>
            <a:endParaRPr lang="en-US" altLang="zh-Hans-HK" dirty="0"/>
          </a:p>
          <a:p>
            <a:r>
              <a:rPr lang="en-US" altLang="zh-Hans-HK" dirty="0"/>
              <a:t>Specificity = 0.</a:t>
            </a:r>
            <a:r>
              <a:rPr lang="en-US" altLang="zh-CN" dirty="0"/>
              <a:t>867</a:t>
            </a:r>
            <a:endParaRPr lang="zh-Hans-HK" altLang="en-US" dirty="0"/>
          </a:p>
        </p:txBody>
      </p:sp>
      <p:graphicFrame>
        <p:nvGraphicFramePr>
          <p:cNvPr id="5" name="Table 4">
            <a:extLst>
              <a:ext uri="{FF2B5EF4-FFF2-40B4-BE49-F238E27FC236}">
                <a16:creationId xmlns:a16="http://schemas.microsoft.com/office/drawing/2014/main" id="{6754FFE4-D413-402D-A635-D5B30BFC72E5}"/>
              </a:ext>
            </a:extLst>
          </p:cNvPr>
          <p:cNvGraphicFramePr>
            <a:graphicFrameLocks noGrp="1"/>
          </p:cNvGraphicFramePr>
          <p:nvPr>
            <p:extLst>
              <p:ext uri="{D42A27DB-BD31-4B8C-83A1-F6EECF244321}">
                <p14:modId xmlns:p14="http://schemas.microsoft.com/office/powerpoint/2010/main" val="1357243296"/>
              </p:ext>
            </p:extLst>
          </p:nvPr>
        </p:nvGraphicFramePr>
        <p:xfrm>
          <a:off x="509335" y="5870607"/>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1144</a:t>
                      </a:r>
                      <a:endParaRPr lang="zh-Hans-HK" altLang="en-US" dirty="0"/>
                    </a:p>
                  </a:txBody>
                  <a:tcPr/>
                </a:tc>
                <a:tc>
                  <a:txBody>
                    <a:bodyPr/>
                    <a:lstStyle/>
                    <a:p>
                      <a:pPr algn="ctr"/>
                      <a:r>
                        <a:rPr lang="en-US" altLang="zh-CN" dirty="0"/>
                        <a:t>415</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208</a:t>
                      </a:r>
                      <a:endParaRPr lang="zh-Hans-HK" altLang="en-US" dirty="0"/>
                    </a:p>
                  </a:txBody>
                  <a:tcPr/>
                </a:tc>
                <a:tc>
                  <a:txBody>
                    <a:bodyPr/>
                    <a:lstStyle/>
                    <a:p>
                      <a:pPr algn="ctr"/>
                      <a:r>
                        <a:rPr lang="en-US" altLang="zh-CN" dirty="0"/>
                        <a:t>1351</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6" name="Straight Arrow Connector 5">
            <a:extLst>
              <a:ext uri="{FF2B5EF4-FFF2-40B4-BE49-F238E27FC236}">
                <a16:creationId xmlns:a16="http://schemas.microsoft.com/office/drawing/2014/main" id="{D4F54D22-4CFA-481D-A1DA-253920E694B0}"/>
              </a:ext>
            </a:extLst>
          </p:cNvPr>
          <p:cNvCxnSpPr>
            <a:endCxn id="4" idx="1"/>
          </p:cNvCxnSpPr>
          <p:nvPr/>
        </p:nvCxnSpPr>
        <p:spPr>
          <a:xfrm>
            <a:off x="2165685" y="6193772"/>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 name="Picture 7" descr="A close up of a map&#10;&#10;Description automatically generated">
            <a:extLst>
              <a:ext uri="{FF2B5EF4-FFF2-40B4-BE49-F238E27FC236}">
                <a16:creationId xmlns:a16="http://schemas.microsoft.com/office/drawing/2014/main" id="{5D56F441-CB29-4AD2-B149-47FC1409D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6933" y="1184341"/>
            <a:ext cx="5852172" cy="4389129"/>
          </a:xfrm>
          <a:prstGeom prst="rect">
            <a:avLst/>
          </a:prstGeom>
        </p:spPr>
      </p:pic>
      <p:pic>
        <p:nvPicPr>
          <p:cNvPr id="10" name="Picture 9" descr="A close up of a map&#10;&#10;Description automatically generated">
            <a:extLst>
              <a:ext uri="{FF2B5EF4-FFF2-40B4-BE49-F238E27FC236}">
                <a16:creationId xmlns:a16="http://schemas.microsoft.com/office/drawing/2014/main" id="{EC665507-24AA-498D-AEAB-B79D03211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61" y="1184342"/>
            <a:ext cx="5852172" cy="4389129"/>
          </a:xfrm>
          <a:prstGeom prst="rect">
            <a:avLst/>
          </a:prstGeom>
        </p:spPr>
      </p:pic>
      <p:sp>
        <p:nvSpPr>
          <p:cNvPr id="11" name="TextBox 10">
            <a:extLst>
              <a:ext uri="{FF2B5EF4-FFF2-40B4-BE49-F238E27FC236}">
                <a16:creationId xmlns:a16="http://schemas.microsoft.com/office/drawing/2014/main" id="{95920F86-2001-4D29-9FFE-12DB27329022}"/>
              </a:ext>
            </a:extLst>
          </p:cNvPr>
          <p:cNvSpPr txBox="1"/>
          <p:nvPr/>
        </p:nvSpPr>
        <p:spPr>
          <a:xfrm>
            <a:off x="6292516" y="6015789"/>
            <a:ext cx="5544275" cy="369332"/>
          </a:xfrm>
          <a:prstGeom prst="rect">
            <a:avLst/>
          </a:prstGeom>
          <a:noFill/>
        </p:spPr>
        <p:txBody>
          <a:bodyPr wrap="none" rtlCol="0">
            <a:spAutoFit/>
          </a:bodyPr>
          <a:lstStyle/>
          <a:p>
            <a:r>
              <a:rPr lang="en-US" altLang="zh-CN" dirty="0">
                <a:sym typeface="Wingdings" panose="05000000000000000000" pitchFamily="2" charset="2"/>
              </a:rPr>
              <a:t> </a:t>
            </a:r>
            <a:r>
              <a:rPr lang="en-US" altLang="zh-CN" dirty="0"/>
              <a:t>This model can be used for classifying DNA sequences.</a:t>
            </a:r>
            <a:endParaRPr lang="zh-Hans-HK" altLang="en-US" dirty="0"/>
          </a:p>
        </p:txBody>
      </p:sp>
    </p:spTree>
    <p:extLst>
      <p:ext uri="{BB962C8B-B14F-4D97-AF65-F5344CB8AC3E}">
        <p14:creationId xmlns:p14="http://schemas.microsoft.com/office/powerpoint/2010/main" val="39095297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Autofit/>
          </a:bodyPr>
          <a:lstStyle/>
          <a:p>
            <a:pPr algn="ctr"/>
            <a:r>
              <a:rPr lang="en-US" altLang="zh-Hans-HK" sz="4000" b="1" dirty="0">
                <a:solidFill>
                  <a:srgbClr val="002060"/>
                </a:solidFill>
                <a:latin typeface="Arial" panose="020B0604020202020204" pitchFamily="34" charset="0"/>
                <a:ea typeface="宋体" panose="02010600030101010101" pitchFamily="2" charset="-122"/>
                <a:cs typeface="Arial" panose="020B0604020202020204" pitchFamily="34" charset="0"/>
              </a:rPr>
              <a:t>Default </a:t>
            </a:r>
            <a:r>
              <a:rPr lang="en-US" altLang="zh-Hans-HK" sz="3600" b="1" dirty="0">
                <a:solidFill>
                  <a:srgbClr val="002060"/>
                </a:solidFill>
                <a:latin typeface="Arial" panose="020B0604020202020204" pitchFamily="34" charset="0"/>
                <a:ea typeface="宋体" panose="02010600030101010101" pitchFamily="2" charset="-122"/>
                <a:cs typeface="Arial" panose="020B0604020202020204" pitchFamily="34" charset="0"/>
              </a:rPr>
              <a:t>LR</a:t>
            </a:r>
            <a:br>
              <a:rPr lang="en-US" altLang="zh-Hans-HK" sz="3600"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sz="4000"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sz="4000" b="1" dirty="0" err="1">
                <a:solidFill>
                  <a:srgbClr val="002060"/>
                </a:solidFill>
                <a:latin typeface="Arial" panose="020B0604020202020204" pitchFamily="34" charset="0"/>
                <a:ea typeface="宋体" panose="02010600030101010101" pitchFamily="2" charset="-122"/>
                <a:cs typeface="Arial" panose="020B0604020202020204" pitchFamily="34" charset="0"/>
              </a:rPr>
              <a:t>poisson</a:t>
            </a:r>
            <a:endParaRPr lang="zh-Hans-HK" altLang="en-US" sz="40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198D6BE7-8AEB-4117-8AE9-35381C73A775}"/>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ABDA8E85-E05B-4A8D-BEF3-3229537A4E4A}"/>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952C16EB-513C-4777-932B-0CCA663A26E6}"/>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2680CEF9-C6A8-472E-8A16-A136A271E65A}"/>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1877850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poisson</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AD3A4A65-865E-49ED-A060-C2F8E3F42890}"/>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A48FB4BB-57B5-4F0F-A105-E9851E3B00B1}"/>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7B17A2BD-BD4B-4BED-BBC5-0D6ED7E5CB7C}"/>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D8B93E7A-AEAE-4C77-9024-845284EFE308}"/>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403737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poisson</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88867315-8364-4D3C-A19E-EC2EFCEE663E}"/>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1022F28D-29C9-48F2-9D26-CB97FF4F7338}"/>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379E4326-307B-4B12-9D0B-4BC0E32538A3}"/>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044C69DF-DA76-448B-9918-2809B73F65E7}"/>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5456111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poisson</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21ABD5BC-357E-4FA8-8C28-7F0FCF93BB3F}"/>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E5F79C66-961A-4E21-B2BB-DE195F8FFB90}"/>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EBFFFDA2-9279-4CA8-B031-BD90C36E657B}"/>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3E8242BE-D963-4A80-BA60-8976FDB86A1C}"/>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40172667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poisson</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CB63D9FE-52B9-4945-86AA-072344F714D4}"/>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C2CBDC58-2859-4824-8C84-91ED31541736}"/>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338E4563-ACA1-4A0B-B8B6-BB0FF5E94571}"/>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008DF83E-0030-4DE7-928F-7941104457FE}"/>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0929477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cosine_proximity</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55D4415E-C878-485E-9F66-5AA3840752C5}"/>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70D59F9E-09E1-48D1-999F-11F4EF921299}"/>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03EF4B75-8802-498A-A457-2DAECF88BE85}"/>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9C8E8118-C12C-44CA-86DD-82021F54C58C}"/>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9370409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cosine_proximity</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4540BD80-8926-4CB3-8162-4E62317E1E1B}"/>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66B9AEFB-B974-44C7-86CC-1645E17D6AAB}"/>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D218995C-63D5-44E3-B02E-3ECC65683593}"/>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38346C87-2D9B-465B-916A-B14DB8373886}"/>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41304881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cosine_proximity</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879D150C-6A2B-4037-984E-71C1C5878FC2}"/>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4C41D339-5906-4A9D-9906-A33A31AB4023}"/>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18BA8552-3BAF-4D76-B985-D37B40189F57}"/>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FBA19D59-4B62-4CDE-BB2C-DE1B53AE0B63}"/>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3112841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cosine_proximity</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1612D431-5FA8-4A88-A3D8-AA588A109A34}"/>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B1A18882-2376-4CFE-85FB-9FFA660F4C06}"/>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B407094D-B36C-45C9-9D80-43994C7B28A2}"/>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3373BAAA-1C6C-46F6-A30A-995AC1A847ED}"/>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6726851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EBF3-E4E3-428D-9F22-85FC01F65040}"/>
              </a:ext>
            </a:extLst>
          </p:cNvPr>
          <p:cNvSpPr>
            <a:spLocks noGrp="1"/>
          </p:cNvSpPr>
          <p:nvPr>
            <p:ph type="title"/>
          </p:nvPr>
        </p:nvSpPr>
        <p:spPr/>
        <p:txBody>
          <a:bodyPr/>
          <a:lstStyle/>
          <a:p>
            <a:pPr algn="ctr"/>
            <a:r>
              <a:rPr lang="en-US" altLang="zh-CN" sz="3600" b="1" dirty="0">
                <a:solidFill>
                  <a:srgbClr val="002060"/>
                </a:solidFill>
                <a:latin typeface="Arial" panose="020B0604020202020204" pitchFamily="34" charset="0"/>
                <a:ea typeface="宋体" panose="02010600030101010101" pitchFamily="2" charset="-122"/>
                <a:cs typeface="Arial" panose="020B0604020202020204" pitchFamily="34" charset="0"/>
              </a:rPr>
              <a:t>Summary And Conclusion</a:t>
            </a:r>
            <a:endParaRPr lang="zh-Hans-HK" altLang="en-US" sz="36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3" name="Content Placeholder 2">
            <a:extLst>
              <a:ext uri="{FF2B5EF4-FFF2-40B4-BE49-F238E27FC236}">
                <a16:creationId xmlns:a16="http://schemas.microsoft.com/office/drawing/2014/main" id="{3C462592-8B55-4D43-8B98-984395ED0656}"/>
              </a:ext>
            </a:extLst>
          </p:cNvPr>
          <p:cNvSpPr>
            <a:spLocks noGrp="1"/>
          </p:cNvSpPr>
          <p:nvPr>
            <p:ph idx="1"/>
          </p:nvPr>
        </p:nvSpPr>
        <p:spPr>
          <a:xfrm>
            <a:off x="838200" y="1825625"/>
            <a:ext cx="10515600" cy="4351338"/>
          </a:xfrm>
        </p:spPr>
        <p:txBody>
          <a:bodyPr/>
          <a:lstStyle/>
          <a:p>
            <a:r>
              <a:rPr lang="en-US" altLang="zh-Hans-HK" sz="2400" dirty="0"/>
              <a:t>We could try to predict CTCF binding via GC methylation signal using deep learning algorithms.</a:t>
            </a:r>
          </a:p>
          <a:p>
            <a:r>
              <a:rPr lang="en-US" altLang="zh-CN" sz="2400" dirty="0"/>
              <a:t>Increasing the number of samples (#seqs) can improve the performance.</a:t>
            </a:r>
          </a:p>
          <a:p>
            <a:r>
              <a:rPr lang="en-US" altLang="zh-CN" sz="2400" dirty="0"/>
              <a:t>Increasing the number of CNN can improve the performance, but may </a:t>
            </a:r>
            <a:r>
              <a:rPr lang="en-US" altLang="zh-CN" sz="2400"/>
              <a:t>cause overfitting.</a:t>
            </a:r>
            <a:endParaRPr lang="en-US" altLang="zh-Hans-HK" sz="2400" dirty="0"/>
          </a:p>
        </p:txBody>
      </p:sp>
    </p:spTree>
    <p:extLst>
      <p:ext uri="{BB962C8B-B14F-4D97-AF65-F5344CB8AC3E}">
        <p14:creationId xmlns:p14="http://schemas.microsoft.com/office/powerpoint/2010/main" val="55134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a:xfrm>
            <a:off x="970548" y="2766218"/>
            <a:ext cx="10515600" cy="1325563"/>
          </a:xfrm>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Next, we employed this CNN to real data</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853194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EBF3-E4E3-428D-9F22-85FC01F65040}"/>
              </a:ext>
            </a:extLst>
          </p:cNvPr>
          <p:cNvSpPr>
            <a:spLocks noGrp="1"/>
          </p:cNvSpPr>
          <p:nvPr>
            <p:ph type="title"/>
          </p:nvPr>
        </p:nvSpPr>
        <p:spPr/>
        <p:txBody>
          <a:bodyPr/>
          <a:lstStyle/>
          <a:p>
            <a:pPr algn="ctr"/>
            <a:r>
              <a:rPr lang="en-US" altLang="zh-CN" sz="3600" b="1" dirty="0">
                <a:solidFill>
                  <a:srgbClr val="002060"/>
                </a:solidFill>
                <a:latin typeface="Arial" panose="020B0604020202020204" pitchFamily="34" charset="0"/>
                <a:ea typeface="宋体" panose="02010600030101010101" pitchFamily="2" charset="-122"/>
                <a:cs typeface="Arial" panose="020B0604020202020204" pitchFamily="34" charset="0"/>
              </a:rPr>
              <a:t>Future Plan</a:t>
            </a:r>
            <a:endParaRPr lang="zh-Hans-HK" altLang="en-US" sz="36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3" name="Content Placeholder 2">
            <a:extLst>
              <a:ext uri="{FF2B5EF4-FFF2-40B4-BE49-F238E27FC236}">
                <a16:creationId xmlns:a16="http://schemas.microsoft.com/office/drawing/2014/main" id="{3C462592-8B55-4D43-8B98-984395ED0656}"/>
              </a:ext>
            </a:extLst>
          </p:cNvPr>
          <p:cNvSpPr>
            <a:spLocks noGrp="1"/>
          </p:cNvSpPr>
          <p:nvPr>
            <p:ph idx="1"/>
          </p:nvPr>
        </p:nvSpPr>
        <p:spPr>
          <a:xfrm>
            <a:off x="838200" y="1825625"/>
            <a:ext cx="10515600" cy="4351338"/>
          </a:xfrm>
        </p:spPr>
        <p:txBody>
          <a:bodyPr>
            <a:normAutofit/>
          </a:bodyPr>
          <a:lstStyle/>
          <a:p>
            <a:r>
              <a:rPr lang="en-US" altLang="zh-Hans-HK" sz="2400" dirty="0"/>
              <a:t>Rectify parameters</a:t>
            </a:r>
          </a:p>
        </p:txBody>
      </p:sp>
    </p:spTree>
    <p:extLst>
      <p:ext uri="{BB962C8B-B14F-4D97-AF65-F5344CB8AC3E}">
        <p14:creationId xmlns:p14="http://schemas.microsoft.com/office/powerpoint/2010/main" val="271940248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61BD-2B6C-4CAF-A69F-16022F191340}"/>
              </a:ext>
            </a:extLst>
          </p:cNvPr>
          <p:cNvSpPr>
            <a:spLocks noGrp="1"/>
          </p:cNvSpPr>
          <p:nvPr>
            <p:ph type="title"/>
          </p:nvPr>
        </p:nvSpPr>
        <p:spPr/>
        <p:txBody>
          <a:bodyPr/>
          <a:lstStyle/>
          <a:p>
            <a:pPr algn="ctr"/>
            <a:r>
              <a:rPr lang="en-US" altLang="zh-CN" sz="3600" b="1" dirty="0">
                <a:solidFill>
                  <a:srgbClr val="002060"/>
                </a:solidFill>
                <a:latin typeface="Arial" panose="020B0604020202020204" pitchFamily="34" charset="0"/>
                <a:ea typeface="宋体" panose="02010600030101010101" pitchFamily="2" charset="-122"/>
                <a:cs typeface="Arial" panose="020B0604020202020204" pitchFamily="34" charset="0"/>
              </a:rPr>
              <a:t>Acknowledgements</a:t>
            </a:r>
            <a:endParaRPr lang="zh-Hans-HK" altLang="en-US" sz="36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3" name="Content Placeholder 2">
            <a:extLst>
              <a:ext uri="{FF2B5EF4-FFF2-40B4-BE49-F238E27FC236}">
                <a16:creationId xmlns:a16="http://schemas.microsoft.com/office/drawing/2014/main" id="{D1E3F535-8C40-4349-B08C-70BACEE0DEE0}"/>
              </a:ext>
            </a:extLst>
          </p:cNvPr>
          <p:cNvSpPr>
            <a:spLocks noGrp="1"/>
          </p:cNvSpPr>
          <p:nvPr>
            <p:ph idx="1"/>
          </p:nvPr>
        </p:nvSpPr>
        <p:spPr/>
        <p:txBody>
          <a:bodyPr>
            <a:normAutofit/>
          </a:bodyPr>
          <a:lstStyle/>
          <a:p>
            <a:r>
              <a:rPr lang="en-US" altLang="zh-Hans-HK" sz="3200" dirty="0"/>
              <a:t>Dr. Xi WANG</a:t>
            </a:r>
          </a:p>
        </p:txBody>
      </p:sp>
    </p:spTree>
    <p:extLst>
      <p:ext uri="{BB962C8B-B14F-4D97-AF65-F5344CB8AC3E}">
        <p14:creationId xmlns:p14="http://schemas.microsoft.com/office/powerpoint/2010/main" val="14161842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855AD41-8980-469B-9EDB-1EA5956FD6F8}"/>
              </a:ext>
            </a:extLst>
          </p:cNvPr>
          <p:cNvSpPr>
            <a:spLocks noChangeArrowheads="1"/>
          </p:cNvSpPr>
          <p:nvPr/>
        </p:nvSpPr>
        <p:spPr bwMode="auto">
          <a:xfrm>
            <a:off x="1616660" y="3136612"/>
            <a:ext cx="83519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accent2"/>
                </a:solidFill>
                <a:latin typeface="Times New Roman" panose="02020603050405020304" pitchFamily="18" charset="0"/>
                <a:ea typeface="宋体" panose="02010600030101010101" pitchFamily="2" charset="-122"/>
              </a:defRPr>
            </a:lvl1pPr>
            <a:lvl2pPr marL="742950" indent="-285750">
              <a:defRPr sz="2400" b="1">
                <a:solidFill>
                  <a:schemeClr val="accent2"/>
                </a:solidFill>
                <a:latin typeface="Times New Roman" panose="02020603050405020304" pitchFamily="18" charset="0"/>
                <a:ea typeface="宋体" panose="02010600030101010101" pitchFamily="2" charset="-122"/>
              </a:defRPr>
            </a:lvl2pPr>
            <a:lvl3pPr marL="1143000" indent="-228600">
              <a:defRPr sz="2400" b="1">
                <a:solidFill>
                  <a:schemeClr val="accent2"/>
                </a:solidFill>
                <a:latin typeface="Times New Roman" panose="02020603050405020304" pitchFamily="18" charset="0"/>
                <a:ea typeface="宋体" panose="02010600030101010101" pitchFamily="2" charset="-122"/>
              </a:defRPr>
            </a:lvl3pPr>
            <a:lvl4pPr marL="1600200" indent="-228600">
              <a:defRPr sz="2400" b="1">
                <a:solidFill>
                  <a:schemeClr val="accent2"/>
                </a:solidFill>
                <a:latin typeface="Times New Roman" panose="02020603050405020304" pitchFamily="18" charset="0"/>
                <a:ea typeface="宋体" panose="02010600030101010101" pitchFamily="2" charset="-122"/>
              </a:defRPr>
            </a:lvl4pPr>
            <a:lvl5pPr marL="2057400" indent="-228600">
              <a:defRPr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accent2"/>
                </a:solidFill>
                <a:latin typeface="Times New Roman" panose="02020603050405020304" pitchFamily="18" charset="0"/>
                <a:ea typeface="宋体" panose="02010600030101010101" pitchFamily="2" charset="-122"/>
              </a:defRPr>
            </a:lvl9pPr>
          </a:lstStyle>
          <a:p>
            <a:r>
              <a:rPr lang="en-US" altLang="zh-CN" sz="3200" i="1" dirty="0">
                <a:solidFill>
                  <a:srgbClr val="0000FF"/>
                </a:solidFill>
                <a:latin typeface="Arial" panose="020B0604020202020204" pitchFamily="34" charset="0"/>
                <a:cs typeface="Arial" panose="020B0604020202020204" pitchFamily="34" charset="0"/>
              </a:rPr>
              <a:t>Thanks for Your Attention</a:t>
            </a:r>
            <a:r>
              <a:rPr lang="en-US" altLang="zh-Hans-HK" sz="3200" i="1" dirty="0">
                <a:solidFill>
                  <a:srgbClr val="0000FF"/>
                </a:solidFill>
                <a:latin typeface="Arial" panose="020B0604020202020204" pitchFamily="34" charset="0"/>
                <a:cs typeface="Arial" panose="020B0604020202020204" pitchFamily="34" charset="0"/>
              </a:rPr>
              <a:t> And Criticism</a:t>
            </a:r>
            <a:r>
              <a:rPr lang="zh-CN" altLang="en-US" sz="3200" i="1" dirty="0">
                <a:solidFill>
                  <a:srgbClr val="0000FF"/>
                </a:solidFill>
                <a:latin typeface="Arial" panose="020B0604020202020204" pitchFamily="34" charset="0"/>
                <a:cs typeface="Arial" panose="020B0604020202020204" pitchFamily="34" charset="0"/>
              </a:rPr>
              <a:t>！</a:t>
            </a:r>
            <a:endParaRPr lang="en-US" altLang="zh-CN" sz="3200" i="1"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836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a:xfrm>
            <a:off x="970548" y="2766218"/>
            <a:ext cx="10515600" cy="1325563"/>
          </a:xfrm>
        </p:spPr>
        <p:txBody>
          <a:bodyPr>
            <a:normAutofit/>
          </a:bodyPr>
          <a:lstStyle/>
          <a:p>
            <a:pPr algn="ct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One Layer</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480578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Size=1K, Cutoff of avg(Methyl)=5,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36AE9030-82D7-4231-9F26-3446F8123AEE}"/>
              </a:ext>
            </a:extLst>
          </p:cNvPr>
          <p:cNvSpPr/>
          <p:nvPr/>
        </p:nvSpPr>
        <p:spPr>
          <a:xfrm>
            <a:off x="6275434" y="5846544"/>
            <a:ext cx="1768433" cy="646331"/>
          </a:xfrm>
          <a:prstGeom prst="rect">
            <a:avLst/>
          </a:prstGeom>
        </p:spPr>
        <p:txBody>
          <a:bodyPr wrap="none">
            <a:spAutoFit/>
          </a:bodyPr>
          <a:lstStyle/>
          <a:p>
            <a:r>
              <a:rPr lang="en-US" altLang="zh-Hans-HK" dirty="0"/>
              <a:t>S</a:t>
            </a:r>
            <a:r>
              <a:rPr lang="zh-Hans-HK" altLang="en-US" dirty="0"/>
              <a:t>ensitivity </a:t>
            </a:r>
            <a:r>
              <a:rPr lang="en-US" altLang="zh-Hans-HK" dirty="0"/>
              <a:t>= 0.</a:t>
            </a:r>
            <a:r>
              <a:rPr lang="en-US" altLang="zh-CN" dirty="0"/>
              <a:t>65</a:t>
            </a:r>
            <a:endParaRPr lang="en-US" altLang="zh-Hans-HK" dirty="0"/>
          </a:p>
          <a:p>
            <a:r>
              <a:rPr lang="en-US" altLang="zh-Hans-HK" dirty="0"/>
              <a:t>Specificity = 0</a:t>
            </a:r>
            <a:r>
              <a:rPr lang="en-US" altLang="zh-CN" dirty="0"/>
              <a:t>.54</a:t>
            </a:r>
            <a:endParaRPr lang="zh-Hans-HK" altLang="en-US" dirty="0"/>
          </a:p>
        </p:txBody>
      </p:sp>
      <p:graphicFrame>
        <p:nvGraphicFramePr>
          <p:cNvPr id="13" name="Table 12">
            <a:extLst>
              <a:ext uri="{FF2B5EF4-FFF2-40B4-BE49-F238E27FC236}">
                <a16:creationId xmlns:a16="http://schemas.microsoft.com/office/drawing/2014/main" id="{7B14C343-9094-4BB7-85AD-E06BC23AAA23}"/>
              </a:ext>
            </a:extLst>
          </p:cNvPr>
          <p:cNvGraphicFramePr>
            <a:graphicFrameLocks noGrp="1"/>
          </p:cNvGraphicFramePr>
          <p:nvPr>
            <p:extLst>
              <p:ext uri="{D42A27DB-BD31-4B8C-83A1-F6EECF244321}">
                <p14:modId xmlns:p14="http://schemas.microsoft.com/office/powerpoint/2010/main" val="2602320468"/>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260</a:t>
                      </a:r>
                      <a:endParaRPr lang="zh-Hans-HK" altLang="en-US" dirty="0"/>
                    </a:p>
                  </a:txBody>
                  <a:tcPr/>
                </a:tc>
                <a:tc>
                  <a:txBody>
                    <a:bodyPr/>
                    <a:lstStyle/>
                    <a:p>
                      <a:pPr algn="ctr"/>
                      <a:r>
                        <a:rPr lang="en-US" altLang="zh-Hans-HK" dirty="0"/>
                        <a:t>1</a:t>
                      </a:r>
                      <a:r>
                        <a:rPr lang="en-US" altLang="zh-CN" dirty="0"/>
                        <a:t>40</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1</a:t>
                      </a:r>
                      <a:r>
                        <a:rPr lang="en-US" altLang="zh-CN" dirty="0"/>
                        <a:t>84</a:t>
                      </a:r>
                      <a:endParaRPr lang="zh-Hans-HK" altLang="en-US" dirty="0"/>
                    </a:p>
                  </a:txBody>
                  <a:tcPr/>
                </a:tc>
                <a:tc>
                  <a:txBody>
                    <a:bodyPr/>
                    <a:lstStyle/>
                    <a:p>
                      <a:pPr algn="ctr"/>
                      <a:r>
                        <a:rPr lang="en-US" altLang="zh-CN" dirty="0"/>
                        <a:t>216</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5" name="Straight Arrow Connector 14">
            <a:extLst>
              <a:ext uri="{FF2B5EF4-FFF2-40B4-BE49-F238E27FC236}">
                <a16:creationId xmlns:a16="http://schemas.microsoft.com/office/drawing/2014/main" id="{37831657-5318-4923-B0D4-A996D42F1D65}"/>
              </a:ext>
            </a:extLst>
          </p:cNvPr>
          <p:cNvCxnSpPr>
            <a:cxnSpLocks/>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 name="Picture 9" descr="A close up of a map&#10;&#10;Description automatically generated">
            <a:extLst>
              <a:ext uri="{FF2B5EF4-FFF2-40B4-BE49-F238E27FC236}">
                <a16:creationId xmlns:a16="http://schemas.microsoft.com/office/drawing/2014/main" id="{5C22D305-293B-4A20-9F5C-1BC4F7F645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95122"/>
            <a:ext cx="5852172" cy="4389129"/>
          </a:xfrm>
          <a:prstGeom prst="rect">
            <a:avLst/>
          </a:prstGeom>
        </p:spPr>
      </p:pic>
      <p:pic>
        <p:nvPicPr>
          <p:cNvPr id="14" name="Picture 13" descr="A close up of a map&#10;&#10;Description automatically generated">
            <a:extLst>
              <a:ext uri="{FF2B5EF4-FFF2-40B4-BE49-F238E27FC236}">
                <a16:creationId xmlns:a16="http://schemas.microsoft.com/office/drawing/2014/main" id="{806A38A2-1289-4CCA-B6FB-524E4CADF9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8" y="1396017"/>
            <a:ext cx="5852172" cy="4389129"/>
          </a:xfrm>
          <a:prstGeom prst="rect">
            <a:avLst/>
          </a:prstGeom>
        </p:spPr>
      </p:pic>
      <p:graphicFrame>
        <p:nvGraphicFramePr>
          <p:cNvPr id="16" name="Table 15">
            <a:extLst>
              <a:ext uri="{FF2B5EF4-FFF2-40B4-BE49-F238E27FC236}">
                <a16:creationId xmlns:a16="http://schemas.microsoft.com/office/drawing/2014/main" id="{CC61254E-95AF-415E-A6A5-0F76352CDE51}"/>
              </a:ext>
            </a:extLst>
          </p:cNvPr>
          <p:cNvGraphicFramePr>
            <a:graphicFrameLocks noGrp="1"/>
          </p:cNvGraphicFramePr>
          <p:nvPr>
            <p:extLst>
              <p:ext uri="{D42A27DB-BD31-4B8C-83A1-F6EECF244321}">
                <p14:modId xmlns:p14="http://schemas.microsoft.com/office/powerpoint/2010/main" val="339548308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704894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Size=1K, Cutoff of avg(Methyl)=10,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8" name="Rectangle 7">
            <a:extLst>
              <a:ext uri="{FF2B5EF4-FFF2-40B4-BE49-F238E27FC236}">
                <a16:creationId xmlns:a16="http://schemas.microsoft.com/office/drawing/2014/main" id="{BF7E8CB6-0410-4752-B8BA-70C39F05E1A6}"/>
              </a:ext>
            </a:extLst>
          </p:cNvPr>
          <p:cNvSpPr/>
          <p:nvPr/>
        </p:nvSpPr>
        <p:spPr>
          <a:xfrm>
            <a:off x="6275434" y="5846544"/>
            <a:ext cx="1880643"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0.68</a:t>
            </a:r>
            <a:r>
              <a:rPr lang="en-US" altLang="zh-Hans-HK" dirty="0"/>
              <a:t> </a:t>
            </a:r>
          </a:p>
          <a:p>
            <a:r>
              <a:rPr lang="en-US" altLang="zh-Hans-HK" dirty="0"/>
              <a:t>Specificity = </a:t>
            </a:r>
            <a:r>
              <a:rPr lang="en-US" altLang="zh-CN" dirty="0"/>
              <a:t>0.665</a:t>
            </a:r>
            <a:endParaRPr lang="zh-Hans-HK" altLang="en-US" dirty="0"/>
          </a:p>
        </p:txBody>
      </p:sp>
      <p:graphicFrame>
        <p:nvGraphicFramePr>
          <p:cNvPr id="9" name="Table 8">
            <a:extLst>
              <a:ext uri="{FF2B5EF4-FFF2-40B4-BE49-F238E27FC236}">
                <a16:creationId xmlns:a16="http://schemas.microsoft.com/office/drawing/2014/main" id="{586ADC5D-45C0-458D-BE6B-529636A39353}"/>
              </a:ext>
            </a:extLst>
          </p:cNvPr>
          <p:cNvGraphicFramePr>
            <a:graphicFrameLocks noGrp="1"/>
          </p:cNvGraphicFramePr>
          <p:nvPr>
            <p:extLst>
              <p:ext uri="{D42A27DB-BD31-4B8C-83A1-F6EECF244321}">
                <p14:modId xmlns:p14="http://schemas.microsoft.com/office/powerpoint/2010/main" val="2274990097"/>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272</a:t>
                      </a:r>
                      <a:endParaRPr lang="zh-Hans-HK" altLang="en-US" dirty="0"/>
                    </a:p>
                  </a:txBody>
                  <a:tcPr/>
                </a:tc>
                <a:tc>
                  <a:txBody>
                    <a:bodyPr/>
                    <a:lstStyle/>
                    <a:p>
                      <a:pPr algn="ctr"/>
                      <a:r>
                        <a:rPr lang="en-US" altLang="zh-CN" dirty="0"/>
                        <a:t>128</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134</a:t>
                      </a:r>
                      <a:endParaRPr lang="zh-Hans-HK" altLang="en-US" dirty="0"/>
                    </a:p>
                  </a:txBody>
                  <a:tcPr/>
                </a:tc>
                <a:tc>
                  <a:txBody>
                    <a:bodyPr/>
                    <a:lstStyle/>
                    <a:p>
                      <a:pPr algn="ctr"/>
                      <a:r>
                        <a:rPr lang="en-US" altLang="zh-CN" dirty="0"/>
                        <a:t>266</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0" name="Straight Arrow Connector 9">
            <a:extLst>
              <a:ext uri="{FF2B5EF4-FFF2-40B4-BE49-F238E27FC236}">
                <a16:creationId xmlns:a16="http://schemas.microsoft.com/office/drawing/2014/main" id="{43204B67-BED2-40C7-8F4E-30740A6F4EFA}"/>
              </a:ext>
            </a:extLst>
          </p:cNvPr>
          <p:cNvCxnSpPr>
            <a:cxnSpLocks/>
            <a:endCxn id="8"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Picture 12" descr="A screenshot of a map&#10;&#10;Description automatically generated">
            <a:extLst>
              <a:ext uri="{FF2B5EF4-FFF2-40B4-BE49-F238E27FC236}">
                <a16:creationId xmlns:a16="http://schemas.microsoft.com/office/drawing/2014/main" id="{755ADC0C-5703-4AEC-BCC1-DA64A9323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933" y="1412469"/>
            <a:ext cx="5852172" cy="4389129"/>
          </a:xfrm>
          <a:prstGeom prst="rect">
            <a:avLst/>
          </a:prstGeom>
        </p:spPr>
      </p:pic>
      <p:pic>
        <p:nvPicPr>
          <p:cNvPr id="15" name="Picture 14" descr="A close up of a map&#10;&#10;Description automatically generated">
            <a:extLst>
              <a:ext uri="{FF2B5EF4-FFF2-40B4-BE49-F238E27FC236}">
                <a16:creationId xmlns:a16="http://schemas.microsoft.com/office/drawing/2014/main" id="{2EF3B46B-5281-412D-98D7-7C85B5E69D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61" y="1396017"/>
            <a:ext cx="5852172" cy="4389129"/>
          </a:xfrm>
          <a:prstGeom prst="rect">
            <a:avLst/>
          </a:prstGeom>
        </p:spPr>
      </p:pic>
      <p:graphicFrame>
        <p:nvGraphicFramePr>
          <p:cNvPr id="16" name="Table 15">
            <a:extLst>
              <a:ext uri="{FF2B5EF4-FFF2-40B4-BE49-F238E27FC236}">
                <a16:creationId xmlns:a16="http://schemas.microsoft.com/office/drawing/2014/main" id="{12A8D2AF-DA86-48F7-B06D-ED9F1C01DAED}"/>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068793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Size=1K, Cutoff of avg(Methyl)=15,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55A71687-F750-45FC-9BAD-6B50B3D4CC9A}"/>
              </a:ext>
            </a:extLst>
          </p:cNvPr>
          <p:cNvSpPr/>
          <p:nvPr/>
        </p:nvSpPr>
        <p:spPr>
          <a:xfrm>
            <a:off x="6275434" y="5846544"/>
            <a:ext cx="1938351"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0.758</a:t>
            </a:r>
            <a:r>
              <a:rPr lang="en-US" altLang="zh-Hans-HK" dirty="0"/>
              <a:t> </a:t>
            </a:r>
          </a:p>
          <a:p>
            <a:r>
              <a:rPr lang="en-US" altLang="zh-Hans-HK" dirty="0"/>
              <a:t>Specificity = </a:t>
            </a:r>
            <a:r>
              <a:rPr lang="en-US" altLang="zh-CN" dirty="0"/>
              <a:t>0.615</a:t>
            </a:r>
            <a:endParaRPr lang="zh-Hans-HK" altLang="en-US" dirty="0"/>
          </a:p>
        </p:txBody>
      </p:sp>
      <p:graphicFrame>
        <p:nvGraphicFramePr>
          <p:cNvPr id="13" name="Table 12">
            <a:extLst>
              <a:ext uri="{FF2B5EF4-FFF2-40B4-BE49-F238E27FC236}">
                <a16:creationId xmlns:a16="http://schemas.microsoft.com/office/drawing/2014/main" id="{1E959876-F61C-4DD1-961F-EA7293FB024F}"/>
              </a:ext>
            </a:extLst>
          </p:cNvPr>
          <p:cNvGraphicFramePr>
            <a:graphicFrameLocks noGrp="1"/>
          </p:cNvGraphicFramePr>
          <p:nvPr>
            <p:extLst>
              <p:ext uri="{D42A27DB-BD31-4B8C-83A1-F6EECF244321}">
                <p14:modId xmlns:p14="http://schemas.microsoft.com/office/powerpoint/2010/main" val="954599673"/>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303</a:t>
                      </a:r>
                      <a:endParaRPr lang="zh-Hans-HK" altLang="en-US" dirty="0"/>
                    </a:p>
                  </a:txBody>
                  <a:tcPr/>
                </a:tc>
                <a:tc>
                  <a:txBody>
                    <a:bodyPr/>
                    <a:lstStyle/>
                    <a:p>
                      <a:pPr algn="ctr"/>
                      <a:r>
                        <a:rPr lang="en-US" altLang="zh-CN" dirty="0"/>
                        <a:t>97</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154</a:t>
                      </a:r>
                      <a:endParaRPr lang="zh-Hans-HK" altLang="en-US" dirty="0"/>
                    </a:p>
                  </a:txBody>
                  <a:tcPr/>
                </a:tc>
                <a:tc>
                  <a:txBody>
                    <a:bodyPr/>
                    <a:lstStyle/>
                    <a:p>
                      <a:pPr algn="ctr"/>
                      <a:r>
                        <a:rPr lang="en-US" altLang="zh-CN" dirty="0"/>
                        <a:t>246</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CCE8D435-442E-42EB-8836-C8EE9F2811A1}"/>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Picture 15" descr="A close up of a map&#10;&#10;Description automatically generated">
            <a:extLst>
              <a:ext uri="{FF2B5EF4-FFF2-40B4-BE49-F238E27FC236}">
                <a16:creationId xmlns:a16="http://schemas.microsoft.com/office/drawing/2014/main" id="{8BBF7597-1DB4-48B5-A0E0-A7875C315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434" y="1412469"/>
            <a:ext cx="5852172" cy="4389129"/>
          </a:xfrm>
          <a:prstGeom prst="rect">
            <a:avLst/>
          </a:prstGeom>
        </p:spPr>
      </p:pic>
      <p:pic>
        <p:nvPicPr>
          <p:cNvPr id="18" name="Picture 17" descr="A close up of a map&#10;&#10;Description automatically generated">
            <a:extLst>
              <a:ext uri="{FF2B5EF4-FFF2-40B4-BE49-F238E27FC236}">
                <a16:creationId xmlns:a16="http://schemas.microsoft.com/office/drawing/2014/main" id="{5B7AF3DA-B75E-4213-B349-7B55B411D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8" y="1412469"/>
            <a:ext cx="5852172" cy="4389129"/>
          </a:xfrm>
          <a:prstGeom prst="rect">
            <a:avLst/>
          </a:prstGeom>
        </p:spPr>
      </p:pic>
      <p:graphicFrame>
        <p:nvGraphicFramePr>
          <p:cNvPr id="19" name="Table 18">
            <a:extLst>
              <a:ext uri="{FF2B5EF4-FFF2-40B4-BE49-F238E27FC236}">
                <a16:creationId xmlns:a16="http://schemas.microsoft.com/office/drawing/2014/main" id="{B884BADE-D15C-428C-BB37-BF347811DF06}"/>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4212187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Size=1K, Cutoff of avg(Methyl)=20,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DFE69100-FAC2-4728-A64A-FEBDA2ED67E1}"/>
              </a:ext>
            </a:extLst>
          </p:cNvPr>
          <p:cNvSpPr/>
          <p:nvPr/>
        </p:nvSpPr>
        <p:spPr>
          <a:xfrm>
            <a:off x="6275434" y="5846544"/>
            <a:ext cx="1938351"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0.758</a:t>
            </a:r>
            <a:r>
              <a:rPr lang="en-US" altLang="zh-Hans-HK" dirty="0"/>
              <a:t> </a:t>
            </a:r>
          </a:p>
          <a:p>
            <a:r>
              <a:rPr lang="en-US" altLang="zh-Hans-HK" dirty="0"/>
              <a:t>Specificity = </a:t>
            </a:r>
            <a:r>
              <a:rPr lang="en-US" altLang="zh-CN" dirty="0"/>
              <a:t>0.647</a:t>
            </a:r>
            <a:endParaRPr lang="zh-Hans-HK" altLang="en-US" dirty="0"/>
          </a:p>
        </p:txBody>
      </p:sp>
      <p:graphicFrame>
        <p:nvGraphicFramePr>
          <p:cNvPr id="13" name="Table 12">
            <a:extLst>
              <a:ext uri="{FF2B5EF4-FFF2-40B4-BE49-F238E27FC236}">
                <a16:creationId xmlns:a16="http://schemas.microsoft.com/office/drawing/2014/main" id="{97A8E6D9-49E8-4557-97D3-06ED9C9548EA}"/>
              </a:ext>
            </a:extLst>
          </p:cNvPr>
          <p:cNvGraphicFramePr>
            <a:graphicFrameLocks noGrp="1"/>
          </p:cNvGraphicFramePr>
          <p:nvPr>
            <p:extLst>
              <p:ext uri="{D42A27DB-BD31-4B8C-83A1-F6EECF244321}">
                <p14:modId xmlns:p14="http://schemas.microsoft.com/office/powerpoint/2010/main" val="136915771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303</a:t>
                      </a:r>
                      <a:endParaRPr lang="zh-Hans-HK" altLang="en-US" dirty="0"/>
                    </a:p>
                  </a:txBody>
                  <a:tcPr/>
                </a:tc>
                <a:tc>
                  <a:txBody>
                    <a:bodyPr/>
                    <a:lstStyle/>
                    <a:p>
                      <a:pPr algn="ctr"/>
                      <a:r>
                        <a:rPr lang="en-US" altLang="zh-CN" dirty="0"/>
                        <a:t>97</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141</a:t>
                      </a:r>
                      <a:endParaRPr lang="zh-Hans-HK" altLang="en-US" dirty="0"/>
                    </a:p>
                  </a:txBody>
                  <a:tcPr/>
                </a:tc>
                <a:tc>
                  <a:txBody>
                    <a:bodyPr/>
                    <a:lstStyle/>
                    <a:p>
                      <a:pPr algn="ctr"/>
                      <a:r>
                        <a:rPr lang="en-US" altLang="zh-CN" dirty="0"/>
                        <a:t>258</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4A79CCF6-C016-421F-810B-BAA01B439926}"/>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Picture 15" descr="A close up of a map&#10;&#10;Description automatically generated">
            <a:extLst>
              <a:ext uri="{FF2B5EF4-FFF2-40B4-BE49-F238E27FC236}">
                <a16:creationId xmlns:a16="http://schemas.microsoft.com/office/drawing/2014/main" id="{EA30CC94-AD21-44CD-8530-D746F43A1F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28" y="1396017"/>
            <a:ext cx="5852172" cy="4389129"/>
          </a:xfrm>
          <a:prstGeom prst="rect">
            <a:avLst/>
          </a:prstGeom>
        </p:spPr>
      </p:pic>
      <p:pic>
        <p:nvPicPr>
          <p:cNvPr id="18" name="Picture 17" descr="A close up of a map&#10;&#10;Description automatically generated">
            <a:extLst>
              <a:ext uri="{FF2B5EF4-FFF2-40B4-BE49-F238E27FC236}">
                <a16:creationId xmlns:a16="http://schemas.microsoft.com/office/drawing/2014/main" id="{23E68CDC-AFF2-487F-B5C1-E7870EA7A4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8" y="1396017"/>
            <a:ext cx="5852172" cy="4389129"/>
          </a:xfrm>
          <a:prstGeom prst="rect">
            <a:avLst/>
          </a:prstGeom>
        </p:spPr>
      </p:pic>
      <p:graphicFrame>
        <p:nvGraphicFramePr>
          <p:cNvPr id="19" name="Table 18">
            <a:extLst>
              <a:ext uri="{FF2B5EF4-FFF2-40B4-BE49-F238E27FC236}">
                <a16:creationId xmlns:a16="http://schemas.microsoft.com/office/drawing/2014/main" id="{7E875082-50F6-44A1-86C0-AB699D4143A9}"/>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990136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Size=1K, Cutoff of max(Methyl)=5,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9BC45446-AB4A-430A-94AB-24D9DCB685F8}"/>
              </a:ext>
            </a:extLst>
          </p:cNvPr>
          <p:cNvSpPr/>
          <p:nvPr/>
        </p:nvSpPr>
        <p:spPr>
          <a:xfrm>
            <a:off x="6275434" y="5846544"/>
            <a:ext cx="1938351"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0.488</a:t>
            </a:r>
            <a:r>
              <a:rPr lang="en-US" altLang="zh-Hans-HK" dirty="0"/>
              <a:t> </a:t>
            </a:r>
          </a:p>
          <a:p>
            <a:r>
              <a:rPr lang="en-US" altLang="zh-Hans-HK" dirty="0"/>
              <a:t>Specificity = </a:t>
            </a:r>
            <a:r>
              <a:rPr lang="en-US" altLang="zh-CN" dirty="0"/>
              <a:t>0.453</a:t>
            </a:r>
            <a:endParaRPr lang="zh-Hans-HK" altLang="en-US" dirty="0"/>
          </a:p>
        </p:txBody>
      </p:sp>
      <p:graphicFrame>
        <p:nvGraphicFramePr>
          <p:cNvPr id="13" name="Table 12">
            <a:extLst>
              <a:ext uri="{FF2B5EF4-FFF2-40B4-BE49-F238E27FC236}">
                <a16:creationId xmlns:a16="http://schemas.microsoft.com/office/drawing/2014/main" id="{B6C04F83-3F10-454C-9DE7-48E68842BC33}"/>
              </a:ext>
            </a:extLst>
          </p:cNvPr>
          <p:cNvGraphicFramePr>
            <a:graphicFrameLocks noGrp="1"/>
          </p:cNvGraphicFramePr>
          <p:nvPr>
            <p:extLst>
              <p:ext uri="{D42A27DB-BD31-4B8C-83A1-F6EECF244321}">
                <p14:modId xmlns:p14="http://schemas.microsoft.com/office/powerpoint/2010/main" val="3668872287"/>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195</a:t>
                      </a:r>
                      <a:endParaRPr lang="zh-Hans-HK" altLang="en-US" dirty="0"/>
                    </a:p>
                  </a:txBody>
                  <a:tcPr/>
                </a:tc>
                <a:tc>
                  <a:txBody>
                    <a:bodyPr/>
                    <a:lstStyle/>
                    <a:p>
                      <a:pPr algn="ctr"/>
                      <a:r>
                        <a:rPr lang="en-US" altLang="zh-CN" dirty="0"/>
                        <a:t>205</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219</a:t>
                      </a:r>
                      <a:endParaRPr lang="zh-Hans-HK" altLang="en-US" dirty="0"/>
                    </a:p>
                  </a:txBody>
                  <a:tcPr/>
                </a:tc>
                <a:tc>
                  <a:txBody>
                    <a:bodyPr/>
                    <a:lstStyle/>
                    <a:p>
                      <a:pPr algn="ctr"/>
                      <a:r>
                        <a:rPr lang="en-US" altLang="zh-CN" dirty="0"/>
                        <a:t>181</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C9AC1A0A-8983-4B13-B85B-742DDA62538C}"/>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Picture 15" descr="A close up of a map&#10;&#10;Description automatically generated">
            <a:extLst>
              <a:ext uri="{FF2B5EF4-FFF2-40B4-BE49-F238E27FC236}">
                <a16:creationId xmlns:a16="http://schemas.microsoft.com/office/drawing/2014/main" id="{C0ECE3B3-3B2C-4284-B4BD-4F7399847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3084" y="1409287"/>
            <a:ext cx="5852172" cy="4389129"/>
          </a:xfrm>
          <a:prstGeom prst="rect">
            <a:avLst/>
          </a:prstGeom>
        </p:spPr>
      </p:pic>
      <p:pic>
        <p:nvPicPr>
          <p:cNvPr id="18" name="Picture 17" descr="A close up of a map&#10;&#10;Description automatically generated">
            <a:extLst>
              <a:ext uri="{FF2B5EF4-FFF2-40B4-BE49-F238E27FC236}">
                <a16:creationId xmlns:a16="http://schemas.microsoft.com/office/drawing/2014/main" id="{1E88479C-69B3-4B46-986B-64A4A647BB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818" y="1409287"/>
            <a:ext cx="5852172" cy="4389129"/>
          </a:xfrm>
          <a:prstGeom prst="rect">
            <a:avLst/>
          </a:prstGeom>
        </p:spPr>
      </p:pic>
      <p:graphicFrame>
        <p:nvGraphicFramePr>
          <p:cNvPr id="19" name="Table 18">
            <a:extLst>
              <a:ext uri="{FF2B5EF4-FFF2-40B4-BE49-F238E27FC236}">
                <a16:creationId xmlns:a16="http://schemas.microsoft.com/office/drawing/2014/main" id="{B9B72D1E-767D-4B2F-8BCB-3431FF707647}"/>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966030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Size=1K, Cutoff of max(Methyl)=10,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799FDE34-CE8B-4FDC-9A3A-30933229B021}"/>
              </a:ext>
            </a:extLst>
          </p:cNvPr>
          <p:cNvSpPr/>
          <p:nvPr/>
        </p:nvSpPr>
        <p:spPr>
          <a:xfrm>
            <a:off x="6275434" y="5846544"/>
            <a:ext cx="1938351"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0.535</a:t>
            </a:r>
            <a:r>
              <a:rPr lang="en-US" altLang="zh-Hans-HK" dirty="0"/>
              <a:t> </a:t>
            </a:r>
          </a:p>
          <a:p>
            <a:r>
              <a:rPr lang="en-US" altLang="zh-Hans-HK" dirty="0"/>
              <a:t>Specificity = </a:t>
            </a:r>
            <a:r>
              <a:rPr lang="en-US" altLang="zh-CN" dirty="0"/>
              <a:t>0.498</a:t>
            </a:r>
            <a:endParaRPr lang="zh-Hans-HK" altLang="en-US" dirty="0"/>
          </a:p>
        </p:txBody>
      </p:sp>
      <p:graphicFrame>
        <p:nvGraphicFramePr>
          <p:cNvPr id="13" name="Table 12">
            <a:extLst>
              <a:ext uri="{FF2B5EF4-FFF2-40B4-BE49-F238E27FC236}">
                <a16:creationId xmlns:a16="http://schemas.microsoft.com/office/drawing/2014/main" id="{8E7B0348-7542-41B4-B540-3E8BC3846D3E}"/>
              </a:ext>
            </a:extLst>
          </p:cNvPr>
          <p:cNvGraphicFramePr>
            <a:graphicFrameLocks noGrp="1"/>
          </p:cNvGraphicFramePr>
          <p:nvPr>
            <p:extLst>
              <p:ext uri="{D42A27DB-BD31-4B8C-83A1-F6EECF244321}">
                <p14:modId xmlns:p14="http://schemas.microsoft.com/office/powerpoint/2010/main" val="1188182209"/>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214</a:t>
                      </a:r>
                      <a:endParaRPr lang="zh-Hans-HK" altLang="en-US" dirty="0"/>
                    </a:p>
                  </a:txBody>
                  <a:tcPr/>
                </a:tc>
                <a:tc>
                  <a:txBody>
                    <a:bodyPr/>
                    <a:lstStyle/>
                    <a:p>
                      <a:pPr algn="ctr"/>
                      <a:r>
                        <a:rPr lang="en-US" altLang="zh-CN" dirty="0"/>
                        <a:t>186</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201</a:t>
                      </a:r>
                      <a:endParaRPr lang="zh-Hans-HK" altLang="en-US" dirty="0"/>
                    </a:p>
                  </a:txBody>
                  <a:tcPr/>
                </a:tc>
                <a:tc>
                  <a:txBody>
                    <a:bodyPr/>
                    <a:lstStyle/>
                    <a:p>
                      <a:pPr algn="ctr"/>
                      <a:r>
                        <a:rPr lang="en-US" altLang="zh-CN" dirty="0"/>
                        <a:t>199</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52A3B06E-B40D-4525-B95B-D16169B05C7D}"/>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Picture 15" descr="A close up of a map&#10;&#10;Description automatically generated">
            <a:extLst>
              <a:ext uri="{FF2B5EF4-FFF2-40B4-BE49-F238E27FC236}">
                <a16:creationId xmlns:a16="http://schemas.microsoft.com/office/drawing/2014/main" id="{ACE0074D-AE72-426C-A0C5-8566F450E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96017"/>
            <a:ext cx="5852172" cy="4389129"/>
          </a:xfrm>
          <a:prstGeom prst="rect">
            <a:avLst/>
          </a:prstGeom>
        </p:spPr>
      </p:pic>
      <p:pic>
        <p:nvPicPr>
          <p:cNvPr id="18" name="Picture 17" descr="A close up of a map&#10;&#10;Description automatically generated">
            <a:extLst>
              <a:ext uri="{FF2B5EF4-FFF2-40B4-BE49-F238E27FC236}">
                <a16:creationId xmlns:a16="http://schemas.microsoft.com/office/drawing/2014/main" id="{C19CE82A-B811-40EA-BFD1-CBBB1E91D6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8" y="1396017"/>
            <a:ext cx="5852172" cy="4389129"/>
          </a:xfrm>
          <a:prstGeom prst="rect">
            <a:avLst/>
          </a:prstGeom>
        </p:spPr>
      </p:pic>
      <p:graphicFrame>
        <p:nvGraphicFramePr>
          <p:cNvPr id="19" name="Table 18">
            <a:extLst>
              <a:ext uri="{FF2B5EF4-FFF2-40B4-BE49-F238E27FC236}">
                <a16:creationId xmlns:a16="http://schemas.microsoft.com/office/drawing/2014/main" id="{A79FB103-DE0E-4868-8F2D-D85034D2BEBF}"/>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777309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Size=1K, Cutoff of max(Methyl)=15,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79F7DE48-1BC5-47C1-8E1E-BD2636B6E87B}"/>
              </a:ext>
            </a:extLst>
          </p:cNvPr>
          <p:cNvSpPr/>
          <p:nvPr/>
        </p:nvSpPr>
        <p:spPr>
          <a:xfrm>
            <a:off x="6275434" y="5846544"/>
            <a:ext cx="1821332"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0.51</a:t>
            </a:r>
            <a:r>
              <a:rPr lang="en-US" altLang="zh-Hans-HK" dirty="0"/>
              <a:t> </a:t>
            </a:r>
          </a:p>
          <a:p>
            <a:r>
              <a:rPr lang="en-US" altLang="zh-Hans-HK" dirty="0"/>
              <a:t>Specificity = </a:t>
            </a:r>
            <a:r>
              <a:rPr lang="en-US" altLang="zh-CN" dirty="0"/>
              <a:t>0.47</a:t>
            </a:r>
            <a:endParaRPr lang="zh-Hans-HK" altLang="en-US" dirty="0"/>
          </a:p>
        </p:txBody>
      </p:sp>
      <p:graphicFrame>
        <p:nvGraphicFramePr>
          <p:cNvPr id="13" name="Table 12">
            <a:extLst>
              <a:ext uri="{FF2B5EF4-FFF2-40B4-BE49-F238E27FC236}">
                <a16:creationId xmlns:a16="http://schemas.microsoft.com/office/drawing/2014/main" id="{CF3E8EAD-883A-497D-94BF-77A2A83CB831}"/>
              </a:ext>
            </a:extLst>
          </p:cNvPr>
          <p:cNvGraphicFramePr>
            <a:graphicFrameLocks noGrp="1"/>
          </p:cNvGraphicFramePr>
          <p:nvPr>
            <p:extLst>
              <p:ext uri="{D42A27DB-BD31-4B8C-83A1-F6EECF244321}">
                <p14:modId xmlns:p14="http://schemas.microsoft.com/office/powerpoint/2010/main" val="579635301"/>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204</a:t>
                      </a:r>
                      <a:endParaRPr lang="zh-Hans-HK" altLang="en-US" dirty="0"/>
                    </a:p>
                  </a:txBody>
                  <a:tcPr/>
                </a:tc>
                <a:tc>
                  <a:txBody>
                    <a:bodyPr/>
                    <a:lstStyle/>
                    <a:p>
                      <a:pPr algn="ctr"/>
                      <a:r>
                        <a:rPr lang="en-US" altLang="zh-CN" dirty="0"/>
                        <a:t>196</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212</a:t>
                      </a:r>
                      <a:endParaRPr lang="zh-Hans-HK" altLang="en-US" dirty="0"/>
                    </a:p>
                  </a:txBody>
                  <a:tcPr/>
                </a:tc>
                <a:tc>
                  <a:txBody>
                    <a:bodyPr/>
                    <a:lstStyle/>
                    <a:p>
                      <a:pPr algn="ctr"/>
                      <a:r>
                        <a:rPr lang="en-US" altLang="zh-CN" dirty="0"/>
                        <a:t>188</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74325E9E-D9A1-4186-90A6-1F69571B7EDE}"/>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Picture 15" descr="A close up of a map&#10;&#10;Description automatically generated">
            <a:extLst>
              <a:ext uri="{FF2B5EF4-FFF2-40B4-BE49-F238E27FC236}">
                <a16:creationId xmlns:a16="http://schemas.microsoft.com/office/drawing/2014/main" id="{722F1070-76DA-4E68-AFA1-58BEB7868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434" y="1402404"/>
            <a:ext cx="5852172" cy="4389129"/>
          </a:xfrm>
          <a:prstGeom prst="rect">
            <a:avLst/>
          </a:prstGeom>
        </p:spPr>
      </p:pic>
      <p:pic>
        <p:nvPicPr>
          <p:cNvPr id="18" name="Picture 17" descr="A close up of a map&#10;&#10;Description automatically generated">
            <a:extLst>
              <a:ext uri="{FF2B5EF4-FFF2-40B4-BE49-F238E27FC236}">
                <a16:creationId xmlns:a16="http://schemas.microsoft.com/office/drawing/2014/main" id="{F209A859-102B-4C16-8BC8-2647F12B2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039" y="1402404"/>
            <a:ext cx="5852172" cy="4389129"/>
          </a:xfrm>
          <a:prstGeom prst="rect">
            <a:avLst/>
          </a:prstGeom>
        </p:spPr>
      </p:pic>
      <p:graphicFrame>
        <p:nvGraphicFramePr>
          <p:cNvPr id="19" name="Table 18">
            <a:extLst>
              <a:ext uri="{FF2B5EF4-FFF2-40B4-BE49-F238E27FC236}">
                <a16:creationId xmlns:a16="http://schemas.microsoft.com/office/drawing/2014/main" id="{7DDB829D-141F-4480-9541-5237954CDEB2}"/>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89163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EE298-7BDC-4181-BB33-48501A13C110}"/>
              </a:ext>
            </a:extLst>
          </p:cNvPr>
          <p:cNvSpPr>
            <a:spLocks noGrp="1"/>
          </p:cNvSpPr>
          <p:nvPr>
            <p:ph type="title"/>
          </p:nvPr>
        </p:nvSpPr>
        <p:spPr/>
        <p:txBody>
          <a:bodyPr/>
          <a:lstStyle/>
          <a:p>
            <a:pPr algn="ctr"/>
            <a:r>
              <a:rPr lang="en-US" altLang="zh-CN" sz="3600" b="1" dirty="0">
                <a:solidFill>
                  <a:srgbClr val="002060"/>
                </a:solidFill>
                <a:latin typeface="Arial" panose="020B0604020202020204" pitchFamily="34" charset="0"/>
                <a:ea typeface="宋体" panose="02010600030101010101" pitchFamily="2" charset="-122"/>
                <a:cs typeface="Arial" panose="020B0604020202020204" pitchFamily="34" charset="0"/>
              </a:rPr>
              <a:t>Contents</a:t>
            </a:r>
            <a:endParaRPr lang="zh-Hans-HK" altLang="en-US" sz="36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3" name="Content Placeholder 2">
            <a:extLst>
              <a:ext uri="{FF2B5EF4-FFF2-40B4-BE49-F238E27FC236}">
                <a16:creationId xmlns:a16="http://schemas.microsoft.com/office/drawing/2014/main" id="{29AE0193-34D4-4637-8F49-2110C6ADE036}"/>
              </a:ext>
            </a:extLst>
          </p:cNvPr>
          <p:cNvSpPr>
            <a:spLocks noGrp="1"/>
          </p:cNvSpPr>
          <p:nvPr>
            <p:ph idx="1"/>
          </p:nvPr>
        </p:nvSpPr>
        <p:spPr/>
        <p:txBody>
          <a:bodyPr/>
          <a:lstStyle/>
          <a:p>
            <a:r>
              <a:rPr lang="en-US" altLang="zh-CN" dirty="0"/>
              <a:t>Background Information</a:t>
            </a:r>
          </a:p>
          <a:p>
            <a:r>
              <a:rPr lang="en-US" altLang="zh-CN" dirty="0"/>
              <a:t>Experimental Procedures</a:t>
            </a:r>
          </a:p>
          <a:p>
            <a:r>
              <a:rPr lang="en-US" altLang="zh-CN" dirty="0"/>
              <a:t>Current Research Progress and Future Plan</a:t>
            </a:r>
          </a:p>
          <a:p>
            <a:r>
              <a:rPr lang="en-US" altLang="zh-CN" dirty="0"/>
              <a:t>Acknowledgements</a:t>
            </a:r>
          </a:p>
        </p:txBody>
      </p:sp>
    </p:spTree>
    <p:extLst>
      <p:ext uri="{BB962C8B-B14F-4D97-AF65-F5344CB8AC3E}">
        <p14:creationId xmlns:p14="http://schemas.microsoft.com/office/powerpoint/2010/main" val="2407306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Size=1K, Cutoff of max(Methyl)=20,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793724C0-B0D1-4DC1-9B5E-CA2E7010FEF5}"/>
              </a:ext>
            </a:extLst>
          </p:cNvPr>
          <p:cNvSpPr/>
          <p:nvPr/>
        </p:nvSpPr>
        <p:spPr>
          <a:xfrm>
            <a:off x="6275434" y="5846544"/>
            <a:ext cx="1938351"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0.455</a:t>
            </a:r>
            <a:r>
              <a:rPr lang="en-US" altLang="zh-Hans-HK" dirty="0"/>
              <a:t> </a:t>
            </a:r>
          </a:p>
          <a:p>
            <a:r>
              <a:rPr lang="en-US" altLang="zh-Hans-HK" dirty="0"/>
              <a:t>Specificity = </a:t>
            </a:r>
            <a:r>
              <a:rPr lang="en-US" altLang="zh-CN" dirty="0"/>
              <a:t>0.505</a:t>
            </a:r>
            <a:endParaRPr lang="zh-Hans-HK" altLang="en-US" dirty="0"/>
          </a:p>
        </p:txBody>
      </p:sp>
      <p:graphicFrame>
        <p:nvGraphicFramePr>
          <p:cNvPr id="13" name="Table 12">
            <a:extLst>
              <a:ext uri="{FF2B5EF4-FFF2-40B4-BE49-F238E27FC236}">
                <a16:creationId xmlns:a16="http://schemas.microsoft.com/office/drawing/2014/main" id="{82A88D94-3F21-4029-9EC6-6D31D38E8E88}"/>
              </a:ext>
            </a:extLst>
          </p:cNvPr>
          <p:cNvGraphicFramePr>
            <a:graphicFrameLocks noGrp="1"/>
          </p:cNvGraphicFramePr>
          <p:nvPr>
            <p:extLst>
              <p:ext uri="{D42A27DB-BD31-4B8C-83A1-F6EECF244321}">
                <p14:modId xmlns:p14="http://schemas.microsoft.com/office/powerpoint/2010/main" val="589108404"/>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182</a:t>
                      </a:r>
                      <a:endParaRPr lang="zh-Hans-HK" altLang="en-US" dirty="0"/>
                    </a:p>
                  </a:txBody>
                  <a:tcPr/>
                </a:tc>
                <a:tc>
                  <a:txBody>
                    <a:bodyPr/>
                    <a:lstStyle/>
                    <a:p>
                      <a:pPr algn="ctr"/>
                      <a:r>
                        <a:rPr lang="en-US" altLang="zh-CN" dirty="0"/>
                        <a:t>218</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198</a:t>
                      </a:r>
                      <a:endParaRPr lang="zh-Hans-HK" altLang="en-US" dirty="0"/>
                    </a:p>
                  </a:txBody>
                  <a:tcPr/>
                </a:tc>
                <a:tc>
                  <a:txBody>
                    <a:bodyPr/>
                    <a:lstStyle/>
                    <a:p>
                      <a:pPr algn="ctr"/>
                      <a:r>
                        <a:rPr lang="en-US" altLang="zh-CN" dirty="0"/>
                        <a:t>202</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00CC9DC2-0040-4C53-B0B9-F4107FB51108}"/>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Picture 15" descr="A close up of a map&#10;&#10;Description automatically generated">
            <a:extLst>
              <a:ext uri="{FF2B5EF4-FFF2-40B4-BE49-F238E27FC236}">
                <a16:creationId xmlns:a16="http://schemas.microsoft.com/office/drawing/2014/main" id="{F8A563FE-99B4-4821-AEA6-A9F70960F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840" y="1457415"/>
            <a:ext cx="5852172" cy="4389129"/>
          </a:xfrm>
          <a:prstGeom prst="rect">
            <a:avLst/>
          </a:prstGeom>
        </p:spPr>
      </p:pic>
      <p:pic>
        <p:nvPicPr>
          <p:cNvPr id="18" name="Picture 17" descr="A close up of a map&#10;&#10;Description automatically generated">
            <a:extLst>
              <a:ext uri="{FF2B5EF4-FFF2-40B4-BE49-F238E27FC236}">
                <a16:creationId xmlns:a16="http://schemas.microsoft.com/office/drawing/2014/main" id="{BBB2F738-756D-4CD8-A7A3-96AE1E5A2B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8" y="1396017"/>
            <a:ext cx="5852172" cy="4389129"/>
          </a:xfrm>
          <a:prstGeom prst="rect">
            <a:avLst/>
          </a:prstGeom>
        </p:spPr>
      </p:pic>
      <p:graphicFrame>
        <p:nvGraphicFramePr>
          <p:cNvPr id="19" name="Table 18">
            <a:extLst>
              <a:ext uri="{FF2B5EF4-FFF2-40B4-BE49-F238E27FC236}">
                <a16:creationId xmlns:a16="http://schemas.microsoft.com/office/drawing/2014/main" id="{78E497A0-8672-474E-8A2B-D7354468A136}"/>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4140697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Size=500, Cutoff of avg(Methyl)=5,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8C886C4C-24EF-43C6-ADF8-BD7FA1C6A790}"/>
              </a:ext>
            </a:extLst>
          </p:cNvPr>
          <p:cNvSpPr/>
          <p:nvPr/>
        </p:nvSpPr>
        <p:spPr>
          <a:xfrm>
            <a:off x="6275434" y="5846544"/>
            <a:ext cx="1938351"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0.583</a:t>
            </a:r>
            <a:r>
              <a:rPr lang="en-US" altLang="zh-Hans-HK" dirty="0"/>
              <a:t> </a:t>
            </a:r>
          </a:p>
          <a:p>
            <a:r>
              <a:rPr lang="en-US" altLang="zh-Hans-HK" dirty="0"/>
              <a:t>Specificity = </a:t>
            </a:r>
            <a:r>
              <a:rPr lang="en-US" altLang="zh-CN" dirty="0"/>
              <a:t>0.565</a:t>
            </a:r>
            <a:endParaRPr lang="zh-Hans-HK" altLang="en-US" dirty="0"/>
          </a:p>
        </p:txBody>
      </p:sp>
      <p:graphicFrame>
        <p:nvGraphicFramePr>
          <p:cNvPr id="13" name="Table 12">
            <a:extLst>
              <a:ext uri="{FF2B5EF4-FFF2-40B4-BE49-F238E27FC236}">
                <a16:creationId xmlns:a16="http://schemas.microsoft.com/office/drawing/2014/main" id="{D7951467-5AA5-4522-9BA1-67F60444020A}"/>
              </a:ext>
            </a:extLst>
          </p:cNvPr>
          <p:cNvGraphicFramePr>
            <a:graphicFrameLocks noGrp="1"/>
          </p:cNvGraphicFramePr>
          <p:nvPr>
            <p:extLst>
              <p:ext uri="{D42A27DB-BD31-4B8C-83A1-F6EECF244321}">
                <p14:modId xmlns:p14="http://schemas.microsoft.com/office/powerpoint/2010/main" val="4086224921"/>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233</a:t>
                      </a:r>
                      <a:endParaRPr lang="zh-Hans-HK" altLang="en-US" dirty="0"/>
                    </a:p>
                  </a:txBody>
                  <a:tcPr/>
                </a:tc>
                <a:tc>
                  <a:txBody>
                    <a:bodyPr/>
                    <a:lstStyle/>
                    <a:p>
                      <a:pPr algn="ctr"/>
                      <a:r>
                        <a:rPr lang="en-US" altLang="zh-CN" dirty="0"/>
                        <a:t>167</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174</a:t>
                      </a:r>
                      <a:endParaRPr lang="zh-Hans-HK" altLang="en-US" dirty="0"/>
                    </a:p>
                  </a:txBody>
                  <a:tcPr/>
                </a:tc>
                <a:tc>
                  <a:txBody>
                    <a:bodyPr/>
                    <a:lstStyle/>
                    <a:p>
                      <a:pPr algn="ctr"/>
                      <a:r>
                        <a:rPr lang="en-US" altLang="zh-CN" dirty="0"/>
                        <a:t>226</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E057123A-8F64-461D-9C2A-3744CD3729BB}"/>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957BC7EB-D7A2-472D-9235-E50297AED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434" y="1396016"/>
            <a:ext cx="5852172" cy="4389129"/>
          </a:xfrm>
          <a:prstGeom prst="rect">
            <a:avLst/>
          </a:prstGeom>
        </p:spPr>
      </p:pic>
      <p:pic>
        <p:nvPicPr>
          <p:cNvPr id="7" name="Picture 6" descr="A close up of a map&#10;&#10;Description automatically generated">
            <a:extLst>
              <a:ext uri="{FF2B5EF4-FFF2-40B4-BE49-F238E27FC236}">
                <a16:creationId xmlns:a16="http://schemas.microsoft.com/office/drawing/2014/main" id="{5243E631-018A-47D7-BFB2-5A4E86135F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8" y="1396017"/>
            <a:ext cx="5852172" cy="4389129"/>
          </a:xfrm>
          <a:prstGeom prst="rect">
            <a:avLst/>
          </a:prstGeom>
        </p:spPr>
      </p:pic>
      <p:graphicFrame>
        <p:nvGraphicFramePr>
          <p:cNvPr id="15" name="Table 14">
            <a:extLst>
              <a:ext uri="{FF2B5EF4-FFF2-40B4-BE49-F238E27FC236}">
                <a16:creationId xmlns:a16="http://schemas.microsoft.com/office/drawing/2014/main" id="{B9FD25EB-5EFB-4E97-B4BF-0FCAA4AEC779}"/>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06132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Size=500, Cutoff of avg(Methyl)=10,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37A3B854-C152-4AB3-B398-A676CB2B1913}"/>
              </a:ext>
            </a:extLst>
          </p:cNvPr>
          <p:cNvSpPr/>
          <p:nvPr/>
        </p:nvSpPr>
        <p:spPr>
          <a:xfrm>
            <a:off x="6275434" y="5846544"/>
            <a:ext cx="1880643"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0.57</a:t>
            </a:r>
            <a:endParaRPr lang="en-US" altLang="zh-Hans-HK" dirty="0"/>
          </a:p>
          <a:p>
            <a:r>
              <a:rPr lang="en-US" altLang="zh-Hans-HK" dirty="0"/>
              <a:t>Specificity = </a:t>
            </a:r>
            <a:r>
              <a:rPr lang="en-US" altLang="zh-CN" dirty="0"/>
              <a:t>0.545</a:t>
            </a:r>
            <a:endParaRPr lang="zh-Hans-HK" altLang="en-US" dirty="0"/>
          </a:p>
        </p:txBody>
      </p:sp>
      <p:graphicFrame>
        <p:nvGraphicFramePr>
          <p:cNvPr id="13" name="Table 12">
            <a:extLst>
              <a:ext uri="{FF2B5EF4-FFF2-40B4-BE49-F238E27FC236}">
                <a16:creationId xmlns:a16="http://schemas.microsoft.com/office/drawing/2014/main" id="{9E755ACD-DDE5-4EF3-97B8-2693DB6A9821}"/>
              </a:ext>
            </a:extLst>
          </p:cNvPr>
          <p:cNvGraphicFramePr>
            <a:graphicFrameLocks noGrp="1"/>
          </p:cNvGraphicFramePr>
          <p:nvPr>
            <p:extLst>
              <p:ext uri="{D42A27DB-BD31-4B8C-83A1-F6EECF244321}">
                <p14:modId xmlns:p14="http://schemas.microsoft.com/office/powerpoint/2010/main" val="1251241597"/>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228</a:t>
                      </a:r>
                      <a:endParaRPr lang="zh-Hans-HK" altLang="en-US" dirty="0"/>
                    </a:p>
                  </a:txBody>
                  <a:tcPr/>
                </a:tc>
                <a:tc>
                  <a:txBody>
                    <a:bodyPr/>
                    <a:lstStyle/>
                    <a:p>
                      <a:pPr algn="ctr"/>
                      <a:r>
                        <a:rPr lang="en-US" altLang="zh-CN" dirty="0"/>
                        <a:t>172</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182</a:t>
                      </a:r>
                      <a:endParaRPr lang="zh-Hans-HK" altLang="en-US" dirty="0"/>
                    </a:p>
                  </a:txBody>
                  <a:tcPr/>
                </a:tc>
                <a:tc>
                  <a:txBody>
                    <a:bodyPr/>
                    <a:lstStyle/>
                    <a:p>
                      <a:pPr algn="ctr"/>
                      <a:r>
                        <a:rPr lang="en-US" altLang="zh-CN" dirty="0"/>
                        <a:t>218</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E63EE98C-D248-4766-A36B-47F59BA87E42}"/>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95AF9984-E6D3-4E13-BF28-B917D0CAE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933" y="1396016"/>
            <a:ext cx="5852172" cy="438912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18243236-0A4B-4E7A-BCA7-6BA33ED73D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683" y="1396017"/>
            <a:ext cx="5852172" cy="4389129"/>
          </a:xfrm>
          <a:prstGeom prst="rect">
            <a:avLst/>
          </a:prstGeom>
        </p:spPr>
      </p:pic>
      <p:graphicFrame>
        <p:nvGraphicFramePr>
          <p:cNvPr id="15" name="Table 14">
            <a:extLst>
              <a:ext uri="{FF2B5EF4-FFF2-40B4-BE49-F238E27FC236}">
                <a16:creationId xmlns:a16="http://schemas.microsoft.com/office/drawing/2014/main" id="{747EAD7A-92F5-4F84-B031-38668EA7848E}"/>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316903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Size=500, Cutoff of avg(Methyl)=15,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AD4F18DF-820E-443D-BFF6-FD565BFA22A4}"/>
              </a:ext>
            </a:extLst>
          </p:cNvPr>
          <p:cNvSpPr/>
          <p:nvPr/>
        </p:nvSpPr>
        <p:spPr>
          <a:xfrm>
            <a:off x="6275434" y="5846544"/>
            <a:ext cx="1938351"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0.568</a:t>
            </a:r>
            <a:r>
              <a:rPr lang="en-US" altLang="zh-Hans-HK" dirty="0"/>
              <a:t> </a:t>
            </a:r>
          </a:p>
          <a:p>
            <a:r>
              <a:rPr lang="en-US" altLang="zh-Hans-HK" dirty="0"/>
              <a:t>Specificity = </a:t>
            </a:r>
            <a:r>
              <a:rPr lang="en-US" altLang="zh-CN" dirty="0"/>
              <a:t>0.673</a:t>
            </a:r>
            <a:endParaRPr lang="zh-Hans-HK" altLang="en-US" dirty="0"/>
          </a:p>
        </p:txBody>
      </p:sp>
      <p:graphicFrame>
        <p:nvGraphicFramePr>
          <p:cNvPr id="13" name="Table 12">
            <a:extLst>
              <a:ext uri="{FF2B5EF4-FFF2-40B4-BE49-F238E27FC236}">
                <a16:creationId xmlns:a16="http://schemas.microsoft.com/office/drawing/2014/main" id="{C210E2BB-73EB-414B-8D78-C96092896135}"/>
              </a:ext>
            </a:extLst>
          </p:cNvPr>
          <p:cNvGraphicFramePr>
            <a:graphicFrameLocks noGrp="1"/>
          </p:cNvGraphicFramePr>
          <p:nvPr>
            <p:extLst>
              <p:ext uri="{D42A27DB-BD31-4B8C-83A1-F6EECF244321}">
                <p14:modId xmlns:p14="http://schemas.microsoft.com/office/powerpoint/2010/main" val="2739758554"/>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227</a:t>
                      </a:r>
                      <a:endParaRPr lang="zh-Hans-HK" altLang="en-US" dirty="0"/>
                    </a:p>
                  </a:txBody>
                  <a:tcPr/>
                </a:tc>
                <a:tc>
                  <a:txBody>
                    <a:bodyPr/>
                    <a:lstStyle/>
                    <a:p>
                      <a:pPr algn="ctr"/>
                      <a:r>
                        <a:rPr lang="en-US" altLang="zh-CN" dirty="0"/>
                        <a:t>173</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131</a:t>
                      </a:r>
                      <a:endParaRPr lang="zh-Hans-HK" altLang="en-US" dirty="0"/>
                    </a:p>
                  </a:txBody>
                  <a:tcPr/>
                </a:tc>
                <a:tc>
                  <a:txBody>
                    <a:bodyPr/>
                    <a:lstStyle/>
                    <a:p>
                      <a:pPr algn="ctr"/>
                      <a:r>
                        <a:rPr lang="en-US" altLang="zh-CN" dirty="0"/>
                        <a:t>269</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10B266EF-0060-4C96-9222-B7A7778AB2F0}"/>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A87A20A4-5292-43FB-A902-D872A8497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3272" y="1396016"/>
            <a:ext cx="5852172" cy="4389129"/>
          </a:xfrm>
          <a:prstGeom prst="rect">
            <a:avLst/>
          </a:prstGeom>
        </p:spPr>
      </p:pic>
      <p:pic>
        <p:nvPicPr>
          <p:cNvPr id="7" name="Picture 6" descr="A screenshot of a map&#10;&#10;Description automatically generated">
            <a:extLst>
              <a:ext uri="{FF2B5EF4-FFF2-40B4-BE49-F238E27FC236}">
                <a16:creationId xmlns:a16="http://schemas.microsoft.com/office/drawing/2014/main" id="{09340093-D9C3-4549-A0E2-1F1EC1D9A6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8" y="1396017"/>
            <a:ext cx="5852172" cy="4389129"/>
          </a:xfrm>
          <a:prstGeom prst="rect">
            <a:avLst/>
          </a:prstGeom>
        </p:spPr>
      </p:pic>
      <p:graphicFrame>
        <p:nvGraphicFramePr>
          <p:cNvPr id="15" name="Table 14">
            <a:extLst>
              <a:ext uri="{FF2B5EF4-FFF2-40B4-BE49-F238E27FC236}">
                <a16:creationId xmlns:a16="http://schemas.microsoft.com/office/drawing/2014/main" id="{8F4CDA6B-31FB-4502-AC42-BB0B65C13FA9}"/>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274715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Size=500, Cutoff of avg(Methyl)=20,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2BA63DB1-16F1-4B8E-8110-211D84D83CF9}"/>
              </a:ext>
            </a:extLst>
          </p:cNvPr>
          <p:cNvSpPr/>
          <p:nvPr/>
        </p:nvSpPr>
        <p:spPr>
          <a:xfrm>
            <a:off x="6275434" y="5846544"/>
            <a:ext cx="1880643"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0.57</a:t>
            </a:r>
            <a:r>
              <a:rPr lang="en-US" altLang="zh-Hans-HK" dirty="0"/>
              <a:t> </a:t>
            </a:r>
          </a:p>
          <a:p>
            <a:r>
              <a:rPr lang="en-US" altLang="zh-Hans-HK" dirty="0"/>
              <a:t>Specificity = </a:t>
            </a:r>
            <a:r>
              <a:rPr lang="en-US" altLang="zh-CN" dirty="0"/>
              <a:t>0.643</a:t>
            </a:r>
            <a:endParaRPr lang="zh-Hans-HK" altLang="en-US" dirty="0"/>
          </a:p>
        </p:txBody>
      </p:sp>
      <p:graphicFrame>
        <p:nvGraphicFramePr>
          <p:cNvPr id="13" name="Table 12">
            <a:extLst>
              <a:ext uri="{FF2B5EF4-FFF2-40B4-BE49-F238E27FC236}">
                <a16:creationId xmlns:a16="http://schemas.microsoft.com/office/drawing/2014/main" id="{654CFD24-D98B-462C-A7EE-7AC505553E6A}"/>
              </a:ext>
            </a:extLst>
          </p:cNvPr>
          <p:cNvGraphicFramePr>
            <a:graphicFrameLocks noGrp="1"/>
          </p:cNvGraphicFramePr>
          <p:nvPr>
            <p:extLst>
              <p:ext uri="{D42A27DB-BD31-4B8C-83A1-F6EECF244321}">
                <p14:modId xmlns:p14="http://schemas.microsoft.com/office/powerpoint/2010/main" val="2062753880"/>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228</a:t>
                      </a:r>
                      <a:endParaRPr lang="zh-Hans-HK" altLang="en-US" dirty="0"/>
                    </a:p>
                  </a:txBody>
                  <a:tcPr/>
                </a:tc>
                <a:tc>
                  <a:txBody>
                    <a:bodyPr/>
                    <a:lstStyle/>
                    <a:p>
                      <a:pPr algn="ctr"/>
                      <a:r>
                        <a:rPr lang="en-US" altLang="zh-CN" dirty="0"/>
                        <a:t>172</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143</a:t>
                      </a:r>
                      <a:endParaRPr lang="zh-Hans-HK" altLang="en-US" dirty="0"/>
                    </a:p>
                  </a:txBody>
                  <a:tcPr/>
                </a:tc>
                <a:tc>
                  <a:txBody>
                    <a:bodyPr/>
                    <a:lstStyle/>
                    <a:p>
                      <a:pPr algn="ctr"/>
                      <a:r>
                        <a:rPr lang="en-US" altLang="zh-CN" dirty="0"/>
                        <a:t>257</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035B5AAD-A36E-4C52-AA36-022E3C537C81}"/>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BBF802DA-15AF-4FBB-A3E7-E0C6C60F0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4281" y="1396016"/>
            <a:ext cx="5852172" cy="4389129"/>
          </a:xfrm>
          <a:prstGeom prst="rect">
            <a:avLst/>
          </a:prstGeom>
        </p:spPr>
      </p:pic>
      <p:pic>
        <p:nvPicPr>
          <p:cNvPr id="7" name="Picture 6" descr="A close up of a map&#10;&#10;Description automatically generated">
            <a:extLst>
              <a:ext uri="{FF2B5EF4-FFF2-40B4-BE49-F238E27FC236}">
                <a16:creationId xmlns:a16="http://schemas.microsoft.com/office/drawing/2014/main" id="{0AF7F59A-5A79-4C40-A572-3B3B457A71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61" y="1396017"/>
            <a:ext cx="5852172" cy="4389129"/>
          </a:xfrm>
          <a:prstGeom prst="rect">
            <a:avLst/>
          </a:prstGeom>
        </p:spPr>
      </p:pic>
      <p:graphicFrame>
        <p:nvGraphicFramePr>
          <p:cNvPr id="15" name="Table 14">
            <a:extLst>
              <a:ext uri="{FF2B5EF4-FFF2-40B4-BE49-F238E27FC236}">
                <a16:creationId xmlns:a16="http://schemas.microsoft.com/office/drawing/2014/main" id="{6F9EF0E0-376C-4EE8-BC90-3CD6267066FE}"/>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960251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Size=500, Cutoff of max(Methyl)=5,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FD754697-3C51-4228-8E04-4AB9D12A4ACF}"/>
              </a:ext>
            </a:extLst>
          </p:cNvPr>
          <p:cNvSpPr/>
          <p:nvPr/>
        </p:nvSpPr>
        <p:spPr>
          <a:xfrm>
            <a:off x="6275434" y="5846544"/>
            <a:ext cx="1880643"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0.46</a:t>
            </a:r>
            <a:r>
              <a:rPr lang="en-US" altLang="zh-Hans-HK" dirty="0"/>
              <a:t> </a:t>
            </a:r>
          </a:p>
          <a:p>
            <a:r>
              <a:rPr lang="en-US" altLang="zh-Hans-HK" dirty="0"/>
              <a:t>Specificity = </a:t>
            </a:r>
            <a:r>
              <a:rPr lang="en-US" altLang="zh-CN" dirty="0"/>
              <a:t>0.568</a:t>
            </a:r>
            <a:endParaRPr lang="zh-Hans-HK" altLang="en-US" dirty="0"/>
          </a:p>
        </p:txBody>
      </p:sp>
      <p:graphicFrame>
        <p:nvGraphicFramePr>
          <p:cNvPr id="13" name="Table 12">
            <a:extLst>
              <a:ext uri="{FF2B5EF4-FFF2-40B4-BE49-F238E27FC236}">
                <a16:creationId xmlns:a16="http://schemas.microsoft.com/office/drawing/2014/main" id="{17B9D2B8-6DF9-4FE3-9F19-23890411156A}"/>
              </a:ext>
            </a:extLst>
          </p:cNvPr>
          <p:cNvGraphicFramePr>
            <a:graphicFrameLocks noGrp="1"/>
          </p:cNvGraphicFramePr>
          <p:nvPr>
            <p:extLst>
              <p:ext uri="{D42A27DB-BD31-4B8C-83A1-F6EECF244321}">
                <p14:modId xmlns:p14="http://schemas.microsoft.com/office/powerpoint/2010/main" val="1081236968"/>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184</a:t>
                      </a:r>
                      <a:endParaRPr lang="zh-Hans-HK" altLang="en-US" dirty="0"/>
                    </a:p>
                  </a:txBody>
                  <a:tcPr/>
                </a:tc>
                <a:tc>
                  <a:txBody>
                    <a:bodyPr/>
                    <a:lstStyle/>
                    <a:p>
                      <a:pPr algn="ctr"/>
                      <a:r>
                        <a:rPr lang="en-US" altLang="zh-CN" dirty="0"/>
                        <a:t>216</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173</a:t>
                      </a:r>
                      <a:endParaRPr lang="zh-Hans-HK" altLang="en-US" dirty="0"/>
                    </a:p>
                  </a:txBody>
                  <a:tcPr/>
                </a:tc>
                <a:tc>
                  <a:txBody>
                    <a:bodyPr/>
                    <a:lstStyle/>
                    <a:p>
                      <a:pPr algn="ctr"/>
                      <a:r>
                        <a:rPr lang="en-US" altLang="zh-CN" dirty="0"/>
                        <a:t>227</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294AF55A-279E-45FA-A6E4-2451D7F22247}"/>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CA279E58-22BD-41F4-A58C-066687F680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434" y="1396016"/>
            <a:ext cx="5852172" cy="4389129"/>
          </a:xfrm>
          <a:prstGeom prst="rect">
            <a:avLst/>
          </a:prstGeom>
        </p:spPr>
      </p:pic>
      <p:pic>
        <p:nvPicPr>
          <p:cNvPr id="7" name="Picture 6" descr="A screenshot of a map&#10;&#10;Description automatically generated">
            <a:extLst>
              <a:ext uri="{FF2B5EF4-FFF2-40B4-BE49-F238E27FC236}">
                <a16:creationId xmlns:a16="http://schemas.microsoft.com/office/drawing/2014/main" id="{E1BCE85C-18AE-4FCB-8FDD-34ECCD52C0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96017"/>
            <a:ext cx="5852172" cy="4389129"/>
          </a:xfrm>
          <a:prstGeom prst="rect">
            <a:avLst/>
          </a:prstGeom>
        </p:spPr>
      </p:pic>
      <p:graphicFrame>
        <p:nvGraphicFramePr>
          <p:cNvPr id="15" name="Table 14">
            <a:extLst>
              <a:ext uri="{FF2B5EF4-FFF2-40B4-BE49-F238E27FC236}">
                <a16:creationId xmlns:a16="http://schemas.microsoft.com/office/drawing/2014/main" id="{024EDCCD-A9D5-4EBA-9E62-6D7F2292E2E7}"/>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458496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Size=500, Cutoff of max(Methyl)=10,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501B602E-E71D-4876-9538-67D15A5DFD74}"/>
              </a:ext>
            </a:extLst>
          </p:cNvPr>
          <p:cNvSpPr/>
          <p:nvPr/>
        </p:nvSpPr>
        <p:spPr>
          <a:xfrm>
            <a:off x="6275434" y="5846544"/>
            <a:ext cx="1880643"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0.54</a:t>
            </a:r>
            <a:r>
              <a:rPr lang="en-US" altLang="zh-Hans-HK" dirty="0"/>
              <a:t> </a:t>
            </a:r>
          </a:p>
          <a:p>
            <a:r>
              <a:rPr lang="en-US" altLang="zh-Hans-HK" dirty="0"/>
              <a:t>Specificity = </a:t>
            </a:r>
            <a:r>
              <a:rPr lang="en-US" altLang="zh-CN" dirty="0"/>
              <a:t>0.513</a:t>
            </a:r>
            <a:endParaRPr lang="zh-Hans-HK" altLang="en-US" dirty="0"/>
          </a:p>
        </p:txBody>
      </p:sp>
      <p:graphicFrame>
        <p:nvGraphicFramePr>
          <p:cNvPr id="13" name="Table 12">
            <a:extLst>
              <a:ext uri="{FF2B5EF4-FFF2-40B4-BE49-F238E27FC236}">
                <a16:creationId xmlns:a16="http://schemas.microsoft.com/office/drawing/2014/main" id="{A6813A57-0633-438F-8912-DECE0F3DB075}"/>
              </a:ext>
            </a:extLst>
          </p:cNvPr>
          <p:cNvGraphicFramePr>
            <a:graphicFrameLocks noGrp="1"/>
          </p:cNvGraphicFramePr>
          <p:nvPr>
            <p:extLst>
              <p:ext uri="{D42A27DB-BD31-4B8C-83A1-F6EECF244321}">
                <p14:modId xmlns:p14="http://schemas.microsoft.com/office/powerpoint/2010/main" val="2499161376"/>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216</a:t>
                      </a:r>
                      <a:endParaRPr lang="zh-Hans-HK" altLang="en-US" dirty="0"/>
                    </a:p>
                  </a:txBody>
                  <a:tcPr/>
                </a:tc>
                <a:tc>
                  <a:txBody>
                    <a:bodyPr/>
                    <a:lstStyle/>
                    <a:p>
                      <a:pPr algn="ctr"/>
                      <a:r>
                        <a:rPr lang="en-US" altLang="zh-CN" dirty="0"/>
                        <a:t>184</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195</a:t>
                      </a:r>
                      <a:endParaRPr lang="zh-Hans-HK" altLang="en-US" dirty="0"/>
                    </a:p>
                  </a:txBody>
                  <a:tcPr/>
                </a:tc>
                <a:tc>
                  <a:txBody>
                    <a:bodyPr/>
                    <a:lstStyle/>
                    <a:p>
                      <a:pPr algn="ctr"/>
                      <a:r>
                        <a:rPr lang="en-US" altLang="zh-CN" dirty="0"/>
                        <a:t>205</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BBEFB730-28FF-4CF6-99B3-ACF0DE0F9895}"/>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4EC72C8F-90E4-444D-BAF6-51AA37EA2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5895" y="1396016"/>
            <a:ext cx="5852172" cy="438912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E8D64C4F-1EB5-408D-BFB6-362CEFB434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723" y="1396017"/>
            <a:ext cx="5852172" cy="4389129"/>
          </a:xfrm>
          <a:prstGeom prst="rect">
            <a:avLst/>
          </a:prstGeom>
        </p:spPr>
      </p:pic>
      <p:graphicFrame>
        <p:nvGraphicFramePr>
          <p:cNvPr id="15" name="Table 14">
            <a:extLst>
              <a:ext uri="{FF2B5EF4-FFF2-40B4-BE49-F238E27FC236}">
                <a16:creationId xmlns:a16="http://schemas.microsoft.com/office/drawing/2014/main" id="{15B16F05-2635-435F-8BB3-16E686DA1C04}"/>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740505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Size=500, Cutoff of max(Methyl)=15,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5A88357E-3FC8-4CBE-A2BE-949FAEF035C1}"/>
              </a:ext>
            </a:extLst>
          </p:cNvPr>
          <p:cNvSpPr/>
          <p:nvPr/>
        </p:nvSpPr>
        <p:spPr>
          <a:xfrm>
            <a:off x="6275434" y="5846544"/>
            <a:ext cx="1938351"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0.548</a:t>
            </a:r>
            <a:r>
              <a:rPr lang="en-US" altLang="zh-Hans-HK" dirty="0"/>
              <a:t> </a:t>
            </a:r>
          </a:p>
          <a:p>
            <a:r>
              <a:rPr lang="en-US" altLang="zh-Hans-HK" dirty="0"/>
              <a:t>Specificity = </a:t>
            </a:r>
            <a:r>
              <a:rPr lang="en-US" altLang="zh-CN" dirty="0"/>
              <a:t>0.483</a:t>
            </a:r>
            <a:endParaRPr lang="zh-Hans-HK" altLang="en-US" dirty="0"/>
          </a:p>
        </p:txBody>
      </p:sp>
      <p:graphicFrame>
        <p:nvGraphicFramePr>
          <p:cNvPr id="13" name="Table 12">
            <a:extLst>
              <a:ext uri="{FF2B5EF4-FFF2-40B4-BE49-F238E27FC236}">
                <a16:creationId xmlns:a16="http://schemas.microsoft.com/office/drawing/2014/main" id="{31C197FB-A539-4B62-9905-D9DA1941C226}"/>
              </a:ext>
            </a:extLst>
          </p:cNvPr>
          <p:cNvGraphicFramePr>
            <a:graphicFrameLocks noGrp="1"/>
          </p:cNvGraphicFramePr>
          <p:nvPr>
            <p:extLst>
              <p:ext uri="{D42A27DB-BD31-4B8C-83A1-F6EECF244321}">
                <p14:modId xmlns:p14="http://schemas.microsoft.com/office/powerpoint/2010/main" val="2108003809"/>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219</a:t>
                      </a:r>
                      <a:endParaRPr lang="zh-Hans-HK" altLang="en-US" dirty="0"/>
                    </a:p>
                  </a:txBody>
                  <a:tcPr/>
                </a:tc>
                <a:tc>
                  <a:txBody>
                    <a:bodyPr/>
                    <a:lstStyle/>
                    <a:p>
                      <a:pPr algn="ctr"/>
                      <a:r>
                        <a:rPr lang="en-US" altLang="zh-CN" dirty="0"/>
                        <a:t>181</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207</a:t>
                      </a:r>
                      <a:endParaRPr lang="zh-Hans-HK" altLang="en-US" dirty="0"/>
                    </a:p>
                  </a:txBody>
                  <a:tcPr/>
                </a:tc>
                <a:tc>
                  <a:txBody>
                    <a:bodyPr/>
                    <a:lstStyle/>
                    <a:p>
                      <a:pPr algn="ctr"/>
                      <a:r>
                        <a:rPr lang="en-US" altLang="zh-CN" dirty="0"/>
                        <a:t>193</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D75EF488-495E-4F5E-A0CA-EE0BCC693F22}"/>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2C220284-F087-4304-A49D-D2E7FBD1A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508" y="1418117"/>
            <a:ext cx="5852172" cy="4389129"/>
          </a:xfrm>
          <a:prstGeom prst="rect">
            <a:avLst/>
          </a:prstGeom>
        </p:spPr>
      </p:pic>
      <p:pic>
        <p:nvPicPr>
          <p:cNvPr id="7" name="Picture 6" descr="A close up of a map&#10;&#10;Description automatically generated">
            <a:extLst>
              <a:ext uri="{FF2B5EF4-FFF2-40B4-BE49-F238E27FC236}">
                <a16:creationId xmlns:a16="http://schemas.microsoft.com/office/drawing/2014/main" id="{A37828AE-967B-42BE-8C70-105AAF9D86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942" y="1418117"/>
            <a:ext cx="5852172" cy="4389129"/>
          </a:xfrm>
          <a:prstGeom prst="rect">
            <a:avLst/>
          </a:prstGeom>
        </p:spPr>
      </p:pic>
      <p:graphicFrame>
        <p:nvGraphicFramePr>
          <p:cNvPr id="15" name="Table 14">
            <a:extLst>
              <a:ext uri="{FF2B5EF4-FFF2-40B4-BE49-F238E27FC236}">
                <a16:creationId xmlns:a16="http://schemas.microsoft.com/office/drawing/2014/main" id="{B1546300-1C35-40B4-B12F-A25E03792C35}"/>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303574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Size=500, Cutoff of max(Methyl)=20,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F1FCE2CF-0C09-467C-985B-22AA24FB1AB9}"/>
              </a:ext>
            </a:extLst>
          </p:cNvPr>
          <p:cNvSpPr/>
          <p:nvPr/>
        </p:nvSpPr>
        <p:spPr>
          <a:xfrm>
            <a:off x="6275434" y="5846544"/>
            <a:ext cx="1885453"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0.468</a:t>
            </a:r>
            <a:endParaRPr lang="en-US" altLang="zh-Hans-HK" dirty="0"/>
          </a:p>
          <a:p>
            <a:r>
              <a:rPr lang="en-US" altLang="zh-Hans-HK" dirty="0"/>
              <a:t>Specificity = </a:t>
            </a:r>
            <a:r>
              <a:rPr lang="en-US" altLang="zh-CN" dirty="0"/>
              <a:t>0.568</a:t>
            </a:r>
            <a:endParaRPr lang="zh-Hans-HK" altLang="en-US" dirty="0"/>
          </a:p>
        </p:txBody>
      </p:sp>
      <p:graphicFrame>
        <p:nvGraphicFramePr>
          <p:cNvPr id="13" name="Table 12">
            <a:extLst>
              <a:ext uri="{FF2B5EF4-FFF2-40B4-BE49-F238E27FC236}">
                <a16:creationId xmlns:a16="http://schemas.microsoft.com/office/drawing/2014/main" id="{BEDA7A2A-4AE9-4811-B4AE-3AA261C7B0A5}"/>
              </a:ext>
            </a:extLst>
          </p:cNvPr>
          <p:cNvGraphicFramePr>
            <a:graphicFrameLocks noGrp="1"/>
          </p:cNvGraphicFramePr>
          <p:nvPr>
            <p:extLst>
              <p:ext uri="{D42A27DB-BD31-4B8C-83A1-F6EECF244321}">
                <p14:modId xmlns:p14="http://schemas.microsoft.com/office/powerpoint/2010/main" val="704952088"/>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187</a:t>
                      </a:r>
                      <a:endParaRPr lang="zh-Hans-HK" altLang="en-US" dirty="0"/>
                    </a:p>
                  </a:txBody>
                  <a:tcPr/>
                </a:tc>
                <a:tc>
                  <a:txBody>
                    <a:bodyPr/>
                    <a:lstStyle/>
                    <a:p>
                      <a:pPr algn="ctr"/>
                      <a:r>
                        <a:rPr lang="en-US" altLang="zh-CN" dirty="0"/>
                        <a:t>213</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173</a:t>
                      </a:r>
                      <a:endParaRPr lang="zh-Hans-HK" altLang="en-US" dirty="0"/>
                    </a:p>
                  </a:txBody>
                  <a:tcPr/>
                </a:tc>
                <a:tc>
                  <a:txBody>
                    <a:bodyPr/>
                    <a:lstStyle/>
                    <a:p>
                      <a:pPr algn="ctr"/>
                      <a:r>
                        <a:rPr lang="en-US" altLang="zh-CN" dirty="0"/>
                        <a:t>227</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B201F3B9-A75D-427E-8D2B-CB8EB81AF28C}"/>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738F744E-1F97-4949-B77E-8AEB26345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61" y="1412469"/>
            <a:ext cx="5852172" cy="4389129"/>
          </a:xfrm>
          <a:prstGeom prst="rect">
            <a:avLst/>
          </a:prstGeom>
        </p:spPr>
      </p:pic>
      <p:pic>
        <p:nvPicPr>
          <p:cNvPr id="7" name="Picture 6" descr="A close up of a map&#10;&#10;Description automatically generated">
            <a:extLst>
              <a:ext uri="{FF2B5EF4-FFF2-40B4-BE49-F238E27FC236}">
                <a16:creationId xmlns:a16="http://schemas.microsoft.com/office/drawing/2014/main" id="{C43FAD8F-2716-4300-B08F-DFC24DE98A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5067" y="1457415"/>
            <a:ext cx="5852172" cy="4389129"/>
          </a:xfrm>
          <a:prstGeom prst="rect">
            <a:avLst/>
          </a:prstGeom>
        </p:spPr>
      </p:pic>
      <p:graphicFrame>
        <p:nvGraphicFramePr>
          <p:cNvPr id="15" name="Table 14">
            <a:extLst>
              <a:ext uri="{FF2B5EF4-FFF2-40B4-BE49-F238E27FC236}">
                <a16:creationId xmlns:a16="http://schemas.microsoft.com/office/drawing/2014/main" id="{3909FDD0-F949-487B-90FC-1D5B536EC48E}"/>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368053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a:t>
            </a: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3</a:t>
            </a: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00, Cutoff of avg(Methyl)=5,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55D8045C-58A1-4610-980D-07863503EB12}"/>
              </a:ext>
            </a:extLst>
          </p:cNvPr>
          <p:cNvSpPr/>
          <p:nvPr/>
        </p:nvSpPr>
        <p:spPr>
          <a:xfrm>
            <a:off x="6275434" y="5846544"/>
            <a:ext cx="1880643"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0.67</a:t>
            </a:r>
            <a:endParaRPr lang="en-US" altLang="zh-Hans-HK" dirty="0"/>
          </a:p>
          <a:p>
            <a:r>
              <a:rPr lang="en-US" altLang="zh-Hans-HK" dirty="0"/>
              <a:t>Specificity = </a:t>
            </a:r>
            <a:r>
              <a:rPr lang="en-US" altLang="zh-CN" dirty="0"/>
              <a:t>0.393</a:t>
            </a:r>
            <a:endParaRPr lang="zh-Hans-HK" altLang="en-US" dirty="0"/>
          </a:p>
        </p:txBody>
      </p:sp>
      <p:graphicFrame>
        <p:nvGraphicFramePr>
          <p:cNvPr id="13" name="Table 12">
            <a:extLst>
              <a:ext uri="{FF2B5EF4-FFF2-40B4-BE49-F238E27FC236}">
                <a16:creationId xmlns:a16="http://schemas.microsoft.com/office/drawing/2014/main" id="{02D628A4-7A55-46EB-A0C6-125AABFD0298}"/>
              </a:ext>
            </a:extLst>
          </p:cNvPr>
          <p:cNvGraphicFramePr>
            <a:graphicFrameLocks noGrp="1"/>
          </p:cNvGraphicFramePr>
          <p:nvPr>
            <p:extLst>
              <p:ext uri="{D42A27DB-BD31-4B8C-83A1-F6EECF244321}">
                <p14:modId xmlns:p14="http://schemas.microsoft.com/office/powerpoint/2010/main" val="54088147"/>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268</a:t>
                      </a:r>
                      <a:endParaRPr lang="zh-Hans-HK" altLang="en-US" dirty="0"/>
                    </a:p>
                  </a:txBody>
                  <a:tcPr/>
                </a:tc>
                <a:tc>
                  <a:txBody>
                    <a:bodyPr/>
                    <a:lstStyle/>
                    <a:p>
                      <a:pPr algn="ctr"/>
                      <a:r>
                        <a:rPr lang="en-US" altLang="zh-CN" dirty="0"/>
                        <a:t>132</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243</a:t>
                      </a:r>
                      <a:endParaRPr lang="zh-Hans-HK" altLang="en-US" dirty="0"/>
                    </a:p>
                  </a:txBody>
                  <a:tcPr/>
                </a:tc>
                <a:tc>
                  <a:txBody>
                    <a:bodyPr/>
                    <a:lstStyle/>
                    <a:p>
                      <a:pPr algn="ctr"/>
                      <a:r>
                        <a:rPr lang="en-US" altLang="zh-CN" dirty="0"/>
                        <a:t>157</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F10988BB-AD05-4E1B-9BE0-27B932005AFB}"/>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2B23AEEB-75D8-4A26-A938-CDAF18AB1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96016"/>
            <a:ext cx="5852172" cy="438912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8733CA3-9D8F-401A-BE13-44D339D108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734" y="1396017"/>
            <a:ext cx="5852172" cy="4389129"/>
          </a:xfrm>
          <a:prstGeom prst="rect">
            <a:avLst/>
          </a:prstGeom>
        </p:spPr>
      </p:pic>
      <p:graphicFrame>
        <p:nvGraphicFramePr>
          <p:cNvPr id="15" name="Table 14">
            <a:extLst>
              <a:ext uri="{FF2B5EF4-FFF2-40B4-BE49-F238E27FC236}">
                <a16:creationId xmlns:a16="http://schemas.microsoft.com/office/drawing/2014/main" id="{790E3A17-0F9B-4B03-B566-DD0D11BD2BB8}"/>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10903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lstStyle/>
          <a:p>
            <a:pPr algn="ctr"/>
            <a:r>
              <a:rPr lang="en-US" altLang="zh-Hans-HK" sz="3600" b="1" dirty="0">
                <a:solidFill>
                  <a:srgbClr val="002060"/>
                </a:solidFill>
                <a:latin typeface="Arial" panose="020B0604020202020204" pitchFamily="34" charset="0"/>
                <a:ea typeface="宋体" panose="02010600030101010101" pitchFamily="2" charset="-122"/>
                <a:cs typeface="Arial" panose="020B0604020202020204" pitchFamily="34" charset="0"/>
              </a:rPr>
              <a:t>Classification Standard (WRONG)</a:t>
            </a:r>
            <a:endParaRPr lang="zh-Hans-HK" altLang="en-US" sz="36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4" name="TextBox 3">
            <a:extLst>
              <a:ext uri="{FF2B5EF4-FFF2-40B4-BE49-F238E27FC236}">
                <a16:creationId xmlns:a16="http://schemas.microsoft.com/office/drawing/2014/main" id="{5A9FAE7C-C765-4E88-9C42-970D8C574183}"/>
              </a:ext>
            </a:extLst>
          </p:cNvPr>
          <p:cNvSpPr txBox="1"/>
          <p:nvPr/>
        </p:nvSpPr>
        <p:spPr>
          <a:xfrm>
            <a:off x="6660617" y="5450386"/>
            <a:ext cx="4844716" cy="923330"/>
          </a:xfrm>
          <a:prstGeom prst="rect">
            <a:avLst/>
          </a:prstGeom>
          <a:noFill/>
        </p:spPr>
        <p:txBody>
          <a:bodyPr wrap="square" rtlCol="0">
            <a:spAutoFit/>
          </a:bodyPr>
          <a:lstStyle/>
          <a:p>
            <a:r>
              <a:rPr lang="en-US" altLang="zh-Hans-HK" dirty="0"/>
              <a:t>Define positive data set: CTCF binding can be predicted by methylation;</a:t>
            </a:r>
            <a:r>
              <a:rPr lang="zh-Hans-HK" altLang="en-US" dirty="0"/>
              <a:t> </a:t>
            </a:r>
            <a:r>
              <a:rPr lang="en-US" altLang="zh-Hans-HK" dirty="0"/>
              <a:t>negative</a:t>
            </a:r>
            <a:r>
              <a:rPr lang="zh-Hans-HK" altLang="en-US" dirty="0"/>
              <a:t> </a:t>
            </a:r>
            <a:r>
              <a:rPr lang="en-US" altLang="zh-Hans-HK" dirty="0"/>
              <a:t>data set: CTCF binding cannot be predicted by methylation.</a:t>
            </a:r>
          </a:p>
        </p:txBody>
      </p:sp>
      <p:pic>
        <p:nvPicPr>
          <p:cNvPr id="5" name="Picture 4">
            <a:extLst>
              <a:ext uri="{FF2B5EF4-FFF2-40B4-BE49-F238E27FC236}">
                <a16:creationId xmlns:a16="http://schemas.microsoft.com/office/drawing/2014/main" id="{BC158D42-9B0F-4EE2-8807-6FD19018054A}"/>
              </a:ext>
            </a:extLst>
          </p:cNvPr>
          <p:cNvPicPr>
            <a:picLocks noChangeAspect="1"/>
          </p:cNvPicPr>
          <p:nvPr/>
        </p:nvPicPr>
        <p:blipFill>
          <a:blip r:embed="rId3"/>
          <a:stretch>
            <a:fillRect/>
          </a:stretch>
        </p:blipFill>
        <p:spPr>
          <a:xfrm>
            <a:off x="1022821" y="1655320"/>
            <a:ext cx="8218260" cy="3547359"/>
          </a:xfrm>
          <a:prstGeom prst="rect">
            <a:avLst/>
          </a:prstGeom>
        </p:spPr>
      </p:pic>
      <p:cxnSp>
        <p:nvCxnSpPr>
          <p:cNvPr id="6" name="Straight Connector 5">
            <a:extLst>
              <a:ext uri="{FF2B5EF4-FFF2-40B4-BE49-F238E27FC236}">
                <a16:creationId xmlns:a16="http://schemas.microsoft.com/office/drawing/2014/main" id="{F4B9B7FD-57CE-4B7A-9DC3-1C88C76D6FC1}"/>
              </a:ext>
            </a:extLst>
          </p:cNvPr>
          <p:cNvCxnSpPr/>
          <p:nvPr/>
        </p:nvCxnSpPr>
        <p:spPr>
          <a:xfrm>
            <a:off x="3092116" y="2731168"/>
            <a:ext cx="5450305" cy="3284621"/>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44B3042A-C30A-4453-8C83-FD22D80EECCD}"/>
              </a:ext>
            </a:extLst>
          </p:cNvPr>
          <p:cNvCxnSpPr/>
          <p:nvPr/>
        </p:nvCxnSpPr>
        <p:spPr>
          <a:xfrm flipH="1">
            <a:off x="3140242" y="2815389"/>
            <a:ext cx="5221705" cy="3296653"/>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858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a:t>
            </a: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300</a:t>
            </a: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 Cutoff of avg(Methyl)=10,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8" name="Rectangle 7">
            <a:extLst>
              <a:ext uri="{FF2B5EF4-FFF2-40B4-BE49-F238E27FC236}">
                <a16:creationId xmlns:a16="http://schemas.microsoft.com/office/drawing/2014/main" id="{FCE4DF3A-5102-42CC-8033-65C787917417}"/>
              </a:ext>
            </a:extLst>
          </p:cNvPr>
          <p:cNvSpPr/>
          <p:nvPr/>
        </p:nvSpPr>
        <p:spPr>
          <a:xfrm>
            <a:off x="6275434" y="5846544"/>
            <a:ext cx="1938351"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0.563</a:t>
            </a:r>
            <a:r>
              <a:rPr lang="en-US" altLang="zh-Hans-HK" dirty="0"/>
              <a:t> </a:t>
            </a:r>
          </a:p>
          <a:p>
            <a:r>
              <a:rPr lang="en-US" altLang="zh-Hans-HK" dirty="0"/>
              <a:t>Specificity = </a:t>
            </a:r>
            <a:r>
              <a:rPr lang="en-US" altLang="zh-CN" dirty="0"/>
              <a:t>0.578</a:t>
            </a:r>
            <a:endParaRPr lang="zh-Hans-HK" altLang="en-US" dirty="0"/>
          </a:p>
        </p:txBody>
      </p:sp>
      <p:graphicFrame>
        <p:nvGraphicFramePr>
          <p:cNvPr id="12" name="Table 11">
            <a:extLst>
              <a:ext uri="{FF2B5EF4-FFF2-40B4-BE49-F238E27FC236}">
                <a16:creationId xmlns:a16="http://schemas.microsoft.com/office/drawing/2014/main" id="{ED56FAA1-4CD3-4751-BD53-6CD11160066C}"/>
              </a:ext>
            </a:extLst>
          </p:cNvPr>
          <p:cNvGraphicFramePr>
            <a:graphicFrameLocks noGrp="1"/>
          </p:cNvGraphicFramePr>
          <p:nvPr>
            <p:extLst>
              <p:ext uri="{D42A27DB-BD31-4B8C-83A1-F6EECF244321}">
                <p14:modId xmlns:p14="http://schemas.microsoft.com/office/powerpoint/2010/main" val="547223320"/>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225</a:t>
                      </a:r>
                      <a:endParaRPr lang="zh-Hans-HK" altLang="en-US" dirty="0"/>
                    </a:p>
                  </a:txBody>
                  <a:tcPr/>
                </a:tc>
                <a:tc>
                  <a:txBody>
                    <a:bodyPr/>
                    <a:lstStyle/>
                    <a:p>
                      <a:pPr algn="ctr"/>
                      <a:r>
                        <a:rPr lang="en-US" altLang="zh-CN" dirty="0"/>
                        <a:t>175</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169</a:t>
                      </a:r>
                      <a:endParaRPr lang="zh-Hans-HK" altLang="en-US" dirty="0"/>
                    </a:p>
                  </a:txBody>
                  <a:tcPr/>
                </a:tc>
                <a:tc>
                  <a:txBody>
                    <a:bodyPr/>
                    <a:lstStyle/>
                    <a:p>
                      <a:pPr algn="ctr"/>
                      <a:r>
                        <a:rPr lang="en-US" altLang="zh-CN" dirty="0"/>
                        <a:t>231</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3" name="Straight Arrow Connector 12">
            <a:extLst>
              <a:ext uri="{FF2B5EF4-FFF2-40B4-BE49-F238E27FC236}">
                <a16:creationId xmlns:a16="http://schemas.microsoft.com/office/drawing/2014/main" id="{23788D52-E90F-472A-B30E-35FA760DEB07}"/>
              </a:ext>
            </a:extLst>
          </p:cNvPr>
          <p:cNvCxnSpPr>
            <a:endCxn id="8"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7D208D65-4B63-4948-A4D4-F4B0E5892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434" y="1457415"/>
            <a:ext cx="5852172" cy="4389129"/>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533A8B7A-901F-425D-8217-B919936034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262" y="1396017"/>
            <a:ext cx="5852172" cy="4389129"/>
          </a:xfrm>
          <a:prstGeom prst="rect">
            <a:avLst/>
          </a:prstGeom>
        </p:spPr>
      </p:pic>
      <p:graphicFrame>
        <p:nvGraphicFramePr>
          <p:cNvPr id="15" name="Table 14">
            <a:extLst>
              <a:ext uri="{FF2B5EF4-FFF2-40B4-BE49-F238E27FC236}">
                <a16:creationId xmlns:a16="http://schemas.microsoft.com/office/drawing/2014/main" id="{D382BB4A-F781-4AA8-B521-9F57C8EF5687}"/>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085294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a:t>
            </a: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300</a:t>
            </a: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 Cutoff of avg(Methyl)=15,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B684C7B7-BB29-4BC6-B19A-C1AED330D35C}"/>
              </a:ext>
            </a:extLst>
          </p:cNvPr>
          <p:cNvSpPr/>
          <p:nvPr/>
        </p:nvSpPr>
        <p:spPr>
          <a:xfrm>
            <a:off x="6275434" y="5846544"/>
            <a:ext cx="1938351"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0.538</a:t>
            </a:r>
            <a:r>
              <a:rPr lang="en-US" altLang="zh-Hans-HK" dirty="0"/>
              <a:t> </a:t>
            </a:r>
          </a:p>
          <a:p>
            <a:r>
              <a:rPr lang="en-US" altLang="zh-Hans-HK" dirty="0"/>
              <a:t>Specificity = </a:t>
            </a:r>
            <a:r>
              <a:rPr lang="en-US" altLang="zh-CN" dirty="0"/>
              <a:t>0.59</a:t>
            </a:r>
            <a:endParaRPr lang="zh-Hans-HK" altLang="en-US" dirty="0"/>
          </a:p>
        </p:txBody>
      </p:sp>
      <p:graphicFrame>
        <p:nvGraphicFramePr>
          <p:cNvPr id="13" name="Table 12">
            <a:extLst>
              <a:ext uri="{FF2B5EF4-FFF2-40B4-BE49-F238E27FC236}">
                <a16:creationId xmlns:a16="http://schemas.microsoft.com/office/drawing/2014/main" id="{9E5A1675-9A63-4952-A242-C1E8191142B0}"/>
              </a:ext>
            </a:extLst>
          </p:cNvPr>
          <p:cNvGraphicFramePr>
            <a:graphicFrameLocks noGrp="1"/>
          </p:cNvGraphicFramePr>
          <p:nvPr>
            <p:extLst>
              <p:ext uri="{D42A27DB-BD31-4B8C-83A1-F6EECF244321}">
                <p14:modId xmlns:p14="http://schemas.microsoft.com/office/powerpoint/2010/main" val="3567891486"/>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215</a:t>
                      </a:r>
                      <a:endParaRPr lang="zh-Hans-HK" altLang="en-US" dirty="0"/>
                    </a:p>
                  </a:txBody>
                  <a:tcPr/>
                </a:tc>
                <a:tc>
                  <a:txBody>
                    <a:bodyPr/>
                    <a:lstStyle/>
                    <a:p>
                      <a:pPr algn="ctr"/>
                      <a:r>
                        <a:rPr lang="en-US" altLang="zh-CN" dirty="0"/>
                        <a:t>185</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164</a:t>
                      </a:r>
                      <a:endParaRPr lang="zh-Hans-HK" altLang="en-US" dirty="0"/>
                    </a:p>
                  </a:txBody>
                  <a:tcPr/>
                </a:tc>
                <a:tc>
                  <a:txBody>
                    <a:bodyPr/>
                    <a:lstStyle/>
                    <a:p>
                      <a:pPr algn="ctr"/>
                      <a:r>
                        <a:rPr lang="en-US" altLang="zh-CN" dirty="0"/>
                        <a:t>236</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667330F2-4436-4EDB-9507-170566783B27}"/>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B32C98E8-64D8-4A65-B4A0-4DC3DB9EB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96017"/>
            <a:ext cx="5852172" cy="438912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0F6CDC2-6A70-4CC6-BD73-CB04D5AE48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8" y="1396017"/>
            <a:ext cx="5852172" cy="4389129"/>
          </a:xfrm>
          <a:prstGeom prst="rect">
            <a:avLst/>
          </a:prstGeom>
        </p:spPr>
      </p:pic>
      <p:graphicFrame>
        <p:nvGraphicFramePr>
          <p:cNvPr id="15" name="Table 14">
            <a:extLst>
              <a:ext uri="{FF2B5EF4-FFF2-40B4-BE49-F238E27FC236}">
                <a16:creationId xmlns:a16="http://schemas.microsoft.com/office/drawing/2014/main" id="{9A7DDC02-6F47-4000-B9F0-0BD51733251C}"/>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80691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a:t>
            </a: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3</a:t>
            </a: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00, Cutoff of avg(Methyl)=20,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630CD18F-3F6F-4E0E-B05D-39057CBE4BA4}"/>
              </a:ext>
            </a:extLst>
          </p:cNvPr>
          <p:cNvSpPr/>
          <p:nvPr/>
        </p:nvSpPr>
        <p:spPr>
          <a:xfrm>
            <a:off x="6275434" y="5846544"/>
            <a:ext cx="1880643"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0.52</a:t>
            </a:r>
            <a:r>
              <a:rPr lang="en-US" altLang="zh-Hans-HK" dirty="0"/>
              <a:t> </a:t>
            </a:r>
          </a:p>
          <a:p>
            <a:r>
              <a:rPr lang="en-US" altLang="zh-Hans-HK" dirty="0"/>
              <a:t>Specificity = </a:t>
            </a:r>
            <a:r>
              <a:rPr lang="en-US" altLang="zh-CN" dirty="0"/>
              <a:t>0.638</a:t>
            </a:r>
            <a:endParaRPr lang="zh-Hans-HK" altLang="en-US" dirty="0"/>
          </a:p>
        </p:txBody>
      </p:sp>
      <p:graphicFrame>
        <p:nvGraphicFramePr>
          <p:cNvPr id="13" name="Table 12">
            <a:extLst>
              <a:ext uri="{FF2B5EF4-FFF2-40B4-BE49-F238E27FC236}">
                <a16:creationId xmlns:a16="http://schemas.microsoft.com/office/drawing/2014/main" id="{C8F867C1-9957-4284-902B-65C183D75A2C}"/>
              </a:ext>
            </a:extLst>
          </p:cNvPr>
          <p:cNvGraphicFramePr>
            <a:graphicFrameLocks noGrp="1"/>
          </p:cNvGraphicFramePr>
          <p:nvPr>
            <p:extLst>
              <p:ext uri="{D42A27DB-BD31-4B8C-83A1-F6EECF244321}">
                <p14:modId xmlns:p14="http://schemas.microsoft.com/office/powerpoint/2010/main" val="4190729154"/>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208</a:t>
                      </a:r>
                      <a:endParaRPr lang="zh-Hans-HK" altLang="en-US" dirty="0"/>
                    </a:p>
                  </a:txBody>
                  <a:tcPr/>
                </a:tc>
                <a:tc>
                  <a:txBody>
                    <a:bodyPr/>
                    <a:lstStyle/>
                    <a:p>
                      <a:pPr algn="ctr"/>
                      <a:r>
                        <a:rPr lang="en-US" altLang="zh-CN" dirty="0"/>
                        <a:t>192</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145</a:t>
                      </a:r>
                      <a:endParaRPr lang="zh-Hans-HK" altLang="en-US" dirty="0"/>
                    </a:p>
                  </a:txBody>
                  <a:tcPr/>
                </a:tc>
                <a:tc>
                  <a:txBody>
                    <a:bodyPr/>
                    <a:lstStyle/>
                    <a:p>
                      <a:pPr algn="ctr"/>
                      <a:r>
                        <a:rPr lang="en-US" altLang="zh-CN" dirty="0"/>
                        <a:t>255</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0FEA5953-D678-41D2-BD07-92358DD6D817}"/>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E3E34259-A7A6-4D8D-8F6E-EBC2F5060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933" y="1392810"/>
            <a:ext cx="5852172" cy="4389129"/>
          </a:xfrm>
          <a:prstGeom prst="rect">
            <a:avLst/>
          </a:prstGeom>
        </p:spPr>
      </p:pic>
      <p:pic>
        <p:nvPicPr>
          <p:cNvPr id="7" name="Picture 6" descr="A close up of a map&#10;&#10;Description automatically generated">
            <a:extLst>
              <a:ext uri="{FF2B5EF4-FFF2-40B4-BE49-F238E27FC236}">
                <a16:creationId xmlns:a16="http://schemas.microsoft.com/office/drawing/2014/main" id="{F578C8EF-D99A-44A2-8AD4-33F877E71E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8" y="1396017"/>
            <a:ext cx="5852172" cy="4389129"/>
          </a:xfrm>
          <a:prstGeom prst="rect">
            <a:avLst/>
          </a:prstGeom>
        </p:spPr>
      </p:pic>
      <p:graphicFrame>
        <p:nvGraphicFramePr>
          <p:cNvPr id="15" name="Table 14">
            <a:extLst>
              <a:ext uri="{FF2B5EF4-FFF2-40B4-BE49-F238E27FC236}">
                <a16:creationId xmlns:a16="http://schemas.microsoft.com/office/drawing/2014/main" id="{D8BC98CE-5691-44AA-A5C2-2DF3485CB143}"/>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444443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a:t>
            </a: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3</a:t>
            </a: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00, Cutoff of max(Methyl)=5,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1" name="Rectangle 10">
            <a:extLst>
              <a:ext uri="{FF2B5EF4-FFF2-40B4-BE49-F238E27FC236}">
                <a16:creationId xmlns:a16="http://schemas.microsoft.com/office/drawing/2014/main" id="{EE14D7FC-2207-45FA-A658-2E79AAC66005}"/>
              </a:ext>
            </a:extLst>
          </p:cNvPr>
          <p:cNvSpPr/>
          <p:nvPr/>
        </p:nvSpPr>
        <p:spPr>
          <a:xfrm>
            <a:off x="6275434" y="5846544"/>
            <a:ext cx="1768433"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0.55</a:t>
            </a:r>
            <a:endParaRPr lang="en-US" altLang="zh-Hans-HK" dirty="0"/>
          </a:p>
          <a:p>
            <a:r>
              <a:rPr lang="en-US" altLang="zh-Hans-HK" dirty="0"/>
              <a:t>Specificity = </a:t>
            </a:r>
            <a:r>
              <a:rPr lang="en-US" altLang="zh-CN" dirty="0"/>
              <a:t>0.49</a:t>
            </a:r>
            <a:endParaRPr lang="zh-Hans-HK" altLang="en-US" dirty="0"/>
          </a:p>
        </p:txBody>
      </p:sp>
      <p:graphicFrame>
        <p:nvGraphicFramePr>
          <p:cNvPr id="12" name="Table 11">
            <a:extLst>
              <a:ext uri="{FF2B5EF4-FFF2-40B4-BE49-F238E27FC236}">
                <a16:creationId xmlns:a16="http://schemas.microsoft.com/office/drawing/2014/main" id="{2DF48146-3480-458F-9E72-5FFFD690C7AF}"/>
              </a:ext>
            </a:extLst>
          </p:cNvPr>
          <p:cNvGraphicFramePr>
            <a:graphicFrameLocks noGrp="1"/>
          </p:cNvGraphicFramePr>
          <p:nvPr>
            <p:extLst>
              <p:ext uri="{D42A27DB-BD31-4B8C-83A1-F6EECF244321}">
                <p14:modId xmlns:p14="http://schemas.microsoft.com/office/powerpoint/2010/main" val="861478590"/>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220</a:t>
                      </a:r>
                      <a:endParaRPr lang="zh-Hans-HK" altLang="en-US" dirty="0"/>
                    </a:p>
                  </a:txBody>
                  <a:tcPr/>
                </a:tc>
                <a:tc>
                  <a:txBody>
                    <a:bodyPr/>
                    <a:lstStyle/>
                    <a:p>
                      <a:pPr algn="ctr"/>
                      <a:r>
                        <a:rPr lang="en-US" altLang="zh-CN" dirty="0"/>
                        <a:t>180</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204</a:t>
                      </a:r>
                      <a:endParaRPr lang="zh-Hans-HK" altLang="en-US" dirty="0"/>
                    </a:p>
                  </a:txBody>
                  <a:tcPr/>
                </a:tc>
                <a:tc>
                  <a:txBody>
                    <a:bodyPr/>
                    <a:lstStyle/>
                    <a:p>
                      <a:pPr algn="ctr"/>
                      <a:r>
                        <a:rPr lang="en-US" altLang="zh-CN" dirty="0"/>
                        <a:t>196</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3" name="Straight Arrow Connector 12">
            <a:extLst>
              <a:ext uri="{FF2B5EF4-FFF2-40B4-BE49-F238E27FC236}">
                <a16:creationId xmlns:a16="http://schemas.microsoft.com/office/drawing/2014/main" id="{808F5600-FE0B-4F5D-A370-656FF3941606}"/>
              </a:ext>
            </a:extLst>
          </p:cNvPr>
          <p:cNvCxnSpPr>
            <a:endCxn id="11"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11670181-1A7F-437F-AF1F-99C1EDC986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45925"/>
            <a:ext cx="5852172" cy="438912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44EA2906-2403-448F-8CE8-9047CFE62F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61" y="1345925"/>
            <a:ext cx="5852172" cy="4389129"/>
          </a:xfrm>
          <a:prstGeom prst="rect">
            <a:avLst/>
          </a:prstGeom>
        </p:spPr>
      </p:pic>
      <p:graphicFrame>
        <p:nvGraphicFramePr>
          <p:cNvPr id="15" name="Table 14">
            <a:extLst>
              <a:ext uri="{FF2B5EF4-FFF2-40B4-BE49-F238E27FC236}">
                <a16:creationId xmlns:a16="http://schemas.microsoft.com/office/drawing/2014/main" id="{B778930C-5D5E-481D-8406-0AB905723526}"/>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170443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a:t>
            </a: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300</a:t>
            </a: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 Cutoff of max(Methyl)=10,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044EFFAC-5659-4CE2-8826-D64F1B041A4F}"/>
              </a:ext>
            </a:extLst>
          </p:cNvPr>
          <p:cNvSpPr/>
          <p:nvPr/>
        </p:nvSpPr>
        <p:spPr>
          <a:xfrm>
            <a:off x="6275434" y="5846544"/>
            <a:ext cx="1938351"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0.598</a:t>
            </a:r>
            <a:r>
              <a:rPr lang="en-US" altLang="zh-Hans-HK" dirty="0"/>
              <a:t> </a:t>
            </a:r>
          </a:p>
          <a:p>
            <a:r>
              <a:rPr lang="en-US" altLang="zh-Hans-HK" dirty="0"/>
              <a:t>Specificity = </a:t>
            </a:r>
            <a:r>
              <a:rPr lang="en-US" altLang="zh-CN" dirty="0"/>
              <a:t>0.488</a:t>
            </a:r>
            <a:endParaRPr lang="zh-Hans-HK" altLang="en-US" dirty="0"/>
          </a:p>
        </p:txBody>
      </p:sp>
      <p:graphicFrame>
        <p:nvGraphicFramePr>
          <p:cNvPr id="13" name="Table 12">
            <a:extLst>
              <a:ext uri="{FF2B5EF4-FFF2-40B4-BE49-F238E27FC236}">
                <a16:creationId xmlns:a16="http://schemas.microsoft.com/office/drawing/2014/main" id="{EC6C5A97-C498-497B-91AC-77337A4A24EC}"/>
              </a:ext>
            </a:extLst>
          </p:cNvPr>
          <p:cNvGraphicFramePr>
            <a:graphicFrameLocks noGrp="1"/>
          </p:cNvGraphicFramePr>
          <p:nvPr>
            <p:extLst>
              <p:ext uri="{D42A27DB-BD31-4B8C-83A1-F6EECF244321}">
                <p14:modId xmlns:p14="http://schemas.microsoft.com/office/powerpoint/2010/main" val="186640738"/>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239</a:t>
                      </a:r>
                      <a:endParaRPr lang="zh-Hans-HK" altLang="en-US" dirty="0"/>
                    </a:p>
                  </a:txBody>
                  <a:tcPr/>
                </a:tc>
                <a:tc>
                  <a:txBody>
                    <a:bodyPr/>
                    <a:lstStyle/>
                    <a:p>
                      <a:pPr algn="ctr"/>
                      <a:r>
                        <a:rPr lang="en-US" altLang="zh-CN" dirty="0"/>
                        <a:t>161</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205</a:t>
                      </a:r>
                      <a:endParaRPr lang="zh-Hans-HK" altLang="en-US" dirty="0"/>
                    </a:p>
                  </a:txBody>
                  <a:tcPr/>
                </a:tc>
                <a:tc>
                  <a:txBody>
                    <a:bodyPr/>
                    <a:lstStyle/>
                    <a:p>
                      <a:pPr algn="ctr"/>
                      <a:r>
                        <a:rPr lang="en-US" altLang="zh-CN" dirty="0"/>
                        <a:t>195</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525148A2-56EA-4CCF-A3A0-A44FE7CC2249}"/>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16BE656E-6CAE-4B03-B14E-A57D3EA60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12301"/>
            <a:ext cx="5852172" cy="438912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EA536BE9-3FB5-42FA-8CEE-FEB1AA52D3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8" y="1412301"/>
            <a:ext cx="5852172" cy="4389129"/>
          </a:xfrm>
          <a:prstGeom prst="rect">
            <a:avLst/>
          </a:prstGeom>
        </p:spPr>
      </p:pic>
      <p:graphicFrame>
        <p:nvGraphicFramePr>
          <p:cNvPr id="15" name="Table 14">
            <a:extLst>
              <a:ext uri="{FF2B5EF4-FFF2-40B4-BE49-F238E27FC236}">
                <a16:creationId xmlns:a16="http://schemas.microsoft.com/office/drawing/2014/main" id="{FA30564D-1CA7-417D-BFEB-BEC9B53E940D}"/>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548526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a:t>
            </a: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300</a:t>
            </a: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 Cutoff of max(Methyl)=15,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1C2BA110-B99B-4B84-B7B3-8F1F111C4BF5}"/>
              </a:ext>
            </a:extLst>
          </p:cNvPr>
          <p:cNvSpPr/>
          <p:nvPr/>
        </p:nvSpPr>
        <p:spPr>
          <a:xfrm>
            <a:off x="6275434" y="5846544"/>
            <a:ext cx="1938351"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0.455</a:t>
            </a:r>
            <a:r>
              <a:rPr lang="en-US" altLang="zh-Hans-HK" dirty="0"/>
              <a:t> </a:t>
            </a:r>
          </a:p>
          <a:p>
            <a:r>
              <a:rPr lang="en-US" altLang="zh-Hans-HK" dirty="0"/>
              <a:t>Specificity = </a:t>
            </a:r>
            <a:r>
              <a:rPr lang="en-US" altLang="zh-CN" dirty="0"/>
              <a:t>0.543</a:t>
            </a:r>
            <a:endParaRPr lang="zh-Hans-HK" altLang="en-US" dirty="0"/>
          </a:p>
        </p:txBody>
      </p:sp>
      <p:graphicFrame>
        <p:nvGraphicFramePr>
          <p:cNvPr id="13" name="Table 12">
            <a:extLst>
              <a:ext uri="{FF2B5EF4-FFF2-40B4-BE49-F238E27FC236}">
                <a16:creationId xmlns:a16="http://schemas.microsoft.com/office/drawing/2014/main" id="{F5B1ABC4-AB84-4A3B-9B4F-7052C58ED681}"/>
              </a:ext>
            </a:extLst>
          </p:cNvPr>
          <p:cNvGraphicFramePr>
            <a:graphicFrameLocks noGrp="1"/>
          </p:cNvGraphicFramePr>
          <p:nvPr>
            <p:extLst>
              <p:ext uri="{D42A27DB-BD31-4B8C-83A1-F6EECF244321}">
                <p14:modId xmlns:p14="http://schemas.microsoft.com/office/powerpoint/2010/main" val="2046135116"/>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182</a:t>
                      </a:r>
                      <a:endParaRPr lang="zh-Hans-HK" altLang="en-US" dirty="0"/>
                    </a:p>
                  </a:txBody>
                  <a:tcPr/>
                </a:tc>
                <a:tc>
                  <a:txBody>
                    <a:bodyPr/>
                    <a:lstStyle/>
                    <a:p>
                      <a:pPr algn="ctr"/>
                      <a:r>
                        <a:rPr lang="en-US" altLang="zh-CN" dirty="0"/>
                        <a:t>218</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183</a:t>
                      </a:r>
                      <a:endParaRPr lang="zh-Hans-HK" altLang="en-US" dirty="0"/>
                    </a:p>
                  </a:txBody>
                  <a:tcPr/>
                </a:tc>
                <a:tc>
                  <a:txBody>
                    <a:bodyPr/>
                    <a:lstStyle/>
                    <a:p>
                      <a:pPr algn="ctr"/>
                      <a:r>
                        <a:rPr lang="en-US" altLang="zh-CN" dirty="0"/>
                        <a:t>217</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8309BD04-01E7-44AF-90BA-270C6C4A40CB}"/>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F276006B-AF51-478D-A0F4-4CFCF923E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3271" y="1382019"/>
            <a:ext cx="5852172" cy="438912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A4424DEF-67B0-4B9A-A3BC-0752CA6FB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61" y="1396017"/>
            <a:ext cx="5852172" cy="4389129"/>
          </a:xfrm>
          <a:prstGeom prst="rect">
            <a:avLst/>
          </a:prstGeom>
        </p:spPr>
      </p:pic>
      <p:graphicFrame>
        <p:nvGraphicFramePr>
          <p:cNvPr id="15" name="Table 14">
            <a:extLst>
              <a:ext uri="{FF2B5EF4-FFF2-40B4-BE49-F238E27FC236}">
                <a16:creationId xmlns:a16="http://schemas.microsoft.com/office/drawing/2014/main" id="{2E51C77C-D24C-4BE5-A423-DC62D67EC625}"/>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616841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a:t>
            </a: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3</a:t>
            </a: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00, Cutoff of max(Methyl)=20,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4ED1ACA0-1602-4117-BD58-6AF93B2649A7}"/>
              </a:ext>
            </a:extLst>
          </p:cNvPr>
          <p:cNvSpPr/>
          <p:nvPr/>
        </p:nvSpPr>
        <p:spPr>
          <a:xfrm>
            <a:off x="6275434" y="5846544"/>
            <a:ext cx="1880643"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0.46</a:t>
            </a:r>
            <a:r>
              <a:rPr lang="en-US" altLang="zh-Hans-HK" dirty="0"/>
              <a:t> </a:t>
            </a:r>
          </a:p>
          <a:p>
            <a:r>
              <a:rPr lang="en-US" altLang="zh-Hans-HK" dirty="0"/>
              <a:t>Specificity = </a:t>
            </a:r>
            <a:r>
              <a:rPr lang="en-US" altLang="zh-CN" dirty="0"/>
              <a:t>0.558</a:t>
            </a:r>
            <a:endParaRPr lang="zh-Hans-HK" altLang="en-US" dirty="0"/>
          </a:p>
        </p:txBody>
      </p:sp>
      <p:graphicFrame>
        <p:nvGraphicFramePr>
          <p:cNvPr id="13" name="Table 12">
            <a:extLst>
              <a:ext uri="{FF2B5EF4-FFF2-40B4-BE49-F238E27FC236}">
                <a16:creationId xmlns:a16="http://schemas.microsoft.com/office/drawing/2014/main" id="{A2DB900C-3604-4E52-A4C8-58C94506159A}"/>
              </a:ext>
            </a:extLst>
          </p:cNvPr>
          <p:cNvGraphicFramePr>
            <a:graphicFrameLocks noGrp="1"/>
          </p:cNvGraphicFramePr>
          <p:nvPr>
            <p:extLst>
              <p:ext uri="{D42A27DB-BD31-4B8C-83A1-F6EECF244321}">
                <p14:modId xmlns:p14="http://schemas.microsoft.com/office/powerpoint/2010/main" val="2124245807"/>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184</a:t>
                      </a:r>
                      <a:endParaRPr lang="zh-Hans-HK" altLang="en-US" dirty="0"/>
                    </a:p>
                  </a:txBody>
                  <a:tcPr/>
                </a:tc>
                <a:tc>
                  <a:txBody>
                    <a:bodyPr/>
                    <a:lstStyle/>
                    <a:p>
                      <a:pPr algn="ctr"/>
                      <a:r>
                        <a:rPr lang="en-US" altLang="zh-CN" dirty="0"/>
                        <a:t>216</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177</a:t>
                      </a:r>
                      <a:endParaRPr lang="zh-Hans-HK" altLang="en-US" dirty="0"/>
                    </a:p>
                  </a:txBody>
                  <a:tcPr/>
                </a:tc>
                <a:tc>
                  <a:txBody>
                    <a:bodyPr/>
                    <a:lstStyle/>
                    <a:p>
                      <a:pPr algn="ctr"/>
                      <a:r>
                        <a:rPr lang="en-US" altLang="zh-CN" dirty="0"/>
                        <a:t>223</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7CB892CC-FFE0-4D94-9F76-E60197C01259}"/>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 name="Picture 4" descr="A close up of a map&#10;&#10;Description automatically generated">
            <a:extLst>
              <a:ext uri="{FF2B5EF4-FFF2-40B4-BE49-F238E27FC236}">
                <a16:creationId xmlns:a16="http://schemas.microsoft.com/office/drawing/2014/main" id="{E74C8BF1-A8A9-44CC-BD5C-90FB91C00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28" y="1396016"/>
            <a:ext cx="5852172" cy="438912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4D6FC30-A0D4-488D-9009-D52CB1F558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262" y="1396017"/>
            <a:ext cx="5852172" cy="4389129"/>
          </a:xfrm>
          <a:prstGeom prst="rect">
            <a:avLst/>
          </a:prstGeom>
        </p:spPr>
      </p:pic>
      <p:graphicFrame>
        <p:nvGraphicFramePr>
          <p:cNvPr id="15" name="Table 14">
            <a:extLst>
              <a:ext uri="{FF2B5EF4-FFF2-40B4-BE49-F238E27FC236}">
                <a16:creationId xmlns:a16="http://schemas.microsoft.com/office/drawing/2014/main" id="{9770089D-E7A3-445B-981D-822800F6E4B3}"/>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009857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Size=200, Cutoff of avg(Methyl)=5,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C738FC8F-BC5C-4234-BD1C-B247E06CA156}"/>
              </a:ext>
            </a:extLst>
          </p:cNvPr>
          <p:cNvSpPr/>
          <p:nvPr/>
        </p:nvSpPr>
        <p:spPr>
          <a:xfrm>
            <a:off x="6275434" y="5846544"/>
            <a:ext cx="1938351"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0.563</a:t>
            </a:r>
            <a:r>
              <a:rPr lang="en-US" altLang="zh-Hans-HK" dirty="0"/>
              <a:t> </a:t>
            </a:r>
          </a:p>
          <a:p>
            <a:r>
              <a:rPr lang="en-US" altLang="zh-Hans-HK" dirty="0"/>
              <a:t>Specificity = </a:t>
            </a:r>
            <a:r>
              <a:rPr lang="en-US" altLang="zh-CN" dirty="0"/>
              <a:t>0.485</a:t>
            </a:r>
            <a:endParaRPr lang="zh-Hans-HK" altLang="en-US" dirty="0"/>
          </a:p>
        </p:txBody>
      </p:sp>
      <p:graphicFrame>
        <p:nvGraphicFramePr>
          <p:cNvPr id="13" name="Table 12">
            <a:extLst>
              <a:ext uri="{FF2B5EF4-FFF2-40B4-BE49-F238E27FC236}">
                <a16:creationId xmlns:a16="http://schemas.microsoft.com/office/drawing/2014/main" id="{E646E6E3-B990-44E0-AA63-E4AE54D40CB5}"/>
              </a:ext>
            </a:extLst>
          </p:cNvPr>
          <p:cNvGraphicFramePr>
            <a:graphicFrameLocks noGrp="1"/>
          </p:cNvGraphicFramePr>
          <p:nvPr>
            <p:extLst>
              <p:ext uri="{D42A27DB-BD31-4B8C-83A1-F6EECF244321}">
                <p14:modId xmlns:p14="http://schemas.microsoft.com/office/powerpoint/2010/main" val="256486848"/>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225</a:t>
                      </a:r>
                      <a:endParaRPr lang="zh-Hans-HK" altLang="en-US" dirty="0"/>
                    </a:p>
                  </a:txBody>
                  <a:tcPr/>
                </a:tc>
                <a:tc>
                  <a:txBody>
                    <a:bodyPr/>
                    <a:lstStyle/>
                    <a:p>
                      <a:pPr algn="ctr"/>
                      <a:r>
                        <a:rPr lang="en-US" altLang="zh-CN" dirty="0"/>
                        <a:t>175</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206</a:t>
                      </a:r>
                      <a:endParaRPr lang="zh-Hans-HK" altLang="en-US" dirty="0"/>
                    </a:p>
                  </a:txBody>
                  <a:tcPr/>
                </a:tc>
                <a:tc>
                  <a:txBody>
                    <a:bodyPr/>
                    <a:lstStyle/>
                    <a:p>
                      <a:pPr algn="ctr"/>
                      <a:r>
                        <a:rPr lang="en-US" altLang="zh-CN" dirty="0"/>
                        <a:t>194</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EDD717E6-6F3D-4AD5-BBEC-A2AC5D9E08B9}"/>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55A265AA-E4D1-455A-90C6-A89EEB778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567" y="1441508"/>
            <a:ext cx="5852172" cy="438912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515F00C6-A197-408B-8BE9-E2EFF8DD7C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95" y="1426466"/>
            <a:ext cx="5852172" cy="4389129"/>
          </a:xfrm>
          <a:prstGeom prst="rect">
            <a:avLst/>
          </a:prstGeom>
        </p:spPr>
      </p:pic>
      <p:graphicFrame>
        <p:nvGraphicFramePr>
          <p:cNvPr id="15" name="Table 14">
            <a:extLst>
              <a:ext uri="{FF2B5EF4-FFF2-40B4-BE49-F238E27FC236}">
                <a16:creationId xmlns:a16="http://schemas.microsoft.com/office/drawing/2014/main" id="{A3606579-C621-40FD-B649-227DAAA0ECD6}"/>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137345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Size=2</a:t>
            </a: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00</a:t>
            </a: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 Cutoff of avg(Methyl)=10,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8" name="Rectangle 7">
            <a:extLst>
              <a:ext uri="{FF2B5EF4-FFF2-40B4-BE49-F238E27FC236}">
                <a16:creationId xmlns:a16="http://schemas.microsoft.com/office/drawing/2014/main" id="{CD1EB496-7FE4-434E-AC75-D8455BE039CB}"/>
              </a:ext>
            </a:extLst>
          </p:cNvPr>
          <p:cNvSpPr/>
          <p:nvPr/>
        </p:nvSpPr>
        <p:spPr>
          <a:xfrm>
            <a:off x="6275434" y="5846544"/>
            <a:ext cx="1880643" cy="646331"/>
          </a:xfrm>
          <a:prstGeom prst="rect">
            <a:avLst/>
          </a:prstGeom>
        </p:spPr>
        <p:txBody>
          <a:bodyPr wrap="none">
            <a:spAutoFit/>
          </a:bodyPr>
          <a:lstStyle/>
          <a:p>
            <a:r>
              <a:rPr lang="en-US" altLang="zh-Hans-HK" dirty="0"/>
              <a:t>S</a:t>
            </a:r>
            <a:r>
              <a:rPr lang="zh-Hans-HK" altLang="en-US" dirty="0"/>
              <a:t>ensitivity </a:t>
            </a:r>
            <a:r>
              <a:rPr lang="en-US" altLang="zh-Hans-HK" dirty="0"/>
              <a:t>= 0.47 </a:t>
            </a:r>
          </a:p>
          <a:p>
            <a:r>
              <a:rPr lang="en-US" altLang="zh-Hans-HK" dirty="0"/>
              <a:t>Specificity = 0.578</a:t>
            </a:r>
            <a:endParaRPr lang="zh-Hans-HK" altLang="en-US" dirty="0"/>
          </a:p>
        </p:txBody>
      </p:sp>
      <p:graphicFrame>
        <p:nvGraphicFramePr>
          <p:cNvPr id="12" name="Table 11">
            <a:extLst>
              <a:ext uri="{FF2B5EF4-FFF2-40B4-BE49-F238E27FC236}">
                <a16:creationId xmlns:a16="http://schemas.microsoft.com/office/drawing/2014/main" id="{C0FB16FD-E684-4809-AF2B-389212F9C501}"/>
              </a:ext>
            </a:extLst>
          </p:cNvPr>
          <p:cNvGraphicFramePr>
            <a:graphicFrameLocks noGrp="1"/>
          </p:cNvGraphicFramePr>
          <p:nvPr>
            <p:extLst>
              <p:ext uri="{D42A27DB-BD31-4B8C-83A1-F6EECF244321}">
                <p14:modId xmlns:p14="http://schemas.microsoft.com/office/powerpoint/2010/main" val="2104013359"/>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Hans-HK" dirty="0"/>
                        <a:t>188</a:t>
                      </a:r>
                      <a:endParaRPr lang="zh-Hans-HK" altLang="en-US" dirty="0"/>
                    </a:p>
                  </a:txBody>
                  <a:tcPr/>
                </a:tc>
                <a:tc>
                  <a:txBody>
                    <a:bodyPr/>
                    <a:lstStyle/>
                    <a:p>
                      <a:pPr algn="ctr"/>
                      <a:r>
                        <a:rPr lang="en-US" altLang="zh-Hans-HK" dirty="0"/>
                        <a:t>212</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169</a:t>
                      </a:r>
                      <a:endParaRPr lang="zh-Hans-HK" altLang="en-US" dirty="0"/>
                    </a:p>
                  </a:txBody>
                  <a:tcPr/>
                </a:tc>
                <a:tc>
                  <a:txBody>
                    <a:bodyPr/>
                    <a:lstStyle/>
                    <a:p>
                      <a:pPr algn="ctr"/>
                      <a:r>
                        <a:rPr lang="en-US" altLang="zh-Hans-HK" dirty="0"/>
                        <a:t>231</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3" name="Straight Arrow Connector 12">
            <a:extLst>
              <a:ext uri="{FF2B5EF4-FFF2-40B4-BE49-F238E27FC236}">
                <a16:creationId xmlns:a16="http://schemas.microsoft.com/office/drawing/2014/main" id="{8094515D-4CDE-476E-9DAB-14BA3E8A0FEA}"/>
              </a:ext>
            </a:extLst>
          </p:cNvPr>
          <p:cNvCxnSpPr>
            <a:endCxn id="8"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AA02AC82-913C-4682-91E3-04DF5BEA6F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5304" y="1396017"/>
            <a:ext cx="5852172" cy="4389129"/>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56D5F0F7-AE26-45E9-B725-518A5D2FE1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61" y="1396017"/>
            <a:ext cx="5852172" cy="4389129"/>
          </a:xfrm>
          <a:prstGeom prst="rect">
            <a:avLst/>
          </a:prstGeom>
        </p:spPr>
      </p:pic>
      <p:graphicFrame>
        <p:nvGraphicFramePr>
          <p:cNvPr id="15" name="Table 14">
            <a:extLst>
              <a:ext uri="{FF2B5EF4-FFF2-40B4-BE49-F238E27FC236}">
                <a16:creationId xmlns:a16="http://schemas.microsoft.com/office/drawing/2014/main" id="{4B45EF08-CFD9-4034-98E5-ACD33D47363E}"/>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883627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Size=2</a:t>
            </a: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00</a:t>
            </a: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 Cutoff of avg(Methyl)=15,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5" name="Rectangle 14">
            <a:extLst>
              <a:ext uri="{FF2B5EF4-FFF2-40B4-BE49-F238E27FC236}">
                <a16:creationId xmlns:a16="http://schemas.microsoft.com/office/drawing/2014/main" id="{3F9098BF-8120-454F-82F3-41F528EE6260}"/>
              </a:ext>
            </a:extLst>
          </p:cNvPr>
          <p:cNvSpPr/>
          <p:nvPr/>
        </p:nvSpPr>
        <p:spPr>
          <a:xfrm>
            <a:off x="6275434" y="5846544"/>
            <a:ext cx="1938351" cy="646331"/>
          </a:xfrm>
          <a:prstGeom prst="rect">
            <a:avLst/>
          </a:prstGeom>
        </p:spPr>
        <p:txBody>
          <a:bodyPr wrap="none">
            <a:spAutoFit/>
          </a:bodyPr>
          <a:lstStyle/>
          <a:p>
            <a:r>
              <a:rPr lang="en-US" altLang="zh-Hans-HK" dirty="0"/>
              <a:t>S</a:t>
            </a:r>
            <a:r>
              <a:rPr lang="zh-Hans-HK" altLang="en-US" dirty="0"/>
              <a:t>ensitivity </a:t>
            </a:r>
            <a:r>
              <a:rPr lang="en-US" altLang="zh-Hans-HK" dirty="0"/>
              <a:t>= 0.565 </a:t>
            </a:r>
          </a:p>
          <a:p>
            <a:r>
              <a:rPr lang="en-US" altLang="zh-Hans-HK" dirty="0"/>
              <a:t>Specificity = 0.498</a:t>
            </a:r>
            <a:endParaRPr lang="zh-Hans-HK" altLang="en-US" dirty="0"/>
          </a:p>
        </p:txBody>
      </p:sp>
      <p:graphicFrame>
        <p:nvGraphicFramePr>
          <p:cNvPr id="16" name="Table 15">
            <a:extLst>
              <a:ext uri="{FF2B5EF4-FFF2-40B4-BE49-F238E27FC236}">
                <a16:creationId xmlns:a16="http://schemas.microsoft.com/office/drawing/2014/main" id="{2323C11A-7AE0-4EAF-A4C0-2C960E120F44}"/>
              </a:ext>
            </a:extLst>
          </p:cNvPr>
          <p:cNvGraphicFramePr>
            <a:graphicFrameLocks noGrp="1"/>
          </p:cNvGraphicFramePr>
          <p:nvPr>
            <p:extLst>
              <p:ext uri="{D42A27DB-BD31-4B8C-83A1-F6EECF244321}">
                <p14:modId xmlns:p14="http://schemas.microsoft.com/office/powerpoint/2010/main" val="1793666113"/>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Hans-HK" dirty="0"/>
                        <a:t>226</a:t>
                      </a:r>
                      <a:endParaRPr lang="zh-Hans-HK" altLang="en-US" dirty="0"/>
                    </a:p>
                  </a:txBody>
                  <a:tcPr/>
                </a:tc>
                <a:tc>
                  <a:txBody>
                    <a:bodyPr/>
                    <a:lstStyle/>
                    <a:p>
                      <a:pPr algn="ctr"/>
                      <a:r>
                        <a:rPr lang="en-US" altLang="zh-Hans-HK" dirty="0"/>
                        <a:t>174</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201</a:t>
                      </a:r>
                      <a:endParaRPr lang="zh-Hans-HK" altLang="en-US" dirty="0"/>
                    </a:p>
                  </a:txBody>
                  <a:tcPr/>
                </a:tc>
                <a:tc>
                  <a:txBody>
                    <a:bodyPr/>
                    <a:lstStyle/>
                    <a:p>
                      <a:pPr algn="ctr"/>
                      <a:r>
                        <a:rPr lang="en-US" altLang="zh-Hans-HK" dirty="0"/>
                        <a:t>199</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7" name="Straight Arrow Connector 16">
            <a:extLst>
              <a:ext uri="{FF2B5EF4-FFF2-40B4-BE49-F238E27FC236}">
                <a16:creationId xmlns:a16="http://schemas.microsoft.com/office/drawing/2014/main" id="{776C30F9-4FC7-4F37-8857-601061FDFBE2}"/>
              </a:ext>
            </a:extLst>
          </p:cNvPr>
          <p:cNvCxnSpPr>
            <a:endCxn id="15"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0D8B3D2D-91FD-4B43-BA0A-E593E6E7E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3059" y="1457414"/>
            <a:ext cx="5852172" cy="438912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771F064-51E2-4F3F-BA37-65F6F7E155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95" y="1457415"/>
            <a:ext cx="5852172" cy="4389129"/>
          </a:xfrm>
          <a:prstGeom prst="rect">
            <a:avLst/>
          </a:prstGeom>
        </p:spPr>
      </p:pic>
      <p:graphicFrame>
        <p:nvGraphicFramePr>
          <p:cNvPr id="18" name="Table 17">
            <a:extLst>
              <a:ext uri="{FF2B5EF4-FFF2-40B4-BE49-F238E27FC236}">
                <a16:creationId xmlns:a16="http://schemas.microsoft.com/office/drawing/2014/main" id="{89366063-73A5-4F37-B8BF-13D7ABA24539}"/>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654501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lstStyle/>
          <a:p>
            <a:pPr algn="ctr"/>
            <a:r>
              <a:rPr lang="en-US" altLang="zh-Hans-HK" sz="3600" b="1" dirty="0">
                <a:solidFill>
                  <a:srgbClr val="002060"/>
                </a:solidFill>
                <a:latin typeface="Arial" panose="020B0604020202020204" pitchFamily="34" charset="0"/>
                <a:ea typeface="宋体" panose="02010600030101010101" pitchFamily="2" charset="-122"/>
                <a:cs typeface="Arial" panose="020B0604020202020204" pitchFamily="34" charset="0"/>
              </a:rPr>
              <a:t>Classification Standard (</a:t>
            </a:r>
            <a:r>
              <a:rPr lang="en-US" altLang="zh-CN" sz="3600" b="1" dirty="0">
                <a:solidFill>
                  <a:srgbClr val="002060"/>
                </a:solidFill>
                <a:latin typeface="Arial" panose="020B0604020202020204" pitchFamily="34" charset="0"/>
                <a:ea typeface="宋体" panose="02010600030101010101" pitchFamily="2" charset="-122"/>
                <a:cs typeface="Arial" panose="020B0604020202020204" pitchFamily="34" charset="0"/>
              </a:rPr>
              <a:t>Revised</a:t>
            </a:r>
            <a:r>
              <a:rPr lang="en-US" altLang="zh-Hans-HK" sz="3600" b="1" dirty="0">
                <a:solidFill>
                  <a:srgbClr val="002060"/>
                </a:solidFill>
                <a:latin typeface="Arial" panose="020B0604020202020204" pitchFamily="34" charset="0"/>
                <a:ea typeface="宋体" panose="02010600030101010101" pitchFamily="2" charset="-122"/>
                <a:cs typeface="Arial" panose="020B0604020202020204" pitchFamily="34" charset="0"/>
              </a:rPr>
              <a:t>)</a:t>
            </a:r>
            <a:endParaRPr lang="zh-Hans-HK" altLang="en-US" sz="36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4" name="TextBox 3">
            <a:extLst>
              <a:ext uri="{FF2B5EF4-FFF2-40B4-BE49-F238E27FC236}">
                <a16:creationId xmlns:a16="http://schemas.microsoft.com/office/drawing/2014/main" id="{5A9FAE7C-C765-4E88-9C42-970D8C574183}"/>
              </a:ext>
            </a:extLst>
          </p:cNvPr>
          <p:cNvSpPr txBox="1"/>
          <p:nvPr/>
        </p:nvSpPr>
        <p:spPr>
          <a:xfrm>
            <a:off x="6684680" y="5599847"/>
            <a:ext cx="4844716" cy="646331"/>
          </a:xfrm>
          <a:prstGeom prst="rect">
            <a:avLst/>
          </a:prstGeom>
          <a:noFill/>
        </p:spPr>
        <p:txBody>
          <a:bodyPr wrap="square" rtlCol="0">
            <a:spAutoFit/>
          </a:bodyPr>
          <a:lstStyle/>
          <a:p>
            <a:r>
              <a:rPr lang="en-US" altLang="zh-Hans-HK" dirty="0"/>
              <a:t>Define positive data set: methylation regions;</a:t>
            </a:r>
            <a:r>
              <a:rPr lang="zh-Hans-HK" altLang="en-US" dirty="0"/>
              <a:t> </a:t>
            </a:r>
            <a:r>
              <a:rPr lang="en-US" altLang="zh-Hans-HK" dirty="0"/>
              <a:t>negative</a:t>
            </a:r>
            <a:r>
              <a:rPr lang="zh-Hans-HK" altLang="en-US" dirty="0"/>
              <a:t> </a:t>
            </a:r>
            <a:r>
              <a:rPr lang="en-US" altLang="zh-Hans-HK" dirty="0"/>
              <a:t>data set: unmethylation regions.</a:t>
            </a:r>
          </a:p>
        </p:txBody>
      </p:sp>
      <p:grpSp>
        <p:nvGrpSpPr>
          <p:cNvPr id="8" name="Group 7">
            <a:extLst>
              <a:ext uri="{FF2B5EF4-FFF2-40B4-BE49-F238E27FC236}">
                <a16:creationId xmlns:a16="http://schemas.microsoft.com/office/drawing/2014/main" id="{3B019DD6-C672-434D-B8EC-17C3962B3FE5}"/>
              </a:ext>
            </a:extLst>
          </p:cNvPr>
          <p:cNvGrpSpPr/>
          <p:nvPr/>
        </p:nvGrpSpPr>
        <p:grpSpPr>
          <a:xfrm>
            <a:off x="2081464" y="1401677"/>
            <a:ext cx="7680126" cy="4054645"/>
            <a:chOff x="2093495" y="1275347"/>
            <a:chExt cx="7680126" cy="4054645"/>
          </a:xfrm>
        </p:grpSpPr>
        <p:sp>
          <p:nvSpPr>
            <p:cNvPr id="7" name="Rectangle 6">
              <a:extLst>
                <a:ext uri="{FF2B5EF4-FFF2-40B4-BE49-F238E27FC236}">
                  <a16:creationId xmlns:a16="http://schemas.microsoft.com/office/drawing/2014/main" id="{9FD96825-1B26-412C-8761-F4226B27C65A}"/>
                </a:ext>
              </a:extLst>
            </p:cNvPr>
            <p:cNvSpPr/>
            <p:nvPr/>
          </p:nvSpPr>
          <p:spPr>
            <a:xfrm>
              <a:off x="2093495" y="1275347"/>
              <a:ext cx="7680126" cy="40546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Hans-HK" altLang="en-US"/>
            </a:p>
          </p:txBody>
        </p:sp>
        <p:pic>
          <p:nvPicPr>
            <p:cNvPr id="3" name="Picture 2">
              <a:extLst>
                <a:ext uri="{FF2B5EF4-FFF2-40B4-BE49-F238E27FC236}">
                  <a16:creationId xmlns:a16="http://schemas.microsoft.com/office/drawing/2014/main" id="{486273B5-73A2-41C2-9B46-AF6C2DCCA135}"/>
                </a:ext>
              </a:extLst>
            </p:cNvPr>
            <p:cNvPicPr>
              <a:picLocks noChangeAspect="1"/>
            </p:cNvPicPr>
            <p:nvPr/>
          </p:nvPicPr>
          <p:blipFill>
            <a:blip r:embed="rId3"/>
            <a:stretch>
              <a:fillRect/>
            </a:stretch>
          </p:blipFill>
          <p:spPr>
            <a:xfrm rot="5400000">
              <a:off x="4021601" y="-422028"/>
              <a:ext cx="3920166" cy="7583874"/>
            </a:xfrm>
            <a:prstGeom prst="rect">
              <a:avLst/>
            </a:prstGeom>
          </p:spPr>
        </p:pic>
      </p:grpSp>
    </p:spTree>
    <p:extLst>
      <p:ext uri="{BB962C8B-B14F-4D97-AF65-F5344CB8AC3E}">
        <p14:creationId xmlns:p14="http://schemas.microsoft.com/office/powerpoint/2010/main" val="7144454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Size=2</a:t>
            </a: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00</a:t>
            </a: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 Cutoff of avg(Methyl)=20,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B53D9A8B-E0D8-4A63-859E-449B8DC7A989}"/>
              </a:ext>
            </a:extLst>
          </p:cNvPr>
          <p:cNvSpPr/>
          <p:nvPr/>
        </p:nvSpPr>
        <p:spPr>
          <a:xfrm>
            <a:off x="6275434" y="5846544"/>
            <a:ext cx="1938351" cy="646331"/>
          </a:xfrm>
          <a:prstGeom prst="rect">
            <a:avLst/>
          </a:prstGeom>
        </p:spPr>
        <p:txBody>
          <a:bodyPr wrap="none">
            <a:spAutoFit/>
          </a:bodyPr>
          <a:lstStyle/>
          <a:p>
            <a:r>
              <a:rPr lang="en-US" altLang="zh-Hans-HK" dirty="0"/>
              <a:t>S</a:t>
            </a:r>
            <a:r>
              <a:rPr lang="zh-Hans-HK" altLang="en-US" dirty="0"/>
              <a:t>ensitivity </a:t>
            </a:r>
            <a:r>
              <a:rPr lang="en-US" altLang="zh-Hans-HK" dirty="0"/>
              <a:t>= 0.465 </a:t>
            </a:r>
          </a:p>
          <a:p>
            <a:r>
              <a:rPr lang="en-US" altLang="zh-Hans-HK" dirty="0"/>
              <a:t>Specificity = 0.643</a:t>
            </a:r>
            <a:endParaRPr lang="zh-Hans-HK" altLang="en-US" dirty="0"/>
          </a:p>
        </p:txBody>
      </p:sp>
      <p:graphicFrame>
        <p:nvGraphicFramePr>
          <p:cNvPr id="13" name="Table 12">
            <a:extLst>
              <a:ext uri="{FF2B5EF4-FFF2-40B4-BE49-F238E27FC236}">
                <a16:creationId xmlns:a16="http://schemas.microsoft.com/office/drawing/2014/main" id="{736FD2AC-F2A0-408D-A464-F9CF87E3A122}"/>
              </a:ext>
            </a:extLst>
          </p:cNvPr>
          <p:cNvGraphicFramePr>
            <a:graphicFrameLocks noGrp="1"/>
          </p:cNvGraphicFramePr>
          <p:nvPr>
            <p:extLst>
              <p:ext uri="{D42A27DB-BD31-4B8C-83A1-F6EECF244321}">
                <p14:modId xmlns:p14="http://schemas.microsoft.com/office/powerpoint/2010/main" val="1430560207"/>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Hans-HK" dirty="0"/>
                        <a:t>186</a:t>
                      </a:r>
                      <a:endParaRPr lang="zh-Hans-HK" altLang="en-US" dirty="0"/>
                    </a:p>
                  </a:txBody>
                  <a:tcPr/>
                </a:tc>
                <a:tc>
                  <a:txBody>
                    <a:bodyPr/>
                    <a:lstStyle/>
                    <a:p>
                      <a:pPr algn="ctr"/>
                      <a:r>
                        <a:rPr lang="en-US" altLang="zh-Hans-HK" dirty="0"/>
                        <a:t>214</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143</a:t>
                      </a:r>
                      <a:endParaRPr lang="zh-Hans-HK" altLang="en-US" dirty="0"/>
                    </a:p>
                  </a:txBody>
                  <a:tcPr/>
                </a:tc>
                <a:tc>
                  <a:txBody>
                    <a:bodyPr/>
                    <a:lstStyle/>
                    <a:p>
                      <a:pPr algn="ctr"/>
                      <a:r>
                        <a:rPr lang="en-US" altLang="zh-Hans-HK" dirty="0"/>
                        <a:t>257</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23CBF6D1-5473-4D5A-AF99-D16E86B6ECB6}"/>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64526361-DD49-4B2E-B8E0-908CBD319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28" y="1396016"/>
            <a:ext cx="5852172" cy="4389129"/>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7817C896-FF5A-4115-A9A6-F3D3B0ABFE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8" y="1396017"/>
            <a:ext cx="5852172" cy="4389129"/>
          </a:xfrm>
          <a:prstGeom prst="rect">
            <a:avLst/>
          </a:prstGeom>
        </p:spPr>
      </p:pic>
      <p:graphicFrame>
        <p:nvGraphicFramePr>
          <p:cNvPr id="17" name="Table 16">
            <a:extLst>
              <a:ext uri="{FF2B5EF4-FFF2-40B4-BE49-F238E27FC236}">
                <a16:creationId xmlns:a16="http://schemas.microsoft.com/office/drawing/2014/main" id="{FA8247FD-483B-482B-A6E8-56D5A8568B46}"/>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541514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Size=2</a:t>
            </a: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00</a:t>
            </a: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 Cutoff of max(Methyl)=5,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94B0EDAB-CCB1-491C-AE31-2D51241037E1}"/>
              </a:ext>
            </a:extLst>
          </p:cNvPr>
          <p:cNvSpPr/>
          <p:nvPr/>
        </p:nvSpPr>
        <p:spPr>
          <a:xfrm>
            <a:off x="6275434" y="5846544"/>
            <a:ext cx="1938351" cy="646331"/>
          </a:xfrm>
          <a:prstGeom prst="rect">
            <a:avLst/>
          </a:prstGeom>
        </p:spPr>
        <p:txBody>
          <a:bodyPr wrap="none">
            <a:spAutoFit/>
          </a:bodyPr>
          <a:lstStyle/>
          <a:p>
            <a:r>
              <a:rPr lang="en-US" altLang="zh-Hans-HK" dirty="0"/>
              <a:t>S</a:t>
            </a:r>
            <a:r>
              <a:rPr lang="zh-Hans-HK" altLang="en-US" dirty="0"/>
              <a:t>ensitivity </a:t>
            </a:r>
            <a:r>
              <a:rPr lang="en-US" altLang="zh-Hans-HK" dirty="0"/>
              <a:t>= </a:t>
            </a:r>
            <a:r>
              <a:rPr lang="en-US" altLang="zh-CN" dirty="0"/>
              <a:t>0.438</a:t>
            </a:r>
            <a:r>
              <a:rPr lang="en-US" altLang="zh-Hans-HK" dirty="0"/>
              <a:t> </a:t>
            </a:r>
          </a:p>
          <a:p>
            <a:r>
              <a:rPr lang="en-US" altLang="zh-Hans-HK" dirty="0"/>
              <a:t>Specificity = </a:t>
            </a:r>
            <a:r>
              <a:rPr lang="en-US" altLang="zh-CN" dirty="0"/>
              <a:t>0.663</a:t>
            </a:r>
            <a:endParaRPr lang="zh-Hans-HK" altLang="en-US" dirty="0"/>
          </a:p>
        </p:txBody>
      </p:sp>
      <p:graphicFrame>
        <p:nvGraphicFramePr>
          <p:cNvPr id="13" name="Table 12">
            <a:extLst>
              <a:ext uri="{FF2B5EF4-FFF2-40B4-BE49-F238E27FC236}">
                <a16:creationId xmlns:a16="http://schemas.microsoft.com/office/drawing/2014/main" id="{300E86C1-4629-4ADE-A912-4FFB54EDA556}"/>
              </a:ext>
            </a:extLst>
          </p:cNvPr>
          <p:cNvGraphicFramePr>
            <a:graphicFrameLocks noGrp="1"/>
          </p:cNvGraphicFramePr>
          <p:nvPr>
            <p:extLst>
              <p:ext uri="{D42A27DB-BD31-4B8C-83A1-F6EECF244321}">
                <p14:modId xmlns:p14="http://schemas.microsoft.com/office/powerpoint/2010/main" val="4279797658"/>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175</a:t>
                      </a:r>
                      <a:endParaRPr lang="zh-Hans-HK" altLang="en-US" dirty="0"/>
                    </a:p>
                  </a:txBody>
                  <a:tcPr/>
                </a:tc>
                <a:tc>
                  <a:txBody>
                    <a:bodyPr/>
                    <a:lstStyle/>
                    <a:p>
                      <a:pPr algn="ctr"/>
                      <a:r>
                        <a:rPr lang="en-US" altLang="zh-CN" dirty="0"/>
                        <a:t>225</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CN" dirty="0"/>
                        <a:t>135</a:t>
                      </a:r>
                      <a:endParaRPr lang="zh-Hans-HK" altLang="en-US" dirty="0"/>
                    </a:p>
                  </a:txBody>
                  <a:tcPr/>
                </a:tc>
                <a:tc>
                  <a:txBody>
                    <a:bodyPr/>
                    <a:lstStyle/>
                    <a:p>
                      <a:pPr algn="ctr"/>
                      <a:r>
                        <a:rPr lang="en-US" altLang="zh-CN" dirty="0"/>
                        <a:t>265</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BE380B2A-20CC-4D8A-BAAC-93C3F6A3AD98}"/>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FB881329-2326-496E-A5F4-4D4E0E103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7316" y="1396016"/>
            <a:ext cx="5852172" cy="438912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6F6C2229-A50B-450F-ABEA-90C52392C8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25" y="1396017"/>
            <a:ext cx="5852172" cy="4389129"/>
          </a:xfrm>
          <a:prstGeom prst="rect">
            <a:avLst/>
          </a:prstGeom>
        </p:spPr>
      </p:pic>
      <p:graphicFrame>
        <p:nvGraphicFramePr>
          <p:cNvPr id="15" name="Table 14">
            <a:extLst>
              <a:ext uri="{FF2B5EF4-FFF2-40B4-BE49-F238E27FC236}">
                <a16:creationId xmlns:a16="http://schemas.microsoft.com/office/drawing/2014/main" id="{4AA302BE-EDAC-41CB-9707-BF4367483219}"/>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4031810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Size=2</a:t>
            </a: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00</a:t>
            </a: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 Cutoff of max(Methyl)=10,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EC065CE6-8A1D-4F0A-9B10-38463AE00586}"/>
              </a:ext>
            </a:extLst>
          </p:cNvPr>
          <p:cNvSpPr/>
          <p:nvPr/>
        </p:nvSpPr>
        <p:spPr>
          <a:xfrm>
            <a:off x="6275434" y="5846544"/>
            <a:ext cx="1885453" cy="646331"/>
          </a:xfrm>
          <a:prstGeom prst="rect">
            <a:avLst/>
          </a:prstGeom>
        </p:spPr>
        <p:txBody>
          <a:bodyPr wrap="none">
            <a:spAutoFit/>
          </a:bodyPr>
          <a:lstStyle/>
          <a:p>
            <a:r>
              <a:rPr lang="en-US" altLang="zh-Hans-HK" dirty="0"/>
              <a:t>S</a:t>
            </a:r>
            <a:r>
              <a:rPr lang="zh-Hans-HK" altLang="en-US" dirty="0"/>
              <a:t>ensitivity </a:t>
            </a:r>
            <a:r>
              <a:rPr lang="en-US" altLang="zh-Hans-HK" dirty="0"/>
              <a:t>= 0.513</a:t>
            </a:r>
          </a:p>
          <a:p>
            <a:r>
              <a:rPr lang="en-US" altLang="zh-Hans-HK" dirty="0"/>
              <a:t>Specificity = 0.575</a:t>
            </a:r>
            <a:endParaRPr lang="zh-Hans-HK" altLang="en-US" dirty="0"/>
          </a:p>
        </p:txBody>
      </p:sp>
      <p:graphicFrame>
        <p:nvGraphicFramePr>
          <p:cNvPr id="13" name="Table 12">
            <a:extLst>
              <a:ext uri="{FF2B5EF4-FFF2-40B4-BE49-F238E27FC236}">
                <a16:creationId xmlns:a16="http://schemas.microsoft.com/office/drawing/2014/main" id="{7B668CF7-EE54-4BA4-87FC-417FE4CC1290}"/>
              </a:ext>
            </a:extLst>
          </p:cNvPr>
          <p:cNvGraphicFramePr>
            <a:graphicFrameLocks noGrp="1"/>
          </p:cNvGraphicFramePr>
          <p:nvPr>
            <p:extLst>
              <p:ext uri="{D42A27DB-BD31-4B8C-83A1-F6EECF244321}">
                <p14:modId xmlns:p14="http://schemas.microsoft.com/office/powerpoint/2010/main" val="1581083896"/>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Hans-HK" dirty="0"/>
                        <a:t>205</a:t>
                      </a:r>
                      <a:endParaRPr lang="zh-Hans-HK" altLang="en-US" dirty="0"/>
                    </a:p>
                  </a:txBody>
                  <a:tcPr/>
                </a:tc>
                <a:tc>
                  <a:txBody>
                    <a:bodyPr/>
                    <a:lstStyle/>
                    <a:p>
                      <a:pPr algn="ctr"/>
                      <a:r>
                        <a:rPr lang="en-US" altLang="zh-Hans-HK" dirty="0"/>
                        <a:t>195</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170</a:t>
                      </a:r>
                      <a:endParaRPr lang="zh-Hans-HK" altLang="en-US" dirty="0"/>
                    </a:p>
                  </a:txBody>
                  <a:tcPr/>
                </a:tc>
                <a:tc>
                  <a:txBody>
                    <a:bodyPr/>
                    <a:lstStyle/>
                    <a:p>
                      <a:pPr algn="ctr"/>
                      <a:r>
                        <a:rPr lang="en-US" altLang="zh-Hans-HK" dirty="0"/>
                        <a:t>230</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A2A0B2FC-E986-4BEF-BE09-311C31E2BEAB}"/>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638FD14A-C4DE-49BA-9C42-F32E370CF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45925"/>
            <a:ext cx="5852172" cy="438912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33AF197-B8C4-41B6-B75D-C8D951B8F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61" y="1345925"/>
            <a:ext cx="5852172" cy="4389129"/>
          </a:xfrm>
          <a:prstGeom prst="rect">
            <a:avLst/>
          </a:prstGeom>
        </p:spPr>
      </p:pic>
      <p:graphicFrame>
        <p:nvGraphicFramePr>
          <p:cNvPr id="15" name="Table 14">
            <a:extLst>
              <a:ext uri="{FF2B5EF4-FFF2-40B4-BE49-F238E27FC236}">
                <a16:creationId xmlns:a16="http://schemas.microsoft.com/office/drawing/2014/main" id="{66EF78F0-A717-4C45-92ED-0AE1D98F355B}"/>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187690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Size=2</a:t>
            </a: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00</a:t>
            </a: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 Cutoff of max(Methyl)=15,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5" name="Rectangle 14">
            <a:extLst>
              <a:ext uri="{FF2B5EF4-FFF2-40B4-BE49-F238E27FC236}">
                <a16:creationId xmlns:a16="http://schemas.microsoft.com/office/drawing/2014/main" id="{E7BE95C5-5529-47F5-B5DE-FF7B0DDE27CE}"/>
              </a:ext>
            </a:extLst>
          </p:cNvPr>
          <p:cNvSpPr/>
          <p:nvPr/>
        </p:nvSpPr>
        <p:spPr>
          <a:xfrm>
            <a:off x="6275434" y="5846544"/>
            <a:ext cx="1938351" cy="646331"/>
          </a:xfrm>
          <a:prstGeom prst="rect">
            <a:avLst/>
          </a:prstGeom>
        </p:spPr>
        <p:txBody>
          <a:bodyPr wrap="none">
            <a:spAutoFit/>
          </a:bodyPr>
          <a:lstStyle/>
          <a:p>
            <a:r>
              <a:rPr lang="en-US" altLang="zh-Hans-HK" dirty="0"/>
              <a:t>S</a:t>
            </a:r>
            <a:r>
              <a:rPr lang="zh-Hans-HK" altLang="en-US" dirty="0"/>
              <a:t>ensitivity </a:t>
            </a:r>
            <a:r>
              <a:rPr lang="en-US" altLang="zh-Hans-HK" dirty="0"/>
              <a:t>= 0.543 </a:t>
            </a:r>
          </a:p>
          <a:p>
            <a:r>
              <a:rPr lang="en-US" altLang="zh-Hans-HK" dirty="0"/>
              <a:t>Specificity = 0.518</a:t>
            </a:r>
            <a:endParaRPr lang="zh-Hans-HK" altLang="en-US" dirty="0"/>
          </a:p>
        </p:txBody>
      </p:sp>
      <p:graphicFrame>
        <p:nvGraphicFramePr>
          <p:cNvPr id="16" name="Table 15">
            <a:extLst>
              <a:ext uri="{FF2B5EF4-FFF2-40B4-BE49-F238E27FC236}">
                <a16:creationId xmlns:a16="http://schemas.microsoft.com/office/drawing/2014/main" id="{E5BD77F3-6549-4A37-A70C-DC1140173DF0}"/>
              </a:ext>
            </a:extLst>
          </p:cNvPr>
          <p:cNvGraphicFramePr>
            <a:graphicFrameLocks noGrp="1"/>
          </p:cNvGraphicFramePr>
          <p:nvPr>
            <p:extLst>
              <p:ext uri="{D42A27DB-BD31-4B8C-83A1-F6EECF244321}">
                <p14:modId xmlns:p14="http://schemas.microsoft.com/office/powerpoint/2010/main" val="120855654"/>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Hans-HK" dirty="0"/>
                        <a:t>217</a:t>
                      </a:r>
                      <a:endParaRPr lang="zh-Hans-HK" altLang="en-US" dirty="0"/>
                    </a:p>
                  </a:txBody>
                  <a:tcPr/>
                </a:tc>
                <a:tc>
                  <a:txBody>
                    <a:bodyPr/>
                    <a:lstStyle/>
                    <a:p>
                      <a:pPr algn="ctr"/>
                      <a:r>
                        <a:rPr lang="en-US" altLang="zh-Hans-HK" dirty="0"/>
                        <a:t>183</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193</a:t>
                      </a:r>
                      <a:endParaRPr lang="zh-Hans-HK" altLang="en-US" dirty="0"/>
                    </a:p>
                  </a:txBody>
                  <a:tcPr/>
                </a:tc>
                <a:tc>
                  <a:txBody>
                    <a:bodyPr/>
                    <a:lstStyle/>
                    <a:p>
                      <a:pPr algn="ctr"/>
                      <a:r>
                        <a:rPr lang="en-US" altLang="zh-Hans-HK" dirty="0"/>
                        <a:t>207</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7" name="Straight Arrow Connector 16">
            <a:extLst>
              <a:ext uri="{FF2B5EF4-FFF2-40B4-BE49-F238E27FC236}">
                <a16:creationId xmlns:a16="http://schemas.microsoft.com/office/drawing/2014/main" id="{6C56AE5F-FA1F-41C9-A333-1220E2737631}"/>
              </a:ext>
            </a:extLst>
          </p:cNvPr>
          <p:cNvCxnSpPr>
            <a:endCxn id="15"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772F2214-91E5-4333-8AE4-3AFC7AAA5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841" y="1462562"/>
            <a:ext cx="5852172" cy="438912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48683D0-6153-4CD4-834D-E18E7D1CC0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8" y="1462562"/>
            <a:ext cx="5852172" cy="4389129"/>
          </a:xfrm>
          <a:prstGeom prst="rect">
            <a:avLst/>
          </a:prstGeom>
        </p:spPr>
      </p:pic>
      <p:graphicFrame>
        <p:nvGraphicFramePr>
          <p:cNvPr id="18" name="Table 17">
            <a:extLst>
              <a:ext uri="{FF2B5EF4-FFF2-40B4-BE49-F238E27FC236}">
                <a16:creationId xmlns:a16="http://schemas.microsoft.com/office/drawing/2014/main" id="{21CE8B6B-0F2A-4A12-9DE7-F9F9FE3C3222}"/>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405455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The Performance of Window Size=200, Cutoff of max(Methyl)=20, #Seqs=2K (1K for pos and 1K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15" name="Rectangle 14">
            <a:extLst>
              <a:ext uri="{FF2B5EF4-FFF2-40B4-BE49-F238E27FC236}">
                <a16:creationId xmlns:a16="http://schemas.microsoft.com/office/drawing/2014/main" id="{4754EE7B-99BF-47EF-ADB4-3865FD5B0331}"/>
              </a:ext>
            </a:extLst>
          </p:cNvPr>
          <p:cNvSpPr/>
          <p:nvPr/>
        </p:nvSpPr>
        <p:spPr>
          <a:xfrm>
            <a:off x="6275434" y="5846544"/>
            <a:ext cx="1880643" cy="646331"/>
          </a:xfrm>
          <a:prstGeom prst="rect">
            <a:avLst/>
          </a:prstGeom>
        </p:spPr>
        <p:txBody>
          <a:bodyPr wrap="none">
            <a:spAutoFit/>
          </a:bodyPr>
          <a:lstStyle/>
          <a:p>
            <a:r>
              <a:rPr lang="en-US" altLang="zh-Hans-HK" dirty="0"/>
              <a:t>S</a:t>
            </a:r>
            <a:r>
              <a:rPr lang="zh-Hans-HK" altLang="en-US" dirty="0"/>
              <a:t>ensitivity </a:t>
            </a:r>
            <a:r>
              <a:rPr lang="en-US" altLang="zh-Hans-HK" dirty="0"/>
              <a:t>= 0.49 </a:t>
            </a:r>
          </a:p>
          <a:p>
            <a:r>
              <a:rPr lang="en-US" altLang="zh-Hans-HK" dirty="0"/>
              <a:t>Specificity = 0.508</a:t>
            </a:r>
            <a:endParaRPr lang="zh-Hans-HK" altLang="en-US" dirty="0"/>
          </a:p>
        </p:txBody>
      </p:sp>
      <p:graphicFrame>
        <p:nvGraphicFramePr>
          <p:cNvPr id="16" name="Table 15">
            <a:extLst>
              <a:ext uri="{FF2B5EF4-FFF2-40B4-BE49-F238E27FC236}">
                <a16:creationId xmlns:a16="http://schemas.microsoft.com/office/drawing/2014/main" id="{87B4AD06-8790-4520-89C6-5F05766066A4}"/>
              </a:ext>
            </a:extLst>
          </p:cNvPr>
          <p:cNvGraphicFramePr>
            <a:graphicFrameLocks noGrp="1"/>
          </p:cNvGraphicFramePr>
          <p:nvPr>
            <p:extLst>
              <p:ext uri="{D42A27DB-BD31-4B8C-83A1-F6EECF244321}">
                <p14:modId xmlns:p14="http://schemas.microsoft.com/office/powerpoint/2010/main" val="3717140328"/>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Hans-HK" dirty="0"/>
                        <a:t>196</a:t>
                      </a:r>
                      <a:endParaRPr lang="zh-Hans-HK" altLang="en-US" dirty="0"/>
                    </a:p>
                  </a:txBody>
                  <a:tcPr/>
                </a:tc>
                <a:tc>
                  <a:txBody>
                    <a:bodyPr/>
                    <a:lstStyle/>
                    <a:p>
                      <a:pPr algn="ctr"/>
                      <a:r>
                        <a:rPr lang="en-US" altLang="zh-Hans-HK" dirty="0"/>
                        <a:t>204</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197</a:t>
                      </a:r>
                      <a:endParaRPr lang="zh-Hans-HK" altLang="en-US" dirty="0"/>
                    </a:p>
                  </a:txBody>
                  <a:tcPr/>
                </a:tc>
                <a:tc>
                  <a:txBody>
                    <a:bodyPr/>
                    <a:lstStyle/>
                    <a:p>
                      <a:pPr algn="ctr"/>
                      <a:r>
                        <a:rPr lang="en-US" altLang="zh-Hans-HK" dirty="0"/>
                        <a:t>203</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7" name="Straight Arrow Connector 16">
            <a:extLst>
              <a:ext uri="{FF2B5EF4-FFF2-40B4-BE49-F238E27FC236}">
                <a16:creationId xmlns:a16="http://schemas.microsoft.com/office/drawing/2014/main" id="{DC9916B1-0CC5-4EAE-98AA-3D8B294377A8}"/>
              </a:ext>
            </a:extLst>
          </p:cNvPr>
          <p:cNvCxnSpPr>
            <a:endCxn id="15"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 name="Picture 4" descr="A screenshot of a cell phone&#10;&#10;Description automatically generated">
            <a:extLst>
              <a:ext uri="{FF2B5EF4-FFF2-40B4-BE49-F238E27FC236}">
                <a16:creationId xmlns:a16="http://schemas.microsoft.com/office/drawing/2014/main" id="{1D642F18-99AB-4394-87AE-B52859243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96016"/>
            <a:ext cx="5852172" cy="438912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613E08B1-DEA0-4E91-B036-9F0E9ABE36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956" y="1396017"/>
            <a:ext cx="5852172" cy="4389129"/>
          </a:xfrm>
          <a:prstGeom prst="rect">
            <a:avLst/>
          </a:prstGeom>
        </p:spPr>
      </p:pic>
      <p:graphicFrame>
        <p:nvGraphicFramePr>
          <p:cNvPr id="18" name="Table 17">
            <a:extLst>
              <a:ext uri="{FF2B5EF4-FFF2-40B4-BE49-F238E27FC236}">
                <a16:creationId xmlns:a16="http://schemas.microsoft.com/office/drawing/2014/main" id="{969F1E7A-A72B-4850-9C36-BE96011D09A9}"/>
              </a:ext>
            </a:extLst>
          </p:cNvPr>
          <p:cNvGraphicFramePr>
            <a:graphicFrameLocks noGrp="1"/>
          </p:cNvGraphicFramePr>
          <p:nvPr>
            <p:extLst>
              <p:ext uri="{D42A27DB-BD31-4B8C-83A1-F6EECF244321}">
                <p14:modId xmlns:p14="http://schemas.microsoft.com/office/powerpoint/2010/main" val="21797283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986234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a:xfrm>
            <a:off x="970548" y="2310062"/>
            <a:ext cx="10515600" cy="3645569"/>
          </a:xfrm>
        </p:spPr>
        <p:txBody>
          <a:bodyPr>
            <a:normAutofit/>
          </a:bodyPr>
          <a:lstStyle/>
          <a:p>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Aim:</a:t>
            </a:r>
            <a:r>
              <a:rPr lang="zh-CN"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rPr>
              <a:t> </a:t>
            </a: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Decrease the distance between train and test</a:t>
            </a:r>
            <a:b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Method: 1. rectify parameters: learning rate, loss function, and so on. 2. change other models.</a:t>
            </a:r>
            <a:b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Test </a:t>
            </a:r>
            <a:r>
              <a:rPr lang="en-US" altLang="zh-CN" sz="2800" b="1" dirty="0" err="1">
                <a:solidFill>
                  <a:srgbClr val="002060"/>
                </a:solidFill>
                <a:latin typeface="Arial" panose="020B0604020202020204" pitchFamily="34" charset="0"/>
                <a:ea typeface="宋体" panose="02010600030101010101" pitchFamily="2" charset="-122"/>
                <a:cs typeface="Arial" panose="020B0604020202020204" pitchFamily="34" charset="0"/>
              </a:rPr>
              <a:t>sampe</a:t>
            </a: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 data: </a:t>
            </a:r>
            <a:r>
              <a:rPr lang="en-US" altLang="zh-CN" sz="2800" b="1" dirty="0" err="1">
                <a:solidFill>
                  <a:srgbClr val="002060"/>
                </a:solidFill>
                <a:latin typeface="Arial" panose="020B0604020202020204" pitchFamily="34" charset="0"/>
                <a:ea typeface="宋体" panose="02010600030101010101" pitchFamily="2" charset="-122"/>
                <a:cs typeface="Arial" panose="020B0604020202020204" pitchFamily="34" charset="0"/>
              </a:rPr>
              <a:t>windowsize</a:t>
            </a:r>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 =1000, c</a:t>
            </a: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utoff of max(Methyl)=5, #Seqs=2W (1W for pos and 1W for neg)</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6" name="Title 1">
            <a:extLst>
              <a:ext uri="{FF2B5EF4-FFF2-40B4-BE49-F238E27FC236}">
                <a16:creationId xmlns:a16="http://schemas.microsoft.com/office/drawing/2014/main" id="{54F5B60A-95CA-4A1D-8924-FCBDC39B8558}"/>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Improvement</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0001475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79ED-F784-4212-80C6-9BE784E925E3}"/>
              </a:ext>
            </a:extLst>
          </p:cNvPr>
          <p:cNvSpPr>
            <a:spLocks noGrp="1"/>
          </p:cNvSpPr>
          <p:nvPr>
            <p:ph type="title"/>
          </p:nvPr>
        </p:nvSpPr>
        <p:spPr/>
        <p:txBody>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Improvement</a:t>
            </a:r>
            <a:endParaRPr lang="zh-Hans-HK" altLang="en-US" dirty="0"/>
          </a:p>
        </p:txBody>
      </p:sp>
      <p:sp>
        <p:nvSpPr>
          <p:cNvPr id="3" name="Content Placeholder 2">
            <a:extLst>
              <a:ext uri="{FF2B5EF4-FFF2-40B4-BE49-F238E27FC236}">
                <a16:creationId xmlns:a16="http://schemas.microsoft.com/office/drawing/2014/main" id="{FDDEA77B-6F7B-4608-BB08-F54601A2C14F}"/>
              </a:ext>
            </a:extLst>
          </p:cNvPr>
          <p:cNvSpPr>
            <a:spLocks noGrp="1"/>
          </p:cNvSpPr>
          <p:nvPr>
            <p:ph idx="1"/>
          </p:nvPr>
        </p:nvSpPr>
        <p:spPr/>
        <p:txBody>
          <a:bodyPr/>
          <a:lstStyle/>
          <a:p>
            <a:r>
              <a:rPr lang="en-US" altLang="zh-CN" b="1" dirty="0">
                <a:solidFill>
                  <a:srgbClr val="002060"/>
                </a:solidFill>
                <a:latin typeface="Arial" panose="020B0604020202020204" pitchFamily="34" charset="0"/>
                <a:ea typeface="宋体" panose="02010600030101010101" pitchFamily="2" charset="-122"/>
                <a:cs typeface="Arial" panose="020B0604020202020204" pitchFamily="34" charset="0"/>
              </a:rPr>
              <a:t>Aim</a:t>
            </a:r>
          </a:p>
          <a:p>
            <a:pPr lvl="1"/>
            <a:r>
              <a:rPr lang="en-US" altLang="zh-CN" b="1" dirty="0">
                <a:solidFill>
                  <a:srgbClr val="002060"/>
                </a:solidFill>
                <a:latin typeface="Arial" panose="020B0604020202020204" pitchFamily="34" charset="0"/>
                <a:ea typeface="宋体" panose="02010600030101010101" pitchFamily="2" charset="-122"/>
                <a:cs typeface="Arial" panose="020B0604020202020204" pitchFamily="34" charset="0"/>
              </a:rPr>
              <a:t>Decrease the distance between train and test</a:t>
            </a:r>
          </a:p>
          <a:p>
            <a:r>
              <a:rPr lang="en-US" altLang="zh-CN" b="1" dirty="0">
                <a:solidFill>
                  <a:srgbClr val="002060"/>
                </a:solidFill>
                <a:latin typeface="Arial" panose="020B0604020202020204" pitchFamily="34" charset="0"/>
                <a:ea typeface="宋体" panose="02010600030101010101" pitchFamily="2" charset="-122"/>
                <a:cs typeface="Arial" panose="020B0604020202020204" pitchFamily="34" charset="0"/>
              </a:rPr>
              <a:t>Method</a:t>
            </a:r>
          </a:p>
          <a:p>
            <a:pPr lvl="1"/>
            <a:r>
              <a:rPr lang="en-US" altLang="zh-CN" b="1" dirty="0">
                <a:solidFill>
                  <a:srgbClr val="002060"/>
                </a:solidFill>
                <a:latin typeface="Arial" panose="020B0604020202020204" pitchFamily="34" charset="0"/>
                <a:ea typeface="宋体" panose="02010600030101010101" pitchFamily="2" charset="-122"/>
                <a:cs typeface="Arial" panose="020B0604020202020204" pitchFamily="34" charset="0"/>
              </a:rPr>
              <a:t>rectify parameters: learning rate, loss function, and so on.</a:t>
            </a:r>
          </a:p>
          <a:p>
            <a:pPr lvl="1"/>
            <a:r>
              <a:rPr lang="en-US" altLang="zh-CN" b="1" dirty="0">
                <a:solidFill>
                  <a:srgbClr val="002060"/>
                </a:solidFill>
                <a:latin typeface="Arial" panose="020B0604020202020204" pitchFamily="34" charset="0"/>
                <a:ea typeface="宋体" panose="02010600030101010101" pitchFamily="2" charset="-122"/>
                <a:cs typeface="Arial" panose="020B0604020202020204" pitchFamily="34" charset="0"/>
              </a:rPr>
              <a:t>change other models.</a:t>
            </a:r>
          </a:p>
          <a:p>
            <a:r>
              <a:rPr lang="en-US" altLang="zh-CN" b="1" dirty="0">
                <a:solidFill>
                  <a:srgbClr val="002060"/>
                </a:solidFill>
                <a:latin typeface="Arial" panose="020B0604020202020204" pitchFamily="34" charset="0"/>
                <a:ea typeface="宋体" panose="02010600030101010101" pitchFamily="2" charset="-122"/>
                <a:cs typeface="Arial" panose="020B0604020202020204" pitchFamily="34" charset="0"/>
              </a:rPr>
              <a:t>Test sample data</a:t>
            </a:r>
          </a:p>
          <a:p>
            <a:pPr lvl="1"/>
            <a:r>
              <a:rPr lang="en-US" altLang="zh-CN" b="1" dirty="0">
                <a:solidFill>
                  <a:srgbClr val="002060"/>
                </a:solidFill>
                <a:latin typeface="Arial" panose="020B0604020202020204" pitchFamily="34" charset="0"/>
                <a:ea typeface="宋体" panose="02010600030101010101" pitchFamily="2" charset="-122"/>
                <a:cs typeface="Arial" panose="020B0604020202020204" pitchFamily="34" charset="0"/>
              </a:rPr>
              <a:t>Window size =1000, c</a:t>
            </a: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utoff of max(Methyl)=5, #Seqs=2W (1W for pos and 1W for neg)</a:t>
            </a:r>
            <a:endParaRPr lang="zh-Hans-HK" altLang="en-US" dirty="0"/>
          </a:p>
        </p:txBody>
      </p:sp>
    </p:spTree>
    <p:extLst>
      <p:ext uri="{BB962C8B-B14F-4D97-AF65-F5344CB8AC3E}">
        <p14:creationId xmlns:p14="http://schemas.microsoft.com/office/powerpoint/2010/main" val="41688984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4740-8E05-46EB-A453-DCC6EA5E9F69}"/>
              </a:ext>
            </a:extLst>
          </p:cNvPr>
          <p:cNvSpPr>
            <a:spLocks noGrp="1"/>
          </p:cNvSpPr>
          <p:nvPr>
            <p:ph type="title"/>
          </p:nvPr>
        </p:nvSpPr>
        <p:spPr/>
        <p:txBody>
          <a:bodyPr/>
          <a:lstStyle/>
          <a:p>
            <a:pPr algn="ctr"/>
            <a:r>
              <a:rPr lang="en-US" altLang="zh-CN" b="1" dirty="0">
                <a:solidFill>
                  <a:srgbClr val="002060"/>
                </a:solidFill>
                <a:latin typeface="Arial" panose="020B0604020202020204" pitchFamily="34" charset="0"/>
                <a:ea typeface="宋体" panose="02010600030101010101" pitchFamily="2" charset="-122"/>
                <a:cs typeface="Arial" panose="020B0604020202020204" pitchFamily="34" charset="0"/>
              </a:rPr>
              <a:t>Learning Rate</a:t>
            </a:r>
            <a:endParaRPr lang="zh-Hans-HK" altLang="en-US" dirty="0"/>
          </a:p>
        </p:txBody>
      </p:sp>
      <p:sp>
        <p:nvSpPr>
          <p:cNvPr id="3" name="Content Placeholder 2">
            <a:extLst>
              <a:ext uri="{FF2B5EF4-FFF2-40B4-BE49-F238E27FC236}">
                <a16:creationId xmlns:a16="http://schemas.microsoft.com/office/drawing/2014/main" id="{A56D6FAA-EBED-4692-8FD7-AB0D22D4392F}"/>
              </a:ext>
            </a:extLst>
          </p:cNvPr>
          <p:cNvSpPr>
            <a:spLocks noGrp="1"/>
          </p:cNvSpPr>
          <p:nvPr>
            <p:ph idx="1"/>
          </p:nvPr>
        </p:nvSpPr>
        <p:spPr/>
        <p:txBody>
          <a:bodyPr/>
          <a:lstStyle/>
          <a:p>
            <a:r>
              <a:rPr lang="en-US" altLang="zh-Hans-HK" dirty="0"/>
              <a:t>From 0.0001, 0.001, 0.01 to 0.1</a:t>
            </a:r>
            <a:endParaRPr lang="zh-Hans-HK" altLang="en-US" dirty="0"/>
          </a:p>
        </p:txBody>
      </p:sp>
      <p:pic>
        <p:nvPicPr>
          <p:cNvPr id="5" name="Picture 4">
            <a:extLst>
              <a:ext uri="{FF2B5EF4-FFF2-40B4-BE49-F238E27FC236}">
                <a16:creationId xmlns:a16="http://schemas.microsoft.com/office/drawing/2014/main" id="{22E5B8CB-4575-4FB0-A683-B0960129BECA}"/>
              </a:ext>
            </a:extLst>
          </p:cNvPr>
          <p:cNvPicPr>
            <a:picLocks noChangeAspect="1"/>
          </p:cNvPicPr>
          <p:nvPr/>
        </p:nvPicPr>
        <p:blipFill>
          <a:blip r:embed="rId2"/>
          <a:stretch>
            <a:fillRect/>
          </a:stretch>
        </p:blipFill>
        <p:spPr>
          <a:xfrm>
            <a:off x="690819" y="3429000"/>
            <a:ext cx="11029362" cy="1188083"/>
          </a:xfrm>
          <a:prstGeom prst="rect">
            <a:avLst/>
          </a:prstGeom>
        </p:spPr>
      </p:pic>
      <p:sp>
        <p:nvSpPr>
          <p:cNvPr id="7" name="Rectangle: Rounded Corners 6">
            <a:extLst>
              <a:ext uri="{FF2B5EF4-FFF2-40B4-BE49-F238E27FC236}">
                <a16:creationId xmlns:a16="http://schemas.microsoft.com/office/drawing/2014/main" id="{9DB2085D-6D74-4C90-B2F5-452EB5A17E77}"/>
              </a:ext>
            </a:extLst>
          </p:cNvPr>
          <p:cNvSpPr/>
          <p:nvPr/>
        </p:nvSpPr>
        <p:spPr>
          <a:xfrm>
            <a:off x="3585411" y="3308684"/>
            <a:ext cx="1347536" cy="66173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dirty="0"/>
          </a:p>
        </p:txBody>
      </p:sp>
      <p:cxnSp>
        <p:nvCxnSpPr>
          <p:cNvPr id="9" name="Straight Arrow Connector 8">
            <a:extLst>
              <a:ext uri="{FF2B5EF4-FFF2-40B4-BE49-F238E27FC236}">
                <a16:creationId xmlns:a16="http://schemas.microsoft.com/office/drawing/2014/main" id="{ABF8CBAB-DA54-43FD-B683-50B3FF6496FA}"/>
              </a:ext>
            </a:extLst>
          </p:cNvPr>
          <p:cNvCxnSpPr>
            <a:endCxn id="7" idx="0"/>
          </p:cNvCxnSpPr>
          <p:nvPr/>
        </p:nvCxnSpPr>
        <p:spPr>
          <a:xfrm>
            <a:off x="3236495" y="2418347"/>
            <a:ext cx="1022684" cy="8903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4737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mean_squared_error</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984703C2-7263-4BE6-BEC0-2390B9BD1E33}"/>
              </a:ext>
            </a:extLst>
          </p:cNvPr>
          <p:cNvSpPr/>
          <p:nvPr/>
        </p:nvSpPr>
        <p:spPr>
          <a:xfrm>
            <a:off x="6275434" y="5846544"/>
            <a:ext cx="1938351" cy="646331"/>
          </a:xfrm>
          <a:prstGeom prst="rect">
            <a:avLst/>
          </a:prstGeom>
        </p:spPr>
        <p:txBody>
          <a:bodyPr wrap="none">
            <a:spAutoFit/>
          </a:bodyPr>
          <a:lstStyle/>
          <a:p>
            <a:r>
              <a:rPr lang="en-US" altLang="zh-Hans-HK" dirty="0"/>
              <a:t>S</a:t>
            </a:r>
            <a:r>
              <a:rPr lang="zh-Hans-HK" altLang="en-US" dirty="0"/>
              <a:t>ensitivity </a:t>
            </a:r>
            <a:r>
              <a:rPr lang="en-US" altLang="zh-Hans-HK" dirty="0"/>
              <a:t>= 0.627 </a:t>
            </a:r>
          </a:p>
          <a:p>
            <a:r>
              <a:rPr lang="en-US" altLang="zh-Hans-HK" dirty="0"/>
              <a:t>Specificity = 0.423</a:t>
            </a:r>
            <a:endParaRPr lang="zh-Hans-HK" altLang="en-US" dirty="0"/>
          </a:p>
        </p:txBody>
      </p:sp>
      <p:graphicFrame>
        <p:nvGraphicFramePr>
          <p:cNvPr id="13" name="Table 12">
            <a:extLst>
              <a:ext uri="{FF2B5EF4-FFF2-40B4-BE49-F238E27FC236}">
                <a16:creationId xmlns:a16="http://schemas.microsoft.com/office/drawing/2014/main" id="{49216ADD-8DB2-4FD3-838C-0E0E42B2B494}"/>
              </a:ext>
            </a:extLst>
          </p:cNvPr>
          <p:cNvGraphicFramePr>
            <a:graphicFrameLocks noGrp="1"/>
          </p:cNvGraphicFramePr>
          <p:nvPr>
            <p:extLst>
              <p:ext uri="{D42A27DB-BD31-4B8C-83A1-F6EECF244321}">
                <p14:modId xmlns:p14="http://schemas.microsoft.com/office/powerpoint/2010/main" val="3937252031"/>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Hans-HK" dirty="0"/>
                        <a:t>2505</a:t>
                      </a:r>
                      <a:endParaRPr lang="zh-Hans-HK" altLang="en-US" dirty="0"/>
                    </a:p>
                  </a:txBody>
                  <a:tcPr/>
                </a:tc>
                <a:tc>
                  <a:txBody>
                    <a:bodyPr/>
                    <a:lstStyle/>
                    <a:p>
                      <a:pPr algn="ctr"/>
                      <a:r>
                        <a:rPr lang="en-US" altLang="zh-Hans-HK" dirty="0"/>
                        <a:t>1493</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2305</a:t>
                      </a:r>
                      <a:endParaRPr lang="zh-Hans-HK" altLang="en-US" dirty="0"/>
                    </a:p>
                  </a:txBody>
                  <a:tcPr/>
                </a:tc>
                <a:tc>
                  <a:txBody>
                    <a:bodyPr/>
                    <a:lstStyle/>
                    <a:p>
                      <a:pPr algn="ctr"/>
                      <a:r>
                        <a:rPr lang="en-US" altLang="zh-Hans-HK" dirty="0"/>
                        <a:t>1695</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8E5CEA44-0E7A-48DC-A083-A7511C9C62D8}"/>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5" name="Table 14">
            <a:extLst>
              <a:ext uri="{FF2B5EF4-FFF2-40B4-BE49-F238E27FC236}">
                <a16:creationId xmlns:a16="http://schemas.microsoft.com/office/drawing/2014/main" id="{C7F6D674-39B4-4683-8FAE-FDE11947C7C6}"/>
              </a:ext>
            </a:extLst>
          </p:cNvPr>
          <p:cNvGraphicFramePr>
            <a:graphicFrameLocks noGrp="1"/>
          </p:cNvGraphicFramePr>
          <p:nvPr>
            <p:extLst>
              <p:ext uri="{D42A27DB-BD31-4B8C-83A1-F6EECF244321}">
                <p14:modId xmlns:p14="http://schemas.microsoft.com/office/powerpoint/2010/main" val="3936474296"/>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626583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mean_squared_error</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31FCE7A8-8FDC-4398-9C9D-6111F0DA81E2}"/>
              </a:ext>
            </a:extLst>
          </p:cNvPr>
          <p:cNvSpPr/>
          <p:nvPr/>
        </p:nvSpPr>
        <p:spPr>
          <a:xfrm>
            <a:off x="6275434" y="5846544"/>
            <a:ext cx="1938351" cy="646331"/>
          </a:xfrm>
          <a:prstGeom prst="rect">
            <a:avLst/>
          </a:prstGeom>
        </p:spPr>
        <p:txBody>
          <a:bodyPr wrap="none">
            <a:spAutoFit/>
          </a:bodyPr>
          <a:lstStyle/>
          <a:p>
            <a:r>
              <a:rPr lang="en-US" altLang="zh-Hans-HK" dirty="0"/>
              <a:t>S</a:t>
            </a:r>
            <a:r>
              <a:rPr lang="zh-Hans-HK" altLang="en-US" dirty="0"/>
              <a:t>ensitivity </a:t>
            </a:r>
            <a:r>
              <a:rPr lang="en-US" altLang="zh-Hans-HK" dirty="0"/>
              <a:t>= 0.565 </a:t>
            </a:r>
          </a:p>
          <a:p>
            <a:r>
              <a:rPr lang="en-US" altLang="zh-Hans-HK" dirty="0"/>
              <a:t>Specificity = 0.473</a:t>
            </a:r>
            <a:endParaRPr lang="zh-Hans-HK" altLang="en-US" dirty="0"/>
          </a:p>
        </p:txBody>
      </p:sp>
      <p:graphicFrame>
        <p:nvGraphicFramePr>
          <p:cNvPr id="13" name="Table 12">
            <a:extLst>
              <a:ext uri="{FF2B5EF4-FFF2-40B4-BE49-F238E27FC236}">
                <a16:creationId xmlns:a16="http://schemas.microsoft.com/office/drawing/2014/main" id="{78F16B03-4179-474C-8877-11C3CBBC0E3C}"/>
              </a:ext>
            </a:extLst>
          </p:cNvPr>
          <p:cNvGraphicFramePr>
            <a:graphicFrameLocks noGrp="1"/>
          </p:cNvGraphicFramePr>
          <p:nvPr>
            <p:extLst>
              <p:ext uri="{D42A27DB-BD31-4B8C-83A1-F6EECF244321}">
                <p14:modId xmlns:p14="http://schemas.microsoft.com/office/powerpoint/2010/main" val="235707466"/>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Hans-HK" dirty="0"/>
                        <a:t>2258</a:t>
                      </a:r>
                      <a:endParaRPr lang="zh-Hans-HK" altLang="en-US" dirty="0"/>
                    </a:p>
                  </a:txBody>
                  <a:tcPr/>
                </a:tc>
                <a:tc>
                  <a:txBody>
                    <a:bodyPr/>
                    <a:lstStyle/>
                    <a:p>
                      <a:pPr algn="ctr"/>
                      <a:r>
                        <a:rPr lang="en-US" altLang="zh-Hans-HK" dirty="0"/>
                        <a:t>1742</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2108</a:t>
                      </a:r>
                      <a:endParaRPr lang="zh-Hans-HK" altLang="en-US" dirty="0"/>
                    </a:p>
                  </a:txBody>
                  <a:tcPr/>
                </a:tc>
                <a:tc>
                  <a:txBody>
                    <a:bodyPr/>
                    <a:lstStyle/>
                    <a:p>
                      <a:pPr algn="ctr"/>
                      <a:r>
                        <a:rPr lang="en-US" altLang="zh-Hans-HK" dirty="0"/>
                        <a:t>1892</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3F8B6383-B27A-4BC8-8669-CA203C36A8C3}"/>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5" name="Table 14">
            <a:extLst>
              <a:ext uri="{FF2B5EF4-FFF2-40B4-BE49-F238E27FC236}">
                <a16:creationId xmlns:a16="http://schemas.microsoft.com/office/drawing/2014/main" id="{4F57662A-C238-46E5-9BDC-655F984C31FD}"/>
              </a:ext>
            </a:extLst>
          </p:cNvPr>
          <p:cNvGraphicFramePr>
            <a:graphicFrameLocks noGrp="1"/>
          </p:cNvGraphicFramePr>
          <p:nvPr>
            <p:extLst>
              <p:ext uri="{D42A27DB-BD31-4B8C-83A1-F6EECF244321}">
                <p14:modId xmlns:p14="http://schemas.microsoft.com/office/powerpoint/2010/main" val="3601501372"/>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99464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lstStyle/>
          <a:p>
            <a:pPr algn="ctr"/>
            <a:r>
              <a:rPr lang="en-US" altLang="zh-CN" sz="3600" b="1" dirty="0">
                <a:solidFill>
                  <a:srgbClr val="002060"/>
                </a:solidFill>
                <a:latin typeface="Arial" panose="020B0604020202020204" pitchFamily="34" charset="0"/>
                <a:ea typeface="宋体" panose="02010600030101010101" pitchFamily="2" charset="-122"/>
                <a:cs typeface="Arial" panose="020B0604020202020204" pitchFamily="34" charset="0"/>
              </a:rPr>
              <a:t>Try</a:t>
            </a:r>
            <a:endParaRPr lang="zh-Hans-HK" altLang="en-US" sz="36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4" name="TextBox 3">
            <a:extLst>
              <a:ext uri="{FF2B5EF4-FFF2-40B4-BE49-F238E27FC236}">
                <a16:creationId xmlns:a16="http://schemas.microsoft.com/office/drawing/2014/main" id="{5A9FAE7C-C765-4E88-9C42-970D8C574183}"/>
              </a:ext>
            </a:extLst>
          </p:cNvPr>
          <p:cNvSpPr txBox="1"/>
          <p:nvPr/>
        </p:nvSpPr>
        <p:spPr>
          <a:xfrm>
            <a:off x="7038473" y="3630553"/>
            <a:ext cx="4190133" cy="2862322"/>
          </a:xfrm>
          <a:prstGeom prst="rect">
            <a:avLst/>
          </a:prstGeom>
          <a:noFill/>
        </p:spPr>
        <p:txBody>
          <a:bodyPr wrap="square" rtlCol="0">
            <a:spAutoFit/>
          </a:bodyPr>
          <a:lstStyle/>
          <a:p>
            <a:r>
              <a:rPr lang="en-US" altLang="zh-Hans-HK" dirty="0"/>
              <a:t>For calculating the weight values (w), we use 60% data for training as training dataset, and 40% data for validating as validation dataset.</a:t>
            </a:r>
          </a:p>
          <a:p>
            <a:endParaRPr lang="en-US" altLang="zh-Hans-HK" dirty="0"/>
          </a:p>
          <a:p>
            <a:r>
              <a:rPr lang="en-US" altLang="zh-Hans-HK" dirty="0"/>
              <a:t>For each process of rectifying w, we split 20% training data for validation.</a:t>
            </a:r>
          </a:p>
          <a:p>
            <a:endParaRPr lang="en-US" altLang="zh-Hans-HK" dirty="0"/>
          </a:p>
          <a:p>
            <a:r>
              <a:rPr lang="en-US" altLang="zh-Hans-HK" dirty="0"/>
              <a:t>We used mean squared error (MSE) as loss function, and accuracy as metrics function.</a:t>
            </a:r>
            <a:endParaRPr lang="zh-Hans-HK" altLang="en-US" dirty="0"/>
          </a:p>
        </p:txBody>
      </p:sp>
      <p:pic>
        <p:nvPicPr>
          <p:cNvPr id="8" name="Picture 7">
            <a:extLst>
              <a:ext uri="{FF2B5EF4-FFF2-40B4-BE49-F238E27FC236}">
                <a16:creationId xmlns:a16="http://schemas.microsoft.com/office/drawing/2014/main" id="{D4E0AAF6-8200-454B-A8BC-CEE31793231C}"/>
              </a:ext>
            </a:extLst>
          </p:cNvPr>
          <p:cNvPicPr>
            <a:picLocks noChangeAspect="1"/>
          </p:cNvPicPr>
          <p:nvPr/>
        </p:nvPicPr>
        <p:blipFill>
          <a:blip r:embed="rId3"/>
          <a:stretch>
            <a:fillRect/>
          </a:stretch>
        </p:blipFill>
        <p:spPr>
          <a:xfrm>
            <a:off x="152400" y="1354991"/>
            <a:ext cx="6428571" cy="4952381"/>
          </a:xfrm>
          <a:prstGeom prst="rect">
            <a:avLst/>
          </a:prstGeom>
        </p:spPr>
      </p:pic>
      <p:pic>
        <p:nvPicPr>
          <p:cNvPr id="3" name="Picture 2">
            <a:extLst>
              <a:ext uri="{FF2B5EF4-FFF2-40B4-BE49-F238E27FC236}">
                <a16:creationId xmlns:a16="http://schemas.microsoft.com/office/drawing/2014/main" id="{6042990B-E117-4ED9-915E-B6667ED267EC}"/>
              </a:ext>
            </a:extLst>
          </p:cNvPr>
          <p:cNvPicPr>
            <a:picLocks noChangeAspect="1"/>
          </p:cNvPicPr>
          <p:nvPr/>
        </p:nvPicPr>
        <p:blipFill>
          <a:blip r:embed="rId4"/>
          <a:stretch>
            <a:fillRect/>
          </a:stretch>
        </p:blipFill>
        <p:spPr>
          <a:xfrm>
            <a:off x="6580971" y="1354991"/>
            <a:ext cx="5574631" cy="2162955"/>
          </a:xfrm>
          <a:prstGeom prst="rect">
            <a:avLst/>
          </a:prstGeom>
        </p:spPr>
      </p:pic>
    </p:spTree>
    <p:extLst>
      <p:ext uri="{BB962C8B-B14F-4D97-AF65-F5344CB8AC3E}">
        <p14:creationId xmlns:p14="http://schemas.microsoft.com/office/powerpoint/2010/main" val="41824295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mean_squared_error</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8D1A76B1-79F0-4EA3-9E62-0141BE838B72}"/>
              </a:ext>
            </a:extLst>
          </p:cNvPr>
          <p:cNvSpPr/>
          <p:nvPr/>
        </p:nvSpPr>
        <p:spPr>
          <a:xfrm>
            <a:off x="6275434" y="5846544"/>
            <a:ext cx="1885453" cy="646331"/>
          </a:xfrm>
          <a:prstGeom prst="rect">
            <a:avLst/>
          </a:prstGeom>
        </p:spPr>
        <p:txBody>
          <a:bodyPr wrap="none">
            <a:spAutoFit/>
          </a:bodyPr>
          <a:lstStyle/>
          <a:p>
            <a:r>
              <a:rPr lang="en-US" altLang="zh-Hans-HK" dirty="0"/>
              <a:t>S</a:t>
            </a:r>
            <a:r>
              <a:rPr lang="zh-Hans-HK" altLang="en-US" dirty="0"/>
              <a:t>ensitivity </a:t>
            </a:r>
            <a:r>
              <a:rPr lang="en-US" altLang="zh-Hans-HK" dirty="0"/>
              <a:t>= 0.559</a:t>
            </a:r>
          </a:p>
          <a:p>
            <a:r>
              <a:rPr lang="en-US" altLang="zh-Hans-HK" dirty="0"/>
              <a:t>Specificity = 0.489</a:t>
            </a:r>
            <a:endParaRPr lang="zh-Hans-HK" altLang="en-US" dirty="0"/>
          </a:p>
        </p:txBody>
      </p:sp>
      <p:graphicFrame>
        <p:nvGraphicFramePr>
          <p:cNvPr id="13" name="Table 12">
            <a:extLst>
              <a:ext uri="{FF2B5EF4-FFF2-40B4-BE49-F238E27FC236}">
                <a16:creationId xmlns:a16="http://schemas.microsoft.com/office/drawing/2014/main" id="{E3D8457B-B81E-465B-911E-F80CFDD8E863}"/>
              </a:ext>
            </a:extLst>
          </p:cNvPr>
          <p:cNvGraphicFramePr>
            <a:graphicFrameLocks noGrp="1"/>
          </p:cNvGraphicFramePr>
          <p:nvPr>
            <p:extLst>
              <p:ext uri="{D42A27DB-BD31-4B8C-83A1-F6EECF244321}">
                <p14:modId xmlns:p14="http://schemas.microsoft.com/office/powerpoint/2010/main" val="3587109099"/>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Hans-HK" dirty="0"/>
                        <a:t>2237</a:t>
                      </a:r>
                      <a:endParaRPr lang="zh-Hans-HK" altLang="en-US" dirty="0"/>
                    </a:p>
                  </a:txBody>
                  <a:tcPr/>
                </a:tc>
                <a:tc>
                  <a:txBody>
                    <a:bodyPr/>
                    <a:lstStyle/>
                    <a:p>
                      <a:pPr algn="ctr"/>
                      <a:r>
                        <a:rPr lang="en-US" altLang="zh-Hans-HK" dirty="0"/>
                        <a:t>1763</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2045</a:t>
                      </a:r>
                      <a:endParaRPr lang="zh-Hans-HK" altLang="en-US" dirty="0"/>
                    </a:p>
                  </a:txBody>
                  <a:tcPr/>
                </a:tc>
                <a:tc>
                  <a:txBody>
                    <a:bodyPr/>
                    <a:lstStyle/>
                    <a:p>
                      <a:pPr algn="ctr"/>
                      <a:r>
                        <a:rPr lang="en-US" altLang="zh-Hans-HK" dirty="0"/>
                        <a:t>1955</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91414994-FE70-4832-9102-655F6CD1A3BA}"/>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5" name="Table 14">
            <a:extLst>
              <a:ext uri="{FF2B5EF4-FFF2-40B4-BE49-F238E27FC236}">
                <a16:creationId xmlns:a16="http://schemas.microsoft.com/office/drawing/2014/main" id="{5692CA60-9A7B-459E-86EF-17BFE5E05FFF}"/>
              </a:ext>
            </a:extLst>
          </p:cNvPr>
          <p:cNvGraphicFramePr>
            <a:graphicFrameLocks noGrp="1"/>
          </p:cNvGraphicFramePr>
          <p:nvPr>
            <p:extLst>
              <p:ext uri="{D42A27DB-BD31-4B8C-83A1-F6EECF244321}">
                <p14:modId xmlns:p14="http://schemas.microsoft.com/office/powerpoint/2010/main" val="3514337488"/>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46190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mean_squared_error</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12" name="Rectangle 11">
            <a:extLst>
              <a:ext uri="{FF2B5EF4-FFF2-40B4-BE49-F238E27FC236}">
                <a16:creationId xmlns:a16="http://schemas.microsoft.com/office/drawing/2014/main" id="{F8426695-9EF0-4745-B1FC-D7624D207716}"/>
              </a:ext>
            </a:extLst>
          </p:cNvPr>
          <p:cNvSpPr/>
          <p:nvPr/>
        </p:nvSpPr>
        <p:spPr>
          <a:xfrm>
            <a:off x="6275434" y="5846544"/>
            <a:ext cx="1885453" cy="646331"/>
          </a:xfrm>
          <a:prstGeom prst="rect">
            <a:avLst/>
          </a:prstGeom>
        </p:spPr>
        <p:txBody>
          <a:bodyPr wrap="none">
            <a:spAutoFit/>
          </a:bodyPr>
          <a:lstStyle/>
          <a:p>
            <a:r>
              <a:rPr lang="en-US" altLang="zh-Hans-HK" dirty="0"/>
              <a:t>S</a:t>
            </a:r>
            <a:r>
              <a:rPr lang="zh-Hans-HK" altLang="en-US" dirty="0"/>
              <a:t>ensitivity </a:t>
            </a:r>
            <a:r>
              <a:rPr lang="en-US" altLang="zh-Hans-HK" dirty="0"/>
              <a:t>= 0.574</a:t>
            </a:r>
          </a:p>
          <a:p>
            <a:r>
              <a:rPr lang="en-US" altLang="zh-Hans-HK" dirty="0"/>
              <a:t>Specificity = 0.489</a:t>
            </a:r>
            <a:endParaRPr lang="zh-Hans-HK" altLang="en-US" dirty="0"/>
          </a:p>
        </p:txBody>
      </p:sp>
      <p:graphicFrame>
        <p:nvGraphicFramePr>
          <p:cNvPr id="13" name="Table 12">
            <a:extLst>
              <a:ext uri="{FF2B5EF4-FFF2-40B4-BE49-F238E27FC236}">
                <a16:creationId xmlns:a16="http://schemas.microsoft.com/office/drawing/2014/main" id="{A8189781-4B00-431B-97CA-FE1D1A6E7608}"/>
              </a:ext>
            </a:extLst>
          </p:cNvPr>
          <p:cNvGraphicFramePr>
            <a:graphicFrameLocks noGrp="1"/>
          </p:cNvGraphicFramePr>
          <p:nvPr>
            <p:extLst>
              <p:ext uri="{D42A27DB-BD31-4B8C-83A1-F6EECF244321}">
                <p14:modId xmlns:p14="http://schemas.microsoft.com/office/powerpoint/2010/main" val="3656702736"/>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Hans-HK" dirty="0"/>
                        <a:t>2296</a:t>
                      </a:r>
                      <a:endParaRPr lang="zh-Hans-HK" altLang="en-US" dirty="0"/>
                    </a:p>
                  </a:txBody>
                  <a:tcPr/>
                </a:tc>
                <a:tc>
                  <a:txBody>
                    <a:bodyPr/>
                    <a:lstStyle/>
                    <a:p>
                      <a:pPr algn="ctr"/>
                      <a:r>
                        <a:rPr lang="en-US" altLang="zh-Hans-HK" dirty="0"/>
                        <a:t>1704</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2045</a:t>
                      </a:r>
                      <a:endParaRPr lang="zh-Hans-HK" altLang="en-US" dirty="0"/>
                    </a:p>
                  </a:txBody>
                  <a:tcPr/>
                </a:tc>
                <a:tc>
                  <a:txBody>
                    <a:bodyPr/>
                    <a:lstStyle/>
                    <a:p>
                      <a:pPr algn="ctr"/>
                      <a:r>
                        <a:rPr lang="en-US" altLang="zh-Hans-HK" dirty="0"/>
                        <a:t>1955</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14" name="Straight Arrow Connector 13">
            <a:extLst>
              <a:ext uri="{FF2B5EF4-FFF2-40B4-BE49-F238E27FC236}">
                <a16:creationId xmlns:a16="http://schemas.microsoft.com/office/drawing/2014/main" id="{F055AD8C-3B13-49CB-979F-EB16776563DD}"/>
              </a:ext>
            </a:extLst>
          </p:cNvPr>
          <p:cNvCxnSpPr>
            <a:endCxn id="12"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5" name="Table 14">
            <a:extLst>
              <a:ext uri="{FF2B5EF4-FFF2-40B4-BE49-F238E27FC236}">
                <a16:creationId xmlns:a16="http://schemas.microsoft.com/office/drawing/2014/main" id="{FC979A17-A4E7-4AEC-A889-D2E29241D287}"/>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3197253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mean_absolute_error</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38B9298B-AD9A-4BD4-862C-236F8C796F00}"/>
              </a:ext>
            </a:extLst>
          </p:cNvPr>
          <p:cNvSpPr/>
          <p:nvPr/>
        </p:nvSpPr>
        <p:spPr>
          <a:xfrm>
            <a:off x="6275434" y="5846544"/>
            <a:ext cx="1885453" cy="646331"/>
          </a:xfrm>
          <a:prstGeom prst="rect">
            <a:avLst/>
          </a:prstGeom>
        </p:spPr>
        <p:txBody>
          <a:bodyPr wrap="none">
            <a:spAutoFit/>
          </a:bodyPr>
          <a:lstStyle/>
          <a:p>
            <a:r>
              <a:rPr lang="en-US" altLang="zh-Hans-HK" dirty="0"/>
              <a:t>S</a:t>
            </a:r>
            <a:r>
              <a:rPr lang="zh-Hans-HK" altLang="en-US" dirty="0"/>
              <a:t>ensitivity </a:t>
            </a:r>
            <a:r>
              <a:rPr lang="en-US" altLang="zh-Hans-HK" dirty="0"/>
              <a:t>= 0.678</a:t>
            </a:r>
          </a:p>
          <a:p>
            <a:r>
              <a:rPr lang="en-US" altLang="zh-Hans-HK" dirty="0"/>
              <a:t>Specificity = 0.428</a:t>
            </a:r>
            <a:endParaRPr lang="zh-Hans-HK" altLang="en-US" dirty="0"/>
          </a:p>
        </p:txBody>
      </p:sp>
      <p:graphicFrame>
        <p:nvGraphicFramePr>
          <p:cNvPr id="4" name="Table 3">
            <a:extLst>
              <a:ext uri="{FF2B5EF4-FFF2-40B4-BE49-F238E27FC236}">
                <a16:creationId xmlns:a16="http://schemas.microsoft.com/office/drawing/2014/main" id="{7B20921B-24A4-4F6D-9DA8-23E3AD50CA7E}"/>
              </a:ext>
            </a:extLst>
          </p:cNvPr>
          <p:cNvGraphicFramePr>
            <a:graphicFrameLocks noGrp="1"/>
          </p:cNvGraphicFramePr>
          <p:nvPr>
            <p:extLst>
              <p:ext uri="{D42A27DB-BD31-4B8C-83A1-F6EECF244321}">
                <p14:modId xmlns:p14="http://schemas.microsoft.com/office/powerpoint/2010/main" val="1032573273"/>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Hans-HK" dirty="0"/>
                        <a:t>2711</a:t>
                      </a:r>
                      <a:endParaRPr lang="zh-Hans-HK" altLang="en-US" dirty="0"/>
                    </a:p>
                  </a:txBody>
                  <a:tcPr/>
                </a:tc>
                <a:tc>
                  <a:txBody>
                    <a:bodyPr/>
                    <a:lstStyle/>
                    <a:p>
                      <a:pPr algn="ctr"/>
                      <a:r>
                        <a:rPr lang="en-US" altLang="zh-Hans-HK" dirty="0"/>
                        <a:t>1289</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2289</a:t>
                      </a:r>
                      <a:endParaRPr lang="zh-Hans-HK" altLang="en-US" dirty="0"/>
                    </a:p>
                  </a:txBody>
                  <a:tcPr/>
                </a:tc>
                <a:tc>
                  <a:txBody>
                    <a:bodyPr/>
                    <a:lstStyle/>
                    <a:p>
                      <a:pPr algn="ctr"/>
                      <a:r>
                        <a:rPr lang="en-US" altLang="zh-Hans-HK" dirty="0"/>
                        <a:t>1711</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38C34FAA-3FB2-4682-959C-F9E939429D75}"/>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B4216FCD-6456-402A-9A7A-27576C878B84}"/>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249467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mean_absolute_error</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20BA6DAF-C3AA-49A0-A008-270733E26632}"/>
              </a:ext>
            </a:extLst>
          </p:cNvPr>
          <p:cNvSpPr/>
          <p:nvPr/>
        </p:nvSpPr>
        <p:spPr>
          <a:xfrm>
            <a:off x="6275434" y="5846544"/>
            <a:ext cx="1885453" cy="646331"/>
          </a:xfrm>
          <a:prstGeom prst="rect">
            <a:avLst/>
          </a:prstGeom>
        </p:spPr>
        <p:txBody>
          <a:bodyPr wrap="none">
            <a:spAutoFit/>
          </a:bodyPr>
          <a:lstStyle/>
          <a:p>
            <a:r>
              <a:rPr lang="en-US" altLang="zh-Hans-HK" dirty="0"/>
              <a:t>S</a:t>
            </a:r>
            <a:r>
              <a:rPr lang="zh-Hans-HK" altLang="en-US" dirty="0"/>
              <a:t>ensitivity </a:t>
            </a:r>
            <a:r>
              <a:rPr lang="en-US" altLang="zh-Hans-HK" dirty="0"/>
              <a:t>= 0.616</a:t>
            </a:r>
          </a:p>
          <a:p>
            <a:r>
              <a:rPr lang="en-US" altLang="zh-Hans-HK" dirty="0"/>
              <a:t>Specificity = 0.430</a:t>
            </a:r>
            <a:endParaRPr lang="zh-Hans-HK" altLang="en-US" dirty="0"/>
          </a:p>
        </p:txBody>
      </p:sp>
      <p:graphicFrame>
        <p:nvGraphicFramePr>
          <p:cNvPr id="4" name="Table 3">
            <a:extLst>
              <a:ext uri="{FF2B5EF4-FFF2-40B4-BE49-F238E27FC236}">
                <a16:creationId xmlns:a16="http://schemas.microsoft.com/office/drawing/2014/main" id="{FFC420A2-97AD-464A-BDE4-494867FBD77C}"/>
              </a:ext>
            </a:extLst>
          </p:cNvPr>
          <p:cNvGraphicFramePr>
            <a:graphicFrameLocks noGrp="1"/>
          </p:cNvGraphicFramePr>
          <p:nvPr>
            <p:extLst>
              <p:ext uri="{D42A27DB-BD31-4B8C-83A1-F6EECF244321}">
                <p14:modId xmlns:p14="http://schemas.microsoft.com/office/powerpoint/2010/main" val="2980642099"/>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Hans-HK" dirty="0"/>
                        <a:t>2465</a:t>
                      </a:r>
                      <a:endParaRPr lang="zh-Hans-HK" altLang="en-US" dirty="0"/>
                    </a:p>
                  </a:txBody>
                  <a:tcPr/>
                </a:tc>
                <a:tc>
                  <a:txBody>
                    <a:bodyPr/>
                    <a:lstStyle/>
                    <a:p>
                      <a:pPr algn="ctr"/>
                      <a:r>
                        <a:rPr lang="en-US" altLang="zh-Hans-HK" dirty="0"/>
                        <a:t>1535</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2279</a:t>
                      </a:r>
                      <a:endParaRPr lang="zh-Hans-HK" altLang="en-US" dirty="0"/>
                    </a:p>
                  </a:txBody>
                  <a:tcPr/>
                </a:tc>
                <a:tc>
                  <a:txBody>
                    <a:bodyPr/>
                    <a:lstStyle/>
                    <a:p>
                      <a:pPr algn="ctr"/>
                      <a:r>
                        <a:rPr lang="en-US" altLang="zh-Hans-HK" dirty="0"/>
                        <a:t>1721</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61FF4709-70F5-49E5-9774-7222494283A7}"/>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3E6C7466-2A84-404A-974E-0FA16445476B}"/>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1831918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mean_absolute_error</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844B8604-B6AE-42A7-B5B6-C4A913DA0B1D}"/>
              </a:ext>
            </a:extLst>
          </p:cNvPr>
          <p:cNvSpPr/>
          <p:nvPr/>
        </p:nvSpPr>
        <p:spPr>
          <a:xfrm>
            <a:off x="6275434" y="5846544"/>
            <a:ext cx="1471878" cy="646331"/>
          </a:xfrm>
          <a:prstGeom prst="rect">
            <a:avLst/>
          </a:prstGeom>
        </p:spPr>
        <p:txBody>
          <a:bodyPr wrap="none">
            <a:spAutoFit/>
          </a:bodyPr>
          <a:lstStyle/>
          <a:p>
            <a:r>
              <a:rPr lang="en-US" altLang="zh-Hans-HK" dirty="0"/>
              <a:t>S</a:t>
            </a:r>
            <a:r>
              <a:rPr lang="zh-Hans-HK" altLang="en-US" dirty="0"/>
              <a:t>ensitivity </a:t>
            </a:r>
            <a:r>
              <a:rPr lang="en-US" altLang="zh-Hans-HK" dirty="0"/>
              <a:t>= 0</a:t>
            </a:r>
          </a:p>
          <a:p>
            <a:r>
              <a:rPr lang="en-US" altLang="zh-Hans-HK" dirty="0"/>
              <a:t>Specificity = 1</a:t>
            </a:r>
            <a:endParaRPr lang="zh-Hans-HK" altLang="en-US" dirty="0"/>
          </a:p>
        </p:txBody>
      </p:sp>
      <p:graphicFrame>
        <p:nvGraphicFramePr>
          <p:cNvPr id="4" name="Table 3">
            <a:extLst>
              <a:ext uri="{FF2B5EF4-FFF2-40B4-BE49-F238E27FC236}">
                <a16:creationId xmlns:a16="http://schemas.microsoft.com/office/drawing/2014/main" id="{C0AE1580-4D2F-4CC5-9E8B-F8CDAD235A89}"/>
              </a:ext>
            </a:extLst>
          </p:cNvPr>
          <p:cNvGraphicFramePr>
            <a:graphicFrameLocks noGrp="1"/>
          </p:cNvGraphicFramePr>
          <p:nvPr>
            <p:extLst>
              <p:ext uri="{D42A27DB-BD31-4B8C-83A1-F6EECF244321}">
                <p14:modId xmlns:p14="http://schemas.microsoft.com/office/powerpoint/2010/main" val="3973611381"/>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Hans-HK" dirty="0"/>
                        <a:t>0</a:t>
                      </a:r>
                      <a:endParaRPr lang="zh-Hans-HK" altLang="en-US" dirty="0"/>
                    </a:p>
                  </a:txBody>
                  <a:tcPr/>
                </a:tc>
                <a:tc>
                  <a:txBody>
                    <a:bodyPr/>
                    <a:lstStyle/>
                    <a:p>
                      <a:pPr algn="ctr"/>
                      <a:r>
                        <a:rPr lang="en-US" altLang="zh-Hans-HK" dirty="0"/>
                        <a:t>4000</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0</a:t>
                      </a:r>
                      <a:endParaRPr lang="zh-Hans-HK" altLang="en-US" dirty="0"/>
                    </a:p>
                  </a:txBody>
                  <a:tcPr/>
                </a:tc>
                <a:tc>
                  <a:txBody>
                    <a:bodyPr/>
                    <a:lstStyle/>
                    <a:p>
                      <a:pPr algn="ctr"/>
                      <a:r>
                        <a:rPr lang="en-US" altLang="zh-Hans-HK" dirty="0"/>
                        <a:t>4000</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EE31109A-4CF1-46ED-9C34-F7AB0E54B8BA}"/>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17B4C73F-5D3B-41CE-A489-D428FA375048}"/>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1743811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mean_absolute_error</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094951FD-9792-449D-AE3A-BE7C75987438}"/>
              </a:ext>
            </a:extLst>
          </p:cNvPr>
          <p:cNvSpPr/>
          <p:nvPr/>
        </p:nvSpPr>
        <p:spPr>
          <a:xfrm>
            <a:off x="6275434" y="5846544"/>
            <a:ext cx="1471878" cy="646331"/>
          </a:xfrm>
          <a:prstGeom prst="rect">
            <a:avLst/>
          </a:prstGeom>
        </p:spPr>
        <p:txBody>
          <a:bodyPr wrap="none">
            <a:spAutoFit/>
          </a:bodyPr>
          <a:lstStyle/>
          <a:p>
            <a:r>
              <a:rPr lang="en-US" altLang="zh-Hans-HK" dirty="0"/>
              <a:t>S</a:t>
            </a:r>
            <a:r>
              <a:rPr lang="zh-Hans-HK" altLang="en-US" dirty="0"/>
              <a:t>ensitivity </a:t>
            </a:r>
            <a:r>
              <a:rPr lang="en-US" altLang="zh-Hans-HK" dirty="0"/>
              <a:t>= 0</a:t>
            </a:r>
          </a:p>
          <a:p>
            <a:r>
              <a:rPr lang="en-US" altLang="zh-Hans-HK" dirty="0"/>
              <a:t>Specificity = 1</a:t>
            </a:r>
            <a:endParaRPr lang="zh-Hans-HK" altLang="en-US" dirty="0"/>
          </a:p>
        </p:txBody>
      </p:sp>
      <p:graphicFrame>
        <p:nvGraphicFramePr>
          <p:cNvPr id="8" name="Table 7">
            <a:extLst>
              <a:ext uri="{FF2B5EF4-FFF2-40B4-BE49-F238E27FC236}">
                <a16:creationId xmlns:a16="http://schemas.microsoft.com/office/drawing/2014/main" id="{3B195447-B30E-44C2-B033-5E0AE90404AC}"/>
              </a:ext>
            </a:extLst>
          </p:cNvPr>
          <p:cNvGraphicFramePr>
            <a:graphicFrameLocks noGrp="1"/>
          </p:cNvGraphicFramePr>
          <p:nvPr>
            <p:extLst>
              <p:ext uri="{D42A27DB-BD31-4B8C-83A1-F6EECF244321}">
                <p14:modId xmlns:p14="http://schemas.microsoft.com/office/powerpoint/2010/main" val="1415866608"/>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Hans-HK" dirty="0"/>
                        <a:t>0</a:t>
                      </a:r>
                      <a:endParaRPr lang="zh-Hans-HK" altLang="en-US" dirty="0"/>
                    </a:p>
                  </a:txBody>
                  <a:tcPr/>
                </a:tc>
                <a:tc>
                  <a:txBody>
                    <a:bodyPr/>
                    <a:lstStyle/>
                    <a:p>
                      <a:pPr algn="ctr"/>
                      <a:r>
                        <a:rPr lang="en-US" altLang="zh-Hans-HK" dirty="0"/>
                        <a:t>4000</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0</a:t>
                      </a:r>
                      <a:endParaRPr lang="zh-Hans-HK" altLang="en-US" dirty="0"/>
                    </a:p>
                  </a:txBody>
                  <a:tcPr/>
                </a:tc>
                <a:tc>
                  <a:txBody>
                    <a:bodyPr/>
                    <a:lstStyle/>
                    <a:p>
                      <a:pPr algn="ctr"/>
                      <a:r>
                        <a:rPr lang="en-US" altLang="zh-Hans-HK" dirty="0"/>
                        <a:t>4000</a:t>
                      </a:r>
                      <a:endParaRPr lang="zh-Hans-HK" altLang="en-US" dirty="0"/>
                    </a:p>
                  </a:txBody>
                  <a:tcPr/>
                </a:tc>
                <a:extLst>
                  <a:ext uri="{0D108BD9-81ED-4DB2-BD59-A6C34878D82A}">
                    <a16:rowId xmlns:a16="http://schemas.microsoft.com/office/drawing/2014/main" val="2030365505"/>
                  </a:ext>
                </a:extLst>
              </a:tr>
            </a:tbl>
          </a:graphicData>
        </a:graphic>
      </p:graphicFrame>
      <p:cxnSp>
        <p:nvCxnSpPr>
          <p:cNvPr id="9" name="Straight Arrow Connector 8">
            <a:extLst>
              <a:ext uri="{FF2B5EF4-FFF2-40B4-BE49-F238E27FC236}">
                <a16:creationId xmlns:a16="http://schemas.microsoft.com/office/drawing/2014/main" id="{B6793A67-56D6-4C33-8A9B-4E41E45A3041}"/>
              </a:ext>
            </a:extLst>
          </p:cNvPr>
          <p:cNvCxnSpPr>
            <a:endCxn id="7"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0" name="Table 9">
            <a:extLst>
              <a:ext uri="{FF2B5EF4-FFF2-40B4-BE49-F238E27FC236}">
                <a16:creationId xmlns:a16="http://schemas.microsoft.com/office/drawing/2014/main" id="{9A9B86AE-C774-4F4D-AA9B-B88C28BB50BF}"/>
              </a:ext>
            </a:extLst>
          </p:cNvPr>
          <p:cNvGraphicFramePr>
            <a:graphicFrameLocks noGrp="1"/>
          </p:cNvGraphicFramePr>
          <p:nvPr>
            <p:extLst>
              <p:ext uri="{D42A27DB-BD31-4B8C-83A1-F6EECF244321}">
                <p14:modId xmlns:p14="http://schemas.microsoft.com/office/powerpoint/2010/main" val="2774369753"/>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4733872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fontScale="90000"/>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mean_absolute_percentage_error</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1E452075-185E-4962-B0E0-69A677EFECA6}"/>
              </a:ext>
            </a:extLst>
          </p:cNvPr>
          <p:cNvSpPr/>
          <p:nvPr/>
        </p:nvSpPr>
        <p:spPr>
          <a:xfrm>
            <a:off x="6275434" y="5846544"/>
            <a:ext cx="1359668" cy="646331"/>
          </a:xfrm>
          <a:prstGeom prst="rect">
            <a:avLst/>
          </a:prstGeom>
        </p:spPr>
        <p:txBody>
          <a:bodyPr wrap="none">
            <a:spAutoFit/>
          </a:bodyPr>
          <a:lstStyle/>
          <a:p>
            <a:r>
              <a:rPr lang="en-US" altLang="zh-Hans-HK" dirty="0"/>
              <a:t>S</a:t>
            </a:r>
            <a:r>
              <a:rPr lang="zh-Hans-HK" altLang="en-US" dirty="0"/>
              <a:t>ensitivity </a:t>
            </a:r>
            <a:r>
              <a:rPr lang="en-US" altLang="zh-Hans-HK" dirty="0"/>
              <a:t>= </a:t>
            </a:r>
          </a:p>
          <a:p>
            <a:r>
              <a:rPr lang="en-US" altLang="zh-Hans-HK" dirty="0"/>
              <a:t>Specificity </a:t>
            </a:r>
            <a:r>
              <a:rPr lang="en-US" altLang="zh-Hans-HK"/>
              <a:t>= </a:t>
            </a:r>
            <a:endParaRPr lang="zh-Hans-HK" altLang="en-US" dirty="0"/>
          </a:p>
        </p:txBody>
      </p:sp>
      <p:graphicFrame>
        <p:nvGraphicFramePr>
          <p:cNvPr id="8" name="Table 7">
            <a:extLst>
              <a:ext uri="{FF2B5EF4-FFF2-40B4-BE49-F238E27FC236}">
                <a16:creationId xmlns:a16="http://schemas.microsoft.com/office/drawing/2014/main" id="{FAD4EACE-6CBD-4920-BE9B-AFCBEB123D90}"/>
              </a:ext>
            </a:extLst>
          </p:cNvPr>
          <p:cNvGraphicFramePr>
            <a:graphicFrameLocks noGrp="1"/>
          </p:cNvGraphicFramePr>
          <p:nvPr>
            <p:extLst>
              <p:ext uri="{D42A27DB-BD31-4B8C-83A1-F6EECF244321}">
                <p14:modId xmlns:p14="http://schemas.microsoft.com/office/powerpoint/2010/main" val="2255200516"/>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9" name="Straight Arrow Connector 8">
            <a:extLst>
              <a:ext uri="{FF2B5EF4-FFF2-40B4-BE49-F238E27FC236}">
                <a16:creationId xmlns:a16="http://schemas.microsoft.com/office/drawing/2014/main" id="{38EECCAF-0781-495E-A6D3-DE13172E4153}"/>
              </a:ext>
            </a:extLst>
          </p:cNvPr>
          <p:cNvCxnSpPr>
            <a:endCxn id="7"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0" name="Table 9">
            <a:extLst>
              <a:ext uri="{FF2B5EF4-FFF2-40B4-BE49-F238E27FC236}">
                <a16:creationId xmlns:a16="http://schemas.microsoft.com/office/drawing/2014/main" id="{5F29B689-5F86-4290-A5B4-7501B8E34F9B}"/>
              </a:ext>
            </a:extLst>
          </p:cNvPr>
          <p:cNvGraphicFramePr>
            <a:graphicFrameLocks noGrp="1"/>
          </p:cNvGraphicFramePr>
          <p:nvPr>
            <p:extLst>
              <p:ext uri="{D42A27DB-BD31-4B8C-83A1-F6EECF244321}">
                <p14:modId xmlns:p14="http://schemas.microsoft.com/office/powerpoint/2010/main" val="2774369753"/>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541954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fontScale="90000"/>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mean_absolute_percentage_error</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306C9011-23B8-482D-AC4C-CE4769F87B3A}"/>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E9D6E8B0-895F-4FC1-BA41-E69E64E8CB32}"/>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50CA69D5-5888-4FB0-AD3A-81DF71C89F7F}"/>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93D3D635-DF25-4F85-9034-281D19C525C5}"/>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5319301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fontScale="90000"/>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mean_absolute_percentage_error</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D6B001A9-3317-4EE9-A2D6-05F5A6CCA937}"/>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9A2C47B4-1FAD-4B24-9AC6-814747B2F16E}"/>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13845677-A30B-4E20-A628-F82DCCA2F177}"/>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B62E571B-3C6F-439E-AF11-571907244F9A}"/>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8649099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fontScale="90000"/>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mean_absolute_percentage_error</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316E9382-3C4D-45E7-B58E-92208A094293}"/>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31E056E5-5B77-42A2-B4CB-FF1FDE9EF88C}"/>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65F61660-633C-4C50-8AA9-02FAA9662B27}"/>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6B3EBC98-E08F-4614-83D8-510BAE7E3C0D}"/>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987950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lstStyle/>
          <a:p>
            <a:pPr algn="ctr"/>
            <a:r>
              <a:rPr lang="en-US" altLang="zh-CN" sz="3600" b="1" dirty="0">
                <a:solidFill>
                  <a:srgbClr val="002060"/>
                </a:solidFill>
                <a:latin typeface="Arial" panose="020B0604020202020204" pitchFamily="34" charset="0"/>
                <a:ea typeface="宋体" panose="02010600030101010101" pitchFamily="2" charset="-122"/>
                <a:cs typeface="Arial" panose="020B0604020202020204" pitchFamily="34" charset="0"/>
              </a:rPr>
              <a:t>Some Conceptions</a:t>
            </a:r>
            <a:endParaRPr lang="zh-Hans-HK" altLang="en-US" sz="36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952699C8-54B4-403B-A47C-25F2542F7037}"/>
              </a:ext>
            </a:extLst>
          </p:cNvPr>
          <p:cNvSpPr/>
          <p:nvPr/>
        </p:nvSpPr>
        <p:spPr>
          <a:xfrm>
            <a:off x="6351373" y="1225689"/>
            <a:ext cx="5597611" cy="5632311"/>
          </a:xfrm>
          <a:prstGeom prst="rect">
            <a:avLst/>
          </a:prstGeom>
        </p:spPr>
        <p:txBody>
          <a:bodyPr wrap="square">
            <a:spAutoFit/>
          </a:bodyPr>
          <a:lstStyle/>
          <a:p>
            <a:pPr fontAlgn="base"/>
            <a:r>
              <a:rPr lang="en-US" altLang="zh-Hans-HK" dirty="0"/>
              <a:t>The lower the loss, the better a model (unless the model has over-fitted to the training data). The loss is calculated on training and validation and its interpretation is how well the model is doing for these two sets. Unlike accuracy, loss is not a percentage. It is a summation of the errors made for each example in training or validation sets. </a:t>
            </a:r>
            <a:r>
              <a:rPr lang="en-US" altLang="zh-Hans-HK" dirty="0">
                <a:solidFill>
                  <a:srgbClr val="FF0000"/>
                </a:solidFill>
              </a:rPr>
              <a:t>Loss value </a:t>
            </a:r>
            <a:r>
              <a:rPr lang="en-US" altLang="zh-Hans-HK" dirty="0"/>
              <a:t>implies how well or poorly a certain model behaves after each iteration of optimization. Ideally, one would expect the reduction of loss after each, or several, iteration(s).</a:t>
            </a:r>
          </a:p>
          <a:p>
            <a:pPr fontAlgn="base"/>
            <a:r>
              <a:rPr lang="en-US" altLang="zh-Hans-HK" dirty="0">
                <a:solidFill>
                  <a:srgbClr val="FF0000"/>
                </a:solidFill>
              </a:rPr>
              <a:t>The accuracy of a model </a:t>
            </a:r>
            <a:r>
              <a:rPr lang="en-US" altLang="zh-Hans-HK" dirty="0"/>
              <a:t>is usually determined after the model parameters are learned and fixed and no learning is taking place. Then the test samples are fed to the model and the number of mistakes (zero-one loss) the model makes are recorded, after comparison to the true targets. Then the percentage of misclassification is calculated.</a:t>
            </a:r>
          </a:p>
          <a:p>
            <a:pPr fontAlgn="base"/>
            <a:r>
              <a:rPr lang="en-US" altLang="zh-Hans-HK" dirty="0"/>
              <a:t>For example, if the number of test samples is 1000 and model classifies 952 of those correctly, then the model's accuracy is 95.2%.</a:t>
            </a:r>
            <a:endParaRPr lang="zh-Hans-HK" altLang="en-US" dirty="0"/>
          </a:p>
        </p:txBody>
      </p:sp>
      <p:pic>
        <p:nvPicPr>
          <p:cNvPr id="5" name="Picture 4">
            <a:extLst>
              <a:ext uri="{FF2B5EF4-FFF2-40B4-BE49-F238E27FC236}">
                <a16:creationId xmlns:a16="http://schemas.microsoft.com/office/drawing/2014/main" id="{B2D845A6-ECE9-440C-9AA9-4B135C0CD66B}"/>
              </a:ext>
            </a:extLst>
          </p:cNvPr>
          <p:cNvPicPr>
            <a:picLocks noChangeAspect="1"/>
          </p:cNvPicPr>
          <p:nvPr/>
        </p:nvPicPr>
        <p:blipFill>
          <a:blip r:embed="rId3"/>
          <a:stretch>
            <a:fillRect/>
          </a:stretch>
        </p:blipFill>
        <p:spPr>
          <a:xfrm>
            <a:off x="337731" y="1463657"/>
            <a:ext cx="5857143" cy="4523809"/>
          </a:xfrm>
          <a:prstGeom prst="rect">
            <a:avLst/>
          </a:prstGeom>
        </p:spPr>
      </p:pic>
    </p:spTree>
    <p:extLst>
      <p:ext uri="{BB962C8B-B14F-4D97-AF65-F5344CB8AC3E}">
        <p14:creationId xmlns:p14="http://schemas.microsoft.com/office/powerpoint/2010/main" val="7639160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fontScale="90000"/>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mean_squared_logarithmic_error</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0ED2F92B-EF77-4048-BAB8-D32FF13824C0}"/>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4A65D596-8C98-4F22-B1E0-F21C31403238}"/>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AD42E843-B144-4915-B2AC-F496D923D366}"/>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7B324F64-4581-49AD-87E9-8F21330A1655}"/>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5633974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fontScale="90000"/>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mean_squared_logarithmic_error</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ACDA79AA-7080-4242-A48B-9419AF828378}"/>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F3B87618-1545-46E2-9B22-3633965E756F}"/>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2D41BCCF-AFB4-4C95-81DF-66CE9CC4083D}"/>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B2E3AD3C-CA5A-42E7-98AD-56C5766D5A7E}"/>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2560629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fontScale="90000"/>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mean_squared_logarithmic_error</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A0F6545E-8848-4AA6-8F4F-89F62CE09375}"/>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EB9CF9FE-8CB8-48B2-A466-8086B9F71912}"/>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948E34AA-A987-42EA-BA4E-D987B166C1C7}"/>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FC95F56E-EE5B-4480-822B-BD42BAECF25B}"/>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42853714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fontScale="90000"/>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mean_squared_logarithmic_error</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69BD04F2-B0C1-46DE-95A2-400961BB2BE1}"/>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F6B793DA-01CE-48F2-9819-29E999BA828B}"/>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472A54F4-DD54-40FC-88EE-A48A34AACD1E}"/>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67EC665A-729D-4172-A3CE-06ECDD3278BA}"/>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4901577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squared_hinge</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59FFEF8D-9F22-4FEB-A0E0-7833706F448C}"/>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6CE3750D-DB0A-4290-BAE9-0216E8820672}"/>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1E6B4548-1F36-4E6C-BCEA-CCDAF6D486EA}"/>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52D90516-C75A-4900-93A5-3E2D302BA127}"/>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5927817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squared_hinge</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D31B36CB-0458-4721-9905-6BEEF5076E99}"/>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9425D9C0-9AB2-4944-93FC-3988669720F5}"/>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AC181701-8DD5-40C3-A389-49F97BF3988C}"/>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884B07CA-833B-4484-BE8F-A03848A3E23A}"/>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8446718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squared_hinge</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B9054570-CD01-45A5-9E7A-C93F379D05E9}"/>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C5A4A6A3-2E7C-4258-B972-F8AC32FD2AA1}"/>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916F4C94-8302-4B79-8B80-128AC16C5093}"/>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B64D5BB0-EDAA-4BCF-909C-EADE1A8F6D4A}"/>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8206060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squared_hinge</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238FA6F4-0573-4C4F-9F71-16C54678D599}"/>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6F1CF481-C824-47F3-8DE1-CC61977972E4}"/>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E7F8A02B-C44B-4DF3-A29F-01445883698A}"/>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F25B1287-1542-48F6-B7EE-30F9F9A2DFA3}"/>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5099605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Autofit/>
          </a:bodyPr>
          <a:lstStyle/>
          <a:p>
            <a:pPr algn="ctr"/>
            <a:r>
              <a:rPr lang="en-US" altLang="zh-Hans-HK" sz="4000" b="1" dirty="0">
                <a:solidFill>
                  <a:srgbClr val="002060"/>
                </a:solidFill>
                <a:latin typeface="Arial" panose="020B0604020202020204" pitchFamily="34" charset="0"/>
                <a:ea typeface="宋体" panose="02010600030101010101" pitchFamily="2" charset="-122"/>
                <a:cs typeface="Arial" panose="020B0604020202020204" pitchFamily="34" charset="0"/>
              </a:rPr>
              <a:t>Default </a:t>
            </a:r>
            <a:r>
              <a:rPr lang="en-US" altLang="zh-Hans-HK" sz="3600" b="1" dirty="0">
                <a:solidFill>
                  <a:srgbClr val="002060"/>
                </a:solidFill>
                <a:latin typeface="Arial" panose="020B0604020202020204" pitchFamily="34" charset="0"/>
                <a:ea typeface="宋体" panose="02010600030101010101" pitchFamily="2" charset="-122"/>
                <a:cs typeface="Arial" panose="020B0604020202020204" pitchFamily="34" charset="0"/>
              </a:rPr>
              <a:t>LR</a:t>
            </a:r>
            <a:br>
              <a:rPr lang="en-US" altLang="zh-Hans-HK" sz="3600"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sz="4000" b="1" dirty="0">
                <a:solidFill>
                  <a:srgbClr val="002060"/>
                </a:solidFill>
                <a:latin typeface="Arial" panose="020B0604020202020204" pitchFamily="34" charset="0"/>
                <a:ea typeface="宋体" panose="02010600030101010101" pitchFamily="2" charset="-122"/>
                <a:cs typeface="Arial" panose="020B0604020202020204" pitchFamily="34" charset="0"/>
              </a:rPr>
              <a:t>Loss= hinge</a:t>
            </a:r>
            <a:endParaRPr lang="zh-Hans-HK" altLang="en-US" sz="40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3C3C297D-8DD5-49AE-BABE-97E2714F450B}"/>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DF03095C-B03E-49FF-BB43-13D0850D85B0}"/>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98B7A413-503B-4720-ADB3-4204940B1D72}"/>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C57B907F-A6BB-4C18-94D2-D1B2AD90B8D3}"/>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0685697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Loss=hinge</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2193712F-6330-48F1-AC7F-F9ED6CA2E524}"/>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1312595C-A20C-4910-B7C1-758E5BF30C5F}"/>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34FA7308-F952-43E1-A777-10E0FE2665F5}"/>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B78ED208-5B1A-4595-9CD6-E07175D4AA8E}"/>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97503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lstStyle/>
          <a:p>
            <a:pPr algn="ctr"/>
            <a:r>
              <a:rPr lang="en-US" altLang="zh-CN" sz="3600" b="1" dirty="0">
                <a:solidFill>
                  <a:srgbClr val="002060"/>
                </a:solidFill>
                <a:latin typeface="Arial" panose="020B0604020202020204" pitchFamily="34" charset="0"/>
                <a:ea typeface="宋体" panose="02010600030101010101" pitchFamily="2" charset="-122"/>
                <a:cs typeface="Arial" panose="020B0604020202020204" pitchFamily="34" charset="0"/>
              </a:rPr>
              <a:t>Some Conceptions</a:t>
            </a:r>
            <a:endParaRPr lang="zh-Hans-HK" altLang="en-US" sz="36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pic>
        <p:nvPicPr>
          <p:cNvPr id="4" name="Picture 3">
            <a:extLst>
              <a:ext uri="{FF2B5EF4-FFF2-40B4-BE49-F238E27FC236}">
                <a16:creationId xmlns:a16="http://schemas.microsoft.com/office/drawing/2014/main" id="{7637A130-3F01-415F-A2F4-80FD092F0A32}"/>
              </a:ext>
            </a:extLst>
          </p:cNvPr>
          <p:cNvPicPr>
            <a:picLocks noChangeAspect="1"/>
          </p:cNvPicPr>
          <p:nvPr/>
        </p:nvPicPr>
        <p:blipFill>
          <a:blip r:embed="rId3"/>
          <a:stretch>
            <a:fillRect/>
          </a:stretch>
        </p:blipFill>
        <p:spPr>
          <a:xfrm>
            <a:off x="900762" y="1595666"/>
            <a:ext cx="10390476" cy="3666667"/>
          </a:xfrm>
          <a:prstGeom prst="rect">
            <a:avLst/>
          </a:prstGeom>
        </p:spPr>
      </p:pic>
      <p:pic>
        <p:nvPicPr>
          <p:cNvPr id="6" name="Picture 5">
            <a:extLst>
              <a:ext uri="{FF2B5EF4-FFF2-40B4-BE49-F238E27FC236}">
                <a16:creationId xmlns:a16="http://schemas.microsoft.com/office/drawing/2014/main" id="{E9705D8E-E378-4F6C-B64E-3D0643FD6D48}"/>
              </a:ext>
            </a:extLst>
          </p:cNvPr>
          <p:cNvPicPr>
            <a:picLocks noChangeAspect="1"/>
          </p:cNvPicPr>
          <p:nvPr/>
        </p:nvPicPr>
        <p:blipFill>
          <a:blip r:embed="rId4"/>
          <a:stretch>
            <a:fillRect/>
          </a:stretch>
        </p:blipFill>
        <p:spPr>
          <a:xfrm>
            <a:off x="7563320" y="5478455"/>
            <a:ext cx="3514286" cy="1219048"/>
          </a:xfrm>
          <a:prstGeom prst="rect">
            <a:avLst/>
          </a:prstGeom>
        </p:spPr>
      </p:pic>
    </p:spTree>
    <p:extLst>
      <p:ext uri="{BB962C8B-B14F-4D97-AF65-F5344CB8AC3E}">
        <p14:creationId xmlns:p14="http://schemas.microsoft.com/office/powerpoint/2010/main" val="33663886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hinge</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8379CBEC-3B37-44C6-B508-97F9920568ED}"/>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1588D670-1196-4A22-A6A6-238BE37A9449}"/>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5F53F2BC-5090-44D7-8C15-72FDC9C97B17}"/>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E140C948-12FC-4688-8FDA-6AE0DB5DE4EE}"/>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3277013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hinge</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6284E945-E2A7-438A-BD82-B0476DB64F8D}"/>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B10CFFCA-9517-4B2A-A7E2-FE1F7891FC2E}"/>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37EAB0E8-8C35-48F1-85AD-11D7F9EC6350}"/>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92D15D24-292E-4898-9175-C42E57D66CDC}"/>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77513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hinge</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2BF71A90-C486-49FC-8E97-8C016AF7526A}"/>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DB1D3BD3-D52B-48B0-848F-C874A3C3BF3F}"/>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60871C5B-EB6E-4791-B77D-ADDCA2A38A9A}"/>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55C05932-2567-4351-9668-CDCBD710491C}"/>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6742264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Autofit/>
          </a:bodyPr>
          <a:lstStyle/>
          <a:p>
            <a:pPr algn="ctr"/>
            <a:r>
              <a:rPr lang="en-US" altLang="zh-Hans-HK" sz="4000" b="1" dirty="0">
                <a:solidFill>
                  <a:srgbClr val="002060"/>
                </a:solidFill>
                <a:latin typeface="Arial" panose="020B0604020202020204" pitchFamily="34" charset="0"/>
                <a:ea typeface="宋体" panose="02010600030101010101" pitchFamily="2" charset="-122"/>
                <a:cs typeface="Arial" panose="020B0604020202020204" pitchFamily="34" charset="0"/>
              </a:rPr>
              <a:t>Default </a:t>
            </a:r>
            <a:r>
              <a:rPr lang="en-US" altLang="zh-Hans-HK" sz="3600" b="1" dirty="0">
                <a:solidFill>
                  <a:srgbClr val="002060"/>
                </a:solidFill>
                <a:latin typeface="Arial" panose="020B0604020202020204" pitchFamily="34" charset="0"/>
                <a:ea typeface="宋体" panose="02010600030101010101" pitchFamily="2" charset="-122"/>
                <a:cs typeface="Arial" panose="020B0604020202020204" pitchFamily="34" charset="0"/>
              </a:rPr>
              <a:t>LR</a:t>
            </a:r>
            <a:br>
              <a:rPr lang="en-US" altLang="zh-Hans-HK" sz="3600"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sz="4000"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sz="4000" b="1" dirty="0" err="1">
                <a:solidFill>
                  <a:srgbClr val="002060"/>
                </a:solidFill>
                <a:latin typeface="Arial" panose="020B0604020202020204" pitchFamily="34" charset="0"/>
                <a:ea typeface="宋体" panose="02010600030101010101" pitchFamily="2" charset="-122"/>
                <a:cs typeface="Arial" panose="020B0604020202020204" pitchFamily="34" charset="0"/>
              </a:rPr>
              <a:t>categorical_hinge</a:t>
            </a:r>
            <a:endParaRPr lang="zh-Hans-HK" altLang="en-US" sz="40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C78B715F-E602-4FA4-B6B1-1657A629A63B}"/>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83BF5C78-7EF0-40DB-ACC2-57A87C4D5977}"/>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71A621A9-175C-4959-AF0B-E2EF49012BA4}"/>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72D18B58-AEB7-42CC-A8C7-6EABC871B608}"/>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2718737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categorical_hinge</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7BBB8E6B-8ECA-44AC-BD65-81B4412B24EB}"/>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605089DC-C021-4361-8982-DD605F8F035B}"/>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EC41526A-2412-44AB-A065-B72995E47A52}"/>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B2D046F0-597A-4A9E-AFB9-9673E0FC938F}"/>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4467681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categorical_hinge</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2D6E3E49-F9E8-4D4C-AAF1-A9B254274949}"/>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2B3CA40F-02D1-4049-87CC-FB1577BFC774}"/>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51F83C2D-318B-4F39-A2DF-E195ED13C657}"/>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0F9C8634-5109-4ED3-B11A-3B30EE38A2B5}"/>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6321430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categorical_hinge</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7247243B-468C-461F-9AA5-9EF88A532A7F}"/>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55CA3F87-9CD2-428E-9CC0-9A0F611A1DDA}"/>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B208D1D1-4711-49A7-9326-5FE064E292D8}"/>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9E8398C8-822F-47E6-98B9-9B0FFFDD0E2A}"/>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9560350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categorical_hinge</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C09C3593-18A9-4FBF-A14E-E001219A97C2}"/>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D09E5E20-7BC5-4C77-B3BE-23315D5AC7F1}"/>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280B84BC-C1EA-4784-A267-466CC078DD4B}"/>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CB14FF5A-D10F-48CB-8E13-6876510BA07F}"/>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6263903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Autofit/>
          </a:bodyPr>
          <a:lstStyle/>
          <a:p>
            <a:pPr algn="ctr"/>
            <a:r>
              <a:rPr lang="en-US" altLang="zh-Hans-HK" sz="4000" b="1" dirty="0">
                <a:solidFill>
                  <a:srgbClr val="002060"/>
                </a:solidFill>
                <a:latin typeface="Arial" panose="020B0604020202020204" pitchFamily="34" charset="0"/>
                <a:ea typeface="宋体" panose="02010600030101010101" pitchFamily="2" charset="-122"/>
                <a:cs typeface="Arial" panose="020B0604020202020204" pitchFamily="34" charset="0"/>
              </a:rPr>
              <a:t>Default </a:t>
            </a:r>
            <a:r>
              <a:rPr lang="en-US" altLang="zh-Hans-HK" sz="3600" b="1" dirty="0">
                <a:solidFill>
                  <a:srgbClr val="002060"/>
                </a:solidFill>
                <a:latin typeface="Arial" panose="020B0604020202020204" pitchFamily="34" charset="0"/>
                <a:ea typeface="宋体" panose="02010600030101010101" pitchFamily="2" charset="-122"/>
                <a:cs typeface="Arial" panose="020B0604020202020204" pitchFamily="34" charset="0"/>
              </a:rPr>
              <a:t>LR</a:t>
            </a:r>
            <a:br>
              <a:rPr lang="en-US" altLang="zh-Hans-HK" sz="3600"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sz="4000"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sz="4000" b="1" dirty="0" err="1">
                <a:solidFill>
                  <a:srgbClr val="002060"/>
                </a:solidFill>
                <a:latin typeface="Arial" panose="020B0604020202020204" pitchFamily="34" charset="0"/>
                <a:ea typeface="宋体" panose="02010600030101010101" pitchFamily="2" charset="-122"/>
                <a:cs typeface="Arial" panose="020B0604020202020204" pitchFamily="34" charset="0"/>
              </a:rPr>
              <a:t>logcosh</a:t>
            </a:r>
            <a:endParaRPr lang="zh-Hans-HK" altLang="en-US" sz="40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4EEF8B27-608E-433C-BAB9-54EDC05E5966}"/>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53FB3DD2-07AE-437F-AD99-6265726C12F6}"/>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D4D3FBFF-BB6C-411C-9400-C17D37C9580A}"/>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2887638A-AB7B-498C-B566-3DBCC1166377}"/>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7543543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logcosh</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08F4EFC6-20AE-4B7A-A305-A349FF799A82}"/>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7E48FEA3-AFB3-4C13-A191-FA8E967D3455}"/>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5C53D55F-A615-4D32-B495-6DCA37C8822D}"/>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E9CEFD2F-72BB-4F7D-B0C6-4D0FBC566714}"/>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747530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lstStyle/>
          <a:p>
            <a:pPr algn="ctr"/>
            <a:r>
              <a:rPr lang="en-US" altLang="zh-CN" sz="3600" b="1" dirty="0" err="1">
                <a:solidFill>
                  <a:srgbClr val="002060"/>
                </a:solidFill>
                <a:latin typeface="Arial" panose="020B0604020202020204" pitchFamily="34" charset="0"/>
                <a:ea typeface="宋体" panose="02010600030101010101" pitchFamily="2" charset="-122"/>
                <a:cs typeface="Arial" panose="020B0604020202020204" pitchFamily="34" charset="0"/>
              </a:rPr>
              <a:t>WorkFlow</a:t>
            </a:r>
            <a:endParaRPr lang="zh-Hans-HK" altLang="en-US" sz="36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4" name="TextBox 3">
            <a:extLst>
              <a:ext uri="{FF2B5EF4-FFF2-40B4-BE49-F238E27FC236}">
                <a16:creationId xmlns:a16="http://schemas.microsoft.com/office/drawing/2014/main" id="{5A9FAE7C-C765-4E88-9C42-970D8C574183}"/>
              </a:ext>
            </a:extLst>
          </p:cNvPr>
          <p:cNvSpPr txBox="1"/>
          <p:nvPr/>
        </p:nvSpPr>
        <p:spPr>
          <a:xfrm>
            <a:off x="7664115" y="3517946"/>
            <a:ext cx="4190133" cy="2862322"/>
          </a:xfrm>
          <a:prstGeom prst="rect">
            <a:avLst/>
          </a:prstGeom>
          <a:noFill/>
        </p:spPr>
        <p:txBody>
          <a:bodyPr wrap="square" rtlCol="0">
            <a:spAutoFit/>
          </a:bodyPr>
          <a:lstStyle/>
          <a:p>
            <a:r>
              <a:rPr lang="en-US" altLang="zh-Hans-HK" dirty="0"/>
              <a:t>For calculating the weight values (w), we use 60% data for training as training dataset, and 40% data for validating as validation dataset.</a:t>
            </a:r>
          </a:p>
          <a:p>
            <a:endParaRPr lang="en-US" altLang="zh-Hans-HK" dirty="0"/>
          </a:p>
          <a:p>
            <a:r>
              <a:rPr lang="en-US" altLang="zh-Hans-HK" dirty="0"/>
              <a:t>For each process of rectifying w, we split 20% training data for validation.</a:t>
            </a:r>
          </a:p>
          <a:p>
            <a:endParaRPr lang="en-US" altLang="zh-Hans-HK" dirty="0"/>
          </a:p>
          <a:p>
            <a:r>
              <a:rPr lang="en-US" altLang="zh-Hans-HK" dirty="0"/>
              <a:t>We used mean squared error (MSE) as loss function, and accuracy as metrics function.</a:t>
            </a:r>
            <a:endParaRPr lang="zh-Hans-HK" altLang="en-US" dirty="0"/>
          </a:p>
        </p:txBody>
      </p:sp>
      <p:pic>
        <p:nvPicPr>
          <p:cNvPr id="8" name="Picture 7">
            <a:extLst>
              <a:ext uri="{FF2B5EF4-FFF2-40B4-BE49-F238E27FC236}">
                <a16:creationId xmlns:a16="http://schemas.microsoft.com/office/drawing/2014/main" id="{D4E0AAF6-8200-454B-A8BC-CEE31793231C}"/>
              </a:ext>
            </a:extLst>
          </p:cNvPr>
          <p:cNvPicPr>
            <a:picLocks noChangeAspect="1"/>
          </p:cNvPicPr>
          <p:nvPr/>
        </p:nvPicPr>
        <p:blipFill>
          <a:blip r:embed="rId3"/>
          <a:stretch>
            <a:fillRect/>
          </a:stretch>
        </p:blipFill>
        <p:spPr>
          <a:xfrm>
            <a:off x="838200" y="1421335"/>
            <a:ext cx="6428571" cy="4952381"/>
          </a:xfrm>
          <a:prstGeom prst="rect">
            <a:avLst/>
          </a:prstGeom>
        </p:spPr>
      </p:pic>
    </p:spTree>
    <p:extLst>
      <p:ext uri="{BB962C8B-B14F-4D97-AF65-F5344CB8AC3E}">
        <p14:creationId xmlns:p14="http://schemas.microsoft.com/office/powerpoint/2010/main" val="26438413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logcosh</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7811AC21-D03A-4B5B-B37E-9B1CE901846C}"/>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2801A29B-7647-4445-AB93-A6849820201A}"/>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87F12D49-ED67-4E82-A4BC-0FE60A37DEFA}"/>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51F92040-BAF3-4F93-A2F6-341C28A891B5}"/>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1004064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logcosh</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FC280DB0-FE13-4C83-B7E5-2DE91B49D8CF}"/>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32A19228-7773-41F2-A4E3-0FFC91C4141A}"/>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93C245F7-204F-45AA-8CAB-BB6D0CD30041}"/>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A0836EF1-BEA3-49AA-8464-D41FC7B62B01}"/>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429460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logcosh</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E0B95D86-1B50-413A-82B5-418CD394D4DE}"/>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048C64BC-5C11-429B-9CC3-366552BBAE4B}"/>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DB5AB542-9AF8-4472-B57E-83B62A4AF7C0}"/>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8B503779-B90F-4D97-B98B-72AE8DF3553A}"/>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4467829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categorical_crossentropy</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F192C0F5-99E2-4952-9CA3-9323AF9052FE}"/>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422DAB6B-E5C7-4EB1-B9E8-1B43374BFD8F}"/>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34ABFFC0-3DAD-4466-B53F-F07631A71B3A}"/>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4C293997-F638-4F92-A831-4F3637B64951}"/>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4016424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categorical_crossentropy</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7F496230-1EE5-471D-BDDD-8075CC699E8C}"/>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EEDB3B9E-4948-4641-9E77-52EC6B4A8E26}"/>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7AFE6843-EB0C-4CAB-9C2E-ABA2EE915F73}"/>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71857F0A-69E9-4D71-BB17-FCCA06065F09}"/>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40444571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categorical_crossentropy</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CD14C85F-C50C-48F0-BAF4-38A2F856A1AC}"/>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BA8EB186-BFCA-43CA-A80D-8FC1AC605939}"/>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EB14F62A-0E34-4D83-90FB-6E39CF1AC8BB}"/>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66050438-66EC-4EA0-9E89-FFF9F30D7437}"/>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3476105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categorical_crossentropy</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A256AFA1-8428-4D97-80FA-8642CD201F68}"/>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43E58E76-2B5E-4586-A04B-3D9B7BDDF126}"/>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04F60FAE-1A71-454A-82F4-CA900D6DBB45}"/>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B19B6C2B-22BC-4750-87C5-01DC14D31E02}"/>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4682436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fontScale="90000"/>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sparse_categorical_crossentropy</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A58EA124-5716-463E-B9F9-E39EBCDF3F1B}"/>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A3932B80-7AA8-43DE-B601-5A45EF0801D6}"/>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0264465B-4267-4685-9B5A-14B0A9AF4797}"/>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04922221-5FB8-4719-B5EC-42A5014DDE37}"/>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1235607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fontScale="90000"/>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sparse_categorical_crossentropy</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B10DB3A4-7DBC-4504-8DE0-0BF3E023E92C}"/>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1F675D26-4792-42FB-8B49-E0294A208B47}"/>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BF5E4F66-309C-4F10-93C1-4FA7C20E22FC}"/>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4BB66DF5-28D5-440E-958D-81A769B73379}"/>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3355929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fontScale="90000"/>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sparse_categorical_crossentropy</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AA00490C-4CA0-4FB6-B67D-5BFDAF6CCBAD}"/>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910CAA4E-7A7D-4E84-A504-1F1F32EC1ED8}"/>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3CC91E1D-6CC9-4834-AF32-6D2777962EBE}"/>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7C7209B1-2F4F-46A2-95AC-F4966989231C}"/>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54599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a:xfrm>
            <a:off x="970548" y="2766218"/>
            <a:ext cx="10515600" cy="1325563"/>
          </a:xfrm>
        </p:spPr>
        <p:txBody>
          <a:bodyPr>
            <a:normAutofit fontScale="90000"/>
          </a:bodyPr>
          <a:lstStyle/>
          <a:p>
            <a:pPr algn="ct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Firstly, we employed this CNN to simulated data from </a:t>
            </a:r>
            <a:r>
              <a:rPr lang="en-US" altLang="zh-Hans-HK" sz="2800" b="1" dirty="0" err="1">
                <a:solidFill>
                  <a:srgbClr val="002060"/>
                </a:solidFill>
                <a:latin typeface="Arial" panose="020B0604020202020204" pitchFamily="34" charset="0"/>
                <a:ea typeface="宋体" panose="02010600030101010101" pitchFamily="2" charset="-122"/>
                <a:cs typeface="Arial" panose="020B0604020202020204" pitchFamily="34" charset="0"/>
              </a:rPr>
              <a:t>janggu</a:t>
            </a:r>
            <a:b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 positive: 3897 seqs Oct4’s binding sites  </a:t>
            </a:r>
            <a:b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 negative: 3900 seqs </a:t>
            </a:r>
            <a:r>
              <a:rPr lang="en-US" altLang="zh-Hans-HK" sz="2800" b="1" dirty="0" err="1">
                <a:solidFill>
                  <a:srgbClr val="002060"/>
                </a:solidFill>
                <a:latin typeface="Arial" panose="020B0604020202020204" pitchFamily="34" charset="0"/>
                <a:ea typeface="宋体" panose="02010600030101010101" pitchFamily="2" charset="-122"/>
                <a:cs typeface="Arial" panose="020B0604020202020204" pitchFamily="34" charset="0"/>
              </a:rPr>
              <a:t>Mafk’s</a:t>
            </a: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 binding sites</a:t>
            </a:r>
            <a:b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sz="2800" b="1" dirty="0">
                <a:solidFill>
                  <a:srgbClr val="002060"/>
                </a:solidFill>
                <a:latin typeface="Arial" panose="020B0604020202020204" pitchFamily="34" charset="0"/>
                <a:ea typeface="宋体" panose="02010600030101010101" pitchFamily="2" charset="-122"/>
                <a:cs typeface="Arial" panose="020B0604020202020204" pitchFamily="34" charset="0"/>
              </a:rPr>
              <a:t>#bin=200</a:t>
            </a:r>
            <a:endParaRPr lang="zh-Hans-HK" altLang="en-US" sz="28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1699463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fontScale="90000"/>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sparse_categorical_crossentropy</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A5983A14-D8FA-45A6-A092-BB4EDCC34CB3}"/>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ECF3684A-7C00-4B73-8526-9D151FFC5367}"/>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542061EC-85B3-4A77-8D1E-3ED01532EB85}"/>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696FD589-BAFD-4C0E-B1FA-0BEF682A1C31}"/>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4013249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binary_crossentropy</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806D25E2-C07B-423D-A292-B74ABE2CDE46}"/>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3D542D35-DFDE-493E-9140-67C8EE3AADD2}"/>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B2E8DD47-A2DC-4214-A635-DEC804261B09}"/>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220449CD-9587-4460-829E-B422460A45DF}"/>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5786899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binary_crossentropy</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383C87A6-7177-404B-AB71-6FF4CBECAFBD}"/>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BA19BE59-1B9C-4108-A688-F6A0A98D7CA7}"/>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5C7C4C41-4FF9-4B05-A797-91E8B933A3ED}"/>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074C3CF8-8276-4CB0-BDA0-69C4BE5E7CC3}"/>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2799331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binary_crossentropy</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9DDDA4B8-6A98-4FC6-A5CC-1E94B6F866FE}"/>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6D52E819-3763-4EEB-9D94-6A4FCA95F656}"/>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80A2CCB9-DC3D-45ED-9B04-E41C20F1332C}"/>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DC2D36A9-3B20-44B1-AF8B-1FC0A0D7346C}"/>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11706966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binary_crossentropy</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95994A1F-4B25-4157-906F-EC6687A18F4F}"/>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0E496778-4DA3-47E3-9248-AE07AC015008}"/>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68EC3F57-6760-42E4-B526-D9ECD2A155FE}"/>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64655EB0-A809-4962-AF7E-5FD965FE90BB}"/>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6439037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Autofit/>
          </a:bodyPr>
          <a:lstStyle/>
          <a:p>
            <a:pPr algn="ctr"/>
            <a:r>
              <a:rPr lang="en-US" altLang="zh-Hans-HK" sz="4000" b="1" dirty="0">
                <a:solidFill>
                  <a:srgbClr val="002060"/>
                </a:solidFill>
                <a:latin typeface="Arial" panose="020B0604020202020204" pitchFamily="34" charset="0"/>
                <a:ea typeface="宋体" panose="02010600030101010101" pitchFamily="2" charset="-122"/>
                <a:cs typeface="Arial" panose="020B0604020202020204" pitchFamily="34" charset="0"/>
              </a:rPr>
              <a:t>Default </a:t>
            </a:r>
            <a:r>
              <a:rPr lang="en-US" altLang="zh-Hans-HK" sz="3600" b="1" dirty="0">
                <a:solidFill>
                  <a:srgbClr val="002060"/>
                </a:solidFill>
                <a:latin typeface="Arial" panose="020B0604020202020204" pitchFamily="34" charset="0"/>
                <a:ea typeface="宋体" panose="02010600030101010101" pitchFamily="2" charset="-122"/>
                <a:cs typeface="Arial" panose="020B0604020202020204" pitchFamily="34" charset="0"/>
              </a:rPr>
              <a:t>LR</a:t>
            </a:r>
            <a:br>
              <a:rPr lang="en-US" altLang="zh-Hans-HK" sz="3600"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sz="4000"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sz="4000" b="1" dirty="0" err="1">
                <a:solidFill>
                  <a:srgbClr val="002060"/>
                </a:solidFill>
                <a:latin typeface="Arial" panose="020B0604020202020204" pitchFamily="34" charset="0"/>
                <a:ea typeface="宋体" panose="02010600030101010101" pitchFamily="2" charset="-122"/>
                <a:cs typeface="Arial" panose="020B0604020202020204" pitchFamily="34" charset="0"/>
              </a:rPr>
              <a:t>kullback_leibler_divergence</a:t>
            </a:r>
            <a:endParaRPr lang="zh-Hans-HK" altLang="en-US" sz="4000" b="1" dirty="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37B7E7CF-6840-4A0E-911E-05CD4B62E2B0}"/>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D57EBC43-3999-4857-B1C5-1275AC5BB238}"/>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0F183E69-EF37-4A68-A367-99475442E977}"/>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E6BEBA63-4FA3-477C-8830-37344BD9EF9A}"/>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1386476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kullback_leibler_divergence</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65461385-BA60-44BB-8A31-4B6183FF7351}"/>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7D97CCBC-C4AE-4859-807A-9665FF9E79A9}"/>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106EA193-CD45-412F-99DB-76C2A0F816BA}"/>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F286810A-2EFB-44A9-97EB-0BE577AE6D63}"/>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36701237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kullback_leibler_divergence</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F0488CD1-80F9-4B11-AD0A-3B8532D6A2CE}"/>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F4BB5318-2631-4C7F-ABB2-2536B50DBE4B}"/>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27163499-5CD2-40C7-976E-EAFF4A3DD91E}"/>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1586BD6F-D287-4E50-B8E9-55CEF0A319F9}"/>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9077010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kullback_leibler_divergence</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5C674A61-485B-4EF3-AA55-AE75077930BA}"/>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FC35372F-7D82-4615-B945-187E92480D62}"/>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E53AA79C-5440-4EA3-A478-D5DB79DFB1DE}"/>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F2D2A698-4582-4B86-89CF-3D963634DA7D}"/>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233445678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CB2E-2734-4530-B293-B24C314788FF}"/>
              </a:ext>
            </a:extLst>
          </p:cNvPr>
          <p:cNvSpPr>
            <a:spLocks noGrp="1"/>
          </p:cNvSpPr>
          <p:nvPr>
            <p:ph type="title"/>
          </p:nvPr>
        </p:nvSpPr>
        <p:spPr/>
        <p:txBody>
          <a:bodyPr>
            <a:normAutofit/>
          </a:bodyPr>
          <a:lstStyle/>
          <a:p>
            <a:pPr algn="ct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LR = 0.1</a:t>
            </a:r>
            <a:b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br>
            <a:r>
              <a:rPr lang="en-US" altLang="zh-Hans-HK" b="1" dirty="0">
                <a:solidFill>
                  <a:srgbClr val="002060"/>
                </a:solidFill>
                <a:latin typeface="Arial" panose="020B0604020202020204" pitchFamily="34" charset="0"/>
                <a:ea typeface="宋体" panose="02010600030101010101" pitchFamily="2" charset="-122"/>
                <a:cs typeface="Arial" panose="020B0604020202020204" pitchFamily="34" charset="0"/>
              </a:rPr>
              <a:t>Loss= </a:t>
            </a:r>
            <a:r>
              <a:rPr lang="en-US" altLang="zh-Hans-HK" b="1" dirty="0" err="1">
                <a:solidFill>
                  <a:srgbClr val="002060"/>
                </a:solidFill>
                <a:latin typeface="Arial" panose="020B0604020202020204" pitchFamily="34" charset="0"/>
                <a:ea typeface="宋体" panose="02010600030101010101" pitchFamily="2" charset="-122"/>
                <a:cs typeface="Arial" panose="020B0604020202020204" pitchFamily="34" charset="0"/>
              </a:rPr>
              <a:t>kullback_leibler_divergence</a:t>
            </a:r>
            <a:endParaRPr lang="zh-Hans-HK" altLang="en-US"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3666A26E-72A5-4F5B-84E8-019E22DD8169}"/>
              </a:ext>
            </a:extLst>
          </p:cNvPr>
          <p:cNvSpPr/>
          <p:nvPr/>
        </p:nvSpPr>
        <p:spPr>
          <a:xfrm>
            <a:off x="6275434" y="5846544"/>
            <a:ext cx="1354858" cy="646331"/>
          </a:xfrm>
          <a:prstGeom prst="rect">
            <a:avLst/>
          </a:prstGeom>
        </p:spPr>
        <p:txBody>
          <a:bodyPr wrap="none">
            <a:spAutoFit/>
          </a:bodyPr>
          <a:lstStyle/>
          <a:p>
            <a:r>
              <a:rPr lang="en-US" altLang="zh-Hans-HK" dirty="0"/>
              <a:t>S</a:t>
            </a:r>
            <a:r>
              <a:rPr lang="zh-Hans-HK" altLang="en-US" dirty="0"/>
              <a:t>ensitivity </a:t>
            </a:r>
            <a:r>
              <a:rPr lang="en-US" altLang="zh-Hans-HK" dirty="0"/>
              <a:t>=</a:t>
            </a:r>
          </a:p>
          <a:p>
            <a:r>
              <a:rPr lang="en-US" altLang="zh-Hans-HK" dirty="0"/>
              <a:t>Specificity =</a:t>
            </a:r>
            <a:endParaRPr lang="zh-Hans-HK" altLang="en-US" dirty="0"/>
          </a:p>
        </p:txBody>
      </p:sp>
      <p:graphicFrame>
        <p:nvGraphicFramePr>
          <p:cNvPr id="4" name="Table 3">
            <a:extLst>
              <a:ext uri="{FF2B5EF4-FFF2-40B4-BE49-F238E27FC236}">
                <a16:creationId xmlns:a16="http://schemas.microsoft.com/office/drawing/2014/main" id="{AA3BCAD2-5562-4AB3-A653-0A5B163FD7A7}"/>
              </a:ext>
            </a:extLst>
          </p:cNvPr>
          <p:cNvGraphicFramePr>
            <a:graphicFrameLocks noGrp="1"/>
          </p:cNvGraphicFramePr>
          <p:nvPr>
            <p:extLst>
              <p:ext uri="{D42A27DB-BD31-4B8C-83A1-F6EECF244321}">
                <p14:modId xmlns:p14="http://schemas.microsoft.com/office/powerpoint/2010/main" val="2612613585"/>
              </p:ext>
            </p:extLst>
          </p:nvPr>
        </p:nvGraphicFramePr>
        <p:xfrm>
          <a:off x="3842082"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4267377323"/>
                  </a:ext>
                </a:extLst>
              </a:tr>
              <a:tr h="370840">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030365505"/>
                  </a:ext>
                </a:extLst>
              </a:tr>
            </a:tbl>
          </a:graphicData>
        </a:graphic>
      </p:graphicFrame>
      <p:cxnSp>
        <p:nvCxnSpPr>
          <p:cNvPr id="5" name="Straight Arrow Connector 4">
            <a:extLst>
              <a:ext uri="{FF2B5EF4-FFF2-40B4-BE49-F238E27FC236}">
                <a16:creationId xmlns:a16="http://schemas.microsoft.com/office/drawing/2014/main" id="{66B2C283-46CD-4D67-8E24-4047062143DA}"/>
              </a:ext>
            </a:extLst>
          </p:cNvPr>
          <p:cNvCxnSpPr>
            <a:endCxn id="3" idx="1"/>
          </p:cNvCxnSpPr>
          <p:nvPr/>
        </p:nvCxnSpPr>
        <p:spPr>
          <a:xfrm>
            <a:off x="5498432" y="6169709"/>
            <a:ext cx="777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67149773-B1A4-47BA-955E-90DACCBB2B1C}"/>
              </a:ext>
            </a:extLst>
          </p:cNvPr>
          <p:cNvGraphicFramePr>
            <a:graphicFrameLocks noGrp="1"/>
          </p:cNvGraphicFramePr>
          <p:nvPr>
            <p:extLst>
              <p:ext uri="{D42A27DB-BD31-4B8C-83A1-F6EECF244321}">
                <p14:modId xmlns:p14="http://schemas.microsoft.com/office/powerpoint/2010/main" val="1851187097"/>
              </p:ext>
            </p:extLst>
          </p:nvPr>
        </p:nvGraphicFramePr>
        <p:xfrm>
          <a:off x="1408730" y="5846544"/>
          <a:ext cx="1490490" cy="741680"/>
        </p:xfrm>
        <a:graphic>
          <a:graphicData uri="http://schemas.openxmlformats.org/drawingml/2006/table">
            <a:tbl>
              <a:tblPr firstRow="1" bandRow="1">
                <a:tableStyleId>{5940675A-B579-460E-94D1-54222C63F5DA}</a:tableStyleId>
              </a:tblPr>
              <a:tblGrid>
                <a:gridCol w="745245">
                  <a:extLst>
                    <a:ext uri="{9D8B030D-6E8A-4147-A177-3AD203B41FA5}">
                      <a16:colId xmlns:a16="http://schemas.microsoft.com/office/drawing/2014/main" val="3222598880"/>
                    </a:ext>
                  </a:extLst>
                </a:gridCol>
                <a:gridCol w="745245">
                  <a:extLst>
                    <a:ext uri="{9D8B030D-6E8A-4147-A177-3AD203B41FA5}">
                      <a16:colId xmlns:a16="http://schemas.microsoft.com/office/drawing/2014/main" val="654569386"/>
                    </a:ext>
                  </a:extLst>
                </a:gridCol>
              </a:tblGrid>
              <a:tr h="370840">
                <a:tc>
                  <a:txBody>
                    <a:bodyPr/>
                    <a:lstStyle/>
                    <a:p>
                      <a:pPr algn="ctr"/>
                      <a:r>
                        <a:rPr lang="en-US" altLang="zh-CN" dirty="0"/>
                        <a:t>TP</a:t>
                      </a:r>
                      <a:endParaRPr lang="zh-Hans-HK" altLang="en-US" dirty="0"/>
                    </a:p>
                  </a:txBody>
                  <a:tcPr/>
                </a:tc>
                <a:tc>
                  <a:txBody>
                    <a:bodyPr/>
                    <a:lstStyle/>
                    <a:p>
                      <a:pPr algn="ctr"/>
                      <a:r>
                        <a:rPr lang="en-US" altLang="zh-Hans-HK" dirty="0"/>
                        <a:t>FN</a:t>
                      </a:r>
                      <a:endParaRPr lang="zh-Hans-HK" altLang="en-US" dirty="0"/>
                    </a:p>
                  </a:txBody>
                  <a:tcPr/>
                </a:tc>
                <a:extLst>
                  <a:ext uri="{0D108BD9-81ED-4DB2-BD59-A6C34878D82A}">
                    <a16:rowId xmlns:a16="http://schemas.microsoft.com/office/drawing/2014/main" val="4267377323"/>
                  </a:ext>
                </a:extLst>
              </a:tr>
              <a:tr h="370840">
                <a:tc>
                  <a:txBody>
                    <a:bodyPr/>
                    <a:lstStyle/>
                    <a:p>
                      <a:pPr algn="ctr"/>
                      <a:r>
                        <a:rPr lang="en-US" altLang="zh-Hans-HK" dirty="0"/>
                        <a:t>FP</a:t>
                      </a:r>
                      <a:endParaRPr lang="zh-Hans-HK" altLang="en-US" dirty="0"/>
                    </a:p>
                  </a:txBody>
                  <a:tcPr/>
                </a:tc>
                <a:tc>
                  <a:txBody>
                    <a:bodyPr/>
                    <a:lstStyle/>
                    <a:p>
                      <a:pPr algn="ctr"/>
                      <a:r>
                        <a:rPr lang="en-US" altLang="zh-Hans-HK" dirty="0"/>
                        <a:t>TN</a:t>
                      </a:r>
                      <a:endParaRPr lang="zh-Hans-HK" altLang="en-US" dirty="0"/>
                    </a:p>
                  </a:txBody>
                  <a:tcPr/>
                </a:tc>
                <a:extLst>
                  <a:ext uri="{0D108BD9-81ED-4DB2-BD59-A6C34878D82A}">
                    <a16:rowId xmlns:a16="http://schemas.microsoft.com/office/drawing/2014/main" val="2030365505"/>
                  </a:ext>
                </a:extLst>
              </a:tr>
            </a:tbl>
          </a:graphicData>
        </a:graphic>
      </p:graphicFrame>
    </p:spTree>
    <p:extLst>
      <p:ext uri="{BB962C8B-B14F-4D97-AF65-F5344CB8AC3E}">
        <p14:creationId xmlns:p14="http://schemas.microsoft.com/office/powerpoint/2010/main" val="7312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11498</TotalTime>
  <Words>2709</Words>
  <Application>Microsoft Office PowerPoint</Application>
  <PresentationFormat>Widescreen</PresentationFormat>
  <Paragraphs>979</Paragraphs>
  <Slides>112</Slides>
  <Notes>108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112</vt:i4>
      </vt:variant>
    </vt:vector>
  </HeadingPairs>
  <TitlesOfParts>
    <vt:vector size="116" baseType="lpstr">
      <vt:lpstr>Arial</vt:lpstr>
      <vt:lpstr>Calibri</vt:lpstr>
      <vt:lpstr>Calibri Light</vt:lpstr>
      <vt:lpstr>Office Theme</vt:lpstr>
      <vt:lpstr>Identifying CTCF Binding Using a DNA GpC Methyltransferase in vivo</vt:lpstr>
      <vt:lpstr>Contents</vt:lpstr>
      <vt:lpstr>Classification Standard (WRONG)</vt:lpstr>
      <vt:lpstr>Classification Standard (Revised)</vt:lpstr>
      <vt:lpstr>Try</vt:lpstr>
      <vt:lpstr>Some Conceptions</vt:lpstr>
      <vt:lpstr>Some Conceptions</vt:lpstr>
      <vt:lpstr>WorkFlow</vt:lpstr>
      <vt:lpstr>Firstly, we employed this CNN to simulated data from janggu -- positive: 3897 seqs Oct4’s binding sites   -- negative: 3900 seqs Mafk’s binding sites #bin=200</vt:lpstr>
      <vt:lpstr>The Performance</vt:lpstr>
      <vt:lpstr>Next, we employed this CNN to real data</vt:lpstr>
      <vt:lpstr>One Layer</vt:lpstr>
      <vt:lpstr>The Performance of Window Size=1K, Cutoff of avg(Methyl)=5, #Seqs=2K (1K for pos and 1K for neg)</vt:lpstr>
      <vt:lpstr>The Performance of Window Size=1K, Cutoff of avg(Methyl)=10, #Seqs=2K (1K for pos and 1K for neg)</vt:lpstr>
      <vt:lpstr>The Performance of Window Size=1K, Cutoff of avg(Methyl)=15, #Seqs=2K (1K for pos and 1K for neg)</vt:lpstr>
      <vt:lpstr>The Performance of Window Size=1K, Cutoff of avg(Methyl)=20, #Seqs=2K (1K for pos and 1K for neg)</vt:lpstr>
      <vt:lpstr>The Performance of Window Size=1K, Cutoff of max(Methyl)=5, #Seqs=2K (1K for pos and 1K for neg)</vt:lpstr>
      <vt:lpstr>The Performance of Window Size=1K, Cutoff of max(Methyl)=10, #Seqs=2K (1K for pos and 1K for neg)</vt:lpstr>
      <vt:lpstr>The Performance of Window Size=1K, Cutoff of max(Methyl)=15, #Seqs=2K (1K for pos and 1K for neg)</vt:lpstr>
      <vt:lpstr>The Performance of Window Size=1K, Cutoff of max(Methyl)=20, #Seqs=2K (1K for pos and 1K for neg)</vt:lpstr>
      <vt:lpstr>The Performance of Window Size=500, Cutoff of avg(Methyl)=5, #Seqs=2K (1K for pos and 1K for neg)</vt:lpstr>
      <vt:lpstr>The Performance of Window Size=500, Cutoff of avg(Methyl)=10, #Seqs=2K (1K for pos and 1K for neg)</vt:lpstr>
      <vt:lpstr>The Performance of Window Size=500, Cutoff of avg(Methyl)=15, #Seqs=2K (1K for pos and 1K for neg)</vt:lpstr>
      <vt:lpstr>The Performance of Window Size=500, Cutoff of avg(Methyl)=20, #Seqs=2K (1K for pos and 1K for neg)</vt:lpstr>
      <vt:lpstr>The Performance of Window Size=500, Cutoff of max(Methyl)=5, #Seqs=2K (1K for pos and 1K for neg)</vt:lpstr>
      <vt:lpstr>The Performance of Window Size=500, Cutoff of max(Methyl)=10, #Seqs=2K (1K for pos and 1K for neg)</vt:lpstr>
      <vt:lpstr>The Performance of Window Size=500, Cutoff of max(Methyl)=15, #Seqs=2K (1K for pos and 1K for neg)</vt:lpstr>
      <vt:lpstr>The Performance of Window Size=500, Cutoff of max(Methyl)=20, #Seqs=2K (1K for pos and 1K for neg)</vt:lpstr>
      <vt:lpstr>The Performance of Window Size=300, Cutoff of avg(Methyl)=5, #Seqs=2K (1K for pos and 1K for neg)</vt:lpstr>
      <vt:lpstr>The Performance of Window Size=300, Cutoff of avg(Methyl)=10, #Seqs=2K (1K for pos and 1K for neg)</vt:lpstr>
      <vt:lpstr>The Performance of Window Size=300, Cutoff of avg(Methyl)=15, #Seqs=2K (1K for pos and 1K for neg)</vt:lpstr>
      <vt:lpstr>The Performance of Window Size=300, Cutoff of avg(Methyl)=20, #Seqs=2K (1K for pos and 1K for neg)</vt:lpstr>
      <vt:lpstr>The Performance of Window Size=300, Cutoff of max(Methyl)=5, #Seqs=2K (1K for pos and 1K for neg)</vt:lpstr>
      <vt:lpstr>The Performance of Window Size=300, Cutoff of max(Methyl)=10, #Seqs=2K (1K for pos and 1K for neg)</vt:lpstr>
      <vt:lpstr>The Performance of Window Size=300, Cutoff of max(Methyl)=15, #Seqs=2K (1K for pos and 1K for neg)</vt:lpstr>
      <vt:lpstr>The Performance of Window Size=300, Cutoff of max(Methyl)=20, #Seqs=2K (1K for pos and 1K for neg)</vt:lpstr>
      <vt:lpstr>The Performance of Window Size=200, Cutoff of avg(Methyl)=5, #Seqs=2K (1K for pos and 1K for neg)</vt:lpstr>
      <vt:lpstr>The Performance of Window Size=200, Cutoff of avg(Methyl)=10, #Seqs=2K (1K for pos and 1K for neg)</vt:lpstr>
      <vt:lpstr>The Performance of Window Size=200, Cutoff of avg(Methyl)=15, #Seqs=2K (1K for pos and 1K for neg)</vt:lpstr>
      <vt:lpstr>The Performance of Window Size=200, Cutoff of avg(Methyl)=20, #Seqs=2K (1K for pos and 1K for neg)</vt:lpstr>
      <vt:lpstr>The Performance of Window Size=200, Cutoff of max(Methyl)=5, #Seqs=2K (1K for pos and 1K for neg)</vt:lpstr>
      <vt:lpstr>The Performance of Window Size=200, Cutoff of max(Methyl)=10, #Seqs=2K (1K for pos and 1K for neg)</vt:lpstr>
      <vt:lpstr>The Performance of Window Size=200, Cutoff of max(Methyl)=15, #Seqs=2K (1K for pos and 1K for neg)</vt:lpstr>
      <vt:lpstr>The Performance of Window Size=200, Cutoff of max(Methyl)=20, #Seqs=2K (1K for pos and 1K for neg)</vt:lpstr>
      <vt:lpstr>Aim: Decrease the distance between train and test Method: 1. rectify parameters: learning rate, loss function, and so on. 2. change other models. Test sampe data: windowsize =1000, cutoff of max(Methyl)=5, #Seqs=2W (1W for pos and 1W for neg)</vt:lpstr>
      <vt:lpstr>Improvement</vt:lpstr>
      <vt:lpstr>Learning Rate</vt:lpstr>
      <vt:lpstr>LR = 0.0001 Loss=mean_squared_error</vt:lpstr>
      <vt:lpstr>LR = 0.001 Loss=mean_squared_error</vt:lpstr>
      <vt:lpstr>LR = 0.01 Loss=mean_squared_error</vt:lpstr>
      <vt:lpstr>LR = 0.1 Loss=mean_squared_error</vt:lpstr>
      <vt:lpstr>LR = 0.0001 Loss=mean_absolute_error</vt:lpstr>
      <vt:lpstr>LR = 0.001 Loss=mean_absolute_error</vt:lpstr>
      <vt:lpstr>LR = 0.01 Loss=mean_absolute_error</vt:lpstr>
      <vt:lpstr>LR = 0.1 Loss=mean_absolute_error</vt:lpstr>
      <vt:lpstr>LR = 0.0001 Loss=mean_absolute_percentage_error</vt:lpstr>
      <vt:lpstr>LR = 0.001 Loss=mean_absolute_percentage_error</vt:lpstr>
      <vt:lpstr>LR = 0.01 Loss=mean_absolute_percentage_error</vt:lpstr>
      <vt:lpstr>LR = 0.1 Loss=mean_absolute_percentage_error</vt:lpstr>
      <vt:lpstr>LR = 0.0001 Loss=mean_squared_logarithmic_error</vt:lpstr>
      <vt:lpstr>LR = 0.001 Loss=mean_squared_logarithmic_error</vt:lpstr>
      <vt:lpstr>LR = 0.01 Loss=mean_squared_logarithmic_error</vt:lpstr>
      <vt:lpstr>LR = 0.1 Loss=mean_squared_logarithmic_error</vt:lpstr>
      <vt:lpstr>LR = 0.0001 Loss= squared_hinge</vt:lpstr>
      <vt:lpstr>LR = 0.001 Loss= squared_hinge</vt:lpstr>
      <vt:lpstr>LR = 0.01 Loss= squared_hinge</vt:lpstr>
      <vt:lpstr>LR = 0.1 Loss= squared_hinge</vt:lpstr>
      <vt:lpstr>Default LR Loss= hinge</vt:lpstr>
      <vt:lpstr>LR = 0.0001 Loss=hinge</vt:lpstr>
      <vt:lpstr>LR = 0.001 Loss= hinge</vt:lpstr>
      <vt:lpstr>LR = 0.01 Loss= hinge</vt:lpstr>
      <vt:lpstr>LR = 0.1 Loss= hinge</vt:lpstr>
      <vt:lpstr>Default LR Loss= categorical_hinge</vt:lpstr>
      <vt:lpstr>LR = 0.0001 Loss= categorical_hinge</vt:lpstr>
      <vt:lpstr>LR = 0.001 Loss= categorical_hinge</vt:lpstr>
      <vt:lpstr>LR = 0.01 Loss= categorical_hinge</vt:lpstr>
      <vt:lpstr>LR = 0.1 Loss= categorical_hinge</vt:lpstr>
      <vt:lpstr>Default LR Loss= logcosh</vt:lpstr>
      <vt:lpstr>LR = 0.0001 Loss= logcosh</vt:lpstr>
      <vt:lpstr>LR = 0.001 Loss= logcosh</vt:lpstr>
      <vt:lpstr>LR = 0.01 Loss= logcosh</vt:lpstr>
      <vt:lpstr>LR = 0.1 Loss= logcosh</vt:lpstr>
      <vt:lpstr>LR = 0.0001 Loss= categorical_crossentropy</vt:lpstr>
      <vt:lpstr>LR = 0.001 Loss= categorical_crossentropy</vt:lpstr>
      <vt:lpstr>LR = 0.01 Loss= categorical_crossentropy</vt:lpstr>
      <vt:lpstr>LR = 0.1 Loss= categorical_crossentropy</vt:lpstr>
      <vt:lpstr>LR = 0.0001 Loss= sparse_categorical_crossentropy</vt:lpstr>
      <vt:lpstr>LR = 0.001 Loss= sparse_categorical_crossentropy</vt:lpstr>
      <vt:lpstr>LR = 0.01 Loss= sparse_categorical_crossentropy</vt:lpstr>
      <vt:lpstr>LR = 0.1 Loss= sparse_categorical_crossentropy</vt:lpstr>
      <vt:lpstr>LR = 0.0001 Loss= binary_crossentropy</vt:lpstr>
      <vt:lpstr>LR = 0.001 Loss= binary_crossentropy</vt:lpstr>
      <vt:lpstr>LR = 0.01 Loss= binary_crossentropy</vt:lpstr>
      <vt:lpstr>LR = 0.1 Loss= binary_crossentropy</vt:lpstr>
      <vt:lpstr>Default LR Loss= kullback_leibler_divergence</vt:lpstr>
      <vt:lpstr>LR = 0.0001 Loss= kullback_leibler_divergence</vt:lpstr>
      <vt:lpstr>LR = 0.001 Loss= kullback_leibler_divergence</vt:lpstr>
      <vt:lpstr>LR = 0.01 Loss= kullback_leibler_divergence</vt:lpstr>
      <vt:lpstr>LR = 0.1 Loss= kullback_leibler_divergence</vt:lpstr>
      <vt:lpstr>Default LR Loss= poisson</vt:lpstr>
      <vt:lpstr>LR = 0.0001 Loss= poisson</vt:lpstr>
      <vt:lpstr>LR = 0.001 Loss= poisson</vt:lpstr>
      <vt:lpstr>LR = 0.01 Loss= poisson</vt:lpstr>
      <vt:lpstr>LR = 0.1 Loss= poisson</vt:lpstr>
      <vt:lpstr>LR = 0.0001 Loss= cosine_proximity</vt:lpstr>
      <vt:lpstr>LR = 0.001 Loss= cosine_proximity</vt:lpstr>
      <vt:lpstr>LR = 0.01 Loss= cosine_proximity</vt:lpstr>
      <vt:lpstr>LR = 0.1 Loss= cosine_proximity</vt:lpstr>
      <vt:lpstr>Summary And Conclusion</vt:lpstr>
      <vt:lpstr>Future Plan</vt:lpstr>
      <vt:lpstr>Acknowledgements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DNA CpG Methylation on CTCF binding in vivo</dc:title>
  <dc:creator>哲 刘</dc:creator>
  <cp:lastModifiedBy>哲 刘</cp:lastModifiedBy>
  <cp:revision>1445</cp:revision>
  <cp:lastPrinted>2019-04-12T13:09:52Z</cp:lastPrinted>
  <dcterms:created xsi:type="dcterms:W3CDTF">2019-04-10T11:24:38Z</dcterms:created>
  <dcterms:modified xsi:type="dcterms:W3CDTF">2019-05-19T07:36:34Z</dcterms:modified>
</cp:coreProperties>
</file>