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80" r:id="rId3"/>
    <p:sldId id="481" r:id="rId4"/>
    <p:sldId id="482" r:id="rId5"/>
    <p:sldId id="464" r:id="rId6"/>
    <p:sldId id="478" r:id="rId7"/>
    <p:sldId id="460" r:id="rId8"/>
    <p:sldId id="461" r:id="rId9"/>
    <p:sldId id="462" r:id="rId10"/>
    <p:sldId id="463" r:id="rId11"/>
    <p:sldId id="467" r:id="rId12"/>
    <p:sldId id="468" r:id="rId13"/>
    <p:sldId id="469" r:id="rId14"/>
    <p:sldId id="470" r:id="rId15"/>
    <p:sldId id="479" r:id="rId16"/>
    <p:sldId id="371" r:id="rId17"/>
    <p:sldId id="472" r:id="rId18"/>
    <p:sldId id="473" r:id="rId19"/>
    <p:sldId id="475" r:id="rId20"/>
    <p:sldId id="477" r:id="rId21"/>
    <p:sldId id="476" r:id="rId22"/>
    <p:sldId id="273" r:id="rId23"/>
    <p:sldId id="274" r:id="rId24"/>
  </p:sldIdLst>
  <p:sldSz cx="12192000" cy="6858000"/>
  <p:notesSz cx="6797675" cy="992505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70270" autoAdjust="0"/>
  </p:normalViewPr>
  <p:slideViewPr>
    <p:cSldViewPr snapToGrid="0">
      <p:cViewPr varScale="1">
        <p:scale>
          <a:sx n="80" d="100"/>
          <a:sy n="80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E7F09-E025-450C-A1C6-ABDE6496A446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C15D8-1186-407D-89D8-DE64D834C00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1825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Hans-HK" altLang="zh-Hans-H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5913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9020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17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6611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22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90846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Hans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thanks my advisor, Professor YAN and Dr. WANG. Thanks for the findings. I will stop here and take questions.</a:t>
            </a:r>
            <a:endParaRPr lang="zh-Hans-HK" altLang="zh-Hans-H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23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9971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7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5944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8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9522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75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10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8131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7793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2518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2115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C15D8-1186-407D-89D8-DE64D834C00D}" type="slidenum">
              <a:rPr lang="zh-Hans-HK" altLang="en-US" smtClean="0"/>
              <a:t>14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30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C344-8EC0-493E-8AFF-FDB2611D5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C797-3516-4F3A-9304-0A115484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ans-HK"/>
              <a:t>Click to edit Master subtitle style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DF34-F8C4-4E94-B050-C7608325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BED41-8945-4865-841E-37F32E3E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90BD-DCF9-4626-97B4-C398456C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189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38C0-4D1D-448E-84FB-1854AB65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CBE91-9F1A-4763-9F7F-1D0E4F50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969E-DEC6-4247-84AB-BDE1EDE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B216-0625-4CB2-9E87-D7ABCCAA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A4FE-39F6-4617-82F5-40179B9E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008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F6C52-B274-4942-9AD7-EDB048A8A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A270D-4945-4D8C-858F-43CF0528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7DB4-04A7-42D9-A369-A5367ACF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2287-C885-4061-93AB-5DF8B772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3B36-0EC0-47BF-824E-1F465EC0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802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A8CB-4371-47D1-A279-FE29F299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B1E7-72C7-4EF9-91B5-2D8EB7D2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4066-1325-4334-BEDF-819B4560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EB9A-66A6-4213-B533-29396738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556-0D70-4CE7-949D-D6814216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713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342E-881B-45CA-8B5A-CF9760AC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A5F2-740D-41E5-AE25-EBAE1312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4B66-46DA-4EF8-84C3-4565A301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8359-CF19-46BA-B3D0-8B7546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E507-E430-4925-965E-4C7D201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692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41C1-1F40-4636-A4C9-DF3BFA62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BEB7-7E61-4FDB-8314-3F7612543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24D15-FB30-4C41-8F20-1F6070720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3C04A-54A4-4D20-8E14-4C687EA8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4EA6-461F-496C-A7CF-99563147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82C67-63BF-4BC9-9B6F-530BA507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171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5DC0-4509-48AD-A976-0F0ECC62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CD9A-F8AC-4306-BC4D-D3A5F829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CC9D-30B8-424B-BA4F-659D3F76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8985-D615-4CAB-B391-D21B1DAA3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91DD2-7502-4AF6-8C8D-7DE800010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63B2D-01AD-45DB-B0E6-C311E527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5CBCD-126F-44BE-8D0D-59870AD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528A2-8853-4028-B4FD-4B2FF727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995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62F3-5CAE-4B53-B45E-EB90F50E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70A6D-158A-4CAA-8E38-058543E3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8B3E0-1326-43F2-9949-05B3EEE6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68FA2-3C6B-4011-AE87-DF983AFA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237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D8CB8-FFA5-429E-A722-8F82C6B7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D3EC8-68C0-45A9-B22E-A8F8D7EF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8C70-F4E6-43BD-803F-149610A1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531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BE87-143D-41F5-AC0D-17E10A2C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48D3-F8D9-4B3E-AD27-6845CCD1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660A2-ADAB-45BC-90CA-AA6B9EEAA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54C6-B88F-439C-AC58-FF5946E5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A12C-F963-4F77-B66B-5F635133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496B-FB05-46DA-8598-20F335ED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706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7F8-F873-4ECB-B7A3-22BF174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3B6E1-5CCE-4AFB-B6CC-FA6858C16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53F58-5F63-4DAE-853E-7200E8FC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82BC-E808-49E1-B8B0-F5C2227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0A865-18F7-42F2-9C61-115C79E9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C417-328B-4602-926E-29781D0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9537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D2FC1-B4E6-405D-A1D0-7365942C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091A-D660-4C8E-9596-DB1C55B7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B539-BE68-40F3-8758-C07A85F8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4FD7-1B9A-4A7C-A2B2-7A4F0636194B}" type="datetimeFigureOut">
              <a:rPr lang="zh-Hans-HK" altLang="en-US" smtClean="0"/>
              <a:t>21/5/2019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4B41-F191-4C7A-8873-67218B389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2250-9B6D-4EA4-9029-58E148D7A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F7EA-544C-4A46-9DBA-40BA8EA8A9C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6032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3F38-CD9E-47F4-B8E2-25A17CD8D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16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Lab Meeting</a:t>
            </a:r>
            <a:endParaRPr lang="zh-Hans-HK" altLang="en-US" sz="4400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8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mean_squared_error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426695-9EF0-4745-B1FC-D7624D207716}"/>
              </a:ext>
            </a:extLst>
          </p:cNvPr>
          <p:cNvSpPr/>
          <p:nvPr/>
        </p:nvSpPr>
        <p:spPr>
          <a:xfrm>
            <a:off x="6275434" y="5846544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0.574</a:t>
            </a:r>
          </a:p>
          <a:p>
            <a:r>
              <a:rPr lang="en-US" altLang="zh-Hans-HK" dirty="0"/>
              <a:t>Specificity = 0.489</a:t>
            </a:r>
            <a:endParaRPr lang="zh-Hans-HK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189781-4B00-431B-97CA-FE1D1A6E7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2736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2296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1704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2045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1955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55AD8C-3B13-49CB-979F-EB16776563DD}"/>
              </a:ext>
            </a:extLst>
          </p:cNvPr>
          <p:cNvCxnSpPr>
            <a:endCxn id="12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C979A17-A4E7-4AEC-A889-D2E29241D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87097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9FD7DBD-0C5B-4576-B25B-538DCC8C1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34" y="1616636"/>
            <a:ext cx="4990398" cy="374280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6DEBD0-4F53-43C6-9D13-9D03D42AE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1616636"/>
            <a:ext cx="5130278" cy="38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2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0.0001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mean_absolute_error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B9298B-AD9A-4BD4-862C-236F8C796F00}"/>
              </a:ext>
            </a:extLst>
          </p:cNvPr>
          <p:cNvSpPr/>
          <p:nvPr/>
        </p:nvSpPr>
        <p:spPr>
          <a:xfrm>
            <a:off x="6275434" y="5846544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0.678</a:t>
            </a:r>
          </a:p>
          <a:p>
            <a:r>
              <a:rPr lang="en-US" altLang="zh-Hans-HK" dirty="0"/>
              <a:t>Specificity = 0.428</a:t>
            </a:r>
            <a:endParaRPr lang="zh-Hans-HK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0921B-24A4-4F6D-9DA8-23E3AD5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73273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2711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1289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2289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1711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C34FAA-3FB2-4682-959C-F9E939429D75}"/>
              </a:ext>
            </a:extLst>
          </p:cNvPr>
          <p:cNvCxnSpPr>
            <a:endCxn id="3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216FCD-6456-402A-9A7A-27576C878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87097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20E028-9B0B-459A-9AB5-DFE3A4C18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95" y="1599097"/>
            <a:ext cx="5254605" cy="3940954"/>
          </a:xfrm>
          <a:prstGeom prst="rect">
            <a:avLst/>
          </a:prstGeom>
        </p:spPr>
      </p:pic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C1460116-8559-48C7-BDDB-92075D958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0" y="1636557"/>
            <a:ext cx="5254604" cy="39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0.001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mean_absolute_error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BA6DAF-C3AA-49A0-A008-270733E26632}"/>
              </a:ext>
            </a:extLst>
          </p:cNvPr>
          <p:cNvSpPr/>
          <p:nvPr/>
        </p:nvSpPr>
        <p:spPr>
          <a:xfrm>
            <a:off x="6275434" y="5846544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0.616</a:t>
            </a:r>
          </a:p>
          <a:p>
            <a:r>
              <a:rPr lang="en-US" altLang="zh-Hans-HK" dirty="0"/>
              <a:t>Specificity = 0.430</a:t>
            </a:r>
            <a:endParaRPr lang="zh-Hans-HK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C420A2-97AD-464A-BDE4-494867FBD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42099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2465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1535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2279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1721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F4709-70F5-49E5-9774-7222494283A7}"/>
              </a:ext>
            </a:extLst>
          </p:cNvPr>
          <p:cNvCxnSpPr>
            <a:endCxn id="3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C7466-2A84-404A-974E-0FA164454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87097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212162CE-8913-4F9E-8EF1-7A96A0A31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34" y="1690688"/>
            <a:ext cx="5511104" cy="413332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4F00A1B-DDAD-4BC7-9E58-06A9FA659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2" y="1696655"/>
            <a:ext cx="5511104" cy="41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0.01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mean_absolute_error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B8604-B6AE-42A7-B5B6-C4A913DA0B1D}"/>
              </a:ext>
            </a:extLst>
          </p:cNvPr>
          <p:cNvSpPr/>
          <p:nvPr/>
        </p:nvSpPr>
        <p:spPr>
          <a:xfrm>
            <a:off x="6275434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</a:t>
            </a:r>
          </a:p>
          <a:p>
            <a:r>
              <a:rPr lang="en-US" altLang="zh-Hans-HK" dirty="0"/>
              <a:t>Specificity = 1</a:t>
            </a:r>
            <a:endParaRPr lang="zh-Hans-HK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E1580-4D2F-4CC5-9E8B-F8CDAD2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11381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4000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4000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31109A-4CF1-46ED-9C34-F7AB0E54B8BA}"/>
              </a:ext>
            </a:extLst>
          </p:cNvPr>
          <p:cNvCxnSpPr>
            <a:endCxn id="3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B4C73F-5D3B-41CE-A489-D428FA37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87097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4635D4-4C80-47B2-ACCD-9591CF270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1690688"/>
            <a:ext cx="5389677" cy="404225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52BE3-CC63-44C2-9C22-237B455B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2" y="1690689"/>
            <a:ext cx="5389677" cy="40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8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mean_absolute_error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951FD-9792-449D-AE3A-BE7C75987438}"/>
              </a:ext>
            </a:extLst>
          </p:cNvPr>
          <p:cNvSpPr/>
          <p:nvPr/>
        </p:nvSpPr>
        <p:spPr>
          <a:xfrm>
            <a:off x="6275434" y="5846544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</a:t>
            </a:r>
          </a:p>
          <a:p>
            <a:r>
              <a:rPr lang="en-US" altLang="zh-Hans-HK" dirty="0"/>
              <a:t>Specificity = 1</a:t>
            </a:r>
            <a:endParaRPr lang="zh-Hans-HK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195447-B30E-44C2-B033-5E0AE9040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6608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4000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4000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793A67-56D6-4C33-8A9B-4E41E45A3041}"/>
              </a:ext>
            </a:extLst>
          </p:cNvPr>
          <p:cNvCxnSpPr>
            <a:endCxn id="7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9B86AE-C774-4F4D-AA9B-B88C28BB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69753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E3B719-A4CB-428E-B0CA-F50B2F67A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277381" cy="39580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228948-5F62-4CF7-BB0C-33B7A38B6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9"/>
            <a:ext cx="5277381" cy="39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7CBA-6BE2-4DD5-9C68-14A15666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777"/>
            <a:ext cx="10515600" cy="1325563"/>
          </a:xfrm>
        </p:spPr>
        <p:txBody>
          <a:bodyPr/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Method 2: Literature Research and Utilize Recommended Parameters.</a:t>
            </a:r>
            <a:endParaRPr lang="zh-Hans-HK" altLang="en-US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5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EBF3-E4E3-428D-9F22-85FC01F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Avoid Overfitting</a:t>
            </a:r>
            <a:endParaRPr lang="zh-Hans-HK" altLang="en-US" sz="3600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14D07-11DF-442A-A88C-8F7D989621CA}"/>
              </a:ext>
            </a:extLst>
          </p:cNvPr>
          <p:cNvSpPr/>
          <p:nvPr/>
        </p:nvSpPr>
        <p:spPr>
          <a:xfrm>
            <a:off x="5719010" y="57829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ans-HK" dirty="0" err="1">
                <a:solidFill>
                  <a:srgbClr val="222222"/>
                </a:solidFill>
                <a:latin typeface="Arial" panose="020B0604020202020204" pitchFamily="34" charset="0"/>
              </a:rPr>
              <a:t>Angermueller</a:t>
            </a:r>
            <a:r>
              <a:rPr lang="en-US" altLang="zh-Hans-HK" dirty="0">
                <a:solidFill>
                  <a:srgbClr val="222222"/>
                </a:solidFill>
                <a:latin typeface="Arial" panose="020B0604020202020204" pitchFamily="34" charset="0"/>
              </a:rPr>
              <a:t> C, </a:t>
            </a:r>
            <a:r>
              <a:rPr lang="en-US" altLang="zh-Hans-HK" dirty="0" err="1">
                <a:solidFill>
                  <a:srgbClr val="222222"/>
                </a:solidFill>
                <a:latin typeface="Arial" panose="020B0604020202020204" pitchFamily="34" charset="0"/>
              </a:rPr>
              <a:t>Pärnamaa</a:t>
            </a:r>
            <a:r>
              <a:rPr lang="en-US" altLang="zh-Hans-HK" dirty="0">
                <a:solidFill>
                  <a:srgbClr val="222222"/>
                </a:solidFill>
                <a:latin typeface="Arial" panose="020B0604020202020204" pitchFamily="34" charset="0"/>
              </a:rPr>
              <a:t> T, Parts L, et al. Deep learning for computational biology[J]. Molecular systems biology, 2016, 12(7): 878.</a:t>
            </a:r>
            <a:endParaRPr lang="zh-Hans-HK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1151D-6A6F-4232-A710-C159F302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151"/>
            <a:ext cx="5235821" cy="2550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93F3E-CF9F-4C16-BD0E-15C59AA29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92" y="1422874"/>
            <a:ext cx="3178907" cy="2660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8223B4-72AD-4475-959C-8BC1A96D2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461" y="1290526"/>
            <a:ext cx="4790476" cy="36476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804A95-0AA7-4999-8EEB-19869CD55018}"/>
              </a:ext>
            </a:extLst>
          </p:cNvPr>
          <p:cNvSpPr txBox="1"/>
          <p:nvPr/>
        </p:nvSpPr>
        <p:spPr>
          <a:xfrm>
            <a:off x="9963862" y="2753343"/>
            <a:ext cx="1851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Two Methods:</a:t>
            </a:r>
          </a:p>
          <a:p>
            <a:pPr marL="342900" indent="-342900">
              <a:buAutoNum type="arabicPeriod"/>
            </a:pPr>
            <a:r>
              <a:rPr lang="en-US" altLang="zh-Hans-HK" dirty="0">
                <a:solidFill>
                  <a:srgbClr val="FF0000"/>
                </a:solidFill>
              </a:rPr>
              <a:t>Dropout rate</a:t>
            </a:r>
          </a:p>
          <a:p>
            <a:pPr marL="342900" indent="-342900">
              <a:buAutoNum type="arabicPeriod"/>
            </a:pPr>
            <a:r>
              <a:rPr lang="en-US" altLang="zh-Hans-HK" dirty="0">
                <a:solidFill>
                  <a:srgbClr val="FF0000"/>
                </a:solidFill>
              </a:rPr>
              <a:t>Early stopping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0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EBF3-E4E3-428D-9F22-85FC01F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Change Parameters</a:t>
            </a:r>
            <a:endParaRPr lang="zh-Hans-HK" altLang="en-US" sz="3600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14D07-11DF-442A-A88C-8F7D989621CA}"/>
              </a:ext>
            </a:extLst>
          </p:cNvPr>
          <p:cNvSpPr/>
          <p:nvPr/>
        </p:nvSpPr>
        <p:spPr>
          <a:xfrm>
            <a:off x="5719010" y="57829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ans-HK" dirty="0" err="1">
                <a:solidFill>
                  <a:srgbClr val="222222"/>
                </a:solidFill>
                <a:latin typeface="Arial" panose="020B0604020202020204" pitchFamily="34" charset="0"/>
              </a:rPr>
              <a:t>Angermueller</a:t>
            </a:r>
            <a:r>
              <a:rPr lang="en-US" altLang="zh-Hans-HK" dirty="0">
                <a:solidFill>
                  <a:srgbClr val="222222"/>
                </a:solidFill>
                <a:latin typeface="Arial" panose="020B0604020202020204" pitchFamily="34" charset="0"/>
              </a:rPr>
              <a:t> C, </a:t>
            </a:r>
            <a:r>
              <a:rPr lang="en-US" altLang="zh-Hans-HK" dirty="0" err="1">
                <a:solidFill>
                  <a:srgbClr val="222222"/>
                </a:solidFill>
                <a:latin typeface="Arial" panose="020B0604020202020204" pitchFamily="34" charset="0"/>
              </a:rPr>
              <a:t>Pärnamaa</a:t>
            </a:r>
            <a:r>
              <a:rPr lang="en-US" altLang="zh-Hans-HK" dirty="0">
                <a:solidFill>
                  <a:srgbClr val="222222"/>
                </a:solidFill>
                <a:latin typeface="Arial" panose="020B0604020202020204" pitchFamily="34" charset="0"/>
              </a:rPr>
              <a:t> T, Parts L, et al. Deep learning for computational biology[J]. Molecular systems biology, 2016, 12(7): 878.</a:t>
            </a:r>
            <a:endParaRPr lang="zh-Hans-HK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0CA02-B460-48F2-BD8B-6571758B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62" y="1923626"/>
            <a:ext cx="3565358" cy="3010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EBEDB-8703-4AA5-B3D9-B9E28C91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7272"/>
            <a:ext cx="4638095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8A48-3EAC-4ABB-8935-97F5F17B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Update Processes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43CE-96D0-4459-A684-368EBEF2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-HK" dirty="0"/>
              <a:t>Change some parameters</a:t>
            </a:r>
            <a:r>
              <a:rPr lang="zh-Hans-HK" altLang="en-US" dirty="0"/>
              <a:t> </a:t>
            </a:r>
            <a:r>
              <a:rPr lang="en-US" altLang="zh-Hans-HK" dirty="0"/>
              <a:t>with the same network structure</a:t>
            </a:r>
          </a:p>
          <a:p>
            <a:pPr lvl="1"/>
            <a:r>
              <a:rPr lang="en-US" altLang="zh-Hans-HK" dirty="0"/>
              <a:t>Data set</a:t>
            </a:r>
          </a:p>
          <a:p>
            <a:pPr lvl="2"/>
            <a:r>
              <a:rPr lang="en-US" altLang="zh-Hans-HK" dirty="0"/>
              <a:t>60% of all data set for training</a:t>
            </a:r>
          </a:p>
          <a:p>
            <a:pPr lvl="2"/>
            <a:r>
              <a:rPr lang="en-US" altLang="zh-Hans-HK" dirty="0"/>
              <a:t>30% of all data set for testing</a:t>
            </a:r>
          </a:p>
          <a:p>
            <a:pPr lvl="2"/>
            <a:r>
              <a:rPr lang="en-US" altLang="zh-Hans-HK" dirty="0"/>
              <a:t>10% of all data set for validating</a:t>
            </a:r>
          </a:p>
          <a:p>
            <a:pPr lvl="1"/>
            <a:r>
              <a:rPr lang="en-US" altLang="zh-Hans-HK" dirty="0"/>
              <a:t>Dropout rate = 0.1</a:t>
            </a:r>
          </a:p>
          <a:p>
            <a:pPr lvl="1"/>
            <a:r>
              <a:rPr lang="en-US" altLang="zh-Hans-HK" dirty="0"/>
              <a:t>Out layer’s activation function</a:t>
            </a:r>
          </a:p>
          <a:p>
            <a:pPr lvl="2"/>
            <a:r>
              <a:rPr lang="en-US" altLang="zh-Hans-HK" dirty="0"/>
              <a:t>sigmoid</a:t>
            </a:r>
          </a:p>
          <a:p>
            <a:pPr lvl="1"/>
            <a:r>
              <a:rPr lang="en-US" altLang="zh-Hans-HK" dirty="0"/>
              <a:t>Learning rate = 0.01</a:t>
            </a:r>
          </a:p>
          <a:p>
            <a:pPr lvl="1"/>
            <a:r>
              <a:rPr lang="en-US" altLang="zh-Hans-HK" dirty="0"/>
              <a:t>Decay = 0.5</a:t>
            </a:r>
          </a:p>
          <a:p>
            <a:pPr lvl="1"/>
            <a:r>
              <a:rPr lang="en-US" altLang="zh-Hans-HK" dirty="0"/>
              <a:t>Momentum = 0.8</a:t>
            </a:r>
          </a:p>
          <a:p>
            <a:pPr lvl="1"/>
            <a:r>
              <a:rPr lang="en-US" altLang="zh-Hans-HK" dirty="0"/>
              <a:t>Loss function</a:t>
            </a:r>
          </a:p>
          <a:p>
            <a:pPr lvl="2"/>
            <a:r>
              <a:rPr lang="en-US" altLang="zh-Hans-HK" dirty="0"/>
              <a:t>Binary </a:t>
            </a:r>
            <a:r>
              <a:rPr lang="en-US" altLang="zh-Hans-HK" dirty="0" err="1"/>
              <a:t>crossentropy</a:t>
            </a:r>
            <a:endParaRPr lang="en-US" altLang="zh-Hans-HK" dirty="0"/>
          </a:p>
          <a:p>
            <a:pPr lvl="1"/>
            <a:r>
              <a:rPr lang="en-US" altLang="zh-Hans-HK" dirty="0"/>
              <a:t>Epoch = 200</a:t>
            </a:r>
          </a:p>
          <a:p>
            <a:pPr lvl="1"/>
            <a:r>
              <a:rPr lang="en-US" altLang="zh-Hans-HK" dirty="0"/>
              <a:t>Batch size = 64</a:t>
            </a:r>
          </a:p>
        </p:txBody>
      </p:sp>
    </p:spTree>
    <p:extLst>
      <p:ext uri="{BB962C8B-B14F-4D97-AF65-F5344CB8AC3E}">
        <p14:creationId xmlns:p14="http://schemas.microsoft.com/office/powerpoint/2010/main" val="384377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8A48-3EAC-4ABB-8935-97F5F17B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Update Results</a:t>
            </a:r>
            <a:endParaRPr lang="zh-Hans-HK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E305B-E501-4BCA-BDB8-C17E4B25CCC2}"/>
              </a:ext>
            </a:extLst>
          </p:cNvPr>
          <p:cNvSpPr/>
          <p:nvPr/>
        </p:nvSpPr>
        <p:spPr>
          <a:xfrm>
            <a:off x="6275434" y="5846544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0.598</a:t>
            </a:r>
          </a:p>
          <a:p>
            <a:r>
              <a:rPr lang="en-US" altLang="zh-Hans-HK" dirty="0"/>
              <a:t>Specificity = 0.459</a:t>
            </a:r>
            <a:endParaRPr lang="zh-Hans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96FC9B-0EC1-42D8-9D89-A758BC7F4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93763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1794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1206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1624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1376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4263FD-FB32-443D-BEF6-2D0F703D7D31}"/>
              </a:ext>
            </a:extLst>
          </p:cNvPr>
          <p:cNvCxnSpPr>
            <a:endCxn id="6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F4F8B4-5CB0-498F-BCD1-EB069F7FF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36777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28604-C90C-4530-95AC-25220F45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1" y="1412469"/>
            <a:ext cx="5852172" cy="4389129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F20B83-399D-45B0-B15F-0D219F543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246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DF0B-FE64-42FE-805E-1F4B63AF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Contents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A176-7520-43DE-8A73-6AB33382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RNA SELEX</a:t>
            </a:r>
            <a:endParaRPr lang="zh-Hans-HK" altLang="en-US" dirty="0"/>
          </a:p>
          <a:p>
            <a:endParaRPr lang="en-US" altLang="zh-Hans-HK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Hans-HK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CTCF Binding Using a DNA 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GpC</a:t>
            </a: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Methyltransferase</a:t>
            </a:r>
            <a:r>
              <a:rPr lang="en-US" altLang="zh-Hans-HK" b="1" i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in vivo</a:t>
            </a:r>
          </a:p>
          <a:p>
            <a:endParaRPr lang="en-US" altLang="zh-Hans-HK" b="1" i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DC6E8-D5FB-46C0-B845-0B420573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3200" dirty="0"/>
              <a:t>The second methods seems better than the first one </a:t>
            </a:r>
            <a:r>
              <a:rPr lang="en-US" altLang="zh-Hans-HK" sz="3200"/>
              <a:t>considering overfitting.</a:t>
            </a:r>
            <a:endParaRPr lang="zh-Hans-HK" alt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F8A48-3EAC-4ABB-8935-97F5F17B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Summary and Conclusion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56939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8A48-3EAC-4ABB-8935-97F5F17B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Future</a:t>
            </a:r>
            <a:endParaRPr lang="zh-Hans-HK" alt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BA737B1-1742-4580-88C5-35F46AB5C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69" y="3001976"/>
            <a:ext cx="5428652" cy="25144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B2BE02-AF7F-4348-9FD5-C4939E0920ED}"/>
              </a:ext>
            </a:extLst>
          </p:cNvPr>
          <p:cNvSpPr/>
          <p:nvPr/>
        </p:nvSpPr>
        <p:spPr>
          <a:xfrm>
            <a:off x="2935705" y="5896835"/>
            <a:ext cx="9119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222222"/>
                </a:solidFill>
                <a:latin typeface="Arial" panose="020B0604020202020204" pitchFamily="34" charset="0"/>
              </a:rPr>
              <a:t>Wang M, Tai C, E W, et al. </a:t>
            </a:r>
            <a:r>
              <a:rPr lang="en-US" altLang="zh-Hans-HK" dirty="0" err="1">
                <a:solidFill>
                  <a:srgbClr val="222222"/>
                </a:solidFill>
                <a:latin typeface="Arial" panose="020B0604020202020204" pitchFamily="34" charset="0"/>
              </a:rPr>
              <a:t>DeFine</a:t>
            </a:r>
            <a:r>
              <a:rPr lang="en-US" altLang="zh-Hans-HK" dirty="0">
                <a:solidFill>
                  <a:srgbClr val="222222"/>
                </a:solidFill>
                <a:latin typeface="Arial" panose="020B0604020202020204" pitchFamily="34" charset="0"/>
              </a:rPr>
              <a:t>: deep convolutional neural networks accurately quantify intensities of transcription factor-DNA binding and facilitate evaluation of functional non-coding variants[J]. Nucleic acids research, 2018, 46(11): e69-e69.</a:t>
            </a:r>
            <a:endParaRPr lang="zh-Hans-HK" alt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7F75B7-8C80-4807-9A31-0F8EA3AF6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4035"/>
            <a:ext cx="5553410" cy="2776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D6FE6-7FC7-4A3A-80B7-A271BD6CA9C4}"/>
              </a:ext>
            </a:extLst>
          </p:cNvPr>
          <p:cNvSpPr txBox="1"/>
          <p:nvPr/>
        </p:nvSpPr>
        <p:spPr>
          <a:xfrm>
            <a:off x="838200" y="1690688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Calculate the correlation scores between BS-seq’s predicted values and CTCF </a:t>
            </a:r>
            <a:r>
              <a:rPr lang="en-US" altLang="zh-CN" sz="2800" dirty="0" err="1"/>
              <a:t>ChIP</a:t>
            </a:r>
            <a:r>
              <a:rPr lang="en-US" altLang="zh-CN" sz="2800" dirty="0"/>
              <a:t>-seq’s values.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11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1BD-2B6C-4CAF-A69F-16022F19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Acknowledgements</a:t>
            </a:r>
            <a:endParaRPr lang="zh-Hans-HK" altLang="en-US" sz="3600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F535-8C40-4349-B08C-70BACEE0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3200" dirty="0"/>
              <a:t>Dr. Xi WANG</a:t>
            </a:r>
          </a:p>
        </p:txBody>
      </p:sp>
    </p:spTree>
    <p:extLst>
      <p:ext uri="{BB962C8B-B14F-4D97-AF65-F5344CB8AC3E}">
        <p14:creationId xmlns:p14="http://schemas.microsoft.com/office/powerpoint/2010/main" val="141618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855AD41-8980-469B-9EDB-1EA5956F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660" y="3136612"/>
            <a:ext cx="83519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  <a:r>
              <a:rPr lang="en-US" altLang="zh-Hans-HK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Criticism</a:t>
            </a:r>
            <a:r>
              <a:rPr lang="zh-CN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  <a:endParaRPr lang="en-US" altLang="zh-CN" sz="3200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960D-2ECA-4E4D-96EC-9E6305DF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Plot Frequency</a:t>
            </a:r>
            <a:endParaRPr lang="zh-Hans-HK" altLang="en-US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940A11-B7EF-43EF-99AB-09E0F7C1F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740" y="1825625"/>
            <a:ext cx="55185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C4C-3BB0-4B3B-82F0-27481500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gkm</a:t>
            </a: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-SVM algorithm</a:t>
            </a:r>
            <a:r>
              <a:rPr lang="en-US" altLang="zh-Hans-HK" dirty="0"/>
              <a:t> </a:t>
            </a:r>
            <a:endParaRPr lang="zh-Hans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7782B-A8FA-4F5F-87F9-CB2ADA9E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27" y="1762848"/>
            <a:ext cx="1895238" cy="38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2BEB1-57C4-441B-B529-F056D650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98" y="1991419"/>
            <a:ext cx="2466667" cy="3380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70BD9-8CF8-4A53-98C4-F5DB4EB56322}"/>
              </a:ext>
            </a:extLst>
          </p:cNvPr>
          <p:cNvSpPr txBox="1"/>
          <p:nvPr/>
        </p:nvSpPr>
        <p:spPr>
          <a:xfrm>
            <a:off x="3019926" y="6136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Len = 6</a:t>
            </a:r>
            <a:endParaRPr lang="zh-Hans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409F4-3017-43D0-9811-6690750B6CFE}"/>
              </a:ext>
            </a:extLst>
          </p:cNvPr>
          <p:cNvSpPr txBox="1"/>
          <p:nvPr/>
        </p:nvSpPr>
        <p:spPr>
          <a:xfrm>
            <a:off x="7736467" y="612354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Len </a:t>
            </a:r>
            <a:r>
              <a:rPr lang="en-US" altLang="zh-Hans-HK"/>
              <a:t>= 8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55891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79ED-F784-4212-80C6-9BE784E9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Improvement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A77B-6F7B-4608-BB08-F54601A2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Aim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Decrease the distance between train and test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Method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rectify parameters: learning rate, loss function, and so on.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change other models.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Test sample data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 size =1000, c</a:t>
            </a: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utoff of max(Methyl)=5, #Seqs=2W (1W for pos and 1W for neg)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16889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7CBA-6BE2-4DD5-9C68-14A15666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777"/>
            <a:ext cx="10515600" cy="1325563"/>
          </a:xfrm>
        </p:spPr>
        <p:txBody>
          <a:bodyPr/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Method 1: Try different combination of parameters.</a:t>
            </a:r>
            <a:endParaRPr lang="zh-Hans-HK" altLang="en-US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0.0001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mean_squared_error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703C2-7263-4BE6-BEC0-2390B9BD1E33}"/>
              </a:ext>
            </a:extLst>
          </p:cNvPr>
          <p:cNvSpPr/>
          <p:nvPr/>
        </p:nvSpPr>
        <p:spPr>
          <a:xfrm>
            <a:off x="6275434" y="5846544"/>
            <a:ext cx="1938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0.627 </a:t>
            </a:r>
          </a:p>
          <a:p>
            <a:r>
              <a:rPr lang="en-US" altLang="zh-Hans-HK" dirty="0"/>
              <a:t>Specificity = 0.423</a:t>
            </a:r>
            <a:endParaRPr lang="zh-Hans-HK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216ADD-8DB2-4FD3-838C-0E0E42B2B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52031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2505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1493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2305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1695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5CEA44-0E7A-48DC-A083-A7511C9C62D8}"/>
              </a:ext>
            </a:extLst>
          </p:cNvPr>
          <p:cNvCxnSpPr>
            <a:endCxn id="12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7F6D674-39B4-4683-8FAE-FDE11947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74296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D82ED7F-8970-4ECD-BB38-C689EB2F1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45359"/>
            <a:ext cx="5386137" cy="403960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DFAE5-52A5-4BDB-AAC9-F080C001E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2" y="1645358"/>
            <a:ext cx="5386137" cy="40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8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0.001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mean_squared_error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CE7A8-8FDC-4398-9C9D-6111F0DA81E2}"/>
              </a:ext>
            </a:extLst>
          </p:cNvPr>
          <p:cNvSpPr/>
          <p:nvPr/>
        </p:nvSpPr>
        <p:spPr>
          <a:xfrm>
            <a:off x="6275434" y="5846544"/>
            <a:ext cx="1938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0.565 </a:t>
            </a:r>
          </a:p>
          <a:p>
            <a:r>
              <a:rPr lang="en-US" altLang="zh-Hans-HK" dirty="0"/>
              <a:t>Specificity = 0.473</a:t>
            </a:r>
            <a:endParaRPr lang="zh-Hans-HK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F16B03-4179-474C-8877-11C3CBBC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7466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2258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1742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2108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1892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8B6383-B27A-4BC8-8669-CA203C36A8C3}"/>
              </a:ext>
            </a:extLst>
          </p:cNvPr>
          <p:cNvCxnSpPr>
            <a:endCxn id="12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57662A-C238-46E5-9BDC-655F984C3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01372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C5AB1A2-473B-47F7-8BD1-540865019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59" y="1776584"/>
            <a:ext cx="5312085" cy="3984064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1D0FB34-AB3E-4704-A077-28E9DB98A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1776584"/>
            <a:ext cx="5312085" cy="39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4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CB2E-2734-4530-B293-B24C314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 = 0.01</a:t>
            </a:r>
            <a:b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Hans-HK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Loss=</a:t>
            </a:r>
            <a:r>
              <a:rPr lang="en-US" altLang="zh-Hans-HK" b="1" dirty="0" err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mean_squared_error</a:t>
            </a:r>
            <a:endParaRPr lang="zh-Hans-HK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76B1-79F0-4EA3-9E62-0141BE838B72}"/>
              </a:ext>
            </a:extLst>
          </p:cNvPr>
          <p:cNvSpPr/>
          <p:nvPr/>
        </p:nvSpPr>
        <p:spPr>
          <a:xfrm>
            <a:off x="6275434" y="5846544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/>
              <a:t>S</a:t>
            </a:r>
            <a:r>
              <a:rPr lang="zh-Hans-HK" altLang="en-US" dirty="0"/>
              <a:t>ensitivity </a:t>
            </a:r>
            <a:r>
              <a:rPr lang="en-US" altLang="zh-Hans-HK" dirty="0"/>
              <a:t>= 0.559</a:t>
            </a:r>
          </a:p>
          <a:p>
            <a:r>
              <a:rPr lang="en-US" altLang="zh-Hans-HK" dirty="0"/>
              <a:t>Specificity = 0.489</a:t>
            </a:r>
            <a:endParaRPr lang="zh-Hans-HK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D8457B-B81E-465B-911E-F80CFDD8E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9099"/>
              </p:ext>
            </p:extLst>
          </p:nvPr>
        </p:nvGraphicFramePr>
        <p:xfrm>
          <a:off x="3842082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2237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1763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2045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1955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414994-FE70-4832-9102-655F6CD1A3BA}"/>
              </a:ext>
            </a:extLst>
          </p:cNvPr>
          <p:cNvCxnSpPr>
            <a:endCxn id="12" idx="1"/>
          </p:cNvCxnSpPr>
          <p:nvPr/>
        </p:nvCxnSpPr>
        <p:spPr>
          <a:xfrm>
            <a:off x="5498432" y="6169709"/>
            <a:ext cx="77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92CA60-9A7B-459E-86EF-17BFE5E0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37488"/>
              </p:ext>
            </p:extLst>
          </p:nvPr>
        </p:nvGraphicFramePr>
        <p:xfrm>
          <a:off x="1408730" y="5846544"/>
          <a:ext cx="14904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245">
                  <a:extLst>
                    <a:ext uri="{9D8B030D-6E8A-4147-A177-3AD203B41FA5}">
                      <a16:colId xmlns:a16="http://schemas.microsoft.com/office/drawing/2014/main" val="3222598880"/>
                    </a:ext>
                  </a:extLst>
                </a:gridCol>
                <a:gridCol w="745245">
                  <a:extLst>
                    <a:ext uri="{9D8B030D-6E8A-4147-A177-3AD203B41FA5}">
                      <a16:colId xmlns:a16="http://schemas.microsoft.com/office/drawing/2014/main" val="65456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FP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TN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5505"/>
                  </a:ext>
                </a:extLst>
              </a:tr>
            </a:tbl>
          </a:graphicData>
        </a:graphic>
      </p:graphicFrame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03150997-9AB7-4813-AD41-6641BD95A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34" y="1600555"/>
            <a:ext cx="5503149" cy="4127362"/>
          </a:xfrm>
          <a:prstGeom prst="rect">
            <a:avLst/>
          </a:prstGeom>
        </p:spPr>
      </p:pic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CE17056-BE10-4BEC-964B-668AF69E9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2" y="1600555"/>
            <a:ext cx="5503149" cy="41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11938</TotalTime>
  <Words>523</Words>
  <Application>Microsoft Office PowerPoint</Application>
  <PresentationFormat>Widescreen</PresentationFormat>
  <Paragraphs>164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Lab Meeting</vt:lpstr>
      <vt:lpstr>Contents</vt:lpstr>
      <vt:lpstr>Plot Frequency</vt:lpstr>
      <vt:lpstr>gkm-SVM algorithm </vt:lpstr>
      <vt:lpstr>Improvement</vt:lpstr>
      <vt:lpstr>Method 1: Try different combination of parameters.</vt:lpstr>
      <vt:lpstr>LR = 0.0001 Loss=mean_squared_error</vt:lpstr>
      <vt:lpstr>LR = 0.001 Loss=mean_squared_error</vt:lpstr>
      <vt:lpstr>LR = 0.01 Loss=mean_squared_error</vt:lpstr>
      <vt:lpstr>LR = 0.1 Loss=mean_squared_error</vt:lpstr>
      <vt:lpstr>LR = 0.0001 Loss=mean_absolute_error</vt:lpstr>
      <vt:lpstr>LR = 0.001 Loss=mean_absolute_error</vt:lpstr>
      <vt:lpstr>LR = 0.01 Loss=mean_absolute_error</vt:lpstr>
      <vt:lpstr>LR = 0.1 Loss=mean_absolute_error</vt:lpstr>
      <vt:lpstr>Method 2: Literature Research and Utilize Recommended Parameters.</vt:lpstr>
      <vt:lpstr>Avoid Overfitting</vt:lpstr>
      <vt:lpstr>Change Parameters</vt:lpstr>
      <vt:lpstr>Update Processes</vt:lpstr>
      <vt:lpstr>Update Results</vt:lpstr>
      <vt:lpstr>Summary and Conclusion</vt:lpstr>
      <vt:lpstr>Future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DNA CpG Methylation on CTCF binding in vivo</dc:title>
  <dc:creator>哲 刘</dc:creator>
  <cp:lastModifiedBy>哲 刘</cp:lastModifiedBy>
  <cp:revision>1485</cp:revision>
  <cp:lastPrinted>2019-04-12T13:09:52Z</cp:lastPrinted>
  <dcterms:created xsi:type="dcterms:W3CDTF">2019-04-10T11:24:38Z</dcterms:created>
  <dcterms:modified xsi:type="dcterms:W3CDTF">2019-05-21T05:40:53Z</dcterms:modified>
</cp:coreProperties>
</file>