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40288" cy="42840275"/>
  <p:notesSz cx="6797675" cy="9928225"/>
  <p:defaultTextStyle>
    <a:defPPr>
      <a:defRPr lang="en-US"/>
    </a:defPPr>
    <a:lvl1pPr marL="0" algn="l" defTabSz="4174165" rtl="0" eaLnBrk="1" latinLnBrk="0" hangingPunct="1">
      <a:defRPr sz="8210" kern="1200">
        <a:solidFill>
          <a:schemeClr val="tx1"/>
        </a:solidFill>
        <a:latin typeface="+mn-lt"/>
        <a:ea typeface="+mn-ea"/>
        <a:cs typeface="+mn-cs"/>
      </a:defRPr>
    </a:lvl1pPr>
    <a:lvl2pPr marL="2087081" algn="l" defTabSz="4174165" rtl="0" eaLnBrk="1" latinLnBrk="0" hangingPunct="1">
      <a:defRPr sz="8210" kern="1200">
        <a:solidFill>
          <a:schemeClr val="tx1"/>
        </a:solidFill>
        <a:latin typeface="+mn-lt"/>
        <a:ea typeface="+mn-ea"/>
        <a:cs typeface="+mn-cs"/>
      </a:defRPr>
    </a:lvl2pPr>
    <a:lvl3pPr marL="4174165" algn="l" defTabSz="4174165" rtl="0" eaLnBrk="1" latinLnBrk="0" hangingPunct="1">
      <a:defRPr sz="8210" kern="1200">
        <a:solidFill>
          <a:schemeClr val="tx1"/>
        </a:solidFill>
        <a:latin typeface="+mn-lt"/>
        <a:ea typeface="+mn-ea"/>
        <a:cs typeface="+mn-cs"/>
      </a:defRPr>
    </a:lvl3pPr>
    <a:lvl4pPr marL="6261249" algn="l" defTabSz="4174165" rtl="0" eaLnBrk="1" latinLnBrk="0" hangingPunct="1">
      <a:defRPr sz="8210" kern="1200">
        <a:solidFill>
          <a:schemeClr val="tx1"/>
        </a:solidFill>
        <a:latin typeface="+mn-lt"/>
        <a:ea typeface="+mn-ea"/>
        <a:cs typeface="+mn-cs"/>
      </a:defRPr>
    </a:lvl4pPr>
    <a:lvl5pPr marL="8348330" algn="l" defTabSz="4174165" rtl="0" eaLnBrk="1" latinLnBrk="0" hangingPunct="1">
      <a:defRPr sz="8210" kern="1200">
        <a:solidFill>
          <a:schemeClr val="tx1"/>
        </a:solidFill>
        <a:latin typeface="+mn-lt"/>
        <a:ea typeface="+mn-ea"/>
        <a:cs typeface="+mn-cs"/>
      </a:defRPr>
    </a:lvl5pPr>
    <a:lvl6pPr marL="10435414" algn="l" defTabSz="4174165" rtl="0" eaLnBrk="1" latinLnBrk="0" hangingPunct="1">
      <a:defRPr sz="8210" kern="1200">
        <a:solidFill>
          <a:schemeClr val="tx1"/>
        </a:solidFill>
        <a:latin typeface="+mn-lt"/>
        <a:ea typeface="+mn-ea"/>
        <a:cs typeface="+mn-cs"/>
      </a:defRPr>
    </a:lvl6pPr>
    <a:lvl7pPr marL="12522499" algn="l" defTabSz="4174165" rtl="0" eaLnBrk="1" latinLnBrk="0" hangingPunct="1">
      <a:defRPr sz="8210" kern="1200">
        <a:solidFill>
          <a:schemeClr val="tx1"/>
        </a:solidFill>
        <a:latin typeface="+mn-lt"/>
        <a:ea typeface="+mn-ea"/>
        <a:cs typeface="+mn-cs"/>
      </a:defRPr>
    </a:lvl7pPr>
    <a:lvl8pPr marL="14609578" algn="l" defTabSz="4174165" rtl="0" eaLnBrk="1" latinLnBrk="0" hangingPunct="1">
      <a:defRPr sz="8210" kern="1200">
        <a:solidFill>
          <a:schemeClr val="tx1"/>
        </a:solidFill>
        <a:latin typeface="+mn-lt"/>
        <a:ea typeface="+mn-ea"/>
        <a:cs typeface="+mn-cs"/>
      </a:defRPr>
    </a:lvl8pPr>
    <a:lvl9pPr marL="16696665" algn="l" defTabSz="4174165" rtl="0" eaLnBrk="1" latinLnBrk="0" hangingPunct="1">
      <a:defRPr sz="821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4" userDrawn="1">
          <p15:clr>
            <a:srgbClr val="A4A3A4"/>
          </p15:clr>
        </p15:guide>
        <p15:guide id="2" pos="95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CHAN Kei Hang Katie" initials="DCKHK" lastIdx="7" clrIdx="0">
    <p:extLst>
      <p:ext uri="{19B8F6BF-5375-455C-9EA6-DF929625EA0E}">
        <p15:presenceInfo xmlns:p15="http://schemas.microsoft.com/office/powerpoint/2012/main" userId="S-1-5-21-195977590-560156747-1951487848-7710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79443"/>
    <a:srgbClr val="25C6FF"/>
    <a:srgbClr val="FF505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6357" autoAdjust="0"/>
  </p:normalViewPr>
  <p:slideViewPr>
    <p:cSldViewPr>
      <p:cViewPr>
        <p:scale>
          <a:sx n="33" d="100"/>
          <a:sy n="33" d="100"/>
        </p:scale>
        <p:origin x="1470" y="-3258"/>
      </p:cViewPr>
      <p:guideLst>
        <p:guide orient="horz" pos="13494"/>
        <p:guide pos="95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2FF16A55-B7D3-41E4-B6B8-B65DFF01866F}" type="datetimeFigureOut">
              <a:rPr lang="en-US" smtClean="0"/>
              <a:t>6/25/2019</a:t>
            </a:fld>
            <a:endParaRPr lang="en-US"/>
          </a:p>
        </p:txBody>
      </p:sp>
      <p:sp>
        <p:nvSpPr>
          <p:cNvPr id="4" name="幻灯片图像占位符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4F03EF69-4516-4406-BB38-E4016528275E}" type="slidenum">
              <a:rPr lang="en-US" smtClean="0"/>
              <a:t>‹#›</a:t>
            </a:fld>
            <a:endParaRPr lang="en-US"/>
          </a:p>
        </p:txBody>
      </p:sp>
    </p:spTree>
    <p:extLst>
      <p:ext uri="{BB962C8B-B14F-4D97-AF65-F5344CB8AC3E}">
        <p14:creationId xmlns:p14="http://schemas.microsoft.com/office/powerpoint/2010/main" val="220286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16150" y="1241425"/>
            <a:ext cx="2365375" cy="33496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F03EF69-4516-4406-BB38-E4016528275E}" type="slidenum">
              <a:rPr lang="en-US" smtClean="0"/>
              <a:t>1</a:t>
            </a:fld>
            <a:endParaRPr lang="en-US"/>
          </a:p>
        </p:txBody>
      </p:sp>
    </p:spTree>
    <p:extLst>
      <p:ext uri="{BB962C8B-B14F-4D97-AF65-F5344CB8AC3E}">
        <p14:creationId xmlns:p14="http://schemas.microsoft.com/office/powerpoint/2010/main" val="146254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3" descr="C:\Users\joshulee\Downloads\ee_logo_final(CKMY)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972570" y="747722"/>
            <a:ext cx="4993325" cy="17146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10915" y="518099"/>
            <a:ext cx="20007463" cy="4119380"/>
          </a:xfrm>
        </p:spPr>
        <p:txBody>
          <a:bodyPr>
            <a:normAutofit/>
          </a:bodyPr>
          <a:lstStyle>
            <a:lvl1pPr algn="l">
              <a:defRPr sz="10786" b="1">
                <a:solidFill>
                  <a:srgbClr val="660033"/>
                </a:solidFill>
                <a:effectLst>
                  <a:outerShdw blurRad="38100" dist="38100" dir="2700000" algn="tl">
                    <a:srgbClr val="000000">
                      <a:alpha val="43137"/>
                    </a:srgbClr>
                  </a:outerShdw>
                </a:effectLst>
              </a:defRPr>
            </a:lvl1pPr>
          </a:lstStyle>
          <a:p>
            <a:r>
              <a:rPr lang="en-US"/>
              <a:t>Click to edit Master title style</a:t>
            </a:r>
            <a:endParaRPr lang="en-GB"/>
          </a:p>
        </p:txBody>
      </p:sp>
      <p:sp>
        <p:nvSpPr>
          <p:cNvPr id="3" name="Subtitle 2"/>
          <p:cNvSpPr>
            <a:spLocks noGrp="1"/>
          </p:cNvSpPr>
          <p:nvPr>
            <p:ph type="subTitle" idx="1"/>
          </p:nvPr>
        </p:nvSpPr>
        <p:spPr>
          <a:xfrm>
            <a:off x="1130194" y="4942621"/>
            <a:ext cx="24070047" cy="3203961"/>
          </a:xfrm>
        </p:spPr>
        <p:txBody>
          <a:bodyPr>
            <a:normAutofit/>
          </a:bodyPr>
          <a:lstStyle>
            <a:lvl1pPr marL="0" indent="0" algn="l">
              <a:buNone/>
              <a:defRPr sz="7190" i="1">
                <a:solidFill>
                  <a:schemeClr val="tx1"/>
                </a:solidFill>
              </a:defRPr>
            </a:lvl1pPr>
            <a:lvl2pPr marL="2081750" indent="0" algn="ctr">
              <a:buNone/>
              <a:defRPr>
                <a:solidFill>
                  <a:schemeClr val="tx1">
                    <a:tint val="75000"/>
                  </a:schemeClr>
                </a:solidFill>
              </a:defRPr>
            </a:lvl2pPr>
            <a:lvl3pPr marL="4163503" indent="0" algn="ctr">
              <a:buNone/>
              <a:defRPr>
                <a:solidFill>
                  <a:schemeClr val="tx1">
                    <a:tint val="75000"/>
                  </a:schemeClr>
                </a:solidFill>
              </a:defRPr>
            </a:lvl3pPr>
            <a:lvl4pPr marL="6245258" indent="0" algn="ctr">
              <a:buNone/>
              <a:defRPr>
                <a:solidFill>
                  <a:schemeClr val="tx1">
                    <a:tint val="75000"/>
                  </a:schemeClr>
                </a:solidFill>
              </a:defRPr>
            </a:lvl4pPr>
            <a:lvl5pPr marL="8327009" indent="0" algn="ctr">
              <a:buNone/>
              <a:defRPr>
                <a:solidFill>
                  <a:schemeClr val="tx1">
                    <a:tint val="75000"/>
                  </a:schemeClr>
                </a:solidFill>
              </a:defRPr>
            </a:lvl5pPr>
            <a:lvl6pPr marL="10408761" indent="0" algn="ctr">
              <a:buNone/>
              <a:defRPr>
                <a:solidFill>
                  <a:schemeClr val="tx1">
                    <a:tint val="75000"/>
                  </a:schemeClr>
                </a:solidFill>
              </a:defRPr>
            </a:lvl6pPr>
            <a:lvl7pPr marL="12490514" indent="0" algn="ctr">
              <a:buNone/>
              <a:defRPr>
                <a:solidFill>
                  <a:schemeClr val="tx1">
                    <a:tint val="75000"/>
                  </a:schemeClr>
                </a:solidFill>
              </a:defRPr>
            </a:lvl7pPr>
            <a:lvl8pPr marL="14572266" indent="0" algn="ctr">
              <a:buNone/>
              <a:defRPr>
                <a:solidFill>
                  <a:schemeClr val="tx1">
                    <a:tint val="75000"/>
                  </a:schemeClr>
                </a:solidFill>
              </a:defRPr>
            </a:lvl8pPr>
            <a:lvl9pPr marL="1665402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C7B90C6-6AE8-453E-AF46-E981E284A96E}" type="datetimeFigureOut">
              <a:rPr lang="en-GB" smtClean="0"/>
              <a:t>25/06/2019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186C0-CAE7-49F3-A307-FD41EAACAACE}" type="slidenum">
              <a:rPr lang="en-GB" smtClean="0"/>
              <a:t>‹#›</a:t>
            </a:fld>
            <a:endParaRPr lang="en-GB"/>
          </a:p>
        </p:txBody>
      </p:sp>
      <p:pic>
        <p:nvPicPr>
          <p:cNvPr id="1026" name="Picture 2" descr="D:\Pictures\Logos\cityu.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23836" y="579129"/>
            <a:ext cx="4123676" cy="329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08825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014" y="1715599"/>
            <a:ext cx="27216260" cy="7140046"/>
          </a:xfrm>
          <a:prstGeom prst="rect">
            <a:avLst/>
          </a:prstGeom>
        </p:spPr>
        <p:txBody>
          <a:bodyPr vert="horz" lIns="208467" tIns="104232" rIns="208467" bIns="104232"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512014" y="9996079"/>
            <a:ext cx="27216260" cy="28272601"/>
          </a:xfrm>
          <a:prstGeom prst="rect">
            <a:avLst/>
          </a:prstGeom>
        </p:spPr>
        <p:txBody>
          <a:bodyPr vert="horz" lIns="208467" tIns="104232" rIns="208467" bIns="1042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512015" y="39706593"/>
            <a:ext cx="7056067" cy="2280848"/>
          </a:xfrm>
          <a:prstGeom prst="rect">
            <a:avLst/>
          </a:prstGeom>
        </p:spPr>
        <p:txBody>
          <a:bodyPr vert="horz" lIns="208467" tIns="104232" rIns="208467" bIns="104232" rtlCol="0" anchor="ctr"/>
          <a:lstStyle>
            <a:lvl1pPr algn="l">
              <a:defRPr sz="5393">
                <a:solidFill>
                  <a:schemeClr val="tx1">
                    <a:tint val="75000"/>
                  </a:schemeClr>
                </a:solidFill>
              </a:defRPr>
            </a:lvl1pPr>
          </a:lstStyle>
          <a:p>
            <a:fld id="{8C7B90C6-6AE8-453E-AF46-E981E284A96E}" type="datetimeFigureOut">
              <a:rPr lang="en-GB" smtClean="0"/>
              <a:t>25/06/2019</a:t>
            </a:fld>
            <a:endParaRPr lang="en-GB"/>
          </a:p>
        </p:txBody>
      </p:sp>
      <p:sp>
        <p:nvSpPr>
          <p:cNvPr id="5" name="Footer Placeholder 4"/>
          <p:cNvSpPr>
            <a:spLocks noGrp="1"/>
          </p:cNvSpPr>
          <p:nvPr>
            <p:ph type="ftr" sz="quarter" idx="3"/>
          </p:nvPr>
        </p:nvSpPr>
        <p:spPr>
          <a:xfrm>
            <a:off x="10332101" y="39706593"/>
            <a:ext cx="9576091" cy="2280848"/>
          </a:xfrm>
          <a:prstGeom prst="rect">
            <a:avLst/>
          </a:prstGeom>
        </p:spPr>
        <p:txBody>
          <a:bodyPr vert="horz" lIns="208467" tIns="104232" rIns="208467" bIns="104232" rtlCol="0" anchor="ctr"/>
          <a:lstStyle>
            <a:lvl1pPr algn="ctr">
              <a:defRPr sz="539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672206" y="39706593"/>
            <a:ext cx="7056067" cy="2280848"/>
          </a:xfrm>
          <a:prstGeom prst="rect">
            <a:avLst/>
          </a:prstGeom>
        </p:spPr>
        <p:txBody>
          <a:bodyPr vert="horz" lIns="208467" tIns="104232" rIns="208467" bIns="104232" rtlCol="0" anchor="ctr"/>
          <a:lstStyle>
            <a:lvl1pPr algn="r">
              <a:defRPr sz="5393">
                <a:solidFill>
                  <a:schemeClr val="tx1">
                    <a:tint val="75000"/>
                  </a:schemeClr>
                </a:solidFill>
              </a:defRPr>
            </a:lvl1pPr>
          </a:lstStyle>
          <a:p>
            <a:fld id="{DF6186C0-CAE7-49F3-A307-FD41EAACAACE}" type="slidenum">
              <a:rPr lang="en-GB" smtClean="0"/>
              <a:t>‹#›</a:t>
            </a:fld>
            <a:endParaRPr lang="en-GB"/>
          </a:p>
        </p:txBody>
      </p:sp>
    </p:spTree>
    <p:extLst>
      <p:ext uri="{BB962C8B-B14F-4D97-AF65-F5344CB8AC3E}">
        <p14:creationId xmlns:p14="http://schemas.microsoft.com/office/powerpoint/2010/main" val="3761283342"/>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63503" rtl="0" eaLnBrk="1" latinLnBrk="0" hangingPunct="1">
        <a:spcBef>
          <a:spcPct val="0"/>
        </a:spcBef>
        <a:buNone/>
        <a:defRPr sz="19972" kern="1200">
          <a:solidFill>
            <a:schemeClr val="tx1"/>
          </a:solidFill>
          <a:latin typeface="+mj-lt"/>
          <a:ea typeface="+mj-ea"/>
          <a:cs typeface="+mj-cs"/>
        </a:defRPr>
      </a:lvl1pPr>
    </p:titleStyle>
    <p:bodyStyle>
      <a:lvl1pPr marL="1561315" indent="-1561315" algn="l" defTabSz="4163503" rtl="0" eaLnBrk="1" latinLnBrk="0" hangingPunct="1">
        <a:spcBef>
          <a:spcPct val="20000"/>
        </a:spcBef>
        <a:buFont typeface="Arial" panose="020B0604020202020204" pitchFamily="34" charset="0"/>
        <a:buChar char="•"/>
        <a:defRPr sz="14579" kern="1200">
          <a:solidFill>
            <a:schemeClr val="tx1"/>
          </a:solidFill>
          <a:latin typeface="+mn-lt"/>
          <a:ea typeface="+mn-ea"/>
          <a:cs typeface="+mn-cs"/>
        </a:defRPr>
      </a:lvl1pPr>
      <a:lvl2pPr marL="3382846" indent="-1301098" algn="l" defTabSz="4163503" rtl="0" eaLnBrk="1" latinLnBrk="0" hangingPunct="1">
        <a:spcBef>
          <a:spcPct val="20000"/>
        </a:spcBef>
        <a:buFont typeface="Arial" panose="020B0604020202020204" pitchFamily="34" charset="0"/>
        <a:buChar char="–"/>
        <a:defRPr sz="12782" kern="1200">
          <a:solidFill>
            <a:schemeClr val="tx1"/>
          </a:solidFill>
          <a:latin typeface="+mn-lt"/>
          <a:ea typeface="+mn-ea"/>
          <a:cs typeface="+mn-cs"/>
        </a:defRPr>
      </a:lvl2pPr>
      <a:lvl3pPr marL="5204381" indent="-1040878" algn="l" defTabSz="4163503" rtl="0" eaLnBrk="1" latinLnBrk="0" hangingPunct="1">
        <a:spcBef>
          <a:spcPct val="20000"/>
        </a:spcBef>
        <a:buFont typeface="Arial" panose="020B0604020202020204" pitchFamily="34" charset="0"/>
        <a:buChar char="•"/>
        <a:defRPr sz="10985" kern="1200">
          <a:solidFill>
            <a:schemeClr val="tx1"/>
          </a:solidFill>
          <a:latin typeface="+mn-lt"/>
          <a:ea typeface="+mn-ea"/>
          <a:cs typeface="+mn-cs"/>
        </a:defRPr>
      </a:lvl3pPr>
      <a:lvl4pPr marL="7286136" indent="-1040878" algn="l" defTabSz="4163503" rtl="0" eaLnBrk="1" latinLnBrk="0" hangingPunct="1">
        <a:spcBef>
          <a:spcPct val="20000"/>
        </a:spcBef>
        <a:buFont typeface="Arial" panose="020B0604020202020204" pitchFamily="34" charset="0"/>
        <a:buChar char="–"/>
        <a:defRPr sz="9187" kern="1200">
          <a:solidFill>
            <a:schemeClr val="tx1"/>
          </a:solidFill>
          <a:latin typeface="+mn-lt"/>
          <a:ea typeface="+mn-ea"/>
          <a:cs typeface="+mn-cs"/>
        </a:defRPr>
      </a:lvl4pPr>
      <a:lvl5pPr marL="9367885" indent="-1040878" algn="l" defTabSz="4163503" rtl="0" eaLnBrk="1" latinLnBrk="0" hangingPunct="1">
        <a:spcBef>
          <a:spcPct val="20000"/>
        </a:spcBef>
        <a:buFont typeface="Arial" panose="020B0604020202020204" pitchFamily="34" charset="0"/>
        <a:buChar char="»"/>
        <a:defRPr sz="9187" kern="1200">
          <a:solidFill>
            <a:schemeClr val="tx1"/>
          </a:solidFill>
          <a:latin typeface="+mn-lt"/>
          <a:ea typeface="+mn-ea"/>
          <a:cs typeface="+mn-cs"/>
        </a:defRPr>
      </a:lvl5pPr>
      <a:lvl6pPr marL="11449639" indent="-1040878" algn="l" defTabSz="4163503" rtl="0" eaLnBrk="1" latinLnBrk="0" hangingPunct="1">
        <a:spcBef>
          <a:spcPct val="20000"/>
        </a:spcBef>
        <a:buFont typeface="Arial" panose="020B0604020202020204" pitchFamily="34" charset="0"/>
        <a:buChar char="•"/>
        <a:defRPr sz="9187" kern="1200">
          <a:solidFill>
            <a:schemeClr val="tx1"/>
          </a:solidFill>
          <a:latin typeface="+mn-lt"/>
          <a:ea typeface="+mn-ea"/>
          <a:cs typeface="+mn-cs"/>
        </a:defRPr>
      </a:lvl6pPr>
      <a:lvl7pPr marL="13531392" indent="-1040878" algn="l" defTabSz="4163503" rtl="0" eaLnBrk="1" latinLnBrk="0" hangingPunct="1">
        <a:spcBef>
          <a:spcPct val="20000"/>
        </a:spcBef>
        <a:buFont typeface="Arial" panose="020B0604020202020204" pitchFamily="34" charset="0"/>
        <a:buChar char="•"/>
        <a:defRPr sz="9187" kern="1200">
          <a:solidFill>
            <a:schemeClr val="tx1"/>
          </a:solidFill>
          <a:latin typeface="+mn-lt"/>
          <a:ea typeface="+mn-ea"/>
          <a:cs typeface="+mn-cs"/>
        </a:defRPr>
      </a:lvl7pPr>
      <a:lvl8pPr marL="15613144" indent="-1040878" algn="l" defTabSz="4163503" rtl="0" eaLnBrk="1" latinLnBrk="0" hangingPunct="1">
        <a:spcBef>
          <a:spcPct val="20000"/>
        </a:spcBef>
        <a:buFont typeface="Arial" panose="020B0604020202020204" pitchFamily="34" charset="0"/>
        <a:buChar char="•"/>
        <a:defRPr sz="9187" kern="1200">
          <a:solidFill>
            <a:schemeClr val="tx1"/>
          </a:solidFill>
          <a:latin typeface="+mn-lt"/>
          <a:ea typeface="+mn-ea"/>
          <a:cs typeface="+mn-cs"/>
        </a:defRPr>
      </a:lvl8pPr>
      <a:lvl9pPr marL="17694891" indent="-1040878" algn="l" defTabSz="4163503" rtl="0" eaLnBrk="1" latinLnBrk="0" hangingPunct="1">
        <a:spcBef>
          <a:spcPct val="20000"/>
        </a:spcBef>
        <a:buFont typeface="Arial" panose="020B0604020202020204" pitchFamily="34" charset="0"/>
        <a:buChar char="•"/>
        <a:defRPr sz="9187" kern="1200">
          <a:solidFill>
            <a:schemeClr val="tx1"/>
          </a:solidFill>
          <a:latin typeface="+mn-lt"/>
          <a:ea typeface="+mn-ea"/>
          <a:cs typeface="+mn-cs"/>
        </a:defRPr>
      </a:lvl9pPr>
    </p:bodyStyle>
    <p:otherStyle>
      <a:defPPr>
        <a:defRPr lang="en-US"/>
      </a:defPPr>
      <a:lvl1pPr marL="0" algn="l" defTabSz="4163503" rtl="0" eaLnBrk="1" latinLnBrk="0" hangingPunct="1">
        <a:defRPr sz="8188" kern="1200">
          <a:solidFill>
            <a:schemeClr val="tx1"/>
          </a:solidFill>
          <a:latin typeface="+mn-lt"/>
          <a:ea typeface="+mn-ea"/>
          <a:cs typeface="+mn-cs"/>
        </a:defRPr>
      </a:lvl1pPr>
      <a:lvl2pPr marL="2081750" algn="l" defTabSz="4163503" rtl="0" eaLnBrk="1" latinLnBrk="0" hangingPunct="1">
        <a:defRPr sz="8188" kern="1200">
          <a:solidFill>
            <a:schemeClr val="tx1"/>
          </a:solidFill>
          <a:latin typeface="+mn-lt"/>
          <a:ea typeface="+mn-ea"/>
          <a:cs typeface="+mn-cs"/>
        </a:defRPr>
      </a:lvl2pPr>
      <a:lvl3pPr marL="4163503" algn="l" defTabSz="4163503" rtl="0" eaLnBrk="1" latinLnBrk="0" hangingPunct="1">
        <a:defRPr sz="8188" kern="1200">
          <a:solidFill>
            <a:schemeClr val="tx1"/>
          </a:solidFill>
          <a:latin typeface="+mn-lt"/>
          <a:ea typeface="+mn-ea"/>
          <a:cs typeface="+mn-cs"/>
        </a:defRPr>
      </a:lvl3pPr>
      <a:lvl4pPr marL="6245258" algn="l" defTabSz="4163503" rtl="0" eaLnBrk="1" latinLnBrk="0" hangingPunct="1">
        <a:defRPr sz="8188" kern="1200">
          <a:solidFill>
            <a:schemeClr val="tx1"/>
          </a:solidFill>
          <a:latin typeface="+mn-lt"/>
          <a:ea typeface="+mn-ea"/>
          <a:cs typeface="+mn-cs"/>
        </a:defRPr>
      </a:lvl4pPr>
      <a:lvl5pPr marL="8327009" algn="l" defTabSz="4163503" rtl="0" eaLnBrk="1" latinLnBrk="0" hangingPunct="1">
        <a:defRPr sz="8188" kern="1200">
          <a:solidFill>
            <a:schemeClr val="tx1"/>
          </a:solidFill>
          <a:latin typeface="+mn-lt"/>
          <a:ea typeface="+mn-ea"/>
          <a:cs typeface="+mn-cs"/>
        </a:defRPr>
      </a:lvl5pPr>
      <a:lvl6pPr marL="10408761" algn="l" defTabSz="4163503" rtl="0" eaLnBrk="1" latinLnBrk="0" hangingPunct="1">
        <a:defRPr sz="8188" kern="1200">
          <a:solidFill>
            <a:schemeClr val="tx1"/>
          </a:solidFill>
          <a:latin typeface="+mn-lt"/>
          <a:ea typeface="+mn-ea"/>
          <a:cs typeface="+mn-cs"/>
        </a:defRPr>
      </a:lvl6pPr>
      <a:lvl7pPr marL="12490514" algn="l" defTabSz="4163503" rtl="0" eaLnBrk="1" latinLnBrk="0" hangingPunct="1">
        <a:defRPr sz="8188" kern="1200">
          <a:solidFill>
            <a:schemeClr val="tx1"/>
          </a:solidFill>
          <a:latin typeface="+mn-lt"/>
          <a:ea typeface="+mn-ea"/>
          <a:cs typeface="+mn-cs"/>
        </a:defRPr>
      </a:lvl7pPr>
      <a:lvl8pPr marL="14572266" algn="l" defTabSz="4163503" rtl="0" eaLnBrk="1" latinLnBrk="0" hangingPunct="1">
        <a:defRPr sz="8188" kern="1200">
          <a:solidFill>
            <a:schemeClr val="tx1"/>
          </a:solidFill>
          <a:latin typeface="+mn-lt"/>
          <a:ea typeface="+mn-ea"/>
          <a:cs typeface="+mn-cs"/>
        </a:defRPr>
      </a:lvl8pPr>
      <a:lvl9pPr marL="16654020" algn="l" defTabSz="4163503" rtl="0" eaLnBrk="1" latinLnBrk="0" hangingPunct="1">
        <a:defRPr sz="81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2DD1ABC6-AE5C-4771-A4F6-C42025AA73EB}"/>
              </a:ext>
            </a:extLst>
          </p:cNvPr>
          <p:cNvSpPr/>
          <p:nvPr/>
        </p:nvSpPr>
        <p:spPr>
          <a:xfrm>
            <a:off x="15102591" y="11917888"/>
            <a:ext cx="14958309" cy="21750857"/>
          </a:xfrm>
          <a:prstGeom prst="roundRect">
            <a:avLst>
              <a:gd name="adj" fmla="val 1254"/>
            </a:avLst>
          </a:prstGeom>
          <a:solidFill>
            <a:schemeClr val="bg1">
              <a:lumMod val="9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Hans-HK" sz="3604" b="1" dirty="0">
              <a:solidFill>
                <a:srgbClr val="7030A0"/>
              </a:solidFill>
            </a:endParaRPr>
          </a:p>
        </p:txBody>
      </p:sp>
      <p:sp>
        <p:nvSpPr>
          <p:cNvPr id="45" name="Rectangle: Rounded Corners 44">
            <a:extLst>
              <a:ext uri="{FF2B5EF4-FFF2-40B4-BE49-F238E27FC236}">
                <a16:creationId xmlns:a16="http://schemas.microsoft.com/office/drawing/2014/main" id="{CB116870-BF27-4671-9D9E-61A842AE4F09}"/>
              </a:ext>
            </a:extLst>
          </p:cNvPr>
          <p:cNvSpPr/>
          <p:nvPr/>
        </p:nvSpPr>
        <p:spPr>
          <a:xfrm>
            <a:off x="106409" y="29316832"/>
            <a:ext cx="14740831" cy="13170627"/>
          </a:xfrm>
          <a:prstGeom prst="roundRect">
            <a:avLst>
              <a:gd name="adj" fmla="val 1320"/>
            </a:avLst>
          </a:prstGeom>
          <a:solidFill>
            <a:schemeClr val="bg1">
              <a:lumMod val="9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Hans-HK" sz="3604" b="1" dirty="0">
              <a:solidFill>
                <a:srgbClr val="7030A0"/>
              </a:solidFill>
            </a:endParaRPr>
          </a:p>
        </p:txBody>
      </p:sp>
      <p:sp>
        <p:nvSpPr>
          <p:cNvPr id="40" name="Rectangle: Rounded Corners 39">
            <a:extLst>
              <a:ext uri="{FF2B5EF4-FFF2-40B4-BE49-F238E27FC236}">
                <a16:creationId xmlns:a16="http://schemas.microsoft.com/office/drawing/2014/main" id="{3A60F7A9-A631-480A-9221-A9B6A90BAEEA}"/>
              </a:ext>
            </a:extLst>
          </p:cNvPr>
          <p:cNvSpPr/>
          <p:nvPr/>
        </p:nvSpPr>
        <p:spPr>
          <a:xfrm>
            <a:off x="15102591" y="7704137"/>
            <a:ext cx="14926043" cy="4106396"/>
          </a:xfrm>
          <a:prstGeom prst="roundRect">
            <a:avLst>
              <a:gd name="adj" fmla="val 4202"/>
            </a:avLst>
          </a:prstGeom>
          <a:solidFill>
            <a:schemeClr val="bg1">
              <a:lumMod val="9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Hans-HK" sz="3604" b="1" dirty="0">
              <a:solidFill>
                <a:srgbClr val="7030A0"/>
              </a:solidFill>
            </a:endParaRPr>
          </a:p>
        </p:txBody>
      </p:sp>
      <p:sp>
        <p:nvSpPr>
          <p:cNvPr id="51" name="Rectangle: Rounded Corners 50">
            <a:extLst>
              <a:ext uri="{FF2B5EF4-FFF2-40B4-BE49-F238E27FC236}">
                <a16:creationId xmlns:a16="http://schemas.microsoft.com/office/drawing/2014/main" id="{2DD1ABC6-AE5C-4771-A4F6-C42025AA73EB}"/>
              </a:ext>
            </a:extLst>
          </p:cNvPr>
          <p:cNvSpPr/>
          <p:nvPr/>
        </p:nvSpPr>
        <p:spPr>
          <a:xfrm>
            <a:off x="15043944" y="33776100"/>
            <a:ext cx="15011400" cy="2884037"/>
          </a:xfrm>
          <a:prstGeom prst="roundRect">
            <a:avLst>
              <a:gd name="adj" fmla="val 5446"/>
            </a:avLst>
          </a:prstGeom>
          <a:solidFill>
            <a:schemeClr val="bg1">
              <a:lumMod val="9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538" tIns="45769" rIns="91538" bIns="45769" numCol="1" spcCol="0" rtlCol="0" fromWordArt="0" anchor="ctr" anchorCtr="0" forceAA="0" compatLnSpc="1">
            <a:prstTxWarp prst="textNoShape">
              <a:avLst/>
            </a:prstTxWarp>
            <a:noAutofit/>
          </a:bodyPr>
          <a:lstStyle>
            <a:defPPr>
              <a:defRPr lang="en-US"/>
            </a:defPPr>
            <a:lvl1pPr marL="0" algn="l" defTabSz="4174165" rtl="0" eaLnBrk="1" latinLnBrk="0" hangingPunct="1">
              <a:defRPr sz="8210" kern="1200">
                <a:solidFill>
                  <a:schemeClr val="lt1"/>
                </a:solidFill>
                <a:latin typeface="+mn-lt"/>
                <a:ea typeface="+mn-ea"/>
                <a:cs typeface="+mn-cs"/>
              </a:defRPr>
            </a:lvl1pPr>
            <a:lvl2pPr marL="2087081" algn="l" defTabSz="4174165" rtl="0" eaLnBrk="1" latinLnBrk="0" hangingPunct="1">
              <a:defRPr sz="8210" kern="1200">
                <a:solidFill>
                  <a:schemeClr val="lt1"/>
                </a:solidFill>
                <a:latin typeface="+mn-lt"/>
                <a:ea typeface="+mn-ea"/>
                <a:cs typeface="+mn-cs"/>
              </a:defRPr>
            </a:lvl2pPr>
            <a:lvl3pPr marL="4174165" algn="l" defTabSz="4174165" rtl="0" eaLnBrk="1" latinLnBrk="0" hangingPunct="1">
              <a:defRPr sz="8210" kern="1200">
                <a:solidFill>
                  <a:schemeClr val="lt1"/>
                </a:solidFill>
                <a:latin typeface="+mn-lt"/>
                <a:ea typeface="+mn-ea"/>
                <a:cs typeface="+mn-cs"/>
              </a:defRPr>
            </a:lvl3pPr>
            <a:lvl4pPr marL="6261249" algn="l" defTabSz="4174165" rtl="0" eaLnBrk="1" latinLnBrk="0" hangingPunct="1">
              <a:defRPr sz="8210" kern="1200">
                <a:solidFill>
                  <a:schemeClr val="lt1"/>
                </a:solidFill>
                <a:latin typeface="+mn-lt"/>
                <a:ea typeface="+mn-ea"/>
                <a:cs typeface="+mn-cs"/>
              </a:defRPr>
            </a:lvl4pPr>
            <a:lvl5pPr marL="8348330" algn="l" defTabSz="4174165" rtl="0" eaLnBrk="1" latinLnBrk="0" hangingPunct="1">
              <a:defRPr sz="8210" kern="1200">
                <a:solidFill>
                  <a:schemeClr val="lt1"/>
                </a:solidFill>
                <a:latin typeface="+mn-lt"/>
                <a:ea typeface="+mn-ea"/>
                <a:cs typeface="+mn-cs"/>
              </a:defRPr>
            </a:lvl5pPr>
            <a:lvl6pPr marL="10435414" algn="l" defTabSz="4174165" rtl="0" eaLnBrk="1" latinLnBrk="0" hangingPunct="1">
              <a:defRPr sz="8210" kern="1200">
                <a:solidFill>
                  <a:schemeClr val="lt1"/>
                </a:solidFill>
                <a:latin typeface="+mn-lt"/>
                <a:ea typeface="+mn-ea"/>
                <a:cs typeface="+mn-cs"/>
              </a:defRPr>
            </a:lvl6pPr>
            <a:lvl7pPr marL="12522499" algn="l" defTabSz="4174165" rtl="0" eaLnBrk="1" latinLnBrk="0" hangingPunct="1">
              <a:defRPr sz="8210" kern="1200">
                <a:solidFill>
                  <a:schemeClr val="lt1"/>
                </a:solidFill>
                <a:latin typeface="+mn-lt"/>
                <a:ea typeface="+mn-ea"/>
                <a:cs typeface="+mn-cs"/>
              </a:defRPr>
            </a:lvl7pPr>
            <a:lvl8pPr marL="14609578" algn="l" defTabSz="4174165" rtl="0" eaLnBrk="1" latinLnBrk="0" hangingPunct="1">
              <a:defRPr sz="8210" kern="1200">
                <a:solidFill>
                  <a:schemeClr val="lt1"/>
                </a:solidFill>
                <a:latin typeface="+mn-lt"/>
                <a:ea typeface="+mn-ea"/>
                <a:cs typeface="+mn-cs"/>
              </a:defRPr>
            </a:lvl8pPr>
            <a:lvl9pPr marL="16696665" algn="l" defTabSz="4174165" rtl="0" eaLnBrk="1" latinLnBrk="0" hangingPunct="1">
              <a:defRPr sz="8210" kern="1200">
                <a:solidFill>
                  <a:schemeClr val="lt1"/>
                </a:solidFill>
                <a:latin typeface="+mn-lt"/>
                <a:ea typeface="+mn-ea"/>
                <a:cs typeface="+mn-cs"/>
              </a:defRPr>
            </a:lvl9pPr>
          </a:lstStyle>
          <a:p>
            <a:pPr algn="just"/>
            <a:endParaRPr lang="en-US" altLang="zh-Hans-HK" sz="3604" b="1" dirty="0"/>
          </a:p>
          <a:p>
            <a:pPr algn="just"/>
            <a:endParaRPr lang="en-US" altLang="zh-Hans-HK" sz="3604" b="1" dirty="0"/>
          </a:p>
          <a:p>
            <a:pPr algn="just"/>
            <a:endParaRPr lang="en-US" altLang="zh-Hans-HK" sz="3604" b="1" dirty="0"/>
          </a:p>
          <a:p>
            <a:pPr algn="just"/>
            <a:r>
              <a:rPr lang="en-US" altLang="zh-CN" sz="3604" b="1" dirty="0">
                <a:solidFill>
                  <a:srgbClr val="7030A0"/>
                </a:solidFill>
              </a:rPr>
              <a:t>This system is useful for CTCF binding site identification.</a:t>
            </a:r>
            <a:endParaRPr lang="en-US" altLang="zh-Hans-HK" sz="3604" b="1" dirty="0">
              <a:solidFill>
                <a:srgbClr val="7030A0"/>
              </a:solidFill>
            </a:endParaRPr>
          </a:p>
        </p:txBody>
      </p:sp>
      <p:sp>
        <p:nvSpPr>
          <p:cNvPr id="50" name="Rectangle: Rounded Corners 49">
            <a:extLst>
              <a:ext uri="{FF2B5EF4-FFF2-40B4-BE49-F238E27FC236}">
                <a16:creationId xmlns:a16="http://schemas.microsoft.com/office/drawing/2014/main" id="{2DD1ABC6-AE5C-4771-A4F6-C42025AA73EB}"/>
              </a:ext>
            </a:extLst>
          </p:cNvPr>
          <p:cNvSpPr/>
          <p:nvPr/>
        </p:nvSpPr>
        <p:spPr>
          <a:xfrm>
            <a:off x="15043945" y="36767492"/>
            <a:ext cx="15011400" cy="5719968"/>
          </a:xfrm>
          <a:prstGeom prst="roundRect">
            <a:avLst>
              <a:gd name="adj" fmla="val 3376"/>
            </a:avLst>
          </a:prstGeom>
          <a:solidFill>
            <a:schemeClr val="bg1">
              <a:lumMod val="9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538" tIns="45769" rIns="91538" bIns="45769" numCol="1" spcCol="0" rtlCol="0" fromWordArt="0" anchor="ctr" anchorCtr="0" forceAA="0" compatLnSpc="1">
            <a:prstTxWarp prst="textNoShape">
              <a:avLst/>
            </a:prstTxWarp>
            <a:noAutofit/>
          </a:bodyPr>
          <a:lstStyle>
            <a:defPPr>
              <a:defRPr lang="en-US"/>
            </a:defPPr>
            <a:lvl1pPr marL="0" algn="l" defTabSz="4174165" rtl="0" eaLnBrk="1" latinLnBrk="0" hangingPunct="1">
              <a:defRPr sz="8210" kern="1200">
                <a:solidFill>
                  <a:schemeClr val="lt1"/>
                </a:solidFill>
                <a:latin typeface="+mn-lt"/>
                <a:ea typeface="+mn-ea"/>
                <a:cs typeface="+mn-cs"/>
              </a:defRPr>
            </a:lvl1pPr>
            <a:lvl2pPr marL="2087081" algn="l" defTabSz="4174165" rtl="0" eaLnBrk="1" latinLnBrk="0" hangingPunct="1">
              <a:defRPr sz="8210" kern="1200">
                <a:solidFill>
                  <a:schemeClr val="lt1"/>
                </a:solidFill>
                <a:latin typeface="+mn-lt"/>
                <a:ea typeface="+mn-ea"/>
                <a:cs typeface="+mn-cs"/>
              </a:defRPr>
            </a:lvl2pPr>
            <a:lvl3pPr marL="4174165" algn="l" defTabSz="4174165" rtl="0" eaLnBrk="1" latinLnBrk="0" hangingPunct="1">
              <a:defRPr sz="8210" kern="1200">
                <a:solidFill>
                  <a:schemeClr val="lt1"/>
                </a:solidFill>
                <a:latin typeface="+mn-lt"/>
                <a:ea typeface="+mn-ea"/>
                <a:cs typeface="+mn-cs"/>
              </a:defRPr>
            </a:lvl3pPr>
            <a:lvl4pPr marL="6261249" algn="l" defTabSz="4174165" rtl="0" eaLnBrk="1" latinLnBrk="0" hangingPunct="1">
              <a:defRPr sz="8210" kern="1200">
                <a:solidFill>
                  <a:schemeClr val="lt1"/>
                </a:solidFill>
                <a:latin typeface="+mn-lt"/>
                <a:ea typeface="+mn-ea"/>
                <a:cs typeface="+mn-cs"/>
              </a:defRPr>
            </a:lvl4pPr>
            <a:lvl5pPr marL="8348330" algn="l" defTabSz="4174165" rtl="0" eaLnBrk="1" latinLnBrk="0" hangingPunct="1">
              <a:defRPr sz="8210" kern="1200">
                <a:solidFill>
                  <a:schemeClr val="lt1"/>
                </a:solidFill>
                <a:latin typeface="+mn-lt"/>
                <a:ea typeface="+mn-ea"/>
                <a:cs typeface="+mn-cs"/>
              </a:defRPr>
            </a:lvl5pPr>
            <a:lvl6pPr marL="10435414" algn="l" defTabSz="4174165" rtl="0" eaLnBrk="1" latinLnBrk="0" hangingPunct="1">
              <a:defRPr sz="8210" kern="1200">
                <a:solidFill>
                  <a:schemeClr val="lt1"/>
                </a:solidFill>
                <a:latin typeface="+mn-lt"/>
                <a:ea typeface="+mn-ea"/>
                <a:cs typeface="+mn-cs"/>
              </a:defRPr>
            </a:lvl6pPr>
            <a:lvl7pPr marL="12522499" algn="l" defTabSz="4174165" rtl="0" eaLnBrk="1" latinLnBrk="0" hangingPunct="1">
              <a:defRPr sz="8210" kern="1200">
                <a:solidFill>
                  <a:schemeClr val="lt1"/>
                </a:solidFill>
                <a:latin typeface="+mn-lt"/>
                <a:ea typeface="+mn-ea"/>
                <a:cs typeface="+mn-cs"/>
              </a:defRPr>
            </a:lvl7pPr>
            <a:lvl8pPr marL="14609578" algn="l" defTabSz="4174165" rtl="0" eaLnBrk="1" latinLnBrk="0" hangingPunct="1">
              <a:defRPr sz="8210" kern="1200">
                <a:solidFill>
                  <a:schemeClr val="lt1"/>
                </a:solidFill>
                <a:latin typeface="+mn-lt"/>
                <a:ea typeface="+mn-ea"/>
                <a:cs typeface="+mn-cs"/>
              </a:defRPr>
            </a:lvl8pPr>
            <a:lvl9pPr marL="16696665" algn="l" defTabSz="4174165" rtl="0" eaLnBrk="1" latinLnBrk="0" hangingPunct="1">
              <a:defRPr sz="8210" kern="1200">
                <a:solidFill>
                  <a:schemeClr val="lt1"/>
                </a:solidFill>
                <a:latin typeface="+mn-lt"/>
                <a:ea typeface="+mn-ea"/>
                <a:cs typeface="+mn-cs"/>
              </a:defRPr>
            </a:lvl9pPr>
          </a:lstStyle>
          <a:p>
            <a:pPr algn="just"/>
            <a:endParaRPr lang="en-US" altLang="zh-Hans-HK" sz="3604" b="1" dirty="0"/>
          </a:p>
          <a:p>
            <a:pPr algn="just"/>
            <a:endParaRPr lang="en-US" altLang="zh-Hans-HK" sz="3604" b="1" dirty="0"/>
          </a:p>
          <a:p>
            <a:pPr algn="just"/>
            <a:endParaRPr lang="en-US" altLang="zh-Hans-HK" sz="3604" b="1" dirty="0"/>
          </a:p>
          <a:p>
            <a:pPr algn="just"/>
            <a:r>
              <a:rPr lang="en-US" altLang="zh-Hans-HK" sz="3604" b="1" dirty="0">
                <a:solidFill>
                  <a:srgbClr val="7030A0"/>
                </a:solidFill>
              </a:rPr>
              <a:t>Kelly T K, Liu Y, Lay F D, et al. Genome-wide mapping of nucleosome positioning and DNA methylation within individual DNA molecules[J]. Genome research, 2012, 22(12): 2497-2506.</a:t>
            </a:r>
          </a:p>
          <a:p>
            <a:pPr algn="just"/>
            <a:r>
              <a:rPr lang="en-US" altLang="zh-Hans-HK" sz="3604" b="1" dirty="0">
                <a:solidFill>
                  <a:srgbClr val="7030A0"/>
                </a:solidFill>
              </a:rPr>
              <a:t>Tanenbaum M E, Gilbert L A, Qi L S, et al. A protein-tagging system for signal amplification in gene expression and fluorescence imaging[J]. Cell, 2014, 159(3): 635-646.</a:t>
            </a:r>
          </a:p>
        </p:txBody>
      </p:sp>
      <p:sp>
        <p:nvSpPr>
          <p:cNvPr id="37" name="Rectangle: Rounded Corners 36">
            <a:extLst>
              <a:ext uri="{FF2B5EF4-FFF2-40B4-BE49-F238E27FC236}">
                <a16:creationId xmlns:a16="http://schemas.microsoft.com/office/drawing/2014/main" id="{E8480CC1-BF5F-45DC-BFCE-AA2637F55E8B}"/>
              </a:ext>
            </a:extLst>
          </p:cNvPr>
          <p:cNvSpPr/>
          <p:nvPr/>
        </p:nvSpPr>
        <p:spPr>
          <a:xfrm>
            <a:off x="106409" y="21466199"/>
            <a:ext cx="14733734" cy="7704113"/>
          </a:xfrm>
          <a:prstGeom prst="roundRect">
            <a:avLst>
              <a:gd name="adj" fmla="val 1847"/>
            </a:avLst>
          </a:prstGeom>
          <a:solidFill>
            <a:schemeClr val="bg1">
              <a:lumMod val="9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3767" indent="-743767" algn="just">
              <a:buAutoNum type="arabicPeriod"/>
            </a:pPr>
            <a:endParaRPr lang="en-US" altLang="zh-Hans-HK" sz="3604" b="1" dirty="0">
              <a:solidFill>
                <a:srgbClr val="7030A0"/>
              </a:solidFill>
            </a:endParaRPr>
          </a:p>
          <a:p>
            <a:pPr marL="743767" indent="-743767" algn="just">
              <a:buAutoNum type="arabicPeriod"/>
            </a:pPr>
            <a:endParaRPr lang="en-US" altLang="zh-Hans-HK" sz="3604" b="1" dirty="0">
              <a:solidFill>
                <a:srgbClr val="7030A0"/>
              </a:solidFill>
            </a:endParaRPr>
          </a:p>
          <a:p>
            <a:pPr marL="743767" indent="-743767" algn="just">
              <a:buAutoNum type="arabicPeriod"/>
            </a:pPr>
            <a:endParaRPr lang="en-US" altLang="zh-Hans-HK" sz="3604" b="1" dirty="0">
              <a:solidFill>
                <a:srgbClr val="7030A0"/>
              </a:solidFill>
            </a:endParaRPr>
          </a:p>
          <a:p>
            <a:pPr marL="743767" indent="-743767" algn="just">
              <a:buAutoNum type="arabicPeriod"/>
            </a:pPr>
            <a:endParaRPr lang="en-US" altLang="zh-Hans-HK" sz="3604" b="1" dirty="0">
              <a:solidFill>
                <a:srgbClr val="7030A0"/>
              </a:solidFill>
            </a:endParaRPr>
          </a:p>
        </p:txBody>
      </p:sp>
      <p:sp>
        <p:nvSpPr>
          <p:cNvPr id="5" name="Rectangle: Rounded Corners 4">
            <a:extLst>
              <a:ext uri="{FF2B5EF4-FFF2-40B4-BE49-F238E27FC236}">
                <a16:creationId xmlns:a16="http://schemas.microsoft.com/office/drawing/2014/main" id="{F942F48E-0E10-4315-933F-48F0594FA288}"/>
              </a:ext>
            </a:extLst>
          </p:cNvPr>
          <p:cNvSpPr/>
          <p:nvPr/>
        </p:nvSpPr>
        <p:spPr>
          <a:xfrm>
            <a:off x="106409" y="7704137"/>
            <a:ext cx="14797157" cy="13609661"/>
          </a:xfrm>
          <a:prstGeom prst="roundRect">
            <a:avLst>
              <a:gd name="adj" fmla="val 1851"/>
            </a:avLst>
          </a:prstGeom>
          <a:solidFill>
            <a:schemeClr val="bg1">
              <a:lumMod val="9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Hans-HK" sz="3604" b="1" dirty="0">
              <a:solidFill>
                <a:srgbClr val="7030A0"/>
              </a:solidFill>
            </a:endParaRPr>
          </a:p>
          <a:p>
            <a:pPr algn="just"/>
            <a:endParaRPr lang="en-US" altLang="zh-Hans-HK" sz="3604" b="1" dirty="0">
              <a:solidFill>
                <a:srgbClr val="7030A0"/>
              </a:solidFill>
            </a:endParaRPr>
          </a:p>
          <a:p>
            <a:pPr algn="just"/>
            <a:endParaRPr lang="en-US" altLang="zh-Hans-HK" sz="3604" b="1" dirty="0">
              <a:solidFill>
                <a:srgbClr val="7030A0"/>
              </a:solidFill>
            </a:endParaRPr>
          </a:p>
        </p:txBody>
      </p:sp>
      <p:sp>
        <p:nvSpPr>
          <p:cNvPr id="2" name="Title 1"/>
          <p:cNvSpPr>
            <a:spLocks noGrp="1"/>
          </p:cNvSpPr>
          <p:nvPr>
            <p:ph type="ctrTitle"/>
          </p:nvPr>
        </p:nvSpPr>
        <p:spPr/>
        <p:txBody>
          <a:bodyPr>
            <a:normAutofit/>
          </a:bodyPr>
          <a:lstStyle/>
          <a:p>
            <a:pPr algn="ctr"/>
            <a:r>
              <a:rPr lang="en-US" sz="8009" dirty="0"/>
              <a:t>Identifying CTCF Binding Sites Using a DNA </a:t>
            </a:r>
            <a:r>
              <a:rPr lang="en-US" sz="8009" dirty="0" err="1"/>
              <a:t>GpC</a:t>
            </a:r>
            <a:r>
              <a:rPr lang="en-US" sz="8009" dirty="0"/>
              <a:t> </a:t>
            </a:r>
            <a:r>
              <a:rPr lang="en-US" altLang="zh-CN" sz="8009" dirty="0"/>
              <a:t>M</a:t>
            </a:r>
            <a:r>
              <a:rPr lang="en-US" sz="8009" dirty="0"/>
              <a:t>ethyltransferase </a:t>
            </a:r>
            <a:r>
              <a:rPr lang="en-US" altLang="zh-CN" sz="8009" i="1" dirty="0"/>
              <a:t>I</a:t>
            </a:r>
            <a:r>
              <a:rPr lang="en-US" sz="8009" i="1" dirty="0"/>
              <a:t>n </a:t>
            </a:r>
            <a:r>
              <a:rPr lang="en-US" altLang="zh-CN" sz="8009" i="1" dirty="0"/>
              <a:t>Vivo</a:t>
            </a:r>
            <a:endParaRPr lang="en-GB" sz="8009" i="1" dirty="0"/>
          </a:p>
        </p:txBody>
      </p:sp>
      <p:sp>
        <p:nvSpPr>
          <p:cNvPr id="3" name="Subtitle 2"/>
          <p:cNvSpPr>
            <a:spLocks noGrp="1"/>
          </p:cNvSpPr>
          <p:nvPr>
            <p:ph type="subTitle" idx="1"/>
          </p:nvPr>
        </p:nvSpPr>
        <p:spPr>
          <a:xfrm>
            <a:off x="789236" y="4714384"/>
            <a:ext cx="15682537" cy="2182618"/>
          </a:xfrm>
        </p:spPr>
        <p:txBody>
          <a:bodyPr>
            <a:normAutofit fontScale="25000" lnSpcReduction="20000"/>
          </a:bodyPr>
          <a:lstStyle/>
          <a:p>
            <a:pPr algn="ctr"/>
            <a:r>
              <a:rPr lang="en-US" altLang="zh-Hans-HK" sz="18520" b="1" i="0" dirty="0" err="1"/>
              <a:t>Zhe</a:t>
            </a:r>
            <a:r>
              <a:rPr lang="en-US" altLang="zh-Hans-HK" sz="18520" b="1" i="0" dirty="0"/>
              <a:t> LIU</a:t>
            </a:r>
            <a:r>
              <a:rPr lang="en-US" altLang="zh-Hans-HK" sz="18520" b="1" i="0" baseline="30000" dirty="0"/>
              <a:t>1</a:t>
            </a:r>
            <a:r>
              <a:rPr lang="en-US" altLang="zh-Hans-HK" sz="18520" b="1" i="0" dirty="0"/>
              <a:t>, Xi WANG</a:t>
            </a:r>
            <a:r>
              <a:rPr lang="en-US" altLang="zh-Hans-HK" sz="18520" b="1" i="0" baseline="30000" dirty="0"/>
              <a:t>2</a:t>
            </a:r>
            <a:r>
              <a:rPr lang="en-US" altLang="zh-Hans-HK" sz="18520" b="1" i="0" dirty="0"/>
              <a:t>, Jian YAN</a:t>
            </a:r>
            <a:r>
              <a:rPr lang="en-US" altLang="zh-Hans-HK" sz="18520" b="1" i="0" baseline="30000" dirty="0"/>
              <a:t>1</a:t>
            </a:r>
          </a:p>
          <a:p>
            <a:pPr algn="ctr"/>
            <a:endParaRPr lang="zh-Hans-HK" altLang="zh-Hans-HK" sz="14816" b="1" i="0" dirty="0"/>
          </a:p>
          <a:p>
            <a:pPr algn="ctr"/>
            <a:r>
              <a:rPr lang="en-US" altLang="zh-Hans-HK" sz="11212" dirty="0"/>
              <a:t>1 Department of Biomedical Sciences, City University of Hong Kong, Hong Kong, China</a:t>
            </a:r>
            <a:endParaRPr lang="zh-Hans-HK" altLang="zh-Hans-HK" sz="7208" dirty="0"/>
          </a:p>
          <a:p>
            <a:pPr algn="ctr"/>
            <a:r>
              <a:rPr lang="en-US" altLang="zh-Hans-HK" sz="11212" dirty="0"/>
              <a:t>2 The German Cancer Research Center (DKFZ), Heidelberg, Germany</a:t>
            </a:r>
            <a:endParaRPr lang="zh-Hans-HK" altLang="zh-Hans-HK" sz="7208" dirty="0"/>
          </a:p>
          <a:p>
            <a:pPr algn="ctr"/>
            <a:r>
              <a:rPr lang="en-US" altLang="zh-Hans-HK" sz="11212" dirty="0"/>
              <a:t> Corresponding Author: jian.yan@cityu.edu.hk</a:t>
            </a:r>
            <a:endParaRPr lang="zh-Hans-HK" altLang="zh-Hans-HK" sz="7208" dirty="0"/>
          </a:p>
        </p:txBody>
      </p:sp>
      <p:cxnSp>
        <p:nvCxnSpPr>
          <p:cNvPr id="4" name="Straight Connector 3"/>
          <p:cNvCxnSpPr/>
          <p:nvPr/>
        </p:nvCxnSpPr>
        <p:spPr>
          <a:xfrm>
            <a:off x="166819" y="7460536"/>
            <a:ext cx="29675746" cy="0"/>
          </a:xfrm>
          <a:prstGeom prst="line">
            <a:avLst/>
          </a:prstGeom>
          <a:ln w="76200"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4937974" y="7536818"/>
            <a:ext cx="105970" cy="35227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999644" y="7918227"/>
            <a:ext cx="11137168" cy="144935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7" b="1" dirty="0"/>
              <a:t>Abstract</a:t>
            </a:r>
            <a:endParaRPr lang="en-US" sz="6607" b="1" dirty="0"/>
          </a:p>
        </p:txBody>
      </p:sp>
      <p:sp>
        <p:nvSpPr>
          <p:cNvPr id="43" name="圆角矩形 29">
            <a:extLst>
              <a:ext uri="{FF2B5EF4-FFF2-40B4-BE49-F238E27FC236}">
                <a16:creationId xmlns:a16="http://schemas.microsoft.com/office/drawing/2014/main" id="{727F2301-DB2B-4344-AFF1-1B3EF1CA8FD8}"/>
              </a:ext>
            </a:extLst>
          </p:cNvPr>
          <p:cNvSpPr/>
          <p:nvPr/>
        </p:nvSpPr>
        <p:spPr>
          <a:xfrm>
            <a:off x="16835980" y="37057942"/>
            <a:ext cx="11137168" cy="144935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7" b="1" dirty="0"/>
              <a:t>References</a:t>
            </a:r>
          </a:p>
        </p:txBody>
      </p:sp>
      <p:sp>
        <p:nvSpPr>
          <p:cNvPr id="46" name="圆角矩形 29">
            <a:extLst>
              <a:ext uri="{FF2B5EF4-FFF2-40B4-BE49-F238E27FC236}">
                <a16:creationId xmlns:a16="http://schemas.microsoft.com/office/drawing/2014/main" id="{D02E1AF6-00E0-4E70-A268-733378E227BC}"/>
              </a:ext>
            </a:extLst>
          </p:cNvPr>
          <p:cNvSpPr/>
          <p:nvPr/>
        </p:nvSpPr>
        <p:spPr>
          <a:xfrm>
            <a:off x="16874630" y="33930381"/>
            <a:ext cx="11137168" cy="144935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7" b="1" dirty="0"/>
              <a:t>Conclusion</a:t>
            </a:r>
          </a:p>
        </p:txBody>
      </p:sp>
      <p:sp>
        <p:nvSpPr>
          <p:cNvPr id="59" name="圆角矩形 29">
            <a:extLst>
              <a:ext uri="{FF2B5EF4-FFF2-40B4-BE49-F238E27FC236}">
                <a16:creationId xmlns:a16="http://schemas.microsoft.com/office/drawing/2014/main" id="{825E0DDF-B505-4396-B97C-5B7D0B0F5FD3}"/>
              </a:ext>
            </a:extLst>
          </p:cNvPr>
          <p:cNvSpPr/>
          <p:nvPr/>
        </p:nvSpPr>
        <p:spPr>
          <a:xfrm>
            <a:off x="1908519" y="21648737"/>
            <a:ext cx="11137168" cy="144935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7" b="1" dirty="0"/>
              <a:t>Background</a:t>
            </a:r>
            <a:endParaRPr lang="en-US" sz="6007" b="1" dirty="0"/>
          </a:p>
        </p:txBody>
      </p:sp>
      <p:pic>
        <p:nvPicPr>
          <p:cNvPr id="41" name="Picture 40" descr="A close up of text on a black background&#10;&#10;Description automatically generated">
            <a:extLst>
              <a:ext uri="{FF2B5EF4-FFF2-40B4-BE49-F238E27FC236}">
                <a16:creationId xmlns:a16="http://schemas.microsoft.com/office/drawing/2014/main" id="{52D91A4C-6014-44DB-B42B-73FD6701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4523" y="349180"/>
            <a:ext cx="9400901" cy="6547821"/>
          </a:xfrm>
          <a:prstGeom prst="rect">
            <a:avLst/>
          </a:prstGeom>
        </p:spPr>
      </p:pic>
      <p:pic>
        <p:nvPicPr>
          <p:cNvPr id="11" name="Picture 10">
            <a:extLst>
              <a:ext uri="{FF2B5EF4-FFF2-40B4-BE49-F238E27FC236}">
                <a16:creationId xmlns:a16="http://schemas.microsoft.com/office/drawing/2014/main" id="{3D0B2002-EF9F-4A1B-91BB-6039807FE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1310" y="25458737"/>
            <a:ext cx="8897297" cy="3651433"/>
          </a:xfrm>
          <a:prstGeom prst="rect">
            <a:avLst/>
          </a:prstGeom>
        </p:spPr>
      </p:pic>
      <p:sp>
        <p:nvSpPr>
          <p:cNvPr id="19" name="TextBox 18">
            <a:extLst>
              <a:ext uri="{FF2B5EF4-FFF2-40B4-BE49-F238E27FC236}">
                <a16:creationId xmlns:a16="http://schemas.microsoft.com/office/drawing/2014/main" id="{147B599A-DCE4-439B-BF3B-077C65BC73BF}"/>
              </a:ext>
            </a:extLst>
          </p:cNvPr>
          <p:cNvSpPr txBox="1"/>
          <p:nvPr/>
        </p:nvSpPr>
        <p:spPr>
          <a:xfrm>
            <a:off x="415169" y="9506746"/>
            <a:ext cx="14371698" cy="11739752"/>
          </a:xfrm>
          <a:prstGeom prst="rect">
            <a:avLst/>
          </a:prstGeom>
          <a:noFill/>
        </p:spPr>
        <p:txBody>
          <a:bodyPr wrap="square" rtlCol="0">
            <a:spAutoFit/>
          </a:bodyPr>
          <a:lstStyle/>
          <a:p>
            <a:pPr algn="just"/>
            <a:r>
              <a:rPr lang="en-US" altLang="zh-Hans-HK" sz="3604" b="1" dirty="0">
                <a:solidFill>
                  <a:srgbClr val="7030A0"/>
                </a:solidFill>
              </a:rPr>
              <a:t>CCCTC-binding factor (CTCF), also known as 11-zinc finger protein, is a highly conserved and widely expressed transcription factor in human. It has tens of thousands of binding sites in human genome and involves wide and varied biological functions, including the regulation of gene expression, RNA splicing, genomic imprinting, alternative chromatin loop formation and the formation of higher order chromatin architecture with </a:t>
            </a:r>
            <a:r>
              <a:rPr lang="en-US" altLang="zh-Hans-HK" sz="3604" b="1" dirty="0" err="1">
                <a:solidFill>
                  <a:srgbClr val="7030A0"/>
                </a:solidFill>
              </a:rPr>
              <a:t>cohesin</a:t>
            </a:r>
            <a:r>
              <a:rPr lang="en-US" altLang="zh-Hans-HK" sz="3604" b="1" dirty="0">
                <a:solidFill>
                  <a:srgbClr val="7030A0"/>
                </a:solidFill>
              </a:rPr>
              <a:t>. It is essential to systematically and comprehensively identify the CTCF binding sites. There is a </a:t>
            </a:r>
            <a:r>
              <a:rPr lang="en-US" altLang="zh-Hans-HK" sz="3604" b="1" dirty="0" err="1">
                <a:solidFill>
                  <a:srgbClr val="7030A0"/>
                </a:solidFill>
              </a:rPr>
              <a:t>GpC</a:t>
            </a:r>
            <a:r>
              <a:rPr lang="en-US" altLang="zh-Hans-HK" sz="3604" b="1" dirty="0">
                <a:solidFill>
                  <a:srgbClr val="7030A0"/>
                </a:solidFill>
              </a:rPr>
              <a:t> cytosine-methyltransferase called </a:t>
            </a:r>
            <a:r>
              <a:rPr lang="en-US" altLang="zh-Hans-HK" sz="3604" b="1" dirty="0" err="1">
                <a:solidFill>
                  <a:srgbClr val="7030A0"/>
                </a:solidFill>
              </a:rPr>
              <a:t>M.CviPI</a:t>
            </a:r>
            <a:r>
              <a:rPr lang="en-US" altLang="zh-Hans-HK" sz="3604" b="1" dirty="0">
                <a:solidFill>
                  <a:srgbClr val="7030A0"/>
                </a:solidFill>
              </a:rPr>
              <a:t>, which can methylate exogenous cytosine residues (c5) within the double stranded </a:t>
            </a:r>
            <a:r>
              <a:rPr lang="en-US" altLang="zh-Hans-HK" sz="3604" b="1" dirty="0" err="1">
                <a:solidFill>
                  <a:srgbClr val="7030A0"/>
                </a:solidFill>
              </a:rPr>
              <a:t>GpC</a:t>
            </a:r>
            <a:r>
              <a:rPr lang="en-US" altLang="zh-Hans-HK" sz="3604" b="1" dirty="0">
                <a:solidFill>
                  <a:srgbClr val="7030A0"/>
                </a:solidFill>
              </a:rPr>
              <a:t> dinucleotide recognition sequence 5’ end to 3’ end. Here, we fused CTCF with </a:t>
            </a:r>
            <a:r>
              <a:rPr lang="en-US" altLang="zh-Hans-HK" sz="3604" b="1" dirty="0" err="1">
                <a:solidFill>
                  <a:srgbClr val="7030A0"/>
                </a:solidFill>
              </a:rPr>
              <a:t>M.CviPI</a:t>
            </a:r>
            <a:r>
              <a:rPr lang="en-US" altLang="zh-Hans-HK" sz="3604" b="1" dirty="0">
                <a:solidFill>
                  <a:srgbClr val="7030A0"/>
                </a:solidFill>
              </a:rPr>
              <a:t> using </a:t>
            </a:r>
            <a:r>
              <a:rPr lang="en-US" altLang="zh-Hans-HK" sz="3604" b="1" dirty="0" err="1">
                <a:solidFill>
                  <a:srgbClr val="7030A0"/>
                </a:solidFill>
              </a:rPr>
              <a:t>SunTag</a:t>
            </a:r>
            <a:r>
              <a:rPr lang="en-US" altLang="zh-Hans-HK" sz="3604" b="1" dirty="0">
                <a:solidFill>
                  <a:srgbClr val="7030A0"/>
                </a:solidFill>
              </a:rPr>
              <a:t> antigen-antibody signal amplification system, to enable CTCF to carry more </a:t>
            </a:r>
            <a:r>
              <a:rPr lang="en-US" altLang="zh-Hans-HK" sz="3604" b="1" dirty="0" err="1">
                <a:solidFill>
                  <a:srgbClr val="7030A0"/>
                </a:solidFill>
              </a:rPr>
              <a:t>M.CviPI</a:t>
            </a:r>
            <a:r>
              <a:rPr lang="en-US" altLang="zh-Hans-HK" sz="3604" b="1" dirty="0">
                <a:solidFill>
                  <a:srgbClr val="7030A0"/>
                </a:solidFill>
              </a:rPr>
              <a:t>, which further increased the signals. In order to prove this DNA </a:t>
            </a:r>
            <a:r>
              <a:rPr lang="en-US" altLang="zh-Hans-HK" sz="3604" b="1" dirty="0" err="1">
                <a:solidFill>
                  <a:srgbClr val="7030A0"/>
                </a:solidFill>
              </a:rPr>
              <a:t>GpC</a:t>
            </a:r>
            <a:r>
              <a:rPr lang="en-US" altLang="zh-Hans-HK" sz="3604" b="1" dirty="0">
                <a:solidFill>
                  <a:srgbClr val="7030A0"/>
                </a:solidFill>
              </a:rPr>
              <a:t> methylation technology can be used for profiling the CTCF binding landscapes, we performed linear regression, logistic regression and convolution neural network (CNN) algorithm. Interestingly, by analyzing the combination of methylation regions from WGBS-seq data for </a:t>
            </a:r>
            <a:r>
              <a:rPr lang="en-US" altLang="zh-Hans-HK" sz="3604" b="1" dirty="0" err="1">
                <a:solidFill>
                  <a:srgbClr val="7030A0"/>
                </a:solidFill>
              </a:rPr>
              <a:t>M.CviPI</a:t>
            </a:r>
            <a:r>
              <a:rPr lang="en-US" altLang="zh-Hans-HK" sz="3604" b="1" dirty="0">
                <a:solidFill>
                  <a:srgbClr val="7030A0"/>
                </a:solidFill>
              </a:rPr>
              <a:t> with peak regions from </a:t>
            </a:r>
            <a:r>
              <a:rPr lang="en-US" altLang="zh-Hans-HK" sz="3604" b="1" dirty="0" err="1">
                <a:solidFill>
                  <a:srgbClr val="7030A0"/>
                </a:solidFill>
              </a:rPr>
              <a:t>ChIP</a:t>
            </a:r>
            <a:r>
              <a:rPr lang="en-US" altLang="zh-Hans-HK" sz="3604" b="1" dirty="0">
                <a:solidFill>
                  <a:srgbClr val="7030A0"/>
                </a:solidFill>
              </a:rPr>
              <a:t>-seq data for CTCF in HEK293 cell line, we observed a significantly high precision and recall in the results. Together, these data suggest that the signal information of DNA </a:t>
            </a:r>
            <a:r>
              <a:rPr lang="en-US" altLang="zh-Hans-HK" sz="3604" b="1" dirty="0" err="1">
                <a:solidFill>
                  <a:srgbClr val="7030A0"/>
                </a:solidFill>
              </a:rPr>
              <a:t>GpC</a:t>
            </a:r>
            <a:r>
              <a:rPr lang="en-US" altLang="zh-Hans-HK" sz="3604" b="1" dirty="0">
                <a:solidFill>
                  <a:srgbClr val="7030A0"/>
                </a:solidFill>
              </a:rPr>
              <a:t> methylation can predict the global occupancy patterns of CTCF </a:t>
            </a:r>
            <a:r>
              <a:rPr lang="en-US" altLang="zh-Hans-HK" sz="3604" b="1" i="1" dirty="0">
                <a:solidFill>
                  <a:srgbClr val="7030A0"/>
                </a:solidFill>
              </a:rPr>
              <a:t>in vivo</a:t>
            </a:r>
            <a:r>
              <a:rPr lang="en-US" altLang="zh-Hans-HK" sz="3604" b="1" dirty="0">
                <a:solidFill>
                  <a:srgbClr val="7030A0"/>
                </a:solidFill>
              </a:rPr>
              <a:t>.</a:t>
            </a:r>
            <a:endParaRPr lang="zh-Hans-HK" altLang="en-US" sz="3604" dirty="0"/>
          </a:p>
        </p:txBody>
      </p:sp>
      <p:sp>
        <p:nvSpPr>
          <p:cNvPr id="20" name="TextBox 19">
            <a:extLst>
              <a:ext uri="{FF2B5EF4-FFF2-40B4-BE49-F238E27FC236}">
                <a16:creationId xmlns:a16="http://schemas.microsoft.com/office/drawing/2014/main" id="{DF1D85F5-1F6B-4BCF-AA6F-5C45FA0D5C11}"/>
              </a:ext>
            </a:extLst>
          </p:cNvPr>
          <p:cNvSpPr txBox="1"/>
          <p:nvPr/>
        </p:nvSpPr>
        <p:spPr>
          <a:xfrm>
            <a:off x="15618429" y="7844131"/>
            <a:ext cx="14003598" cy="3974806"/>
          </a:xfrm>
          <a:prstGeom prst="rect">
            <a:avLst/>
          </a:prstGeom>
          <a:noFill/>
        </p:spPr>
        <p:txBody>
          <a:bodyPr wrap="square" rtlCol="0">
            <a:spAutoFit/>
          </a:bodyPr>
          <a:lstStyle/>
          <a:p>
            <a:pPr marL="743767" indent="-743767" algn="just">
              <a:buAutoNum type="alphaLcPeriod"/>
            </a:pPr>
            <a:r>
              <a:rPr lang="en-US" altLang="zh-Hans-HK" sz="3604" b="1" dirty="0">
                <a:solidFill>
                  <a:srgbClr val="7030A0"/>
                </a:solidFill>
              </a:rPr>
              <a:t>Treat CTCF binding regions (From </a:t>
            </a:r>
            <a:r>
              <a:rPr lang="en-US" altLang="zh-Hans-HK" sz="3604" b="1" dirty="0" err="1">
                <a:solidFill>
                  <a:srgbClr val="7030A0"/>
                </a:solidFill>
              </a:rPr>
              <a:t>ChIP</a:t>
            </a:r>
            <a:r>
              <a:rPr lang="en-US" altLang="zh-Hans-HK" sz="3604" b="1" dirty="0">
                <a:solidFill>
                  <a:srgbClr val="7030A0"/>
                </a:solidFill>
              </a:rPr>
              <a:t>-seq) as positive set and </a:t>
            </a:r>
            <a:r>
              <a:rPr lang="en-US" altLang="zh-CN" sz="3604" b="1" dirty="0">
                <a:solidFill>
                  <a:srgbClr val="7030A0"/>
                </a:solidFill>
              </a:rPr>
              <a:t>not CTCF binding regions as </a:t>
            </a:r>
            <a:r>
              <a:rPr lang="en-US" altLang="zh-Hans-HK" sz="3604" b="1" dirty="0">
                <a:solidFill>
                  <a:srgbClr val="7030A0"/>
                </a:solidFill>
              </a:rPr>
              <a:t>negative set individually.</a:t>
            </a:r>
          </a:p>
          <a:p>
            <a:pPr marL="743767" indent="-743767" algn="just">
              <a:buAutoNum type="alphaLcPeriod"/>
            </a:pPr>
            <a:r>
              <a:rPr lang="en-US" altLang="zh-Hans-HK" sz="3604" b="1" dirty="0">
                <a:solidFill>
                  <a:srgbClr val="7030A0"/>
                </a:solidFill>
              </a:rPr>
              <a:t>Coding “ACGT” base to “0/1” one-hot format.</a:t>
            </a:r>
          </a:p>
          <a:p>
            <a:pPr marL="743767" indent="-743767" algn="just">
              <a:buAutoNum type="alphaLcPeriod"/>
            </a:pPr>
            <a:r>
              <a:rPr lang="en-US" altLang="zh-Hans-HK" sz="3604" b="1" dirty="0">
                <a:solidFill>
                  <a:srgbClr val="7030A0"/>
                </a:solidFill>
              </a:rPr>
              <a:t>Shuffle positive list and negative list, individually.</a:t>
            </a:r>
          </a:p>
          <a:p>
            <a:pPr marL="743767" indent="-743767" algn="just">
              <a:buAutoNum type="alphaLcPeriod"/>
            </a:pPr>
            <a:r>
              <a:rPr lang="en-US" altLang="zh-Hans-HK" sz="3604" b="1" dirty="0">
                <a:solidFill>
                  <a:srgbClr val="7030A0"/>
                </a:solidFill>
              </a:rPr>
              <a:t>Split the whole data to 60% for training, 30% for testing, and 10% for validation.</a:t>
            </a:r>
          </a:p>
          <a:p>
            <a:pPr marL="743767" indent="-743767" algn="just">
              <a:buAutoNum type="alphaLcPeriod"/>
            </a:pPr>
            <a:r>
              <a:rPr lang="en-US" altLang="zh-Hans-HK" sz="3604" b="1" dirty="0">
                <a:solidFill>
                  <a:srgbClr val="7030A0"/>
                </a:solidFill>
              </a:rPr>
              <a:t>Construct CNN model.</a:t>
            </a:r>
            <a:endParaRPr lang="zh-Hans-HK" altLang="en-US" sz="3604" dirty="0"/>
          </a:p>
        </p:txBody>
      </p:sp>
      <p:pic>
        <p:nvPicPr>
          <p:cNvPr id="21" name="Picture 20">
            <a:extLst>
              <a:ext uri="{FF2B5EF4-FFF2-40B4-BE49-F238E27FC236}">
                <a16:creationId xmlns:a16="http://schemas.microsoft.com/office/drawing/2014/main" id="{BEFA3A30-C199-445E-88EE-A4FD29D077D1}"/>
              </a:ext>
            </a:extLst>
          </p:cNvPr>
          <p:cNvPicPr>
            <a:picLocks noChangeAspect="1"/>
          </p:cNvPicPr>
          <p:nvPr/>
        </p:nvPicPr>
        <p:blipFill>
          <a:blip r:embed="rId5"/>
          <a:stretch>
            <a:fillRect/>
          </a:stretch>
        </p:blipFill>
        <p:spPr>
          <a:xfrm>
            <a:off x="25383962" y="30691579"/>
            <a:ext cx="3909382" cy="886778"/>
          </a:xfrm>
          <a:prstGeom prst="rect">
            <a:avLst/>
          </a:prstGeom>
        </p:spPr>
      </p:pic>
      <p:pic>
        <p:nvPicPr>
          <p:cNvPr id="22" name="Picture 21">
            <a:extLst>
              <a:ext uri="{FF2B5EF4-FFF2-40B4-BE49-F238E27FC236}">
                <a16:creationId xmlns:a16="http://schemas.microsoft.com/office/drawing/2014/main" id="{0200F481-67E7-448C-933B-CD5D145B23D9}"/>
              </a:ext>
            </a:extLst>
          </p:cNvPr>
          <p:cNvPicPr>
            <a:picLocks noChangeAspect="1"/>
          </p:cNvPicPr>
          <p:nvPr/>
        </p:nvPicPr>
        <p:blipFill>
          <a:blip r:embed="rId6"/>
          <a:stretch>
            <a:fillRect/>
          </a:stretch>
        </p:blipFill>
        <p:spPr>
          <a:xfrm>
            <a:off x="25419244" y="31925651"/>
            <a:ext cx="3778817" cy="923830"/>
          </a:xfrm>
          <a:prstGeom prst="rect">
            <a:avLst/>
          </a:prstGeom>
        </p:spPr>
      </p:pic>
      <p:sp>
        <p:nvSpPr>
          <p:cNvPr id="36" name="TextBox 35">
            <a:extLst>
              <a:ext uri="{FF2B5EF4-FFF2-40B4-BE49-F238E27FC236}">
                <a16:creationId xmlns:a16="http://schemas.microsoft.com/office/drawing/2014/main" id="{59872959-C39A-4CA3-9649-30289CAEEB93}"/>
              </a:ext>
            </a:extLst>
          </p:cNvPr>
          <p:cNvSpPr txBox="1"/>
          <p:nvPr/>
        </p:nvSpPr>
        <p:spPr>
          <a:xfrm>
            <a:off x="15618429" y="29192537"/>
            <a:ext cx="13766444" cy="1139998"/>
          </a:xfrm>
          <a:prstGeom prst="rect">
            <a:avLst/>
          </a:prstGeom>
          <a:noFill/>
        </p:spPr>
        <p:txBody>
          <a:bodyPr wrap="none" rtlCol="0">
            <a:spAutoFit/>
          </a:bodyPr>
          <a:lstStyle/>
          <a:p>
            <a:r>
              <a:rPr lang="en-US" altLang="zh-CN" sz="3604" b="1" dirty="0">
                <a:solidFill>
                  <a:srgbClr val="7030A0"/>
                </a:solidFill>
              </a:rPr>
              <a:t>5. CNN Model (note that: the positive set is from CTCF </a:t>
            </a:r>
            <a:r>
              <a:rPr lang="en-US" altLang="zh-CN" sz="3604" b="1" dirty="0" err="1">
                <a:solidFill>
                  <a:srgbClr val="7030A0"/>
                </a:solidFill>
              </a:rPr>
              <a:t>ChIP</a:t>
            </a:r>
            <a:r>
              <a:rPr lang="en-US" altLang="zh-CN" sz="3604" b="1" dirty="0">
                <a:solidFill>
                  <a:srgbClr val="7030A0"/>
                </a:solidFill>
              </a:rPr>
              <a:t>-seq result):</a:t>
            </a:r>
          </a:p>
          <a:p>
            <a:r>
              <a:rPr lang="en-US" altLang="zh-Hans-HK" sz="3204" b="1" dirty="0">
                <a:solidFill>
                  <a:srgbClr val="7030A0"/>
                </a:solidFill>
              </a:rPr>
              <a:t>Shuffled position sequences with matching dinucleotide composition.</a:t>
            </a:r>
          </a:p>
        </p:txBody>
      </p:sp>
      <p:sp>
        <p:nvSpPr>
          <p:cNvPr id="7" name="Rectangle 6">
            <a:extLst>
              <a:ext uri="{FF2B5EF4-FFF2-40B4-BE49-F238E27FC236}">
                <a16:creationId xmlns:a16="http://schemas.microsoft.com/office/drawing/2014/main" id="{43B21D82-0CC4-402C-878F-A740E3B45653}"/>
              </a:ext>
            </a:extLst>
          </p:cNvPr>
          <p:cNvSpPr/>
          <p:nvPr/>
        </p:nvSpPr>
        <p:spPr>
          <a:xfrm>
            <a:off x="415169" y="23150413"/>
            <a:ext cx="12257505" cy="2308324"/>
          </a:xfrm>
          <a:prstGeom prst="rect">
            <a:avLst/>
          </a:prstGeom>
        </p:spPr>
        <p:txBody>
          <a:bodyPr wrap="square">
            <a:spAutoFit/>
          </a:bodyPr>
          <a:lstStyle/>
          <a:p>
            <a:r>
              <a:rPr lang="en-US" altLang="zh-Hans-HK" sz="3600" b="1" dirty="0">
                <a:solidFill>
                  <a:srgbClr val="7030A0"/>
                </a:solidFill>
              </a:rPr>
              <a:t>Problematic issues encountered by previous studies:</a:t>
            </a:r>
          </a:p>
          <a:p>
            <a:r>
              <a:rPr lang="en-US" altLang="zh-CN" sz="3600" b="1" dirty="0">
                <a:solidFill>
                  <a:srgbClr val="7030A0"/>
                </a:solidFill>
              </a:rPr>
              <a:t>a. </a:t>
            </a:r>
            <a:r>
              <a:rPr lang="en-US" altLang="zh-Hans-HK" sz="3600" b="1" dirty="0">
                <a:solidFill>
                  <a:srgbClr val="7030A0"/>
                </a:solidFill>
              </a:rPr>
              <a:t>not in situ</a:t>
            </a:r>
          </a:p>
          <a:p>
            <a:r>
              <a:rPr lang="en-US" altLang="zh-Hans-HK" sz="3600" b="1" dirty="0">
                <a:solidFill>
                  <a:srgbClr val="7030A0"/>
                </a:solidFill>
              </a:rPr>
              <a:t>b. false positive results caused by crosslinking</a:t>
            </a:r>
          </a:p>
          <a:p>
            <a:r>
              <a:rPr lang="en-US" altLang="zh-Hans-HK" sz="3600" b="1" dirty="0">
                <a:solidFill>
                  <a:srgbClr val="7030A0"/>
                </a:solidFill>
              </a:rPr>
              <a:t>c. need additional input as control.</a:t>
            </a:r>
          </a:p>
        </p:txBody>
      </p:sp>
      <p:pic>
        <p:nvPicPr>
          <p:cNvPr id="39" name="Picture 38">
            <a:extLst>
              <a:ext uri="{FF2B5EF4-FFF2-40B4-BE49-F238E27FC236}">
                <a16:creationId xmlns:a16="http://schemas.microsoft.com/office/drawing/2014/main" id="{1796C5F5-C846-48D0-BBDB-3AC746374A58}"/>
              </a:ext>
            </a:extLst>
          </p:cNvPr>
          <p:cNvPicPr>
            <a:picLocks noChangeAspect="1"/>
          </p:cNvPicPr>
          <p:nvPr/>
        </p:nvPicPr>
        <p:blipFill>
          <a:blip r:embed="rId7"/>
          <a:stretch>
            <a:fillRect/>
          </a:stretch>
        </p:blipFill>
        <p:spPr>
          <a:xfrm>
            <a:off x="17889700" y="20771259"/>
            <a:ext cx="3409283" cy="3315878"/>
          </a:xfrm>
          <a:prstGeom prst="rect">
            <a:avLst/>
          </a:prstGeom>
        </p:spPr>
      </p:pic>
      <p:sp>
        <p:nvSpPr>
          <p:cNvPr id="8" name="Rectangle 7">
            <a:extLst>
              <a:ext uri="{FF2B5EF4-FFF2-40B4-BE49-F238E27FC236}">
                <a16:creationId xmlns:a16="http://schemas.microsoft.com/office/drawing/2014/main" id="{B56B9032-908C-409E-A672-23991D871912}"/>
              </a:ext>
            </a:extLst>
          </p:cNvPr>
          <p:cNvSpPr/>
          <p:nvPr/>
        </p:nvSpPr>
        <p:spPr>
          <a:xfrm>
            <a:off x="16867088" y="24075560"/>
            <a:ext cx="5263456" cy="1078377"/>
          </a:xfrm>
          <a:prstGeom prst="rect">
            <a:avLst/>
          </a:prstGeom>
        </p:spPr>
        <p:txBody>
          <a:bodyPr wrap="square">
            <a:spAutoFit/>
          </a:bodyPr>
          <a:lstStyle/>
          <a:p>
            <a:pPr algn="ctr"/>
            <a:r>
              <a:rPr lang="en-US" altLang="zh-CN" sz="3204" b="1" dirty="0">
                <a:solidFill>
                  <a:srgbClr val="7030A0"/>
                </a:solidFill>
              </a:rPr>
              <a:t>R</a:t>
            </a:r>
            <a:r>
              <a:rPr lang="en-US" altLang="zh-CN" sz="3204" b="1" baseline="30000" dirty="0">
                <a:solidFill>
                  <a:srgbClr val="7030A0"/>
                </a:solidFill>
              </a:rPr>
              <a:t>2</a:t>
            </a:r>
            <a:r>
              <a:rPr lang="en-US" altLang="zh-CN" sz="3204" b="1" dirty="0">
                <a:solidFill>
                  <a:srgbClr val="7030A0"/>
                </a:solidFill>
              </a:rPr>
              <a:t> &lt;&lt; 1 </a:t>
            </a:r>
            <a:r>
              <a:rPr lang="en-US" altLang="zh-Hans-HK" sz="3204" b="1" dirty="0">
                <a:solidFill>
                  <a:srgbClr val="7030A0"/>
                </a:solidFill>
                <a:sym typeface="Wingdings" panose="05000000000000000000" pitchFamily="2" charset="2"/>
              </a:rPr>
              <a:t> </a:t>
            </a:r>
            <a:r>
              <a:rPr lang="en-US" altLang="zh-Hans-HK" sz="3204" b="1" dirty="0">
                <a:solidFill>
                  <a:srgbClr val="7030A0"/>
                </a:solidFill>
              </a:rPr>
              <a:t>Linear model is not suitable for this research.</a:t>
            </a:r>
          </a:p>
        </p:txBody>
      </p:sp>
      <p:pic>
        <p:nvPicPr>
          <p:cNvPr id="42" name="Picture 41">
            <a:extLst>
              <a:ext uri="{FF2B5EF4-FFF2-40B4-BE49-F238E27FC236}">
                <a16:creationId xmlns:a16="http://schemas.microsoft.com/office/drawing/2014/main" id="{1DC2FFD9-B972-49C9-AE11-E50664E6479F}"/>
              </a:ext>
            </a:extLst>
          </p:cNvPr>
          <p:cNvPicPr>
            <a:picLocks noChangeAspect="1"/>
          </p:cNvPicPr>
          <p:nvPr/>
        </p:nvPicPr>
        <p:blipFill>
          <a:blip r:embed="rId8"/>
          <a:stretch>
            <a:fillRect/>
          </a:stretch>
        </p:blipFill>
        <p:spPr>
          <a:xfrm>
            <a:off x="23979060" y="20734337"/>
            <a:ext cx="3409283" cy="3390263"/>
          </a:xfrm>
          <a:prstGeom prst="rect">
            <a:avLst/>
          </a:prstGeom>
        </p:spPr>
      </p:pic>
      <p:sp>
        <p:nvSpPr>
          <p:cNvPr id="44" name="Rectangle 43">
            <a:extLst>
              <a:ext uri="{FF2B5EF4-FFF2-40B4-BE49-F238E27FC236}">
                <a16:creationId xmlns:a16="http://schemas.microsoft.com/office/drawing/2014/main" id="{AF8891A1-9B01-4763-AD6F-76271AF9A636}"/>
              </a:ext>
            </a:extLst>
          </p:cNvPr>
          <p:cNvSpPr/>
          <p:nvPr/>
        </p:nvSpPr>
        <p:spPr>
          <a:xfrm>
            <a:off x="22962924" y="24075560"/>
            <a:ext cx="5416020" cy="1078377"/>
          </a:xfrm>
          <a:prstGeom prst="rect">
            <a:avLst/>
          </a:prstGeom>
        </p:spPr>
        <p:txBody>
          <a:bodyPr wrap="square">
            <a:spAutoFit/>
          </a:bodyPr>
          <a:lstStyle/>
          <a:p>
            <a:pPr algn="ctr"/>
            <a:r>
              <a:rPr lang="en-US" altLang="zh-Hans-HK" sz="3204" b="1" dirty="0">
                <a:solidFill>
                  <a:srgbClr val="7030A0"/>
                </a:solidFill>
              </a:rPr>
              <a:t>CTCF binding is closely related with DNase signal.</a:t>
            </a:r>
          </a:p>
        </p:txBody>
      </p:sp>
      <p:sp>
        <p:nvSpPr>
          <p:cNvPr id="47" name="圆角矩形 29">
            <a:extLst>
              <a:ext uri="{FF2B5EF4-FFF2-40B4-BE49-F238E27FC236}">
                <a16:creationId xmlns:a16="http://schemas.microsoft.com/office/drawing/2014/main" id="{3D2E5C6A-24E2-484C-ADEC-46D14C4C57B8}"/>
              </a:ext>
            </a:extLst>
          </p:cNvPr>
          <p:cNvSpPr/>
          <p:nvPr/>
        </p:nvSpPr>
        <p:spPr>
          <a:xfrm>
            <a:off x="16874630" y="12199937"/>
            <a:ext cx="11137168" cy="144935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7" b="1" dirty="0"/>
              <a:t>Results</a:t>
            </a:r>
          </a:p>
        </p:txBody>
      </p:sp>
      <p:sp>
        <p:nvSpPr>
          <p:cNvPr id="56" name="TextBox 55">
            <a:extLst>
              <a:ext uri="{FF2B5EF4-FFF2-40B4-BE49-F238E27FC236}">
                <a16:creationId xmlns:a16="http://schemas.microsoft.com/office/drawing/2014/main" id="{877B7458-B8FE-4F3C-912B-23C67D0387CD}"/>
              </a:ext>
            </a:extLst>
          </p:cNvPr>
          <p:cNvSpPr txBox="1"/>
          <p:nvPr/>
        </p:nvSpPr>
        <p:spPr>
          <a:xfrm>
            <a:off x="15577836" y="25004539"/>
            <a:ext cx="13539791" cy="1139998"/>
          </a:xfrm>
          <a:prstGeom prst="rect">
            <a:avLst/>
          </a:prstGeom>
          <a:noFill/>
        </p:spPr>
        <p:txBody>
          <a:bodyPr wrap="none" rtlCol="0">
            <a:spAutoFit/>
          </a:bodyPr>
          <a:lstStyle/>
          <a:p>
            <a:r>
              <a:rPr lang="en-US" altLang="zh-CN" sz="3604" b="1" dirty="0">
                <a:solidFill>
                  <a:srgbClr val="7030A0"/>
                </a:solidFill>
              </a:rPr>
              <a:t>4. Exploring the Predictable Regions and Unpredictable Regions:</a:t>
            </a:r>
          </a:p>
          <a:p>
            <a:r>
              <a:rPr lang="en-US" altLang="zh-Hans-HK" sz="3204" b="1" dirty="0">
                <a:solidFill>
                  <a:srgbClr val="7030A0"/>
                </a:solidFill>
              </a:rPr>
              <a:t>Focus on two classes of genomic regulatory elements: Promoter and Enhancer.</a:t>
            </a:r>
          </a:p>
        </p:txBody>
      </p:sp>
      <p:pic>
        <p:nvPicPr>
          <p:cNvPr id="57" name="Picture 56">
            <a:extLst>
              <a:ext uri="{FF2B5EF4-FFF2-40B4-BE49-F238E27FC236}">
                <a16:creationId xmlns:a16="http://schemas.microsoft.com/office/drawing/2014/main" id="{F6B6EFC0-EDB9-44C6-B83B-9E63F93942B4}"/>
              </a:ext>
            </a:extLst>
          </p:cNvPr>
          <p:cNvPicPr>
            <a:picLocks noChangeAspect="1"/>
          </p:cNvPicPr>
          <p:nvPr/>
        </p:nvPicPr>
        <p:blipFill>
          <a:blip r:embed="rId9"/>
          <a:stretch>
            <a:fillRect/>
          </a:stretch>
        </p:blipFill>
        <p:spPr>
          <a:xfrm>
            <a:off x="17322151" y="26082129"/>
            <a:ext cx="4302946" cy="3016168"/>
          </a:xfrm>
          <a:prstGeom prst="rect">
            <a:avLst/>
          </a:prstGeom>
        </p:spPr>
      </p:pic>
      <p:pic>
        <p:nvPicPr>
          <p:cNvPr id="58" name="Picture 57">
            <a:extLst>
              <a:ext uri="{FF2B5EF4-FFF2-40B4-BE49-F238E27FC236}">
                <a16:creationId xmlns:a16="http://schemas.microsoft.com/office/drawing/2014/main" id="{8B3879FB-F3FB-4CA9-93A7-836276BD94B4}"/>
              </a:ext>
            </a:extLst>
          </p:cNvPr>
          <p:cNvPicPr>
            <a:picLocks noChangeAspect="1"/>
          </p:cNvPicPr>
          <p:nvPr/>
        </p:nvPicPr>
        <p:blipFill>
          <a:blip r:embed="rId10"/>
          <a:stretch>
            <a:fillRect/>
          </a:stretch>
        </p:blipFill>
        <p:spPr>
          <a:xfrm>
            <a:off x="23356798" y="26068337"/>
            <a:ext cx="4564946" cy="3029074"/>
          </a:xfrm>
          <a:prstGeom prst="rect">
            <a:avLst/>
          </a:prstGeom>
        </p:spPr>
      </p:pic>
      <p:sp>
        <p:nvSpPr>
          <p:cNvPr id="61" name="TextBox 60">
            <a:extLst>
              <a:ext uri="{FF2B5EF4-FFF2-40B4-BE49-F238E27FC236}">
                <a16:creationId xmlns:a16="http://schemas.microsoft.com/office/drawing/2014/main" id="{A00C4422-71E7-4F2E-AB9B-8DBF7346AA2E}"/>
              </a:ext>
            </a:extLst>
          </p:cNvPr>
          <p:cNvSpPr txBox="1"/>
          <p:nvPr/>
        </p:nvSpPr>
        <p:spPr>
          <a:xfrm>
            <a:off x="15580331" y="20011165"/>
            <a:ext cx="6321613" cy="646972"/>
          </a:xfrm>
          <a:prstGeom prst="rect">
            <a:avLst/>
          </a:prstGeom>
          <a:noFill/>
        </p:spPr>
        <p:txBody>
          <a:bodyPr wrap="square" rtlCol="0">
            <a:spAutoFit/>
          </a:bodyPr>
          <a:lstStyle/>
          <a:p>
            <a:r>
              <a:rPr lang="en-US" altLang="zh-CN" sz="3604" b="1" dirty="0">
                <a:solidFill>
                  <a:srgbClr val="7030A0"/>
                </a:solidFill>
              </a:rPr>
              <a:t>2. Linear Regression:</a:t>
            </a:r>
          </a:p>
        </p:txBody>
      </p:sp>
      <p:sp>
        <p:nvSpPr>
          <p:cNvPr id="62" name="TextBox 61">
            <a:extLst>
              <a:ext uri="{FF2B5EF4-FFF2-40B4-BE49-F238E27FC236}">
                <a16:creationId xmlns:a16="http://schemas.microsoft.com/office/drawing/2014/main" id="{5C78081C-60A6-4C4A-8D95-7B0BC4DFEC1F}"/>
              </a:ext>
            </a:extLst>
          </p:cNvPr>
          <p:cNvSpPr txBox="1"/>
          <p:nvPr/>
        </p:nvSpPr>
        <p:spPr>
          <a:xfrm>
            <a:off x="22705012" y="20087365"/>
            <a:ext cx="7350332" cy="646972"/>
          </a:xfrm>
          <a:prstGeom prst="rect">
            <a:avLst/>
          </a:prstGeom>
          <a:noFill/>
        </p:spPr>
        <p:txBody>
          <a:bodyPr wrap="square" rtlCol="0">
            <a:spAutoFit/>
          </a:bodyPr>
          <a:lstStyle/>
          <a:p>
            <a:r>
              <a:rPr lang="en-US" altLang="zh-CN" sz="3604" b="1" dirty="0">
                <a:solidFill>
                  <a:srgbClr val="7030A0"/>
                </a:solidFill>
              </a:rPr>
              <a:t>3. Logistic Regression:</a:t>
            </a:r>
          </a:p>
        </p:txBody>
      </p:sp>
      <p:sp>
        <p:nvSpPr>
          <p:cNvPr id="49" name="圆角矩形 29">
            <a:extLst>
              <a:ext uri="{FF2B5EF4-FFF2-40B4-BE49-F238E27FC236}">
                <a16:creationId xmlns:a16="http://schemas.microsoft.com/office/drawing/2014/main" id="{034E901C-7958-419F-84FA-1B2794F9FF9A}"/>
              </a:ext>
            </a:extLst>
          </p:cNvPr>
          <p:cNvSpPr/>
          <p:nvPr/>
        </p:nvSpPr>
        <p:spPr>
          <a:xfrm>
            <a:off x="1925576" y="29571979"/>
            <a:ext cx="11137168" cy="144935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7" b="1" dirty="0"/>
              <a:t>Schematic Representation</a:t>
            </a:r>
          </a:p>
        </p:txBody>
      </p:sp>
      <p:sp>
        <p:nvSpPr>
          <p:cNvPr id="52" name="TextBox 51">
            <a:extLst>
              <a:ext uri="{FF2B5EF4-FFF2-40B4-BE49-F238E27FC236}">
                <a16:creationId xmlns:a16="http://schemas.microsoft.com/office/drawing/2014/main" id="{2C9549D8-672B-4649-8724-D0927AA3E999}"/>
              </a:ext>
            </a:extLst>
          </p:cNvPr>
          <p:cNvSpPr txBox="1"/>
          <p:nvPr/>
        </p:nvSpPr>
        <p:spPr>
          <a:xfrm>
            <a:off x="15526900" y="14067565"/>
            <a:ext cx="10358413" cy="646972"/>
          </a:xfrm>
          <a:prstGeom prst="rect">
            <a:avLst/>
          </a:prstGeom>
          <a:noFill/>
        </p:spPr>
        <p:txBody>
          <a:bodyPr wrap="none" rtlCol="0">
            <a:spAutoFit/>
          </a:bodyPr>
          <a:lstStyle/>
          <a:p>
            <a:r>
              <a:rPr lang="en-US" altLang="zh-CN" sz="3604" b="1" dirty="0">
                <a:solidFill>
                  <a:srgbClr val="7030A0"/>
                </a:solidFill>
              </a:rPr>
              <a:t>1. The Snapshot of CTCF </a:t>
            </a:r>
            <a:r>
              <a:rPr lang="en-US" altLang="zh-CN" sz="3604" b="1" dirty="0" err="1">
                <a:solidFill>
                  <a:srgbClr val="7030A0"/>
                </a:solidFill>
              </a:rPr>
              <a:t>ChIP</a:t>
            </a:r>
            <a:r>
              <a:rPr lang="en-US" altLang="zh-CN" sz="3604" b="1" dirty="0">
                <a:solidFill>
                  <a:srgbClr val="7030A0"/>
                </a:solidFill>
              </a:rPr>
              <a:t>-seq in HEK293 cell line:</a:t>
            </a:r>
            <a:endParaRPr lang="en-US" altLang="zh-Hans-HK" sz="3204" b="1" dirty="0">
              <a:solidFill>
                <a:srgbClr val="7030A0"/>
              </a:solidFill>
            </a:endParaRPr>
          </a:p>
        </p:txBody>
      </p:sp>
      <p:sp>
        <p:nvSpPr>
          <p:cNvPr id="53" name="TextBox 52">
            <a:extLst>
              <a:ext uri="{FF2B5EF4-FFF2-40B4-BE49-F238E27FC236}">
                <a16:creationId xmlns:a16="http://schemas.microsoft.com/office/drawing/2014/main" id="{D8E32315-965C-45EA-8B14-68E773894899}"/>
              </a:ext>
            </a:extLst>
          </p:cNvPr>
          <p:cNvSpPr txBox="1"/>
          <p:nvPr/>
        </p:nvSpPr>
        <p:spPr>
          <a:xfrm>
            <a:off x="610915" y="31082535"/>
            <a:ext cx="6321613" cy="646972"/>
          </a:xfrm>
          <a:prstGeom prst="rect">
            <a:avLst/>
          </a:prstGeom>
          <a:noFill/>
        </p:spPr>
        <p:txBody>
          <a:bodyPr wrap="square" rtlCol="0">
            <a:spAutoFit/>
          </a:bodyPr>
          <a:lstStyle/>
          <a:p>
            <a:r>
              <a:rPr lang="en-US" altLang="zh-CN" sz="3604" b="1" dirty="0">
                <a:solidFill>
                  <a:srgbClr val="7030A0"/>
                </a:solidFill>
              </a:rPr>
              <a:t>1. Linear Regression:</a:t>
            </a:r>
          </a:p>
        </p:txBody>
      </p:sp>
      <p:sp>
        <p:nvSpPr>
          <p:cNvPr id="54" name="TextBox 53">
            <a:extLst>
              <a:ext uri="{FF2B5EF4-FFF2-40B4-BE49-F238E27FC236}">
                <a16:creationId xmlns:a16="http://schemas.microsoft.com/office/drawing/2014/main" id="{585867AE-78C9-4E6F-A95B-DBC0F6EEEFBF}"/>
              </a:ext>
            </a:extLst>
          </p:cNvPr>
          <p:cNvSpPr txBox="1"/>
          <p:nvPr/>
        </p:nvSpPr>
        <p:spPr>
          <a:xfrm>
            <a:off x="7592900" y="31082535"/>
            <a:ext cx="7350332" cy="646972"/>
          </a:xfrm>
          <a:prstGeom prst="rect">
            <a:avLst/>
          </a:prstGeom>
          <a:noFill/>
        </p:spPr>
        <p:txBody>
          <a:bodyPr wrap="square" rtlCol="0">
            <a:spAutoFit/>
          </a:bodyPr>
          <a:lstStyle/>
          <a:p>
            <a:r>
              <a:rPr lang="en-US" altLang="zh-CN" sz="3604" b="1" dirty="0">
                <a:solidFill>
                  <a:srgbClr val="7030A0"/>
                </a:solidFill>
              </a:rPr>
              <a:t>2. Logistic Regression:</a:t>
            </a:r>
          </a:p>
        </p:txBody>
      </p:sp>
      <p:sp>
        <p:nvSpPr>
          <p:cNvPr id="55" name="TextBox 54">
            <a:extLst>
              <a:ext uri="{FF2B5EF4-FFF2-40B4-BE49-F238E27FC236}">
                <a16:creationId xmlns:a16="http://schemas.microsoft.com/office/drawing/2014/main" id="{4D9720A9-21ED-4FE7-B1D5-D8E037B215AC}"/>
              </a:ext>
            </a:extLst>
          </p:cNvPr>
          <p:cNvSpPr txBox="1"/>
          <p:nvPr/>
        </p:nvSpPr>
        <p:spPr>
          <a:xfrm>
            <a:off x="681996" y="34865791"/>
            <a:ext cx="7350332" cy="646972"/>
          </a:xfrm>
          <a:prstGeom prst="rect">
            <a:avLst/>
          </a:prstGeom>
          <a:noFill/>
        </p:spPr>
        <p:txBody>
          <a:bodyPr wrap="square" rtlCol="0">
            <a:spAutoFit/>
          </a:bodyPr>
          <a:lstStyle/>
          <a:p>
            <a:r>
              <a:rPr lang="en-US" altLang="zh-CN" sz="3604" b="1" dirty="0">
                <a:solidFill>
                  <a:srgbClr val="7030A0"/>
                </a:solidFill>
              </a:rPr>
              <a:t>3. CNN Model:</a:t>
            </a:r>
          </a:p>
        </p:txBody>
      </p:sp>
      <p:pic>
        <p:nvPicPr>
          <p:cNvPr id="30" name="Picture 29" descr="A picture containing object, clock&#10;&#10;Description automatically generated">
            <a:extLst>
              <a:ext uri="{FF2B5EF4-FFF2-40B4-BE49-F238E27FC236}">
                <a16:creationId xmlns:a16="http://schemas.microsoft.com/office/drawing/2014/main" id="{42552912-7623-44C1-8199-BD7C26AF9B2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11483" y="31673599"/>
            <a:ext cx="10806349" cy="3310138"/>
          </a:xfrm>
          <a:prstGeom prst="rect">
            <a:avLst/>
          </a:prstGeom>
        </p:spPr>
      </p:pic>
      <p:pic>
        <p:nvPicPr>
          <p:cNvPr id="9" name="Picture 8" descr="A picture containing object&#10;&#10;Description automatically generated">
            <a:extLst>
              <a:ext uri="{FF2B5EF4-FFF2-40B4-BE49-F238E27FC236}">
                <a16:creationId xmlns:a16="http://schemas.microsoft.com/office/drawing/2014/main" id="{3BEE6543-28F1-41EC-9F25-F307D18EB58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12292" y="35465270"/>
            <a:ext cx="11683852" cy="6863747"/>
          </a:xfrm>
          <a:prstGeom prst="rect">
            <a:avLst/>
          </a:prstGeom>
        </p:spPr>
      </p:pic>
      <p:pic>
        <p:nvPicPr>
          <p:cNvPr id="16" name="Picture 15" descr="A circuit board&#10;&#10;Description automatically generated">
            <a:extLst>
              <a:ext uri="{FF2B5EF4-FFF2-40B4-BE49-F238E27FC236}">
                <a16:creationId xmlns:a16="http://schemas.microsoft.com/office/drawing/2014/main" id="{1C96D618-9961-46FF-A281-6AA1DB1BF0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34679" y="14699510"/>
            <a:ext cx="13863465" cy="5539056"/>
          </a:xfrm>
          <a:prstGeom prst="rect">
            <a:avLst/>
          </a:prstGeom>
        </p:spPr>
      </p:pic>
      <p:pic>
        <p:nvPicPr>
          <p:cNvPr id="60" name="Picture 59">
            <a:extLst>
              <a:ext uri="{FF2B5EF4-FFF2-40B4-BE49-F238E27FC236}">
                <a16:creationId xmlns:a16="http://schemas.microsoft.com/office/drawing/2014/main" id="{60CE544A-793E-4254-937C-8FE9E7FB1DA4}"/>
              </a:ext>
            </a:extLst>
          </p:cNvPr>
          <p:cNvPicPr>
            <a:picLocks noChangeAspect="1"/>
          </p:cNvPicPr>
          <p:nvPr/>
        </p:nvPicPr>
        <p:blipFill>
          <a:blip r:embed="rId14"/>
          <a:stretch>
            <a:fillRect/>
          </a:stretch>
        </p:blipFill>
        <p:spPr>
          <a:xfrm>
            <a:off x="16471773" y="30326481"/>
            <a:ext cx="4182707" cy="3133256"/>
          </a:xfrm>
          <a:prstGeom prst="rect">
            <a:avLst/>
          </a:prstGeom>
        </p:spPr>
      </p:pic>
      <p:pic>
        <p:nvPicPr>
          <p:cNvPr id="63" name="Picture 62">
            <a:extLst>
              <a:ext uri="{FF2B5EF4-FFF2-40B4-BE49-F238E27FC236}">
                <a16:creationId xmlns:a16="http://schemas.microsoft.com/office/drawing/2014/main" id="{316E8B17-3EF2-49DF-99CF-5ABB138C625F}"/>
              </a:ext>
            </a:extLst>
          </p:cNvPr>
          <p:cNvPicPr>
            <a:picLocks noChangeAspect="1"/>
          </p:cNvPicPr>
          <p:nvPr/>
        </p:nvPicPr>
        <p:blipFill>
          <a:blip r:embed="rId15"/>
          <a:stretch>
            <a:fillRect/>
          </a:stretch>
        </p:blipFill>
        <p:spPr>
          <a:xfrm>
            <a:off x="21124973" y="30311804"/>
            <a:ext cx="4182707" cy="3133256"/>
          </a:xfrm>
          <a:prstGeom prst="rect">
            <a:avLst/>
          </a:prstGeom>
        </p:spPr>
      </p:pic>
    </p:spTree>
    <p:extLst>
      <p:ext uri="{BB962C8B-B14F-4D97-AF65-F5344CB8AC3E}">
        <p14:creationId xmlns:p14="http://schemas.microsoft.com/office/powerpoint/2010/main" val="888983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2396</TotalTime>
  <Words>607</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Identifying CTCF Binding Sites Using a DNA GpC Methyltransferase In Vivo</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Lee</dc:creator>
  <cp:lastModifiedBy>哲 刘</cp:lastModifiedBy>
  <cp:revision>233</cp:revision>
  <cp:lastPrinted>2019-05-20T04:30:46Z</cp:lastPrinted>
  <dcterms:created xsi:type="dcterms:W3CDTF">2016-09-23T03:59:05Z</dcterms:created>
  <dcterms:modified xsi:type="dcterms:W3CDTF">2019-06-25T07:21:06Z</dcterms:modified>
</cp:coreProperties>
</file>