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383" r:id="rId5"/>
    <p:sldId id="384" r:id="rId6"/>
    <p:sldId id="385" r:id="rId7"/>
    <p:sldId id="387" r:id="rId8"/>
    <p:sldId id="386" r:id="rId9"/>
    <p:sldId id="388" r:id="rId10"/>
    <p:sldId id="389" r:id="rId11"/>
    <p:sldId id="390" r:id="rId12"/>
    <p:sldId id="391" r:id="rId13"/>
    <p:sldId id="392" r:id="rId14"/>
    <p:sldId id="3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8d40af-d88c-4b68-b808-5a0635d752c6}">
          <p14:sldIdLst>
            <p14:sldId id="257"/>
            <p14:sldId id="258"/>
            <p14:sldId id="383"/>
            <p14:sldId id="384"/>
            <p14:sldId id="385"/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无标题节" id="{b6e659d2-851f-47e0-b6ef-e6e638b45b6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0B52-1ED5-4696-A539-A1160A086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9E82-89EB-4EB1-AAE9-A919C27F8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true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true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true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true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true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true">
            <a:spLocks noChangeArrowheads="true"/>
          </p:cNvSpPr>
          <p:nvPr userDrawn="true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一、项目概述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true"/>
        </p:nvGrpSpPr>
        <p:grpSpPr bwMode="auto">
          <a:xfrm>
            <a:off x="1" y="781052"/>
            <a:ext cx="12172951" cy="247649"/>
            <a:chOff x="0" y="585291"/>
            <a:chExt cx="9130207" cy="186259"/>
          </a:xfrm>
        </p:grpSpPr>
        <p:sp>
          <p:nvSpPr>
            <p:cNvPr id="3" name="矩形 5"/>
            <p:cNvSpPr/>
            <p:nvPr userDrawn="true"/>
          </p:nvSpPr>
          <p:spPr>
            <a:xfrm>
              <a:off x="0" y="585291"/>
              <a:ext cx="4354749" cy="1862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4" name="矩形 6"/>
            <p:cNvSpPr/>
            <p:nvPr userDrawn="true"/>
          </p:nvSpPr>
          <p:spPr>
            <a:xfrm>
              <a:off x="4354749" y="585291"/>
              <a:ext cx="2233733" cy="1862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矩形 7"/>
            <p:cNvSpPr/>
            <p:nvPr userDrawn="true"/>
          </p:nvSpPr>
          <p:spPr>
            <a:xfrm>
              <a:off x="5880418" y="585291"/>
              <a:ext cx="2363916" cy="186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矩形 8"/>
            <p:cNvSpPr/>
            <p:nvPr userDrawn="true"/>
          </p:nvSpPr>
          <p:spPr>
            <a:xfrm>
              <a:off x="7396563" y="585291"/>
              <a:ext cx="1733644" cy="18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pic>
        <p:nvPicPr>
          <p:cNvPr id="7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0"/>
          <p:cNvSpPr txBox="true">
            <a:spLocks noChangeArrowheads="true"/>
          </p:cNvSpPr>
          <p:nvPr userDrawn="true"/>
        </p:nvSpPr>
        <p:spPr bwMode="auto">
          <a:xfrm>
            <a:off x="275167" y="139700"/>
            <a:ext cx="245010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二、工作进展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true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true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true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true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true">
            <a:spLocks noChangeArrowheads="true"/>
          </p:cNvSpPr>
          <p:nvPr userDrawn="true"/>
        </p:nvSpPr>
        <p:spPr bwMode="auto">
          <a:xfrm>
            <a:off x="158750" y="136525"/>
            <a:ext cx="316891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 待解决的问题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true"/>
        </p:nvSpPr>
        <p:spPr>
          <a:xfrm>
            <a:off x="1" y="658285"/>
            <a:ext cx="5695951" cy="232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矩形 2"/>
          <p:cNvSpPr/>
          <p:nvPr userDrawn="true"/>
        </p:nvSpPr>
        <p:spPr>
          <a:xfrm>
            <a:off x="5395384" y="658285"/>
            <a:ext cx="2233083" cy="2328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3"/>
          <p:cNvSpPr/>
          <p:nvPr userDrawn="true"/>
        </p:nvSpPr>
        <p:spPr>
          <a:xfrm>
            <a:off x="7628467" y="658285"/>
            <a:ext cx="2220384" cy="232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true"/>
        </p:nvSpPr>
        <p:spPr>
          <a:xfrm>
            <a:off x="9848851" y="658285"/>
            <a:ext cx="2343149" cy="2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TextBox 10"/>
          <p:cNvSpPr txBox="true">
            <a:spLocks noChangeArrowheads="true"/>
          </p:cNvSpPr>
          <p:nvPr userDrawn="true"/>
        </p:nvSpPr>
        <p:spPr bwMode="auto">
          <a:xfrm>
            <a:off x="158750" y="136525"/>
            <a:ext cx="321945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 研究工作计划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406718" y="6261100"/>
            <a:ext cx="73871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a3.att.hudong.com/17/54/19300001305246131738546029910.jpg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809818" y="6326717"/>
            <a:ext cx="670983" cy="5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21D4-9556-4E10-8CF6-8137F3A2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E06F-4B1C-4FAE-BDCA-34094D659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true">
            <a:spLocks noChangeArrowheads="true"/>
          </p:cNvSpPr>
          <p:nvPr/>
        </p:nvSpPr>
        <p:spPr bwMode="auto">
          <a:xfrm>
            <a:off x="2481580" y="1388745"/>
            <a:ext cx="692467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森林道路识别</a:t>
            </a:r>
            <a:endParaRPr lang="zh-CN" altLang="en-US" sz="4000" b="1" dirty="0">
              <a:solidFill>
                <a:srgbClr val="024CA6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24CA6"/>
                </a:solidFill>
                <a:latin typeface="楷体" panose="02010609060101010101" charset="-122"/>
                <a:ea typeface="楷体" panose="02010609060101010101" charset="-122"/>
              </a:rPr>
              <a:t>解决方案</a:t>
            </a:r>
            <a:endParaRPr lang="zh-CN" altLang="en-US" b="1" dirty="0">
              <a:solidFill>
                <a:srgbClr val="024CA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3" name="TextBox 5"/>
          <p:cNvSpPr txBox="true">
            <a:spLocks noChangeArrowheads="true"/>
          </p:cNvSpPr>
          <p:nvPr/>
        </p:nvSpPr>
        <p:spPr bwMode="auto">
          <a:xfrm>
            <a:off x="5090159" y="4970629"/>
            <a:ext cx="20116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西北工业大学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2020.12.18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44" name="TextBox 13"/>
          <p:cNvSpPr txBox="true">
            <a:spLocks noChangeArrowheads="true"/>
          </p:cNvSpPr>
          <p:nvPr/>
        </p:nvSpPr>
        <p:spPr bwMode="auto">
          <a:xfrm>
            <a:off x="5545176" y="3788470"/>
            <a:ext cx="1101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刘振博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245" name="Picture 3" descr="D:\1 documents of ICI\7 教育部重点实验室\1《实验室》\12（LOGO）\新建文件夹\定稿\未标题-1.gif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4760" t="20689" r="28561" b="42854"/>
          <a:stretch>
            <a:fillRect/>
          </a:stretch>
        </p:blipFill>
        <p:spPr bwMode="auto">
          <a:xfrm>
            <a:off x="1102784" y="1"/>
            <a:ext cx="1168400" cy="9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http://a3.att.hudong.com/17/54/19300001305246131738546029910.jpg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8100" y="67733"/>
            <a:ext cx="1134533" cy="8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640" y="1873885"/>
            <a:ext cx="49479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（1）实现对森林环境道路的判断，能定位其相相对于飞机的位置。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计划目标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2590" y="1579880"/>
            <a:ext cx="44342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利用点云数据的几何信息，分割点云，找出道路，设计系统结构如右边所示。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true"/>
          </p:cNvGraphicFramePr>
          <p:nvPr/>
        </p:nvGraphicFramePr>
        <p:xfrm>
          <a:off x="5416550" y="1086485"/>
          <a:ext cx="6602095" cy="497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025640" imgH="5287010" progId="Visio.Drawing.15">
                  <p:embed/>
                </p:oleObj>
              </mc:Choice>
              <mc:Fallback>
                <p:oleObj name="" r:id="rId1" imgW="7025640" imgH="5287010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0" y="1086485"/>
                        <a:ext cx="6602095" cy="497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2371" y="1257457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现有工作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遇到的问题：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235" y="1790700"/>
            <a:ext cx="467233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）点云获取不准，范围较小。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）提取出来平面点云和障碍物点云之后，如何建模出来道路与障碍物分布。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425" y="1656080"/>
            <a:ext cx="650811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2020/12/19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深度传感器斜固连在飞机上，获得飞机下前方的点云数据：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085" y="2612390"/>
            <a:ext cx="6508115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道路的一致性，连贯性。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点云配准？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建立三维地图数据结构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，存放得到的道路与障碍物。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新数据来了之后如何融合？地图如何更新？使用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体素滤波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使用体素网格进行下采样，这么做减少了点云的数量、保留点云表面的形状体征，可以提高配准、表面重建等。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直通滤波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保留或删除某一轴线特定范围内的点，改变视野范围。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https://blog.csdn.net/crp997576280/article/details/74605766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https://blog.csdn.net/sylin211/article/details/93743724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https://www.cnblogs.com/gaoxiang12/p/5041142.html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2371" y="1257457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道路建模：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570" y="1862455"/>
            <a:ext cx="4672330" cy="304609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如何在提取出来的平面点云中，剔除非地面平面？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）欧式聚类：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取其质心的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值与上一道路的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值比较，判断。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设计一种道路质心图，用于维护道路数据，道路数据融合 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今天先调节聚类，参数，使用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octomap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融合每帧道路信息。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864235"/>
            <a:ext cx="8923655" cy="5129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570" y="1862455"/>
            <a:ext cx="2633980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聚类：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https://github.com/danielTobon43/DBScan-PCL-Optimized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2425" y="1656080"/>
            <a:ext cx="650811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加入了道路面积判断，剔除因为传感器点云获取错误导致的点云面积较小的错误道路平面</a:t>
            </a:r>
            <a:r>
              <a:rPr lang="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Presentation</Application>
  <PresentationFormat>宽屏</PresentationFormat>
  <Paragraphs>58</Paragraphs>
  <Slides>13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宋体</vt:lpstr>
      <vt:lpstr>微软雅黑</vt:lpstr>
      <vt:lpstr>Calibri</vt:lpstr>
      <vt:lpstr>楷体</vt:lpstr>
      <vt:lpstr>黑体</vt:lpstr>
      <vt:lpstr>Arial Unicode MS</vt:lpstr>
      <vt:lpstr>等线 Light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warden</dc:creator>
  <cp:lastModifiedBy>lzb</cp:lastModifiedBy>
  <cp:revision>149</cp:revision>
  <dcterms:created xsi:type="dcterms:W3CDTF">2021-04-23T07:15:45Z</dcterms:created>
  <dcterms:modified xsi:type="dcterms:W3CDTF">2021-04-23T07:15:45Z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