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921" r:id="rId2"/>
    <p:sldId id="940" r:id="rId3"/>
    <p:sldId id="922" r:id="rId4"/>
    <p:sldId id="923" r:id="rId5"/>
    <p:sldId id="924" r:id="rId6"/>
    <p:sldId id="937" r:id="rId7"/>
    <p:sldId id="941" r:id="rId8"/>
    <p:sldId id="942" r:id="rId9"/>
    <p:sldId id="943" r:id="rId10"/>
    <p:sldId id="944" r:id="rId11"/>
    <p:sldId id="945" r:id="rId12"/>
    <p:sldId id="925" r:id="rId13"/>
    <p:sldId id="926" r:id="rId14"/>
    <p:sldId id="938" r:id="rId15"/>
    <p:sldId id="927" r:id="rId16"/>
    <p:sldId id="939" r:id="rId17"/>
    <p:sldId id="934" r:id="rId18"/>
  </p:sldIdLst>
  <p:sldSz cx="9144000" cy="6858000" type="screen4x3"/>
  <p:notesSz cx="7099300" cy="102346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134" y="7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EDB0F-45C8-4B4E-8D68-B0DEC2F1861E}" type="doc">
      <dgm:prSet loTypeId="urn:microsoft.com/office/officeart/2005/8/layout/process1" loCatId="process" qsTypeId="urn:microsoft.com/office/officeart/2005/8/quickstyle/simple1" qsCatId="simple" csTypeId="urn:microsoft.com/office/officeart/2005/8/colors/accent0_2" csCatId="mainScheme" phldr="1"/>
      <dgm:spPr/>
    </dgm:pt>
    <dgm:pt modelId="{1C27BB61-1446-4091-BD73-E19C4B0AE254}">
      <dgm:prSet phldrT="[文本]" custT="1"/>
      <dgm:spPr/>
      <dgm:t>
        <a:bodyPr/>
        <a:lstStyle/>
        <a:p>
          <a:r>
            <a:rPr lang="zh-CN" altLang="en-US" sz="2400" dirty="0"/>
            <a:t>预处理</a:t>
          </a:r>
        </a:p>
      </dgm:t>
    </dgm:pt>
    <dgm:pt modelId="{E0F26B05-6069-4496-9B0C-CFD9492FEE7B}" type="parTrans" cxnId="{E7DED663-E863-4555-83EC-012ECF0A79A5}">
      <dgm:prSet/>
      <dgm:spPr/>
      <dgm:t>
        <a:bodyPr/>
        <a:lstStyle/>
        <a:p>
          <a:endParaRPr lang="zh-CN" altLang="en-US"/>
        </a:p>
      </dgm:t>
    </dgm:pt>
    <dgm:pt modelId="{D384934D-21B4-4BF6-89BD-57BA9BC7CB9B}" type="sibTrans" cxnId="{E7DED663-E863-4555-83EC-012ECF0A79A5}">
      <dgm:prSet/>
      <dgm:spPr/>
      <dgm:t>
        <a:bodyPr/>
        <a:lstStyle/>
        <a:p>
          <a:endParaRPr lang="zh-CN" altLang="en-US"/>
        </a:p>
      </dgm:t>
    </dgm:pt>
    <dgm:pt modelId="{90DFD3C6-EC36-4C3A-8C6F-6C4F0172D1C3}">
      <dgm:prSet phldrT="[文本]" custT="1"/>
      <dgm:spPr/>
      <dgm:t>
        <a:bodyPr/>
        <a:lstStyle/>
        <a:p>
          <a:r>
            <a:rPr lang="zh-CN" altLang="en-US" sz="2400" dirty="0"/>
            <a:t>边缘检测</a:t>
          </a:r>
        </a:p>
      </dgm:t>
    </dgm:pt>
    <dgm:pt modelId="{0FCAB05F-BA79-466A-8C7F-5BB704EA51A6}" type="parTrans" cxnId="{365D701C-A3BE-4EFD-A825-38D1FACEC7C5}">
      <dgm:prSet/>
      <dgm:spPr/>
      <dgm:t>
        <a:bodyPr/>
        <a:lstStyle/>
        <a:p>
          <a:endParaRPr lang="zh-CN" altLang="en-US"/>
        </a:p>
      </dgm:t>
    </dgm:pt>
    <dgm:pt modelId="{08ACA2B4-1EC0-4A20-A0AB-6C9FAB3ED209}" type="sibTrans" cxnId="{365D701C-A3BE-4EFD-A825-38D1FACEC7C5}">
      <dgm:prSet/>
      <dgm:spPr/>
      <dgm:t>
        <a:bodyPr/>
        <a:lstStyle/>
        <a:p>
          <a:endParaRPr lang="zh-CN" altLang="en-US"/>
        </a:p>
      </dgm:t>
    </dgm:pt>
    <dgm:pt modelId="{467D75D6-14E9-4473-9A6E-52A6654F1212}">
      <dgm:prSet phldrT="[文本]" custT="1"/>
      <dgm:spPr/>
      <dgm:t>
        <a:bodyPr/>
        <a:lstStyle/>
        <a:p>
          <a:r>
            <a:rPr lang="zh-CN" altLang="en-US" sz="2400" dirty="0"/>
            <a:t>边缘信息   提取</a:t>
          </a:r>
        </a:p>
      </dgm:t>
    </dgm:pt>
    <dgm:pt modelId="{735995D8-247E-46B7-8292-DF22E988764B}" type="parTrans" cxnId="{CA591622-FBBF-4454-B9DE-5AD8339A991B}">
      <dgm:prSet/>
      <dgm:spPr/>
      <dgm:t>
        <a:bodyPr/>
        <a:lstStyle/>
        <a:p>
          <a:endParaRPr lang="zh-CN" altLang="en-US"/>
        </a:p>
      </dgm:t>
    </dgm:pt>
    <dgm:pt modelId="{4AA06744-D51F-447A-9497-4F31476E8745}" type="sibTrans" cxnId="{CA591622-FBBF-4454-B9DE-5AD8339A991B}">
      <dgm:prSet/>
      <dgm:spPr/>
      <dgm:t>
        <a:bodyPr/>
        <a:lstStyle/>
        <a:p>
          <a:endParaRPr lang="zh-CN" altLang="en-US"/>
        </a:p>
      </dgm:t>
    </dgm:pt>
    <dgm:pt modelId="{B34A73CA-3A30-402B-BAAD-A88DFBDEC4B4}" type="pres">
      <dgm:prSet presAssocID="{E49EDB0F-45C8-4B4E-8D68-B0DEC2F1861E}" presName="Name0" presStyleCnt="0">
        <dgm:presLayoutVars>
          <dgm:dir/>
          <dgm:resizeHandles val="exact"/>
        </dgm:presLayoutVars>
      </dgm:prSet>
      <dgm:spPr/>
    </dgm:pt>
    <dgm:pt modelId="{398C608B-D77F-4923-A9DC-FFE03EC27E21}" type="pres">
      <dgm:prSet presAssocID="{1C27BB61-1446-4091-BD73-E19C4B0AE254}" presName="node" presStyleLbl="node1" presStyleIdx="0" presStyleCnt="3">
        <dgm:presLayoutVars>
          <dgm:bulletEnabled val="1"/>
        </dgm:presLayoutVars>
      </dgm:prSet>
      <dgm:spPr/>
    </dgm:pt>
    <dgm:pt modelId="{AE6DD65F-AF72-474D-B843-EEC0452F19AD}" type="pres">
      <dgm:prSet presAssocID="{D384934D-21B4-4BF6-89BD-57BA9BC7CB9B}" presName="sibTrans" presStyleLbl="sibTrans2D1" presStyleIdx="0" presStyleCnt="2"/>
      <dgm:spPr/>
    </dgm:pt>
    <dgm:pt modelId="{5C438F14-B261-44A3-9D43-6D1E375D3501}" type="pres">
      <dgm:prSet presAssocID="{D384934D-21B4-4BF6-89BD-57BA9BC7CB9B}" presName="connectorText" presStyleLbl="sibTrans2D1" presStyleIdx="0" presStyleCnt="2"/>
      <dgm:spPr/>
    </dgm:pt>
    <dgm:pt modelId="{EE127A4A-12B4-491E-A1B4-3FEAD39C023B}" type="pres">
      <dgm:prSet presAssocID="{90DFD3C6-EC36-4C3A-8C6F-6C4F0172D1C3}" presName="node" presStyleLbl="node1" presStyleIdx="1" presStyleCnt="3">
        <dgm:presLayoutVars>
          <dgm:bulletEnabled val="1"/>
        </dgm:presLayoutVars>
      </dgm:prSet>
      <dgm:spPr/>
    </dgm:pt>
    <dgm:pt modelId="{6B72593A-20D0-4967-9290-5010E0A01986}" type="pres">
      <dgm:prSet presAssocID="{08ACA2B4-1EC0-4A20-A0AB-6C9FAB3ED209}" presName="sibTrans" presStyleLbl="sibTrans2D1" presStyleIdx="1" presStyleCnt="2"/>
      <dgm:spPr/>
    </dgm:pt>
    <dgm:pt modelId="{ED8CC848-9E9F-42CF-8F8A-F6D807C5155C}" type="pres">
      <dgm:prSet presAssocID="{08ACA2B4-1EC0-4A20-A0AB-6C9FAB3ED209}" presName="connectorText" presStyleLbl="sibTrans2D1" presStyleIdx="1" presStyleCnt="2"/>
      <dgm:spPr/>
    </dgm:pt>
    <dgm:pt modelId="{328F1D39-02CB-4BD8-B58A-055BABEA1BB8}" type="pres">
      <dgm:prSet presAssocID="{467D75D6-14E9-4473-9A6E-52A6654F1212}" presName="node" presStyleLbl="node1" presStyleIdx="2" presStyleCnt="3">
        <dgm:presLayoutVars>
          <dgm:bulletEnabled val="1"/>
        </dgm:presLayoutVars>
      </dgm:prSet>
      <dgm:spPr/>
    </dgm:pt>
  </dgm:ptLst>
  <dgm:cxnLst>
    <dgm:cxn modelId="{17DBAD08-37F4-4BCC-8E29-5EF017BECE38}" type="presOf" srcId="{1C27BB61-1446-4091-BD73-E19C4B0AE254}" destId="{398C608B-D77F-4923-A9DC-FFE03EC27E21}" srcOrd="0" destOrd="0" presId="urn:microsoft.com/office/officeart/2005/8/layout/process1"/>
    <dgm:cxn modelId="{211BB209-65FD-45E1-BAC5-1E7A182E3C59}" type="presOf" srcId="{90DFD3C6-EC36-4C3A-8C6F-6C4F0172D1C3}" destId="{EE127A4A-12B4-491E-A1B4-3FEAD39C023B}" srcOrd="0" destOrd="0" presId="urn:microsoft.com/office/officeart/2005/8/layout/process1"/>
    <dgm:cxn modelId="{365D701C-A3BE-4EFD-A825-38D1FACEC7C5}" srcId="{E49EDB0F-45C8-4B4E-8D68-B0DEC2F1861E}" destId="{90DFD3C6-EC36-4C3A-8C6F-6C4F0172D1C3}" srcOrd="1" destOrd="0" parTransId="{0FCAB05F-BA79-466A-8C7F-5BB704EA51A6}" sibTransId="{08ACA2B4-1EC0-4A20-A0AB-6C9FAB3ED209}"/>
    <dgm:cxn modelId="{CA591622-FBBF-4454-B9DE-5AD8339A991B}" srcId="{E49EDB0F-45C8-4B4E-8D68-B0DEC2F1861E}" destId="{467D75D6-14E9-4473-9A6E-52A6654F1212}" srcOrd="2" destOrd="0" parTransId="{735995D8-247E-46B7-8292-DF22E988764B}" sibTransId="{4AA06744-D51F-447A-9497-4F31476E8745}"/>
    <dgm:cxn modelId="{A6A2753B-3662-4CFF-8E7F-92A50A94CD8E}" type="presOf" srcId="{08ACA2B4-1EC0-4A20-A0AB-6C9FAB3ED209}" destId="{6B72593A-20D0-4967-9290-5010E0A01986}" srcOrd="0" destOrd="0" presId="urn:microsoft.com/office/officeart/2005/8/layout/process1"/>
    <dgm:cxn modelId="{56461F60-D65C-4DA3-82D3-644A31C13E99}" type="presOf" srcId="{D384934D-21B4-4BF6-89BD-57BA9BC7CB9B}" destId="{5C438F14-B261-44A3-9D43-6D1E375D3501}" srcOrd="1" destOrd="0" presId="urn:microsoft.com/office/officeart/2005/8/layout/process1"/>
    <dgm:cxn modelId="{E7DED663-E863-4555-83EC-012ECF0A79A5}" srcId="{E49EDB0F-45C8-4B4E-8D68-B0DEC2F1861E}" destId="{1C27BB61-1446-4091-BD73-E19C4B0AE254}" srcOrd="0" destOrd="0" parTransId="{E0F26B05-6069-4496-9B0C-CFD9492FEE7B}" sibTransId="{D384934D-21B4-4BF6-89BD-57BA9BC7CB9B}"/>
    <dgm:cxn modelId="{3F818673-6B4E-45FA-83CC-D71BE7167BBC}" type="presOf" srcId="{467D75D6-14E9-4473-9A6E-52A6654F1212}" destId="{328F1D39-02CB-4BD8-B58A-055BABEA1BB8}" srcOrd="0" destOrd="0" presId="urn:microsoft.com/office/officeart/2005/8/layout/process1"/>
    <dgm:cxn modelId="{C582FBAB-1FF0-4DF6-A3CA-BBE8CD74B96C}" type="presOf" srcId="{08ACA2B4-1EC0-4A20-A0AB-6C9FAB3ED209}" destId="{ED8CC848-9E9F-42CF-8F8A-F6D807C5155C}" srcOrd="1" destOrd="0" presId="urn:microsoft.com/office/officeart/2005/8/layout/process1"/>
    <dgm:cxn modelId="{7F8613B6-E998-444F-8047-AEF5ADC52A1D}" type="presOf" srcId="{E49EDB0F-45C8-4B4E-8D68-B0DEC2F1861E}" destId="{B34A73CA-3A30-402B-BAAD-A88DFBDEC4B4}" srcOrd="0" destOrd="0" presId="urn:microsoft.com/office/officeart/2005/8/layout/process1"/>
    <dgm:cxn modelId="{218053BE-32DA-451D-AF41-66B7A71B8FC4}" type="presOf" srcId="{D384934D-21B4-4BF6-89BD-57BA9BC7CB9B}" destId="{AE6DD65F-AF72-474D-B843-EEC0452F19AD}" srcOrd="0" destOrd="0" presId="urn:microsoft.com/office/officeart/2005/8/layout/process1"/>
    <dgm:cxn modelId="{06740B3D-B28C-4BDD-91CD-B2A263928446}" type="presParOf" srcId="{B34A73CA-3A30-402B-BAAD-A88DFBDEC4B4}" destId="{398C608B-D77F-4923-A9DC-FFE03EC27E21}" srcOrd="0" destOrd="0" presId="urn:microsoft.com/office/officeart/2005/8/layout/process1"/>
    <dgm:cxn modelId="{C3D0F3FE-4637-4B05-97DB-8942D666FF1E}" type="presParOf" srcId="{B34A73CA-3A30-402B-BAAD-A88DFBDEC4B4}" destId="{AE6DD65F-AF72-474D-B843-EEC0452F19AD}" srcOrd="1" destOrd="0" presId="urn:microsoft.com/office/officeart/2005/8/layout/process1"/>
    <dgm:cxn modelId="{79C51669-03FF-46CE-8903-9A799A0A3BDA}" type="presParOf" srcId="{AE6DD65F-AF72-474D-B843-EEC0452F19AD}" destId="{5C438F14-B261-44A3-9D43-6D1E375D3501}" srcOrd="0" destOrd="0" presId="urn:microsoft.com/office/officeart/2005/8/layout/process1"/>
    <dgm:cxn modelId="{B4D259D9-7C70-4C8C-85DF-3676301D25EC}" type="presParOf" srcId="{B34A73CA-3A30-402B-BAAD-A88DFBDEC4B4}" destId="{EE127A4A-12B4-491E-A1B4-3FEAD39C023B}" srcOrd="2" destOrd="0" presId="urn:microsoft.com/office/officeart/2005/8/layout/process1"/>
    <dgm:cxn modelId="{0A1B33FD-DF3B-4ACB-9AD5-B8047C12BBA1}" type="presParOf" srcId="{B34A73CA-3A30-402B-BAAD-A88DFBDEC4B4}" destId="{6B72593A-20D0-4967-9290-5010E0A01986}" srcOrd="3" destOrd="0" presId="urn:microsoft.com/office/officeart/2005/8/layout/process1"/>
    <dgm:cxn modelId="{345A6ED6-C84A-4A41-AB63-D7D2BD0A9772}" type="presParOf" srcId="{6B72593A-20D0-4967-9290-5010E0A01986}" destId="{ED8CC848-9E9F-42CF-8F8A-F6D807C5155C}" srcOrd="0" destOrd="0" presId="urn:microsoft.com/office/officeart/2005/8/layout/process1"/>
    <dgm:cxn modelId="{DC8761DB-23F1-4B2E-888D-9B931C9C7CD1}" type="presParOf" srcId="{B34A73CA-3A30-402B-BAAD-A88DFBDEC4B4}" destId="{328F1D39-02CB-4BD8-B58A-055BABEA1BB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EDB0F-45C8-4B4E-8D68-B0DEC2F1861E}" type="doc">
      <dgm:prSet loTypeId="urn:microsoft.com/office/officeart/2005/8/layout/process1" loCatId="process" qsTypeId="urn:microsoft.com/office/officeart/2005/8/quickstyle/simple1" qsCatId="simple" csTypeId="urn:microsoft.com/office/officeart/2005/8/colors/accent0_2" csCatId="mainScheme" phldr="1"/>
      <dgm:spPr/>
    </dgm:pt>
    <dgm:pt modelId="{1C27BB61-1446-4091-BD73-E19C4B0AE254}">
      <dgm:prSet phldrT="[文本]" custT="1"/>
      <dgm:spPr/>
      <dgm:t>
        <a:bodyPr/>
        <a:lstStyle/>
        <a:p>
          <a:r>
            <a:rPr lang="zh-CN" altLang="en-US" sz="2400" dirty="0"/>
            <a:t>预处理</a:t>
          </a:r>
        </a:p>
      </dgm:t>
    </dgm:pt>
    <dgm:pt modelId="{E0F26B05-6069-4496-9B0C-CFD9492FEE7B}" type="parTrans" cxnId="{E7DED663-E863-4555-83EC-012ECF0A79A5}">
      <dgm:prSet/>
      <dgm:spPr/>
      <dgm:t>
        <a:bodyPr/>
        <a:lstStyle/>
        <a:p>
          <a:endParaRPr lang="zh-CN" altLang="en-US"/>
        </a:p>
      </dgm:t>
    </dgm:pt>
    <dgm:pt modelId="{D384934D-21B4-4BF6-89BD-57BA9BC7CB9B}" type="sibTrans" cxnId="{E7DED663-E863-4555-83EC-012ECF0A79A5}">
      <dgm:prSet/>
      <dgm:spPr/>
      <dgm:t>
        <a:bodyPr/>
        <a:lstStyle/>
        <a:p>
          <a:endParaRPr lang="zh-CN" altLang="en-US"/>
        </a:p>
      </dgm:t>
    </dgm:pt>
    <dgm:pt modelId="{90DFD3C6-EC36-4C3A-8C6F-6C4F0172D1C3}">
      <dgm:prSet phldrT="[文本]" custT="1"/>
      <dgm:spPr/>
      <dgm:t>
        <a:bodyPr/>
        <a:lstStyle/>
        <a:p>
          <a:r>
            <a:rPr lang="zh-CN" altLang="en-US" sz="2400" dirty="0"/>
            <a:t>分类器</a:t>
          </a:r>
        </a:p>
      </dgm:t>
    </dgm:pt>
    <dgm:pt modelId="{0FCAB05F-BA79-466A-8C7F-5BB704EA51A6}" type="parTrans" cxnId="{365D701C-A3BE-4EFD-A825-38D1FACEC7C5}">
      <dgm:prSet/>
      <dgm:spPr/>
      <dgm:t>
        <a:bodyPr/>
        <a:lstStyle/>
        <a:p>
          <a:endParaRPr lang="zh-CN" altLang="en-US"/>
        </a:p>
      </dgm:t>
    </dgm:pt>
    <dgm:pt modelId="{08ACA2B4-1EC0-4A20-A0AB-6C9FAB3ED209}" type="sibTrans" cxnId="{365D701C-A3BE-4EFD-A825-38D1FACEC7C5}">
      <dgm:prSet/>
      <dgm:spPr/>
      <dgm:t>
        <a:bodyPr/>
        <a:lstStyle/>
        <a:p>
          <a:endParaRPr lang="zh-CN" altLang="en-US"/>
        </a:p>
      </dgm:t>
    </dgm:pt>
    <dgm:pt modelId="{467D75D6-14E9-4473-9A6E-52A6654F1212}">
      <dgm:prSet phldrT="[文本]" custT="1"/>
      <dgm:spPr/>
      <dgm:t>
        <a:bodyPr/>
        <a:lstStyle/>
        <a:p>
          <a:r>
            <a:rPr lang="zh-CN" altLang="en-US" sz="2400" dirty="0"/>
            <a:t>角点检测</a:t>
          </a:r>
        </a:p>
      </dgm:t>
    </dgm:pt>
    <dgm:pt modelId="{735995D8-247E-46B7-8292-DF22E988764B}" type="parTrans" cxnId="{CA591622-FBBF-4454-B9DE-5AD8339A991B}">
      <dgm:prSet/>
      <dgm:spPr/>
      <dgm:t>
        <a:bodyPr/>
        <a:lstStyle/>
        <a:p>
          <a:endParaRPr lang="zh-CN" altLang="en-US"/>
        </a:p>
      </dgm:t>
    </dgm:pt>
    <dgm:pt modelId="{4AA06744-D51F-447A-9497-4F31476E8745}" type="sibTrans" cxnId="{CA591622-FBBF-4454-B9DE-5AD8339A991B}">
      <dgm:prSet/>
      <dgm:spPr/>
      <dgm:t>
        <a:bodyPr/>
        <a:lstStyle/>
        <a:p>
          <a:endParaRPr lang="zh-CN" altLang="en-US"/>
        </a:p>
      </dgm:t>
    </dgm:pt>
    <dgm:pt modelId="{B34A73CA-3A30-402B-BAAD-A88DFBDEC4B4}" type="pres">
      <dgm:prSet presAssocID="{E49EDB0F-45C8-4B4E-8D68-B0DEC2F1861E}" presName="Name0" presStyleCnt="0">
        <dgm:presLayoutVars>
          <dgm:dir/>
          <dgm:resizeHandles val="exact"/>
        </dgm:presLayoutVars>
      </dgm:prSet>
      <dgm:spPr/>
    </dgm:pt>
    <dgm:pt modelId="{398C608B-D77F-4923-A9DC-FFE03EC27E21}" type="pres">
      <dgm:prSet presAssocID="{1C27BB61-1446-4091-BD73-E19C4B0AE254}" presName="node" presStyleLbl="node1" presStyleIdx="0" presStyleCnt="3">
        <dgm:presLayoutVars>
          <dgm:bulletEnabled val="1"/>
        </dgm:presLayoutVars>
      </dgm:prSet>
      <dgm:spPr/>
    </dgm:pt>
    <dgm:pt modelId="{AE6DD65F-AF72-474D-B843-EEC0452F19AD}" type="pres">
      <dgm:prSet presAssocID="{D384934D-21B4-4BF6-89BD-57BA9BC7CB9B}" presName="sibTrans" presStyleLbl="sibTrans2D1" presStyleIdx="0" presStyleCnt="2"/>
      <dgm:spPr/>
    </dgm:pt>
    <dgm:pt modelId="{5C438F14-B261-44A3-9D43-6D1E375D3501}" type="pres">
      <dgm:prSet presAssocID="{D384934D-21B4-4BF6-89BD-57BA9BC7CB9B}" presName="connectorText" presStyleLbl="sibTrans2D1" presStyleIdx="0" presStyleCnt="2"/>
      <dgm:spPr/>
    </dgm:pt>
    <dgm:pt modelId="{EE127A4A-12B4-491E-A1B4-3FEAD39C023B}" type="pres">
      <dgm:prSet presAssocID="{90DFD3C6-EC36-4C3A-8C6F-6C4F0172D1C3}" presName="node" presStyleLbl="node1" presStyleIdx="1" presStyleCnt="3">
        <dgm:presLayoutVars>
          <dgm:bulletEnabled val="1"/>
        </dgm:presLayoutVars>
      </dgm:prSet>
      <dgm:spPr/>
    </dgm:pt>
    <dgm:pt modelId="{6B72593A-20D0-4967-9290-5010E0A01986}" type="pres">
      <dgm:prSet presAssocID="{08ACA2B4-1EC0-4A20-A0AB-6C9FAB3ED209}" presName="sibTrans" presStyleLbl="sibTrans2D1" presStyleIdx="1" presStyleCnt="2"/>
      <dgm:spPr/>
    </dgm:pt>
    <dgm:pt modelId="{ED8CC848-9E9F-42CF-8F8A-F6D807C5155C}" type="pres">
      <dgm:prSet presAssocID="{08ACA2B4-1EC0-4A20-A0AB-6C9FAB3ED209}" presName="connectorText" presStyleLbl="sibTrans2D1" presStyleIdx="1" presStyleCnt="2"/>
      <dgm:spPr/>
    </dgm:pt>
    <dgm:pt modelId="{328F1D39-02CB-4BD8-B58A-055BABEA1BB8}" type="pres">
      <dgm:prSet presAssocID="{467D75D6-14E9-4473-9A6E-52A6654F1212}" presName="node" presStyleLbl="node1" presStyleIdx="2" presStyleCnt="3">
        <dgm:presLayoutVars>
          <dgm:bulletEnabled val="1"/>
        </dgm:presLayoutVars>
      </dgm:prSet>
      <dgm:spPr/>
    </dgm:pt>
  </dgm:ptLst>
  <dgm:cxnLst>
    <dgm:cxn modelId="{17DBAD08-37F4-4BCC-8E29-5EF017BECE38}" type="presOf" srcId="{1C27BB61-1446-4091-BD73-E19C4B0AE254}" destId="{398C608B-D77F-4923-A9DC-FFE03EC27E21}" srcOrd="0" destOrd="0" presId="urn:microsoft.com/office/officeart/2005/8/layout/process1"/>
    <dgm:cxn modelId="{211BB209-65FD-45E1-BAC5-1E7A182E3C59}" type="presOf" srcId="{90DFD3C6-EC36-4C3A-8C6F-6C4F0172D1C3}" destId="{EE127A4A-12B4-491E-A1B4-3FEAD39C023B}" srcOrd="0" destOrd="0" presId="urn:microsoft.com/office/officeart/2005/8/layout/process1"/>
    <dgm:cxn modelId="{365D701C-A3BE-4EFD-A825-38D1FACEC7C5}" srcId="{E49EDB0F-45C8-4B4E-8D68-B0DEC2F1861E}" destId="{90DFD3C6-EC36-4C3A-8C6F-6C4F0172D1C3}" srcOrd="1" destOrd="0" parTransId="{0FCAB05F-BA79-466A-8C7F-5BB704EA51A6}" sibTransId="{08ACA2B4-1EC0-4A20-A0AB-6C9FAB3ED209}"/>
    <dgm:cxn modelId="{CA591622-FBBF-4454-B9DE-5AD8339A991B}" srcId="{E49EDB0F-45C8-4B4E-8D68-B0DEC2F1861E}" destId="{467D75D6-14E9-4473-9A6E-52A6654F1212}" srcOrd="2" destOrd="0" parTransId="{735995D8-247E-46B7-8292-DF22E988764B}" sibTransId="{4AA06744-D51F-447A-9497-4F31476E8745}"/>
    <dgm:cxn modelId="{A6A2753B-3662-4CFF-8E7F-92A50A94CD8E}" type="presOf" srcId="{08ACA2B4-1EC0-4A20-A0AB-6C9FAB3ED209}" destId="{6B72593A-20D0-4967-9290-5010E0A01986}" srcOrd="0" destOrd="0" presId="urn:microsoft.com/office/officeart/2005/8/layout/process1"/>
    <dgm:cxn modelId="{56461F60-D65C-4DA3-82D3-644A31C13E99}" type="presOf" srcId="{D384934D-21B4-4BF6-89BD-57BA9BC7CB9B}" destId="{5C438F14-B261-44A3-9D43-6D1E375D3501}" srcOrd="1" destOrd="0" presId="urn:microsoft.com/office/officeart/2005/8/layout/process1"/>
    <dgm:cxn modelId="{E7DED663-E863-4555-83EC-012ECF0A79A5}" srcId="{E49EDB0F-45C8-4B4E-8D68-B0DEC2F1861E}" destId="{1C27BB61-1446-4091-BD73-E19C4B0AE254}" srcOrd="0" destOrd="0" parTransId="{E0F26B05-6069-4496-9B0C-CFD9492FEE7B}" sibTransId="{D384934D-21B4-4BF6-89BD-57BA9BC7CB9B}"/>
    <dgm:cxn modelId="{3F818673-6B4E-45FA-83CC-D71BE7167BBC}" type="presOf" srcId="{467D75D6-14E9-4473-9A6E-52A6654F1212}" destId="{328F1D39-02CB-4BD8-B58A-055BABEA1BB8}" srcOrd="0" destOrd="0" presId="urn:microsoft.com/office/officeart/2005/8/layout/process1"/>
    <dgm:cxn modelId="{C582FBAB-1FF0-4DF6-A3CA-BBE8CD74B96C}" type="presOf" srcId="{08ACA2B4-1EC0-4A20-A0AB-6C9FAB3ED209}" destId="{ED8CC848-9E9F-42CF-8F8A-F6D807C5155C}" srcOrd="1" destOrd="0" presId="urn:microsoft.com/office/officeart/2005/8/layout/process1"/>
    <dgm:cxn modelId="{7F8613B6-E998-444F-8047-AEF5ADC52A1D}" type="presOf" srcId="{E49EDB0F-45C8-4B4E-8D68-B0DEC2F1861E}" destId="{B34A73CA-3A30-402B-BAAD-A88DFBDEC4B4}" srcOrd="0" destOrd="0" presId="urn:microsoft.com/office/officeart/2005/8/layout/process1"/>
    <dgm:cxn modelId="{218053BE-32DA-451D-AF41-66B7A71B8FC4}" type="presOf" srcId="{D384934D-21B4-4BF6-89BD-57BA9BC7CB9B}" destId="{AE6DD65F-AF72-474D-B843-EEC0452F19AD}" srcOrd="0" destOrd="0" presId="urn:microsoft.com/office/officeart/2005/8/layout/process1"/>
    <dgm:cxn modelId="{06740B3D-B28C-4BDD-91CD-B2A263928446}" type="presParOf" srcId="{B34A73CA-3A30-402B-BAAD-A88DFBDEC4B4}" destId="{398C608B-D77F-4923-A9DC-FFE03EC27E21}" srcOrd="0" destOrd="0" presId="urn:microsoft.com/office/officeart/2005/8/layout/process1"/>
    <dgm:cxn modelId="{C3D0F3FE-4637-4B05-97DB-8942D666FF1E}" type="presParOf" srcId="{B34A73CA-3A30-402B-BAAD-A88DFBDEC4B4}" destId="{AE6DD65F-AF72-474D-B843-EEC0452F19AD}" srcOrd="1" destOrd="0" presId="urn:microsoft.com/office/officeart/2005/8/layout/process1"/>
    <dgm:cxn modelId="{79C51669-03FF-46CE-8903-9A799A0A3BDA}" type="presParOf" srcId="{AE6DD65F-AF72-474D-B843-EEC0452F19AD}" destId="{5C438F14-B261-44A3-9D43-6D1E375D3501}" srcOrd="0" destOrd="0" presId="urn:microsoft.com/office/officeart/2005/8/layout/process1"/>
    <dgm:cxn modelId="{B4D259D9-7C70-4C8C-85DF-3676301D25EC}" type="presParOf" srcId="{B34A73CA-3A30-402B-BAAD-A88DFBDEC4B4}" destId="{EE127A4A-12B4-491E-A1B4-3FEAD39C023B}" srcOrd="2" destOrd="0" presId="urn:microsoft.com/office/officeart/2005/8/layout/process1"/>
    <dgm:cxn modelId="{0A1B33FD-DF3B-4ACB-9AD5-B8047C12BBA1}" type="presParOf" srcId="{B34A73CA-3A30-402B-BAAD-A88DFBDEC4B4}" destId="{6B72593A-20D0-4967-9290-5010E0A01986}" srcOrd="3" destOrd="0" presId="urn:microsoft.com/office/officeart/2005/8/layout/process1"/>
    <dgm:cxn modelId="{345A6ED6-C84A-4A41-AB63-D7D2BD0A9772}" type="presParOf" srcId="{6B72593A-20D0-4967-9290-5010E0A01986}" destId="{ED8CC848-9E9F-42CF-8F8A-F6D807C5155C}" srcOrd="0" destOrd="0" presId="urn:microsoft.com/office/officeart/2005/8/layout/process1"/>
    <dgm:cxn modelId="{DC8761DB-23F1-4B2E-888D-9B931C9C7CD1}" type="presParOf" srcId="{B34A73CA-3A30-402B-BAAD-A88DFBDEC4B4}" destId="{328F1D39-02CB-4BD8-B58A-055BABEA1BB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608B-D77F-4923-A9DC-FFE03EC27E21}">
      <dsp:nvSpPr>
        <dsp:cNvPr id="0" name=""/>
        <dsp:cNvSpPr/>
      </dsp:nvSpPr>
      <dsp:spPr>
        <a:xfrm>
          <a:off x="6302"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预处理</a:t>
          </a:r>
        </a:p>
      </dsp:txBody>
      <dsp:txXfrm>
        <a:off x="39405" y="206069"/>
        <a:ext cx="1817512" cy="1064025"/>
      </dsp:txXfrm>
    </dsp:sp>
    <dsp:sp modelId="{AE6DD65F-AF72-474D-B843-EEC0452F19AD}">
      <dsp:nvSpPr>
        <dsp:cNvPr id="0" name=""/>
        <dsp:cNvSpPr/>
      </dsp:nvSpPr>
      <dsp:spPr>
        <a:xfrm>
          <a:off x="2078393" y="504500"/>
          <a:ext cx="399348" cy="46716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78393" y="597932"/>
        <a:ext cx="279544" cy="280298"/>
      </dsp:txXfrm>
    </dsp:sp>
    <dsp:sp modelId="{EE127A4A-12B4-491E-A1B4-3FEAD39C023B}">
      <dsp:nvSpPr>
        <dsp:cNvPr id="0" name=""/>
        <dsp:cNvSpPr/>
      </dsp:nvSpPr>
      <dsp:spPr>
        <a:xfrm>
          <a:off x="2643509"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边缘检测</a:t>
          </a:r>
        </a:p>
      </dsp:txBody>
      <dsp:txXfrm>
        <a:off x="2676612" y="206069"/>
        <a:ext cx="1817512" cy="1064025"/>
      </dsp:txXfrm>
    </dsp:sp>
    <dsp:sp modelId="{6B72593A-20D0-4967-9290-5010E0A01986}">
      <dsp:nvSpPr>
        <dsp:cNvPr id="0" name=""/>
        <dsp:cNvSpPr/>
      </dsp:nvSpPr>
      <dsp:spPr>
        <a:xfrm>
          <a:off x="4715599" y="504500"/>
          <a:ext cx="399348" cy="46716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4715599" y="597932"/>
        <a:ext cx="279544" cy="280298"/>
      </dsp:txXfrm>
    </dsp:sp>
    <dsp:sp modelId="{328F1D39-02CB-4BD8-B58A-055BABEA1BB8}">
      <dsp:nvSpPr>
        <dsp:cNvPr id="0" name=""/>
        <dsp:cNvSpPr/>
      </dsp:nvSpPr>
      <dsp:spPr>
        <a:xfrm>
          <a:off x="5280715"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边缘信息   提取</a:t>
          </a:r>
        </a:p>
      </dsp:txBody>
      <dsp:txXfrm>
        <a:off x="5313818" y="206069"/>
        <a:ext cx="1817512" cy="1064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608B-D77F-4923-A9DC-FFE03EC27E21}">
      <dsp:nvSpPr>
        <dsp:cNvPr id="0" name=""/>
        <dsp:cNvSpPr/>
      </dsp:nvSpPr>
      <dsp:spPr>
        <a:xfrm>
          <a:off x="6302"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预处理</a:t>
          </a:r>
        </a:p>
      </dsp:txBody>
      <dsp:txXfrm>
        <a:off x="39405" y="206069"/>
        <a:ext cx="1817512" cy="1064025"/>
      </dsp:txXfrm>
    </dsp:sp>
    <dsp:sp modelId="{AE6DD65F-AF72-474D-B843-EEC0452F19AD}">
      <dsp:nvSpPr>
        <dsp:cNvPr id="0" name=""/>
        <dsp:cNvSpPr/>
      </dsp:nvSpPr>
      <dsp:spPr>
        <a:xfrm>
          <a:off x="2078393" y="504500"/>
          <a:ext cx="399348" cy="46716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78393" y="597932"/>
        <a:ext cx="279544" cy="280298"/>
      </dsp:txXfrm>
    </dsp:sp>
    <dsp:sp modelId="{EE127A4A-12B4-491E-A1B4-3FEAD39C023B}">
      <dsp:nvSpPr>
        <dsp:cNvPr id="0" name=""/>
        <dsp:cNvSpPr/>
      </dsp:nvSpPr>
      <dsp:spPr>
        <a:xfrm>
          <a:off x="2643509"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分类器</a:t>
          </a:r>
        </a:p>
      </dsp:txBody>
      <dsp:txXfrm>
        <a:off x="2676612" y="206069"/>
        <a:ext cx="1817512" cy="1064025"/>
      </dsp:txXfrm>
    </dsp:sp>
    <dsp:sp modelId="{6B72593A-20D0-4967-9290-5010E0A01986}">
      <dsp:nvSpPr>
        <dsp:cNvPr id="0" name=""/>
        <dsp:cNvSpPr/>
      </dsp:nvSpPr>
      <dsp:spPr>
        <a:xfrm>
          <a:off x="4715599" y="504500"/>
          <a:ext cx="399348" cy="46716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4715599" y="597932"/>
        <a:ext cx="279544" cy="280298"/>
      </dsp:txXfrm>
    </dsp:sp>
    <dsp:sp modelId="{328F1D39-02CB-4BD8-B58A-055BABEA1BB8}">
      <dsp:nvSpPr>
        <dsp:cNvPr id="0" name=""/>
        <dsp:cNvSpPr/>
      </dsp:nvSpPr>
      <dsp:spPr>
        <a:xfrm>
          <a:off x="5280715" y="172966"/>
          <a:ext cx="1883718" cy="11302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角点检测</a:t>
          </a:r>
        </a:p>
      </dsp:txBody>
      <dsp:txXfrm>
        <a:off x="5313818" y="206069"/>
        <a:ext cx="1817512" cy="10640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918E578-BD39-44C1-B451-15A7FB5A8517}"/>
              </a:ext>
            </a:extLst>
          </p:cNvPr>
          <p:cNvSpPr>
            <a:spLocks noGrp="1" noChangeArrowheads="1"/>
          </p:cNvSpPr>
          <p:nvPr>
            <p:ph type="hdr" sz="quarter" idx="4294967295"/>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eaLnBrk="1" hangingPunct="1">
              <a:buFont typeface="Arial" panose="020B0604020202020204" pitchFamily="34" charset="0"/>
              <a:buNone/>
              <a:defRPr sz="1300"/>
            </a:lvl1pPr>
          </a:lstStyle>
          <a:p>
            <a:pPr>
              <a:defRPr/>
            </a:pPr>
            <a:endParaRPr lang="zh-CN" altLang="zh-CN"/>
          </a:p>
        </p:txBody>
      </p:sp>
      <p:sp>
        <p:nvSpPr>
          <p:cNvPr id="2051" name="Rectangle 3">
            <a:extLst>
              <a:ext uri="{FF2B5EF4-FFF2-40B4-BE49-F238E27FC236}">
                <a16:creationId xmlns:a16="http://schemas.microsoft.com/office/drawing/2014/main" id="{3FF2931D-8EC3-4635-ACB9-462995C84BB6}"/>
              </a:ext>
            </a:extLst>
          </p:cNvPr>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eaLnBrk="1" hangingPunct="1">
              <a:buFont typeface="Arial" panose="020B0604020202020204" pitchFamily="34" charset="0"/>
              <a:buNone/>
              <a:defRPr sz="1300"/>
            </a:lvl1pPr>
          </a:lstStyle>
          <a:p>
            <a:pPr>
              <a:defRPr/>
            </a:pPr>
            <a:endParaRPr lang="zh-CN" altLang="zh-CN"/>
          </a:p>
        </p:txBody>
      </p:sp>
      <p:sp>
        <p:nvSpPr>
          <p:cNvPr id="2052" name="Rectangle 4">
            <a:extLst>
              <a:ext uri="{FF2B5EF4-FFF2-40B4-BE49-F238E27FC236}">
                <a16:creationId xmlns:a16="http://schemas.microsoft.com/office/drawing/2014/main" id="{3AA1D5B1-7A57-4577-AB3C-FE7D42D3466A}"/>
              </a:ext>
            </a:extLst>
          </p:cNvPr>
          <p:cNvSpPr>
            <a:spLocks noGrp="1" noRot="1" noChangeAspect="1" noChangeArrowheads="1" noTextEdit="1"/>
          </p:cNvSpPr>
          <p:nvPr>
            <p:ph type="sldImg" idx="2"/>
          </p:nvPr>
        </p:nvSpPr>
        <p:spPr bwMode="auto">
          <a:xfrm>
            <a:off x="992188" y="768350"/>
            <a:ext cx="511492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E312416D-648E-43F5-963C-A8E6E6B58FAA}"/>
              </a:ext>
            </a:extLst>
          </p:cNvPr>
          <p:cNvSpPr>
            <a:spLocks noGrp="1" noRot="1" noChangeAspect="1" noChangeArrowheads="1" noTextEdit="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9048" tIns="49524" rIns="99048" bIns="49524"/>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b="0"/>
              <a:t>            </a:t>
            </a:r>
          </a:p>
          <a:p>
            <a:pPr>
              <a:defRPr/>
            </a:pPr>
            <a:r>
              <a:rPr lang="zh-CN" altLang="en-US" b="0"/>
              <a:t>   </a:t>
            </a:r>
          </a:p>
          <a:p>
            <a:pPr>
              <a:defRPr/>
            </a:pPr>
            <a:r>
              <a:rPr lang="zh-CN" altLang="en-US" b="0"/>
              <a:t>   </a:t>
            </a:r>
          </a:p>
          <a:p>
            <a:pPr>
              <a:defRPr/>
            </a:pPr>
            <a:r>
              <a:rPr lang="zh-CN" altLang="en-US" b="0"/>
              <a:t>   </a:t>
            </a:r>
          </a:p>
          <a:p>
            <a:pPr>
              <a:defRPr/>
            </a:pPr>
            <a:r>
              <a:rPr lang="zh-CN" altLang="en-US" b="0"/>
              <a:t>   </a:t>
            </a:r>
          </a:p>
        </p:txBody>
      </p:sp>
      <p:sp>
        <p:nvSpPr>
          <p:cNvPr id="2054" name="Rectangle 6">
            <a:extLst>
              <a:ext uri="{FF2B5EF4-FFF2-40B4-BE49-F238E27FC236}">
                <a16:creationId xmlns:a16="http://schemas.microsoft.com/office/drawing/2014/main" id="{C76299AC-6184-45C2-88FF-E57252EEFB5B}"/>
              </a:ext>
            </a:extLst>
          </p:cNvPr>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eaLnBrk="1" hangingPunct="1">
              <a:buFont typeface="Arial" panose="020B0604020202020204" pitchFamily="34" charset="0"/>
              <a:buNone/>
              <a:defRPr sz="1300"/>
            </a:lvl1pPr>
          </a:lstStyle>
          <a:p>
            <a:pPr>
              <a:defRPr/>
            </a:pPr>
            <a:endParaRPr lang="zh-CN" altLang="zh-CN"/>
          </a:p>
        </p:txBody>
      </p:sp>
      <p:sp>
        <p:nvSpPr>
          <p:cNvPr id="2055" name="Rectangle 7">
            <a:extLst>
              <a:ext uri="{FF2B5EF4-FFF2-40B4-BE49-F238E27FC236}">
                <a16:creationId xmlns:a16="http://schemas.microsoft.com/office/drawing/2014/main" id="{86BF8184-D00B-4239-8DF8-7D7C6B77354D}"/>
              </a:ext>
            </a:extLst>
          </p:cNvPr>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eaLnBrk="1" hangingPunct="1">
              <a:buFont typeface="Arial" panose="020B0604020202020204" pitchFamily="34" charset="0"/>
              <a:buNone/>
              <a:defRPr>
                <a:ea typeface="楷体_GB2312" pitchFamily="1" charset="-122"/>
              </a:defRPr>
            </a:lvl1pPr>
          </a:lstStyle>
          <a:p>
            <a:pPr>
              <a:defRPr/>
            </a:pPr>
            <a:fld id="{0C9FA7B9-4C89-4121-B836-BC3E47F6E19B}" type="slidenum">
              <a:rPr lang="en-US" altLang="zh-CN"/>
              <a:pPr>
                <a:defRPr/>
              </a:pPr>
              <a:t>‹#›</a:t>
            </a:fld>
            <a:endParaRPr lang="en-US" altLang="zh-CN" sz="1300">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2929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860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1628775"/>
            <a:ext cx="2239962" cy="45481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3" y="1628775"/>
            <a:ext cx="6572250" cy="454818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938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0963" y="1628775"/>
            <a:ext cx="8964612" cy="1143000"/>
          </a:xfrm>
        </p:spPr>
        <p:txBody>
          <a:bodyPr/>
          <a:lstStyle/>
          <a:p>
            <a:r>
              <a:rPr lang="zh-CN" altLang="en-US"/>
              <a:t>单击此处编辑母版标题样式</a:t>
            </a:r>
          </a:p>
        </p:txBody>
      </p:sp>
    </p:spTree>
    <p:extLst>
      <p:ext uri="{BB962C8B-B14F-4D97-AF65-F5344CB8AC3E}">
        <p14:creationId xmlns:p14="http://schemas.microsoft.com/office/powerpoint/2010/main" val="8483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636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2875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328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959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071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16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02759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05079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AB6EFB2E-9784-4A8D-898E-F6D866B46EB2}"/>
              </a:ext>
            </a:extLst>
          </p:cNvPr>
          <p:cNvSpPr>
            <a:spLocks noChangeArrowheads="1"/>
          </p:cNvSpPr>
          <p:nvPr/>
        </p:nvSpPr>
        <p:spPr bwMode="auto">
          <a:xfrm>
            <a:off x="0" y="833438"/>
            <a:ext cx="9144000" cy="53975"/>
          </a:xfrm>
          <a:prstGeom prst="rect">
            <a:avLst/>
          </a:prstGeom>
          <a:gradFill rotWithShape="1">
            <a:gsLst>
              <a:gs pos="0">
                <a:srgbClr val="0099FF"/>
              </a:gs>
              <a:gs pos="100000">
                <a:srgbClr val="FFFFFF"/>
              </a:gs>
            </a:gsLst>
            <a:lin ang="0" scaled="1"/>
          </a:gra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2400" b="1">
                <a:solidFill>
                  <a:schemeClr val="tx1"/>
                </a:solidFill>
                <a:latin typeface="Arial" panose="020B0604020202020204" pitchFamily="34" charset="0"/>
                <a:ea typeface="楷体_GB2312" pitchFamily="1" charset="-122"/>
              </a:defRPr>
            </a:lvl1pPr>
            <a:lvl2pPr marL="742950" indent="-285750">
              <a:defRPr sz="2400" b="1">
                <a:solidFill>
                  <a:schemeClr val="tx1"/>
                </a:solidFill>
                <a:latin typeface="Arial" panose="020B0604020202020204" pitchFamily="34" charset="0"/>
                <a:ea typeface="楷体_GB2312" pitchFamily="1" charset="-122"/>
              </a:defRPr>
            </a:lvl2pPr>
            <a:lvl3pPr marL="1143000" indent="-228600">
              <a:defRPr sz="2400" b="1">
                <a:solidFill>
                  <a:schemeClr val="tx1"/>
                </a:solidFill>
                <a:latin typeface="Arial" panose="020B0604020202020204" pitchFamily="34" charset="0"/>
                <a:ea typeface="楷体_GB2312" pitchFamily="1" charset="-122"/>
              </a:defRPr>
            </a:lvl3pPr>
            <a:lvl4pPr marL="1600200" indent="-228600">
              <a:defRPr sz="2400" b="1">
                <a:solidFill>
                  <a:schemeClr val="tx1"/>
                </a:solidFill>
                <a:latin typeface="Arial" panose="020B0604020202020204" pitchFamily="34" charset="0"/>
                <a:ea typeface="楷体_GB2312" pitchFamily="1" charset="-122"/>
              </a:defRPr>
            </a:lvl4pPr>
            <a:lvl5pPr marL="2057400" indent="-228600">
              <a:defRPr sz="2400" b="1">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Font typeface="Arial" panose="020B0604020202020204" pitchFamily="34" charset="0"/>
              <a:buNone/>
              <a:defRPr/>
            </a:pPr>
            <a:endParaRPr lang="zh-CN" altLang="zh-CN" b="0"/>
          </a:p>
        </p:txBody>
      </p:sp>
      <p:sp>
        <p:nvSpPr>
          <p:cNvPr id="1027" name="标题占位符 3">
            <a:extLst>
              <a:ext uri="{FF2B5EF4-FFF2-40B4-BE49-F238E27FC236}">
                <a16:creationId xmlns:a16="http://schemas.microsoft.com/office/drawing/2014/main" id="{EECEAB54-AB28-4E81-A91F-44FEB7B752B3}"/>
              </a:ext>
            </a:extLst>
          </p:cNvPr>
          <p:cNvSpPr>
            <a:spLocks noGrp="1" noChangeArrowheads="1"/>
          </p:cNvSpPr>
          <p:nvPr>
            <p:ph type="title" idx="4294967295"/>
          </p:nvPr>
        </p:nvSpPr>
        <p:spPr bwMode="auto">
          <a:xfrm>
            <a:off x="80963" y="1628775"/>
            <a:ext cx="8964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pic>
        <p:nvPicPr>
          <p:cNvPr id="1028" name="Picture 5">
            <a:extLst>
              <a:ext uri="{FF2B5EF4-FFF2-40B4-BE49-F238E27FC236}">
                <a16:creationId xmlns:a16="http://schemas.microsoft.com/office/drawing/2014/main" id="{88CF63AE-C5F1-4B82-82F7-8D72E81C8E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35938" y="42863"/>
            <a:ext cx="8604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029" name="图片 1">
            <a:extLst>
              <a:ext uri="{FF2B5EF4-FFF2-40B4-BE49-F238E27FC236}">
                <a16:creationId xmlns:a16="http://schemas.microsoft.com/office/drawing/2014/main" id="{D4D2767F-AB65-4A00-9861-E5A1FD7076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900" y="5337175"/>
            <a:ext cx="89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kern="1200">
          <a:solidFill>
            <a:schemeClr val="tx1"/>
          </a:solidFill>
          <a:latin typeface="+mj-lt"/>
          <a:ea typeface="+mj-ea"/>
          <a:cs typeface="+mj-cs"/>
          <a:sym typeface="Arial" panose="020B0604020202020204" pitchFamily="34" charset="0"/>
        </a:defRPr>
      </a:lvl1pPr>
      <a:lvl2pPr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2pPr>
      <a:lvl3pPr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3pPr>
      <a:lvl4pPr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4pPr>
      <a:lvl5pPr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5pPr>
      <a:lvl6pPr marL="457200"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6pPr>
      <a:lvl7pPr marL="914400"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7pPr>
      <a:lvl8pPr marL="1371600"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8pPr>
      <a:lvl9pPr marL="1828800" algn="ctr" rtl="0" eaLnBrk="0" fontAlgn="base" hangingPunct="0">
        <a:spcBef>
          <a:spcPct val="0"/>
        </a:spcBef>
        <a:spcAft>
          <a:spcPct val="0"/>
        </a:spcAft>
        <a:defRPr sz="4000" b="1">
          <a:solidFill>
            <a:schemeClr val="tx1"/>
          </a:solidFill>
          <a:latin typeface="仿宋" panose="02010609060101010101" pitchFamily="49" charset="-122"/>
          <a:ea typeface="仿宋" panose="02010609060101010101" pitchFamily="49" charset="-122"/>
          <a:sym typeface="Arial" panose="020B0604020202020204" pitchFamily="34" charset="0"/>
        </a:defRPr>
      </a:lvl9pPr>
    </p:titleStyle>
    <p:bodyStyle>
      <a:lvl1pPr marL="1588" indent="12700" algn="l" defTabSz="0" rtl="0" eaLnBrk="0" fontAlgn="base" hangingPunct="0">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835025" indent="-285750" algn="l" defTabSz="0" rtl="0" eaLnBrk="0" fontAlgn="base" hangingPunct="0">
        <a:spcBef>
          <a:spcPct val="20000"/>
        </a:spcBef>
        <a:spcAft>
          <a:spcPct val="0"/>
        </a:spcAft>
        <a:buChar char="–"/>
        <a:defRPr sz="2400" kern="1200">
          <a:solidFill>
            <a:schemeClr val="tx1"/>
          </a:solidFill>
          <a:latin typeface="+mn-lt"/>
          <a:ea typeface="+mn-ea"/>
          <a:cs typeface="+mn-cs"/>
          <a:sym typeface="Arial" panose="020B0604020202020204" pitchFamily="34" charset="0"/>
        </a:defRPr>
      </a:lvl2pPr>
      <a:lvl3pPr marL="1243013" indent="-227013" algn="l" defTabSz="0" rtl="0" eaLnBrk="0" fontAlgn="base" hangingPunct="0">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51000" indent="-228600" algn="l" defTabSz="0" rtl="0" eaLnBrk="0" fontAlgn="base" hangingPunct="0">
        <a:spcBef>
          <a:spcPct val="20000"/>
        </a:spcBef>
        <a:spcAft>
          <a:spcPct val="0"/>
        </a:spcAft>
        <a:buChar char="–"/>
        <a:defRPr sz="2400" kern="1200">
          <a:solidFill>
            <a:schemeClr val="tx1"/>
          </a:solidFill>
          <a:latin typeface="+mn-lt"/>
          <a:ea typeface="+mn-ea"/>
          <a:cs typeface="+mn-cs"/>
          <a:sym typeface="Arial" panose="020B0604020202020204" pitchFamily="34" charset="0"/>
        </a:defRPr>
      </a:lvl4pPr>
      <a:lvl5pPr marL="2058988" indent="-227013" algn="l" defTabSz="0" rtl="0" eaLnBrk="0" fontAlgn="base" hangingPunct="0">
        <a:spcBef>
          <a:spcPct val="20000"/>
        </a:spcBef>
        <a:spcAft>
          <a:spcPct val="0"/>
        </a:spcAft>
        <a:buChar char="»"/>
        <a:defRPr sz="24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B250E11C-5221-4078-9A05-19B76CCE9920}"/>
              </a:ext>
            </a:extLst>
          </p:cNvPr>
          <p:cNvSpPr txBox="1">
            <a:spLocks noChangeArrowheads="1"/>
          </p:cNvSpPr>
          <p:nvPr/>
        </p:nvSpPr>
        <p:spPr bwMode="auto">
          <a:xfrm>
            <a:off x="1944688" y="2241550"/>
            <a:ext cx="542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dirty="0"/>
              <a:t>自然图像中感兴趣对象检测与几何校正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F05F9-85D2-4C1A-B2D5-AC38819B32C1}"/>
              </a:ext>
            </a:extLst>
          </p:cNvPr>
          <p:cNvSpPr>
            <a:spLocks noGrp="1"/>
          </p:cNvSpPr>
          <p:nvPr>
            <p:ph type="title"/>
          </p:nvPr>
        </p:nvSpPr>
        <p:spPr>
          <a:xfrm>
            <a:off x="179388" y="682625"/>
            <a:ext cx="8964612" cy="1143000"/>
          </a:xfrm>
        </p:spPr>
        <p:txBody>
          <a:bodyPr/>
          <a:lstStyle/>
          <a:p>
            <a:pPr algn="l"/>
            <a:r>
              <a:rPr lang="zh-CN" altLang="en-US" dirty="0"/>
              <a:t>训练最优弱分类器</a:t>
            </a:r>
          </a:p>
        </p:txBody>
      </p:sp>
      <p:pic>
        <p:nvPicPr>
          <p:cNvPr id="5" name="内容占位符 4">
            <a:extLst>
              <a:ext uri="{FF2B5EF4-FFF2-40B4-BE49-F238E27FC236}">
                <a16:creationId xmlns:a16="http://schemas.microsoft.com/office/drawing/2014/main" id="{94F503A7-A0A9-48F3-81CB-E27E9B6C0AFD}"/>
              </a:ext>
            </a:extLst>
          </p:cNvPr>
          <p:cNvPicPr>
            <a:picLocks noGrp="1" noChangeAspect="1"/>
          </p:cNvPicPr>
          <p:nvPr>
            <p:ph idx="1"/>
          </p:nvPr>
        </p:nvPicPr>
        <p:blipFill>
          <a:blip r:embed="rId2"/>
          <a:stretch>
            <a:fillRect/>
          </a:stretch>
        </p:blipFill>
        <p:spPr>
          <a:xfrm>
            <a:off x="346098" y="1664804"/>
            <a:ext cx="3879804" cy="3060340"/>
          </a:xfrm>
          <a:prstGeom prst="rect">
            <a:avLst/>
          </a:prstGeom>
        </p:spPr>
      </p:pic>
      <p:sp>
        <p:nvSpPr>
          <p:cNvPr id="6" name="矩形 5">
            <a:extLst>
              <a:ext uri="{FF2B5EF4-FFF2-40B4-BE49-F238E27FC236}">
                <a16:creationId xmlns:a16="http://schemas.microsoft.com/office/drawing/2014/main" id="{E2EB33C2-850B-4525-8A5C-34EF6509EBC4}"/>
              </a:ext>
            </a:extLst>
          </p:cNvPr>
          <p:cNvSpPr/>
          <p:nvPr/>
        </p:nvSpPr>
        <p:spPr>
          <a:xfrm>
            <a:off x="4392612" y="1668739"/>
            <a:ext cx="4572000" cy="2308324"/>
          </a:xfrm>
          <a:prstGeom prst="rect">
            <a:avLst/>
          </a:prstGeom>
        </p:spPr>
        <p:txBody>
          <a:bodyPr>
            <a:spAutoFit/>
          </a:bodyPr>
          <a:lstStyle/>
          <a:p>
            <a:r>
              <a:rPr lang="zh-CN" altLang="en-US" b="0" i="0" dirty="0">
                <a:solidFill>
                  <a:srgbClr val="3F3F3F"/>
                </a:solidFill>
                <a:effectLst/>
                <a:latin typeface="microsoft yahei" panose="020B0503020204020204" pitchFamily="34" charset="-122"/>
                <a:ea typeface="microsoft yahei" panose="020B0503020204020204" pitchFamily="34" charset="-122"/>
              </a:rPr>
              <a:t>针对样本的所有特征中的每个特征寻找一个合适的阈值来分类正负样本，使对于所有正负样本分类得最准确，也就是判读（分类）误差最小。再在这所有特征中找到分类最准的那几个特征</a:t>
            </a:r>
            <a:endParaRPr lang="zh-CN" altLang="en-US" dirty="0"/>
          </a:p>
        </p:txBody>
      </p:sp>
    </p:spTree>
    <p:extLst>
      <p:ext uri="{BB962C8B-B14F-4D97-AF65-F5344CB8AC3E}">
        <p14:creationId xmlns:p14="http://schemas.microsoft.com/office/powerpoint/2010/main" val="3133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F05F9-85D2-4C1A-B2D5-AC38819B32C1}"/>
              </a:ext>
            </a:extLst>
          </p:cNvPr>
          <p:cNvSpPr>
            <a:spLocks noGrp="1"/>
          </p:cNvSpPr>
          <p:nvPr>
            <p:ph type="title"/>
          </p:nvPr>
        </p:nvSpPr>
        <p:spPr>
          <a:xfrm>
            <a:off x="179388" y="682625"/>
            <a:ext cx="8964612" cy="1143000"/>
          </a:xfrm>
        </p:spPr>
        <p:txBody>
          <a:bodyPr/>
          <a:lstStyle/>
          <a:p>
            <a:pPr algn="l"/>
            <a:r>
              <a:rPr lang="en-US" altLang="zh-CN" dirty="0" err="1"/>
              <a:t>AdaBoost</a:t>
            </a:r>
            <a:r>
              <a:rPr lang="zh-CN" altLang="en-US" dirty="0"/>
              <a:t>算法</a:t>
            </a:r>
          </a:p>
        </p:txBody>
      </p:sp>
      <p:sp>
        <p:nvSpPr>
          <p:cNvPr id="4" name="内容占位符 3">
            <a:extLst>
              <a:ext uri="{FF2B5EF4-FFF2-40B4-BE49-F238E27FC236}">
                <a16:creationId xmlns:a16="http://schemas.microsoft.com/office/drawing/2014/main" id="{EA5C06BA-9688-4A94-B007-0349A7591C7B}"/>
              </a:ext>
            </a:extLst>
          </p:cNvPr>
          <p:cNvSpPr>
            <a:spLocks noGrp="1"/>
          </p:cNvSpPr>
          <p:nvPr>
            <p:ph idx="1"/>
          </p:nvPr>
        </p:nvSpPr>
        <p:spPr>
          <a:xfrm>
            <a:off x="5089752" y="1607705"/>
            <a:ext cx="3818248" cy="4351338"/>
          </a:xfrm>
        </p:spPr>
        <p:txBody>
          <a:bodyPr/>
          <a:lstStyle/>
          <a:p>
            <a:r>
              <a:rPr lang="zh-CN" altLang="en-US" sz="2400"/>
              <a:t>“关注”被</a:t>
            </a:r>
            <a:r>
              <a:rPr lang="zh-CN" altLang="en-US" sz="2400" dirty="0"/>
              <a:t>错分的样本，提高上一轮中被误判的样本的权重，将新的样本和上次分错的样本放在一起进行新一轮的训练。</a:t>
            </a:r>
            <a:endParaRPr lang="en-US" altLang="zh-CN" sz="2400" dirty="0"/>
          </a:p>
          <a:p>
            <a:r>
              <a:rPr lang="zh-CN" altLang="en-US" sz="2400" dirty="0"/>
              <a:t>“器重”性能好的分类器，增加好分类器的权重。</a:t>
            </a:r>
            <a:endParaRPr lang="en-US" altLang="zh-CN" sz="2400" dirty="0"/>
          </a:p>
          <a:p>
            <a:endParaRPr lang="zh-CN" altLang="en-US" sz="2400" dirty="0"/>
          </a:p>
        </p:txBody>
      </p:sp>
      <p:pic>
        <p:nvPicPr>
          <p:cNvPr id="16386" name="Picture 2" descr="http://images2015.cnblogs.com/blog/1027162/201609/1027162-20160915170726148-1178912459.png">
            <a:extLst>
              <a:ext uri="{FF2B5EF4-FFF2-40B4-BE49-F238E27FC236}">
                <a16:creationId xmlns:a16="http://schemas.microsoft.com/office/drawing/2014/main" id="{806544A1-1B57-4E2A-A5D3-2272AC206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7705"/>
            <a:ext cx="4915962" cy="495246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06705FF-0422-496A-ABD4-3A77827CA7BB}"/>
              </a:ext>
            </a:extLst>
          </p:cNvPr>
          <p:cNvPicPr>
            <a:picLocks noChangeAspect="1"/>
          </p:cNvPicPr>
          <p:nvPr/>
        </p:nvPicPr>
        <p:blipFill>
          <a:blip r:embed="rId3"/>
          <a:stretch>
            <a:fillRect/>
          </a:stretch>
        </p:blipFill>
        <p:spPr>
          <a:xfrm>
            <a:off x="4810667" y="5157192"/>
            <a:ext cx="4333333" cy="1028571"/>
          </a:xfrm>
          <a:prstGeom prst="rect">
            <a:avLst/>
          </a:prstGeom>
        </p:spPr>
      </p:pic>
    </p:spTree>
    <p:extLst>
      <p:ext uri="{BB962C8B-B14F-4D97-AF65-F5344CB8AC3E}">
        <p14:creationId xmlns:p14="http://schemas.microsoft.com/office/powerpoint/2010/main" val="208308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DF65AC-3B21-4380-ADA1-C8761BCC3045}"/>
              </a:ext>
            </a:extLst>
          </p:cNvPr>
          <p:cNvSpPr>
            <a:spLocks noGrp="1" noChangeArrowheads="1"/>
          </p:cNvSpPr>
          <p:nvPr>
            <p:ph type="title"/>
          </p:nvPr>
        </p:nvSpPr>
        <p:spPr>
          <a:xfrm>
            <a:off x="0" y="909638"/>
            <a:ext cx="6696075" cy="755650"/>
          </a:xfrm>
        </p:spPr>
        <p:txBody>
          <a:bodyPr/>
          <a:lstStyle/>
          <a:p>
            <a:pPr algn="l"/>
            <a:r>
              <a:rPr lang="zh-CN" altLang="en-US" sz="3600"/>
              <a:t>图像校正</a:t>
            </a:r>
            <a:br>
              <a:rPr lang="zh-CN" altLang="zh-CN" sz="1800"/>
            </a:br>
            <a:endParaRPr lang="zh-CN" altLang="zh-CN" sz="1800"/>
          </a:p>
        </p:txBody>
      </p:sp>
      <p:sp>
        <p:nvSpPr>
          <p:cNvPr id="10243" name="Rectangle 3">
            <a:extLst>
              <a:ext uri="{FF2B5EF4-FFF2-40B4-BE49-F238E27FC236}">
                <a16:creationId xmlns:a16="http://schemas.microsoft.com/office/drawing/2014/main" id="{3B610D62-7056-4C41-B56A-6F7AACA0F191}"/>
              </a:ext>
            </a:extLst>
          </p:cNvPr>
          <p:cNvSpPr>
            <a:spLocks noGrp="1" noChangeArrowheads="1"/>
          </p:cNvSpPr>
          <p:nvPr>
            <p:ph type="body" idx="1"/>
          </p:nvPr>
        </p:nvSpPr>
        <p:spPr bwMode="auto">
          <a:xfrm>
            <a:off x="935038" y="2673350"/>
            <a:ext cx="6805612" cy="23002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0">
              <a:buFontTx/>
              <a:buNone/>
            </a:pPr>
            <a:r>
              <a:rPr lang="zh-CN" altLang="en-US" sz="4000" baseline="-25000">
                <a:latin typeface="Times New Roman" panose="02020603050405020304" pitchFamily="18" charset="0"/>
              </a:rPr>
              <a:t>利用之前获得的感兴趣内容的坐标信息，进行仿射变换处理或者透视变换处理。</a:t>
            </a:r>
            <a:endParaRPr lang="zh-CN" altLang="zh-CN" sz="4000" baseline="-250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E69ED8C-1791-4C43-A730-94851DAC5A9C}"/>
              </a:ext>
            </a:extLst>
          </p:cNvPr>
          <p:cNvSpPr>
            <a:spLocks noGrp="1" noChangeArrowheads="1"/>
          </p:cNvSpPr>
          <p:nvPr>
            <p:ph type="body" idx="1"/>
          </p:nvPr>
        </p:nvSpPr>
        <p:spPr bwMode="auto">
          <a:xfrm>
            <a:off x="360363" y="1125538"/>
            <a:ext cx="8229600" cy="45259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Char char="•"/>
              <a:defRPr/>
            </a:pPr>
            <a:r>
              <a:rPr lang="zh-CN" altLang="en-US" sz="4000" dirty="0"/>
              <a:t>仿射变换</a:t>
            </a:r>
            <a:endParaRPr lang="en-US" altLang="zh-CN" sz="4000" dirty="0"/>
          </a:p>
          <a:p>
            <a:pPr>
              <a:lnSpc>
                <a:spcPct val="90000"/>
              </a:lnSpc>
              <a:buFontTx/>
              <a:buNone/>
              <a:defRPr/>
            </a:pPr>
            <a:r>
              <a:rPr lang="zh-CN" altLang="en-US" sz="2400" dirty="0"/>
              <a:t>在几何中，一个向量空间进行一次线性变换并接上一个平移，变换为另一个向量空间</a:t>
            </a:r>
            <a:endParaRPr lang="en-US" altLang="zh-CN" sz="2400" dirty="0"/>
          </a:p>
          <a:p>
            <a:pPr>
              <a:lnSpc>
                <a:spcPct val="90000"/>
              </a:lnSpc>
              <a:buFontTx/>
              <a:buNone/>
              <a:defRPr/>
            </a:pPr>
            <a:endParaRPr lang="zh-CN" altLang="zh-CN" sz="2400" dirty="0"/>
          </a:p>
          <a:p>
            <a:pPr indent="0">
              <a:lnSpc>
                <a:spcPct val="90000"/>
              </a:lnSpc>
              <a:buFontTx/>
              <a:buNone/>
              <a:defRPr/>
            </a:pPr>
            <a:r>
              <a:rPr lang="zh-CN" altLang="en-US" sz="2400" dirty="0"/>
              <a:t>仿射变换有：平移、旋转、缩放、斜切。</a:t>
            </a:r>
            <a:endParaRPr lang="en-US" altLang="zh-CN" sz="2400" dirty="0"/>
          </a:p>
          <a:p>
            <a:pPr indent="0">
              <a:lnSpc>
                <a:spcPct val="90000"/>
              </a:lnSpc>
              <a:buFontTx/>
              <a:buNone/>
              <a:defRPr/>
            </a:pPr>
            <a:endParaRPr lang="en-US" altLang="zh-CN" sz="2400" dirty="0"/>
          </a:p>
          <a:p>
            <a:pPr indent="0">
              <a:lnSpc>
                <a:spcPct val="90000"/>
              </a:lnSpc>
              <a:buFontTx/>
              <a:buNone/>
              <a:defRPr/>
            </a:pPr>
            <a:r>
              <a:rPr lang="zh-CN" altLang="en-US" sz="2400" dirty="0"/>
              <a:t>要进行仿射变换，必须先获取变换矩阵。要获取变换矩阵，必须先获取特征点坐标、角度等信息。（取三个顶点进行处理）</a:t>
            </a:r>
            <a:endParaRPr lang="zh-CN"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内容占位符 3">
            <a:extLst>
              <a:ext uri="{FF2B5EF4-FFF2-40B4-BE49-F238E27FC236}">
                <a16:creationId xmlns:a16="http://schemas.microsoft.com/office/drawing/2014/main" id="{C6DDD798-40E8-47A0-AAA5-F9047437C1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3" y="2168525"/>
            <a:ext cx="3933825"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4">
            <a:extLst>
              <a:ext uri="{FF2B5EF4-FFF2-40B4-BE49-F238E27FC236}">
                <a16:creationId xmlns:a16="http://schemas.microsoft.com/office/drawing/2014/main" id="{11351325-B4E7-4A6D-BDAF-11933426B0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2170113"/>
            <a:ext cx="22002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5">
            <a:extLst>
              <a:ext uri="{FF2B5EF4-FFF2-40B4-BE49-F238E27FC236}">
                <a16:creationId xmlns:a16="http://schemas.microsoft.com/office/drawing/2014/main" id="{3D655950-727B-4268-AECE-AB5CC058A9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08388"/>
            <a:ext cx="1371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本框 7">
            <a:extLst>
              <a:ext uri="{FF2B5EF4-FFF2-40B4-BE49-F238E27FC236}">
                <a16:creationId xmlns:a16="http://schemas.microsoft.com/office/drawing/2014/main" id="{7B01381D-D882-477C-81AA-22DE46D674A2}"/>
              </a:ext>
            </a:extLst>
          </p:cNvPr>
          <p:cNvSpPr txBox="1">
            <a:spLocks noChangeArrowheads="1"/>
          </p:cNvSpPr>
          <p:nvPr/>
        </p:nvSpPr>
        <p:spPr bwMode="auto">
          <a:xfrm>
            <a:off x="3671888" y="3752850"/>
            <a:ext cx="3600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b="0"/>
              <a:t>A</a:t>
            </a:r>
            <a:r>
              <a:rPr lang="zh-CN" altLang="en-US" b="0"/>
              <a:t>是仿射变换</a:t>
            </a:r>
            <a:r>
              <a:rPr lang="en-US" altLang="zh-CN" b="0"/>
              <a:t>2*3</a:t>
            </a:r>
            <a:r>
              <a:rPr lang="zh-CN" altLang="en-US" b="0"/>
              <a:t>矩阵，</a:t>
            </a:r>
            <a:r>
              <a:rPr lang="en-US" altLang="zh-CN" b="0"/>
              <a:t>M</a:t>
            </a:r>
            <a:r>
              <a:rPr lang="zh-CN" altLang="en-US" b="0"/>
              <a:t>是</a:t>
            </a:r>
            <a:r>
              <a:rPr lang="en-US" altLang="zh-CN" b="0"/>
              <a:t>2*2</a:t>
            </a:r>
            <a:r>
              <a:rPr lang="zh-CN" altLang="en-US" b="0"/>
              <a:t>矩阵，表示坐标轴的旋转和缩放，</a:t>
            </a:r>
            <a:r>
              <a:rPr lang="en-US" altLang="zh-CN" b="0"/>
              <a:t>B</a:t>
            </a:r>
            <a:r>
              <a:rPr lang="zh-CN" altLang="en-US" b="0"/>
              <a:t>是</a:t>
            </a:r>
            <a:r>
              <a:rPr lang="en-US" altLang="zh-CN" b="0"/>
              <a:t>2*1</a:t>
            </a:r>
            <a:r>
              <a:rPr lang="zh-CN" altLang="en-US" b="0"/>
              <a:t>矩阵，是坐标轴平移矩阵。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294F281-3819-4972-8D64-4AC0278FC5F3}"/>
              </a:ext>
            </a:extLst>
          </p:cNvPr>
          <p:cNvSpPr>
            <a:spLocks noGrp="1" noChangeArrowheads="1"/>
          </p:cNvSpPr>
          <p:nvPr>
            <p:ph type="body" idx="1"/>
          </p:nvPr>
        </p:nvSpPr>
        <p:spPr bwMode="auto">
          <a:xfrm>
            <a:off x="431800" y="873125"/>
            <a:ext cx="8229600" cy="4525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CN" altLang="en-US" sz="4000" dirty="0"/>
              <a:t>透视变换</a:t>
            </a:r>
            <a:endParaRPr lang="en-US" altLang="zh-CN" sz="4000" dirty="0"/>
          </a:p>
          <a:p>
            <a:pPr indent="0">
              <a:buFontTx/>
              <a:buNone/>
              <a:defRPr/>
            </a:pPr>
            <a:r>
              <a:rPr lang="zh-CN" altLang="en-US" sz="2400" dirty="0"/>
              <a:t>指利用透视中心、像点、目标点三点共线的条件，按透视旋转定律使承影面（透视面）绕迹线（透视轴）旋转某一角度，破坏原有的投影光线束，仍能保持承影面上投影几何图形不变的变换。</a:t>
            </a:r>
            <a:endParaRPr lang="en-US" altLang="zh-CN" sz="2400" dirty="0"/>
          </a:p>
          <a:p>
            <a:pPr indent="0">
              <a:buFontTx/>
              <a:buNone/>
              <a:defRPr/>
            </a:pPr>
            <a:r>
              <a:rPr lang="en-US" altLang="zh-CN" sz="2400" dirty="0"/>
              <a:t>                                                           </a:t>
            </a:r>
            <a:endParaRPr lang="zh-CN" altLang="zh-CN" sz="2400" dirty="0"/>
          </a:p>
        </p:txBody>
      </p:sp>
      <p:pic>
        <p:nvPicPr>
          <p:cNvPr id="13315" name="图片 1">
            <a:extLst>
              <a:ext uri="{FF2B5EF4-FFF2-40B4-BE49-F238E27FC236}">
                <a16:creationId xmlns:a16="http://schemas.microsoft.com/office/drawing/2014/main" id="{072456D3-02E2-4755-ABD6-1636DDDC2B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038" y="3213100"/>
            <a:ext cx="29622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文本框 2">
            <a:extLst>
              <a:ext uri="{FF2B5EF4-FFF2-40B4-BE49-F238E27FC236}">
                <a16:creationId xmlns:a16="http://schemas.microsoft.com/office/drawing/2014/main" id="{E8F05464-8EA4-4BFD-AA57-75731B8D6144}"/>
              </a:ext>
            </a:extLst>
          </p:cNvPr>
          <p:cNvSpPr txBox="1">
            <a:spLocks noChangeArrowheads="1"/>
          </p:cNvSpPr>
          <p:nvPr/>
        </p:nvSpPr>
        <p:spPr bwMode="auto">
          <a:xfrm>
            <a:off x="5111750" y="3465513"/>
            <a:ext cx="255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b="0"/>
              <a:t> 非线性变换 ；已知</a:t>
            </a:r>
            <a:r>
              <a:rPr lang="en-US" altLang="zh-CN" b="0"/>
              <a:t>4</a:t>
            </a:r>
            <a:r>
              <a:rPr lang="zh-CN" altLang="en-US" b="0"/>
              <a:t>对坐标点可以求得变换矩阵。</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内容占位符 3">
            <a:extLst>
              <a:ext uri="{FF2B5EF4-FFF2-40B4-BE49-F238E27FC236}">
                <a16:creationId xmlns:a16="http://schemas.microsoft.com/office/drawing/2014/main" id="{BF433B62-6945-40ED-8359-429C5AA41F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500" y="1196975"/>
            <a:ext cx="6029325" cy="415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C0B9C9-D04D-4815-9871-3E945838F2C0}"/>
              </a:ext>
            </a:extLst>
          </p:cNvPr>
          <p:cNvSpPr>
            <a:spLocks noGrp="1" noChangeArrowheads="1"/>
          </p:cNvSpPr>
          <p:nvPr>
            <p:ph type="title"/>
          </p:nvPr>
        </p:nvSpPr>
        <p:spPr>
          <a:xfrm>
            <a:off x="-142875" y="2600325"/>
            <a:ext cx="8963025" cy="1143000"/>
          </a:xfrm>
        </p:spPr>
        <p:txBody>
          <a:bodyPr/>
          <a:lstStyle/>
          <a:p>
            <a:r>
              <a:rPr lang="zh-CN" altLang="zh-CN"/>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6D7C6A9-7098-4D2B-840B-63BA4DA4EED2}"/>
              </a:ext>
            </a:extLst>
          </p:cNvPr>
          <p:cNvSpPr/>
          <p:nvPr/>
        </p:nvSpPr>
        <p:spPr>
          <a:xfrm>
            <a:off x="1116013" y="1449388"/>
            <a:ext cx="7127875" cy="3046412"/>
          </a:xfrm>
          <a:prstGeom prst="rect">
            <a:avLst/>
          </a:prstGeom>
        </p:spPr>
        <p:txBody>
          <a:bodyPr>
            <a:spAutoFit/>
          </a:bodyPr>
          <a:lstStyle/>
          <a:p>
            <a:pPr algn="just">
              <a:spcAft>
                <a:spcPts val="0"/>
              </a:spcAft>
              <a:defRPr/>
            </a:pPr>
            <a:r>
              <a:rPr lang="zh-CN" altLang="zh-CN" kern="0" dirty="0">
                <a:solidFill>
                  <a:srgbClr val="000000"/>
                </a:solidFill>
                <a:latin typeface="+mn-ea"/>
                <a:ea typeface="+mn-ea"/>
                <a:cs typeface="宋体" panose="02010600030101010101" pitchFamily="2" charset="-122"/>
              </a:rPr>
              <a:t>研究目的和意义：</a:t>
            </a:r>
            <a:endParaRPr lang="en-US" altLang="zh-CN" kern="0" dirty="0">
              <a:solidFill>
                <a:srgbClr val="000000"/>
              </a:solidFill>
              <a:latin typeface="+mn-ea"/>
              <a:ea typeface="+mn-ea"/>
              <a:cs typeface="宋体" panose="02010600030101010101" pitchFamily="2" charset="-122"/>
            </a:endParaRPr>
          </a:p>
          <a:p>
            <a:pPr algn="just">
              <a:spcAft>
                <a:spcPts val="0"/>
              </a:spcAft>
              <a:defRPr/>
            </a:pPr>
            <a:endParaRPr lang="en-US" altLang="zh-CN" kern="0" dirty="0">
              <a:solidFill>
                <a:srgbClr val="000000"/>
              </a:solidFill>
              <a:latin typeface="+mn-ea"/>
              <a:ea typeface="+mn-ea"/>
              <a:cs typeface="Times New Roman" panose="02020603050405020304" pitchFamily="18" charset="0"/>
            </a:endParaRPr>
          </a:p>
          <a:p>
            <a:pPr algn="just">
              <a:spcAft>
                <a:spcPts val="0"/>
              </a:spcAft>
              <a:defRPr/>
            </a:pPr>
            <a:endParaRPr lang="en-US" altLang="zh-CN" kern="0" dirty="0">
              <a:solidFill>
                <a:srgbClr val="000000"/>
              </a:solidFill>
              <a:latin typeface="+mn-ea"/>
              <a:ea typeface="+mn-ea"/>
              <a:cs typeface="Times New Roman" panose="02020603050405020304" pitchFamily="18" charset="0"/>
            </a:endParaRPr>
          </a:p>
          <a:p>
            <a:pPr>
              <a:defRPr/>
            </a:pPr>
            <a:r>
              <a:rPr lang="en-US" altLang="zh-CN" dirty="0">
                <a:latin typeface="+mn-ea"/>
                <a:ea typeface="+mn-ea"/>
                <a:cs typeface="Times New Roman" panose="02020603050405020304" pitchFamily="18" charset="0"/>
              </a:rPr>
              <a:t>    </a:t>
            </a:r>
            <a:r>
              <a:rPr lang="zh-CN" altLang="zh-CN" dirty="0">
                <a:latin typeface="+mn-ea"/>
                <a:ea typeface="+mn-ea"/>
                <a:cs typeface="Times New Roman" panose="02020603050405020304" pitchFamily="18" charset="0"/>
              </a:rPr>
              <a:t>自然图片内含有很多信息，然而由于拍摄的角度原因，关键信息的图像可能被扭曲而产生畸变，导致难以直接识别。本研究的目的是识别自然图像中的感兴趣信息，并将其提取出来，进行几何校正，从而复原出自然图像里的信息。</a:t>
            </a:r>
            <a:endParaRPr lang="zh-CN" altLang="en-US"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FDCB2782-305A-4D8B-A326-342CB3C72787}"/>
              </a:ext>
            </a:extLst>
          </p:cNvPr>
          <p:cNvSpPr txBox="1">
            <a:spLocks noChangeArrowheads="1"/>
          </p:cNvSpPr>
          <p:nvPr/>
        </p:nvSpPr>
        <p:spPr bwMode="auto">
          <a:xfrm>
            <a:off x="828675" y="123348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t>设计目标</a:t>
            </a:r>
          </a:p>
        </p:txBody>
      </p:sp>
      <p:sp>
        <p:nvSpPr>
          <p:cNvPr id="5123" name="Text Box 3">
            <a:extLst>
              <a:ext uri="{FF2B5EF4-FFF2-40B4-BE49-F238E27FC236}">
                <a16:creationId xmlns:a16="http://schemas.microsoft.com/office/drawing/2014/main" id="{F738018C-8FB2-4C71-BCEA-A1914906BDD1}"/>
              </a:ext>
            </a:extLst>
          </p:cNvPr>
          <p:cNvSpPr txBox="1">
            <a:spLocks noChangeArrowheads="1"/>
          </p:cNvSpPr>
          <p:nvPr/>
        </p:nvSpPr>
        <p:spPr bwMode="auto">
          <a:xfrm>
            <a:off x="1008063" y="2492375"/>
            <a:ext cx="7380287"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a:t>设计一个</a:t>
            </a:r>
            <a:r>
              <a:rPr lang="zh-CN" altLang="en-US"/>
              <a:t>程序可以检测识别出我们在生活中拍的照片中感兴趣的部分，然后对其进行处理校正，使其成为规则矩形</a:t>
            </a:r>
            <a:r>
              <a:rPr lang="zh-CN" altLang="zh-CN"/>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63F8CAD8-048F-4916-89F8-0D49D6B2E2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403350"/>
            <a:ext cx="42243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a:extLst>
              <a:ext uri="{FF2B5EF4-FFF2-40B4-BE49-F238E27FC236}">
                <a16:creationId xmlns:a16="http://schemas.microsoft.com/office/drawing/2014/main" id="{C4DADF16-C983-4D73-A662-676B3D7283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3825" y="1550988"/>
            <a:ext cx="3708400"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4287AD6-5DE7-453D-8019-AC9350BD8209}"/>
              </a:ext>
            </a:extLst>
          </p:cNvPr>
          <p:cNvSpPr>
            <a:spLocks noGrp="1" noChangeArrowheads="1"/>
          </p:cNvSpPr>
          <p:nvPr>
            <p:ph type="title"/>
          </p:nvPr>
        </p:nvSpPr>
        <p:spPr>
          <a:xfrm>
            <a:off x="0" y="908050"/>
            <a:ext cx="4392613" cy="1143000"/>
          </a:xfrm>
        </p:spPr>
        <p:txBody>
          <a:bodyPr/>
          <a:lstStyle/>
          <a:p>
            <a:r>
              <a:rPr lang="zh-CN" altLang="en-US"/>
              <a:t>感兴趣内容的检测</a:t>
            </a:r>
          </a:p>
        </p:txBody>
      </p:sp>
      <p:graphicFrame>
        <p:nvGraphicFramePr>
          <p:cNvPr id="2" name="图示 1">
            <a:extLst>
              <a:ext uri="{FF2B5EF4-FFF2-40B4-BE49-F238E27FC236}">
                <a16:creationId xmlns:a16="http://schemas.microsoft.com/office/drawing/2014/main" id="{7D467EBD-5792-467F-B2E2-DB34817AA1C5}"/>
              </a:ext>
            </a:extLst>
          </p:cNvPr>
          <p:cNvGraphicFramePr/>
          <p:nvPr>
            <p:extLst>
              <p:ext uri="{D42A27DB-BD31-4B8C-83A1-F6EECF244321}">
                <p14:modId xmlns:p14="http://schemas.microsoft.com/office/powerpoint/2010/main" val="1311336329"/>
              </p:ext>
            </p:extLst>
          </p:nvPr>
        </p:nvGraphicFramePr>
        <p:xfrm>
          <a:off x="807244" y="2056506"/>
          <a:ext cx="7170737" cy="147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029E3AEE-AF1C-4EFA-A893-DB9EE5EB6869}"/>
              </a:ext>
            </a:extLst>
          </p:cNvPr>
          <p:cNvGraphicFramePr/>
          <p:nvPr>
            <p:extLst>
              <p:ext uri="{D42A27DB-BD31-4B8C-83A1-F6EECF244321}">
                <p14:modId xmlns:p14="http://schemas.microsoft.com/office/powerpoint/2010/main" val="496955930"/>
              </p:ext>
            </p:extLst>
          </p:nvPr>
        </p:nvGraphicFramePr>
        <p:xfrm>
          <a:off x="807244" y="3516646"/>
          <a:ext cx="7170737" cy="1476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AF9661-407B-4815-AC67-66D8E2991A60}"/>
              </a:ext>
            </a:extLst>
          </p:cNvPr>
          <p:cNvSpPr>
            <a:spLocks noGrp="1" noChangeArrowheads="1"/>
          </p:cNvSpPr>
          <p:nvPr>
            <p:ph type="title"/>
          </p:nvPr>
        </p:nvSpPr>
        <p:spPr>
          <a:xfrm>
            <a:off x="0" y="909638"/>
            <a:ext cx="6696075" cy="755650"/>
          </a:xfrm>
        </p:spPr>
        <p:txBody>
          <a:bodyPr/>
          <a:lstStyle/>
          <a:p>
            <a:pPr algn="l"/>
            <a:r>
              <a:rPr lang="zh-CN" altLang="en-US" sz="3600" dirty="0"/>
              <a:t>图像边缘检测</a:t>
            </a:r>
            <a:br>
              <a:rPr lang="zh-CN" altLang="zh-CN" sz="1800" dirty="0"/>
            </a:br>
            <a:endParaRPr lang="zh-CN" altLang="zh-CN" sz="1800" dirty="0"/>
          </a:p>
        </p:txBody>
      </p:sp>
      <p:sp>
        <p:nvSpPr>
          <p:cNvPr id="9219" name="Rectangle 3">
            <a:extLst>
              <a:ext uri="{FF2B5EF4-FFF2-40B4-BE49-F238E27FC236}">
                <a16:creationId xmlns:a16="http://schemas.microsoft.com/office/drawing/2014/main" id="{91844C35-24E5-454D-A287-815C124530E6}"/>
              </a:ext>
            </a:extLst>
          </p:cNvPr>
          <p:cNvSpPr>
            <a:spLocks noGrp="1" noChangeArrowheads="1"/>
          </p:cNvSpPr>
          <p:nvPr>
            <p:ph type="body" idx="1"/>
          </p:nvPr>
        </p:nvSpPr>
        <p:spPr bwMode="auto">
          <a:xfrm>
            <a:off x="323528" y="1556792"/>
            <a:ext cx="8424862" cy="3276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400" dirty="0"/>
              <a:t>边缘检测的目的就是找到图像中亮度变化剧烈的像素点构成的集合，表现出来往往是轮廓。</a:t>
            </a:r>
            <a:endParaRPr lang="en-US" altLang="zh-CN" sz="2400" dirty="0"/>
          </a:p>
          <a:p>
            <a:endParaRPr lang="en-US" altLang="zh-CN" sz="2400" dirty="0"/>
          </a:p>
          <a:p>
            <a:r>
              <a:rPr lang="zh-CN" altLang="en-US" sz="2400" dirty="0"/>
              <a:t>使用</a:t>
            </a:r>
            <a:r>
              <a:rPr lang="en-US" altLang="zh-CN" sz="2400" dirty="0"/>
              <a:t>Canny</a:t>
            </a:r>
            <a:r>
              <a:rPr lang="zh-CN" altLang="en-US" sz="2400" dirty="0"/>
              <a:t>算子检测图像边缘</a:t>
            </a:r>
          </a:p>
        </p:txBody>
      </p:sp>
      <p:pic>
        <p:nvPicPr>
          <p:cNvPr id="2" name="图片 1">
            <a:extLst>
              <a:ext uri="{FF2B5EF4-FFF2-40B4-BE49-F238E27FC236}">
                <a16:creationId xmlns:a16="http://schemas.microsoft.com/office/drawing/2014/main" id="{E8079E9F-B706-4FBB-927D-682B263D92DA}"/>
              </a:ext>
            </a:extLst>
          </p:cNvPr>
          <p:cNvPicPr>
            <a:picLocks noChangeAspect="1"/>
          </p:cNvPicPr>
          <p:nvPr/>
        </p:nvPicPr>
        <p:blipFill>
          <a:blip r:embed="rId2"/>
          <a:stretch>
            <a:fillRect/>
          </a:stretch>
        </p:blipFill>
        <p:spPr>
          <a:xfrm>
            <a:off x="-1116632" y="4176457"/>
            <a:ext cx="6463196" cy="3491706"/>
          </a:xfrm>
          <a:prstGeom prst="rect">
            <a:avLst/>
          </a:prstGeom>
        </p:spPr>
      </p:pic>
      <p:pic>
        <p:nvPicPr>
          <p:cNvPr id="3" name="图片 2">
            <a:extLst>
              <a:ext uri="{FF2B5EF4-FFF2-40B4-BE49-F238E27FC236}">
                <a16:creationId xmlns:a16="http://schemas.microsoft.com/office/drawing/2014/main" id="{52F4B7E4-1DE8-4BB6-8648-91062C3D3421}"/>
              </a:ext>
            </a:extLst>
          </p:cNvPr>
          <p:cNvPicPr>
            <a:picLocks noChangeAspect="1"/>
          </p:cNvPicPr>
          <p:nvPr/>
        </p:nvPicPr>
        <p:blipFill>
          <a:blip r:embed="rId3"/>
          <a:stretch>
            <a:fillRect/>
          </a:stretch>
        </p:blipFill>
        <p:spPr>
          <a:xfrm>
            <a:off x="3167844" y="4176457"/>
            <a:ext cx="6445211" cy="3481990"/>
          </a:xfrm>
          <a:prstGeom prst="rect">
            <a:avLst/>
          </a:prstGeom>
        </p:spPr>
      </p:pic>
      <p:pic>
        <p:nvPicPr>
          <p:cNvPr id="4" name="图片 3">
            <a:extLst>
              <a:ext uri="{FF2B5EF4-FFF2-40B4-BE49-F238E27FC236}">
                <a16:creationId xmlns:a16="http://schemas.microsoft.com/office/drawing/2014/main" id="{56A26A70-ECE1-40DA-92C1-5846D5CE3932}"/>
              </a:ext>
            </a:extLst>
          </p:cNvPr>
          <p:cNvPicPr>
            <a:picLocks noChangeAspect="1"/>
          </p:cNvPicPr>
          <p:nvPr/>
        </p:nvPicPr>
        <p:blipFill>
          <a:blip r:embed="rId4"/>
          <a:stretch>
            <a:fillRect/>
          </a:stretch>
        </p:blipFill>
        <p:spPr>
          <a:xfrm>
            <a:off x="2267744" y="3195092"/>
            <a:ext cx="3917478" cy="11855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AF9661-407B-4815-AC67-66D8E2991A60}"/>
              </a:ext>
            </a:extLst>
          </p:cNvPr>
          <p:cNvSpPr>
            <a:spLocks noGrp="1" noChangeArrowheads="1"/>
          </p:cNvSpPr>
          <p:nvPr>
            <p:ph type="title"/>
          </p:nvPr>
        </p:nvSpPr>
        <p:spPr>
          <a:xfrm>
            <a:off x="0" y="909638"/>
            <a:ext cx="6696075" cy="755650"/>
          </a:xfrm>
        </p:spPr>
        <p:txBody>
          <a:bodyPr/>
          <a:lstStyle/>
          <a:p>
            <a:pPr algn="l"/>
            <a:r>
              <a:rPr lang="en-US" altLang="zh-CN" sz="3600" dirty="0" err="1"/>
              <a:t>Haar</a:t>
            </a:r>
            <a:r>
              <a:rPr lang="zh-CN" altLang="en-US" sz="3600" dirty="0"/>
              <a:t>分类器算法</a:t>
            </a:r>
            <a:br>
              <a:rPr lang="zh-CN" altLang="zh-CN" sz="1800" dirty="0"/>
            </a:br>
            <a:endParaRPr lang="zh-CN" altLang="zh-CN" sz="1800" dirty="0"/>
          </a:p>
        </p:txBody>
      </p:sp>
      <p:sp>
        <p:nvSpPr>
          <p:cNvPr id="9219" name="Rectangle 3">
            <a:extLst>
              <a:ext uri="{FF2B5EF4-FFF2-40B4-BE49-F238E27FC236}">
                <a16:creationId xmlns:a16="http://schemas.microsoft.com/office/drawing/2014/main" id="{91844C35-24E5-454D-A287-815C124530E6}"/>
              </a:ext>
            </a:extLst>
          </p:cNvPr>
          <p:cNvSpPr>
            <a:spLocks noGrp="1" noChangeArrowheads="1"/>
          </p:cNvSpPr>
          <p:nvPr>
            <p:ph type="body" idx="1"/>
          </p:nvPr>
        </p:nvSpPr>
        <p:spPr bwMode="auto">
          <a:xfrm>
            <a:off x="323528" y="1556792"/>
            <a:ext cx="8424862" cy="3276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400" dirty="0"/>
              <a:t>①　使用</a:t>
            </a:r>
            <a:r>
              <a:rPr lang="en-US" altLang="zh-CN" sz="2400" dirty="0" err="1"/>
              <a:t>Haar</a:t>
            </a:r>
            <a:r>
              <a:rPr lang="en-US" altLang="zh-CN" sz="2400" dirty="0"/>
              <a:t>-like</a:t>
            </a:r>
            <a:r>
              <a:rPr lang="zh-CN" altLang="en-US" sz="2400" dirty="0"/>
              <a:t>特征做检测。</a:t>
            </a:r>
          </a:p>
          <a:p>
            <a:r>
              <a:rPr lang="zh-CN" altLang="en-US" sz="2400" dirty="0"/>
              <a:t>②　使用积分图（</a:t>
            </a:r>
            <a:r>
              <a:rPr lang="en-US" altLang="zh-CN" sz="2400" dirty="0"/>
              <a:t>Integral Image</a:t>
            </a:r>
            <a:r>
              <a:rPr lang="zh-CN" altLang="en-US" sz="2400" dirty="0"/>
              <a:t>）对</a:t>
            </a:r>
            <a:r>
              <a:rPr lang="en-US" altLang="zh-CN" sz="2400" dirty="0" err="1"/>
              <a:t>Haar</a:t>
            </a:r>
            <a:r>
              <a:rPr lang="en-US" altLang="zh-CN" sz="2400" dirty="0"/>
              <a:t>-like</a:t>
            </a:r>
            <a:r>
              <a:rPr lang="zh-CN" altLang="en-US" sz="2400" dirty="0"/>
              <a:t>特征求值进行加速。</a:t>
            </a:r>
          </a:p>
          <a:p>
            <a:r>
              <a:rPr lang="zh-CN" altLang="en-US" sz="2400" dirty="0"/>
              <a:t>③　使用</a:t>
            </a:r>
            <a:r>
              <a:rPr lang="en-US" altLang="zh-CN" sz="2400" dirty="0" err="1"/>
              <a:t>AdaBoost</a:t>
            </a:r>
            <a:r>
              <a:rPr lang="zh-CN" altLang="en-US" sz="2400" dirty="0"/>
              <a:t>算法训练强分类器。</a:t>
            </a:r>
          </a:p>
          <a:p>
            <a:r>
              <a:rPr lang="zh-CN" altLang="en-US" sz="2400" dirty="0"/>
              <a:t>④　使用筛选式级联把强分类器级联到一起，提高准确率</a:t>
            </a:r>
          </a:p>
        </p:txBody>
      </p:sp>
    </p:spTree>
    <p:extLst>
      <p:ext uri="{BB962C8B-B14F-4D97-AF65-F5344CB8AC3E}">
        <p14:creationId xmlns:p14="http://schemas.microsoft.com/office/powerpoint/2010/main" val="67504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F05F9-85D2-4C1A-B2D5-AC38819B32C1}"/>
              </a:ext>
            </a:extLst>
          </p:cNvPr>
          <p:cNvSpPr>
            <a:spLocks noGrp="1"/>
          </p:cNvSpPr>
          <p:nvPr>
            <p:ph type="title"/>
          </p:nvPr>
        </p:nvSpPr>
        <p:spPr>
          <a:xfrm>
            <a:off x="179388" y="682625"/>
            <a:ext cx="8964612" cy="1143000"/>
          </a:xfrm>
        </p:spPr>
        <p:txBody>
          <a:bodyPr/>
          <a:lstStyle/>
          <a:p>
            <a:pPr algn="l"/>
            <a:r>
              <a:rPr lang="en-US" altLang="zh-CN" dirty="0" err="1"/>
              <a:t>Haar</a:t>
            </a:r>
            <a:r>
              <a:rPr lang="en-US" altLang="zh-CN" dirty="0"/>
              <a:t>-like features</a:t>
            </a:r>
            <a:endParaRPr lang="zh-CN" altLang="en-US" dirty="0"/>
          </a:p>
        </p:txBody>
      </p:sp>
      <p:pic>
        <p:nvPicPr>
          <p:cNvPr id="10" name="内容占位符 9">
            <a:extLst>
              <a:ext uri="{FF2B5EF4-FFF2-40B4-BE49-F238E27FC236}">
                <a16:creationId xmlns:a16="http://schemas.microsoft.com/office/drawing/2014/main" id="{F74FF703-6380-4774-A2AA-47E905523C89}"/>
              </a:ext>
            </a:extLst>
          </p:cNvPr>
          <p:cNvPicPr>
            <a:picLocks noGrp="1" noChangeAspect="1"/>
          </p:cNvPicPr>
          <p:nvPr>
            <p:ph idx="1"/>
          </p:nvPr>
        </p:nvPicPr>
        <p:blipFill>
          <a:blip r:embed="rId2"/>
          <a:stretch>
            <a:fillRect/>
          </a:stretch>
        </p:blipFill>
        <p:spPr>
          <a:xfrm>
            <a:off x="185504" y="1628800"/>
            <a:ext cx="4476190" cy="3066667"/>
          </a:xfrm>
          <a:prstGeom prst="rect">
            <a:avLst/>
          </a:prstGeom>
        </p:spPr>
      </p:pic>
    </p:spTree>
    <p:extLst>
      <p:ext uri="{BB962C8B-B14F-4D97-AF65-F5344CB8AC3E}">
        <p14:creationId xmlns:p14="http://schemas.microsoft.com/office/powerpoint/2010/main" val="2561419547"/>
      </p:ext>
    </p:extLst>
  </p:cSld>
  <p:clrMapOvr>
    <a:masterClrMapping/>
  </p:clrMapOvr>
</p:sld>
</file>

<file path=ppt/theme/theme1.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仿宋"/>
        <a:ea typeface="仿宋"/>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1098</TotalTime>
  <Pages>0</Pages>
  <Words>448</Words>
  <Characters>0</Characters>
  <Application>Microsoft Office PowerPoint</Application>
  <DocSecurity>0</DocSecurity>
  <PresentationFormat>全屏显示(4:3)</PresentationFormat>
  <Lines>0</Lines>
  <Paragraphs>43</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microsoft yahei</vt:lpstr>
      <vt:lpstr>仿宋</vt:lpstr>
      <vt:lpstr>楷体_GB2312</vt:lpstr>
      <vt:lpstr>宋体</vt:lpstr>
      <vt:lpstr>Arial</vt:lpstr>
      <vt:lpstr>Times New Roman</vt:lpstr>
      <vt:lpstr>1_自定义设计方案</vt:lpstr>
      <vt:lpstr>PowerPoint 演示文稿</vt:lpstr>
      <vt:lpstr>PowerPoint 演示文稿</vt:lpstr>
      <vt:lpstr>PowerPoint 演示文稿</vt:lpstr>
      <vt:lpstr>PowerPoint 演示文稿</vt:lpstr>
      <vt:lpstr>PowerPoint 演示文稿</vt:lpstr>
      <vt:lpstr>感兴趣内容的检测</vt:lpstr>
      <vt:lpstr>图像边缘检测 </vt:lpstr>
      <vt:lpstr>Haar分类器算法 </vt:lpstr>
      <vt:lpstr>Haar-like features</vt:lpstr>
      <vt:lpstr>训练最优弱分类器</vt:lpstr>
      <vt:lpstr>AdaBoost算法</vt:lpstr>
      <vt:lpstr>图像校正 </vt:lpstr>
      <vt:lpstr>PowerPoint 演示文稿</vt:lpstr>
      <vt:lpstr>PowerPoint 演示文稿</vt:lpstr>
      <vt:lpstr>PowerPoint 演示文稿</vt:lpstr>
      <vt:lpstr>PowerPoint 演示文稿</vt:lpstr>
      <vt:lpstr>谢谢</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SAR目标检测识别理论与关键技术</dc:title>
  <dc:subject/>
  <dc:creator>苏一洪</dc:creator>
  <cp:keywords/>
  <dc:description/>
  <cp:lastModifiedBy>Siyu</cp:lastModifiedBy>
  <cp:revision>3627</cp:revision>
  <dcterms:created xsi:type="dcterms:W3CDTF">2006-07-14T17:55:00Z</dcterms:created>
  <dcterms:modified xsi:type="dcterms:W3CDTF">2017-10-15T10:53:09Z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2052-9.1.0.4405</vt:lpwstr>
  </property>
</Properties>
</file>