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lisp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 表达式</a:t>
            </a:r>
          </a:p>
          <a:p>
            <a:pPr/>
            <a:r>
              <a:t>currying 可以将多个参数的lambda表达式转化为多个单参数的lambda 的组合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高阶函数做抽象，输入一个过程返回一个过程，high ordered function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</a:t>
            </a:r>
          </a:p>
          <a:p>
            <a:pPr/>
            <a:r>
              <a:t>pair序对，的car cdr 可以是atom也可以是序对,嵌套递归定义。如同lisp代码结构一样。</a:t>
            </a:r>
          </a:p>
          <a:p>
            <a:pPr/>
            <a:r>
              <a:t>说明序对满足闭包性质，代数中的概念，一个集合在一个操作下是闭包的，表示操作的结果也在这个集合内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nil作为序对的链结束，也可以当做不包含任何元素的序列，空表</a:t>
            </a:r>
          </a:p>
          <a:p>
            <a:pPr/>
            <a:r>
              <a:t>(car seq) seq列表的第一个元素</a:t>
            </a:r>
          </a:p>
          <a:p>
            <a:pPr/>
            <a:r>
              <a:t>(cdr seq) 去掉第一个元素后的列表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递归过程，过程的定义中引用了自己</a:t>
            </a:r>
          </a:p>
          <a:p>
            <a:pPr/>
            <a:r>
              <a:t>递归计算过程</a:t>
            </a:r>
          </a:p>
          <a:p>
            <a:pPr/>
            <a:r>
              <a:t>迭代计算过程</a:t>
            </a:r>
          </a:p>
          <a:p>
            <a:pPr/>
            <a:r>
              <a:t>使用递归表示循环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介绍一下最基本的实现。map 映射 一个list 通过一个函数映射到另外一个list。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fold-right</a:t>
            </a:r>
          </a:p>
          <a:p>
            <a:pPr/>
            <a:r>
              <a:t>fold-left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 map </a:t>
            </a:r>
          </a:p>
          <a:p>
            <a:pPr/>
            <a:r>
              <a:t>accumulate cons nil  变平</a:t>
            </a:r>
          </a:p>
          <a:p>
            <a:pPr/>
            <a:r>
              <a:t>将每个list产生的次级list扩展到外层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2" name="Shape 3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queenssssssss!!!!!!!!!!!!!!!!!!!!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2" name="Shape 3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提出公用模式,建立高层抽象</a:t>
            </a:r>
          </a:p>
          <a:p>
            <a:pPr/>
            <a:r>
              <a:t>lambda expression 拥有一个抽象方法的类或接口</a:t>
            </a:r>
          </a:p>
          <a:p>
            <a:pPr/>
            <a:r>
              <a:t> intermediate operation terminal operation</a:t>
            </a:r>
          </a:p>
          <a:p>
            <a:pPr/>
            <a:r>
              <a:t>supplier The identity value must be an identity for the combiner function</a:t>
            </a:r>
          </a:p>
          <a:p>
            <a:pPr/>
            <a:r>
              <a:t>Collectors</a:t>
            </a:r>
          </a:p>
          <a:p>
            <a:pPr/>
            <a:r>
              <a:t>reactive programming asynchronous programming</a:t>
            </a:r>
          </a:p>
          <a:p>
            <a:pPr/>
            <a:r>
              <a:t>with observable streams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1.lisp背景介绍</a:t>
            </a:r>
          </a:p>
          <a:p>
            <a:pPr/>
            <a:r>
              <a:t>2.通过函数和数据抽象作为解决复杂度的重要工具</a:t>
            </a:r>
          </a:p>
          <a:p>
            <a:pPr/>
            <a:r>
              <a:t>3.java8新增的lambda表达式支持和streamapi的简单对比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8" name="Shape 3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命令式 imperative 迭代将filter 、 map 、reduce 逻辑放在了一个iterator中，并且是sequential的</a:t>
            </a:r>
          </a:p>
          <a:p>
            <a:pPr/>
            <a:r>
              <a:t>使用stream方式把各个元件分离开，并且可以在适当的时候换成parallel的模式parallelStream</a:t>
            </a:r>
          </a:p>
          <a:p>
            <a:pPr/>
            <a:r>
              <a:t>readable and fluent</a:t>
            </a:r>
          </a:p>
          <a:p>
            <a:pPr/>
            <a:r>
              <a:t>in order to keep code neat and simple.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9" name="Shape 3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Cheers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r>
              <a:t>函数式编程，是一种编程范式，在任意位置定义函数、把函数当做参数、返回结果。类似数学函数的方式，对于特定的输入返回同样的结果。尽量避免修改状态和数据。</a:t>
            </a:r>
          </a:p>
          <a:p>
            <a:pPr>
              <a:defRPr sz="1700"/>
            </a:pPr>
            <a:r>
              <a:t>语法非常简单，几乎没有语法，非常快的入手，没有那么多的规则，更多的创造力</a:t>
            </a:r>
          </a:p>
          <a:p>
            <a:pPr>
              <a:defRPr sz="1700"/>
            </a:pPr>
            <a:r>
              <a:t>主要使用scheme代码，和其他方言基本思想是一致的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为什么要去(学习)(了解)一门（新）的(语言)</a:t>
            </a:r>
          </a:p>
          <a:p>
            <a:pPr/>
            <a:r>
              <a:t>函数式编程，学习不同的思想、思维方式，从中得到一些启发、灵感。</a:t>
            </a:r>
          </a:p>
          <a:p>
            <a:pPr/>
            <a:r>
              <a:t>语言不仅是工具，更是思维的载体，了解另外一个世界的风格。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第二古老的语言，存在这么长时间，肯定是有很多价值的</a:t>
            </a:r>
          </a:p>
          <a:p>
            <a:pPr/>
            <a:r>
              <a:t>另外，不考虑太多利益。lisp本身是非常有趣的。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s-expression s表达式 symbolic expression</a:t>
            </a:r>
          </a:p>
          <a:p>
            <a:pPr/>
            <a:r>
              <a:t>前缀表示法</a:t>
            </a:r>
          </a:p>
          <a:p>
            <a:pPr/>
            <a:r>
              <a:t>在lisp中既用作代码有用作数据</a:t>
            </a:r>
          </a:p>
          <a:p>
            <a:pPr/>
            <a:r>
              <a:t>每个operand可能是一个atom，或者是一个s-expression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基本计算操作，定义变量</a:t>
            </a:r>
          </a:p>
          <a:p>
            <a:pPr/>
            <a:r>
              <a:t>组合式包含组合式，递归替换求值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定义function 名称 形式参数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通过谓词表达式判断，还有cond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closure闭包，包含函数的定义和当前的环境。创建了一个包含此表达式和对自由变量y的引用的闭包</a:t>
            </a:r>
          </a:p>
          <a:p>
            <a:pPr/>
            <a:r>
              <a:t>表示函数体内，包含有外层函数的参数</a:t>
            </a:r>
          </a:p>
          <a:p>
            <a:pPr/>
            <a:r>
              <a:t>外层函数返回时，参数的绑定被关闭了</a:t>
            </a:r>
          </a:p>
          <a:p>
            <a:pPr/>
            <a:r>
              <a:t>又称lexical scoping static scoping ，在定义函数的代码位置确定变量的值。</a:t>
            </a:r>
          </a:p>
          <a:p>
            <a:pPr/>
            <a:r>
              <a:t>与之相对应的是dynamic scoping。可能运行恰好遇到一个也叫y的环境。</a:t>
            </a:r>
          </a:p>
          <a:p>
            <a:pPr/>
          </a:p>
          <a:p>
            <a:pPr/>
            <a:r>
              <a:t> Clojure, Common Lisp and Scheme make use of static scoping by default</a:t>
            </a:r>
          </a:p>
          <a:p>
            <a:pPr/>
            <a:r>
              <a:t> while Newlisp, Picolisp and the embedded languages in Emacs and AutoCAD use dynamic scoping.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Introduction to lisp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ubTitle" sz="quarter" idx="1"/>
          </p:nvPr>
        </p:nvSpPr>
        <p:spPr>
          <a:xfrm>
            <a:off x="1270000" y="819553"/>
            <a:ext cx="10464800" cy="8186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λ-expression</a:t>
            </a:r>
          </a:p>
        </p:txBody>
      </p:sp>
      <p:sp>
        <p:nvSpPr>
          <p:cNvPr id="182" name="Shape 182"/>
          <p:cNvSpPr/>
          <p:nvPr/>
        </p:nvSpPr>
        <p:spPr>
          <a:xfrm>
            <a:off x="1868938" y="1884334"/>
            <a:ext cx="9266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( lambda ( &lt;formal parameters&gt; )  &lt;body&gt;)</a:t>
            </a:r>
          </a:p>
        </p:txBody>
      </p:sp>
      <p:sp>
        <p:nvSpPr>
          <p:cNvPr id="183" name="Shape 183"/>
          <p:cNvSpPr/>
          <p:nvPr/>
        </p:nvSpPr>
        <p:spPr>
          <a:xfrm>
            <a:off x="600002" y="3229250"/>
            <a:ext cx="753142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&gt;  ( ( lambda ( x ) ( * x  x ) )  3 )</a:t>
            </a:r>
          </a:p>
        </p:txBody>
      </p:sp>
      <p:sp>
        <p:nvSpPr>
          <p:cNvPr id="184" name="Shape 184"/>
          <p:cNvSpPr/>
          <p:nvPr/>
        </p:nvSpPr>
        <p:spPr>
          <a:xfrm>
            <a:off x="600002" y="4920626"/>
            <a:ext cx="753142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&gt;  ( ( lambda ( x  y ) ( + x  y ) )  3 4)</a:t>
            </a:r>
          </a:p>
        </p:txBody>
      </p:sp>
      <p:sp>
        <p:nvSpPr>
          <p:cNvPr id="185" name="Shape 185"/>
          <p:cNvSpPr/>
          <p:nvPr/>
        </p:nvSpPr>
        <p:spPr>
          <a:xfrm>
            <a:off x="1319193" y="409373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186" name="Shape 186"/>
          <p:cNvSpPr/>
          <p:nvPr/>
        </p:nvSpPr>
        <p:spPr>
          <a:xfrm>
            <a:off x="1295848" y="5822693"/>
            <a:ext cx="4151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187" name="Shape 187"/>
          <p:cNvSpPr/>
          <p:nvPr/>
        </p:nvSpPr>
        <p:spPr>
          <a:xfrm>
            <a:off x="600002" y="6687173"/>
            <a:ext cx="114733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&gt;  ( (lambda  ( x )  ( lambda ( y ) ( + x  y ) ) ) 3 ) 4)</a:t>
            </a:r>
          </a:p>
        </p:txBody>
      </p:sp>
      <p:sp>
        <p:nvSpPr>
          <p:cNvPr id="188" name="Shape 188"/>
          <p:cNvSpPr/>
          <p:nvPr/>
        </p:nvSpPr>
        <p:spPr>
          <a:xfrm>
            <a:off x="1295848" y="7551654"/>
            <a:ext cx="4151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4"/>
      <p:bldP build="whole" bldLvl="1" animBg="1" rev="0" advAuto="0" spid="187" grpId="5"/>
      <p:bldP build="whole" bldLvl="1" animBg="1" rev="0" advAuto="0" spid="184" grpId="3"/>
      <p:bldP build="whole" bldLvl="1" animBg="1" rev="0" advAuto="0" spid="183" grpId="1"/>
      <p:bldP build="whole" bldLvl="1" animBg="1" rev="0" advAuto="0" spid="188" grpId="6"/>
      <p:bldP build="whole" bldLvl="1" animBg="1" rev="0" advAuto="0" spid="185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ubTitle" sz="quarter" idx="1"/>
          </p:nvPr>
        </p:nvSpPr>
        <p:spPr>
          <a:xfrm>
            <a:off x="912931" y="933929"/>
            <a:ext cx="10464801" cy="1354200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函数中定义函数</a:t>
            </a:r>
          </a:p>
        </p:txBody>
      </p:sp>
      <p:sp>
        <p:nvSpPr>
          <p:cNvPr id="193" name="Shape 193"/>
          <p:cNvSpPr/>
          <p:nvPr/>
        </p:nvSpPr>
        <p:spPr>
          <a:xfrm>
            <a:off x="912931" y="5903517"/>
            <a:ext cx="10464801" cy="3303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30000"/>
              </a:lnSpc>
            </a:pPr>
            <a:r>
              <a:t>( define  ( plus-y  y )</a:t>
            </a:r>
          </a:p>
          <a:p>
            <a:pPr algn="l">
              <a:lnSpc>
                <a:spcPct val="130000"/>
              </a:lnSpc>
            </a:pPr>
            <a:r>
              <a:t>      ( lambda  ( x )  ( +  x  y ) ) )</a:t>
            </a:r>
          </a:p>
        </p:txBody>
      </p:sp>
      <p:sp>
        <p:nvSpPr>
          <p:cNvPr id="194" name="Shape 194"/>
          <p:cNvSpPr/>
          <p:nvPr/>
        </p:nvSpPr>
        <p:spPr>
          <a:xfrm>
            <a:off x="912931" y="2055344"/>
            <a:ext cx="10464801" cy="3743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30000"/>
              </a:lnSpc>
            </a:pPr>
            <a:r>
              <a:t>( define  ( plus-y  y )</a:t>
            </a:r>
          </a:p>
          <a:p>
            <a:pPr algn="l">
              <a:lnSpc>
                <a:spcPct val="130000"/>
              </a:lnSpc>
            </a:pPr>
            <a:r>
              <a:t>      ( define  ( plus-x  x )</a:t>
            </a:r>
          </a:p>
          <a:p>
            <a:pPr algn="l">
              <a:lnSpc>
                <a:spcPct val="130000"/>
              </a:lnSpc>
            </a:pPr>
            <a:r>
              <a:t>         ( +  x  y ) )</a:t>
            </a:r>
          </a:p>
          <a:p>
            <a:pPr algn="l">
              <a:lnSpc>
                <a:spcPct val="130000"/>
              </a:lnSpc>
            </a:pPr>
            <a:r>
              <a:t>      plus-x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ctrTitle"/>
          </p:nvPr>
        </p:nvSpPr>
        <p:spPr>
          <a:xfrm>
            <a:off x="1270000" y="1126976"/>
            <a:ext cx="10464800" cy="677588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/>
            <a:r>
              <a:t>函数作为参数、返回值</a:t>
            </a:r>
          </a:p>
        </p:txBody>
      </p:sp>
      <p:sp>
        <p:nvSpPr>
          <p:cNvPr id="197" name="Shape 197"/>
          <p:cNvSpPr/>
          <p:nvPr>
            <p:ph type="subTitle" sz="quarter" idx="1"/>
          </p:nvPr>
        </p:nvSpPr>
        <p:spPr>
          <a:xfrm>
            <a:off x="1270000" y="2724150"/>
            <a:ext cx="10464800" cy="1130300"/>
          </a:xfrm>
          <a:prstGeom prst="rect">
            <a:avLst/>
          </a:prstGeom>
        </p:spPr>
        <p:txBody>
          <a:bodyPr/>
          <a:lstStyle/>
          <a:p>
            <a:pPr algn="l"/>
            <a:r>
              <a:t>( define  ( damping  f )  </a:t>
            </a:r>
          </a:p>
          <a:p>
            <a:pPr algn="l"/>
            <a:r>
              <a:t>          ( lambda ( x )  ( /  ( +  x  ( f  x ) )  2 ) ) )</a:t>
            </a:r>
          </a:p>
        </p:txBody>
      </p:sp>
      <p:sp>
        <p:nvSpPr>
          <p:cNvPr id="198" name="Shape 198"/>
          <p:cNvSpPr/>
          <p:nvPr/>
        </p:nvSpPr>
        <p:spPr>
          <a:xfrm>
            <a:off x="1270000" y="4311650"/>
            <a:ext cx="10464800" cy="803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&gt;  ( ( damping  square )  2 )</a:t>
            </a:r>
          </a:p>
        </p:txBody>
      </p:sp>
      <p:sp>
        <p:nvSpPr>
          <p:cNvPr id="199" name="Shape 199"/>
          <p:cNvSpPr/>
          <p:nvPr/>
        </p:nvSpPr>
        <p:spPr>
          <a:xfrm>
            <a:off x="1270000" y="5893339"/>
            <a:ext cx="10464800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200"/>
            </a:pPr>
            <a:r>
              <a:t>( define  ( compose  f  g)  </a:t>
            </a:r>
          </a:p>
          <a:p>
            <a:pPr algn="l">
              <a:defRPr sz="3200"/>
            </a:pPr>
            <a:r>
              <a:t>          ( lambda ( x )  ( f  ( g  x ) ) ) )</a:t>
            </a:r>
          </a:p>
        </p:txBody>
      </p:sp>
      <p:sp>
        <p:nvSpPr>
          <p:cNvPr id="200" name="Shape 200"/>
          <p:cNvSpPr/>
          <p:nvPr/>
        </p:nvSpPr>
        <p:spPr>
          <a:xfrm>
            <a:off x="1270000" y="7475029"/>
            <a:ext cx="10464800" cy="80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&gt;  ( ( compose  square  ( lambda ( x ) ( + x 1 ) ) )  5 )</a:t>
            </a:r>
          </a:p>
        </p:txBody>
      </p:sp>
      <p:sp>
        <p:nvSpPr>
          <p:cNvPr id="201" name="Shape 201"/>
          <p:cNvSpPr/>
          <p:nvPr/>
        </p:nvSpPr>
        <p:spPr>
          <a:xfrm>
            <a:off x="1778622" y="5008725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02" name="Shape 202"/>
          <p:cNvSpPr/>
          <p:nvPr/>
        </p:nvSpPr>
        <p:spPr>
          <a:xfrm>
            <a:off x="1651520" y="845439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2"/>
      <p:bldP build="whole" bldLvl="1" animBg="1" rev="0" advAuto="0" spid="200" grpId="4"/>
      <p:bldP build="whole" bldLvl="1" animBg="1" rev="0" advAuto="0" spid="202" grpId="5"/>
      <p:bldP build="whole" bldLvl="1" animBg="1" rev="0" advAuto="0" spid="199" grpId="3"/>
      <p:bldP build="whole" bldLvl="1" animBg="1" rev="0" advAuto="0" spid="19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ctrTitle"/>
          </p:nvPr>
        </p:nvSpPr>
        <p:spPr>
          <a:xfrm>
            <a:off x="1025690" y="1521283"/>
            <a:ext cx="10464801" cy="618851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/>
            <a:r>
              <a:t>数据结构</a:t>
            </a:r>
          </a:p>
        </p:txBody>
      </p:sp>
      <p:sp>
        <p:nvSpPr>
          <p:cNvPr id="207" name="Shape 207"/>
          <p:cNvSpPr/>
          <p:nvPr>
            <p:ph type="subTitle" sz="quarter" idx="1"/>
          </p:nvPr>
        </p:nvSpPr>
        <p:spPr>
          <a:xfrm>
            <a:off x="931724" y="2710330"/>
            <a:ext cx="3002046" cy="708485"/>
          </a:xfrm>
          <a:prstGeom prst="rect">
            <a:avLst/>
          </a:prstGeom>
        </p:spPr>
        <p:txBody>
          <a:bodyPr/>
          <a:lstStyle/>
          <a:p>
            <a:pPr/>
            <a:r>
              <a:t>&gt;  ( cons  1  2 )</a:t>
            </a:r>
          </a:p>
        </p:txBody>
      </p:sp>
      <p:sp>
        <p:nvSpPr>
          <p:cNvPr id="208" name="Shape 208"/>
          <p:cNvSpPr/>
          <p:nvPr/>
        </p:nvSpPr>
        <p:spPr>
          <a:xfrm>
            <a:off x="1321459" y="3783113"/>
            <a:ext cx="126603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‘(1 . 2)</a:t>
            </a:r>
          </a:p>
        </p:txBody>
      </p:sp>
      <p:sp>
        <p:nvSpPr>
          <p:cNvPr id="209" name="Shape 209"/>
          <p:cNvSpPr/>
          <p:nvPr/>
        </p:nvSpPr>
        <p:spPr>
          <a:xfrm>
            <a:off x="7443521" y="2977819"/>
            <a:ext cx="127000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8748758" y="2977819"/>
            <a:ext cx="127000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10905409" y="2977819"/>
            <a:ext cx="127000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2" name="Shape 212"/>
          <p:cNvSpPr/>
          <p:nvPr/>
        </p:nvSpPr>
        <p:spPr>
          <a:xfrm>
            <a:off x="7443521" y="5505780"/>
            <a:ext cx="127000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3" name="Shape 213"/>
          <p:cNvSpPr/>
          <p:nvPr/>
        </p:nvSpPr>
        <p:spPr>
          <a:xfrm>
            <a:off x="9325323" y="3684798"/>
            <a:ext cx="15580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4" name="Shape 214"/>
          <p:cNvSpPr/>
          <p:nvPr/>
        </p:nvSpPr>
        <p:spPr>
          <a:xfrm>
            <a:off x="8078521" y="3684798"/>
            <a:ext cx="1" cy="18105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" name="Shape 215"/>
          <p:cNvSpPr/>
          <p:nvPr/>
        </p:nvSpPr>
        <p:spPr>
          <a:xfrm>
            <a:off x="931724" y="4731612"/>
            <a:ext cx="5279751" cy="708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&gt;   (car ( cons  1  2 ) )</a:t>
            </a:r>
          </a:p>
        </p:txBody>
      </p:sp>
      <p:sp>
        <p:nvSpPr>
          <p:cNvPr id="216" name="Shape 216"/>
          <p:cNvSpPr/>
          <p:nvPr/>
        </p:nvSpPr>
        <p:spPr>
          <a:xfrm>
            <a:off x="1314522" y="5563903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1</a:t>
            </a:r>
          </a:p>
        </p:txBody>
      </p:sp>
      <p:sp>
        <p:nvSpPr>
          <p:cNvPr id="217" name="Shape 217"/>
          <p:cNvSpPr/>
          <p:nvPr/>
        </p:nvSpPr>
        <p:spPr>
          <a:xfrm>
            <a:off x="931724" y="6262035"/>
            <a:ext cx="5279751" cy="708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&gt;   (cdr ( cons  1  2 ) )</a:t>
            </a:r>
          </a:p>
        </p:txBody>
      </p:sp>
      <p:sp>
        <p:nvSpPr>
          <p:cNvPr id="218" name="Shape 218"/>
          <p:cNvSpPr/>
          <p:nvPr/>
        </p:nvSpPr>
        <p:spPr>
          <a:xfrm>
            <a:off x="1314522" y="7084452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2</a:t>
            </a:r>
          </a:p>
        </p:txBody>
      </p:sp>
      <p:sp>
        <p:nvSpPr>
          <p:cNvPr id="219" name="Shape 219"/>
          <p:cNvSpPr/>
          <p:nvPr/>
        </p:nvSpPr>
        <p:spPr>
          <a:xfrm>
            <a:off x="7473977" y="2266876"/>
            <a:ext cx="23958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( cons  1  2 )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2"/>
      <p:bldP build="whole" bldLvl="1" animBg="1" rev="0" advAuto="0" spid="207" grpId="1"/>
      <p:bldP build="whole" bldLvl="1" animBg="1" rev="0" advAuto="0" spid="216" grpId="4"/>
      <p:bldP build="whole" bldLvl="1" animBg="1" rev="0" advAuto="0" spid="217" grpId="5"/>
      <p:bldP build="whole" bldLvl="1" animBg="1" rev="0" advAuto="0" spid="218" grpId="6"/>
      <p:bldP build="whole" bldLvl="1" animBg="1" rev="0" advAuto="0" spid="215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ctrTitle"/>
          </p:nvPr>
        </p:nvSpPr>
        <p:spPr>
          <a:xfrm>
            <a:off x="931724" y="435543"/>
            <a:ext cx="10464801" cy="1527598"/>
          </a:xfrm>
          <a:prstGeom prst="rect">
            <a:avLst/>
          </a:prstGeom>
        </p:spPr>
        <p:txBody>
          <a:bodyPr/>
          <a:lstStyle/>
          <a:p>
            <a:pPr/>
            <a:r>
              <a:t>list</a:t>
            </a:r>
          </a:p>
        </p:txBody>
      </p:sp>
      <p:sp>
        <p:nvSpPr>
          <p:cNvPr id="224" name="Shape 224"/>
          <p:cNvSpPr/>
          <p:nvPr/>
        </p:nvSpPr>
        <p:spPr>
          <a:xfrm>
            <a:off x="7417754" y="2695997"/>
            <a:ext cx="882320" cy="7437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7858914" y="3163437"/>
            <a:ext cx="1" cy="10229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" name="Shape 226"/>
          <p:cNvSpPr/>
          <p:nvPr/>
        </p:nvSpPr>
        <p:spPr>
          <a:xfrm>
            <a:off x="8315269" y="2695997"/>
            <a:ext cx="882321" cy="7437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8831602" y="3067857"/>
            <a:ext cx="7297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" name="Shape 228"/>
          <p:cNvSpPr/>
          <p:nvPr/>
        </p:nvSpPr>
        <p:spPr>
          <a:xfrm>
            <a:off x="9592985" y="2695997"/>
            <a:ext cx="882321" cy="7437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nil</a:t>
            </a:r>
          </a:p>
        </p:txBody>
      </p:sp>
      <p:sp>
        <p:nvSpPr>
          <p:cNvPr id="229" name="Shape 229"/>
          <p:cNvSpPr/>
          <p:nvPr/>
        </p:nvSpPr>
        <p:spPr>
          <a:xfrm>
            <a:off x="7417754" y="4194890"/>
            <a:ext cx="882320" cy="7437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0" name="Shape 230"/>
          <p:cNvSpPr/>
          <p:nvPr/>
        </p:nvSpPr>
        <p:spPr>
          <a:xfrm>
            <a:off x="5258915" y="2710238"/>
            <a:ext cx="882320" cy="7437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5700074" y="3177679"/>
            <a:ext cx="1" cy="10229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2" name="Shape 232"/>
          <p:cNvSpPr/>
          <p:nvPr/>
        </p:nvSpPr>
        <p:spPr>
          <a:xfrm>
            <a:off x="6156430" y="2710238"/>
            <a:ext cx="882321" cy="7437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6672762" y="3082099"/>
            <a:ext cx="7297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4" name="Shape 234"/>
          <p:cNvSpPr/>
          <p:nvPr/>
        </p:nvSpPr>
        <p:spPr>
          <a:xfrm>
            <a:off x="5258915" y="4209132"/>
            <a:ext cx="882320" cy="7437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5" name="Shape 235"/>
          <p:cNvSpPr/>
          <p:nvPr/>
        </p:nvSpPr>
        <p:spPr>
          <a:xfrm>
            <a:off x="3100075" y="2729031"/>
            <a:ext cx="882321" cy="7437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3541235" y="3196472"/>
            <a:ext cx="1" cy="10229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7" name="Shape 237"/>
          <p:cNvSpPr/>
          <p:nvPr/>
        </p:nvSpPr>
        <p:spPr>
          <a:xfrm>
            <a:off x="3997591" y="2729031"/>
            <a:ext cx="882320" cy="7437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4513923" y="3100892"/>
            <a:ext cx="7297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9" name="Shape 239"/>
          <p:cNvSpPr/>
          <p:nvPr/>
        </p:nvSpPr>
        <p:spPr>
          <a:xfrm>
            <a:off x="3100075" y="4227925"/>
            <a:ext cx="882321" cy="7437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0" name="Shape 240"/>
          <p:cNvSpPr/>
          <p:nvPr/>
        </p:nvSpPr>
        <p:spPr>
          <a:xfrm>
            <a:off x="2727352" y="5718744"/>
            <a:ext cx="68735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 cons 1 (cons 2 ( cons  3  nil ) ) )</a:t>
            </a:r>
          </a:p>
        </p:txBody>
      </p:sp>
      <p:sp>
        <p:nvSpPr>
          <p:cNvPr id="241" name="Shape 241"/>
          <p:cNvSpPr/>
          <p:nvPr/>
        </p:nvSpPr>
        <p:spPr>
          <a:xfrm>
            <a:off x="4976319" y="6841776"/>
            <a:ext cx="23756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 list 1 2 3 )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ctrTitle"/>
          </p:nvPr>
        </p:nvSpPr>
        <p:spPr>
          <a:xfrm>
            <a:off x="1270000" y="1088326"/>
            <a:ext cx="10464800" cy="1484874"/>
          </a:xfrm>
          <a:prstGeom prst="rect">
            <a:avLst/>
          </a:prstGeom>
        </p:spPr>
        <p:txBody>
          <a:bodyPr/>
          <a:lstStyle/>
          <a:p>
            <a:pPr/>
            <a:r>
              <a:t>list 操作</a:t>
            </a:r>
          </a:p>
        </p:txBody>
      </p:sp>
      <p:sp>
        <p:nvSpPr>
          <p:cNvPr id="246" name="Shape 246"/>
          <p:cNvSpPr/>
          <p:nvPr/>
        </p:nvSpPr>
        <p:spPr>
          <a:xfrm>
            <a:off x="1354778" y="2823474"/>
            <a:ext cx="78130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( append ( list 1  2  3 )  (list  4  5  6 ) )</a:t>
            </a:r>
          </a:p>
        </p:txBody>
      </p:sp>
      <p:sp>
        <p:nvSpPr>
          <p:cNvPr id="247" name="Shape 247"/>
          <p:cNvSpPr/>
          <p:nvPr/>
        </p:nvSpPr>
        <p:spPr>
          <a:xfrm>
            <a:off x="1315666" y="3817525"/>
            <a:ext cx="30623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‘( 1 2 3 4 5 6 )</a:t>
            </a:r>
          </a:p>
        </p:txBody>
      </p:sp>
      <p:sp>
        <p:nvSpPr>
          <p:cNvPr id="248" name="Shape 248"/>
          <p:cNvSpPr/>
          <p:nvPr/>
        </p:nvSpPr>
        <p:spPr>
          <a:xfrm>
            <a:off x="1440603" y="4786175"/>
            <a:ext cx="41033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( car (list  4  5  6 ) )</a:t>
            </a:r>
          </a:p>
        </p:txBody>
      </p:sp>
      <p:sp>
        <p:nvSpPr>
          <p:cNvPr id="249" name="Shape 249"/>
          <p:cNvSpPr/>
          <p:nvPr/>
        </p:nvSpPr>
        <p:spPr>
          <a:xfrm>
            <a:off x="1302813" y="6972748"/>
            <a:ext cx="15371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‘( 5 6 )</a:t>
            </a:r>
          </a:p>
        </p:txBody>
      </p:sp>
      <p:sp>
        <p:nvSpPr>
          <p:cNvPr id="250" name="Shape 250"/>
          <p:cNvSpPr/>
          <p:nvPr/>
        </p:nvSpPr>
        <p:spPr>
          <a:xfrm>
            <a:off x="1887114" y="53951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51" name="Shape 251"/>
          <p:cNvSpPr/>
          <p:nvPr/>
        </p:nvSpPr>
        <p:spPr>
          <a:xfrm>
            <a:off x="1364479" y="6125136"/>
            <a:ext cx="42556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( cdr ( list  4  5  6 ) )</a:t>
            </a:r>
          </a:p>
        </p:txBody>
      </p:sp>
      <p:sp>
        <p:nvSpPr>
          <p:cNvPr id="252" name="Shape 252"/>
          <p:cNvSpPr/>
          <p:nvPr/>
        </p:nvSpPr>
        <p:spPr>
          <a:xfrm>
            <a:off x="6102943" y="4843325"/>
            <a:ext cx="62986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i="1" sz="2800"/>
            </a:lvl1pPr>
          </a:lstStyle>
          <a:p>
            <a:pPr/>
            <a:r>
              <a:t> ( list 4 5 6 )  =  ( cons 4 ( list  5 6 ) ) </a:t>
            </a:r>
          </a:p>
        </p:txBody>
      </p:sp>
      <p:sp>
        <p:nvSpPr>
          <p:cNvPr id="253" name="Shape 253"/>
          <p:cNvSpPr/>
          <p:nvPr/>
        </p:nvSpPr>
        <p:spPr>
          <a:xfrm>
            <a:off x="1558746" y="7966798"/>
            <a:ext cx="43068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(cons 1 ( list 2 3 4 ) )</a:t>
            </a:r>
          </a:p>
        </p:txBody>
      </p:sp>
      <p:sp>
        <p:nvSpPr>
          <p:cNvPr id="254" name="Shape 254"/>
          <p:cNvSpPr/>
          <p:nvPr/>
        </p:nvSpPr>
        <p:spPr>
          <a:xfrm>
            <a:off x="1558746" y="8864773"/>
            <a:ext cx="20455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‘(1 2 3 4 )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2"/>
      <p:bldP build="whole" bldLvl="1" animBg="1" rev="0" advAuto="0" spid="248" grpId="3"/>
      <p:bldP build="whole" bldLvl="1" animBg="1" rev="0" advAuto="0" spid="254" grpId="9"/>
      <p:bldP build="whole" bldLvl="1" animBg="1" rev="0" advAuto="0" spid="251" grpId="6"/>
      <p:bldP build="whole" bldLvl="1" animBg="1" rev="0" advAuto="0" spid="252" grpId="4"/>
      <p:bldP build="whole" bldLvl="1" animBg="1" rev="0" advAuto="0" spid="253" grpId="8"/>
      <p:bldP build="whole" bldLvl="1" animBg="1" rev="0" advAuto="0" spid="249" grpId="7"/>
      <p:bldP build="whole" bldLvl="1" animBg="1" rev="0" advAuto="0" spid="246" grpId="1"/>
      <p:bldP build="whole" bldLvl="1" animBg="1" rev="0" advAuto="0" spid="250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ctrTitle"/>
          </p:nvPr>
        </p:nvSpPr>
        <p:spPr>
          <a:xfrm>
            <a:off x="1270000" y="643442"/>
            <a:ext cx="10464800" cy="87652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生成一个list</a:t>
            </a:r>
          </a:p>
        </p:txBody>
      </p:sp>
      <p:sp>
        <p:nvSpPr>
          <p:cNvPr id="257" name="Shape 257"/>
          <p:cNvSpPr/>
          <p:nvPr>
            <p:ph type="subTitle" sz="half" idx="1"/>
          </p:nvPr>
        </p:nvSpPr>
        <p:spPr>
          <a:xfrm>
            <a:off x="615605" y="2028549"/>
            <a:ext cx="12156014" cy="2704734"/>
          </a:xfrm>
          <a:prstGeom prst="rect">
            <a:avLst/>
          </a:prstGeom>
        </p:spPr>
        <p:txBody>
          <a:bodyPr/>
          <a:lstStyle/>
          <a:p>
            <a:pPr algn="l"/>
            <a:r>
              <a:t>( define ( gen-list  start  end )</a:t>
            </a:r>
          </a:p>
          <a:p>
            <a:pPr algn="l"/>
            <a:r>
              <a:t>           ( if  ( &gt; start  end )</a:t>
            </a:r>
          </a:p>
          <a:p>
            <a:pPr algn="l"/>
            <a:r>
              <a:t>                  nil </a:t>
            </a:r>
          </a:p>
          <a:p>
            <a:pPr algn="l"/>
            <a:r>
              <a:t>                 (cons start ( gen-list ( + start 1 )  end ) ) ) )</a:t>
            </a:r>
          </a:p>
        </p:txBody>
      </p:sp>
      <p:sp>
        <p:nvSpPr>
          <p:cNvPr id="258" name="Shape 258"/>
          <p:cNvSpPr/>
          <p:nvPr/>
        </p:nvSpPr>
        <p:spPr>
          <a:xfrm>
            <a:off x="1270000" y="4329305"/>
            <a:ext cx="10464800" cy="756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&gt;  ( gen  2  5 )</a:t>
            </a:r>
          </a:p>
        </p:txBody>
      </p:sp>
      <p:sp>
        <p:nvSpPr>
          <p:cNvPr id="259" name="Shape 259"/>
          <p:cNvSpPr/>
          <p:nvPr/>
        </p:nvSpPr>
        <p:spPr>
          <a:xfrm>
            <a:off x="1270000" y="5222452"/>
            <a:ext cx="10464800" cy="756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 ‘( 2 3 4 5 ) </a:t>
            </a:r>
          </a:p>
        </p:txBody>
      </p:sp>
      <p:sp>
        <p:nvSpPr>
          <p:cNvPr id="260" name="Shape 260"/>
          <p:cNvSpPr/>
          <p:nvPr/>
        </p:nvSpPr>
        <p:spPr>
          <a:xfrm>
            <a:off x="434292" y="5964301"/>
            <a:ext cx="11807187" cy="340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20000"/>
              </a:lnSpc>
              <a:defRPr sz="3200"/>
            </a:pPr>
            <a:r>
              <a:t>( define  ( gen-list  start  end )</a:t>
            </a:r>
          </a:p>
          <a:p>
            <a:pPr algn="l">
              <a:lnSpc>
                <a:spcPct val="120000"/>
              </a:lnSpc>
              <a:defRPr sz="3200"/>
            </a:pPr>
            <a:r>
              <a:t>   (  define  ( gen-iter  next  result )</a:t>
            </a:r>
          </a:p>
          <a:p>
            <a:pPr algn="l">
              <a:lnSpc>
                <a:spcPct val="120000"/>
              </a:lnSpc>
              <a:defRPr sz="3200"/>
            </a:pPr>
            <a:r>
              <a:t>         ( if  ( &lt; next  start )  result</a:t>
            </a:r>
          </a:p>
          <a:p>
            <a:pPr algn="l">
              <a:lnSpc>
                <a:spcPct val="120000"/>
              </a:lnSpc>
              <a:defRPr sz="3200"/>
            </a:pPr>
            <a:r>
              <a:t>              ( gen-iter  ( - next  1 )  (cons next result ) ) ) )</a:t>
            </a:r>
          </a:p>
          <a:p>
            <a:pPr algn="l">
              <a:lnSpc>
                <a:spcPct val="120000"/>
              </a:lnSpc>
              <a:defRPr sz="3200"/>
            </a:pPr>
            <a:r>
              <a:t>   ( gen-iter  end  nil )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2"/>
      <p:bldP build="whole" bldLvl="1" animBg="1" rev="0" advAuto="0" spid="260" grpId="3"/>
      <p:bldP build="whole" bldLvl="1" animBg="1" rev="0" advAuto="0" spid="25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ctrTitle"/>
          </p:nvPr>
        </p:nvSpPr>
        <p:spPr>
          <a:xfrm>
            <a:off x="931724" y="623107"/>
            <a:ext cx="10464801" cy="934442"/>
          </a:xfrm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/>
            <a:r>
              <a:t>map</a:t>
            </a:r>
          </a:p>
        </p:txBody>
      </p:sp>
      <p:sp>
        <p:nvSpPr>
          <p:cNvPr id="265" name="Shape 265"/>
          <p:cNvSpPr/>
          <p:nvPr>
            <p:ph type="subTitle" sz="quarter" idx="1"/>
          </p:nvPr>
        </p:nvSpPr>
        <p:spPr>
          <a:xfrm>
            <a:off x="1063276" y="2297892"/>
            <a:ext cx="10464801" cy="934442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( map proc seq)</a:t>
            </a:r>
          </a:p>
        </p:txBody>
      </p:sp>
      <p:sp>
        <p:nvSpPr>
          <p:cNvPr id="266" name="Shape 266"/>
          <p:cNvSpPr/>
          <p:nvPr/>
        </p:nvSpPr>
        <p:spPr>
          <a:xfrm>
            <a:off x="344745" y="3242642"/>
            <a:ext cx="12597058" cy="370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40000"/>
              </a:lnSpc>
            </a:pPr>
            <a:r>
              <a:t>( define  ( map  proc  seq )</a:t>
            </a:r>
          </a:p>
          <a:p>
            <a:pPr algn="l">
              <a:lnSpc>
                <a:spcPct val="140000"/>
              </a:lnSpc>
            </a:pPr>
            <a:r>
              <a:t>     ( if  ( null?  seq ) nil</a:t>
            </a:r>
          </a:p>
          <a:p>
            <a:pPr algn="l">
              <a:lnSpc>
                <a:spcPct val="140000"/>
              </a:lnSpc>
            </a:pPr>
            <a:r>
              <a:t>               ( cons  ( proc ( car  seq ) ) </a:t>
            </a:r>
          </a:p>
          <a:p>
            <a:pPr>
              <a:lnSpc>
                <a:spcPct val="140000"/>
              </a:lnSpc>
            </a:pPr>
            <a:r>
              <a:t>( my-map  proc ( cdr  seq ) ) ) ) )</a:t>
            </a:r>
          </a:p>
        </p:txBody>
      </p:sp>
      <p:sp>
        <p:nvSpPr>
          <p:cNvPr id="267" name="Shape 267"/>
          <p:cNvSpPr/>
          <p:nvPr/>
        </p:nvSpPr>
        <p:spPr>
          <a:xfrm>
            <a:off x="513927" y="6521266"/>
            <a:ext cx="60007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 map square ( list 1 2 3 4 5 )</a:t>
            </a:r>
          </a:p>
        </p:txBody>
      </p:sp>
      <p:sp>
        <p:nvSpPr>
          <p:cNvPr id="268" name="Shape 268"/>
          <p:cNvSpPr/>
          <p:nvPr/>
        </p:nvSpPr>
        <p:spPr>
          <a:xfrm>
            <a:off x="670895" y="7773244"/>
            <a:ext cx="34692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( 1  4  9  16  25 )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2"/>
      <p:bldP build="whole" bldLvl="1" animBg="1" rev="0" advAuto="0" spid="26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ctrTitle"/>
          </p:nvPr>
        </p:nvSpPr>
        <p:spPr>
          <a:xfrm>
            <a:off x="1270000" y="789738"/>
            <a:ext cx="10464800" cy="1030914"/>
          </a:xfrm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嵌套list</a:t>
            </a:r>
          </a:p>
        </p:txBody>
      </p:sp>
      <p:sp>
        <p:nvSpPr>
          <p:cNvPr id="273" name="Shape 273"/>
          <p:cNvSpPr/>
          <p:nvPr>
            <p:ph type="subTitle" sz="quarter" idx="1"/>
          </p:nvPr>
        </p:nvSpPr>
        <p:spPr>
          <a:xfrm>
            <a:off x="1015082" y="2755239"/>
            <a:ext cx="10974636" cy="2188555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3700"/>
            </a:pPr>
            <a:r>
              <a:t>( map ( lambda  ( x ) ( + x 1 ) )</a:t>
            </a:r>
          </a:p>
          <a:p>
            <a:pPr algn="l">
              <a:lnSpc>
                <a:spcPct val="120000"/>
              </a:lnSpc>
              <a:defRPr sz="3700"/>
            </a:pPr>
            <a:r>
              <a:t>     ( map  square</a:t>
            </a:r>
          </a:p>
          <a:p>
            <a:pPr algn="l">
              <a:lnSpc>
                <a:spcPct val="120000"/>
              </a:lnSpc>
              <a:defRPr sz="3700"/>
            </a:pPr>
            <a:r>
              <a:t>          ( gen-list 1 5 ) )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ctrTitle"/>
          </p:nvPr>
        </p:nvSpPr>
        <p:spPr>
          <a:xfrm>
            <a:off x="1270000" y="517338"/>
            <a:ext cx="10464800" cy="1602068"/>
          </a:xfrm>
          <a:prstGeom prst="rect">
            <a:avLst/>
          </a:prstGeom>
        </p:spPr>
        <p:txBody>
          <a:bodyPr/>
          <a:lstStyle/>
          <a:p>
            <a:pPr/>
            <a:r>
              <a:t>filter</a:t>
            </a:r>
          </a:p>
        </p:txBody>
      </p:sp>
      <p:sp>
        <p:nvSpPr>
          <p:cNvPr id="276" name="Shape 276"/>
          <p:cNvSpPr/>
          <p:nvPr>
            <p:ph type="subTitle" sz="quarter" idx="1"/>
          </p:nvPr>
        </p:nvSpPr>
        <p:spPr>
          <a:xfrm>
            <a:off x="-188259" y="2727558"/>
            <a:ext cx="10464801" cy="1179140"/>
          </a:xfrm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pPr/>
            <a:r>
              <a:t>(filter predicate seq)</a:t>
            </a:r>
          </a:p>
        </p:txBody>
      </p:sp>
      <p:sp>
        <p:nvSpPr>
          <p:cNvPr id="277" name="Shape 277"/>
          <p:cNvSpPr/>
          <p:nvPr/>
        </p:nvSpPr>
        <p:spPr>
          <a:xfrm>
            <a:off x="1626461" y="4514850"/>
            <a:ext cx="783940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( filter  prime?  ( gen-list  2  10 ) )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800"/>
            </a:lvl1pPr>
          </a:lstStyle>
          <a:p>
            <a:pPr/>
            <a:r>
              <a:t>计划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838865" y="1416654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lisp介绍</a:t>
            </a:r>
          </a:p>
          <a:p>
            <a:pPr/>
            <a:r>
              <a:t>函数</a:t>
            </a:r>
          </a:p>
          <a:p>
            <a:pPr/>
            <a:r>
              <a:t>数据结构</a:t>
            </a:r>
          </a:p>
          <a:p>
            <a:pPr/>
            <a:r>
              <a:t>java对比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ctrTitle"/>
          </p:nvPr>
        </p:nvSpPr>
        <p:spPr>
          <a:xfrm>
            <a:off x="1270000" y="1001248"/>
            <a:ext cx="10464800" cy="1067515"/>
          </a:xfrm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/>
            <a:r>
              <a:t>accumulate</a:t>
            </a:r>
          </a:p>
        </p:txBody>
      </p:sp>
      <p:sp>
        <p:nvSpPr>
          <p:cNvPr id="280" name="Shape 280"/>
          <p:cNvSpPr/>
          <p:nvPr>
            <p:ph type="subTitle" sz="half" idx="1"/>
          </p:nvPr>
        </p:nvSpPr>
        <p:spPr>
          <a:xfrm>
            <a:off x="265952" y="3170097"/>
            <a:ext cx="11816978" cy="2877765"/>
          </a:xfrm>
          <a:prstGeom prst="rect">
            <a:avLst/>
          </a:prstGeom>
        </p:spPr>
        <p:txBody>
          <a:bodyPr/>
          <a:lstStyle/>
          <a:p>
            <a:pPr algn="l">
              <a:defRPr sz="3600"/>
            </a:pPr>
            <a:r>
              <a:t>( define  ( accumulate  op  init  seq )</a:t>
            </a:r>
          </a:p>
          <a:p>
            <a:pPr algn="l">
              <a:defRPr sz="3600"/>
            </a:pPr>
            <a:r>
              <a:t>              ( if ( null? seq ) init</a:t>
            </a:r>
          </a:p>
          <a:p>
            <a:pPr algn="l">
              <a:defRPr sz="3600"/>
            </a:pPr>
            <a:r>
              <a:t>                   ( accumulate  op  ( op ( car  seq )  init )</a:t>
            </a:r>
          </a:p>
          <a:p>
            <a:pPr algn="l">
              <a:defRPr sz="3600"/>
            </a:pPr>
            <a:r>
              <a:t>                        ( cdr seq ) ) ) )</a:t>
            </a:r>
          </a:p>
        </p:txBody>
      </p:sp>
      <p:sp>
        <p:nvSpPr>
          <p:cNvPr id="281" name="Shape 281"/>
          <p:cNvSpPr/>
          <p:nvPr/>
        </p:nvSpPr>
        <p:spPr>
          <a:xfrm>
            <a:off x="321583" y="5915585"/>
            <a:ext cx="71501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 accumulate  +  0  ( list  1 2 3 4 ) )</a:t>
            </a:r>
          </a:p>
        </p:txBody>
      </p:sp>
      <p:sp>
        <p:nvSpPr>
          <p:cNvPr id="282" name="Shape 282"/>
          <p:cNvSpPr/>
          <p:nvPr/>
        </p:nvSpPr>
        <p:spPr>
          <a:xfrm>
            <a:off x="1030572" y="6859493"/>
            <a:ext cx="784579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( +  1</a:t>
            </a:r>
          </a:p>
          <a:p>
            <a:pPr algn="l"/>
            <a:r>
              <a:t>    ( +  2</a:t>
            </a:r>
          </a:p>
          <a:p>
            <a:pPr algn="l"/>
            <a:r>
              <a:t>        ( +  3</a:t>
            </a:r>
          </a:p>
          <a:p>
            <a:pPr algn="l"/>
            <a:r>
              <a:t>            ( + 4  0))))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2" grpId="2"/>
      <p:bldP build="whole" bldLvl="1" animBg="1" rev="0" advAuto="0" spid="28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ctrTitle"/>
          </p:nvPr>
        </p:nvSpPr>
        <p:spPr>
          <a:xfrm>
            <a:off x="1270000" y="799636"/>
            <a:ext cx="10464800" cy="1077941"/>
          </a:xfrm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pPr/>
            <a:r>
              <a:t>flatmap</a:t>
            </a:r>
          </a:p>
        </p:txBody>
      </p:sp>
      <p:sp>
        <p:nvSpPr>
          <p:cNvPr id="287" name="Shape 287"/>
          <p:cNvSpPr/>
          <p:nvPr>
            <p:ph type="subTitle" sz="quarter" idx="1"/>
          </p:nvPr>
        </p:nvSpPr>
        <p:spPr>
          <a:xfrm>
            <a:off x="1246093" y="5379197"/>
            <a:ext cx="12233837" cy="2033028"/>
          </a:xfrm>
          <a:prstGeom prst="rect">
            <a:avLst/>
          </a:prstGeom>
        </p:spPr>
        <p:txBody>
          <a:bodyPr/>
          <a:lstStyle/>
          <a:p>
            <a:pPr algn="l">
              <a:defRPr sz="3400"/>
            </a:pPr>
            <a:r>
              <a:t>( define  ( flatmap  proc  seq )</a:t>
            </a:r>
          </a:p>
          <a:p>
            <a:pPr algn="l">
              <a:defRPr sz="3400"/>
            </a:pPr>
            <a:r>
              <a:t>    ( accumulate  append  nil </a:t>
            </a:r>
          </a:p>
          <a:p>
            <a:pPr algn="l">
              <a:defRPr sz="3400"/>
            </a:pPr>
            <a:r>
              <a:t>         ( map  proc  seq ) ) )  </a:t>
            </a:r>
          </a:p>
        </p:txBody>
      </p:sp>
      <p:sp>
        <p:nvSpPr>
          <p:cNvPr id="288" name="Shape 288"/>
          <p:cNvSpPr/>
          <p:nvPr/>
        </p:nvSpPr>
        <p:spPr>
          <a:xfrm>
            <a:off x="1070085" y="2965450"/>
            <a:ext cx="93346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(map (lambda (x) (gen-list 1 x)) (gen-list 1 3))</a:t>
            </a:r>
          </a:p>
        </p:txBody>
      </p:sp>
      <p:sp>
        <p:nvSpPr>
          <p:cNvPr id="289" name="Shape 289"/>
          <p:cNvSpPr/>
          <p:nvPr/>
        </p:nvSpPr>
        <p:spPr>
          <a:xfrm>
            <a:off x="1406135" y="4172323"/>
            <a:ext cx="35945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'((1) (1 2) (1 2 3))</a:t>
            </a:r>
          </a:p>
        </p:txBody>
      </p:sp>
      <p:sp>
        <p:nvSpPr>
          <p:cNvPr id="290" name="Shape 290"/>
          <p:cNvSpPr/>
          <p:nvPr/>
        </p:nvSpPr>
        <p:spPr>
          <a:xfrm>
            <a:off x="68907" y="7481492"/>
            <a:ext cx="1277191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( flatmap  ( lambda ( x ) ( gen-list 1 x ) ) ( gen-list 1 3) )</a:t>
            </a:r>
          </a:p>
        </p:txBody>
      </p:sp>
      <p:sp>
        <p:nvSpPr>
          <p:cNvPr id="291" name="Shape 291"/>
          <p:cNvSpPr/>
          <p:nvPr/>
        </p:nvSpPr>
        <p:spPr>
          <a:xfrm>
            <a:off x="1193513" y="8688667"/>
            <a:ext cx="26810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'(1 1 2 1 2 3)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3"/>
      <p:bldP build="whole" bldLvl="1" animBg="1" rev="0" advAuto="0" spid="289" grpId="1"/>
      <p:bldP build="whole" bldLvl="1" animBg="1" rev="0" advAuto="0" spid="291" grpId="4"/>
      <p:bldP build="whole" bldLvl="1" animBg="1" rev="0" advAuto="0" spid="287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ctrTitle"/>
          </p:nvPr>
        </p:nvSpPr>
        <p:spPr>
          <a:xfrm>
            <a:off x="1270000" y="545259"/>
            <a:ext cx="10464800" cy="1550241"/>
          </a:xfrm>
          <a:prstGeom prst="rect">
            <a:avLst/>
          </a:prstGeom>
        </p:spPr>
        <p:txBody>
          <a:bodyPr/>
          <a:lstStyle/>
          <a:p>
            <a:pPr/>
            <a:r>
              <a:t>combine them</a:t>
            </a:r>
          </a:p>
        </p:txBody>
      </p:sp>
      <p:sp>
        <p:nvSpPr>
          <p:cNvPr id="296" name="Shape 296"/>
          <p:cNvSpPr/>
          <p:nvPr>
            <p:ph type="subTitle" sz="half" idx="1"/>
          </p:nvPr>
        </p:nvSpPr>
        <p:spPr>
          <a:xfrm>
            <a:off x="1142382" y="3698335"/>
            <a:ext cx="10464801" cy="4266038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30000"/>
              </a:lnSpc>
              <a:defRPr sz="3600"/>
            </a:pPr>
            <a:r>
              <a:t>( accumulate  +  0 </a:t>
            </a:r>
          </a:p>
          <a:p>
            <a:pPr algn="l">
              <a:lnSpc>
                <a:spcPct val="130000"/>
              </a:lnSpc>
              <a:defRPr sz="3600"/>
            </a:pPr>
            <a:r>
              <a:t>     ( filter ( lambda ( x ) ( &gt; x  0 ) )</a:t>
            </a:r>
          </a:p>
          <a:p>
            <a:pPr algn="l">
              <a:lnSpc>
                <a:spcPct val="130000"/>
              </a:lnSpc>
              <a:defRPr sz="3600"/>
            </a:pPr>
            <a:r>
              <a:t>         ( map ( lambda ( x ) ( - x  5 ) )</a:t>
            </a:r>
          </a:p>
          <a:p>
            <a:pPr algn="l">
              <a:lnSpc>
                <a:spcPct val="130000"/>
              </a:lnSpc>
              <a:defRPr sz="3600"/>
            </a:pPr>
            <a:r>
              <a:t>            (gen-list 1 10 ) ) )</a:t>
            </a:r>
          </a:p>
          <a:p>
            <a:pPr algn="l">
              <a:lnSpc>
                <a:spcPct val="130000"/>
              </a:lnSpc>
              <a:defRPr sz="3600"/>
            </a:pPr>
          </a:p>
          <a:p>
            <a:pPr algn="l">
              <a:lnSpc>
                <a:spcPct val="130000"/>
              </a:lnSpc>
              <a:defRPr sz="3600"/>
            </a:pPr>
            <a:r>
              <a:t> 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3739" y="3001075"/>
            <a:ext cx="4445001" cy="4445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7466044" y="4899725"/>
            <a:ext cx="44450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( 7, 5, 3, 1, 6, 8, 2, 4)</a:t>
            </a:r>
          </a:p>
        </p:txBody>
      </p:sp>
      <p:sp>
        <p:nvSpPr>
          <p:cNvPr id="300" name="Shape 300"/>
          <p:cNvSpPr/>
          <p:nvPr/>
        </p:nvSpPr>
        <p:spPr>
          <a:xfrm>
            <a:off x="5640751" y="651510"/>
            <a:ext cx="21973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8皇后问题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ctrTitle"/>
          </p:nvPr>
        </p:nvSpPr>
        <p:spPr>
          <a:xfrm>
            <a:off x="720164" y="658158"/>
            <a:ext cx="11732000" cy="8230349"/>
          </a:xfrm>
          <a:prstGeom prst="rect">
            <a:avLst/>
          </a:prstGeom>
        </p:spPr>
        <p:txBody>
          <a:bodyPr anchor="t"/>
          <a:lstStyle/>
          <a:p>
            <a:pPr algn="l" defTabSz="578358">
              <a:lnSpc>
                <a:spcPct val="140000"/>
              </a:lnSpc>
              <a:defRPr sz="3564"/>
            </a:pPr>
            <a:r>
              <a:t>(define (queens board-size)</a:t>
            </a:r>
          </a:p>
          <a:p>
            <a:pPr algn="l" defTabSz="578358">
              <a:lnSpc>
                <a:spcPct val="140000"/>
              </a:lnSpc>
              <a:defRPr sz="3564"/>
            </a:pPr>
            <a:r>
              <a:t>  (define (queen-cols k)</a:t>
            </a:r>
          </a:p>
          <a:p>
            <a:pPr algn="l" defTabSz="578358">
              <a:lnSpc>
                <a:spcPct val="140000"/>
              </a:lnSpc>
              <a:defRPr sz="3564"/>
            </a:pPr>
            <a:r>
              <a:t>    (if (= k 0) (list empty-board)</a:t>
            </a:r>
          </a:p>
          <a:p>
            <a:pPr algn="l" defTabSz="578358">
              <a:lnSpc>
                <a:spcPct val="140000"/>
              </a:lnSpc>
              <a:defRPr sz="3564"/>
            </a:pPr>
            <a:r>
              <a:t>       (filter  (lambda (positions) (safe? k positions))</a:t>
            </a:r>
          </a:p>
          <a:p>
            <a:pPr algn="l" defTabSz="578358">
              <a:lnSpc>
                <a:spcPct val="140000"/>
              </a:lnSpc>
              <a:defRPr sz="3564"/>
            </a:pPr>
            <a:r>
              <a:t>           (flatmap</a:t>
            </a:r>
          </a:p>
          <a:p>
            <a:pPr algn="l" defTabSz="578358">
              <a:lnSpc>
                <a:spcPct val="140000"/>
              </a:lnSpc>
              <a:defRPr sz="3564"/>
            </a:pPr>
            <a:r>
              <a:t>              (lambda (rest-of-queens)</a:t>
            </a:r>
          </a:p>
          <a:p>
            <a:pPr algn="l" defTabSz="578358">
              <a:lnSpc>
                <a:spcPct val="140000"/>
              </a:lnSpc>
              <a:defRPr sz="3564"/>
            </a:pPr>
            <a:r>
              <a:t>                (map (lambda (new-row)</a:t>
            </a:r>
          </a:p>
          <a:p>
            <a:pPr algn="l" defTabSz="578358">
              <a:lnSpc>
                <a:spcPct val="140000"/>
              </a:lnSpc>
              <a:defRPr sz="3564"/>
            </a:pPr>
            <a:r>
              <a:t>                  (adjoin-position new-row rest-of-queens))</a:t>
            </a:r>
          </a:p>
          <a:p>
            <a:pPr algn="l" defTabSz="578358">
              <a:lnSpc>
                <a:spcPct val="140000"/>
              </a:lnSpc>
              <a:defRPr sz="3564"/>
            </a:pPr>
            <a:r>
              <a:t>                    (gen-list 1 board-size)))</a:t>
            </a:r>
          </a:p>
          <a:p>
            <a:pPr algn="l" defTabSz="578358">
              <a:lnSpc>
                <a:spcPct val="140000"/>
              </a:lnSpc>
              <a:defRPr sz="3564"/>
            </a:pPr>
            <a:r>
              <a:t>           (queen-cols (- k 1))))))</a:t>
            </a:r>
          </a:p>
          <a:p>
            <a:pPr algn="l" defTabSz="578358">
              <a:lnSpc>
                <a:spcPct val="140000"/>
              </a:lnSpc>
              <a:defRPr sz="3564"/>
            </a:pPr>
            <a:r>
              <a:t>  (queen-cols board-size))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ctrTitle"/>
          </p:nvPr>
        </p:nvSpPr>
        <p:spPr>
          <a:xfrm>
            <a:off x="578324" y="41019"/>
            <a:ext cx="12395083" cy="9379866"/>
          </a:xfrm>
          <a:prstGeom prst="rect">
            <a:avLst/>
          </a:prstGeom>
        </p:spPr>
        <p:txBody>
          <a:bodyPr/>
          <a:lstStyle/>
          <a:p>
            <a:pPr algn="l">
              <a:defRPr sz="3600"/>
            </a:pPr>
            <a:r>
              <a:t>(define empty-board '())</a:t>
            </a:r>
          </a:p>
          <a:p>
            <a:pPr algn="l">
              <a:defRPr sz="3600"/>
            </a:pPr>
            <a:r>
              <a:t>(define (safe-with-col k i positions)</a:t>
            </a:r>
          </a:p>
          <a:p>
            <a:pPr algn="l">
              <a:defRPr sz="3600"/>
            </a:pPr>
            <a:r>
              <a:t>  (let ((value-k (list-ref positions (- k 1)))</a:t>
            </a:r>
          </a:p>
          <a:p>
            <a:pPr algn="l">
              <a:defRPr sz="3600"/>
            </a:pPr>
            <a:r>
              <a:t>        (value-i (list-ref positions (- i 1))))</a:t>
            </a:r>
          </a:p>
          <a:p>
            <a:pPr algn="l">
              <a:defRPr sz="3600"/>
            </a:pPr>
            <a:r>
              <a:t>    (nor (= value-k value-i)</a:t>
            </a:r>
          </a:p>
          <a:p>
            <a:pPr algn="l">
              <a:defRPr sz="3600"/>
            </a:pPr>
            <a:r>
              <a:t>         (= (abs (- i k)) (abs (- value-k value-i))))))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(define (safe? k positions)</a:t>
            </a:r>
          </a:p>
          <a:p>
            <a:pPr algn="l">
              <a:defRPr sz="3600"/>
            </a:pPr>
            <a:r>
              <a:t>  (define (safe-with i)</a:t>
            </a:r>
          </a:p>
          <a:p>
            <a:pPr algn="l">
              <a:defRPr sz="3600"/>
            </a:pPr>
            <a:r>
              <a:t>    (if (= i k) true</a:t>
            </a:r>
          </a:p>
          <a:p>
            <a:pPr algn="l">
              <a:defRPr sz="3600"/>
            </a:pPr>
            <a:r>
              <a:t>        (if (not (safe-with-col k i positions)) false</a:t>
            </a:r>
          </a:p>
          <a:p>
            <a:pPr algn="l">
              <a:defRPr sz="3600"/>
            </a:pPr>
            <a:r>
              <a:t>            (safe-with (+ i 1)))))</a:t>
            </a:r>
          </a:p>
          <a:p>
            <a:pPr algn="l">
              <a:defRPr sz="3600"/>
            </a:pPr>
            <a:r>
              <a:t>  (safe-with 1))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(define (adjoin-position new-row rest-of-queens)</a:t>
            </a:r>
          </a:p>
          <a:p>
            <a:pPr algn="l">
              <a:defRPr sz="3600"/>
            </a:pPr>
            <a:r>
              <a:t>  (append rest-of-queens (list new-row)))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ctrTitle"/>
          </p:nvPr>
        </p:nvSpPr>
        <p:spPr>
          <a:xfrm>
            <a:off x="1270000" y="741774"/>
            <a:ext cx="10464800" cy="1245100"/>
          </a:xfrm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Functional style in Java</a:t>
            </a:r>
          </a:p>
        </p:txBody>
      </p:sp>
      <p:sp>
        <p:nvSpPr>
          <p:cNvPr id="309" name="Shape 309"/>
          <p:cNvSpPr/>
          <p:nvPr>
            <p:ph type="subTitle" sz="quarter" idx="1"/>
          </p:nvPr>
        </p:nvSpPr>
        <p:spPr>
          <a:xfrm>
            <a:off x="1270000" y="2538029"/>
            <a:ext cx="10464800" cy="2027609"/>
          </a:xfrm>
          <a:prstGeom prst="rect">
            <a:avLst/>
          </a:prstGeom>
        </p:spPr>
        <p:txBody>
          <a:bodyPr/>
          <a:lstStyle/>
          <a:p>
            <a:pPr marL="493888" indent="-493888" algn="l">
              <a:buSzPct val="75000"/>
              <a:buChar char="•"/>
              <a:defRPr sz="4000"/>
            </a:pPr>
            <a:r>
              <a:t>lambda expression   java.util.function</a:t>
            </a:r>
          </a:p>
          <a:p>
            <a:pPr marL="493888" indent="-493888" algn="l">
              <a:buSzPct val="75000"/>
              <a:buChar char="•"/>
              <a:defRPr sz="4000"/>
            </a:pPr>
            <a:r>
              <a:t>Stream API   java.util.stream</a:t>
            </a:r>
          </a:p>
        </p:txBody>
      </p:sp>
      <p:sp>
        <p:nvSpPr>
          <p:cNvPr id="310" name="Shape 310"/>
          <p:cNvSpPr/>
          <p:nvPr/>
        </p:nvSpPr>
        <p:spPr>
          <a:xfrm>
            <a:off x="1289887" y="4827233"/>
            <a:ext cx="11591812" cy="4058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5111" indent="-395111" algn="l">
              <a:lnSpc>
                <a:spcPct val="120000"/>
              </a:lnSpc>
              <a:buSzPct val="75000"/>
              <a:buChar char="•"/>
              <a:defRPr sz="3200"/>
            </a:pPr>
            <a:r>
              <a:t>filter(predicate)</a:t>
            </a:r>
          </a:p>
          <a:p>
            <a:pPr marL="395111" indent="-395111" algn="l">
              <a:lnSpc>
                <a:spcPct val="120000"/>
              </a:lnSpc>
              <a:buSzPct val="75000"/>
              <a:buChar char="•"/>
              <a:defRPr sz="3200"/>
            </a:pPr>
            <a:r>
              <a:t>flatMap(mapper)</a:t>
            </a:r>
          </a:p>
          <a:p>
            <a:pPr marL="395111" indent="-395111" algn="l">
              <a:lnSpc>
                <a:spcPct val="120000"/>
              </a:lnSpc>
              <a:buSzPct val="75000"/>
              <a:buChar char="•"/>
              <a:defRPr sz="3200"/>
            </a:pPr>
            <a:r>
              <a:t>forEach(action)</a:t>
            </a:r>
          </a:p>
          <a:p>
            <a:pPr marL="395111" indent="-395111" algn="l">
              <a:lnSpc>
                <a:spcPct val="120000"/>
              </a:lnSpc>
              <a:buSzPct val="75000"/>
              <a:buChar char="•"/>
              <a:defRPr sz="3200"/>
            </a:pPr>
            <a:r>
              <a:t>map(mapper)</a:t>
            </a:r>
          </a:p>
          <a:p>
            <a:pPr marL="395111" indent="-395111" algn="l">
              <a:lnSpc>
                <a:spcPct val="120000"/>
              </a:lnSpc>
              <a:buSzPct val="75000"/>
              <a:buChar char="•"/>
              <a:defRPr sz="3200"/>
            </a:pPr>
            <a:r>
              <a:t>collect(collector)</a:t>
            </a:r>
          </a:p>
          <a:p>
            <a:pPr marL="395111" indent="-395111" algn="l">
              <a:lnSpc>
                <a:spcPct val="120000"/>
              </a:lnSpc>
              <a:buSzPct val="75000"/>
              <a:buChar char="•"/>
              <a:defRPr sz="3200"/>
            </a:pPr>
            <a:r>
              <a:t>reduce(identity, accumulator, combiner)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subTitle" sz="half" idx="1"/>
          </p:nvPr>
        </p:nvSpPr>
        <p:spPr>
          <a:xfrm>
            <a:off x="1051227" y="2415468"/>
            <a:ext cx="10464801" cy="3543491"/>
          </a:xfrm>
          <a:prstGeom prst="rect">
            <a:avLst/>
          </a:prstGeom>
        </p:spPr>
        <p:txBody>
          <a:bodyPr/>
          <a:lstStyle/>
          <a:p>
            <a:pPr algn="l" defTabSz="525779">
              <a:defRPr sz="3239"/>
            </a:pPr>
            <a:r>
              <a:t>List&lt;String&gt; words = …</a:t>
            </a:r>
          </a:p>
          <a:p>
            <a:pPr algn="l" defTabSz="525779">
              <a:defRPr sz="3239"/>
            </a:pPr>
            <a:r>
              <a:t>long count = 0;</a:t>
            </a:r>
          </a:p>
          <a:p>
            <a:pPr algn="l" defTabSz="525779">
              <a:defRPr sz="3239"/>
            </a:pPr>
            <a:r>
              <a:t>for (String word : words ) {</a:t>
            </a:r>
          </a:p>
          <a:p>
            <a:pPr algn="l" defTabSz="525779">
              <a:defRPr sz="3239"/>
            </a:pPr>
            <a:r>
              <a:t>      if ( word.length() &gt; 4 ) {</a:t>
            </a:r>
          </a:p>
          <a:p>
            <a:pPr algn="l" defTabSz="525779">
              <a:defRPr sz="3239"/>
            </a:pPr>
            <a:r>
              <a:t>          count += 1;</a:t>
            </a:r>
          </a:p>
          <a:p>
            <a:pPr algn="l" defTabSz="525779">
              <a:defRPr sz="3239"/>
            </a:pPr>
            <a:r>
              <a:t>      }       </a:t>
            </a:r>
          </a:p>
          <a:p>
            <a:pPr algn="l" defTabSz="525779">
              <a:defRPr sz="3239"/>
            </a:pPr>
            <a:r>
              <a:t>}</a:t>
            </a:r>
          </a:p>
        </p:txBody>
      </p:sp>
      <p:sp>
        <p:nvSpPr>
          <p:cNvPr id="315" name="Shape 315"/>
          <p:cNvSpPr/>
          <p:nvPr/>
        </p:nvSpPr>
        <p:spPr>
          <a:xfrm>
            <a:off x="996534" y="6006363"/>
            <a:ext cx="10464801" cy="1844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/>
            <a:r>
              <a:t>words.stream()</a:t>
            </a:r>
          </a:p>
          <a:p>
            <a:pPr algn="l"/>
            <a:r>
              <a:t>          .filter(w -&gt; w.length() &gt; 4)</a:t>
            </a:r>
          </a:p>
          <a:p>
            <a:pPr algn="l"/>
            <a:r>
              <a:t>          .count()</a:t>
            </a:r>
          </a:p>
        </p:txBody>
      </p:sp>
      <p:sp>
        <p:nvSpPr>
          <p:cNvPr id="316" name="Shape 316"/>
          <p:cNvSpPr/>
          <p:nvPr/>
        </p:nvSpPr>
        <p:spPr>
          <a:xfrm>
            <a:off x="996534" y="6006363"/>
            <a:ext cx="10464801" cy="239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/>
            <a:r>
              <a:t>words.stream()</a:t>
            </a:r>
          </a:p>
          <a:p>
            <a:pPr algn="l"/>
            <a:r>
              <a:t>          .filter(w -&gt; w.length() &gt; 4)</a:t>
            </a:r>
          </a:p>
          <a:p>
            <a:pPr algn="l"/>
            <a:r>
              <a:t>          .map(w -&gt; 1L)</a:t>
            </a:r>
          </a:p>
          <a:p>
            <a:pPr algn="l"/>
            <a:r>
              <a:t>          .reduce(0, (a, b) -&gt; a + b))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2"/>
      <p:bldP build="whole" bldLvl="1" animBg="1" rev="0" advAuto="0" spid="316" grpId="3"/>
      <p:bldP build="whole" bldLvl="1" animBg="1" rev="0" advAuto="0" spid="31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subTitle" idx="1"/>
          </p:nvPr>
        </p:nvSpPr>
        <p:spPr>
          <a:xfrm>
            <a:off x="99083" y="2237930"/>
            <a:ext cx="12806634" cy="7836114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</a:pPr>
            <a:r>
              <a:t>Map&lt;String, Integer&gt; wordCountMap = new HashMap&lt;&gt;();</a:t>
            </a:r>
          </a:p>
          <a:p>
            <a:pPr algn="l">
              <a:lnSpc>
                <a:spcPct val="120000"/>
              </a:lnSpc>
            </a:pPr>
            <a:r>
              <a:t>	List&lt;String&gt; lines = Files.readAllLines(path);</a:t>
            </a:r>
          </a:p>
          <a:p>
            <a:pPr algn="l">
              <a:lnSpc>
                <a:spcPct val="120000"/>
              </a:lnSpc>
            </a:pPr>
            <a:r>
              <a:t>	for (String line : lines) {</a:t>
            </a:r>
          </a:p>
          <a:p>
            <a:pPr algn="l">
              <a:lnSpc>
                <a:spcPct val="120000"/>
              </a:lnSpc>
            </a:pPr>
            <a:r>
              <a:t>		String[] words = WHITE_SPACE.split(line);</a:t>
            </a:r>
          </a:p>
          <a:p>
            <a:pPr algn="l">
              <a:lnSpc>
                <a:spcPct val="120000"/>
              </a:lnSpc>
            </a:pPr>
            <a:r>
              <a:t>		for (String word : words) {</a:t>
            </a:r>
          </a:p>
          <a:p>
            <a:pPr algn="l">
              <a:lnSpc>
                <a:spcPct val="120000"/>
              </a:lnSpc>
            </a:pPr>
            <a:r>
              <a:t>			if (word.length() &gt; 4) {</a:t>
            </a:r>
          </a:p>
          <a:p>
            <a:pPr algn="l">
              <a:lnSpc>
                <a:spcPct val="120000"/>
              </a:lnSpc>
            </a:pPr>
            <a:r>
              <a:t>				if (StringUtils.isNotEmpty(word)) {</a:t>
            </a:r>
          </a:p>
          <a:p>
            <a:pPr algn="l">
              <a:lnSpc>
                <a:spcPct val="120000"/>
              </a:lnSpc>
            </a:pPr>
            <a:r>
              <a:t>					wordCountMap.merge(word, 1, Integer::sum);</a:t>
            </a:r>
          </a:p>
          <a:p>
            <a:pPr algn="l">
              <a:lnSpc>
                <a:spcPct val="120000"/>
              </a:lnSpc>
            </a:pPr>
            <a:r>
              <a:t>				}</a:t>
            </a:r>
          </a:p>
          <a:p>
            <a:pPr algn="l">
              <a:lnSpc>
                <a:spcPct val="120000"/>
              </a:lnSpc>
            </a:pPr>
            <a:r>
              <a:t>			}</a:t>
            </a:r>
          </a:p>
          <a:p>
            <a:pPr algn="l">
              <a:lnSpc>
                <a:spcPct val="120000"/>
              </a:lnSpc>
            </a:pPr>
            <a:r>
              <a:t>		}</a:t>
            </a:r>
          </a:p>
          <a:p>
            <a:pPr algn="l">
              <a:lnSpc>
                <a:spcPct val="120000"/>
              </a:lnSpc>
            </a:pPr>
            <a:r>
              <a:t>	}</a:t>
            </a:r>
          </a:p>
        </p:txBody>
      </p:sp>
      <p:sp>
        <p:nvSpPr>
          <p:cNvPr id="321" name="Shape 321"/>
          <p:cNvSpPr/>
          <p:nvPr/>
        </p:nvSpPr>
        <p:spPr>
          <a:xfrm>
            <a:off x="4444479" y="1198440"/>
            <a:ext cx="29855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Collection API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ubTitle" idx="1"/>
          </p:nvPr>
        </p:nvSpPr>
        <p:spPr>
          <a:xfrm>
            <a:off x="317926" y="3828266"/>
            <a:ext cx="12368947" cy="422580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 sz="3000"/>
            </a:pPr>
            <a:r>
              <a:t>Stream&lt;String&gt; lines = Files.lines(path);</a:t>
            </a:r>
          </a:p>
          <a:p>
            <a:pPr algn="l">
              <a:lnSpc>
                <a:spcPct val="150000"/>
              </a:lnSpc>
              <a:defRPr sz="3000"/>
            </a:pPr>
            <a:r>
              <a:t>Map&lt;String, Long&gt; wordCount = lines</a:t>
            </a:r>
          </a:p>
          <a:p>
            <a:pPr algn="l">
              <a:lnSpc>
                <a:spcPct val="150000"/>
              </a:lnSpc>
              <a:defRPr sz="3000"/>
            </a:pPr>
            <a:r>
              <a:t>		.flatMap(WHITE_SPACE::splitAsStream)</a:t>
            </a:r>
          </a:p>
          <a:p>
            <a:pPr algn="l">
              <a:lnSpc>
                <a:spcPct val="150000"/>
              </a:lnSpc>
              <a:defRPr sz="3000"/>
            </a:pPr>
            <a:r>
              <a:t>		.filter(w -&gt; w.length() &gt; 4)</a:t>
            </a:r>
          </a:p>
          <a:p>
            <a:pPr algn="l">
              <a:lnSpc>
                <a:spcPct val="150000"/>
              </a:lnSpc>
              <a:defRPr sz="3000"/>
            </a:pPr>
            <a:r>
              <a:t>		.collect(Collectors.groupingBy(w -&gt; w, Collectors.counting()));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lisp (list processor) 第一门函数式语言 (1958~)</a:t>
            </a:r>
          </a:p>
          <a:p>
            <a:pPr/>
            <a:r>
              <a:t>有很多方言 scheme、commons lisp、racket、clojure</a:t>
            </a:r>
          </a:p>
          <a:p>
            <a:pPr/>
            <a:r>
              <a:t>语法简单，括号很多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ctrTitle"/>
          </p:nvPr>
        </p:nvSpPr>
        <p:spPr>
          <a:xfrm>
            <a:off x="1270000" y="1307720"/>
            <a:ext cx="10464800" cy="752078"/>
          </a:xfrm>
          <a:prstGeom prst="rect">
            <a:avLst/>
          </a:prstGeom>
        </p:spPr>
        <p:txBody>
          <a:bodyPr/>
          <a:lstStyle>
            <a:lvl1pPr defTabSz="368045">
              <a:defRPr sz="5040"/>
            </a:lvl1pPr>
          </a:lstStyle>
          <a:p>
            <a:pPr/>
            <a:r>
              <a:t>推荐的书</a:t>
            </a:r>
          </a:p>
        </p:txBody>
      </p:sp>
      <p:sp>
        <p:nvSpPr>
          <p:cNvPr id="326" name="Shape 326"/>
          <p:cNvSpPr/>
          <p:nvPr/>
        </p:nvSpPr>
        <p:spPr>
          <a:xfrm>
            <a:off x="3930649" y="3923359"/>
            <a:ext cx="51435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计算机程序的构造和解释</a:t>
            </a:r>
          </a:p>
        </p:txBody>
      </p:sp>
      <p:pic>
        <p:nvPicPr>
          <p:cNvPr id="32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09949" y="4720104"/>
            <a:ext cx="2384902" cy="356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&amp; QA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ctrTitle"/>
          </p:nvPr>
        </p:nvSpPr>
        <p:spPr>
          <a:xfrm>
            <a:off x="1270000" y="1262854"/>
            <a:ext cx="10464800" cy="979254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动机</a:t>
            </a:r>
          </a:p>
        </p:txBody>
      </p:sp>
      <p:sp>
        <p:nvSpPr>
          <p:cNvPr id="133" name="Shape 133"/>
          <p:cNvSpPr/>
          <p:nvPr>
            <p:ph type="subTitle" sz="quarter" idx="1"/>
          </p:nvPr>
        </p:nvSpPr>
        <p:spPr>
          <a:xfrm>
            <a:off x="1270000" y="3078479"/>
            <a:ext cx="10464800" cy="1864741"/>
          </a:xfrm>
          <a:prstGeom prst="rect">
            <a:avLst/>
          </a:prstGeom>
        </p:spPr>
        <p:txBody>
          <a:bodyPr/>
          <a:lstStyle/>
          <a:p>
            <a:pPr marL="395111" indent="-395111" algn="l">
              <a:lnSpc>
                <a:spcPct val="230000"/>
              </a:lnSpc>
              <a:buSzPct val="75000"/>
              <a:buChar char="•"/>
              <a:defRPr sz="4000"/>
            </a:pPr>
            <a:r>
              <a:t>另一种编程范式</a:t>
            </a:r>
          </a:p>
          <a:p>
            <a:pPr marL="395111" indent="-395111" algn="l">
              <a:lnSpc>
                <a:spcPct val="230000"/>
              </a:lnSpc>
              <a:buSzPct val="75000"/>
              <a:buChar char="•"/>
              <a:defRPr sz="4000"/>
            </a:pPr>
            <a:r>
              <a:t>比较有趣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/>
            <a:r>
              <a:t>(operator operand1 operand2 …)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ubTitle" sz="quarter" idx="1"/>
          </p:nvPr>
        </p:nvSpPr>
        <p:spPr>
          <a:xfrm>
            <a:off x="1025690" y="1251794"/>
            <a:ext cx="10464801" cy="740345"/>
          </a:xfrm>
          <a:prstGeom prst="rect">
            <a:avLst/>
          </a:prstGeom>
        </p:spPr>
        <p:txBody>
          <a:bodyPr/>
          <a:lstStyle>
            <a:lvl1pPr algn="l">
              <a:defRPr sz="3400"/>
            </a:lvl1pPr>
          </a:lstStyle>
          <a:p>
            <a:pPr/>
            <a:r>
              <a:t>&gt;  ( +  2  3 )</a:t>
            </a:r>
          </a:p>
        </p:txBody>
      </p:sp>
      <p:sp>
        <p:nvSpPr>
          <p:cNvPr id="142" name="Shape 142"/>
          <p:cNvSpPr/>
          <p:nvPr/>
        </p:nvSpPr>
        <p:spPr>
          <a:xfrm>
            <a:off x="1025690" y="2713101"/>
            <a:ext cx="10464801" cy="74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400"/>
            </a:lvl1pPr>
          </a:lstStyle>
          <a:p>
            <a:pPr/>
            <a:r>
              <a:t>&gt;  ( * 1  2  3 )</a:t>
            </a:r>
          </a:p>
        </p:txBody>
      </p:sp>
      <p:sp>
        <p:nvSpPr>
          <p:cNvPr id="143" name="Shape 143"/>
          <p:cNvSpPr/>
          <p:nvPr/>
        </p:nvSpPr>
        <p:spPr>
          <a:xfrm>
            <a:off x="1413158" y="2028769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44" name="Shape 144"/>
          <p:cNvSpPr/>
          <p:nvPr/>
        </p:nvSpPr>
        <p:spPr>
          <a:xfrm>
            <a:off x="1413158" y="3490077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5" name="Shape 145"/>
          <p:cNvSpPr/>
          <p:nvPr/>
        </p:nvSpPr>
        <p:spPr>
          <a:xfrm>
            <a:off x="1025690" y="6080877"/>
            <a:ext cx="10464801" cy="74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400"/>
            </a:lvl1pPr>
          </a:lstStyle>
          <a:p>
            <a:pPr/>
            <a:r>
              <a:t>&gt;  ( define  foo  3 )</a:t>
            </a:r>
          </a:p>
        </p:txBody>
      </p:sp>
      <p:sp>
        <p:nvSpPr>
          <p:cNvPr id="146" name="Shape 146"/>
          <p:cNvSpPr/>
          <p:nvPr/>
        </p:nvSpPr>
        <p:spPr>
          <a:xfrm>
            <a:off x="1025690" y="4380178"/>
            <a:ext cx="10464801" cy="74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400"/>
            </a:lvl1pPr>
          </a:lstStyle>
          <a:p>
            <a:pPr/>
            <a:r>
              <a:t>&gt;  ( + ( *   2  3 )  ( +  3  4 ) )</a:t>
            </a:r>
          </a:p>
        </p:txBody>
      </p:sp>
      <p:sp>
        <p:nvSpPr>
          <p:cNvPr id="147" name="Shape 147"/>
          <p:cNvSpPr/>
          <p:nvPr/>
        </p:nvSpPr>
        <p:spPr>
          <a:xfrm>
            <a:off x="1286057" y="523381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</a:t>
            </a:r>
          </a:p>
        </p:txBody>
      </p:sp>
      <p:sp>
        <p:nvSpPr>
          <p:cNvPr id="148" name="Shape 148"/>
          <p:cNvSpPr/>
          <p:nvPr/>
        </p:nvSpPr>
        <p:spPr>
          <a:xfrm>
            <a:off x="1025690" y="6977548"/>
            <a:ext cx="10464801" cy="74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400"/>
            </a:lvl1pPr>
          </a:lstStyle>
          <a:p>
            <a:pPr/>
            <a:r>
              <a:t>&gt;  ( *  foo  foo )</a:t>
            </a:r>
          </a:p>
        </p:txBody>
      </p:sp>
      <p:sp>
        <p:nvSpPr>
          <p:cNvPr id="149" name="Shape 149"/>
          <p:cNvSpPr/>
          <p:nvPr/>
        </p:nvSpPr>
        <p:spPr>
          <a:xfrm>
            <a:off x="1413158" y="7874220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150" name="Shape 150"/>
          <p:cNvSpPr/>
          <p:nvPr/>
        </p:nvSpPr>
        <p:spPr>
          <a:xfrm>
            <a:off x="3253086" y="350675"/>
            <a:ext cx="6498629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基本表达式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3"/>
      <p:bldP build="whole" bldLvl="1" animBg="1" rev="0" advAuto="0" spid="148" grpId="7"/>
      <p:bldP build="whole" bldLvl="1" animBg="1" rev="0" advAuto="0" spid="142" grpId="2"/>
      <p:bldP build="whole" bldLvl="1" animBg="1" rev="0" advAuto="0" spid="149" grpId="8"/>
      <p:bldP build="whole" bldLvl="1" animBg="1" rev="0" advAuto="0" spid="146" grpId="4"/>
      <p:bldP build="whole" bldLvl="1" animBg="1" rev="0" advAuto="0" spid="143" grpId="1"/>
      <p:bldP build="whole" bldLvl="1" animBg="1" rev="0" advAuto="0" spid="145" grpId="6"/>
      <p:bldP build="whole" bldLvl="1" animBg="1" rev="0" advAuto="0" spid="147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ubTitle" sz="quarter" idx="1"/>
          </p:nvPr>
        </p:nvSpPr>
        <p:spPr>
          <a:xfrm>
            <a:off x="1270000" y="3112307"/>
            <a:ext cx="10464800" cy="6477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&gt;  ( define   ( square  x )  ( *  x  x ) )</a:t>
            </a:r>
          </a:p>
        </p:txBody>
      </p:sp>
      <p:sp>
        <p:nvSpPr>
          <p:cNvPr id="155" name="Shape 155"/>
          <p:cNvSpPr/>
          <p:nvPr/>
        </p:nvSpPr>
        <p:spPr>
          <a:xfrm>
            <a:off x="1601089" y="5055847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156" name="Shape 156"/>
          <p:cNvSpPr/>
          <p:nvPr/>
        </p:nvSpPr>
        <p:spPr>
          <a:xfrm>
            <a:off x="1270000" y="4086335"/>
            <a:ext cx="104648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&gt;  ( square  3 )</a:t>
            </a:r>
          </a:p>
        </p:txBody>
      </p:sp>
      <p:sp>
        <p:nvSpPr>
          <p:cNvPr id="157" name="Shape 157"/>
          <p:cNvSpPr/>
          <p:nvPr/>
        </p:nvSpPr>
        <p:spPr>
          <a:xfrm>
            <a:off x="3253086" y="350675"/>
            <a:ext cx="6498629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定义函数</a:t>
            </a:r>
          </a:p>
        </p:txBody>
      </p:sp>
      <p:sp>
        <p:nvSpPr>
          <p:cNvPr id="158" name="Shape 158"/>
          <p:cNvSpPr/>
          <p:nvPr/>
        </p:nvSpPr>
        <p:spPr>
          <a:xfrm>
            <a:off x="1270000" y="6025360"/>
            <a:ext cx="10464800" cy="123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200"/>
            </a:pPr>
            <a:r>
              <a:t>&gt;  ( define ( sum-of-squares  x  y )</a:t>
            </a:r>
          </a:p>
          <a:p>
            <a:pPr algn="l">
              <a:defRPr sz="3200"/>
            </a:pPr>
            <a:r>
              <a:t>                  ( + ( square x )  ( square  y )</a:t>
            </a:r>
          </a:p>
        </p:txBody>
      </p:sp>
      <p:sp>
        <p:nvSpPr>
          <p:cNvPr id="159" name="Shape 159"/>
          <p:cNvSpPr/>
          <p:nvPr/>
        </p:nvSpPr>
        <p:spPr>
          <a:xfrm>
            <a:off x="1473987" y="8332833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25</a:t>
            </a:r>
          </a:p>
        </p:txBody>
      </p:sp>
      <p:sp>
        <p:nvSpPr>
          <p:cNvPr id="160" name="Shape 160"/>
          <p:cNvSpPr/>
          <p:nvPr/>
        </p:nvSpPr>
        <p:spPr>
          <a:xfrm>
            <a:off x="1270000" y="7414010"/>
            <a:ext cx="10464800" cy="1235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&gt;  ( sum-of-squares  4  3)</a:t>
            </a:r>
          </a:p>
        </p:txBody>
      </p:sp>
      <p:sp>
        <p:nvSpPr>
          <p:cNvPr id="161" name="Shape 161"/>
          <p:cNvSpPr/>
          <p:nvPr/>
        </p:nvSpPr>
        <p:spPr>
          <a:xfrm>
            <a:off x="1973271" y="1639364"/>
            <a:ext cx="9297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i="1" sz="2800"/>
            </a:lvl1pPr>
          </a:lstStyle>
          <a:p>
            <a:pPr/>
            <a:r>
              <a:t>( define  ( &lt;name&gt; &lt;formal parameters&gt; ) &lt;body&gt;)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3"/>
      <p:bldP build="whole" bldLvl="1" animBg="1" rev="0" advAuto="0" spid="159" grpId="6"/>
      <p:bldP build="whole" bldLvl="1" animBg="1" rev="0" advAuto="0" spid="156" grpId="2"/>
      <p:bldP build="whole" bldLvl="1" animBg="1" rev="0" advAuto="0" spid="154" grpId="1"/>
      <p:bldP build="whole" bldLvl="1" animBg="1" rev="0" advAuto="0" spid="158" grpId="4"/>
      <p:bldP build="whole" bldLvl="1" animBg="1" rev="0" advAuto="0" spid="160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5530850" y="745329"/>
            <a:ext cx="19431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流程控制</a:t>
            </a:r>
          </a:p>
        </p:txBody>
      </p:sp>
      <p:sp>
        <p:nvSpPr>
          <p:cNvPr id="166" name="Shape 166"/>
          <p:cNvSpPr/>
          <p:nvPr/>
        </p:nvSpPr>
        <p:spPr>
          <a:xfrm>
            <a:off x="986613" y="1986045"/>
            <a:ext cx="470969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(define  ( abs  x )</a:t>
            </a:r>
          </a:p>
          <a:p>
            <a:pPr algn="l"/>
            <a:r>
              <a:t>             ( if  ( &gt;  x  0 )</a:t>
            </a:r>
          </a:p>
          <a:p>
            <a:pPr algn="l"/>
            <a:r>
              <a:t>                    x</a:t>
            </a:r>
          </a:p>
          <a:p>
            <a:pPr algn="l"/>
            <a:r>
              <a:t>                    (- x ) ) )</a:t>
            </a:r>
          </a:p>
        </p:txBody>
      </p:sp>
      <p:sp>
        <p:nvSpPr>
          <p:cNvPr id="167" name="Shape 167"/>
          <p:cNvSpPr/>
          <p:nvPr/>
        </p:nvSpPr>
        <p:spPr>
          <a:xfrm>
            <a:off x="1077201" y="4954975"/>
            <a:ext cx="41206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&gt;  (abs  -1)</a:t>
            </a:r>
          </a:p>
        </p:txBody>
      </p:sp>
      <p:sp>
        <p:nvSpPr>
          <p:cNvPr id="168" name="Shape 168"/>
          <p:cNvSpPr/>
          <p:nvPr/>
        </p:nvSpPr>
        <p:spPr>
          <a:xfrm>
            <a:off x="1077201" y="6585421"/>
            <a:ext cx="41206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&gt;  (abs  2)</a:t>
            </a:r>
          </a:p>
        </p:txBody>
      </p:sp>
      <p:sp>
        <p:nvSpPr>
          <p:cNvPr id="169" name="Shape 169"/>
          <p:cNvSpPr/>
          <p:nvPr/>
        </p:nvSpPr>
        <p:spPr>
          <a:xfrm>
            <a:off x="1077201" y="5770198"/>
            <a:ext cx="41206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1</a:t>
            </a:r>
          </a:p>
        </p:txBody>
      </p:sp>
      <p:sp>
        <p:nvSpPr>
          <p:cNvPr id="170" name="Shape 170"/>
          <p:cNvSpPr/>
          <p:nvPr/>
        </p:nvSpPr>
        <p:spPr>
          <a:xfrm>
            <a:off x="1077201" y="7569781"/>
            <a:ext cx="41206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  <p:bldP build="whole" bldLvl="1" animBg="1" rev="0" advAuto="0" spid="168" grpId="3"/>
      <p:bldP build="whole" bldLvl="1" animBg="1" rev="0" advAuto="0" spid="169" grpId="2"/>
      <p:bldP build="whole" bldLvl="1" animBg="1" rev="0" advAuto="0" spid="170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ubTitle" sz="quarter" idx="1"/>
          </p:nvPr>
        </p:nvSpPr>
        <p:spPr>
          <a:xfrm>
            <a:off x="912931" y="1157828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函数中定义函数</a:t>
            </a:r>
          </a:p>
        </p:txBody>
      </p:sp>
      <p:sp>
        <p:nvSpPr>
          <p:cNvPr id="175" name="Shape 175"/>
          <p:cNvSpPr/>
          <p:nvPr/>
        </p:nvSpPr>
        <p:spPr>
          <a:xfrm>
            <a:off x="912931" y="2262068"/>
            <a:ext cx="10464801" cy="375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30000"/>
              </a:lnSpc>
            </a:pPr>
            <a:r>
              <a:t>( define  ( plus-y  y )</a:t>
            </a:r>
          </a:p>
          <a:p>
            <a:pPr algn="l">
              <a:lnSpc>
                <a:spcPct val="130000"/>
              </a:lnSpc>
            </a:pPr>
            <a:r>
              <a:t>      ( define  ( plus-x  x )</a:t>
            </a:r>
          </a:p>
          <a:p>
            <a:pPr algn="l">
              <a:lnSpc>
                <a:spcPct val="130000"/>
              </a:lnSpc>
            </a:pPr>
            <a:r>
              <a:t>         ( +  x  y ) )</a:t>
            </a:r>
          </a:p>
          <a:p>
            <a:pPr algn="l">
              <a:lnSpc>
                <a:spcPct val="130000"/>
              </a:lnSpc>
            </a:pPr>
            <a:r>
              <a:t>      plus-x )</a:t>
            </a:r>
          </a:p>
        </p:txBody>
      </p:sp>
      <p:sp>
        <p:nvSpPr>
          <p:cNvPr id="176" name="Shape 176"/>
          <p:cNvSpPr/>
          <p:nvPr/>
        </p:nvSpPr>
        <p:spPr>
          <a:xfrm>
            <a:off x="933882" y="6266666"/>
            <a:ext cx="70089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30000"/>
              </a:lnSpc>
            </a:lvl1pPr>
          </a:lstStyle>
          <a:p>
            <a:pPr/>
            <a:r>
              <a:t>&gt;  ( ( plus-y  3 )  5 )</a:t>
            </a:r>
          </a:p>
        </p:txBody>
      </p:sp>
      <p:sp>
        <p:nvSpPr>
          <p:cNvPr id="177" name="Shape 177"/>
          <p:cNvSpPr/>
          <p:nvPr/>
        </p:nvSpPr>
        <p:spPr>
          <a:xfrm>
            <a:off x="933882" y="7167640"/>
            <a:ext cx="70089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30000"/>
              </a:lnSpc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  <p:bldP build="whole" bldLvl="1" animBg="1" rev="0" advAuto="0" spid="177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