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E5C494"/>
    <a:srgbClr val="66C2A5"/>
    <a:srgbClr val="E688C2"/>
    <a:srgbClr val="E78AC3"/>
    <a:srgbClr val="B3B3B3"/>
    <a:srgbClr val="984EA3"/>
    <a:srgbClr val="A6D854"/>
    <a:srgbClr val="FC8D62"/>
    <a:srgbClr val="33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8DF60-7AFC-4D06-BE74-17061846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50D4B0-1E40-4D6D-BEA1-B1F73282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4B069-5AF2-47F4-9FB1-13CABA4E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65B2-79F0-4D9C-AE37-C1F8331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2C388-23C4-4B39-B4EE-0182AAD0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656F-026E-4B48-8260-E18BB17A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A251E-6119-4CD8-B4AC-A942D7BE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90EB-D905-4994-A303-21B27A17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FA13D-43C1-4CEC-86E7-0F2CC35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A70E-CEC0-4DDB-BA13-373B894E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7A276-B9ED-41C5-A186-F48F20FE1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02AC1-BEED-4DFE-9AE5-B983C22A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5BA84-5B13-4FE9-B73F-4266D1F9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0492F-B6C6-4FEB-B22E-6CADE2B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DE198-19D9-4490-B453-C62F2754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8C01-185E-4428-B2B6-E018A98E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61C2-2AE1-4E3F-8E2D-6C37C04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6A7E-7437-41A2-B1DB-69B076D2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251E-3090-48F1-9BF4-0EBBA644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1F8D6-EFB3-4F33-8172-38E294DE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E8F2D-94BE-4E20-BB61-AAFA2C85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62EC3-1854-41F9-92FE-0EC9348C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76D02-953D-4F6E-A395-BBDC291D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7E14-3786-41C9-ACC0-08EB7849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98F4-7F3C-4A9C-8265-113E54E9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391E-9D7B-4B4D-A6D6-F59FD414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910A4-CA50-40DD-8B31-010CCBE89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880D8-8A4F-4937-9182-62699A58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380DC-2A25-4585-A4A8-1067314E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B9F35-B109-4552-9F5A-19599C5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B9950-9E60-4031-A8E0-D67AEB61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97405-A639-408D-8960-E40987D2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D1320-E254-486A-B210-1B3FF6F1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B8981-5D8C-4100-9AA6-621EC78B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63A9-42F7-44AF-8A9A-C88484AB1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5BB38-9DE0-4904-BE5B-3A7D3D14C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FCAED-DEEB-417C-8D9A-CAD898C2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8E513-B2CA-4392-BD04-427FDA54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A2DF0-2EF0-4D43-95CA-3ED648AC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827C7-92BB-4697-B7AB-156F3A26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532A5-F4EB-4E55-A566-83D673E2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A9BAF-9FBE-4B7E-A787-77B63E2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2DAFB-4002-4AC1-B1A3-DC20C687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FC03D-3351-41EB-86CF-5C15580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892BA-3099-4B3A-93DB-6A088BCE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2CCC2-0306-40CA-9170-7E85FCC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33AD-A559-46E8-901A-3C6977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E93EB-69D7-4B17-994F-18F82C0B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7EE66-90B9-4DD1-9111-B27CDF26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F8743-0FF1-4CA1-9B23-AB7FF801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38C8-4419-47E7-9778-3ADCA2C9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C3ABB-4F03-467F-B53D-55710DF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777F-F962-4494-B74B-AD8DC20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740FC-38F5-44D9-BD25-3BFCB0FF9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EB8C1-9563-457A-B1FF-82FF961E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15E2B-DCF2-4EBD-854A-A963BD1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18E3D-2C1D-48B1-A867-2DF93D6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353AC-8C4D-4977-ABAB-825DF1A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7D125-16F4-4492-8615-D373C22A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67C91-47B0-4B71-A054-2FA33106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8B9FA-0DD8-4C3D-AAFD-8BD83416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CA43-BAD7-41D2-9319-9E4E91173F3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E96BE-F3C2-4B75-ABDB-2A3D7186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8C4E-5753-4B42-A406-7F6D7109E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AA7130-464F-463F-A549-0BADA98C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91567"/>
            <a:ext cx="7200000" cy="377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ECE46F-CB8F-4D3D-B02D-B30B530A77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92278"/>
            <a:ext cx="7200000" cy="1299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423BE7-7CF3-42D7-A153-CF268D8DB2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50333"/>
            <a:ext cx="7200000" cy="12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6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CF0C0D58-8AB8-40F9-85F4-7F0607C8BCD8}"/>
              </a:ext>
            </a:extLst>
          </p:cNvPr>
          <p:cNvSpPr/>
          <p:nvPr/>
        </p:nvSpPr>
        <p:spPr>
          <a:xfrm rot="14873492">
            <a:off x="7374236" y="2346989"/>
            <a:ext cx="719777" cy="3396425"/>
          </a:xfrm>
          <a:prstGeom prst="curvedLeftArrow">
            <a:avLst>
              <a:gd name="adj1" fmla="val 17762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54B71C2-87D2-415D-AE69-7112BFB6AFB2}"/>
              </a:ext>
            </a:extLst>
          </p:cNvPr>
          <p:cNvCxnSpPr>
            <a:cxnSpLocks/>
          </p:cNvCxnSpPr>
          <p:nvPr/>
        </p:nvCxnSpPr>
        <p:spPr>
          <a:xfrm>
            <a:off x="8430013" y="247581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17A6B-AD99-48B5-B651-9A90CBA02C1D}"/>
              </a:ext>
            </a:extLst>
          </p:cNvPr>
          <p:cNvSpPr/>
          <p:nvPr/>
        </p:nvSpPr>
        <p:spPr>
          <a:xfrm>
            <a:off x="528507" y="2526893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Positive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 err="1"/>
              <a:t>ChromHMM</a:t>
            </a:r>
            <a:r>
              <a:rPr lang="zh-CN" altLang="en-US" sz="1200" b="1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4D749A-535D-4F8E-ADF7-C952A9134724}"/>
              </a:ext>
            </a:extLst>
          </p:cNvPr>
          <p:cNvSpPr/>
          <p:nvPr/>
        </p:nvSpPr>
        <p:spPr>
          <a:xfrm>
            <a:off x="528507" y="3685971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Negative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/>
              <a:t>Random</a:t>
            </a:r>
            <a:r>
              <a:rPr lang="zh-CN" altLang="en-US" sz="1200" b="1" dirty="0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3E688C-F660-4621-B79A-8AFFAF70A204}"/>
              </a:ext>
            </a:extLst>
          </p:cNvPr>
          <p:cNvSpPr/>
          <p:nvPr/>
        </p:nvSpPr>
        <p:spPr>
          <a:xfrm>
            <a:off x="5326056" y="4550892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Chr22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88169E-AAE6-4D20-B6D5-A02CA31B91EC}"/>
              </a:ext>
            </a:extLst>
          </p:cNvPr>
          <p:cNvSpPr/>
          <p:nvPr/>
        </p:nvSpPr>
        <p:spPr>
          <a:xfrm>
            <a:off x="5326056" y="3229626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 Set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44DEC6-31D2-4520-B8D2-DC2629FD968A}"/>
              </a:ext>
            </a:extLst>
          </p:cNvPr>
          <p:cNvSpPr/>
          <p:nvPr/>
        </p:nvSpPr>
        <p:spPr>
          <a:xfrm>
            <a:off x="5326056" y="1922341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Set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668559-C515-4412-AB1C-E1199F4D4C70}"/>
              </a:ext>
            </a:extLst>
          </p:cNvPr>
          <p:cNvSpPr/>
          <p:nvPr/>
        </p:nvSpPr>
        <p:spPr>
          <a:xfrm>
            <a:off x="4489953" y="3465933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CEAEF-2F13-4467-B06F-918CA2DC5F0A}"/>
              </a:ext>
            </a:extLst>
          </p:cNvPr>
          <p:cNvSpPr txBox="1"/>
          <p:nvPr/>
        </p:nvSpPr>
        <p:spPr>
          <a:xfrm>
            <a:off x="4576642" y="3106111"/>
            <a:ext cx="8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Split</a:t>
            </a:r>
            <a:endParaRPr lang="zh-CN" altLang="en-US" sz="1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CF33F7-C56D-4C33-B1B2-6DCDB0D2E85D}"/>
              </a:ext>
            </a:extLst>
          </p:cNvPr>
          <p:cNvSpPr/>
          <p:nvPr/>
        </p:nvSpPr>
        <p:spPr>
          <a:xfrm>
            <a:off x="2196247" y="3447877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F7D3C-318E-436D-BE7B-D64FDF01C432}"/>
              </a:ext>
            </a:extLst>
          </p:cNvPr>
          <p:cNvSpPr txBox="1"/>
          <p:nvPr/>
        </p:nvSpPr>
        <p:spPr>
          <a:xfrm>
            <a:off x="1742890" y="2998336"/>
            <a:ext cx="140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Calculate</a:t>
            </a:r>
          </a:p>
          <a:p>
            <a:pPr algn="ctr"/>
            <a:r>
              <a:rPr lang="en-US" altLang="zh-CN" sz="1200" b="1" dirty="0"/>
              <a:t>Feature Value</a:t>
            </a:r>
            <a:endParaRPr lang="zh-CN" altLang="en-US" sz="12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7E62D8-B279-48A1-A458-7BA25CDF0419}"/>
              </a:ext>
            </a:extLst>
          </p:cNvPr>
          <p:cNvSpPr/>
          <p:nvPr/>
        </p:nvSpPr>
        <p:spPr>
          <a:xfrm>
            <a:off x="3003456" y="3089333"/>
            <a:ext cx="1362620" cy="1057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All genome regions</a:t>
            </a:r>
          </a:p>
          <a:p>
            <a:pPr algn="ctr"/>
            <a:r>
              <a:rPr lang="en-US" altLang="zh-CN" sz="1600" b="1" dirty="0"/>
              <a:t>With 21 features</a:t>
            </a:r>
            <a:endParaRPr lang="zh-CN" altLang="en-US" sz="16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3A4814-EC72-473E-84C7-887F4DDEFC33}"/>
              </a:ext>
            </a:extLst>
          </p:cNvPr>
          <p:cNvSpPr/>
          <p:nvPr/>
        </p:nvSpPr>
        <p:spPr>
          <a:xfrm>
            <a:off x="3313881" y="822343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21 Features</a:t>
            </a:r>
            <a:endParaRPr lang="zh-CN" altLang="en-US" sz="1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9B8D4B-8AC8-4C7C-9674-7E832833252F}"/>
              </a:ext>
            </a:extLst>
          </p:cNvPr>
          <p:cNvSpPr/>
          <p:nvPr/>
        </p:nvSpPr>
        <p:spPr>
          <a:xfrm>
            <a:off x="6559240" y="847973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12 Features</a:t>
            </a:r>
            <a:endParaRPr lang="zh-CN" altLang="en-US" sz="16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AE2F9D-3C68-4BD1-A718-A5AB6EB631C3}"/>
              </a:ext>
            </a:extLst>
          </p:cNvPr>
          <p:cNvCxnSpPr>
            <a:cxnSpLocks/>
          </p:cNvCxnSpPr>
          <p:nvPr/>
        </p:nvCxnSpPr>
        <p:spPr>
          <a:xfrm>
            <a:off x="6525683" y="2382833"/>
            <a:ext cx="1275126" cy="612893"/>
          </a:xfrm>
          <a:prstGeom prst="bentConnector3">
            <a:avLst>
              <a:gd name="adj1" fmla="val 44737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0374B39-BC0F-40E4-BBF2-F415864700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25683" y="2995726"/>
            <a:ext cx="1275126" cy="694392"/>
          </a:xfrm>
          <a:prstGeom prst="bentConnector3">
            <a:avLst>
              <a:gd name="adj1" fmla="val 44737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11F5EF-2E2C-4B2D-9D7C-48A73085259F}"/>
              </a:ext>
            </a:extLst>
          </p:cNvPr>
          <p:cNvSpPr/>
          <p:nvPr/>
        </p:nvSpPr>
        <p:spPr>
          <a:xfrm>
            <a:off x="7834022" y="2550229"/>
            <a:ext cx="1191982" cy="920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Enhancer</a:t>
            </a:r>
          </a:p>
          <a:p>
            <a:pPr algn="ctr"/>
            <a:r>
              <a:rPr lang="en-US" altLang="zh-CN" sz="1600" b="1" dirty="0"/>
              <a:t>Predictor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A3607-8D02-4844-9023-2E145C9A8BBA}"/>
              </a:ext>
            </a:extLst>
          </p:cNvPr>
          <p:cNvSpPr txBox="1"/>
          <p:nvPr/>
        </p:nvSpPr>
        <p:spPr>
          <a:xfrm>
            <a:off x="7034430" y="2672560"/>
            <a:ext cx="11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SVM</a:t>
            </a:r>
          </a:p>
          <a:p>
            <a:r>
              <a:rPr lang="en-US" altLang="zh-CN" b="1" dirty="0"/>
              <a:t>Learn</a:t>
            </a:r>
            <a:endParaRPr lang="zh-CN" altLang="en-US" b="1" dirty="0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851EEE7D-C437-4823-876A-3CC7103C8F12}"/>
              </a:ext>
            </a:extLst>
          </p:cNvPr>
          <p:cNvSpPr/>
          <p:nvPr/>
        </p:nvSpPr>
        <p:spPr>
          <a:xfrm rot="5400000" flipV="1">
            <a:off x="5439864" y="550344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2D8264-7310-45E8-9FC2-5351265588EE}"/>
              </a:ext>
            </a:extLst>
          </p:cNvPr>
          <p:cNvSpPr/>
          <p:nvPr/>
        </p:nvSpPr>
        <p:spPr>
          <a:xfrm>
            <a:off x="9704245" y="1424681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for prediction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A8D3E8-7BCF-4DC2-ABA9-E4AD2126341F}"/>
              </a:ext>
            </a:extLst>
          </p:cNvPr>
          <p:cNvSpPr/>
          <p:nvPr/>
        </p:nvSpPr>
        <p:spPr>
          <a:xfrm>
            <a:off x="9704245" y="3823933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with feature value and prediction results</a:t>
            </a:r>
            <a:endParaRPr lang="zh-CN" altLang="en-US" sz="1400" b="1" dirty="0"/>
          </a:p>
        </p:txBody>
      </p:sp>
      <p:sp>
        <p:nvSpPr>
          <p:cNvPr id="39" name="箭头: 右弧形 38">
            <a:extLst>
              <a:ext uri="{FF2B5EF4-FFF2-40B4-BE49-F238E27FC236}">
                <a16:creationId xmlns:a16="http://schemas.microsoft.com/office/drawing/2014/main" id="{EF506453-637C-457C-A5E9-4B0506D0C034}"/>
              </a:ext>
            </a:extLst>
          </p:cNvPr>
          <p:cNvSpPr/>
          <p:nvPr/>
        </p:nvSpPr>
        <p:spPr>
          <a:xfrm rot="10800000" flipV="1">
            <a:off x="9092790" y="2063930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A635C5-1779-4ACF-B3CF-C5252354E3FA}"/>
              </a:ext>
            </a:extLst>
          </p:cNvPr>
          <p:cNvSpPr txBox="1"/>
          <p:nvPr/>
        </p:nvSpPr>
        <p:spPr>
          <a:xfrm>
            <a:off x="3078085" y="339217"/>
            <a:ext cx="20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Model Training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44BA3B-6EB9-4197-ABF6-7E56D1B9AE7D}"/>
              </a:ext>
            </a:extLst>
          </p:cNvPr>
          <p:cNvSpPr txBox="1"/>
          <p:nvPr/>
        </p:nvSpPr>
        <p:spPr>
          <a:xfrm>
            <a:off x="9704244" y="339217"/>
            <a:ext cx="141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08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8AF96AF-AEA9-44E4-8E95-364990552170}"/>
              </a:ext>
            </a:extLst>
          </p:cNvPr>
          <p:cNvCxnSpPr>
            <a:cxnSpLocks/>
          </p:cNvCxnSpPr>
          <p:nvPr/>
        </p:nvCxnSpPr>
        <p:spPr>
          <a:xfrm>
            <a:off x="2881656" y="698079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CF0C0D58-8AB8-40F9-85F4-7F0607C8BCD8}"/>
              </a:ext>
            </a:extLst>
          </p:cNvPr>
          <p:cNvSpPr/>
          <p:nvPr/>
        </p:nvSpPr>
        <p:spPr>
          <a:xfrm rot="14873492">
            <a:off x="7363993" y="2574415"/>
            <a:ext cx="1123200" cy="3940193"/>
          </a:xfrm>
          <a:prstGeom prst="curvedLeftArrow">
            <a:avLst>
              <a:gd name="adj1" fmla="val 9588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54B71C2-87D2-415D-AE69-7112BFB6AFB2}"/>
              </a:ext>
            </a:extLst>
          </p:cNvPr>
          <p:cNvCxnSpPr>
            <a:cxnSpLocks/>
          </p:cNvCxnSpPr>
          <p:nvPr/>
        </p:nvCxnSpPr>
        <p:spPr>
          <a:xfrm>
            <a:off x="8780642" y="620434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17A6B-AD99-48B5-B651-9A90CBA02C1D}"/>
              </a:ext>
            </a:extLst>
          </p:cNvPr>
          <p:cNvSpPr/>
          <p:nvPr/>
        </p:nvSpPr>
        <p:spPr>
          <a:xfrm>
            <a:off x="494951" y="2896009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Positive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 err="1"/>
              <a:t>ChromHMM</a:t>
            </a:r>
            <a:r>
              <a:rPr lang="zh-CN" altLang="en-US" sz="1200" b="1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4D749A-535D-4F8E-ADF7-C952A9134724}"/>
              </a:ext>
            </a:extLst>
          </p:cNvPr>
          <p:cNvSpPr/>
          <p:nvPr/>
        </p:nvSpPr>
        <p:spPr>
          <a:xfrm>
            <a:off x="494951" y="4055087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Negative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/>
              <a:t>Random</a:t>
            </a:r>
            <a:r>
              <a:rPr lang="zh-CN" altLang="en-US" sz="1200" b="1" dirty="0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3E688C-F660-4621-B79A-8AFFAF70A204}"/>
              </a:ext>
            </a:extLst>
          </p:cNvPr>
          <p:cNvSpPr/>
          <p:nvPr/>
        </p:nvSpPr>
        <p:spPr>
          <a:xfrm>
            <a:off x="5292500" y="4920008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Chr22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88169E-AAE6-4D20-B6D5-A02CA31B91EC}"/>
              </a:ext>
            </a:extLst>
          </p:cNvPr>
          <p:cNvSpPr/>
          <p:nvPr/>
        </p:nvSpPr>
        <p:spPr>
          <a:xfrm>
            <a:off x="5292500" y="3598742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 Set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44DEC6-31D2-4520-B8D2-DC2629FD968A}"/>
              </a:ext>
            </a:extLst>
          </p:cNvPr>
          <p:cNvSpPr/>
          <p:nvPr/>
        </p:nvSpPr>
        <p:spPr>
          <a:xfrm>
            <a:off x="5292500" y="2291457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Set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668559-C515-4412-AB1C-E1199F4D4C70}"/>
              </a:ext>
            </a:extLst>
          </p:cNvPr>
          <p:cNvSpPr/>
          <p:nvPr/>
        </p:nvSpPr>
        <p:spPr>
          <a:xfrm>
            <a:off x="4456397" y="3835049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CEAEF-2F13-4467-B06F-918CA2DC5F0A}"/>
              </a:ext>
            </a:extLst>
          </p:cNvPr>
          <p:cNvSpPr txBox="1"/>
          <p:nvPr/>
        </p:nvSpPr>
        <p:spPr>
          <a:xfrm>
            <a:off x="4543086" y="3475227"/>
            <a:ext cx="8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Split</a:t>
            </a:r>
            <a:endParaRPr lang="zh-CN" altLang="en-US" sz="1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CF33F7-C56D-4C33-B1B2-6DCDB0D2E85D}"/>
              </a:ext>
            </a:extLst>
          </p:cNvPr>
          <p:cNvSpPr/>
          <p:nvPr/>
        </p:nvSpPr>
        <p:spPr>
          <a:xfrm>
            <a:off x="2162691" y="3816993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F7D3C-318E-436D-BE7B-D64FDF01C432}"/>
              </a:ext>
            </a:extLst>
          </p:cNvPr>
          <p:cNvSpPr txBox="1"/>
          <p:nvPr/>
        </p:nvSpPr>
        <p:spPr>
          <a:xfrm>
            <a:off x="1709334" y="3367452"/>
            <a:ext cx="140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Calculate</a:t>
            </a:r>
          </a:p>
          <a:p>
            <a:pPr algn="ctr"/>
            <a:r>
              <a:rPr lang="en-US" altLang="zh-CN" sz="1200" b="1" dirty="0"/>
              <a:t>Feature Value</a:t>
            </a:r>
            <a:endParaRPr lang="zh-CN" altLang="en-US" sz="12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7E62D8-B279-48A1-A458-7BA25CDF0419}"/>
              </a:ext>
            </a:extLst>
          </p:cNvPr>
          <p:cNvSpPr/>
          <p:nvPr/>
        </p:nvSpPr>
        <p:spPr>
          <a:xfrm>
            <a:off x="2969900" y="3458449"/>
            <a:ext cx="1362620" cy="1057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All genome regions</a:t>
            </a:r>
          </a:p>
          <a:p>
            <a:pPr algn="ctr"/>
            <a:r>
              <a:rPr lang="en-US" altLang="zh-CN" sz="1600" b="1" dirty="0"/>
              <a:t>With 21 features</a:t>
            </a:r>
            <a:endParaRPr lang="zh-CN" altLang="en-US" sz="16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3A4814-EC72-473E-84C7-887F4DDEFC33}"/>
              </a:ext>
            </a:extLst>
          </p:cNvPr>
          <p:cNvSpPr/>
          <p:nvPr/>
        </p:nvSpPr>
        <p:spPr>
          <a:xfrm>
            <a:off x="3280325" y="1191459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21 Features</a:t>
            </a:r>
            <a:endParaRPr lang="zh-CN" altLang="en-US" sz="1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9B8D4B-8AC8-4C7C-9674-7E832833252F}"/>
              </a:ext>
            </a:extLst>
          </p:cNvPr>
          <p:cNvSpPr/>
          <p:nvPr/>
        </p:nvSpPr>
        <p:spPr>
          <a:xfrm>
            <a:off x="6525684" y="1217089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12 Features</a:t>
            </a:r>
            <a:endParaRPr lang="zh-CN" altLang="en-US" sz="16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AE2F9D-3C68-4BD1-A718-A5AB6EB631C3}"/>
              </a:ext>
            </a:extLst>
          </p:cNvPr>
          <p:cNvCxnSpPr>
            <a:cxnSpLocks/>
          </p:cNvCxnSpPr>
          <p:nvPr/>
        </p:nvCxnSpPr>
        <p:spPr>
          <a:xfrm>
            <a:off x="6492127" y="2751949"/>
            <a:ext cx="1676614" cy="604552"/>
          </a:xfrm>
          <a:prstGeom prst="bentConnector3">
            <a:avLst>
              <a:gd name="adj1" fmla="val 3048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0374B39-BC0F-40E4-BBF2-F415864700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92127" y="3356501"/>
            <a:ext cx="1676614" cy="702733"/>
          </a:xfrm>
          <a:prstGeom prst="bentConnector3">
            <a:avLst>
              <a:gd name="adj1" fmla="val 3030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11F5EF-2E2C-4B2D-9D7C-48A73085259F}"/>
              </a:ext>
            </a:extLst>
          </p:cNvPr>
          <p:cNvSpPr/>
          <p:nvPr/>
        </p:nvSpPr>
        <p:spPr>
          <a:xfrm>
            <a:off x="8184651" y="2923082"/>
            <a:ext cx="1191982" cy="920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Enhancer</a:t>
            </a:r>
          </a:p>
          <a:p>
            <a:pPr algn="ctr"/>
            <a:r>
              <a:rPr lang="en-US" altLang="zh-CN" sz="1600" b="1" dirty="0"/>
              <a:t>Predictor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A3607-8D02-4844-9023-2E145C9A8BBA}"/>
              </a:ext>
            </a:extLst>
          </p:cNvPr>
          <p:cNvSpPr txBox="1"/>
          <p:nvPr/>
        </p:nvSpPr>
        <p:spPr>
          <a:xfrm>
            <a:off x="6967030" y="3033335"/>
            <a:ext cx="11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ANN</a:t>
            </a:r>
          </a:p>
          <a:p>
            <a:pPr algn="ctr"/>
            <a:r>
              <a:rPr lang="en-US" altLang="zh-CN" b="1" dirty="0"/>
              <a:t>Learning</a:t>
            </a:r>
            <a:endParaRPr lang="zh-CN" altLang="en-US" b="1" dirty="0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851EEE7D-C437-4823-876A-3CC7103C8F12}"/>
              </a:ext>
            </a:extLst>
          </p:cNvPr>
          <p:cNvSpPr/>
          <p:nvPr/>
        </p:nvSpPr>
        <p:spPr>
          <a:xfrm rot="5400000" flipV="1">
            <a:off x="5406308" y="919460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2D8264-7310-45E8-9FC2-5351265588EE}"/>
              </a:ext>
            </a:extLst>
          </p:cNvPr>
          <p:cNvSpPr/>
          <p:nvPr/>
        </p:nvSpPr>
        <p:spPr>
          <a:xfrm>
            <a:off x="10054874" y="1797534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for prediction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A8D3E8-7BCF-4DC2-ABA9-E4AD2126341F}"/>
              </a:ext>
            </a:extLst>
          </p:cNvPr>
          <p:cNvSpPr/>
          <p:nvPr/>
        </p:nvSpPr>
        <p:spPr>
          <a:xfrm>
            <a:off x="10054874" y="4196786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with feature value and prediction results</a:t>
            </a:r>
            <a:endParaRPr lang="zh-CN" altLang="en-US" sz="1400" b="1" dirty="0"/>
          </a:p>
        </p:txBody>
      </p:sp>
      <p:sp>
        <p:nvSpPr>
          <p:cNvPr id="39" name="箭头: 右弧形 38">
            <a:extLst>
              <a:ext uri="{FF2B5EF4-FFF2-40B4-BE49-F238E27FC236}">
                <a16:creationId xmlns:a16="http://schemas.microsoft.com/office/drawing/2014/main" id="{EF506453-637C-457C-A5E9-4B0506D0C034}"/>
              </a:ext>
            </a:extLst>
          </p:cNvPr>
          <p:cNvSpPr/>
          <p:nvPr/>
        </p:nvSpPr>
        <p:spPr>
          <a:xfrm rot="10800000" flipV="1">
            <a:off x="9443419" y="2436783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A635C5-1779-4ACF-B3CF-C5252354E3FA}"/>
              </a:ext>
            </a:extLst>
          </p:cNvPr>
          <p:cNvSpPr txBox="1"/>
          <p:nvPr/>
        </p:nvSpPr>
        <p:spPr>
          <a:xfrm>
            <a:off x="5043338" y="318174"/>
            <a:ext cx="20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Model Training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44BA3B-6EB9-4197-ABF6-7E56D1B9AE7D}"/>
              </a:ext>
            </a:extLst>
          </p:cNvPr>
          <p:cNvSpPr txBox="1"/>
          <p:nvPr/>
        </p:nvSpPr>
        <p:spPr>
          <a:xfrm>
            <a:off x="10054874" y="377338"/>
            <a:ext cx="141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Prediction</a:t>
            </a:r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8A784-95FD-42CC-BF00-AE57A466EAF6}"/>
              </a:ext>
            </a:extLst>
          </p:cNvPr>
          <p:cNvSpPr txBox="1"/>
          <p:nvPr/>
        </p:nvSpPr>
        <p:spPr>
          <a:xfrm>
            <a:off x="5043337" y="1767061"/>
            <a:ext cx="142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Random</a:t>
            </a:r>
          </a:p>
          <a:p>
            <a:pPr algn="ctr"/>
            <a:r>
              <a:rPr lang="en-US" altLang="zh-CN" sz="1400" b="1" dirty="0"/>
              <a:t> Forest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445985-AFEF-46B4-AADA-C3B48FA3C565}"/>
              </a:ext>
            </a:extLst>
          </p:cNvPr>
          <p:cNvSpPr txBox="1"/>
          <p:nvPr/>
        </p:nvSpPr>
        <p:spPr>
          <a:xfrm>
            <a:off x="494952" y="377338"/>
            <a:ext cx="26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 Preparation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83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6A9E11-2C48-43D9-9CF5-CA85EDBBE06F}"/>
              </a:ext>
            </a:extLst>
          </p:cNvPr>
          <p:cNvCxnSpPr>
            <a:cxnSpLocks/>
          </p:cNvCxnSpPr>
          <p:nvPr/>
        </p:nvCxnSpPr>
        <p:spPr>
          <a:xfrm>
            <a:off x="8766698" y="1104479"/>
            <a:ext cx="0" cy="432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8AF96AF-AEA9-44E4-8E95-364990552170}"/>
              </a:ext>
            </a:extLst>
          </p:cNvPr>
          <p:cNvCxnSpPr>
            <a:cxnSpLocks/>
          </p:cNvCxnSpPr>
          <p:nvPr/>
        </p:nvCxnSpPr>
        <p:spPr>
          <a:xfrm>
            <a:off x="2881656" y="1104479"/>
            <a:ext cx="0" cy="432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17A6B-AD99-48B5-B651-9A90CBA02C1D}"/>
              </a:ext>
            </a:extLst>
          </p:cNvPr>
          <p:cNvSpPr/>
          <p:nvPr/>
        </p:nvSpPr>
        <p:spPr>
          <a:xfrm>
            <a:off x="494951" y="2896009"/>
            <a:ext cx="1362620" cy="920984"/>
          </a:xfrm>
          <a:prstGeom prst="roundRect">
            <a:avLst/>
          </a:prstGeom>
          <a:solidFill>
            <a:srgbClr val="E688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Enhancer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1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ChromHMM</a:t>
            </a:r>
            <a:r>
              <a:rPr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4D749A-535D-4F8E-ADF7-C952A9134724}"/>
              </a:ext>
            </a:extLst>
          </p:cNvPr>
          <p:cNvSpPr/>
          <p:nvPr/>
        </p:nvSpPr>
        <p:spPr>
          <a:xfrm>
            <a:off x="494951" y="4055087"/>
            <a:ext cx="1362620" cy="920984"/>
          </a:xfrm>
          <a:prstGeom prst="roundRect">
            <a:avLst/>
          </a:prstGeom>
          <a:solidFill>
            <a:srgbClr val="E688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Enhancer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88169E-AAE6-4D20-B6D5-A02CA31B91EC}"/>
              </a:ext>
            </a:extLst>
          </p:cNvPr>
          <p:cNvSpPr/>
          <p:nvPr/>
        </p:nvSpPr>
        <p:spPr>
          <a:xfrm>
            <a:off x="5292500" y="3598742"/>
            <a:ext cx="1199627" cy="92098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44DEC6-31D2-4520-B8D2-DC2629FD968A}"/>
              </a:ext>
            </a:extLst>
          </p:cNvPr>
          <p:cNvSpPr/>
          <p:nvPr/>
        </p:nvSpPr>
        <p:spPr>
          <a:xfrm>
            <a:off x="5292500" y="2291457"/>
            <a:ext cx="1199627" cy="92098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Set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668559-C515-4412-AB1C-E1199F4D4C70}"/>
              </a:ext>
            </a:extLst>
          </p:cNvPr>
          <p:cNvSpPr/>
          <p:nvPr/>
        </p:nvSpPr>
        <p:spPr>
          <a:xfrm>
            <a:off x="4456397" y="3835049"/>
            <a:ext cx="704129" cy="185531"/>
          </a:xfrm>
          <a:prstGeom prst="rightArrow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CEAEF-2F13-4467-B06F-918CA2DC5F0A}"/>
              </a:ext>
            </a:extLst>
          </p:cNvPr>
          <p:cNvSpPr txBox="1"/>
          <p:nvPr/>
        </p:nvSpPr>
        <p:spPr>
          <a:xfrm>
            <a:off x="4543086" y="3475227"/>
            <a:ext cx="8443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CF33F7-C56D-4C33-B1B2-6DCDB0D2E85D}"/>
              </a:ext>
            </a:extLst>
          </p:cNvPr>
          <p:cNvSpPr/>
          <p:nvPr/>
        </p:nvSpPr>
        <p:spPr>
          <a:xfrm>
            <a:off x="2162691" y="3816993"/>
            <a:ext cx="704129" cy="185531"/>
          </a:xfrm>
          <a:prstGeom prst="rightArrow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F7D3C-318E-436D-BE7B-D64FDF01C432}"/>
              </a:ext>
            </a:extLst>
          </p:cNvPr>
          <p:cNvSpPr txBox="1"/>
          <p:nvPr/>
        </p:nvSpPr>
        <p:spPr>
          <a:xfrm>
            <a:off x="1709334" y="3367452"/>
            <a:ext cx="1408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</a:p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Feature Value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7E62D8-B279-48A1-A458-7BA25CDF0419}"/>
              </a:ext>
            </a:extLst>
          </p:cNvPr>
          <p:cNvSpPr/>
          <p:nvPr/>
        </p:nvSpPr>
        <p:spPr>
          <a:xfrm>
            <a:off x="2969900" y="3458449"/>
            <a:ext cx="1362620" cy="1057130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genome regions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21 features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3A4814-EC72-473E-84C7-887F4DDEFC33}"/>
              </a:ext>
            </a:extLst>
          </p:cNvPr>
          <p:cNvSpPr/>
          <p:nvPr/>
        </p:nvSpPr>
        <p:spPr>
          <a:xfrm>
            <a:off x="3280325" y="1191459"/>
            <a:ext cx="1486497" cy="855677"/>
          </a:xfrm>
          <a:prstGeom prst="ellipse">
            <a:avLst/>
          </a:prstGeom>
          <a:solidFill>
            <a:srgbClr val="E5C49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Features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9B8D4B-8AC8-4C7C-9674-7E832833252F}"/>
              </a:ext>
            </a:extLst>
          </p:cNvPr>
          <p:cNvSpPr/>
          <p:nvPr/>
        </p:nvSpPr>
        <p:spPr>
          <a:xfrm>
            <a:off x="6525684" y="1217089"/>
            <a:ext cx="1486497" cy="855677"/>
          </a:xfrm>
          <a:prstGeom prst="ellipse">
            <a:avLst/>
          </a:prstGeom>
          <a:solidFill>
            <a:srgbClr val="E5C49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Features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AE2F9D-3C68-4BD1-A718-A5AB6EB631C3}"/>
              </a:ext>
            </a:extLst>
          </p:cNvPr>
          <p:cNvCxnSpPr>
            <a:cxnSpLocks/>
          </p:cNvCxnSpPr>
          <p:nvPr/>
        </p:nvCxnSpPr>
        <p:spPr>
          <a:xfrm>
            <a:off x="6492127" y="2751949"/>
            <a:ext cx="1676614" cy="604552"/>
          </a:xfrm>
          <a:prstGeom prst="bentConnector3">
            <a:avLst>
              <a:gd name="adj1" fmla="val 304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0374B39-BC0F-40E4-BBF2-F415864700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92127" y="3356501"/>
            <a:ext cx="1676614" cy="702733"/>
          </a:xfrm>
          <a:prstGeom prst="bentConnector3">
            <a:avLst>
              <a:gd name="adj1" fmla="val 303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11F5EF-2E2C-4B2D-9D7C-48A73085259F}"/>
              </a:ext>
            </a:extLst>
          </p:cNvPr>
          <p:cNvSpPr/>
          <p:nvPr/>
        </p:nvSpPr>
        <p:spPr>
          <a:xfrm>
            <a:off x="8184651" y="2923082"/>
            <a:ext cx="1191982" cy="920984"/>
          </a:xfrm>
          <a:prstGeom prst="roundRect">
            <a:avLst/>
          </a:prstGeom>
          <a:solidFill>
            <a:srgbClr val="A6D85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Enhancer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A3607-8D02-4844-9023-2E145C9A8BBA}"/>
              </a:ext>
            </a:extLst>
          </p:cNvPr>
          <p:cNvSpPr txBox="1"/>
          <p:nvPr/>
        </p:nvSpPr>
        <p:spPr>
          <a:xfrm>
            <a:off x="6967030" y="3033335"/>
            <a:ext cx="1191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851EEE7D-C437-4823-876A-3CC7103C8F12}"/>
              </a:ext>
            </a:extLst>
          </p:cNvPr>
          <p:cNvSpPr/>
          <p:nvPr/>
        </p:nvSpPr>
        <p:spPr>
          <a:xfrm rot="5400000" flipV="1">
            <a:off x="5406308" y="919460"/>
            <a:ext cx="570329" cy="2173670"/>
          </a:xfrm>
          <a:prstGeom prst="curvedLeftArrow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2D8264-7310-45E8-9FC2-5351265588EE}"/>
              </a:ext>
            </a:extLst>
          </p:cNvPr>
          <p:cNvSpPr/>
          <p:nvPr/>
        </p:nvSpPr>
        <p:spPr>
          <a:xfrm>
            <a:off x="10054874" y="1797534"/>
            <a:ext cx="1417717" cy="958152"/>
          </a:xfrm>
          <a:prstGeom prst="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 file for prediction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A8D3E8-7BCF-4DC2-ABA9-E4AD2126341F}"/>
              </a:ext>
            </a:extLst>
          </p:cNvPr>
          <p:cNvSpPr/>
          <p:nvPr/>
        </p:nvSpPr>
        <p:spPr>
          <a:xfrm>
            <a:off x="10054874" y="4196786"/>
            <a:ext cx="1417717" cy="958152"/>
          </a:xfrm>
          <a:prstGeom prst="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 file with feature value and prediction results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箭头: 右弧形 38">
            <a:extLst>
              <a:ext uri="{FF2B5EF4-FFF2-40B4-BE49-F238E27FC236}">
                <a16:creationId xmlns:a16="http://schemas.microsoft.com/office/drawing/2014/main" id="{EF506453-637C-457C-A5E9-4B0506D0C034}"/>
              </a:ext>
            </a:extLst>
          </p:cNvPr>
          <p:cNvSpPr/>
          <p:nvPr/>
        </p:nvSpPr>
        <p:spPr>
          <a:xfrm rot="10800000" flipV="1">
            <a:off x="9443419" y="2436783"/>
            <a:ext cx="570329" cy="2173670"/>
          </a:xfrm>
          <a:prstGeom prst="curvedLeftArrow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A635C5-1779-4ACF-B3CF-C5252354E3FA}"/>
              </a:ext>
            </a:extLst>
          </p:cNvPr>
          <p:cNvSpPr txBox="1"/>
          <p:nvPr/>
        </p:nvSpPr>
        <p:spPr>
          <a:xfrm>
            <a:off x="4691247" y="365311"/>
            <a:ext cx="20824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Training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44BA3B-6EB9-4197-ABF6-7E56D1B9AE7D}"/>
              </a:ext>
            </a:extLst>
          </p:cNvPr>
          <p:cNvSpPr txBox="1"/>
          <p:nvPr/>
        </p:nvSpPr>
        <p:spPr>
          <a:xfrm>
            <a:off x="9805697" y="365311"/>
            <a:ext cx="15148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8A784-95FD-42CC-BF00-AE57A466EAF6}"/>
              </a:ext>
            </a:extLst>
          </p:cNvPr>
          <p:cNvSpPr txBox="1"/>
          <p:nvPr/>
        </p:nvSpPr>
        <p:spPr>
          <a:xfrm>
            <a:off x="5043337" y="1767061"/>
            <a:ext cx="14263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Forest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445985-AFEF-46B4-AADA-C3B48FA3C565}"/>
              </a:ext>
            </a:extLst>
          </p:cNvPr>
          <p:cNvSpPr txBox="1"/>
          <p:nvPr/>
        </p:nvSpPr>
        <p:spPr>
          <a:xfrm>
            <a:off x="359736" y="365311"/>
            <a:ext cx="26991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3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02B16C-EBD1-408F-B3B9-6A239792488A}"/>
              </a:ext>
            </a:extLst>
          </p:cNvPr>
          <p:cNvGrpSpPr/>
          <p:nvPr/>
        </p:nvGrpSpPr>
        <p:grpSpPr>
          <a:xfrm>
            <a:off x="-198120" y="2121852"/>
            <a:ext cx="7604761" cy="2390775"/>
            <a:chOff x="-198120" y="2121852"/>
            <a:chExt cx="7604761" cy="23907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7503742-F88A-4CDF-84C4-3633002E5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120" y="2121852"/>
              <a:ext cx="6553200" cy="2390775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1A19C6-F640-4D61-8289-5CF143E7682A}"/>
                </a:ext>
              </a:extLst>
            </p:cNvPr>
            <p:cNvSpPr txBox="1"/>
            <p:nvPr/>
          </p:nvSpPr>
          <p:spPr>
            <a:xfrm>
              <a:off x="3667761" y="2121852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chr7: 28,930kb-28,940kb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BD27CD-2BE2-43AC-80FA-6074C33533C7}"/>
              </a:ext>
            </a:extLst>
          </p:cNvPr>
          <p:cNvGrpSpPr/>
          <p:nvPr/>
        </p:nvGrpSpPr>
        <p:grpSpPr>
          <a:xfrm>
            <a:off x="7315200" y="2018269"/>
            <a:ext cx="8181340" cy="2343150"/>
            <a:chOff x="6654800" y="2045732"/>
            <a:chExt cx="8181340" cy="23431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C6B224-3588-44F0-A9E6-ED9395E5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4800" y="2045732"/>
              <a:ext cx="7305675" cy="23431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3C0C4E-4B40-4AAF-93A0-28DBCA97B130}"/>
                </a:ext>
              </a:extLst>
            </p:cNvPr>
            <p:cNvSpPr txBox="1"/>
            <p:nvPr/>
          </p:nvSpPr>
          <p:spPr>
            <a:xfrm>
              <a:off x="11097260" y="2045732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chr11: 34,200kb-34,220kb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40ACAD-12D0-4D0C-B8DC-91AE8027942A}"/>
              </a:ext>
            </a:extLst>
          </p:cNvPr>
          <p:cNvGrpSpPr/>
          <p:nvPr/>
        </p:nvGrpSpPr>
        <p:grpSpPr>
          <a:xfrm>
            <a:off x="-198120" y="4696460"/>
            <a:ext cx="6553200" cy="2362200"/>
            <a:chOff x="-198120" y="4696460"/>
            <a:chExt cx="6553200" cy="23622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1ED64B8-7F08-4AB1-B398-03BDB36D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8120" y="4696460"/>
              <a:ext cx="5600700" cy="23622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0175E1-A52F-4954-A091-4295849832B9}"/>
                </a:ext>
              </a:extLst>
            </p:cNvPr>
            <p:cNvSpPr txBox="1"/>
            <p:nvPr/>
          </p:nvSpPr>
          <p:spPr>
            <a:xfrm>
              <a:off x="2616200" y="4696460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chr15: 48,725kb-48,735kb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9B6454-017D-436F-92D0-418BA05F56A2}"/>
              </a:ext>
            </a:extLst>
          </p:cNvPr>
          <p:cNvGrpSpPr/>
          <p:nvPr/>
        </p:nvGrpSpPr>
        <p:grpSpPr>
          <a:xfrm>
            <a:off x="6316982" y="4789686"/>
            <a:ext cx="7277100" cy="2371725"/>
            <a:chOff x="6316982" y="4789686"/>
            <a:chExt cx="7277100" cy="23717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FA971EE-1931-4304-B6C2-7324334C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982" y="4789686"/>
              <a:ext cx="6515100" cy="237172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142BB6-4984-4107-9A84-AC311D67669E}"/>
                </a:ext>
              </a:extLst>
            </p:cNvPr>
            <p:cNvSpPr txBox="1"/>
            <p:nvPr/>
          </p:nvSpPr>
          <p:spPr>
            <a:xfrm>
              <a:off x="9855202" y="4789686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chr2: 120,545kb-120,555kb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C6965A6-4F73-4D3D-BBC9-B66A303B4D4B}"/>
              </a:ext>
            </a:extLst>
          </p:cNvPr>
          <p:cNvSpPr/>
          <p:nvPr/>
        </p:nvSpPr>
        <p:spPr>
          <a:xfrm>
            <a:off x="1432560" y="929640"/>
            <a:ext cx="289560" cy="289560"/>
          </a:xfrm>
          <a:prstGeom prst="rect">
            <a:avLst/>
          </a:prstGeom>
          <a:solidFill>
            <a:srgbClr val="FF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B3B546-BF3F-4945-9C6F-29024E8D0498}"/>
              </a:ext>
            </a:extLst>
          </p:cNvPr>
          <p:cNvSpPr/>
          <p:nvPr/>
        </p:nvSpPr>
        <p:spPr>
          <a:xfrm>
            <a:off x="1432560" y="1403033"/>
            <a:ext cx="289560" cy="289560"/>
          </a:xfrm>
          <a:prstGeom prst="rect">
            <a:avLst/>
          </a:prstGeom>
          <a:solidFill>
            <a:srgbClr val="33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FD153A-6DAC-47CD-A1F2-0395721F5BC7}"/>
              </a:ext>
            </a:extLst>
          </p:cNvPr>
          <p:cNvSpPr txBox="1"/>
          <p:nvPr/>
        </p:nvSpPr>
        <p:spPr>
          <a:xfrm>
            <a:off x="1732281" y="874365"/>
            <a:ext cx="193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K562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72857A-E78D-4FAC-B4CD-1C725E720E6D}"/>
              </a:ext>
            </a:extLst>
          </p:cNvPr>
          <p:cNvSpPr txBox="1"/>
          <p:nvPr/>
        </p:nvSpPr>
        <p:spPr>
          <a:xfrm>
            <a:off x="1732281" y="1336090"/>
            <a:ext cx="193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930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167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刘振宇 ~</dc:creator>
  <cp:lastModifiedBy>Tc17</cp:lastModifiedBy>
  <cp:revision>13</cp:revision>
  <dcterms:created xsi:type="dcterms:W3CDTF">2020-01-02T07:05:41Z</dcterms:created>
  <dcterms:modified xsi:type="dcterms:W3CDTF">2022-08-12T06:16:20Z</dcterms:modified>
</cp:coreProperties>
</file>