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3"/>
  </p:sldMasterIdLst>
  <p:notesMasterIdLst>
    <p:notesMasterId r:id="rId27"/>
  </p:notesMasterIdLst>
  <p:handoutMasterIdLst>
    <p:handoutMasterId r:id="rId28"/>
  </p:handoutMasterIdLst>
  <p:sldIdLst>
    <p:sldId id="303" r:id="rId4"/>
    <p:sldId id="305" r:id="rId5"/>
    <p:sldId id="308" r:id="rId6"/>
    <p:sldId id="312" r:id="rId7"/>
    <p:sldId id="310" r:id="rId8"/>
    <p:sldId id="311" r:id="rId9"/>
    <p:sldId id="313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4" r:id="rId19"/>
    <p:sldId id="325" r:id="rId20"/>
    <p:sldId id="333" r:id="rId21"/>
    <p:sldId id="334" r:id="rId22"/>
    <p:sldId id="331" r:id="rId23"/>
    <p:sldId id="301" r:id="rId24"/>
    <p:sldId id="332" r:id="rId25"/>
    <p:sldId id="335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 baseline="-250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 baseline="-250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 baseline="-250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 baseline="-250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6" autoAdjust="0"/>
    <p:restoredTop sz="86877" autoAdjust="0"/>
  </p:normalViewPr>
  <p:slideViewPr>
    <p:cSldViewPr>
      <p:cViewPr varScale="1">
        <p:scale>
          <a:sx n="77" d="100"/>
          <a:sy n="77" d="100"/>
        </p:scale>
        <p:origin x="75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="" xmlns:a16="http://schemas.microsoft.com/office/drawing/2014/main" id="{BE21E617-94C2-A249-ADB7-DB8D6861356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latin typeface="Arial" charset="0"/>
                <a:ea typeface="ＭＳ Ｐゴシック" pitchFamily="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>
            <a:extLst>
              <a:ext uri="{FF2B5EF4-FFF2-40B4-BE49-F238E27FC236}">
                <a16:creationId xmlns="" xmlns:a16="http://schemas.microsoft.com/office/drawing/2014/main" id="{21C6E938-BA1E-3D43-93CB-21D733BCD8C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latin typeface="Arial" charset="0"/>
                <a:ea typeface="ＭＳ Ｐゴシック" pitchFamily="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>
            <a:extLst>
              <a:ext uri="{FF2B5EF4-FFF2-40B4-BE49-F238E27FC236}">
                <a16:creationId xmlns="" xmlns:a16="http://schemas.microsoft.com/office/drawing/2014/main" id="{A6E65443-5EE9-7045-A9FD-E53F003C060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latin typeface="Arial" charset="0"/>
                <a:ea typeface="ＭＳ Ｐゴシック" pitchFamily="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>
            <a:extLst>
              <a:ext uri="{FF2B5EF4-FFF2-40B4-BE49-F238E27FC236}">
                <a16:creationId xmlns="" xmlns:a16="http://schemas.microsoft.com/office/drawing/2014/main" id="{E1E8E00B-C8D5-184E-9752-A908FF29699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A1AADB-87D3-0840-BC60-B1ADB13B8D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5860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="" xmlns:a16="http://schemas.microsoft.com/office/drawing/2014/main" id="{73E5A2E8-4FC9-2045-9A53-3052B96C3A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latin typeface="Arial" charset="0"/>
                <a:ea typeface="ＭＳ Ｐゴシック" pitchFamily="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="" xmlns:a16="http://schemas.microsoft.com/office/drawing/2014/main" id="{13F6C881-0868-7445-A324-F635FC7403E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latin typeface="Arial" charset="0"/>
                <a:ea typeface="ＭＳ Ｐゴシック" pitchFamily="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="" xmlns:a16="http://schemas.microsoft.com/office/drawing/2014/main" id="{60CD967E-E746-3F4B-AA45-DE6AA02E8EF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="" xmlns:a16="http://schemas.microsoft.com/office/drawing/2014/main" id="{625293EE-8A83-704C-812C-B1B74A3DD31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="" xmlns:a16="http://schemas.microsoft.com/office/drawing/2014/main" id="{8D587FA1-B977-C847-A78A-24B9951B63C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latin typeface="Arial" charset="0"/>
                <a:ea typeface="ＭＳ Ｐゴシック" pitchFamily="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="" xmlns:a16="http://schemas.microsoft.com/office/drawing/2014/main" id="{98C94CE1-AB2E-974E-90A7-8A2F107530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6C21120-7AC6-A44F-9145-CF6FE4F69E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1753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6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6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6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6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6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crunch.com/2017/08/17/can-didi-out-network-uber-to-win-the-global-ridesharing-market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kern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[1]https://www.poparide.com/blog/ridesharing-vs-ridehailing/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hlinkClick r:id="rId3"/>
              </a:rPr>
              <a:t>https://techcrunch.com/2017/08/17/can-didi-out-network-uber-to-win-the-global-ridesharing-market/</a:t>
            </a:r>
            <a:endParaRPr lang="en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cs typeface="Calibri" panose="020F050202020403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1120-7AC6-A44F-9145-CF6FE4F69ECE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1465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1120-7AC6-A44F-9145-CF6FE4F69ECE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3196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9DA8812D-6447-0E49-AEAD-A0A8987EA5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E174896C-91E1-8B41-AA69-DAF2D4CFEA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‹#›</a:t>
            </a: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B9428D57-7E39-EB4E-A3AC-57C7C78423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BFAD02-A7D3-304A-8F8D-DBAAEE89CC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547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DF420A9F-9806-3C43-98B3-FD851BEA96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0F8E878F-77BD-6F40-A4C9-B47241F3F3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‹#›</a:t>
            </a: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9162F13D-F03A-704D-9C15-A6E31CE84A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70294C-5272-2844-A101-F9C83A5EF2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436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39BF5972-CD32-8B4D-A013-0827B98B58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2C059CF6-2CFA-D24E-90F2-F18BC5763A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‹#›</a:t>
            </a: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6DCB886E-DF88-8E43-8C9D-4A21157414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63669-910A-2B46-AC5F-718EFF0B2A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0818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343400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n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6E0A7DC4-D4AA-5244-8AEF-E301C67B79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9793D2C8-4B00-FF48-826C-F8564A276C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39099" y="6400800"/>
            <a:ext cx="997397" cy="457200"/>
          </a:xfrm>
          <a:ln/>
        </p:spPr>
        <p:txBody>
          <a:bodyPr/>
          <a:lstStyle>
            <a:lvl1pPr>
              <a:defRPr sz="16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 dirty="0" smtClean="0"/>
              <a:t>.</a:t>
            </a:r>
            <a:fld id="{C2E451F4-17C4-E745-B371-CBE95B3AAF96}" type="slidenum">
              <a:rPr lang="en-US" altLang="en-US" smtClean="0"/>
              <a:pPr>
                <a:defRPr/>
              </a:pPr>
              <a:t>‹#›</a:t>
            </a:fld>
            <a:r>
              <a:rPr lang="en-US" altLang="en-US" dirty="0" smtClean="0"/>
              <a:t>.</a:t>
            </a:r>
            <a:endParaRPr lang="en-US" altLang="en-US" dirty="0"/>
          </a:p>
        </p:txBody>
      </p:sp>
      <p:pic>
        <p:nvPicPr>
          <p:cNvPr id="7" name="图片 1">
            <a:extLst>
              <a:ext uri="{FF2B5EF4-FFF2-40B4-BE49-F238E27FC236}">
                <a16:creationId xmlns="" xmlns:a16="http://schemas.microsoft.com/office/drawing/2014/main" id="{C96DC614-F5D0-E64B-9933-7BCBE947BE7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4" t="36084" r="64948" b="36079"/>
          <a:stretch>
            <a:fillRect/>
          </a:stretch>
        </p:blipFill>
        <p:spPr bwMode="auto">
          <a:xfrm>
            <a:off x="86007" y="-4862"/>
            <a:ext cx="991018" cy="92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" t="10971" r="68457" b="9625"/>
          <a:stretch/>
        </p:blipFill>
        <p:spPr>
          <a:xfrm>
            <a:off x="7452320" y="116632"/>
            <a:ext cx="1584177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621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CBB3B277-D8E5-AB49-BE53-746A075485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D3F746E6-0BE3-7244-9E6C-0EF280A791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‹#›</a:t>
            </a: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00DDBE6E-0468-0143-AA7E-64FD767213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C1283-BB24-B241-9A11-9C3219037A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553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964AA6D-B705-F645-BD4A-2840C7CFA0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0717195-CD9B-D64D-ADF2-5CCECB488B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‹#›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83FBDCF-BC9C-654B-AB04-71700507AC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56505E-00FF-EB4C-8735-505FC5B746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6665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1E3237FA-C123-4D44-8633-897944C38E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57BBE91E-A5ED-E849-A637-BF45F0FCD8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‹#›</a:t>
            </a: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F5C0F7C5-4D01-1342-BF93-E88723BAC5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8F7628-44B7-134C-8C93-651BB15BC3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9960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="" xmlns:a16="http://schemas.microsoft.com/office/drawing/2014/main" id="{DFA27C99-359E-0A44-B8B6-08B9E7CFD0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5E213AD4-F992-B541-A186-571BEB5A64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‹#›</a:t>
            </a: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224F7334-32B8-134A-9CB6-945D8611F3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493004-15E8-CE4E-B4D2-AE6620000C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62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="" xmlns:a16="http://schemas.microsoft.com/office/drawing/2014/main" id="{845BAF2C-DC2B-AB49-B141-B991398FA2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="" xmlns:a16="http://schemas.microsoft.com/office/drawing/2014/main" id="{A1235A8B-2952-F84A-8D93-F8D4BF71E9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‹#›</a:t>
            </a: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108E1394-2E23-F64D-8F60-FB26B224E0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B7A139-9891-0048-9772-8D260951D5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9511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474CABD-5B1E-A14A-A9F2-6029CC5B4C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535F92B-2DC1-974A-91FA-B975A0AFEC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‹#›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A2DAAB5-1DAD-2442-AF1E-96174F635D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E848FC-6F22-E44F-A974-AF53E0E290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5690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42A3D50-620B-8F48-A038-DB2B64B64C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67854F9C-0DD1-F542-80AB-DE73CE913C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‹#›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CC8874A-81D2-1249-8882-F9D6F0232C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22B594-7AE0-C644-B6DB-A5E2C73A5E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124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="" xmlns:a16="http://schemas.microsoft.com/office/drawing/2014/main" id="{8C72DDD4-DE7A-6C4A-A52B-BB2E0110C6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="" xmlns:a16="http://schemas.microsoft.com/office/drawing/2014/main" id="{6E7CCDCC-3F9E-4046-BCB9-081D5BCCB9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="" xmlns:a16="http://schemas.microsoft.com/office/drawing/2014/main" id="{E0E147AD-A9DF-3044-AFBF-99C512AE179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aseline="0">
                <a:latin typeface="+mn-lt"/>
                <a:ea typeface="ＭＳ Ｐゴシック" pitchFamily="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="" xmlns:a16="http://schemas.microsoft.com/office/drawing/2014/main" id="{C9A65ACC-5294-B147-8C8E-DEA74AC9D16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2484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aseline="0">
                <a:latin typeface="+mn-lt"/>
                <a:ea typeface="ＭＳ Ｐゴシック" pitchFamily="64" charset="-128"/>
                <a:cs typeface="+mn-cs"/>
              </a:defRPr>
            </a:lvl1pPr>
          </a:lstStyle>
          <a:p>
            <a:pPr>
              <a:defRPr/>
            </a:pPr>
            <a:fld id="{E74BAB4C-DCE3-4C77-85DB-596780F7015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="" xmlns:a16="http://schemas.microsoft.com/office/drawing/2014/main" id="{50A00A63-3602-434C-8AEC-65B96290D46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19800" y="62484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aseline="0">
                <a:latin typeface="Helvetica Neue Ligh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912E86A-D754-E944-94B8-2EDD5151D4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 Neue" pitchFamily="64" charset="0"/>
          <a:ea typeface="ＭＳ Ｐゴシック" pitchFamily="6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 Neue" pitchFamily="64" charset="0"/>
          <a:ea typeface="ＭＳ Ｐゴシック" pitchFamily="6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 Neue" pitchFamily="64" charset="0"/>
          <a:ea typeface="ＭＳ Ｐゴシック" pitchFamily="6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 Neue" pitchFamily="64" charset="0"/>
          <a:ea typeface="ＭＳ Ｐゴシック" pitchFamily="6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 Neue" pitchFamily="64" charset="0"/>
          <a:ea typeface="ＭＳ Ｐゴシック" pitchFamily="6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 Neue" pitchFamily="64" charset="0"/>
          <a:ea typeface="ＭＳ Ｐゴシック" pitchFamily="6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 Neue" pitchFamily="64" charset="0"/>
          <a:ea typeface="ＭＳ Ｐゴシック" pitchFamily="6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 Neue" pitchFamily="64" charset="0"/>
          <a:ea typeface="ＭＳ Ｐゴシック" pitchFamily="6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DDBB806-331C-7B49-AFA9-F71A7ADA3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560" y="1635425"/>
            <a:ext cx="8208912" cy="1470025"/>
          </a:xfrm>
        </p:spPr>
        <p:txBody>
          <a:bodyPr/>
          <a:lstStyle/>
          <a:p>
            <a:r>
              <a:rPr kumimoji="1" lang="en-US" altLang="zh-CN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Mobility-Aware Dynamic </a:t>
            </a:r>
            <a:r>
              <a:rPr kumimoji="1" lang="en-US" altLang="zh-CN" dirty="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Taxi </a:t>
            </a:r>
            <a:r>
              <a:rPr kumimoji="1" lang="en-US" altLang="zh-CN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Ridesharing </a:t>
            </a:r>
            <a:endParaRPr kumimoji="1" lang="zh-CN" altLang="en-US" dirty="0">
              <a:solidFill>
                <a:srgbClr val="C00000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07CA7B85-B271-7649-9ACA-C7E2F25D6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560" y="3321474"/>
            <a:ext cx="7776864" cy="1979734"/>
          </a:xfrm>
        </p:spPr>
        <p:txBody>
          <a:bodyPr/>
          <a:lstStyle/>
          <a:p>
            <a:pPr marL="342900" lvl="0" indent="-342900" eaLnBrk="1" hangingPunct="1">
              <a:spcBef>
                <a:spcPts val="0"/>
              </a:spcBef>
              <a:defRPr/>
            </a:pPr>
            <a:r>
              <a:rPr lang="en-US" altLang="zh-CN" sz="2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Zhidan Liu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Zengyang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Gong,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Jiangzhou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Kaishun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Wu</a:t>
            </a:r>
          </a:p>
          <a:p>
            <a:pPr marL="342900" lvl="0" indent="-342900" eaLnBrk="1" hangingPunct="1">
              <a:spcBef>
                <a:spcPts val="0"/>
              </a:spcBef>
              <a:defRPr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  <a:defRPr/>
            </a:pP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  <a:defRPr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Shenzhen University, Shenzhen, China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2" name="图片 7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698" y="5733256"/>
            <a:ext cx="5250635" cy="90685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0" y="188640"/>
            <a:ext cx="2844379" cy="106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15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F575C8C-E941-6748-BA34-93CD24FC7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70C0"/>
                </a:solidFill>
              </a:rPr>
              <a:t>Taxi/request </a:t>
            </a:r>
            <a:r>
              <a:rPr lang="en-US" altLang="en-US" dirty="0" smtClean="0">
                <a:solidFill>
                  <a:srgbClr val="0070C0"/>
                </a:solidFill>
              </a:rPr>
              <a:t>indexing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749C8570-3352-5A46-975E-CF0D01A893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2312" y="1691366"/>
                <a:ext cx="8458200" cy="4905986"/>
              </a:xfrm>
            </p:spPr>
            <p:txBody>
              <a:bodyPr/>
              <a:lstStyle/>
              <a:p>
                <a:pPr eaLnBrk="1" hangingPunct="1">
                  <a:defRPr/>
                </a:pPr>
                <a:r>
                  <a:rPr lang="en-US" altLang="en-US" dirty="0" smtClean="0"/>
                  <a:t>Mobility clustering </a:t>
                </a:r>
              </a:p>
              <a:p>
                <a:pPr lvl="1" eaLnBrk="1" hangingPunct="1">
                  <a:spcBef>
                    <a:spcPts val="0"/>
                  </a:spcBef>
                  <a:defRPr/>
                </a:pPr>
                <a:r>
                  <a:rPr lang="en-US" altLang="en-US" dirty="0" smtClean="0"/>
                  <a:t>Mobility </a:t>
                </a:r>
                <a:r>
                  <a:rPr lang="en-US" altLang="en-US" dirty="0"/>
                  <a:t>v</a:t>
                </a:r>
                <a:r>
                  <a:rPr lang="en-US" altLang="en-US" dirty="0" smtClean="0"/>
                  <a:t>ector</a:t>
                </a:r>
                <a:endParaRPr lang="en-US" altLang="zh-CN" dirty="0"/>
              </a:p>
              <a:p>
                <a:pPr lvl="2" eaLnBrk="1" hangingPunct="1">
                  <a:lnSpc>
                    <a:spcPct val="150000"/>
                  </a:lnSpc>
                  <a:spcBef>
                    <a:spcPts val="0"/>
                  </a:spcBef>
                  <a:defRPr/>
                </a:pPr>
                <a:r>
                  <a:rPr lang="en-US" altLang="zh-CN" dirty="0" smtClean="0">
                    <a:cs typeface="Arial" panose="020B0604020202020204" pitchFamily="34" charset="0"/>
                  </a:rPr>
                  <a:t>Ride request</a:t>
                </a:r>
                <a:r>
                  <a:rPr lang="zh-CN" altLang="en-US" dirty="0">
                    <a:cs typeface="Arial" panose="020B0604020202020204" pitchFamily="34" charset="0"/>
                  </a:rPr>
                  <a:t>：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𝑙𝑛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𝑙𝑎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𝑙𝑛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𝑙𝑎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lang="en-US" altLang="en-US" dirty="0">
                  <a:solidFill>
                    <a:srgbClr val="262626"/>
                  </a:solidFill>
                </a:endParaRPr>
              </a:p>
              <a:p>
                <a:pPr lvl="2" eaLnBrk="1" hangingPunct="1">
                  <a:lnSpc>
                    <a:spcPct val="150000"/>
                  </a:lnSpc>
                  <a:spcBef>
                    <a:spcPts val="0"/>
                  </a:spcBef>
                  <a:defRPr/>
                </a:pPr>
                <a:r>
                  <a:rPr lang="en-US" altLang="zh-CN" dirty="0" smtClean="0">
                    <a:solidFill>
                      <a:prstClr val="black"/>
                    </a:solidFill>
                    <a:cs typeface="Arial" panose="020B0604020202020204" pitchFamily="34" charset="0"/>
                  </a:rPr>
                  <a:t>Taxi with shared requests: 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𝑙𝑛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𝑙𝑎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zh-CN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zh-CN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𝑙𝑛𝑔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zh-CN" altLang="zh-CN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nary>
                          </m:num>
                          <m:den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zh-CN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zh-CN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𝑙𝑎𝑡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zh-CN" altLang="zh-CN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nary>
                          </m:num>
                          <m:den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zh-CN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en-US" dirty="0">
                  <a:solidFill>
                    <a:srgbClr val="262626"/>
                  </a:solidFill>
                </a:endParaRPr>
              </a:p>
              <a:p>
                <a:pPr lvl="2" eaLnBrk="1" hangingPunct="1">
                  <a:spcBef>
                    <a:spcPts val="0"/>
                  </a:spcBef>
                  <a:defRPr/>
                </a:pPr>
                <a:r>
                  <a:rPr lang="en-US" altLang="en-US" dirty="0" smtClean="0"/>
                  <a:t>Mobility cluster: a general </a:t>
                </a:r>
                <a:r>
                  <a:rPr lang="en-US" altLang="en-US" dirty="0"/>
                  <a:t>mobility </a:t>
                </a:r>
                <a:r>
                  <a:rPr lang="en-US" altLang="en-US" dirty="0" smtClean="0"/>
                  <a:t>vector</a:t>
                </a:r>
                <a:endParaRPr lang="en-US" altLang="en-US" dirty="0"/>
              </a:p>
              <a:p>
                <a:pPr lvl="1" eaLnBrk="1" hangingPunct="1">
                  <a:spcBef>
                    <a:spcPts val="0"/>
                  </a:spcBef>
                  <a:defRPr/>
                </a:pPr>
                <a:endParaRPr lang="en-US" altLang="en-US" sz="1000" dirty="0" smtClean="0"/>
              </a:p>
              <a:p>
                <a:pPr lvl="1" eaLnBrk="1" hangingPunct="1">
                  <a:spcBef>
                    <a:spcPts val="0"/>
                  </a:spcBef>
                  <a:defRPr/>
                </a:pPr>
                <a:r>
                  <a:rPr lang="en-US" altLang="en-US" dirty="0" smtClean="0"/>
                  <a:t>The </a:t>
                </a:r>
                <a:r>
                  <a:rPr lang="en-US" altLang="en-US" i="1" dirty="0" smtClean="0"/>
                  <a:t>cosine similarity </a:t>
                </a:r>
                <a:r>
                  <a:rPr lang="en-US" altLang="en-US" dirty="0" smtClean="0"/>
                  <a:t>as the distance metric</a:t>
                </a:r>
              </a:p>
              <a:p>
                <a:pPr marL="0" indent="0" eaLnBrk="1" hangingPunct="1">
                  <a:spcBef>
                    <a:spcPts val="0"/>
                  </a:spcBef>
                  <a:buNone/>
                  <a:defRPr/>
                </a:pPr>
                <a:endParaRPr lang="en-US" altLang="en-US" dirty="0" smtClean="0"/>
              </a:p>
              <a:p>
                <a:pPr marL="0" indent="0" eaLnBrk="1" hangingPunct="1">
                  <a:spcBef>
                    <a:spcPts val="0"/>
                  </a:spcBef>
                  <a:buNone/>
                  <a:defRPr/>
                </a:pPr>
                <a:endParaRPr lang="en-US" altLang="en-US" dirty="0"/>
              </a:p>
              <a:p>
                <a:pPr lvl="1" eaLnBrk="1" hangingPunct="1">
                  <a:spcBef>
                    <a:spcPts val="0"/>
                  </a:spcBef>
                  <a:defRPr/>
                </a:pPr>
                <a:endParaRPr lang="en-US" altLang="en-US" sz="1200" dirty="0" smtClean="0">
                  <a:solidFill>
                    <a:srgbClr val="262626"/>
                  </a:solidFill>
                </a:endParaRPr>
              </a:p>
              <a:p>
                <a:pPr lvl="1" eaLnBrk="1" hangingPunct="1">
                  <a:spcBef>
                    <a:spcPts val="0"/>
                  </a:spcBef>
                  <a:defRPr/>
                </a:pPr>
                <a:r>
                  <a:rPr lang="en-US" altLang="en-US" dirty="0" smtClean="0">
                    <a:solidFill>
                      <a:srgbClr val="FF0000"/>
                    </a:solidFill>
                  </a:rPr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en-US" dirty="0">
                    <a:solidFill>
                      <a:srgbClr val="FF0000"/>
                    </a:solidFill>
                  </a:rPr>
                  <a:t>, </a:t>
                </a:r>
                <a:r>
                  <a:rPr lang="en-US" altLang="en-US" dirty="0" smtClean="0">
                    <a:solidFill>
                      <a:srgbClr val="FF0000"/>
                    </a:solidFill>
                  </a:rPr>
                  <a:t>a new request </a:t>
                </a:r>
                <a:r>
                  <a:rPr lang="en-US" altLang="en-US" dirty="0" smtClean="0">
                    <a:solidFill>
                      <a:srgbClr val="FF0000"/>
                    </a:solidFill>
                  </a:rPr>
                  <a:t>joins </a:t>
                </a:r>
                <a:r>
                  <a:rPr lang="en-US" altLang="en-US" dirty="0" smtClean="0">
                    <a:solidFill>
                      <a:srgbClr val="FF0000"/>
                    </a:solidFill>
                  </a:rPr>
                  <a:t>in </a:t>
                </a:r>
                <a:r>
                  <a:rPr lang="en-US" altLang="en-US" dirty="0" smtClean="0">
                    <a:solidFill>
                      <a:srgbClr val="FF0000"/>
                    </a:solidFill>
                  </a:rPr>
                  <a:t>mobility </a:t>
                </a:r>
                <a:r>
                  <a:rPr lang="en-US" altLang="en-US" dirty="0" smtClean="0">
                    <a:solidFill>
                      <a:srgbClr val="FF0000"/>
                    </a:solidFill>
                  </a:rPr>
                  <a:t>cluster </a:t>
                </a:r>
                <a:r>
                  <a:rPr lang="en-US" altLang="en-US" i="1" dirty="0" smtClean="0">
                    <a:solidFill>
                      <a:srgbClr val="FF0000"/>
                    </a:solidFill>
                  </a:rPr>
                  <a:t>C,</a:t>
                </a:r>
                <a:r>
                  <a:rPr lang="en-US" altLang="en-US" dirty="0" smtClean="0">
                    <a:solidFill>
                      <a:srgbClr val="FF0000"/>
                    </a:solidFill>
                  </a:rPr>
                  <a:t> and could share a taxi with other requests in </a:t>
                </a:r>
                <a:r>
                  <a:rPr lang="en-US" altLang="en-US" dirty="0" smtClean="0">
                    <a:solidFill>
                      <a:srgbClr val="FF0000"/>
                    </a:solidFill>
                  </a:rPr>
                  <a:t>cluster </a:t>
                </a:r>
                <a:r>
                  <a:rPr lang="en-US" altLang="en-US" i="1" dirty="0" smtClean="0">
                    <a:solidFill>
                      <a:srgbClr val="FF0000"/>
                    </a:solidFill>
                  </a:rPr>
                  <a:t>C</a:t>
                </a:r>
                <a:r>
                  <a:rPr lang="en-US" altLang="en-US" dirty="0" smtClean="0">
                    <a:solidFill>
                      <a:srgbClr val="262626"/>
                    </a:solidFill>
                  </a:rPr>
                  <a:t>.</a:t>
                </a:r>
                <a:endParaRPr lang="en-US" altLang="en-US" dirty="0">
                  <a:solidFill>
                    <a:srgbClr val="262626"/>
                  </a:solidFill>
                </a:endParaRPr>
              </a:p>
              <a:p>
                <a:pPr marL="457200" lvl="1" indent="0" eaLnBrk="1" hangingPunct="1">
                  <a:buNone/>
                  <a:defRPr/>
                </a:pPr>
                <a:endParaRPr lang="en-US" altLang="en-US" dirty="0">
                  <a:solidFill>
                    <a:srgbClr val="262626"/>
                  </a:solidFill>
                </a:endParaRPr>
              </a:p>
              <a:p>
                <a:pPr marL="457200" lvl="1" indent="0" eaLnBrk="1" hangingPunct="1">
                  <a:buNone/>
                  <a:defRPr/>
                </a:pPr>
                <a:endParaRPr lang="en-US" altLang="en-US" dirty="0">
                  <a:solidFill>
                    <a:srgbClr val="262626"/>
                  </a:solidFill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49C8570-3352-5A46-975E-CF0D01A893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2312" y="1691366"/>
                <a:ext cx="8458200" cy="4905986"/>
              </a:xfrm>
              <a:blipFill rotWithShape="0">
                <a:blip r:embed="rId2"/>
                <a:stretch>
                  <a:fillRect l="-1225" t="-1242" b="-2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E451F4-17C4-E745-B371-CBE95B3AAF96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FF26B40-669C-2640-AEE4-048D94B32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594" y="62566"/>
            <a:ext cx="2590293" cy="16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 bwMode="auto">
          <a:xfrm>
            <a:off x="6948264" y="1181100"/>
            <a:ext cx="1953623" cy="51026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725144"/>
            <a:ext cx="2520280" cy="66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53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2F575C8C-E941-6748-BA34-93CD24FC7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70C0"/>
                </a:solidFill>
              </a:rPr>
              <a:t>Candidate t</a:t>
            </a:r>
            <a:r>
              <a:rPr lang="en-US" altLang="en-US" dirty="0" smtClean="0">
                <a:solidFill>
                  <a:srgbClr val="0070C0"/>
                </a:solidFill>
              </a:rPr>
              <a:t>axi searching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749C8570-3352-5A46-975E-CF0D01A893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902084"/>
                <a:ext cx="8062664" cy="4498716"/>
              </a:xfrm>
            </p:spPr>
            <p:txBody>
              <a:bodyPr/>
              <a:lstStyle/>
              <a:p>
                <a:pPr eaLnBrk="1" hangingPunct="1">
                  <a:defRPr/>
                </a:pPr>
                <a:r>
                  <a:rPr lang="en-US" altLang="en-US" dirty="0" smtClean="0"/>
                  <a:t>Indexes of taxis</a:t>
                </a:r>
              </a:p>
              <a:p>
                <a:pPr lvl="1" eaLnBrk="1" hangingPunct="1">
                  <a:defRPr/>
                </a:pPr>
                <a:r>
                  <a:rPr lang="en-US" altLang="en-US" dirty="0"/>
                  <a:t>Map partition based indexing</a:t>
                </a:r>
                <a:endParaRPr lang="en-US" altLang="en-US" dirty="0" smtClean="0"/>
              </a:p>
              <a:p>
                <a:pPr lvl="1" eaLnBrk="1" hangingPunct="1">
                  <a:defRPr/>
                </a:pPr>
                <a:r>
                  <a:rPr lang="en-US" altLang="en-US" dirty="0"/>
                  <a:t>Mobility cluster based indexing</a:t>
                </a:r>
              </a:p>
              <a:p>
                <a:pPr eaLnBrk="1" hangingPunct="1">
                  <a:defRPr/>
                </a:pPr>
                <a:endParaRPr lang="en-US" altLang="en-US" sz="1000" dirty="0" smtClean="0"/>
              </a:p>
              <a:p>
                <a:pPr eaLnBrk="1" hangingPunct="1">
                  <a:defRPr/>
                </a:pPr>
                <a:r>
                  <a:rPr lang="en-US" altLang="en-US" dirty="0" smtClean="0"/>
                  <a:t>Better candidate </a:t>
                </a:r>
                <a:r>
                  <a:rPr lang="en-US" altLang="en-US" dirty="0" smtClean="0"/>
                  <a:t>taxi searching for </a:t>
                </a:r>
                <a:r>
                  <a:rPr lang="en-US" altLang="en-US" dirty="0" smtClean="0"/>
                  <a:t>request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en-US" dirty="0" smtClean="0"/>
              </a:p>
              <a:p>
                <a:pPr lvl="1" eaLnBrk="1" hangingPunct="1">
                  <a:defRPr/>
                </a:pPr>
                <a:r>
                  <a:rPr lang="en-US" altLang="en-US" dirty="0" smtClean="0"/>
                  <a:t>Partitions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i="1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 smtClean="0"/>
                  <a:t> intersected with a searching range</a:t>
                </a:r>
                <a:endParaRPr lang="en-US" altLang="zh-CN" dirty="0"/>
              </a:p>
              <a:p>
                <a:pPr lvl="1" eaLnBrk="1" hangingPunct="1">
                  <a:defRPr/>
                </a:pPr>
                <a:r>
                  <a:rPr lang="en-US" altLang="zh-CN" dirty="0" smtClean="0">
                    <a:solidFill>
                      <a:prstClr val="black"/>
                    </a:solidFill>
                    <a:cs typeface="Arial" panose="020B0604020202020204" pitchFamily="34" charset="0"/>
                  </a:rPr>
                  <a:t>Mobility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dirty="0" smtClean="0">
                    <a:solidFill>
                      <a:prstClr val="black"/>
                    </a:solidFill>
                    <a:cs typeface="Arial" panose="020B0604020202020204" pitchFamily="34" charset="0"/>
                  </a:rPr>
                  <a:t> to which </a:t>
                </a:r>
                <a:r>
                  <a:rPr lang="en-US" altLang="zh-CN" i="1" dirty="0" smtClean="0">
                    <a:solidFill>
                      <a:prstClr val="black"/>
                    </a:solidFill>
                    <a:cs typeface="Arial" panose="020B0604020202020204" pitchFamily="34" charset="0"/>
                  </a:rPr>
                  <a:t>r</a:t>
                </a:r>
                <a:r>
                  <a:rPr lang="en-US" altLang="zh-CN" dirty="0" smtClean="0">
                    <a:solidFill>
                      <a:prstClr val="black"/>
                    </a:solidFill>
                    <a:cs typeface="Arial" panose="020B0604020202020204" pitchFamily="34" charset="0"/>
                  </a:rPr>
                  <a:t> belongs</a:t>
                </a:r>
              </a:p>
              <a:p>
                <a:pPr lvl="1" eaLnBrk="1" hangingPunct="1">
                  <a:defRPr/>
                </a:pPr>
                <a:endParaRPr lang="en-US" altLang="zh-CN" dirty="0" smtClean="0"/>
              </a:p>
              <a:p>
                <a:pPr lvl="1" eaLnBrk="1" hangingPunct="1">
                  <a:buFont typeface="Wingdings" panose="05000000000000000000" pitchFamily="2" charset="2"/>
                  <a:buChar char="Ø"/>
                  <a:defRPr/>
                </a:pPr>
                <a:r>
                  <a:rPr lang="en-US" altLang="zh-CN" dirty="0" smtClean="0"/>
                  <a:t>Candidate taxi set for request </a:t>
                </a:r>
                <a:r>
                  <a:rPr lang="en-US" altLang="zh-CN" i="1" dirty="0" smtClean="0"/>
                  <a:t>r</a:t>
                </a:r>
                <a:endParaRPr lang="en-US" altLang="zh-CN" i="1" dirty="0">
                  <a:solidFill>
                    <a:srgbClr val="262626"/>
                  </a:solidFill>
                </a:endParaRPr>
              </a:p>
              <a:p>
                <a:pPr marL="457200" lvl="1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宋体" panose="02010600030101010101" pitchFamily="2" charset="-122"/>
                            </a:rPr>
                            <m:t>𝕋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宋体" panose="02010600030101010101" pitchFamily="2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宋体" panose="02010600030101010101" pitchFamily="2" charset="-122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宋体" panose="02010600030101010101" pitchFamily="2" charset="-122"/>
                        </a:rPr>
                        <m:t>=</m:t>
                      </m:r>
                      <m:r>
                        <m:rPr>
                          <m:lit/>
                        </m:rP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宋体" panose="02010600030101010101" pitchFamily="2" charset="-122"/>
                        </a:rPr>
                        <m:t>{</m:t>
                      </m:r>
                      <m:sSub>
                        <m:sSub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zh-CN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宋体" panose="02010600030101010101" pitchFamily="2" charset="-122"/>
                            </a:rPr>
                            <m:t>∪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宋体" panose="02010600030101010101" pitchFamily="2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宋体" panose="02010600030101010101" pitchFamily="2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zh-CN" altLang="zh-CN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宋体" panose="02010600030101010101" pitchFamily="2" charset="-122"/>
                            </a:rPr>
                            <m:t>∈</m:t>
                          </m:r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宋体" panose="02010600030101010101" pitchFamily="2" charset="-122"/>
                                </a:rPr>
                                <m:t>𝑆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zh-CN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宋体" panose="02010600030101010101" pitchFamily="2" charset="-122"/>
                                    </a:rPr>
                                    <m:t>𝑟</m:t>
                                  </m:r>
                                </m:e>
                                <m:sub/>
                              </m:sSub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宋体" panose="02010600030101010101" pitchFamily="2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宋体" panose="02010600030101010101" pitchFamily="2" charset="-122"/>
                            </a:rPr>
                            <m:t>𝑧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宋体" panose="02010600030101010101" pitchFamily="2" charset="-122"/>
                        </a:rPr>
                        <m:t>.</m:t>
                      </m:r>
                      <m:sSub>
                        <m:sSub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宋体" panose="02010600030101010101" pitchFamily="2" charset="-122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宋体" panose="02010600030101010101" pitchFamily="2" charset="-122"/>
                            </a:rPr>
                            <m:t>𝑡</m:t>
                          </m:r>
                        </m:sub>
                      </m:sSub>
                      <m:r>
                        <m:rPr>
                          <m:lit/>
                        </m:rP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宋体" panose="02010600030101010101" pitchFamily="2" charset="-122"/>
                        </a:rPr>
                        <m:t>}</m:t>
                      </m:r>
                      <m:r>
                        <a:rPr lang="zh-CN" altLang="zh-CN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宋体" panose="02010600030101010101" pitchFamily="2" charset="-122"/>
                        </a:rPr>
                        <m:t>∩</m:t>
                      </m:r>
                      <m:sSub>
                        <m:sSub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宋体" panose="02010600030101010101" pitchFamily="2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宋体" panose="02010600030101010101" pitchFamily="2" charset="-122"/>
                            </a:rPr>
                            <m:t>𝑎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宋体" panose="02010600030101010101" pitchFamily="2" charset="-122"/>
                        </a:rPr>
                        <m:t>.</m:t>
                      </m:r>
                      <m:sSub>
                        <m:sSub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宋体" panose="02010600030101010101" pitchFamily="2" charset="-122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宋体" panose="02010600030101010101" pitchFamily="2" charset="-122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en-US" dirty="0">
                  <a:solidFill>
                    <a:srgbClr val="262626"/>
                  </a:solidFill>
                </a:endParaRPr>
              </a:p>
              <a:p>
                <a:pPr marL="457200" lvl="1" indent="0" eaLnBrk="1" hangingPunct="1">
                  <a:buNone/>
                  <a:defRPr/>
                </a:pPr>
                <a:endParaRPr lang="en-US" altLang="en-US" dirty="0">
                  <a:solidFill>
                    <a:srgbClr val="262626"/>
                  </a:solidFill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49C8570-3352-5A46-975E-CF0D01A893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902084"/>
                <a:ext cx="8062664" cy="4498716"/>
              </a:xfrm>
              <a:blipFill rotWithShape="0">
                <a:blip r:embed="rId2"/>
                <a:stretch>
                  <a:fillRect l="-1362" t="-1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E451F4-17C4-E745-B371-CBE95B3AAF96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FF26B40-669C-2640-AEE4-048D94B32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594" y="62566"/>
            <a:ext cx="2590293" cy="16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 bwMode="auto">
          <a:xfrm>
            <a:off x="7308304" y="839906"/>
            <a:ext cx="1593583" cy="284838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76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2F575C8C-E941-6748-BA34-93CD24FC7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70C0"/>
                </a:solidFill>
              </a:rPr>
              <a:t>Taxi </a:t>
            </a:r>
            <a:r>
              <a:rPr lang="en-US" altLang="en-US" dirty="0" smtClean="0">
                <a:solidFill>
                  <a:srgbClr val="0070C0"/>
                </a:solidFill>
              </a:rPr>
              <a:t>scheduling 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749C8570-3352-5A46-975E-CF0D01A893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622948"/>
                <a:ext cx="8350696" cy="1440160"/>
              </a:xfrm>
            </p:spPr>
            <p:txBody>
              <a:bodyPr/>
              <a:lstStyle/>
              <a:p>
                <a:pPr eaLnBrk="1" hangingPunct="1">
                  <a:defRPr/>
                </a:pPr>
                <a:r>
                  <a:rPr lang="en-US" altLang="zh-CN" dirty="0" smtClean="0"/>
                  <a:t>Select the best taxi to serve request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-US" altLang="zh-CN" dirty="0" smtClean="0"/>
              </a:p>
              <a:p>
                <a:pPr lvl="1" eaLnBrk="1" hangingPunct="1">
                  <a:defRPr/>
                </a:pPr>
                <a:r>
                  <a:rPr lang="en-US" altLang="zh-CN" dirty="0" smtClean="0"/>
                  <a:t>Enumerate </a:t>
                </a:r>
                <a:r>
                  <a:rPr lang="en-US" altLang="zh-CN" dirty="0"/>
                  <a:t>all possible schedules by inserting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dirty="0"/>
              </a:p>
              <a:p>
                <a:pPr marL="457200" lvl="1" indent="0" eaLnBrk="1" hangingPunct="1">
                  <a:buNone/>
                  <a:defRPr/>
                </a:pPr>
                <a:endParaRPr lang="en-US" altLang="en-US" dirty="0">
                  <a:solidFill>
                    <a:srgbClr val="262626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49C8570-3352-5A46-975E-CF0D01A893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622948"/>
                <a:ext cx="8350696" cy="1440160"/>
              </a:xfrm>
              <a:blipFill rotWithShape="0">
                <a:blip r:embed="rId2"/>
                <a:stretch>
                  <a:fillRect l="-1315" t="-42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E451F4-17C4-E745-B371-CBE95B3AAF96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DFF26B40-669C-2640-AEE4-048D94B32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594" y="62566"/>
            <a:ext cx="2590293" cy="16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 bwMode="auto">
          <a:xfrm>
            <a:off x="7433177" y="193664"/>
            <a:ext cx="1444123" cy="643048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176" y="2610844"/>
            <a:ext cx="3713647" cy="96217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166" y="3573016"/>
            <a:ext cx="5109665" cy="325892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 bwMode="auto">
          <a:xfrm>
            <a:off x="3707904" y="5157192"/>
            <a:ext cx="2520280" cy="432048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3707904" y="5687312"/>
            <a:ext cx="2088232" cy="33397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83720" y="5687312"/>
            <a:ext cx="2170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i="1" baseline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Run in peak hours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287243" y="5157192"/>
            <a:ext cx="2614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baseline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in non-peak hours</a:t>
            </a:r>
            <a:endParaRPr lang="zh-CN" altLang="en-US" sz="2000" i="1" baseline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37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4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2F575C8C-E941-6748-BA34-93CD24FC7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Route planning</a:t>
            </a:r>
            <a:r>
              <a:rPr lang="en-US" altLang="en-US" dirty="0" smtClean="0">
                <a:solidFill>
                  <a:srgbClr val="0070C0"/>
                </a:solidFill>
              </a:rPr>
              <a:t> 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749C8570-3352-5A46-975E-CF0D01A893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528" y="1676008"/>
                <a:ext cx="8928992" cy="4218833"/>
              </a:xfrm>
            </p:spPr>
            <p:txBody>
              <a:bodyPr/>
              <a:lstStyle/>
              <a:p>
                <a:r>
                  <a:rPr lang="en-US" altLang="en-US" dirty="0" smtClean="0"/>
                  <a:t>A </a:t>
                </a:r>
                <a:r>
                  <a:rPr lang="en-US" altLang="zh-CN" dirty="0" smtClean="0"/>
                  <a:t>two-phase optimized route </a:t>
                </a:r>
                <a:r>
                  <a:rPr lang="en-US" altLang="zh-CN" dirty="0"/>
                  <a:t>planning</a:t>
                </a:r>
                <a:r>
                  <a:rPr lang="en-US" altLang="en-US" dirty="0" smtClean="0"/>
                  <a:t> </a:t>
                </a:r>
                <a:endParaRPr lang="en-US" altLang="zh-CN" dirty="0" smtClean="0"/>
              </a:p>
              <a:p>
                <a:pPr lvl="1" eaLnBrk="1" hangingPunct="1">
                  <a:defRPr/>
                </a:pPr>
                <a:r>
                  <a:rPr lang="en-US" altLang="zh-CN" dirty="0" smtClean="0"/>
                  <a:t>Partition </a:t>
                </a:r>
                <a:r>
                  <a:rPr lang="en-US" altLang="zh-CN" dirty="0"/>
                  <a:t>filtering</a:t>
                </a:r>
                <a:endParaRPr lang="en-US" altLang="zh-CN" dirty="0">
                  <a:cs typeface="Arial" panose="020B0604020202020204" pitchFamily="34" charset="0"/>
                </a:endParaRPr>
              </a:p>
              <a:p>
                <a:pPr lvl="2" eaLnBrk="1" hangingPunct="1">
                  <a:defRPr/>
                </a:pPr>
                <a:r>
                  <a:rPr lang="en" altLang="zh-CN" dirty="0"/>
                  <a:t>Travel direction rule: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zh-CN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zh-CN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zh-CN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zh-CN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</m:sub>
                            </m:sSub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zh-CN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zh-CN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  <m:r>
                          <a:rPr lang="zh-CN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zh-CN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zh-CN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zh-CN" altLang="zh-CN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</m:d>
                      </m:den>
                    </m:f>
                    <m:r>
                      <m:rPr>
                        <m:nor/>
                      </m:rPr>
                      <a:rPr lang="zh-CN" altLang="en-US" dirty="0">
                        <a:solidFill>
                          <a:prstClr val="black"/>
                        </a:solidFill>
                        <a:latin typeface="Heiti SC Medium" pitchFamily="2" charset="-128"/>
                        <a:ea typeface="Heiti SC Medium" pitchFamily="2" charset="-128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" altLang="zh-CN" dirty="0"/>
              </a:p>
              <a:p>
                <a:pPr lvl="2" eaLnBrk="1" hangingPunct="1">
                  <a:lnSpc>
                    <a:spcPct val="150000"/>
                  </a:lnSpc>
                  <a:defRPr/>
                </a:pPr>
                <a:r>
                  <a:rPr lang="en" altLang="zh-CN" dirty="0"/>
                  <a:t>Travel cost rule: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zh-CN" altLang="zh-CN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zh-CN" altLang="zh-CN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>
                  <a:cs typeface="Arial" panose="020B0604020202020204" pitchFamily="34" charset="0"/>
                </a:endParaRPr>
              </a:p>
              <a:p>
                <a:pPr lvl="1" eaLnBrk="1" hangingPunct="1">
                  <a:defRPr/>
                </a:pPr>
                <a:r>
                  <a:rPr lang="en-US" altLang="zh-CN" dirty="0"/>
                  <a:t>Segment-level </a:t>
                </a:r>
                <a:r>
                  <a:rPr lang="en-US" altLang="zh-CN" dirty="0" smtClean="0"/>
                  <a:t>routing on the </a:t>
                </a:r>
                <a:r>
                  <a:rPr lang="en-US" altLang="zh-CN" dirty="0" smtClean="0"/>
                  <a:t>retained partition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</m:oMath>
                </a14:m>
                <a:endParaRPr lang="en-US" altLang="zh-CN" b="1" dirty="0"/>
              </a:p>
              <a:p>
                <a:pPr lvl="2" eaLnBrk="1" hangingPunct="1">
                  <a:lnSpc>
                    <a:spcPct val="150000"/>
                  </a:lnSpc>
                  <a:defRPr/>
                </a:pPr>
                <a:r>
                  <a:rPr lang="en" altLang="zh-CN" sz="2000" dirty="0" smtClean="0">
                    <a:solidFill>
                      <a:prstClr val="black"/>
                    </a:solidFill>
                    <a:cs typeface="Calibri" panose="020F0502020204030204" pitchFamily="34" charset="0"/>
                  </a:rPr>
                  <a:t>Plan a </a:t>
                </a:r>
                <a:r>
                  <a:rPr lang="en" altLang="zh-CN" sz="2000" dirty="0">
                    <a:solidFill>
                      <a:prstClr val="black"/>
                    </a:solidFill>
                    <a:cs typeface="Calibri" panose="020F0502020204030204" pitchFamily="34" charset="0"/>
                  </a:rPr>
                  <a:t>route </a:t>
                </a:r>
                <a:r>
                  <a:rPr lang="en" altLang="zh-CN" sz="2000" dirty="0" smtClean="0">
                    <a:solidFill>
                      <a:prstClr val="black"/>
                    </a:solidFill>
                    <a:cs typeface="Calibri" panose="020F0502020204030204" pitchFamily="34" charset="0"/>
                  </a:rPr>
                  <a:t>on </a:t>
                </a:r>
                <a:r>
                  <a:rPr lang="en" altLang="zh-CN" sz="2000" dirty="0" smtClean="0">
                    <a:solidFill>
                      <a:prstClr val="black"/>
                    </a:solidFill>
                    <a:cs typeface="Calibri" panose="020F0502020204030204" pitchFamily="34" charset="0"/>
                  </a:rPr>
                  <a:t>the </a:t>
                </a:r>
                <a:r>
                  <a:rPr lang="en" altLang="zh-CN" sz="2000" dirty="0" smtClean="0">
                    <a:solidFill>
                      <a:prstClr val="black"/>
                    </a:solidFill>
                    <a:cs typeface="Calibri" panose="020F0502020204030204" pitchFamily="34" charset="0"/>
                  </a:rPr>
                  <a:t>reduced subgraph</a:t>
                </a:r>
                <a:endParaRPr lang="en-US" altLang="en-US" dirty="0">
                  <a:solidFill>
                    <a:srgbClr val="262626"/>
                  </a:solidFill>
                </a:endParaRPr>
              </a:p>
              <a:p>
                <a:pPr marL="457200" lvl="1" indent="0" eaLnBrk="1" hangingPunct="1">
                  <a:buNone/>
                  <a:defRPr/>
                </a:pPr>
                <a:endParaRPr lang="en-US" altLang="en-US" dirty="0">
                  <a:solidFill>
                    <a:srgbClr val="262626"/>
                  </a:solidFill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49C8570-3352-5A46-975E-CF0D01A893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676008"/>
                <a:ext cx="8928992" cy="4218833"/>
              </a:xfrm>
              <a:blipFill rotWithShape="0">
                <a:blip r:embed="rId2"/>
                <a:stretch>
                  <a:fillRect l="-1160" t="-1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E451F4-17C4-E745-B371-CBE95B3AAF96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FF26B40-669C-2640-AEE4-048D94B32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62566"/>
            <a:ext cx="2590293" cy="16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 bwMode="auto">
          <a:xfrm>
            <a:off x="7565791" y="193664"/>
            <a:ext cx="1444123" cy="643048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509120"/>
            <a:ext cx="4360143" cy="232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24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2F575C8C-E941-6748-BA34-93CD24FC7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Segment-level routing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749C8570-3352-5A46-975E-CF0D01A893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537" y="1624166"/>
                <a:ext cx="8614378" cy="4114800"/>
              </a:xfrm>
            </p:spPr>
            <p:txBody>
              <a:bodyPr/>
              <a:lstStyle/>
              <a:p>
                <a:pPr eaLnBrk="1" hangingPunct="1">
                  <a:defRPr/>
                </a:pPr>
                <a:r>
                  <a:rPr lang="en-US" altLang="zh-CN" dirty="0" smtClean="0"/>
                  <a:t>Basic </a:t>
                </a:r>
                <a:r>
                  <a:rPr lang="en-US" altLang="zh-CN" dirty="0"/>
                  <a:t>routing</a:t>
                </a:r>
                <a:endParaRPr lang="en-US" altLang="zh-CN" dirty="0">
                  <a:cs typeface="Arial" panose="020B0604020202020204" pitchFamily="34" charset="0"/>
                </a:endParaRPr>
              </a:p>
              <a:p>
                <a:pPr lvl="1" eaLnBrk="1" hangingPunct="1">
                  <a:defRPr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𝐷𝑖𝑗𝑘𝑠𝑡𝑟𝑎</m:t>
                    </m:r>
                  </m:oMath>
                </a14:m>
                <a:r>
                  <a:rPr lang="en-US" altLang="zh-CN" dirty="0">
                    <a:cs typeface="Arial" panose="020B0604020202020204" pitchFamily="34" charset="0"/>
                  </a:rPr>
                  <a:t> -&gt; shortest path </a:t>
                </a:r>
              </a:p>
              <a:p>
                <a:pPr eaLnBrk="1" hangingPunct="1">
                  <a:defRPr/>
                </a:pPr>
                <a:r>
                  <a:rPr lang="en-US" altLang="zh-CN" dirty="0"/>
                  <a:t>Probabilistic routing</a:t>
                </a:r>
              </a:p>
              <a:p>
                <a:pPr lvl="1" eaLnBrk="1" hangingPunct="1">
                  <a:defRPr/>
                </a:pPr>
                <a:r>
                  <a:rPr lang="en" altLang="zh-CN" dirty="0"/>
                  <a:t>Probability calculation of </a:t>
                </a:r>
                <a:r>
                  <a:rPr lang="en" altLang="zh-CN" dirty="0" smtClean="0"/>
                  <a:t>meeting </a:t>
                </a:r>
                <a:r>
                  <a:rPr lang="en" altLang="zh-CN" i="1" dirty="0" smtClean="0"/>
                  <a:t>suitable passengers </a:t>
                </a:r>
                <a:r>
                  <a:rPr lang="en" altLang="zh-CN" dirty="0" smtClean="0"/>
                  <a:t>for</a:t>
                </a:r>
                <a:r>
                  <a:rPr lang="en" altLang="zh-CN" i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</m:oMath>
                </a14:m>
                <a:endParaRPr lang="en" altLang="zh-CN" i="1" dirty="0"/>
              </a:p>
              <a:p>
                <a:pPr lvl="1" eaLnBrk="1" hangingPunct="1">
                  <a:defRPr/>
                </a:pPr>
                <a:r>
                  <a:rPr lang="en-US" altLang="zh-CN" dirty="0" smtClean="0"/>
                  <a:t>P</a:t>
                </a:r>
                <a:r>
                  <a:rPr lang="en" altLang="zh-CN" dirty="0" smtClean="0"/>
                  <a:t>lan partition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</m:oMath>
                </a14:m>
                <a:endParaRPr lang="en" altLang="zh-CN" dirty="0"/>
              </a:p>
              <a:p>
                <a:pPr lvl="1" eaLnBrk="1" hangingPunct="1">
                  <a:defRPr/>
                </a:pPr>
                <a:r>
                  <a:rPr lang="en" altLang="zh-CN" dirty="0"/>
                  <a:t>Fine-grained route planning over partition </a:t>
                </a:r>
                <a:r>
                  <a:rPr lang="en" altLang="zh-CN" dirty="0" smtClean="0"/>
                  <a:t>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457200" lvl="1" indent="0" eaLnBrk="1" hangingPunct="1">
                  <a:buNone/>
                  <a:defRPr/>
                </a:pPr>
                <a:endParaRPr lang="en-US" altLang="en-US" dirty="0">
                  <a:solidFill>
                    <a:srgbClr val="262626"/>
                  </a:solidFill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49C8570-3352-5A46-975E-CF0D01A893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7" y="1624166"/>
                <a:ext cx="8614378" cy="4114800"/>
              </a:xfrm>
              <a:blipFill rotWithShape="0">
                <a:blip r:embed="rId2"/>
                <a:stretch>
                  <a:fillRect l="-1274" t="-1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E451F4-17C4-E745-B371-CBE95B3AAF96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DFF26B40-669C-2640-AEE4-048D94B32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62566"/>
            <a:ext cx="2590293" cy="16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 bwMode="auto">
          <a:xfrm>
            <a:off x="7565791" y="193664"/>
            <a:ext cx="1444123" cy="643048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861" y="4395330"/>
            <a:ext cx="4666379" cy="246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90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="" xmlns:a16="http://schemas.microsoft.com/office/drawing/2014/main" id="{4AC6F5CE-EFB0-A34D-990E-284896C5C2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9592" y="404759"/>
            <a:ext cx="5757863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0070C0"/>
                </a:solidFill>
              </a:rPr>
              <a:t>Experimental setup</a:t>
            </a:r>
            <a:endParaRPr lang="en-US" altLang="en-US" b="0" i="1" dirty="0">
              <a:solidFill>
                <a:srgbClr val="0070C0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BB7F7B83-36EB-A645-8D09-474A7F2B6C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1560" y="1502542"/>
            <a:ext cx="8350250" cy="4907236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dirty="0" smtClean="0"/>
              <a:t>Dataset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dirty="0" smtClean="0"/>
              <a:t>Taxi data</a:t>
            </a:r>
          </a:p>
          <a:p>
            <a:pPr lvl="2" eaLnBrk="1" hangingPunct="1">
              <a:spcBef>
                <a:spcPts val="0"/>
              </a:spcBef>
            </a:pPr>
            <a:r>
              <a:rPr lang="en-US" altLang="en-US" dirty="0" smtClean="0"/>
              <a:t>7,065,907 </a:t>
            </a:r>
            <a:r>
              <a:rPr lang="en-US" altLang="en-US" dirty="0"/>
              <a:t>taxi </a:t>
            </a:r>
            <a:r>
              <a:rPr lang="en-US" altLang="en-US" dirty="0" smtClean="0"/>
              <a:t>transactions from </a:t>
            </a:r>
            <a:r>
              <a:rPr lang="en-US" altLang="en-US" dirty="0"/>
              <a:t>Chengdu City, </a:t>
            </a:r>
            <a:r>
              <a:rPr lang="en-US" altLang="en-US" dirty="0" smtClean="0"/>
              <a:t>Nov. 2016</a:t>
            </a:r>
          </a:p>
          <a:p>
            <a:pPr lvl="2" eaLnBrk="1" hangingPunct="1">
              <a:spcBef>
                <a:spcPts val="0"/>
              </a:spcBef>
            </a:pPr>
            <a:r>
              <a:rPr lang="en-US" altLang="en-US" dirty="0" smtClean="0"/>
              <a:t>Released </a:t>
            </a:r>
            <a:r>
              <a:rPr lang="en-US" altLang="en-US" dirty="0"/>
              <a:t>by </a:t>
            </a:r>
            <a:r>
              <a:rPr lang="en-US" altLang="en-US" dirty="0" err="1"/>
              <a:t>Didi</a:t>
            </a:r>
            <a:r>
              <a:rPr lang="en-US" altLang="en-US" dirty="0"/>
              <a:t> GAIA</a:t>
            </a:r>
            <a:r>
              <a:rPr lang="en-US" altLang="en-US" baseline="30000" dirty="0"/>
              <a:t>[7] </a:t>
            </a:r>
            <a:endParaRPr lang="en-US" altLang="en-US" dirty="0"/>
          </a:p>
          <a:p>
            <a:pPr lvl="1" eaLnBrk="1" hangingPunct="1">
              <a:spcBef>
                <a:spcPts val="0"/>
              </a:spcBef>
            </a:pPr>
            <a:r>
              <a:rPr lang="zh-CN" altLang="zh-CN" dirty="0"/>
              <a:t>Road </a:t>
            </a:r>
            <a:r>
              <a:rPr lang="en-US" altLang="zh-CN" dirty="0" smtClean="0"/>
              <a:t>n</a:t>
            </a:r>
            <a:r>
              <a:rPr lang="zh-CN" altLang="zh-CN" dirty="0" smtClean="0"/>
              <a:t>etwork</a:t>
            </a:r>
            <a:r>
              <a:rPr lang="en-US" altLang="zh-CN" dirty="0" smtClean="0"/>
              <a:t> graph from </a:t>
            </a:r>
            <a:r>
              <a:rPr lang="en-US" altLang="zh-CN" dirty="0" err="1" smtClean="0"/>
              <a:t>OpenStreetMap</a:t>
            </a:r>
            <a:endParaRPr lang="en-US" altLang="zh-CN" dirty="0" smtClean="0"/>
          </a:p>
          <a:p>
            <a:pPr lvl="2" eaLnBrk="1" hangingPunct="1">
              <a:spcBef>
                <a:spcPts val="0"/>
              </a:spcBef>
            </a:pPr>
            <a:r>
              <a:rPr lang="zh-CN" altLang="zh-CN" dirty="0" smtClean="0"/>
              <a:t>214</a:t>
            </a:r>
            <a:r>
              <a:rPr lang="en-US" altLang="zh-CN" dirty="0" smtClean="0"/>
              <a:t>,</a:t>
            </a:r>
            <a:r>
              <a:rPr lang="zh-CN" altLang="zh-CN" dirty="0" smtClean="0"/>
              <a:t>440 vertices</a:t>
            </a:r>
            <a:r>
              <a:rPr lang="en-US" altLang="zh-CN" dirty="0" smtClean="0"/>
              <a:t> &amp;</a:t>
            </a:r>
            <a:r>
              <a:rPr lang="zh-CN" altLang="zh-CN" dirty="0" smtClean="0"/>
              <a:t> 466</a:t>
            </a:r>
            <a:r>
              <a:rPr lang="en-US" altLang="zh-CN" dirty="0" smtClean="0"/>
              <a:t>,</a:t>
            </a:r>
            <a:r>
              <a:rPr lang="zh-CN" altLang="zh-CN" dirty="0" smtClean="0"/>
              <a:t>330 edges</a:t>
            </a:r>
            <a:endParaRPr lang="en-US" altLang="zh-CN" dirty="0" smtClean="0"/>
          </a:p>
          <a:p>
            <a:pPr eaLnBrk="1" hangingPunct="1">
              <a:spcBef>
                <a:spcPts val="0"/>
              </a:spcBef>
            </a:pPr>
            <a:endParaRPr lang="en-US" altLang="zh-CN" sz="1800" dirty="0" smtClean="0"/>
          </a:p>
          <a:p>
            <a:pPr eaLnBrk="1" hangingPunct="1">
              <a:spcBef>
                <a:spcPts val="0"/>
              </a:spcBef>
            </a:pPr>
            <a:r>
              <a:rPr lang="en-US" altLang="zh-CN" dirty="0" smtClean="0"/>
              <a:t>Simulation scenarios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en-US" i="1" dirty="0" smtClean="0"/>
              <a:t>Peak scenario</a:t>
            </a:r>
          </a:p>
          <a:p>
            <a:pPr lvl="2" eaLnBrk="1" hangingPunct="1">
              <a:spcBef>
                <a:spcPts val="0"/>
              </a:spcBef>
              <a:defRPr/>
            </a:pPr>
            <a:r>
              <a:rPr lang="en-US" altLang="en-US" dirty="0" smtClean="0"/>
              <a:t>8:00AM-9:00AM </a:t>
            </a:r>
            <a:r>
              <a:rPr lang="en-US" altLang="en-US" dirty="0"/>
              <a:t>in </a:t>
            </a:r>
            <a:r>
              <a:rPr lang="en-US" altLang="en-US" dirty="0" smtClean="0"/>
              <a:t>a workday with the most requests, i.e., 29,534.</a:t>
            </a:r>
            <a:endParaRPr lang="en-US" altLang="en-US" dirty="0"/>
          </a:p>
          <a:p>
            <a:pPr lvl="1" eaLnBrk="1" hangingPunct="1">
              <a:spcBef>
                <a:spcPts val="0"/>
              </a:spcBef>
              <a:defRPr/>
            </a:pPr>
            <a:endParaRPr lang="en-US" altLang="en-US" sz="1000" i="1" dirty="0" smtClean="0"/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en-US" i="1" dirty="0" smtClean="0"/>
              <a:t>Non-peak scenario</a:t>
            </a:r>
            <a:endParaRPr lang="en-US" altLang="en-US" dirty="0"/>
          </a:p>
          <a:p>
            <a:pPr lvl="2" eaLnBrk="1" hangingPunct="1">
              <a:spcBef>
                <a:spcPts val="0"/>
              </a:spcBef>
              <a:defRPr/>
            </a:pPr>
            <a:r>
              <a:rPr lang="en-US" altLang="en-US" dirty="0" smtClean="0"/>
              <a:t>10:00AM-11:00AM </a:t>
            </a:r>
            <a:r>
              <a:rPr lang="en-US" altLang="en-US" dirty="0"/>
              <a:t>in </a:t>
            </a:r>
            <a:r>
              <a:rPr lang="en-US" altLang="en-US" dirty="0" smtClean="0"/>
              <a:t>a weekend with </a:t>
            </a:r>
            <a:r>
              <a:rPr lang="en-US" altLang="en-US" dirty="0" smtClean="0"/>
              <a:t>15,480 </a:t>
            </a:r>
            <a:r>
              <a:rPr lang="en-US" altLang="en-US" dirty="0" smtClean="0"/>
              <a:t>requests, among which </a:t>
            </a:r>
            <a:r>
              <a:rPr lang="en-US" altLang="en-US" dirty="0" smtClean="0"/>
              <a:t>5,000 </a:t>
            </a:r>
            <a:r>
              <a:rPr lang="en-US" altLang="en-US" dirty="0"/>
              <a:t>are randomly selected </a:t>
            </a:r>
            <a:r>
              <a:rPr lang="en-US" altLang="en-US" dirty="0" smtClean="0"/>
              <a:t>to be the offline requests.</a:t>
            </a:r>
            <a:endParaRPr lang="en-US" altLang="en-US" dirty="0"/>
          </a:p>
          <a:p>
            <a:pPr lvl="1" eaLnBrk="1" hangingPunct="1"/>
            <a:endParaRPr lang="en-US" altLang="zh-CN" dirty="0" smtClean="0"/>
          </a:p>
          <a:p>
            <a:pPr eaLnBrk="1" hangingPunct="1"/>
            <a:endParaRPr lang="zh-CN" altLang="zh-CN" dirty="0"/>
          </a:p>
        </p:txBody>
      </p:sp>
      <p:sp>
        <p:nvSpPr>
          <p:cNvPr id="19" name="内容占位符 2">
            <a:extLst>
              <a:ext uri="{FF2B5EF4-FFF2-40B4-BE49-F238E27FC236}">
                <a16:creationId xmlns="" xmlns:a16="http://schemas.microsoft.com/office/drawing/2014/main" id="{18C1E2EC-7964-9F44-B7F3-D9B77CF26786}"/>
              </a:ext>
            </a:extLst>
          </p:cNvPr>
          <p:cNvSpPr txBox="1">
            <a:spLocks/>
          </p:cNvSpPr>
          <p:nvPr/>
        </p:nvSpPr>
        <p:spPr bwMode="auto">
          <a:xfrm>
            <a:off x="1" y="6409778"/>
            <a:ext cx="5868144" cy="355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kumimoji="1" lang="en" altLang="zh-CN" sz="1400" kern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[7</a:t>
            </a:r>
            <a:r>
              <a:rPr kumimoji="1" lang="en" altLang="zh-CN" sz="1400" kern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Gaia </a:t>
            </a:r>
            <a:r>
              <a:rPr kumimoji="1" lang="en" altLang="zh-CN" sz="1400" kern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initiative. https://</a:t>
            </a:r>
            <a:r>
              <a:rPr kumimoji="1" lang="en" altLang="zh-CN" sz="1400" kern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outreach.didichuxing.com/research/opendata.</a:t>
            </a:r>
            <a:endParaRPr kumimoji="1" lang="en" altLang="zh-CN" sz="1400" kern="0" baseline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kumimoji="1" lang="en-US" altLang="zh-CN" kern="0" baseline="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E451F4-17C4-E745-B371-CBE95B3AAF96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0889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="" xmlns:a16="http://schemas.microsoft.com/office/drawing/2014/main" id="{48552ED0-A849-4941-B373-8BAEDB2793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9592" y="412061"/>
            <a:ext cx="5757863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0070C0"/>
                </a:solidFill>
              </a:rPr>
              <a:t>Experimental setup</a:t>
            </a:r>
            <a:endParaRPr lang="en-US" altLang="en-US" b="0" i="1" dirty="0">
              <a:solidFill>
                <a:srgbClr val="0070C0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646E8D58-0AD4-8245-AFE1-FFD364DF8C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552" y="1547813"/>
            <a:ext cx="7704856" cy="4473475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dirty="0" smtClean="0"/>
              <a:t>Compared schemes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dirty="0" smtClean="0"/>
              <a:t>No-Sharing</a:t>
            </a:r>
            <a:endParaRPr lang="en-US" altLang="en-US" dirty="0"/>
          </a:p>
          <a:p>
            <a:pPr lvl="1" eaLnBrk="1" hangingPunct="1">
              <a:spcBef>
                <a:spcPts val="0"/>
              </a:spcBef>
            </a:pPr>
            <a:r>
              <a:rPr lang="en-US" altLang="en-US" dirty="0" smtClean="0"/>
              <a:t>T-Share </a:t>
            </a:r>
            <a:r>
              <a:rPr lang="en-US" altLang="en-US" baseline="30000" dirty="0" smtClean="0"/>
              <a:t>[1]</a:t>
            </a:r>
            <a:endParaRPr lang="en-US" altLang="en-US" baseline="30000" dirty="0"/>
          </a:p>
          <a:p>
            <a:pPr lvl="1" eaLnBrk="1" hangingPunct="1">
              <a:spcBef>
                <a:spcPts val="0"/>
              </a:spcBef>
            </a:pPr>
            <a:r>
              <a:rPr lang="en-US" altLang="en-US" dirty="0" err="1" smtClean="0"/>
              <a:t>pGreedyDP</a:t>
            </a:r>
            <a:r>
              <a:rPr lang="en-US" altLang="en-US" dirty="0" smtClean="0"/>
              <a:t> </a:t>
            </a:r>
            <a:r>
              <a:rPr lang="en-US" altLang="en-US" baseline="30000" dirty="0" smtClean="0"/>
              <a:t>[8]</a:t>
            </a:r>
            <a:endParaRPr lang="en-US" altLang="en-US" baseline="30000" dirty="0"/>
          </a:p>
          <a:p>
            <a:pPr lvl="1" eaLnBrk="1" hangingPunct="1">
              <a:spcBef>
                <a:spcPts val="0"/>
              </a:spcBef>
            </a:pPr>
            <a:r>
              <a:rPr lang="zh-CN" altLang="zh-CN" dirty="0"/>
              <a:t>mT-Sharepro </a:t>
            </a:r>
            <a:r>
              <a:rPr lang="zh-CN" altLang="zh-CN" dirty="0" smtClean="0"/>
              <a:t>(</a:t>
            </a:r>
            <a:r>
              <a:rPr lang="en-US" altLang="zh-CN" dirty="0" smtClean="0"/>
              <a:t>with enabled probabilistic routing</a:t>
            </a:r>
            <a:r>
              <a:rPr lang="zh-CN" altLang="zh-CN" dirty="0" smtClean="0"/>
              <a:t>)</a:t>
            </a:r>
            <a:endParaRPr lang="en-US" altLang="zh-CN" dirty="0" smtClean="0"/>
          </a:p>
          <a:p>
            <a:pPr eaLnBrk="1" hangingPunct="1">
              <a:spcBef>
                <a:spcPts val="0"/>
              </a:spcBef>
            </a:pPr>
            <a:endParaRPr lang="en-US" altLang="zh-CN" sz="1800" dirty="0" smtClean="0"/>
          </a:p>
          <a:p>
            <a:pPr eaLnBrk="1" hangingPunct="1">
              <a:spcBef>
                <a:spcPts val="0"/>
              </a:spcBef>
            </a:pPr>
            <a:r>
              <a:rPr lang="en-US" altLang="zh-CN" dirty="0" smtClean="0"/>
              <a:t>Performance metrics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dirty="0" smtClean="0"/>
              <a:t># of </a:t>
            </a:r>
            <a:r>
              <a:rPr lang="en-US" altLang="en-US" dirty="0"/>
              <a:t>served </a:t>
            </a:r>
            <a:r>
              <a:rPr lang="en-US" altLang="en-US" dirty="0" smtClean="0"/>
              <a:t>requests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dirty="0" smtClean="0"/>
              <a:t>Response time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dirty="0" smtClean="0"/>
              <a:t>Detour </a:t>
            </a:r>
            <a:r>
              <a:rPr lang="en-US" altLang="en-US" dirty="0"/>
              <a:t>time</a:t>
            </a:r>
          </a:p>
          <a:p>
            <a:pPr lvl="1" eaLnBrk="1" hangingPunct="1"/>
            <a:endParaRPr lang="zh-CN" altLang="zh-CN" dirty="0"/>
          </a:p>
          <a:p>
            <a:pPr eaLnBrk="1" hangingPunct="1"/>
            <a:endParaRPr lang="zh-CN" altLang="zh-CN" dirty="0"/>
          </a:p>
        </p:txBody>
      </p:sp>
      <p:sp>
        <p:nvSpPr>
          <p:cNvPr id="20" name="内容占位符 2">
            <a:extLst>
              <a:ext uri="{FF2B5EF4-FFF2-40B4-BE49-F238E27FC236}">
                <a16:creationId xmlns="" xmlns:a16="http://schemas.microsoft.com/office/drawing/2014/main" id="{E87C9952-0CA8-F44A-99C2-DA664B3911B9}"/>
              </a:ext>
            </a:extLst>
          </p:cNvPr>
          <p:cNvSpPr txBox="1">
            <a:spLocks/>
          </p:cNvSpPr>
          <p:nvPr/>
        </p:nvSpPr>
        <p:spPr bwMode="auto">
          <a:xfrm>
            <a:off x="63453" y="5707246"/>
            <a:ext cx="8411583" cy="1106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buNone/>
              <a:defRPr/>
            </a:pPr>
            <a:r>
              <a:rPr kumimoji="1" lang="en" altLang="zh-CN" sz="1400" kern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S. Ma, Y. Zheng, O. Wolfson, et al. Real-time city-scale taxi ridesharing. IEEE Transactions on Knowledge and Data Engineering, 27(7):1782– 1795, 2015. </a:t>
            </a:r>
          </a:p>
          <a:p>
            <a:pPr marL="0" indent="0" algn="just">
              <a:buNone/>
              <a:defRPr/>
            </a:pPr>
            <a:r>
              <a:rPr kumimoji="1" lang="en" altLang="zh-CN" sz="1400" kern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[8] </a:t>
            </a:r>
            <a:r>
              <a:rPr kumimoji="1" lang="en-US" altLang="zh-CN" sz="1400" kern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Y. Tong, Y. Zeng, Z. Zhou, L. Chen, J. Ye, and K. Xu. A unified approach to route planning for shared mobility. Proceedings of the VLDB Endowment, 11(11):1633–1646, 2018</a:t>
            </a:r>
            <a:r>
              <a:rPr kumimoji="1" lang="en-US" altLang="zh-CN" sz="1400" kern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Calibri" panose="020F0502020204030204" pitchFamily="34" charset="0"/>
            </a:endParaRPr>
          </a:p>
          <a:p>
            <a:pPr marL="0" indent="0" algn="just">
              <a:buNone/>
              <a:defRPr/>
            </a:pPr>
            <a:endParaRPr lang="en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Calibri" panose="020F0502020204030204" pitchFamily="34" charset="0"/>
            </a:endParaRPr>
          </a:p>
          <a:p>
            <a:pPr marL="0" indent="0" algn="just">
              <a:buNone/>
              <a:defRPr/>
            </a:pPr>
            <a:endParaRPr lang="en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Calibri" panose="020F0502020204030204" pitchFamily="34" charset="0"/>
            </a:endParaRPr>
          </a:p>
          <a:p>
            <a:pPr marL="0" indent="0" algn="just">
              <a:buNone/>
              <a:defRPr/>
            </a:pPr>
            <a:endParaRPr lang="en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Calibri" panose="020F0502020204030204" pitchFamily="34" charset="0"/>
            </a:endParaRPr>
          </a:p>
          <a:p>
            <a:pPr marL="0" indent="0" algn="just">
              <a:buNone/>
              <a:defRPr/>
            </a:pPr>
            <a:endParaRPr lang="en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Calibri" panose="020F0502020204030204" pitchFamily="34" charset="0"/>
            </a:endParaRPr>
          </a:p>
          <a:p>
            <a:pPr marL="0" indent="0" algn="just">
              <a:buNone/>
              <a:defRPr/>
            </a:pPr>
            <a:endParaRPr lang="en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Calibri" panose="020F0502020204030204" pitchFamily="34" charset="0"/>
            </a:endParaRPr>
          </a:p>
          <a:p>
            <a:pPr marL="0" indent="0" algn="just">
              <a:buNone/>
              <a:defRPr/>
            </a:pPr>
            <a:endParaRPr lang="en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Calibri" panose="020F0502020204030204" pitchFamily="34" charset="0"/>
            </a:endParaRPr>
          </a:p>
          <a:p>
            <a:pPr marL="0" indent="0" algn="just">
              <a:buNone/>
              <a:defRPr/>
            </a:pPr>
            <a:endParaRPr lang="en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Calibri" panose="020F0502020204030204" pitchFamily="34" charset="0"/>
            </a:endParaRPr>
          </a:p>
          <a:p>
            <a:pPr marL="0" indent="0" algn="just" eaLnBrk="1" hangingPunct="1">
              <a:buNone/>
            </a:pPr>
            <a:endParaRPr kumimoji="1" lang="en-US" altLang="zh-CN" kern="0" baseline="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E451F4-17C4-E745-B371-CBE95B3AAF96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3742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="" xmlns:a16="http://schemas.microsoft.com/office/drawing/2014/main" id="{9331763E-C9BF-FB4A-9CD8-F960A84BF2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576" y="545679"/>
            <a:ext cx="7916863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0070C0"/>
                </a:solidFill>
                <a:cs typeface="Calibri" panose="020F0502020204030204" pitchFamily="34" charset="0"/>
              </a:rPr>
              <a:t>Results in </a:t>
            </a:r>
            <a:r>
              <a:rPr lang="en-US" altLang="zh-CN" i="1" dirty="0">
                <a:solidFill>
                  <a:srgbClr val="0070C0"/>
                </a:solidFill>
                <a:cs typeface="Calibri" panose="020F0502020204030204" pitchFamily="34" charset="0"/>
              </a:rPr>
              <a:t>p</a:t>
            </a:r>
            <a:r>
              <a:rPr lang="zh-CN" altLang="zh-CN" i="1" dirty="0" smtClean="0">
                <a:solidFill>
                  <a:srgbClr val="0070C0"/>
                </a:solidFill>
                <a:cs typeface="Calibri" panose="020F0502020204030204" pitchFamily="34" charset="0"/>
              </a:rPr>
              <a:t>eak</a:t>
            </a:r>
            <a:r>
              <a:rPr lang="en-US" altLang="zh-CN" i="1" dirty="0" smtClean="0">
                <a:solidFill>
                  <a:srgbClr val="0070C0"/>
                </a:solidFill>
                <a:cs typeface="Calibri" panose="020F0502020204030204" pitchFamily="34" charset="0"/>
              </a:rPr>
              <a:t>-scenario</a:t>
            </a:r>
            <a:endParaRPr lang="en-US" altLang="en-US" b="0" i="1" dirty="0">
              <a:solidFill>
                <a:srgbClr val="0070C0"/>
              </a:solidFill>
            </a:endParaRPr>
          </a:p>
        </p:txBody>
      </p:sp>
      <p:pic>
        <p:nvPicPr>
          <p:cNvPr id="15" name="图片 7">
            <a:extLst>
              <a:ext uri="{FF2B5EF4-FFF2-40B4-BE49-F238E27FC236}">
                <a16:creationId xmlns="" xmlns:a16="http://schemas.microsoft.com/office/drawing/2014/main" id="{945012CC-ECB9-F849-91CF-8B478A226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087736"/>
            <a:ext cx="3024187" cy="230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8">
            <a:extLst>
              <a:ext uri="{FF2B5EF4-FFF2-40B4-BE49-F238E27FC236}">
                <a16:creationId xmlns="" xmlns:a16="http://schemas.microsoft.com/office/drawing/2014/main" id="{ED7683AD-3FEE-924C-BC5D-3016B0BAF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683" y="2089323"/>
            <a:ext cx="3001963" cy="230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9">
            <a:extLst>
              <a:ext uri="{FF2B5EF4-FFF2-40B4-BE49-F238E27FC236}">
                <a16:creationId xmlns="" xmlns:a16="http://schemas.microsoft.com/office/drawing/2014/main" id="{564FA21E-971B-7B49-9CDE-FDDBBF90F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858" y="2089323"/>
            <a:ext cx="3001963" cy="228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文本框 1">
            <a:extLst>
              <a:ext uri="{FF2B5EF4-FFF2-40B4-BE49-F238E27FC236}">
                <a16:creationId xmlns="" xmlns:a16="http://schemas.microsoft.com/office/drawing/2014/main" id="{ED08C749-5B2E-6E4C-BF94-10E5F38FD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441" y="4405033"/>
            <a:ext cx="26642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Helvetica Neue Light" panose="02000403000000020004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Helvetica Neue Light" panose="02000403000000020004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Helvetica Neue Light" panose="02000403000000020004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 Neue Light" panose="02000403000000020004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 Neue Light" panose="02000403000000020004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 panose="02000403000000020004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 panose="02000403000000020004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 panose="02000403000000020004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 panose="02000403000000020004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of s</a:t>
            </a:r>
            <a:r>
              <a:rPr lang="en-US" altLang="zh-CN" sz="20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erved requests</a:t>
            </a:r>
            <a:endParaRPr lang="en-US" altLang="zh-CN" sz="2000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1">
            <a:extLst>
              <a:ext uri="{FF2B5EF4-FFF2-40B4-BE49-F238E27FC236}">
                <a16:creationId xmlns="" xmlns:a16="http://schemas.microsoft.com/office/drawing/2014/main" id="{0D6EE832-ADD7-3F46-81EE-9381615BE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3013" y="4469050"/>
            <a:ext cx="18019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buFontTx/>
              <a:buNone/>
              <a:defRPr sz="200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Helvetica Neue Light" panose="02000403000000020004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latin typeface="Helvetica Neue Light" panose="02000403000000020004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Helvetica Neue Light" panose="02000403000000020004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Helvetica Neue Light" panose="0200040300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Helvetica Neue Light" panose="0200040300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Helvetica Neue Light" panose="0200040300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Helvetica Neue Light" panose="0200040300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Helvetica Neue Light" panose="02000403000000020004" pitchFamily="2" charset="0"/>
              </a:defRPr>
            </a:lvl9pPr>
          </a:lstStyle>
          <a:p>
            <a:r>
              <a:rPr lang="en-US" altLang="zh-CN" dirty="0"/>
              <a:t>Response </a:t>
            </a:r>
            <a:r>
              <a:rPr lang="en-US" altLang="zh-CN" dirty="0" smtClean="0"/>
              <a:t>time </a:t>
            </a:r>
            <a:endParaRPr lang="en-US" altLang="zh-CN" dirty="0"/>
          </a:p>
        </p:txBody>
      </p:sp>
      <p:sp>
        <p:nvSpPr>
          <p:cNvPr id="22" name="文本框 1">
            <a:extLst>
              <a:ext uri="{FF2B5EF4-FFF2-40B4-BE49-F238E27FC236}">
                <a16:creationId xmlns="" xmlns:a16="http://schemas.microsoft.com/office/drawing/2014/main" id="{3219C5C8-74C3-6D4B-93FB-07A69849C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0272" y="4469050"/>
            <a:ext cx="1498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buFontTx/>
              <a:buNone/>
              <a:defRPr sz="200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Helvetica Neue Light" panose="02000403000000020004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latin typeface="Helvetica Neue Light" panose="02000403000000020004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Helvetica Neue Light" panose="02000403000000020004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Helvetica Neue Light" panose="0200040300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Helvetica Neue Light" panose="0200040300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Helvetica Neue Light" panose="0200040300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Helvetica Neue Light" panose="0200040300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Helvetica Neue Light" panose="02000403000000020004" pitchFamily="2" charset="0"/>
              </a:defRPr>
            </a:lvl9pPr>
          </a:lstStyle>
          <a:p>
            <a:r>
              <a:rPr lang="en-US" altLang="zh-CN" dirty="0"/>
              <a:t>Detour </a:t>
            </a:r>
            <a:r>
              <a:rPr lang="en-US" altLang="zh-CN" dirty="0" smtClean="0"/>
              <a:t>time 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E451F4-17C4-E745-B371-CBE95B3AAF96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54209" y="5227458"/>
            <a:ext cx="7319596" cy="12003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altLang="zh-CN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 peak hours, </a:t>
            </a:r>
            <a:r>
              <a:rPr lang="en-US" altLang="zh-CN" baseline="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mT</a:t>
            </a:r>
            <a:r>
              <a:rPr lang="en-US" altLang="zh-CN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-Share responds </a:t>
            </a:r>
            <a:r>
              <a:rPr lang="en-US" altLang="zh-CN" baseline="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 </a:t>
            </a:r>
            <a:r>
              <a:rPr lang="en-US" altLang="zh-CN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request </a:t>
            </a:r>
            <a:r>
              <a:rPr lang="en-US" altLang="zh-CN" baseline="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within </a:t>
            </a:r>
            <a:r>
              <a:rPr lang="en-US" altLang="zh-CN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200 </a:t>
            </a:r>
            <a:r>
              <a:rPr lang="en-US" altLang="zh-CN" i="1" baseline="0" dirty="0" err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ms</a:t>
            </a:r>
            <a:r>
              <a:rPr lang="en-US" altLang="zh-CN" baseline="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 and </a:t>
            </a:r>
            <a:r>
              <a:rPr lang="en-US" altLang="zh-CN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serves </a:t>
            </a:r>
            <a:r>
              <a:rPr lang="en-US" altLang="zh-CN" baseline="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42% and 36% more </a:t>
            </a:r>
            <a:r>
              <a:rPr lang="en-US" altLang="zh-CN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requests than T-Share </a:t>
            </a:r>
            <a:r>
              <a:rPr lang="en-US" altLang="zh-CN" baseline="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and </a:t>
            </a:r>
            <a:r>
              <a:rPr lang="en-US" altLang="zh-CN" baseline="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pGreedyDP</a:t>
            </a:r>
            <a:r>
              <a:rPr lang="en-US" altLang="zh-CN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 respectively.</a:t>
            </a:r>
            <a:endParaRPr lang="en-US" altLang="zh-CN" baseline="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15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="" xmlns:a16="http://schemas.microsoft.com/office/drawing/2014/main" id="{9331763E-C9BF-FB4A-9CD8-F960A84BF2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576" y="545679"/>
            <a:ext cx="7916863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0070C0"/>
                </a:solidFill>
                <a:cs typeface="Calibri" panose="020F0502020204030204" pitchFamily="34" charset="0"/>
              </a:rPr>
              <a:t>Results in </a:t>
            </a:r>
            <a:r>
              <a:rPr lang="en-US" altLang="zh-CN" i="1" dirty="0" smtClean="0">
                <a:solidFill>
                  <a:srgbClr val="0070C0"/>
                </a:solidFill>
                <a:cs typeface="Calibri" panose="020F0502020204030204" pitchFamily="34" charset="0"/>
              </a:rPr>
              <a:t>non-p</a:t>
            </a:r>
            <a:r>
              <a:rPr lang="zh-CN" altLang="zh-CN" i="1" dirty="0" smtClean="0">
                <a:solidFill>
                  <a:srgbClr val="0070C0"/>
                </a:solidFill>
                <a:cs typeface="Calibri" panose="020F0502020204030204" pitchFamily="34" charset="0"/>
              </a:rPr>
              <a:t>eak</a:t>
            </a:r>
            <a:r>
              <a:rPr lang="en-US" altLang="zh-CN" i="1" dirty="0" smtClean="0">
                <a:solidFill>
                  <a:srgbClr val="0070C0"/>
                </a:solidFill>
                <a:cs typeface="Calibri" panose="020F0502020204030204" pitchFamily="34" charset="0"/>
              </a:rPr>
              <a:t> scenario</a:t>
            </a:r>
            <a:endParaRPr lang="en-US" altLang="en-US" b="0" i="1" dirty="0">
              <a:solidFill>
                <a:srgbClr val="0070C0"/>
              </a:solidFill>
            </a:endParaRPr>
          </a:p>
        </p:txBody>
      </p:sp>
      <p:sp>
        <p:nvSpPr>
          <p:cNvPr id="19" name="文本框 1">
            <a:extLst>
              <a:ext uri="{FF2B5EF4-FFF2-40B4-BE49-F238E27FC236}">
                <a16:creationId xmlns="" xmlns:a16="http://schemas.microsoft.com/office/drawing/2014/main" id="{ED08C749-5B2E-6E4C-BF94-10E5F38FD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441" y="4405033"/>
            <a:ext cx="26642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Helvetica Neue Light" panose="02000403000000020004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Helvetica Neue Light" panose="02000403000000020004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Helvetica Neue Light" panose="02000403000000020004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 Neue Light" panose="02000403000000020004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 Neue Light" panose="02000403000000020004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 panose="02000403000000020004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 panose="02000403000000020004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 panose="02000403000000020004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 panose="02000403000000020004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of </a:t>
            </a:r>
            <a:r>
              <a:rPr lang="en-US" altLang="zh-CN" sz="20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served requests</a:t>
            </a:r>
            <a:endParaRPr lang="en-US" altLang="zh-CN" sz="2000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1">
            <a:extLst>
              <a:ext uri="{FF2B5EF4-FFF2-40B4-BE49-F238E27FC236}">
                <a16:creationId xmlns="" xmlns:a16="http://schemas.microsoft.com/office/drawing/2014/main" id="{0D6EE832-ADD7-3F46-81EE-9381615BE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3013" y="4469050"/>
            <a:ext cx="18019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buFontTx/>
              <a:buNone/>
              <a:defRPr sz="200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Helvetica Neue Light" panose="02000403000000020004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latin typeface="Helvetica Neue Light" panose="02000403000000020004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Helvetica Neue Light" panose="02000403000000020004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Helvetica Neue Light" panose="0200040300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Helvetica Neue Light" panose="0200040300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Helvetica Neue Light" panose="0200040300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Helvetica Neue Light" panose="0200040300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Helvetica Neue Light" panose="02000403000000020004" pitchFamily="2" charset="0"/>
              </a:defRPr>
            </a:lvl9pPr>
          </a:lstStyle>
          <a:p>
            <a:r>
              <a:rPr lang="en-US" altLang="zh-CN" dirty="0"/>
              <a:t>Response </a:t>
            </a:r>
            <a:r>
              <a:rPr lang="en-US" altLang="zh-CN" dirty="0" smtClean="0"/>
              <a:t>time </a:t>
            </a:r>
            <a:endParaRPr lang="en-US" altLang="zh-CN" dirty="0"/>
          </a:p>
        </p:txBody>
      </p:sp>
      <p:sp>
        <p:nvSpPr>
          <p:cNvPr id="22" name="文本框 1">
            <a:extLst>
              <a:ext uri="{FF2B5EF4-FFF2-40B4-BE49-F238E27FC236}">
                <a16:creationId xmlns="" xmlns:a16="http://schemas.microsoft.com/office/drawing/2014/main" id="{3219C5C8-74C3-6D4B-93FB-07A69849C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0272" y="4469050"/>
            <a:ext cx="1498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buFontTx/>
              <a:buNone/>
              <a:defRPr sz="200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Helvetica Neue Light" panose="02000403000000020004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latin typeface="Helvetica Neue Light" panose="02000403000000020004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Helvetica Neue Light" panose="02000403000000020004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Helvetica Neue Light" panose="0200040300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Helvetica Neue Light" panose="0200040300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Helvetica Neue Light" panose="0200040300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Helvetica Neue Light" panose="0200040300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Helvetica Neue Light" panose="02000403000000020004" pitchFamily="2" charset="0"/>
              </a:defRPr>
            </a:lvl9pPr>
          </a:lstStyle>
          <a:p>
            <a:r>
              <a:rPr lang="en-US" altLang="zh-CN" dirty="0"/>
              <a:t>Detour </a:t>
            </a:r>
            <a:r>
              <a:rPr lang="en-US" altLang="zh-CN" dirty="0" smtClean="0"/>
              <a:t>time 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E451F4-17C4-E745-B371-CBE95B3AAF96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  <p:sp>
        <p:nvSpPr>
          <p:cNvPr id="5" name="矩形 4"/>
          <p:cNvSpPr/>
          <p:nvPr/>
        </p:nvSpPr>
        <p:spPr>
          <a:xfrm>
            <a:off x="769647" y="5214495"/>
            <a:ext cx="7516909" cy="83099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altLang="zh-CN" baseline="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Because of the probabilistic routing, mT-Sharepro can </a:t>
            </a:r>
            <a:r>
              <a:rPr lang="en-US" altLang="zh-CN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serve </a:t>
            </a:r>
            <a:r>
              <a:rPr lang="en-US" altLang="zh-CN" baseline="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13% ~ 24% more offline </a:t>
            </a:r>
            <a:r>
              <a:rPr lang="en-US" altLang="zh-CN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requests </a:t>
            </a:r>
            <a:r>
              <a:rPr lang="en-US" altLang="zh-CN" baseline="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than the </a:t>
            </a:r>
            <a:r>
              <a:rPr lang="en-US" altLang="zh-CN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competitors. </a:t>
            </a:r>
            <a:endParaRPr lang="en-US" altLang="zh-CN" baseline="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11" name="图片 14">
            <a:extLst>
              <a:ext uri="{FF2B5EF4-FFF2-40B4-BE49-F238E27FC236}">
                <a16:creationId xmlns="" xmlns:a16="http://schemas.microsoft.com/office/drawing/2014/main" id="{08490F11-A18A-7A46-8BB0-07352DC9E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" y="2092162"/>
            <a:ext cx="2933700" cy="2334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5">
            <a:extLst>
              <a:ext uri="{FF2B5EF4-FFF2-40B4-BE49-F238E27FC236}">
                <a16:creationId xmlns="" xmlns:a16="http://schemas.microsoft.com/office/drawing/2014/main" id="{AB4EF696-B6BD-354C-87D7-158D96824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132234"/>
            <a:ext cx="3049587" cy="225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16">
            <a:extLst>
              <a:ext uri="{FF2B5EF4-FFF2-40B4-BE49-F238E27FC236}">
                <a16:creationId xmlns="" xmlns:a16="http://schemas.microsoft.com/office/drawing/2014/main" id="{1CB31623-9C63-7B48-A179-90321EABE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896" y="2154877"/>
            <a:ext cx="3081166" cy="2314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363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="" xmlns:a16="http://schemas.microsoft.com/office/drawing/2014/main" id="{9331763E-C9BF-FB4A-9CD8-F960A84BF2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576" y="545679"/>
            <a:ext cx="7916863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0070C0"/>
                </a:solidFill>
              </a:rPr>
              <a:t>Experiments on parameter settings</a:t>
            </a:r>
            <a:endParaRPr lang="en-US" altLang="en-US" b="0" i="1" dirty="0">
              <a:solidFill>
                <a:srgbClr val="0070C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E451F4-17C4-E745-B371-CBE95B3AAF96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  <p:pic>
        <p:nvPicPr>
          <p:cNvPr id="15" name="图片 9">
            <a:extLst>
              <a:ext uri="{FF2B5EF4-FFF2-40B4-BE49-F238E27FC236}">
                <a16:creationId xmlns="" xmlns:a16="http://schemas.microsoft.com/office/drawing/2014/main" id="{6C141B12-44A9-374F-8794-78D5167B7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88679"/>
            <a:ext cx="3600400" cy="2884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7">
            <a:extLst>
              <a:ext uri="{FF2B5EF4-FFF2-40B4-BE49-F238E27FC236}">
                <a16:creationId xmlns="" xmlns:a16="http://schemas.microsoft.com/office/drawing/2014/main" id="{3A190D00-D23F-4044-94EA-D6DB46220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839" y="1716338"/>
            <a:ext cx="3297238" cy="278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文本框 1">
            <a:extLst>
              <a:ext uri="{FF2B5EF4-FFF2-40B4-BE49-F238E27FC236}">
                <a16:creationId xmlns="" xmlns:a16="http://schemas.microsoft.com/office/drawing/2014/main" id="{CED871CF-2231-734F-AFA1-517B8D066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439" y="4521686"/>
            <a:ext cx="33702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Helvetica Neue Light" panose="02000403000000020004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Helvetica Neue Light" panose="02000403000000020004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Helvetica Neue Light" panose="02000403000000020004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 Neue Light" panose="02000403000000020004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 Neue Light" panose="02000403000000020004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 panose="02000403000000020004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 panose="02000403000000020004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 panose="02000403000000020004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 panose="02000403000000020004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0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of </a:t>
            </a:r>
            <a:r>
              <a:rPr lang="en-US" altLang="zh-CN" sz="20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 number</a:t>
            </a:r>
            <a:endParaRPr lang="en-US" altLang="zh-C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文本框 1">
            <a:extLst>
              <a:ext uri="{FF2B5EF4-FFF2-40B4-BE49-F238E27FC236}">
                <a16:creationId xmlns="" xmlns:a16="http://schemas.microsoft.com/office/drawing/2014/main" id="{2D12D70E-9E24-804B-B450-50F8C88A35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524" y="4528472"/>
            <a:ext cx="25775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Helvetica Neue Light" panose="02000403000000020004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Helvetica Neue Light" panose="02000403000000020004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Helvetica Neue Light" panose="02000403000000020004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 Neue Light" panose="02000403000000020004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 Neue Light" panose="02000403000000020004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 panose="02000403000000020004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 panose="02000403000000020004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 panose="02000403000000020004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 panose="02000403000000020004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0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of </a:t>
            </a:r>
            <a:r>
              <a:rPr lang="en-US" altLang="zh-CN" sz="20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capacity</a:t>
            </a:r>
            <a:endParaRPr lang="en-US" altLang="zh-C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2285" y="5090517"/>
            <a:ext cx="7661108" cy="1231106"/>
          </a:xfrm>
          <a:prstGeom prst="rect">
            <a:avLst/>
          </a:prstGeom>
          <a:ln w="254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altLang="zh-CN" sz="20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too small or oversize </a:t>
            </a:r>
            <a:r>
              <a:rPr lang="en-US" altLang="zh-CN" sz="20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 number </a:t>
            </a:r>
            <a:r>
              <a:rPr lang="en-US" altLang="zh-CN" sz="20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result in a reduced candidate taxi set, and thus affect the ridesharing </a:t>
            </a:r>
            <a:r>
              <a:rPr lang="en-US" altLang="zh-CN" sz="20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altLang="zh-CN" sz="1400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altLang="zh-CN" sz="2000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mT</a:t>
            </a:r>
            <a:r>
              <a:rPr lang="en-US" altLang="zh-CN" sz="20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-Share benefits </a:t>
            </a:r>
            <a:r>
              <a:rPr lang="en-US" altLang="zh-CN" sz="20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from </a:t>
            </a:r>
            <a:r>
              <a:rPr lang="en-US" altLang="zh-CN" sz="20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larger </a:t>
            </a:r>
            <a:r>
              <a:rPr lang="en-US" altLang="zh-CN" sz="20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taxi </a:t>
            </a:r>
            <a:r>
              <a:rPr lang="en-US" altLang="zh-CN" sz="20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capacity.</a:t>
            </a:r>
            <a:endParaRPr lang="en-US" altLang="zh-CN" sz="2000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4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E58B6B7-30F4-AD4B-AE87-8D5FB47FA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>
                <a:solidFill>
                  <a:srgbClr val="0070C0"/>
                </a:solidFill>
              </a:rPr>
              <a:t>Ridesharing 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AC70D38-C3C7-9D4E-9AB1-8261F7145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09186"/>
            <a:ext cx="8784976" cy="4174232"/>
          </a:xfrm>
        </p:spPr>
        <p:txBody>
          <a:bodyPr/>
          <a:lstStyle/>
          <a:p>
            <a:pPr eaLnBrk="1" hangingPunct="1"/>
            <a:r>
              <a:rPr lang="en-US" altLang="en-US" i="1" dirty="0" smtClean="0">
                <a:solidFill>
                  <a:srgbClr val="262626"/>
                </a:solidFill>
              </a:rPr>
              <a:t>Ridesharing</a:t>
            </a:r>
            <a:r>
              <a:rPr lang="en-US" altLang="en-US" b="1" dirty="0" smtClean="0">
                <a:solidFill>
                  <a:srgbClr val="262626"/>
                </a:solidFill>
              </a:rPr>
              <a:t> </a:t>
            </a:r>
            <a:r>
              <a:rPr lang="en-US" altLang="en-US" dirty="0" smtClean="0">
                <a:solidFill>
                  <a:srgbClr val="262626"/>
                </a:solidFill>
              </a:rPr>
              <a:t>allows </a:t>
            </a:r>
            <a:r>
              <a:rPr lang="en-US" altLang="en-US" dirty="0">
                <a:solidFill>
                  <a:srgbClr val="262626"/>
                </a:solidFill>
              </a:rPr>
              <a:t>multiple passengers with the </a:t>
            </a:r>
            <a:r>
              <a:rPr lang="en-US" altLang="en-US" dirty="0" smtClean="0">
                <a:solidFill>
                  <a:srgbClr val="262626"/>
                </a:solidFill>
              </a:rPr>
              <a:t>similar itineraries </a:t>
            </a:r>
            <a:r>
              <a:rPr lang="en-US" altLang="en-US" dirty="0">
                <a:solidFill>
                  <a:srgbClr val="262626"/>
                </a:solidFill>
              </a:rPr>
              <a:t>and time schedules to share a </a:t>
            </a:r>
            <a:r>
              <a:rPr lang="en-US" altLang="en-US" dirty="0" smtClean="0">
                <a:solidFill>
                  <a:srgbClr val="262626"/>
                </a:solidFill>
              </a:rPr>
              <a:t>vehicle.</a:t>
            </a:r>
            <a:endParaRPr lang="en-US" altLang="en-US" dirty="0">
              <a:solidFill>
                <a:srgbClr val="262626"/>
              </a:solidFill>
            </a:endParaRPr>
          </a:p>
          <a:p>
            <a:pPr lvl="1" eaLnBrk="1" hangingPunct="1">
              <a:defRPr/>
            </a:pPr>
            <a:r>
              <a:rPr lang="en-US" altLang="en-US" dirty="0" smtClean="0"/>
              <a:t>E.g., alleviating </a:t>
            </a:r>
            <a:r>
              <a:rPr lang="en-US" altLang="en-US" dirty="0" smtClean="0"/>
              <a:t>traffic congestion, reducing energy consumption, etc.</a:t>
            </a:r>
          </a:p>
          <a:p>
            <a:pPr eaLnBrk="1" hangingPunct="1">
              <a:defRPr/>
            </a:pPr>
            <a:r>
              <a:rPr lang="en-US" altLang="en-US" i="1" dirty="0" smtClean="0">
                <a:solidFill>
                  <a:srgbClr val="262626"/>
                </a:solidFill>
              </a:rPr>
              <a:t>Ridesharing</a:t>
            </a:r>
            <a:r>
              <a:rPr lang="en-US" altLang="en-US" b="1" dirty="0" smtClean="0">
                <a:solidFill>
                  <a:srgbClr val="262626"/>
                </a:solidFill>
              </a:rPr>
              <a:t> </a:t>
            </a:r>
            <a:r>
              <a:rPr lang="en-US" altLang="en-US" dirty="0"/>
              <a:t>has become </a:t>
            </a:r>
            <a:r>
              <a:rPr lang="en-US" altLang="zh-CN" dirty="0" smtClean="0"/>
              <a:t>popular worldwide.</a:t>
            </a:r>
            <a:endParaRPr lang="en-US" altLang="en-US" dirty="0" smtClean="0"/>
          </a:p>
          <a:p>
            <a:pPr>
              <a:lnSpc>
                <a:spcPct val="150000"/>
              </a:lnSpc>
            </a:pPr>
            <a:endParaRPr kumimoji="1" lang="en-US" altLang="zh-CN" dirty="0"/>
          </a:p>
        </p:txBody>
      </p:sp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372E8D70-3580-1F49-A3DE-1EC4E68D2E0D}"/>
              </a:ext>
            </a:extLst>
          </p:cNvPr>
          <p:cNvSpPr txBox="1">
            <a:spLocks/>
          </p:cNvSpPr>
          <p:nvPr/>
        </p:nvSpPr>
        <p:spPr bwMode="auto">
          <a:xfrm>
            <a:off x="107504" y="6332860"/>
            <a:ext cx="5904656" cy="355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endParaRPr kumimoji="1" lang="en-US" altLang="zh-CN" kern="0" baseline="0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E451F4-17C4-E745-B371-CBE95B3AAF96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8100" r="6856"/>
          <a:stretch/>
        </p:blipFill>
        <p:spPr>
          <a:xfrm>
            <a:off x="576253" y="4130012"/>
            <a:ext cx="3347675" cy="232332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1597" y="3933056"/>
            <a:ext cx="4000843" cy="257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29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E58B6B7-30F4-AD4B-AE87-8D5FB47FA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0070C0"/>
                </a:solidFill>
              </a:rPr>
              <a:t>Conclusion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AC70D38-C3C7-9D4E-9AB1-8261F7145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556792"/>
            <a:ext cx="8350696" cy="4968552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" altLang="zh-CN" sz="2400" dirty="0" smtClean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" altLang="zh-CN" sz="2400" dirty="0" smtClean="0"/>
              <a:t>We consider a novel </a:t>
            </a:r>
            <a:r>
              <a:rPr lang="en" altLang="zh-CN" sz="2400" b="1" dirty="0" smtClean="0"/>
              <a:t>moility-aware taxi ridesharing (MTR) </a:t>
            </a:r>
            <a:r>
              <a:rPr lang="en" altLang="zh-CN" sz="2400" dirty="0" smtClean="0"/>
              <a:t>problem </a:t>
            </a:r>
            <a:r>
              <a:rPr lang="en" altLang="zh-CN" sz="2400" dirty="0"/>
              <a:t>to serve both online and offline </a:t>
            </a:r>
            <a:r>
              <a:rPr lang="en" altLang="zh-CN" sz="2400" dirty="0" smtClean="0"/>
              <a:t>ride </a:t>
            </a:r>
            <a:r>
              <a:rPr lang="en" altLang="zh-CN" sz="2400" dirty="0" smtClean="0"/>
              <a:t>requests</a:t>
            </a:r>
            <a:r>
              <a:rPr lang="en" altLang="zh-CN" sz="2400" dirty="0" smtClean="0"/>
              <a:t>.</a:t>
            </a:r>
            <a:endParaRPr lang="en" altLang="zh-CN" sz="24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endParaRPr kumimoji="1" lang="en-US" altLang="zh-CN" sz="2400" dirty="0" smtClean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kumimoji="1" lang="en-US" altLang="zh-CN" sz="2400" dirty="0" smtClean="0"/>
              <a:t>We </a:t>
            </a:r>
            <a:r>
              <a:rPr kumimoji="1" lang="en-US" altLang="zh-CN" sz="2400" dirty="0"/>
              <a:t>propose a novel scheme named </a:t>
            </a:r>
            <a:r>
              <a:rPr kumimoji="1" lang="en-US" altLang="zh-CN" sz="2400" b="1" dirty="0" err="1"/>
              <a:t>mT</a:t>
            </a:r>
            <a:r>
              <a:rPr kumimoji="1" lang="en-US" altLang="zh-CN" sz="2400" b="1" dirty="0"/>
              <a:t>-Share</a:t>
            </a:r>
            <a:r>
              <a:rPr kumimoji="1" lang="en-US" altLang="zh-CN" sz="2400" dirty="0"/>
              <a:t> </a:t>
            </a:r>
            <a:r>
              <a:rPr kumimoji="1" lang="en-US" altLang="zh-CN" sz="2400" dirty="0" smtClean="0"/>
              <a:t>by fully exploiting the mobility information of taxis and requests.</a:t>
            </a:r>
            <a:endParaRPr kumimoji="1" lang="en-US" altLang="zh-CN" sz="24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endParaRPr kumimoji="1" lang="en-US" altLang="zh-CN" sz="2400" dirty="0" smtClean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kumimoji="1" lang="en-US" altLang="zh-CN" sz="2400" dirty="0" smtClean="0"/>
              <a:t>Experiments on real-world taxi data show that </a:t>
            </a:r>
            <a:r>
              <a:rPr kumimoji="1" lang="en-US" altLang="zh-CN" sz="2400" dirty="0" err="1" smtClean="0"/>
              <a:t>mT</a:t>
            </a:r>
            <a:r>
              <a:rPr kumimoji="1" lang="en-US" altLang="zh-CN" sz="2400" dirty="0" smtClean="0"/>
              <a:t>-Share can serve </a:t>
            </a:r>
            <a:r>
              <a:rPr kumimoji="1" lang="en-US" altLang="zh-CN" sz="2400" dirty="0"/>
              <a:t>42% and 62% more </a:t>
            </a:r>
            <a:r>
              <a:rPr kumimoji="1" lang="en-US" altLang="zh-CN" sz="2400" dirty="0" smtClean="0"/>
              <a:t>requests </a:t>
            </a:r>
            <a:r>
              <a:rPr kumimoji="1" lang="en-US" altLang="zh-CN" sz="2400" dirty="0"/>
              <a:t>in the peak and non-peak </a:t>
            </a:r>
            <a:r>
              <a:rPr kumimoji="1" lang="en-US" altLang="zh-CN" sz="2400" dirty="0" smtClean="0"/>
              <a:t>hours than state-of-the-art solutions, respectively.</a:t>
            </a:r>
            <a:endParaRPr kumimoji="1"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E451F4-17C4-E745-B371-CBE95B3AAF96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5044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="" xmlns:a16="http://schemas.microsoft.com/office/drawing/2014/main" id="{C6ACD774-42EC-B74D-BF72-29DFC48986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5776" y="2561191"/>
            <a:ext cx="4968552" cy="3218833"/>
          </a:xfrm>
        </p:spPr>
        <p:txBody>
          <a:bodyPr/>
          <a:lstStyle/>
          <a:p>
            <a:pPr eaLnBrk="1" hangingPunct="1"/>
            <a:r>
              <a:rPr lang="en-US" altLang="en-US" sz="6000" dirty="0">
                <a:solidFill>
                  <a:srgbClr val="FF0000"/>
                </a:solidFill>
              </a:rPr>
              <a:t>Thank You</a:t>
            </a:r>
            <a:r>
              <a:rPr lang="en-US" altLang="en-US" sz="6000" dirty="0" smtClean="0">
                <a:solidFill>
                  <a:srgbClr val="FF0000"/>
                </a:solidFill>
              </a:rPr>
              <a:t>!</a:t>
            </a:r>
            <a:r>
              <a:rPr lang="en-US" altLang="en-US" sz="6000" dirty="0">
                <a:solidFill>
                  <a:srgbClr val="FF0000"/>
                </a:solidFill>
              </a:rPr>
              <a:t/>
            </a:r>
            <a:br>
              <a:rPr lang="en-US" altLang="en-US" sz="6000" dirty="0">
                <a:solidFill>
                  <a:srgbClr val="FF0000"/>
                </a:solidFill>
              </a:rPr>
            </a:br>
            <a:r>
              <a:rPr lang="en-US" altLang="en-US" sz="6000" dirty="0" smtClean="0"/>
              <a:t/>
            </a:r>
            <a:br>
              <a:rPr lang="en-US" altLang="en-US" sz="6000" dirty="0" smtClean="0"/>
            </a:br>
            <a:r>
              <a:rPr lang="en-US" altLang="en-US" sz="2400" dirty="0" smtClean="0">
                <a:solidFill>
                  <a:srgbClr val="0070C0"/>
                </a:solidFill>
              </a:rPr>
              <a:t>Dr. Zhidan Liu</a:t>
            </a:r>
            <a:r>
              <a:rPr lang="en-US" altLang="en-US" sz="6000" dirty="0" smtClean="0">
                <a:solidFill>
                  <a:srgbClr val="0070C0"/>
                </a:solidFill>
              </a:rPr>
              <a:t/>
            </a:r>
            <a:br>
              <a:rPr lang="en-US" altLang="en-US" sz="6000" dirty="0" smtClean="0">
                <a:solidFill>
                  <a:srgbClr val="0070C0"/>
                </a:solidFill>
              </a:rPr>
            </a:br>
            <a:r>
              <a:rPr lang="en-US" altLang="zh-CN" sz="2400" dirty="0" smtClean="0">
                <a:solidFill>
                  <a:srgbClr val="0070C0"/>
                </a:solidFill>
              </a:rPr>
              <a:t>lizhidan@szu.edu.cn</a:t>
            </a:r>
            <a:br>
              <a:rPr lang="en-US" altLang="zh-CN" sz="2400" dirty="0" smtClean="0">
                <a:solidFill>
                  <a:srgbClr val="0070C0"/>
                </a:solidFill>
              </a:rPr>
            </a:br>
            <a:r>
              <a:rPr lang="en-US" altLang="zh-CN" sz="2400" dirty="0">
                <a:solidFill>
                  <a:srgbClr val="0070C0"/>
                </a:solidFill>
              </a:rPr>
              <a:t>http://liuzhidan.github.io</a:t>
            </a:r>
            <a:r>
              <a:rPr lang="en-US" altLang="zh-CN" sz="2400" dirty="0" smtClean="0">
                <a:solidFill>
                  <a:srgbClr val="0070C0"/>
                </a:solidFill>
              </a:rPr>
              <a:t>/ </a:t>
            </a:r>
            <a:endParaRPr lang="en-US" altLang="en-US" sz="2800" i="1" dirty="0">
              <a:solidFill>
                <a:srgbClr val="0070C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E451F4-17C4-E745-B371-CBE95B3AAF96}" type="slidenum">
              <a:rPr lang="en-US" altLang="en-US" smtClean="0"/>
              <a:pPr>
                <a:defRPr/>
              </a:pPr>
              <a:t>21</a:t>
            </a:fld>
            <a:endParaRPr lang="en-US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17239"/>
          <a:stretch/>
        </p:blipFill>
        <p:spPr>
          <a:xfrm>
            <a:off x="0" y="0"/>
            <a:ext cx="9144000" cy="19404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3386" y="622852"/>
            <a:ext cx="8710736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Backup: road network and map partitions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Road network of Chengdu city from OSM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E451F4-17C4-E745-B371-CBE95B3AAF96}" type="slidenum">
              <a:rPr lang="en-US" altLang="en-US" smtClean="0"/>
              <a:pPr>
                <a:defRPr/>
              </a:pPr>
              <a:t>22</a:t>
            </a:fld>
            <a:endParaRPr lang="en-US" altLang="en-US" dirty="0"/>
          </a:p>
        </p:txBody>
      </p:sp>
      <p:pic>
        <p:nvPicPr>
          <p:cNvPr id="6" name="图片 1">
            <a:extLst>
              <a:ext uri="{FF2B5EF4-FFF2-40B4-BE49-F238E27FC236}">
                <a16:creationId xmlns="" xmlns:a16="http://schemas.microsoft.com/office/drawing/2014/main" id="{C973447E-69B1-364F-91BE-605459DFD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857" y="2404051"/>
            <a:ext cx="7082178" cy="366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144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3386" y="622852"/>
            <a:ext cx="8710736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Backup: impact of routing scheme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6700" y="1628800"/>
            <a:ext cx="8697788" cy="43434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400" dirty="0"/>
              <a:t>Combine basic routing or probabilistic routing with T-Share, </a:t>
            </a:r>
            <a:r>
              <a:rPr lang="en-US" altLang="zh-CN" sz="2400" dirty="0" err="1"/>
              <a:t>pGreedyDP</a:t>
            </a:r>
            <a:r>
              <a:rPr lang="en-US" altLang="zh-CN" sz="2400" dirty="0"/>
              <a:t>, and </a:t>
            </a:r>
            <a:r>
              <a:rPr lang="en-US" altLang="zh-CN" sz="2400" dirty="0" err="1"/>
              <a:t>mT</a:t>
            </a:r>
            <a:r>
              <a:rPr lang="en-US" altLang="zh-CN" sz="2400" dirty="0"/>
              <a:t>-Share 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 smtClean="0"/>
              <a:t>With </a:t>
            </a:r>
            <a:r>
              <a:rPr lang="en-US" altLang="zh-CN" sz="2000" dirty="0"/>
              <a:t>probabilistic </a:t>
            </a:r>
            <a:r>
              <a:rPr lang="en-US" altLang="zh-CN" sz="2000" dirty="0" smtClean="0"/>
              <a:t>routing, T-Share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pGreedyDP</a:t>
            </a:r>
            <a:r>
              <a:rPr lang="en-US" altLang="zh-CN" sz="2000" dirty="0"/>
              <a:t>, and </a:t>
            </a:r>
            <a:r>
              <a:rPr lang="en-US" altLang="zh-CN" sz="2000" dirty="0" err="1"/>
              <a:t>mT</a:t>
            </a:r>
            <a:r>
              <a:rPr lang="en-US" altLang="zh-CN" sz="2000" dirty="0"/>
              <a:t>-Share </a:t>
            </a:r>
            <a:r>
              <a:rPr lang="en-US" altLang="zh-CN" sz="2000" dirty="0" smtClean="0"/>
              <a:t>can serve </a:t>
            </a:r>
            <a:r>
              <a:rPr lang="en-US" altLang="zh-CN" sz="2000" dirty="0"/>
              <a:t>89%, 46%, and 34% more offline </a:t>
            </a:r>
            <a:r>
              <a:rPr lang="en-US" altLang="zh-CN" sz="2000" dirty="0" smtClean="0"/>
              <a:t>requests.</a:t>
            </a:r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E451F4-17C4-E745-B371-CBE95B3AAF96}" type="slidenum">
              <a:rPr lang="en-US" altLang="en-US" smtClean="0"/>
              <a:pPr>
                <a:defRPr/>
              </a:pPr>
              <a:t>23</a:t>
            </a:fld>
            <a:endParaRPr lang="en-US" altLang="en-US" dirty="0"/>
          </a:p>
        </p:txBody>
      </p:sp>
      <p:pic>
        <p:nvPicPr>
          <p:cNvPr id="7" name="图片 7">
            <a:extLst>
              <a:ext uri="{FF2B5EF4-FFF2-40B4-BE49-F238E27FC236}">
                <a16:creationId xmlns="" xmlns:a16="http://schemas.microsoft.com/office/drawing/2014/main" id="{3F45C2BA-993C-5C45-8B23-D99788037E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5"/>
          <a:stretch/>
        </p:blipFill>
        <p:spPr bwMode="auto">
          <a:xfrm>
            <a:off x="1979712" y="3214395"/>
            <a:ext cx="4896544" cy="3613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70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E58B6B7-30F4-AD4B-AE87-8D5FB47FA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70C0"/>
                </a:solidFill>
              </a:rPr>
              <a:t>Taxi Ridesharing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AC70D38-C3C7-9D4E-9AB1-8261F7145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752600"/>
            <a:ext cx="8568952" cy="41148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262626"/>
                </a:solidFill>
              </a:rPr>
              <a:t>Taxi ridesharing becomes promising </a:t>
            </a:r>
            <a:r>
              <a:rPr lang="en-US" altLang="en-US" baseline="30000" dirty="0">
                <a:solidFill>
                  <a:srgbClr val="262626"/>
                </a:solidFill>
              </a:rPr>
              <a:t>[1-3] </a:t>
            </a:r>
            <a:r>
              <a:rPr lang="en-US" altLang="en-US" dirty="0">
                <a:solidFill>
                  <a:srgbClr val="262626"/>
                </a:solidFill>
              </a:rPr>
              <a:t>.</a:t>
            </a:r>
          </a:p>
          <a:p>
            <a:pPr eaLnBrk="1" hangingPunct="1"/>
            <a:endParaRPr lang="en-US" altLang="en-US" sz="1600" dirty="0" smtClean="0">
              <a:solidFill>
                <a:srgbClr val="262626"/>
              </a:solidFill>
            </a:endParaRPr>
          </a:p>
          <a:p>
            <a:pPr eaLnBrk="1" hangingPunct="1"/>
            <a:r>
              <a:rPr lang="en-US" altLang="en-US" dirty="0" smtClean="0">
                <a:solidFill>
                  <a:srgbClr val="262626"/>
                </a:solidFill>
              </a:rPr>
              <a:t>Taxi is an important transportation mode in all cities.</a:t>
            </a:r>
          </a:p>
          <a:p>
            <a:pPr lvl="1" eaLnBrk="1" hangingPunct="1"/>
            <a:r>
              <a:rPr lang="en-US" altLang="en-US" dirty="0" smtClean="0">
                <a:solidFill>
                  <a:srgbClr val="262626"/>
                </a:solidFill>
              </a:rPr>
              <a:t>Taxis are widely available in a city, and are operating in 7x24.</a:t>
            </a:r>
          </a:p>
          <a:p>
            <a:pPr lvl="1" eaLnBrk="1" hangingPunct="1"/>
            <a:r>
              <a:rPr lang="en-US" altLang="en-US" dirty="0" smtClean="0">
                <a:solidFill>
                  <a:srgbClr val="262626"/>
                </a:solidFill>
              </a:rPr>
              <a:t>Taxis can be either booked online, or hailed along the street.</a:t>
            </a:r>
          </a:p>
          <a:p>
            <a:pPr lvl="1" eaLnBrk="1" hangingPunct="1">
              <a:defRPr/>
            </a:pPr>
            <a:endParaRPr lang="en-US" altLang="en-US" dirty="0"/>
          </a:p>
        </p:txBody>
      </p:sp>
      <p:pic>
        <p:nvPicPr>
          <p:cNvPr id="7" name="图片 1">
            <a:extLst>
              <a:ext uri="{FF2B5EF4-FFF2-40B4-BE49-F238E27FC236}">
                <a16:creationId xmlns="" xmlns:a16="http://schemas.microsoft.com/office/drawing/2014/main" id="{9E50C511-7917-404F-B712-6CC503F1B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910" y="4494312"/>
            <a:ext cx="3025586" cy="16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E451F4-17C4-E745-B371-CBE95B3AAF96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4494312"/>
            <a:ext cx="6012160" cy="1959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n-US" altLang="zh-CN" sz="1400" kern="100" baseline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[1] S. Ma, Y. Zheng, O. Wolfson, et al. Real-time city-scale taxi ridesharing. IEEE Transactions on Knowledge and Data Engineering, 27(7):1782–1795, 2015.</a:t>
            </a:r>
          </a:p>
          <a:p>
            <a:pPr lvl="0"/>
            <a:r>
              <a:rPr lang="en-US" altLang="zh-CN" sz="1400" kern="100" baseline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[2] Q. Ma, Z. Cao, K. Liu, and X. Miao. QA-Share: toward an efficient </a:t>
            </a:r>
            <a:r>
              <a:rPr lang="en-US" altLang="zh-CN" sz="1400" kern="100" baseline="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QoS</a:t>
            </a:r>
            <a:r>
              <a:rPr lang="en-US" altLang="zh-CN" sz="1400" kern="100" baseline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-aware dispatching approach for urban taxi-sharing. ACM Transactions on Sensor Networks, 16(2):1–21, 2020.</a:t>
            </a:r>
          </a:p>
          <a:p>
            <a:pPr lvl="0"/>
            <a:r>
              <a:rPr lang="en-US" altLang="zh-CN" sz="1400" kern="100" baseline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[3] W. Zhang, A. </a:t>
            </a:r>
            <a:r>
              <a:rPr lang="en-US" altLang="zh-CN" sz="1400" kern="100" baseline="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Shemshadi</a:t>
            </a:r>
            <a:r>
              <a:rPr lang="en-US" altLang="zh-CN" sz="1400" kern="100" baseline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Q. Z. Sheng, Y. L. Qin, X. Xu, and J. Yang. A user-oriented taxi ridesharing system with large-scale urban GPS sensor data. IEEE Transactions on Big Data, 1(1):1–14, 2019.</a:t>
            </a:r>
            <a:endParaRPr lang="zh-CN" altLang="zh-CN" sz="1400" kern="100" baseline="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lphaLcPeriod"/>
            </a:pPr>
            <a:endParaRPr lang="zh-CN" altLang="zh-CN" sz="1400" kern="1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50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F575C8C-E941-6748-BA34-93CD24FC7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0070C0"/>
                </a:solidFill>
              </a:rPr>
              <a:t>Modeling of taxi ridesharing systems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749C8570-3352-5A46-975E-CF0D01A893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628800"/>
                <a:ext cx="8062664" cy="3970784"/>
              </a:xfrm>
            </p:spPr>
            <p:txBody>
              <a:bodyPr/>
              <a:lstStyle/>
              <a:p>
                <a:pPr>
                  <a:spcBef>
                    <a:spcPts val="0"/>
                  </a:spcBef>
                </a:pPr>
                <a:r>
                  <a:rPr lang="en" altLang="zh-CN" dirty="0" smtClean="0"/>
                  <a:t>Road network graph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" altLang="zh-CN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" altLang="zh-CN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" altLang="zh-CN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" altLang="zh-CN" dirty="0" smtClean="0"/>
              </a:p>
              <a:p>
                <a:pPr>
                  <a:spcBef>
                    <a:spcPts val="0"/>
                  </a:spcBef>
                </a:pPr>
                <a:endParaRPr lang="en" altLang="zh-CN" sz="1000" dirty="0" smtClean="0"/>
              </a:p>
              <a:p>
                <a:pPr>
                  <a:spcBef>
                    <a:spcPts val="0"/>
                  </a:spcBef>
                </a:pPr>
                <a:r>
                  <a:rPr lang="en" altLang="zh-CN" dirty="0" smtClean="0"/>
                  <a:t>Ride </a:t>
                </a:r>
                <a:r>
                  <a:rPr lang="en" altLang="zh-CN" dirty="0" smtClean="0"/>
                  <a:t>request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=&lt;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zh-CN" altLang="zh-CN" dirty="0">
                    <a:effectLst/>
                  </a:rPr>
                  <a:t> </a:t>
                </a:r>
                <a:endParaRPr lang="en-US" altLang="zh-CN" dirty="0"/>
              </a:p>
              <a:p>
                <a:pPr lvl="1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/>
                  <a:t>: origin and destination</a:t>
                </a:r>
              </a:p>
              <a:p>
                <a:pPr lvl="1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/>
                  <a:t>: release time and </a:t>
                </a:r>
                <a:r>
                  <a:rPr lang="en-US" altLang="zh-CN" dirty="0" smtClean="0"/>
                  <a:t>delivery deadline</a:t>
                </a:r>
                <a:endParaRPr lang="en-US" altLang="zh-CN" dirty="0"/>
              </a:p>
              <a:p>
                <a:pPr>
                  <a:spcBef>
                    <a:spcPts val="0"/>
                  </a:spcBef>
                </a:pPr>
                <a:endParaRPr lang="en-US" altLang="zh-CN" sz="1600" dirty="0" smtClean="0"/>
              </a:p>
              <a:p>
                <a:pPr>
                  <a:spcBef>
                    <a:spcPts val="0"/>
                  </a:spcBef>
                </a:pPr>
                <a:r>
                  <a:rPr lang="en-US" altLang="zh-CN" dirty="0" smtClean="0"/>
                  <a:t>Taxi status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𝑙𝑜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zh-CN" altLang="zh-CN" dirty="0">
                    <a:effectLst/>
                  </a:rPr>
                  <a:t> </a:t>
                </a:r>
                <a:endParaRPr lang="en-US" altLang="zh-CN" dirty="0"/>
              </a:p>
              <a:p>
                <a:pPr lvl="1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𝑙𝑜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: current location</a:t>
                </a:r>
              </a:p>
              <a:p>
                <a:pPr lvl="1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/>
                  <a:t> : taxi schedule, a sequence of origins and destinations</a:t>
                </a:r>
              </a:p>
              <a:p>
                <a:pPr lvl="1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/>
                  <a:t> : taxi travel route</a:t>
                </a:r>
                <a:endParaRPr kumimoji="1" lang="zh-CN" altLang="en-US" baseline="300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49C8570-3352-5A46-975E-CF0D01A893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628800"/>
                <a:ext cx="8062664" cy="3970784"/>
              </a:xfrm>
              <a:blipFill rotWithShape="0">
                <a:blip r:embed="rId2"/>
                <a:stretch>
                  <a:fillRect l="-1362" t="-1534" b="-2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E451F4-17C4-E745-B371-CBE95B3AAF96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27584" y="2996952"/>
            <a:ext cx="7488832" cy="1384995"/>
          </a:xfrm>
          <a:prstGeom prst="rect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altLang="zh-CN" sz="2800" baseline="0" dirty="0">
                <a:latin typeface="Arial" panose="020B0604020202020204" pitchFamily="34" charset="0"/>
                <a:cs typeface="Arial" panose="020B0604020202020204" pitchFamily="34" charset="0"/>
              </a:rPr>
              <a:t>Taxi ridesharing is </a:t>
            </a:r>
            <a:r>
              <a:rPr lang="en-US" altLang="zh-CN" sz="2800" i="1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dynamic</a:t>
            </a:r>
            <a:r>
              <a:rPr lang="en-US" altLang="zh-CN" sz="28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zh-CN" sz="2800" i="1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challenging</a:t>
            </a:r>
            <a:r>
              <a:rPr lang="en-US" altLang="zh-CN" sz="28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800" baseline="0" dirty="0">
                <a:latin typeface="Arial" panose="020B0604020202020204" pitchFamily="34" charset="0"/>
                <a:cs typeface="Arial" panose="020B0604020202020204" pitchFamily="34" charset="0"/>
              </a:rPr>
              <a:t>since </a:t>
            </a:r>
            <a:r>
              <a:rPr lang="en-US" altLang="zh-CN" sz="28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requests are generated on the fly and taxi schedules are continuously updated.</a:t>
            </a:r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117" y="5439951"/>
            <a:ext cx="6118030" cy="138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96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F575C8C-E941-6748-BA34-93CD24FC7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70C0"/>
                </a:solidFill>
              </a:rPr>
              <a:t>Existing </a:t>
            </a:r>
            <a:r>
              <a:rPr kumimoji="1" lang="en-US" altLang="zh-CN" dirty="0" smtClean="0">
                <a:solidFill>
                  <a:srgbClr val="0070C0"/>
                </a:solidFill>
              </a:rPr>
              <a:t>solutions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749C8570-3352-5A46-975E-CF0D01A893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9512" y="1628799"/>
                <a:ext cx="9001000" cy="3887661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dirty="0" smtClean="0"/>
                  <a:t>Existing solutions </a:t>
                </a:r>
                <a:r>
                  <a:rPr lang="en-US" altLang="zh-CN" baseline="30000" dirty="0" smtClean="0"/>
                  <a:t>[1-5] </a:t>
                </a:r>
                <a:r>
                  <a:rPr lang="en-US" altLang="zh-CN" dirty="0" smtClean="0"/>
                  <a:t>process a ride request in two stages</a:t>
                </a: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dirty="0" smtClean="0"/>
                  <a:t>Candidate </a:t>
                </a:r>
                <a:r>
                  <a:rPr lang="en-US" altLang="zh-CN" dirty="0"/>
                  <a:t>taxi </a:t>
                </a:r>
                <a:r>
                  <a:rPr lang="en-US" altLang="zh-CN" dirty="0" smtClean="0"/>
                  <a:t>searching</a:t>
                </a:r>
              </a:p>
              <a:p>
                <a:pPr lvl="2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dirty="0" smtClean="0"/>
                  <a:t>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dirty="0" smtClean="0"/>
                  <a:t> </a:t>
                </a:r>
                <a:endParaRPr lang="en-US" altLang="zh-CN" dirty="0"/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dirty="0" smtClean="0"/>
                  <a:t>Ridesharing routing</a:t>
                </a:r>
              </a:p>
              <a:p>
                <a:pPr lvl="2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dirty="0" smtClean="0"/>
                  <a:t>Updating schedule/route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49C8570-3352-5A46-975E-CF0D01A893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628799"/>
                <a:ext cx="9001000" cy="3887661"/>
              </a:xfrm>
              <a:blipFill rotWithShape="0">
                <a:blip r:embed="rId2"/>
                <a:stretch>
                  <a:fillRect l="-1151" r="-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8">
            <a:extLst>
              <a:ext uri="{FF2B5EF4-FFF2-40B4-BE49-F238E27FC236}">
                <a16:creationId xmlns="" xmlns:a16="http://schemas.microsoft.com/office/drawing/2014/main" id="{938252A1-5A33-0941-B1FE-448BDB940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657005"/>
            <a:ext cx="4870419" cy="2674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内容占位符 2">
            <a:extLst>
              <a:ext uri="{FF2B5EF4-FFF2-40B4-BE49-F238E27FC236}">
                <a16:creationId xmlns="" xmlns:a16="http://schemas.microsoft.com/office/drawing/2014/main" id="{F749C5CC-CE0B-0248-A843-71629776780B}"/>
              </a:ext>
            </a:extLst>
          </p:cNvPr>
          <p:cNvSpPr txBox="1">
            <a:spLocks/>
          </p:cNvSpPr>
          <p:nvPr/>
        </p:nvSpPr>
        <p:spPr bwMode="auto">
          <a:xfrm>
            <a:off x="153616" y="5331524"/>
            <a:ext cx="7658744" cy="1409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kumimoji="1" lang="en" altLang="zh-CN" sz="1400" kern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kumimoji="1" lang="en" altLang="zh-CN" sz="1400" kern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 Ma, Y. Zheng, O. Wolfson, et al. Real-time city-scale taxi ridesharing. IEEE Transactions on Knowledge and Data Engineering, 27(7):1782– 1795, 2015. </a:t>
            </a:r>
          </a:p>
          <a:p>
            <a:pPr marL="0" indent="0">
              <a:buNone/>
              <a:defRPr/>
            </a:pPr>
            <a:r>
              <a:rPr kumimoji="1" lang="en" altLang="zh-CN" sz="1400" kern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kumimoji="1" lang="en" altLang="zh-CN" sz="1400" kern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N. Ta, G. Li, T. Zhao, J. Feng, H. Ma, and Z. Gong. An efficient ridesharing framework for maximizing shared route. IEEE Transactions on Knowledge and Data Engineering, 2018.</a:t>
            </a:r>
          </a:p>
          <a:p>
            <a:pPr marL="0" indent="0">
              <a:buNone/>
              <a:defRPr/>
            </a:pPr>
            <a:r>
              <a:rPr kumimoji="1" lang="en" altLang="zh-CN" sz="1400" kern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kumimoji="1" lang="en" altLang="zh-CN" sz="1400" kern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Y. Xu, Y. Tong, Y. Shi, Q. Tao, K. Xu, and W. Li. An efficient insertion operator in dynamic ridesharing services. In IEEE ICDE, </a:t>
            </a:r>
            <a:r>
              <a:rPr kumimoji="1" lang="en" altLang="zh-CN" sz="1400" kern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2019.</a:t>
            </a:r>
            <a:endParaRPr kumimoji="1" lang="en-US" altLang="zh-CN" sz="1400" kern="0" baseline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E451F4-17C4-E745-B371-CBE95B3AAF96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sp>
        <p:nvSpPr>
          <p:cNvPr id="6" name="椭圆 5"/>
          <p:cNvSpPr/>
          <p:nvPr/>
        </p:nvSpPr>
        <p:spPr bwMode="auto">
          <a:xfrm>
            <a:off x="5436096" y="3501008"/>
            <a:ext cx="504056" cy="504056"/>
          </a:xfrm>
          <a:prstGeom prst="ellipse">
            <a:avLst/>
          </a:prstGeom>
          <a:solidFill>
            <a:srgbClr val="C00000">
              <a:alpha val="40000"/>
            </a:srgbClr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154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F575C8C-E941-6748-BA34-93CD24FC7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70C0"/>
                </a:solidFill>
              </a:rPr>
              <a:t>Limitations of </a:t>
            </a:r>
            <a:r>
              <a:rPr kumimoji="1" lang="en-US" altLang="zh-CN" dirty="0" smtClean="0">
                <a:solidFill>
                  <a:srgbClr val="0070C0"/>
                </a:solidFill>
              </a:rPr>
              <a:t>existing solutions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749C8570-3352-5A46-975E-CF0D01A893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4608" y="1621875"/>
                <a:ext cx="8105864" cy="4114800"/>
              </a:xfrm>
            </p:spPr>
            <p:txBody>
              <a:bodyPr/>
              <a:lstStyle/>
              <a:p>
                <a:pPr>
                  <a:spcBef>
                    <a:spcPts val="0"/>
                  </a:spcBef>
                </a:pPr>
                <a:r>
                  <a:rPr lang="en-US" altLang="zh-CN" dirty="0" smtClean="0"/>
                  <a:t>Inefficient </a:t>
                </a:r>
                <a:r>
                  <a:rPr lang="en" altLang="zh-CN" dirty="0" smtClean="0"/>
                  <a:t>passenger-taxi </a:t>
                </a:r>
                <a:r>
                  <a:rPr lang="en" altLang="zh-CN" dirty="0"/>
                  <a:t>matching </a:t>
                </a:r>
                <a:endParaRPr lang="en-US" altLang="zh-CN" dirty="0"/>
              </a:p>
              <a:p>
                <a:pPr lvl="1">
                  <a:spcBef>
                    <a:spcPts val="0"/>
                  </a:spcBef>
                </a:pPr>
                <a:r>
                  <a:rPr lang="en-US" altLang="zh-CN" dirty="0" smtClean="0"/>
                  <a:t>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>
                    <a:effectLst/>
                  </a:rPr>
                  <a:t> travels inversely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>
                    <a:effectLst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zh-CN" dirty="0"/>
                  <a:t> </a:t>
                </a:r>
                <a:r>
                  <a:rPr lang="en-US" altLang="zh-CN" dirty="0" smtClean="0"/>
                  <a:t>is better</a:t>
                </a:r>
                <a:endParaRPr lang="en-US" altLang="zh-CN" dirty="0"/>
              </a:p>
              <a:p>
                <a:pPr>
                  <a:spcBef>
                    <a:spcPts val="0"/>
                  </a:spcBef>
                </a:pPr>
                <a:r>
                  <a:rPr lang="en-US" altLang="zh-CN" dirty="0" smtClean="0"/>
                  <a:t>Omitting the offline </a:t>
                </a:r>
                <a:r>
                  <a:rPr lang="en-US" altLang="zh-CN" dirty="0"/>
                  <a:t>passengers </a:t>
                </a:r>
              </a:p>
              <a:p>
                <a:pPr lvl="1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 may serve offline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 if possible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altLang="zh-CN" dirty="0" smtClean="0"/>
                  <a:t>55.39</a:t>
                </a:r>
                <a:r>
                  <a:rPr lang="en-US" altLang="zh-CN" dirty="0"/>
                  <a:t>% requests like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smtClean="0"/>
                  <a:t>may be offline </a:t>
                </a:r>
                <a:r>
                  <a:rPr lang="en-US" altLang="zh-CN" baseline="30000" dirty="0" smtClean="0"/>
                  <a:t>[6]</a:t>
                </a:r>
                <a:endParaRPr kumimoji="1" lang="zh-CN" altLang="en-US" baseline="30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49C8570-3352-5A46-975E-CF0D01A893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4608" y="1621875"/>
                <a:ext cx="8105864" cy="4114800"/>
              </a:xfrm>
              <a:blipFill rotWithShape="0">
                <a:blip r:embed="rId2"/>
                <a:stretch>
                  <a:fillRect l="-1278" t="-1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8">
            <a:extLst>
              <a:ext uri="{FF2B5EF4-FFF2-40B4-BE49-F238E27FC236}">
                <a16:creationId xmlns="" xmlns:a16="http://schemas.microsoft.com/office/drawing/2014/main" id="{938252A1-5A33-0941-B1FE-448BDB940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645024"/>
            <a:ext cx="4801937" cy="263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内容占位符 2">
            <a:extLst>
              <a:ext uri="{FF2B5EF4-FFF2-40B4-BE49-F238E27FC236}">
                <a16:creationId xmlns="" xmlns:a16="http://schemas.microsoft.com/office/drawing/2014/main" id="{43A12B9E-8F75-FD41-847D-8FCC1CCE4C51}"/>
              </a:ext>
            </a:extLst>
          </p:cNvPr>
          <p:cNvSpPr txBox="1">
            <a:spLocks/>
          </p:cNvSpPr>
          <p:nvPr/>
        </p:nvSpPr>
        <p:spPr bwMode="auto">
          <a:xfrm>
            <a:off x="13717" y="6281936"/>
            <a:ext cx="568664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kumimoji="1" lang="en" altLang="zh-CN" sz="1400" kern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[6</a:t>
            </a:r>
            <a:r>
              <a:rPr kumimoji="1" lang="en" altLang="zh-CN" sz="1400" kern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Taxi </a:t>
            </a:r>
            <a:r>
              <a:rPr kumimoji="1" lang="en" altLang="zh-CN" sz="1400" kern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research report. http://www.transformcn.com/Topics/ 2018-08/02/b7944fb3-1b99-4840-89d7-eecaaec67bea.pdf.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E451F4-17C4-E745-B371-CBE95B3AAF96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sp>
        <p:nvSpPr>
          <p:cNvPr id="7" name="椭圆 6"/>
          <p:cNvSpPr/>
          <p:nvPr/>
        </p:nvSpPr>
        <p:spPr bwMode="auto">
          <a:xfrm>
            <a:off x="4337886" y="4557610"/>
            <a:ext cx="522146" cy="527574"/>
          </a:xfrm>
          <a:prstGeom prst="ellipse">
            <a:avLst/>
          </a:prstGeom>
          <a:solidFill>
            <a:srgbClr val="C00000">
              <a:alpha val="40000"/>
            </a:srgbClr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3761822" y="4240126"/>
            <a:ext cx="522146" cy="527574"/>
          </a:xfrm>
          <a:prstGeom prst="ellipse">
            <a:avLst/>
          </a:prstGeom>
          <a:solidFill>
            <a:srgbClr val="C00000">
              <a:alpha val="40000"/>
            </a:srgbClr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823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F575C8C-E941-6748-BA34-93CD24FC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20688"/>
            <a:ext cx="8526780" cy="1143000"/>
          </a:xfrm>
        </p:spPr>
        <p:txBody>
          <a:bodyPr/>
          <a:lstStyle/>
          <a:p>
            <a:r>
              <a:rPr kumimoji="1" lang="en-US" altLang="zh-CN" sz="3200" dirty="0" smtClean="0">
                <a:solidFill>
                  <a:srgbClr val="0070C0"/>
                </a:solidFill>
              </a:rPr>
              <a:t>Problem statement</a:t>
            </a:r>
            <a:endParaRPr kumimoji="1"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E451F4-17C4-E745-B371-CBE95B3AAF96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39552" y="1752600"/>
            <a:ext cx="8265740" cy="4772744"/>
          </a:xfrm>
        </p:spPr>
        <p:txBody>
          <a:bodyPr/>
          <a:lstStyle/>
          <a:p>
            <a:r>
              <a:rPr kumimoji="1" lang="en-US" altLang="zh-CN" dirty="0" smtClean="0"/>
              <a:t>Mobility-aware </a:t>
            </a:r>
            <a:r>
              <a:rPr kumimoji="1" lang="en-US" altLang="zh-CN" dirty="0"/>
              <a:t>taxi ridesharing (MTR) </a:t>
            </a:r>
            <a:r>
              <a:rPr kumimoji="1" lang="en-US" altLang="zh-CN" dirty="0" smtClean="0"/>
              <a:t>problem</a:t>
            </a:r>
          </a:p>
          <a:p>
            <a:pPr lvl="1"/>
            <a:r>
              <a:rPr kumimoji="1" lang="en-US" altLang="zh-CN" i="1" u="sng" dirty="0" smtClean="0"/>
              <a:t>Given</a:t>
            </a:r>
            <a:r>
              <a:rPr kumimoji="1" lang="en-US" altLang="zh-CN" dirty="0" smtClean="0"/>
              <a:t>:</a:t>
            </a:r>
          </a:p>
          <a:p>
            <a:pPr lvl="2"/>
            <a:r>
              <a:rPr kumimoji="1" lang="en-US" altLang="zh-CN" dirty="0" smtClean="0"/>
              <a:t>A road network </a:t>
            </a:r>
            <a:r>
              <a:rPr kumimoji="1" lang="en-US" altLang="zh-CN" b="1" i="1" dirty="0" smtClean="0"/>
              <a:t>G</a:t>
            </a:r>
          </a:p>
          <a:p>
            <a:pPr lvl="2"/>
            <a:r>
              <a:rPr kumimoji="1" lang="en-US" altLang="zh-CN" dirty="0" smtClean="0"/>
              <a:t>A set of taxis </a:t>
            </a:r>
            <a:r>
              <a:rPr kumimoji="1" lang="en-US" altLang="zh-CN" b="1" i="1" dirty="0"/>
              <a:t>T</a:t>
            </a:r>
          </a:p>
          <a:p>
            <a:pPr lvl="2"/>
            <a:r>
              <a:rPr kumimoji="1" lang="en-US" altLang="zh-CN" dirty="0" smtClean="0"/>
              <a:t>A set of requests </a:t>
            </a:r>
            <a:r>
              <a:rPr kumimoji="1" lang="en-US" altLang="zh-CN" b="1" i="1" dirty="0"/>
              <a:t>R</a:t>
            </a:r>
            <a:r>
              <a:rPr kumimoji="1" lang="en-US" altLang="zh-CN" dirty="0" smtClean="0"/>
              <a:t>, including online and offline requests to predict</a:t>
            </a:r>
          </a:p>
          <a:p>
            <a:pPr lvl="1"/>
            <a:r>
              <a:rPr kumimoji="1" lang="en-US" altLang="zh-CN" dirty="0" smtClean="0"/>
              <a:t>Properly schedule taxis to serve requests, so as to </a:t>
            </a:r>
          </a:p>
          <a:p>
            <a:pPr lvl="2"/>
            <a:r>
              <a:rPr kumimoji="1" lang="en-US" altLang="zh-CN" b="1" i="1" dirty="0"/>
              <a:t>Maximize</a:t>
            </a:r>
            <a:r>
              <a:rPr kumimoji="1" lang="en-US" altLang="zh-CN" dirty="0"/>
              <a:t>  the number of served </a:t>
            </a:r>
            <a:r>
              <a:rPr kumimoji="1" lang="en-US" altLang="zh-CN" dirty="0" smtClean="0"/>
              <a:t>requests</a:t>
            </a:r>
          </a:p>
          <a:p>
            <a:pPr lvl="2"/>
            <a:r>
              <a:rPr kumimoji="1" lang="en-US" altLang="zh-CN" b="1" i="1" dirty="0"/>
              <a:t>Minimize</a:t>
            </a:r>
            <a:r>
              <a:rPr kumimoji="1" lang="en-US" altLang="zh-CN" dirty="0"/>
              <a:t> the total detour </a:t>
            </a:r>
            <a:r>
              <a:rPr kumimoji="1" lang="en-US" altLang="zh-CN" dirty="0" smtClean="0"/>
              <a:t>cost</a:t>
            </a:r>
          </a:p>
          <a:p>
            <a:pPr lvl="1"/>
            <a:r>
              <a:rPr kumimoji="1" lang="en-US" altLang="zh-CN" i="1" u="sng" dirty="0" smtClean="0"/>
              <a:t>Constraints</a:t>
            </a:r>
            <a:r>
              <a:rPr kumimoji="1" lang="en-US" altLang="zh-CN" dirty="0" smtClean="0"/>
              <a:t>:</a:t>
            </a:r>
          </a:p>
          <a:p>
            <a:pPr lvl="2"/>
            <a:r>
              <a:rPr kumimoji="1" lang="en-US" altLang="zh-CN" dirty="0"/>
              <a:t>Capacity </a:t>
            </a:r>
            <a:r>
              <a:rPr kumimoji="1" lang="en-US" altLang="zh-CN" dirty="0" smtClean="0"/>
              <a:t>of each taxi </a:t>
            </a:r>
          </a:p>
          <a:p>
            <a:pPr lvl="2"/>
            <a:r>
              <a:rPr kumimoji="1" lang="en-US" altLang="zh-CN" dirty="0" smtClean="0"/>
              <a:t>Delivery deadline of each request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254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F575C8C-E941-6748-BA34-93CD24FC7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0070C0"/>
                </a:solidFill>
              </a:rPr>
              <a:t>Our solution: </a:t>
            </a:r>
            <a:r>
              <a:rPr kumimoji="1" lang="en-US" altLang="zh-CN" dirty="0" err="1" smtClean="0">
                <a:solidFill>
                  <a:srgbClr val="0070C0"/>
                </a:solidFill>
              </a:rPr>
              <a:t>mT</a:t>
            </a:r>
            <a:r>
              <a:rPr kumimoji="1" lang="en-US" altLang="zh-CN" dirty="0" smtClean="0">
                <a:solidFill>
                  <a:srgbClr val="0070C0"/>
                </a:solidFill>
              </a:rPr>
              <a:t>-Share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DFF26B40-669C-2640-AEE4-048D94B32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4" y="1752600"/>
            <a:ext cx="7132072" cy="448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E451F4-17C4-E745-B371-CBE95B3AAF96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6051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F575C8C-E941-6748-BA34-93CD24FC7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0070C0"/>
                </a:solidFill>
              </a:rPr>
              <a:t>Taxi/request indexing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749C8570-3352-5A46-975E-CF0D01A893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7544" y="1700808"/>
                <a:ext cx="8603332" cy="5112568"/>
              </a:xfrm>
            </p:spPr>
            <p:txBody>
              <a:bodyPr/>
              <a:lstStyle/>
              <a:p>
                <a:pPr eaLnBrk="1" hangingPunct="1">
                  <a:defRPr/>
                </a:pPr>
                <a:r>
                  <a:rPr lang="en-US" altLang="en-US" dirty="0" smtClean="0"/>
                  <a:t>Bipartite map partitioning instead of grids</a:t>
                </a:r>
              </a:p>
              <a:p>
                <a:pPr lvl="1" eaLnBrk="1" hangingPunct="1">
                  <a:defRPr/>
                </a:pPr>
                <a:r>
                  <a:rPr lang="en-US" altLang="zh-CN" dirty="0" smtClean="0"/>
                  <a:t>Initial: </a:t>
                </a:r>
                <a:r>
                  <a:rPr lang="en-US" altLang="zh-CN" i="1" dirty="0" smtClean="0"/>
                  <a:t>k</a:t>
                </a:r>
                <a:r>
                  <a:rPr lang="en-US" altLang="zh-CN" dirty="0" smtClean="0"/>
                  <a:t>-means clustering on graph vertices for </a:t>
                </a:r>
                <a:r>
                  <a:rPr lang="en-US" altLang="zh-CN" i="1" dirty="0" smtClean="0"/>
                  <a:t>K</a:t>
                </a:r>
                <a:r>
                  <a:rPr lang="en-US" altLang="zh-CN" dirty="0" smtClean="0"/>
                  <a:t> clusters</a:t>
                </a:r>
                <a:endParaRPr lang="en-US" altLang="en-US" dirty="0" smtClean="0"/>
              </a:p>
              <a:p>
                <a:pPr marL="914400" lvl="1" indent="-457200" eaLnBrk="1" hangingPunct="1">
                  <a:buFont typeface="+mj-ea"/>
                  <a:buAutoNum type="circleNumDbPlain"/>
                  <a:defRPr/>
                </a:pPr>
                <a:r>
                  <a:rPr lang="en-US" altLang="en-US" dirty="0" smtClean="0"/>
                  <a:t>Transition </a:t>
                </a:r>
                <a:r>
                  <a:rPr lang="en-US" altLang="en-US" dirty="0"/>
                  <a:t>probability calculation</a:t>
                </a:r>
              </a:p>
              <a:p>
                <a:pPr lvl="2" eaLnBrk="1" hangingPunct="1">
                  <a:defRPr/>
                </a:pPr>
                <a:r>
                  <a:rPr lang="en-US" altLang="en-US" dirty="0">
                    <a:solidFill>
                      <a:srgbClr val="262626"/>
                    </a:solidFill>
                  </a:rPr>
                  <a:t>Calculated with historical taxi </a:t>
                </a:r>
                <a:r>
                  <a:rPr lang="en-US" altLang="en-US" dirty="0" smtClean="0">
                    <a:solidFill>
                      <a:srgbClr val="262626"/>
                    </a:solidFill>
                  </a:rPr>
                  <a:t>data</a:t>
                </a:r>
                <a:endParaRPr lang="en-US" altLang="en-US" dirty="0">
                  <a:solidFill>
                    <a:srgbClr val="262626"/>
                  </a:solidFill>
                </a:endParaRPr>
              </a:p>
              <a:p>
                <a:pPr marL="914400" lvl="1" indent="-457200" eaLnBrk="1" hangingPunct="1">
                  <a:buFont typeface="+mj-ea"/>
                  <a:buAutoNum type="circleNumDbPlain"/>
                  <a:defRPr/>
                </a:pPr>
                <a:endParaRPr lang="en-US" altLang="en-US" dirty="0" smtClean="0">
                  <a:solidFill>
                    <a:srgbClr val="262626"/>
                  </a:solidFill>
                </a:endParaRPr>
              </a:p>
              <a:p>
                <a:pPr marL="914400" lvl="1" indent="-457200" eaLnBrk="1" hangingPunct="1">
                  <a:buFont typeface="+mj-ea"/>
                  <a:buAutoNum type="circleNumDbPlain"/>
                  <a:defRPr/>
                </a:pPr>
                <a:endParaRPr lang="en-US" altLang="en-US" dirty="0" smtClean="0">
                  <a:solidFill>
                    <a:srgbClr val="262626"/>
                  </a:solidFill>
                </a:endParaRPr>
              </a:p>
              <a:p>
                <a:pPr marL="914400" lvl="1" indent="-457200" eaLnBrk="1" hangingPunct="1">
                  <a:buFont typeface="+mj-ea"/>
                  <a:buAutoNum type="circleNumDbPlain"/>
                  <a:defRPr/>
                </a:pPr>
                <a:endParaRPr lang="en-US" altLang="en-US" dirty="0">
                  <a:solidFill>
                    <a:srgbClr val="262626"/>
                  </a:solidFill>
                </a:endParaRPr>
              </a:p>
              <a:p>
                <a:pPr marL="914400" lvl="1" indent="-457200" eaLnBrk="1" hangingPunct="1">
                  <a:buFont typeface="+mj-ea"/>
                  <a:buAutoNum type="circleNumDbPlain"/>
                  <a:defRPr/>
                </a:pPr>
                <a:r>
                  <a:rPr lang="en-US" altLang="en-US" dirty="0" smtClean="0">
                    <a:solidFill>
                      <a:srgbClr val="262626"/>
                    </a:solidFill>
                  </a:rPr>
                  <a:t>Transition </a:t>
                </a:r>
                <a:r>
                  <a:rPr lang="en-US" altLang="en-US" dirty="0">
                    <a:solidFill>
                      <a:srgbClr val="262626"/>
                    </a:solidFill>
                  </a:rPr>
                  <a:t>clustering</a:t>
                </a:r>
              </a:p>
              <a:p>
                <a:pPr lvl="2" eaLnBrk="1" hangingPunct="1">
                  <a:defRPr/>
                </a:pPr>
                <a:r>
                  <a:rPr lang="en-US" altLang="zh-CN" i="1" dirty="0" smtClean="0">
                    <a:cs typeface="Arial" panose="020B0604020202020204" pitchFamily="34" charset="0"/>
                  </a:rPr>
                  <a:t>k</a:t>
                </a:r>
                <a:r>
                  <a:rPr lang="en-US" altLang="zh-CN" dirty="0" smtClean="0">
                    <a:cs typeface="Arial" panose="020B0604020202020204" pitchFamily="34" charset="0"/>
                  </a:rPr>
                  <a:t>-means</a:t>
                </a:r>
                <a:r>
                  <a:rPr lang="zh-CN" altLang="en-US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cs typeface="Arial" panose="020B0604020202020204" pitchFamily="34" charset="0"/>
                  </a:rPr>
                  <a:t>based on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宋体" panose="02010600030101010101" pitchFamily="2" charset="-122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宋体" panose="02010600030101010101" pitchFamily="2" charset="-122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dirty="0">
                    <a:cs typeface="Arial" panose="020B0604020202020204" pitchFamily="34" charset="0"/>
                  </a:rPr>
                  <a:t> of </a:t>
                </a:r>
                <a:r>
                  <a:rPr lang="en-US" altLang="zh-CN" dirty="0" smtClean="0">
                    <a:cs typeface="Arial" panose="020B0604020202020204" pitchFamily="34" charset="0"/>
                  </a:rPr>
                  <a:t>vertices</a:t>
                </a:r>
              </a:p>
              <a:p>
                <a:pPr marL="914400" lvl="1" indent="-457200" eaLnBrk="1" hangingPunct="1">
                  <a:buFont typeface="+mj-ea"/>
                  <a:buAutoNum type="circleNumDbPlain"/>
                  <a:defRPr/>
                </a:pPr>
                <a:r>
                  <a:rPr lang="en-US" altLang="en-US" dirty="0" smtClean="0">
                    <a:solidFill>
                      <a:srgbClr val="262626"/>
                    </a:solidFill>
                  </a:rPr>
                  <a:t>Geo-clustering </a:t>
                </a:r>
                <a:r>
                  <a:rPr lang="en-US" altLang="en-US" dirty="0">
                    <a:solidFill>
                      <a:srgbClr val="262626"/>
                    </a:solidFill>
                  </a:rPr>
                  <a:t>on </a:t>
                </a:r>
                <a:r>
                  <a:rPr lang="en-US" altLang="en-US" dirty="0" smtClean="0">
                    <a:solidFill>
                      <a:srgbClr val="262626"/>
                    </a:solidFill>
                  </a:rPr>
                  <a:t>each transition cluster</a:t>
                </a:r>
                <a:endParaRPr lang="en-US" altLang="en-US" dirty="0">
                  <a:solidFill>
                    <a:srgbClr val="262626"/>
                  </a:solidFill>
                </a:endParaRPr>
              </a:p>
              <a:p>
                <a:pPr lvl="2" eaLnBrk="1" hangingPunct="1">
                  <a:defRPr/>
                </a:pPr>
                <a:r>
                  <a:rPr lang="en-US" altLang="en-US" i="1" dirty="0"/>
                  <a:t>k</a:t>
                </a:r>
                <a:r>
                  <a:rPr lang="en-US" altLang="zh-CN" dirty="0">
                    <a:cs typeface="Arial" panose="020B0604020202020204" pitchFamily="34" charset="0"/>
                  </a:rPr>
                  <a:t>-means </a:t>
                </a:r>
                <a:r>
                  <a:rPr lang="en-US" altLang="zh-CN" dirty="0" smtClean="0">
                    <a:cs typeface="Arial" panose="020B0604020202020204" pitchFamily="34" charset="0"/>
                  </a:rPr>
                  <a:t>on </a:t>
                </a:r>
                <a:r>
                  <a:rPr lang="en-US" altLang="zh-CN" dirty="0">
                    <a:cs typeface="Arial" panose="020B0604020202020204" pitchFamily="34" charset="0"/>
                  </a:rPr>
                  <a:t>locations </a:t>
                </a:r>
                <a:r>
                  <a:rPr lang="en-US" altLang="zh-CN" dirty="0" smtClean="0">
                    <a:cs typeface="Arial" panose="020B0604020202020204" pitchFamily="34" charset="0"/>
                  </a:rPr>
                  <a:t>to derive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𝑛𝐾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+0.5</m:t>
                        </m:r>
                      </m:e>
                    </m:d>
                  </m:oMath>
                </a14:m>
                <a:r>
                  <a:rPr lang="en-US" altLang="zh-CN" dirty="0" smtClean="0">
                    <a:cs typeface="Arial" panose="020B0604020202020204" pitchFamily="34" charset="0"/>
                  </a:rPr>
                  <a:t>clusters.</a:t>
                </a:r>
                <a:endParaRPr lang="en-US" altLang="en-US" dirty="0">
                  <a:solidFill>
                    <a:srgbClr val="262626"/>
                  </a:solidFill>
                </a:endParaRPr>
              </a:p>
              <a:p>
                <a:pPr lvl="2" eaLnBrk="1" hangingPunct="1">
                  <a:defRPr/>
                </a:pPr>
                <a:endParaRPr lang="en-US" altLang="en-US" dirty="0"/>
              </a:p>
              <a:p>
                <a:pPr lvl="1" eaLnBrk="1" hangingPunct="1">
                  <a:defRPr/>
                </a:pPr>
                <a:endParaRPr lang="en-US" altLang="en-US" dirty="0">
                  <a:solidFill>
                    <a:srgbClr val="262626"/>
                  </a:solidFill>
                </a:endParaRPr>
              </a:p>
              <a:p>
                <a:pPr lvl="1" eaLnBrk="1" hangingPunct="1">
                  <a:defRPr/>
                </a:pPr>
                <a:endParaRPr lang="en-US" altLang="en-US" dirty="0">
                  <a:solidFill>
                    <a:srgbClr val="262626"/>
                  </a:solidFill>
                </a:endParaRPr>
              </a:p>
              <a:p>
                <a:pPr marL="457200" lvl="1" indent="0" eaLnBrk="1" hangingPunct="1">
                  <a:buNone/>
                  <a:defRPr/>
                </a:pPr>
                <a:endParaRPr lang="en-US" altLang="en-US" dirty="0">
                  <a:solidFill>
                    <a:srgbClr val="262626"/>
                  </a:solidFill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49C8570-3352-5A46-975E-CF0D01A893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700808"/>
                <a:ext cx="8603332" cy="5112568"/>
              </a:xfrm>
              <a:blipFill rotWithShape="0">
                <a:blip r:embed="rId2"/>
                <a:stretch>
                  <a:fillRect l="-1276" t="-11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E451F4-17C4-E745-B371-CBE95B3AAF96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DFF26B40-669C-2640-AEE4-048D94B32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594" y="62566"/>
            <a:ext cx="2590293" cy="16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 bwMode="auto">
          <a:xfrm>
            <a:off x="6948264" y="1181100"/>
            <a:ext cx="1953623" cy="51026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cxnSp>
        <p:nvCxnSpPr>
          <p:cNvPr id="12" name="肘形连接符 11"/>
          <p:cNvCxnSpPr/>
          <p:nvPr/>
        </p:nvCxnSpPr>
        <p:spPr bwMode="auto">
          <a:xfrm rot="5400000" flipH="1" flipV="1">
            <a:off x="-797565" y="4055977"/>
            <a:ext cx="2982145" cy="576064"/>
          </a:xfrm>
          <a:prstGeom prst="bentConnector3">
            <a:avLst>
              <a:gd name="adj1" fmla="val 99993"/>
            </a:avLst>
          </a:prstGeom>
          <a:solidFill>
            <a:schemeClr val="accent1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直接连接符 14"/>
          <p:cNvCxnSpPr/>
          <p:nvPr/>
        </p:nvCxnSpPr>
        <p:spPr bwMode="auto">
          <a:xfrm flipH="1">
            <a:off x="395536" y="5835081"/>
            <a:ext cx="57606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477" y="3501008"/>
            <a:ext cx="5448410" cy="160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5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TUPowerpointTemplate_Aug2010">
  <a:themeElements>
    <a:clrScheme name="NTU Corp Colors (Deep Red)">
      <a:dk1>
        <a:srgbClr val="262626"/>
      </a:dk1>
      <a:lt1>
        <a:sysClr val="window" lastClr="FFFFFF"/>
      </a:lt1>
      <a:dk2>
        <a:srgbClr val="1F497D"/>
      </a:dk2>
      <a:lt2>
        <a:srgbClr val="C7C7C7"/>
      </a:lt2>
      <a:accent1>
        <a:srgbClr val="C60C30"/>
      </a:accent1>
      <a:accent2>
        <a:srgbClr val="003478"/>
      </a:accent2>
      <a:accent3>
        <a:srgbClr val="C49000"/>
      </a:accent3>
      <a:accent4>
        <a:srgbClr val="7A071E"/>
      </a:accent4>
      <a:accent5>
        <a:srgbClr val="0055C4"/>
      </a:accent5>
      <a:accent6>
        <a:srgbClr val="786C00"/>
      </a:accent6>
      <a:hlink>
        <a:srgbClr val="FFFF00"/>
      </a:hlink>
      <a:folHlink>
        <a:srgbClr val="002060"/>
      </a:folHlink>
    </a:clrScheme>
    <a:fontScheme name="Blank Presentation">
      <a:majorFont>
        <a:latin typeface="Helvetica Neue"/>
        <a:ea typeface="ＭＳ Ｐゴシック"/>
        <a:cs typeface=""/>
      </a:majorFont>
      <a:minorFont>
        <a:latin typeface="Helvetica Neue Light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6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6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ACAA0B73F149448271D63BB03AD730" ma:contentTypeVersion="5" ma:contentTypeDescription="Create a new document." ma:contentTypeScope="" ma:versionID="2f48f3dd77db2ec31ffb289a7662dbf6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6f0d331ebd68627ead16f146830ec63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926E6130-B4AE-49E4-96DD-C34A3A9C12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F0DE9B-494E-4EEC-81DF-95C1191F0453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NTUPowerpointTemplate_Aug2010</Template>
  <TotalTime>1348</TotalTime>
  <Words>1123</Words>
  <Application>Microsoft Office PowerPoint</Application>
  <PresentationFormat>全屏显示(4:3)</PresentationFormat>
  <Paragraphs>204</Paragraphs>
  <Slides>23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Heiti SC Medium</vt:lpstr>
      <vt:lpstr>Helvetica Neue</vt:lpstr>
      <vt:lpstr>Helvetica Neue Light</vt:lpstr>
      <vt:lpstr>ＭＳ Ｐゴシック</vt:lpstr>
      <vt:lpstr>宋体</vt:lpstr>
      <vt:lpstr>Arial</vt:lpstr>
      <vt:lpstr>Calibri</vt:lpstr>
      <vt:lpstr>Cambria</vt:lpstr>
      <vt:lpstr>Cambria Math</vt:lpstr>
      <vt:lpstr>Times New Roman</vt:lpstr>
      <vt:lpstr>Wingdings</vt:lpstr>
      <vt:lpstr>NTUPowerpointTemplate_Aug2010</vt:lpstr>
      <vt:lpstr>Mobility-Aware Dynamic Taxi Ridesharing </vt:lpstr>
      <vt:lpstr>Ridesharing </vt:lpstr>
      <vt:lpstr>Taxi Ridesharing</vt:lpstr>
      <vt:lpstr>Modeling of taxi ridesharing systems</vt:lpstr>
      <vt:lpstr>Existing solutions</vt:lpstr>
      <vt:lpstr>Limitations of existing solutions</vt:lpstr>
      <vt:lpstr>Problem statement</vt:lpstr>
      <vt:lpstr>Our solution: mT-Share</vt:lpstr>
      <vt:lpstr>Taxi/request indexing</vt:lpstr>
      <vt:lpstr>Taxi/request indexing</vt:lpstr>
      <vt:lpstr>Candidate taxi searching</vt:lpstr>
      <vt:lpstr>Taxi scheduling </vt:lpstr>
      <vt:lpstr>Route planning </vt:lpstr>
      <vt:lpstr>Segment-level routing</vt:lpstr>
      <vt:lpstr>Experimental setup</vt:lpstr>
      <vt:lpstr>Experimental setup</vt:lpstr>
      <vt:lpstr>Results in peak-scenario</vt:lpstr>
      <vt:lpstr>Results in non-peak scenario</vt:lpstr>
      <vt:lpstr>Experiments on parameter settings</vt:lpstr>
      <vt:lpstr>Conclusion</vt:lpstr>
      <vt:lpstr>Thank You!  Dr. Zhidan Liu lizhidan@szu.edu.cn http://liuzhidan.github.io/ </vt:lpstr>
      <vt:lpstr>Backup: road network and map partitions</vt:lpstr>
      <vt:lpstr>Backup: impact of routing scheme</vt:lpstr>
    </vt:vector>
  </TitlesOfParts>
  <Company>NANYANG TECHNOLOGICAL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 (Verdana font size 28, bold)</dc:title>
  <dc:creator>marni</dc:creator>
  <cp:lastModifiedBy>Liu Zhidan</cp:lastModifiedBy>
  <cp:revision>414</cp:revision>
  <dcterms:created xsi:type="dcterms:W3CDTF">2011-09-18T23:58:31Z</dcterms:created>
  <dcterms:modified xsi:type="dcterms:W3CDTF">2020-04-16T06:13:51Z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ContentTypeId">
    <vt:lpwstr>0x0101005FACAA0B73F149448271D63BB03AD730</vt:lpwstr>
  </property>
</Properties>
</file>