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notesMaster" Target="notesMasters/notesMaster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B102F5-6FF5-4450-B98F-3D73C5D62FE9}" type="doc">
      <dgm:prSet loTypeId="urn:microsoft.com/office/officeart/2005/8/layout/orgChart1" loCatId="hierarchy" qsTypeId="urn:microsoft.com/office/officeart/2005/8/quickstyle/simple1" qsCatId="simple" csTypeId="urn:microsoft.com/office/officeart/2005/8/colors/accent1_2" csCatId="accent1"/>
      <dgm:spPr/>
    </dgm:pt>
    <dgm:pt modelId="{60BAE839-6844-465E-950D-BB2CD948AD9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b="0" i="0" u="none" strike="noStrike" cap="none" normalizeH="0" baseline="0" smtClean="0">
              <a:ln>
                <a:noFill/>
              </a:ln>
              <a:solidFill>
                <a:schemeClr val="tx1"/>
              </a:solidFill>
              <a:effectLst/>
              <a:latin typeface="Times New Roman" pitchFamily="18" charset="0"/>
              <a:ea typeface="宋体" pitchFamily="2" charset="-122"/>
            </a:rPr>
            <a:t>项目</a:t>
          </a:r>
          <a:endParaRPr kumimoji="1" lang="zh-CN" altLang="en-US" b="0" i="0" u="none" strike="noStrike" cap="none" normalizeH="0" baseline="0" smtClean="0">
            <a:ln>
              <a:noFill/>
            </a:ln>
            <a:solidFill>
              <a:schemeClr val="tx1"/>
            </a:solidFill>
            <a:effectLst/>
            <a:latin typeface="Times New Roman" pitchFamily="18" charset="0"/>
            <a:ea typeface="宋体" pitchFamily="2" charset="-122"/>
          </a:endParaRPr>
        </a:p>
      </dgm:t>
    </dgm:pt>
    <dgm:pt modelId="{35E4C725-9311-4D29-90D3-24453BE603F4}" type="parTrans" cxnId="{24BEE4E1-9E4E-47E5-BAAC-17A9CBD6E857}">
      <dgm:prSet/>
      <dgm:spPr/>
    </dgm:pt>
    <dgm:pt modelId="{22578B44-98D7-490F-9C2B-EC675DA714EC}" type="sibTrans" cxnId="{24BEE4E1-9E4E-47E5-BAAC-17A9CBD6E857}">
      <dgm:prSet/>
      <dgm:spPr/>
    </dgm:pt>
    <dgm:pt modelId="{C32B8F75-102A-4A61-BDEC-F606E4AA8F4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b="0" i="0" u="none" strike="noStrike" cap="none" normalizeH="0" baseline="0" smtClean="0">
              <a:ln>
                <a:noFill/>
              </a:ln>
              <a:solidFill>
                <a:schemeClr val="tx1"/>
              </a:solidFill>
              <a:effectLst/>
              <a:latin typeface="Times New Roman" pitchFamily="18" charset="0"/>
              <a:ea typeface="宋体" pitchFamily="2" charset="-122"/>
            </a:rPr>
            <a:t>摘要任务</a:t>
          </a:r>
          <a:r>
            <a:rPr kumimoji="1" lang="en-US" altLang="zh-CN" b="0" i="0" u="none" strike="noStrike" cap="none" normalizeH="0" baseline="0" smtClean="0">
              <a:ln>
                <a:noFill/>
              </a:ln>
              <a:solidFill>
                <a:schemeClr val="tx1"/>
              </a:solidFill>
              <a:effectLst/>
              <a:latin typeface="Times New Roman" pitchFamily="18" charset="0"/>
              <a:ea typeface="宋体" pitchFamily="2" charset="-122"/>
            </a:rPr>
            <a:t>1</a:t>
          </a:r>
          <a:endParaRPr kumimoji="1" lang="en-US" altLang="zh-CN" b="0" i="0" u="none" strike="noStrike" cap="none" normalizeH="0" baseline="0" smtClean="0">
            <a:ln>
              <a:noFill/>
            </a:ln>
            <a:solidFill>
              <a:schemeClr val="tx1"/>
            </a:solidFill>
            <a:effectLst/>
            <a:latin typeface="Times New Roman" pitchFamily="18" charset="0"/>
            <a:ea typeface="宋体" pitchFamily="2" charset="-122"/>
          </a:endParaRPr>
        </a:p>
      </dgm:t>
    </dgm:pt>
    <dgm:pt modelId="{994B99F0-CC8C-42D7-AFD7-85D0E8A792D1}" type="parTrans" cxnId="{6CD3A1C6-0C77-4E8A-BA43-02EB60D99C7C}">
      <dgm:prSet/>
      <dgm:spPr/>
    </dgm:pt>
    <dgm:pt modelId="{1560F1AF-E535-4751-8243-FF17183AE209}" type="sibTrans" cxnId="{6CD3A1C6-0C77-4E8A-BA43-02EB60D99C7C}">
      <dgm:prSet/>
      <dgm:spPr/>
    </dgm:pt>
    <dgm:pt modelId="{15430B84-D26F-4206-A319-33F2EB9AD0F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b="0" i="0" u="none" strike="noStrike" cap="none" normalizeH="0" baseline="0" smtClean="0">
              <a:ln>
                <a:noFill/>
              </a:ln>
              <a:solidFill>
                <a:schemeClr val="tx1"/>
              </a:solidFill>
              <a:effectLst/>
              <a:latin typeface="Times New Roman" pitchFamily="18" charset="0"/>
              <a:ea typeface="宋体" pitchFamily="2" charset="-122"/>
            </a:rPr>
            <a:t>任务</a:t>
          </a:r>
          <a:r>
            <a:rPr kumimoji="1" lang="en-US" altLang="zh-CN" b="0" i="0" u="none" strike="noStrike" cap="none" normalizeH="0" baseline="0" smtClean="0">
              <a:ln>
                <a:noFill/>
              </a:ln>
              <a:solidFill>
                <a:schemeClr val="tx1"/>
              </a:solidFill>
              <a:effectLst/>
              <a:latin typeface="Times New Roman" pitchFamily="18" charset="0"/>
              <a:ea typeface="宋体" pitchFamily="2" charset="-122"/>
            </a:rPr>
            <a:t>1.1</a:t>
          </a:r>
          <a:endParaRPr kumimoji="1" lang="en-US" altLang="zh-CN" b="0" i="0" u="none" strike="noStrike" cap="none" normalizeH="0" baseline="0" smtClean="0">
            <a:ln>
              <a:noFill/>
            </a:ln>
            <a:solidFill>
              <a:schemeClr val="tx1"/>
            </a:solidFill>
            <a:effectLst/>
            <a:latin typeface="Times New Roman" pitchFamily="18" charset="0"/>
            <a:ea typeface="宋体" pitchFamily="2" charset="-122"/>
          </a:endParaRPr>
        </a:p>
      </dgm:t>
    </dgm:pt>
    <dgm:pt modelId="{3FE30E46-03C5-470E-BBE1-BA8A519C1369}" type="parTrans" cxnId="{C630041B-9153-4F56-8C64-3D5805386B5C}">
      <dgm:prSet/>
      <dgm:spPr/>
    </dgm:pt>
    <dgm:pt modelId="{75F57DE9-936F-4D00-868C-249D24DC4C9B}" type="sibTrans" cxnId="{C630041B-9153-4F56-8C64-3D5805386B5C}">
      <dgm:prSet/>
      <dgm:spPr/>
    </dgm:pt>
    <dgm:pt modelId="{B4F25F7E-EE8A-41CD-ACA3-E94FC91A74F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b="0" i="0" u="none" strike="noStrike" cap="none" normalizeH="0" baseline="0" smtClean="0">
              <a:ln>
                <a:noFill/>
              </a:ln>
              <a:solidFill>
                <a:schemeClr val="tx1"/>
              </a:solidFill>
              <a:effectLst/>
              <a:latin typeface="Times New Roman" pitchFamily="18" charset="0"/>
              <a:ea typeface="宋体" pitchFamily="2" charset="-122"/>
            </a:rPr>
            <a:t>任务</a:t>
          </a:r>
          <a:r>
            <a:rPr kumimoji="1" lang="en-US" altLang="zh-CN" b="0" i="0" u="none" strike="noStrike" cap="none" normalizeH="0" baseline="0" smtClean="0">
              <a:ln>
                <a:noFill/>
              </a:ln>
              <a:solidFill>
                <a:schemeClr val="tx1"/>
              </a:solidFill>
              <a:effectLst/>
              <a:latin typeface="Times New Roman" pitchFamily="18" charset="0"/>
              <a:ea typeface="宋体" pitchFamily="2" charset="-122"/>
            </a:rPr>
            <a:t>1.2</a:t>
          </a:r>
          <a:endParaRPr kumimoji="1" lang="en-US" altLang="zh-CN" b="0" i="0" u="none" strike="noStrike" cap="none" normalizeH="0" baseline="0" smtClean="0">
            <a:ln>
              <a:noFill/>
            </a:ln>
            <a:solidFill>
              <a:schemeClr val="tx1"/>
            </a:solidFill>
            <a:effectLst/>
            <a:latin typeface="Times New Roman" pitchFamily="18" charset="0"/>
            <a:ea typeface="宋体" pitchFamily="2" charset="-122"/>
          </a:endParaRPr>
        </a:p>
      </dgm:t>
    </dgm:pt>
    <dgm:pt modelId="{CB53EB4E-4779-4DA2-A392-9E4B832C9DEE}" type="parTrans" cxnId="{054F6E1F-6DC8-48D6-B8B1-B55AE0B04FA1}">
      <dgm:prSet/>
      <dgm:spPr/>
    </dgm:pt>
    <dgm:pt modelId="{2E8EE3C0-415E-421C-9CDD-ED48161B28A2}" type="sibTrans" cxnId="{054F6E1F-6DC8-48D6-B8B1-B55AE0B04FA1}">
      <dgm:prSet/>
      <dgm:spPr/>
    </dgm:pt>
    <dgm:pt modelId="{70C3FEFA-89C3-4CDA-AAC3-51AE77A0F0A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b="0" i="0" u="none" strike="noStrike" cap="none" normalizeH="0" baseline="0" smtClean="0">
              <a:ln>
                <a:noFill/>
              </a:ln>
              <a:solidFill>
                <a:schemeClr val="tx1"/>
              </a:solidFill>
              <a:effectLst/>
              <a:latin typeface="Times New Roman" pitchFamily="18" charset="0"/>
              <a:ea typeface="宋体" pitchFamily="2" charset="-122"/>
            </a:rPr>
            <a:t>摘要任务</a:t>
          </a:r>
          <a:r>
            <a:rPr kumimoji="1" lang="en-US" altLang="zh-CN" b="0" i="0" u="none" strike="noStrike" cap="none" normalizeH="0" baseline="0" smtClean="0">
              <a:ln>
                <a:noFill/>
              </a:ln>
              <a:solidFill>
                <a:schemeClr val="tx1"/>
              </a:solidFill>
              <a:effectLst/>
              <a:latin typeface="Times New Roman" pitchFamily="18" charset="0"/>
              <a:ea typeface="宋体" pitchFamily="2" charset="-122"/>
            </a:rPr>
            <a:t>2</a:t>
          </a:r>
          <a:endParaRPr kumimoji="1" lang="en-US" altLang="zh-CN" b="0" i="0" u="none" strike="noStrike" cap="none" normalizeH="0" baseline="0" smtClean="0">
            <a:ln>
              <a:noFill/>
            </a:ln>
            <a:solidFill>
              <a:schemeClr val="tx1"/>
            </a:solidFill>
            <a:effectLst/>
            <a:latin typeface="Times New Roman" pitchFamily="18" charset="0"/>
            <a:ea typeface="宋体" pitchFamily="2" charset="-122"/>
          </a:endParaRPr>
        </a:p>
      </dgm:t>
    </dgm:pt>
    <dgm:pt modelId="{28D9D1EC-0E20-48D2-8528-F2D440A0E3F5}" type="parTrans" cxnId="{813EBC82-C8F9-4DBE-B25A-C63B97B0D19C}">
      <dgm:prSet/>
      <dgm:spPr/>
    </dgm:pt>
    <dgm:pt modelId="{CCD501AB-CECE-41BF-A9FB-0FD35860353C}" type="sibTrans" cxnId="{813EBC82-C8F9-4DBE-B25A-C63B97B0D19C}">
      <dgm:prSet/>
      <dgm:spPr/>
    </dgm:pt>
    <dgm:pt modelId="{8C57A72E-A707-4C1D-9BF1-7DC8D93B421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b="0" i="0" u="none" strike="noStrike" cap="none" normalizeH="0" baseline="0" smtClean="0">
              <a:ln>
                <a:noFill/>
              </a:ln>
              <a:solidFill>
                <a:schemeClr val="tx1"/>
              </a:solidFill>
              <a:effectLst/>
              <a:latin typeface="Times New Roman" pitchFamily="18" charset="0"/>
              <a:ea typeface="宋体" pitchFamily="2" charset="-122"/>
            </a:rPr>
            <a:t>任务</a:t>
          </a:r>
          <a:r>
            <a:rPr kumimoji="1" lang="en-US" altLang="zh-CN" b="0" i="0" u="none" strike="noStrike" cap="none" normalizeH="0" baseline="0" smtClean="0">
              <a:ln>
                <a:noFill/>
              </a:ln>
              <a:solidFill>
                <a:schemeClr val="tx1"/>
              </a:solidFill>
              <a:effectLst/>
              <a:latin typeface="Times New Roman" pitchFamily="18" charset="0"/>
              <a:ea typeface="宋体" pitchFamily="2" charset="-122"/>
            </a:rPr>
            <a:t>3</a:t>
          </a:r>
          <a:endParaRPr kumimoji="1" lang="en-US" altLang="zh-CN" b="0" i="0" u="none" strike="noStrike" cap="none" normalizeH="0" baseline="0" smtClean="0">
            <a:ln>
              <a:noFill/>
            </a:ln>
            <a:solidFill>
              <a:schemeClr val="tx1"/>
            </a:solidFill>
            <a:effectLst/>
            <a:latin typeface="Times New Roman" pitchFamily="18" charset="0"/>
            <a:ea typeface="宋体" pitchFamily="2" charset="-122"/>
          </a:endParaRPr>
        </a:p>
      </dgm:t>
    </dgm:pt>
    <dgm:pt modelId="{B1173352-5390-42C3-A779-C771D59681A6}" type="parTrans" cxnId="{E9B13160-F4E1-4A78-B1EF-9F4A6F8A5367}">
      <dgm:prSet/>
      <dgm:spPr/>
    </dgm:pt>
    <dgm:pt modelId="{A5BE81DA-8E01-4C47-87F3-0E7B789B285C}" type="sibTrans" cxnId="{E9B13160-F4E1-4A78-B1EF-9F4A6F8A5367}">
      <dgm:prSet/>
      <dgm:spPr/>
    </dgm:pt>
    <dgm:pt modelId="{66CCFB9B-A6B7-4CBB-B635-596791B82F65}" type="pres">
      <dgm:prSet presAssocID="{48B102F5-6FF5-4450-B98F-3D73C5D62FE9}" presName="hierChild1" presStyleCnt="0">
        <dgm:presLayoutVars>
          <dgm:orgChart val="1"/>
          <dgm:chPref val="1"/>
          <dgm:dir/>
          <dgm:animOne val="branch"/>
          <dgm:animLvl val="lvl"/>
          <dgm:resizeHandles/>
        </dgm:presLayoutVars>
      </dgm:prSet>
      <dgm:spPr/>
    </dgm:pt>
    <dgm:pt modelId="{3F3CC086-EF72-4160-8495-872EB57A23C6}" type="pres">
      <dgm:prSet presAssocID="{60BAE839-6844-465E-950D-BB2CD948AD90}" presName="hierRoot1" presStyleCnt="0">
        <dgm:presLayoutVars>
          <dgm:hierBranch/>
        </dgm:presLayoutVars>
      </dgm:prSet>
      <dgm:spPr/>
    </dgm:pt>
    <dgm:pt modelId="{1F665C21-84B5-4E14-9459-5756095C8B03}" type="pres">
      <dgm:prSet presAssocID="{60BAE839-6844-465E-950D-BB2CD948AD90}" presName="rootComposite1" presStyleCnt="0"/>
      <dgm:spPr/>
    </dgm:pt>
    <dgm:pt modelId="{EAE29640-9B72-40E8-82A4-C0C2D4A98CE2}" type="pres">
      <dgm:prSet presAssocID="{60BAE839-6844-465E-950D-BB2CD948AD90}" presName="rootText1" presStyleLbl="node0" presStyleIdx="0" presStyleCnt="1">
        <dgm:presLayoutVars>
          <dgm:chPref val="3"/>
        </dgm:presLayoutVars>
      </dgm:prSet>
      <dgm:spPr/>
    </dgm:pt>
    <dgm:pt modelId="{669B7FB5-8694-4272-8E0F-F22E9943C79B}" type="pres">
      <dgm:prSet presAssocID="{60BAE839-6844-465E-950D-BB2CD948AD90}" presName="rootConnector1" presStyleLbl="node1" presStyleIdx="0" presStyleCnt="0"/>
      <dgm:spPr/>
    </dgm:pt>
    <dgm:pt modelId="{ED794CBF-8553-4A5D-9606-CAA9B2719237}" type="pres">
      <dgm:prSet presAssocID="{60BAE839-6844-465E-950D-BB2CD948AD90}" presName="hierChild2" presStyleCnt="0"/>
      <dgm:spPr/>
    </dgm:pt>
    <dgm:pt modelId="{BCF4A53D-1C5D-4F47-9B0D-99270EBE8C04}" type="pres">
      <dgm:prSet presAssocID="{994B99F0-CC8C-42D7-AFD7-85D0E8A792D1}" presName="Name35" presStyleLbl="parChTrans1D2" presStyleIdx="0" presStyleCnt="3"/>
      <dgm:spPr/>
    </dgm:pt>
    <dgm:pt modelId="{6B804495-AAFE-4996-8E2D-CAE2BF00CE5B}" type="pres">
      <dgm:prSet presAssocID="{C32B8F75-102A-4A61-BDEC-F606E4AA8F48}" presName="hierRoot2" presStyleCnt="0">
        <dgm:presLayoutVars>
          <dgm:hierBranch/>
        </dgm:presLayoutVars>
      </dgm:prSet>
      <dgm:spPr/>
    </dgm:pt>
    <dgm:pt modelId="{15D991C6-3359-4F8F-818C-3F7A26D0EA49}" type="pres">
      <dgm:prSet presAssocID="{C32B8F75-102A-4A61-BDEC-F606E4AA8F48}" presName="rootComposite" presStyleCnt="0"/>
      <dgm:spPr/>
    </dgm:pt>
    <dgm:pt modelId="{7E9E1652-F40B-40CE-A097-3662A3C4DE09}" type="pres">
      <dgm:prSet presAssocID="{C32B8F75-102A-4A61-BDEC-F606E4AA8F48}" presName="rootText" presStyleLbl="node2" presStyleIdx="0" presStyleCnt="3">
        <dgm:presLayoutVars>
          <dgm:chPref val="3"/>
        </dgm:presLayoutVars>
      </dgm:prSet>
      <dgm:spPr/>
    </dgm:pt>
    <dgm:pt modelId="{22C04D21-8BD6-4822-B0F1-DE5BA6769A3D}" type="pres">
      <dgm:prSet presAssocID="{C32B8F75-102A-4A61-BDEC-F606E4AA8F48}" presName="rootConnector" presStyleLbl="node2" presStyleIdx="0" presStyleCnt="3"/>
      <dgm:spPr/>
    </dgm:pt>
    <dgm:pt modelId="{2A68E53F-6279-4C6B-A772-A728DA189071}" type="pres">
      <dgm:prSet presAssocID="{C32B8F75-102A-4A61-BDEC-F606E4AA8F48}" presName="hierChild4" presStyleCnt="0"/>
      <dgm:spPr/>
    </dgm:pt>
    <dgm:pt modelId="{5051EE3F-7709-463E-9688-032123FADF50}" type="pres">
      <dgm:prSet presAssocID="{3FE30E46-03C5-470E-BBE1-BA8A519C1369}" presName="Name35" presStyleLbl="parChTrans1D3" presStyleIdx="0" presStyleCnt="2"/>
      <dgm:spPr/>
    </dgm:pt>
    <dgm:pt modelId="{CA4A323B-1DE1-42E3-88CF-6C48854F510F}" type="pres">
      <dgm:prSet presAssocID="{15430B84-D26F-4206-A319-33F2EB9AD0FA}" presName="hierRoot2" presStyleCnt="0">
        <dgm:presLayoutVars>
          <dgm:hierBranch/>
        </dgm:presLayoutVars>
      </dgm:prSet>
      <dgm:spPr/>
    </dgm:pt>
    <dgm:pt modelId="{4EA6F316-5A80-416C-854F-0AA3D656D738}" type="pres">
      <dgm:prSet presAssocID="{15430B84-D26F-4206-A319-33F2EB9AD0FA}" presName="rootComposite" presStyleCnt="0"/>
      <dgm:spPr/>
    </dgm:pt>
    <dgm:pt modelId="{E354FD2A-267C-4644-A1E7-4A84666C43C8}" type="pres">
      <dgm:prSet presAssocID="{15430B84-D26F-4206-A319-33F2EB9AD0FA}" presName="rootText" presStyleLbl="node3" presStyleIdx="0" presStyleCnt="2">
        <dgm:presLayoutVars>
          <dgm:chPref val="3"/>
        </dgm:presLayoutVars>
      </dgm:prSet>
      <dgm:spPr/>
    </dgm:pt>
    <dgm:pt modelId="{B378FE58-62CC-4D58-89BC-556DFDADECE6}" type="pres">
      <dgm:prSet presAssocID="{15430B84-D26F-4206-A319-33F2EB9AD0FA}" presName="rootConnector" presStyleLbl="node3" presStyleIdx="0" presStyleCnt="2"/>
      <dgm:spPr/>
    </dgm:pt>
    <dgm:pt modelId="{E8BBE721-B2C7-49C8-9B28-4E21F78308D0}" type="pres">
      <dgm:prSet presAssocID="{15430B84-D26F-4206-A319-33F2EB9AD0FA}" presName="hierChild4" presStyleCnt="0"/>
      <dgm:spPr/>
    </dgm:pt>
    <dgm:pt modelId="{0780EF58-89D7-4D13-8AAC-C8FA31C33709}" type="pres">
      <dgm:prSet presAssocID="{15430B84-D26F-4206-A319-33F2EB9AD0FA}" presName="hierChild5" presStyleCnt="0"/>
      <dgm:spPr/>
    </dgm:pt>
    <dgm:pt modelId="{3ED03B71-D797-431B-8FA5-021630CFE6FA}" type="pres">
      <dgm:prSet presAssocID="{CB53EB4E-4779-4DA2-A392-9E4B832C9DEE}" presName="Name35" presStyleLbl="parChTrans1D3" presStyleIdx="1" presStyleCnt="2"/>
      <dgm:spPr/>
    </dgm:pt>
    <dgm:pt modelId="{9056FF18-CB64-4305-BC61-754BA40132EF}" type="pres">
      <dgm:prSet presAssocID="{B4F25F7E-EE8A-41CD-ACA3-E94FC91A74F5}" presName="hierRoot2" presStyleCnt="0">
        <dgm:presLayoutVars>
          <dgm:hierBranch val="r"/>
        </dgm:presLayoutVars>
      </dgm:prSet>
      <dgm:spPr/>
    </dgm:pt>
    <dgm:pt modelId="{B29FA6AE-A9D3-4117-8F4C-3AFBEBB4A6F7}" type="pres">
      <dgm:prSet presAssocID="{B4F25F7E-EE8A-41CD-ACA3-E94FC91A74F5}" presName="rootComposite" presStyleCnt="0"/>
      <dgm:spPr/>
    </dgm:pt>
    <dgm:pt modelId="{865EF2AC-6D16-4117-9E0E-863F2FB97DA8}" type="pres">
      <dgm:prSet presAssocID="{B4F25F7E-EE8A-41CD-ACA3-E94FC91A74F5}" presName="rootText" presStyleLbl="node3" presStyleIdx="1" presStyleCnt="2">
        <dgm:presLayoutVars>
          <dgm:chPref val="3"/>
        </dgm:presLayoutVars>
      </dgm:prSet>
      <dgm:spPr/>
    </dgm:pt>
    <dgm:pt modelId="{D6CD0A91-E591-4507-BCF1-0F3F62B49D5B}" type="pres">
      <dgm:prSet presAssocID="{B4F25F7E-EE8A-41CD-ACA3-E94FC91A74F5}" presName="rootConnector" presStyleLbl="node3" presStyleIdx="1" presStyleCnt="2"/>
      <dgm:spPr/>
    </dgm:pt>
    <dgm:pt modelId="{034F920C-64E0-4E0D-BD08-EA2928135FA8}" type="pres">
      <dgm:prSet presAssocID="{B4F25F7E-EE8A-41CD-ACA3-E94FC91A74F5}" presName="hierChild4" presStyleCnt="0"/>
      <dgm:spPr/>
    </dgm:pt>
    <dgm:pt modelId="{A821E5C1-28A8-4C79-AC78-AC63BC4B72FE}" type="pres">
      <dgm:prSet presAssocID="{B4F25F7E-EE8A-41CD-ACA3-E94FC91A74F5}" presName="hierChild5" presStyleCnt="0"/>
      <dgm:spPr/>
    </dgm:pt>
    <dgm:pt modelId="{2D1A39E2-ACC8-4167-B27D-37736435ACC9}" type="pres">
      <dgm:prSet presAssocID="{C32B8F75-102A-4A61-BDEC-F606E4AA8F48}" presName="hierChild5" presStyleCnt="0"/>
      <dgm:spPr/>
    </dgm:pt>
    <dgm:pt modelId="{87FB9CB3-7148-4DE8-9E3F-C53F1D2E3E80}" type="pres">
      <dgm:prSet presAssocID="{28D9D1EC-0E20-48D2-8528-F2D440A0E3F5}" presName="Name35" presStyleLbl="parChTrans1D2" presStyleIdx="1" presStyleCnt="3"/>
      <dgm:spPr/>
    </dgm:pt>
    <dgm:pt modelId="{0D4234C3-6083-42A3-A45F-533635A709DD}" type="pres">
      <dgm:prSet presAssocID="{70C3FEFA-89C3-4CDA-AAC3-51AE77A0F0A9}" presName="hierRoot2" presStyleCnt="0">
        <dgm:presLayoutVars>
          <dgm:hierBranch/>
        </dgm:presLayoutVars>
      </dgm:prSet>
      <dgm:spPr/>
    </dgm:pt>
    <dgm:pt modelId="{66220160-DBE3-491C-9A8D-030C3A8EB842}" type="pres">
      <dgm:prSet presAssocID="{70C3FEFA-89C3-4CDA-AAC3-51AE77A0F0A9}" presName="rootComposite" presStyleCnt="0"/>
      <dgm:spPr/>
    </dgm:pt>
    <dgm:pt modelId="{A3EB7FB3-4594-4CB9-BCAF-80B3402D7D11}" type="pres">
      <dgm:prSet presAssocID="{70C3FEFA-89C3-4CDA-AAC3-51AE77A0F0A9}" presName="rootText" presStyleLbl="node2" presStyleIdx="1" presStyleCnt="3">
        <dgm:presLayoutVars>
          <dgm:chPref val="3"/>
        </dgm:presLayoutVars>
      </dgm:prSet>
      <dgm:spPr/>
    </dgm:pt>
    <dgm:pt modelId="{4998EFBE-B7D6-4D2F-B06F-76B73E508B0A}" type="pres">
      <dgm:prSet presAssocID="{70C3FEFA-89C3-4CDA-AAC3-51AE77A0F0A9}" presName="rootConnector" presStyleLbl="node2" presStyleIdx="1" presStyleCnt="3"/>
      <dgm:spPr/>
    </dgm:pt>
    <dgm:pt modelId="{EC8AC4D4-92CC-4D59-8CAC-C97E03459BE4}" type="pres">
      <dgm:prSet presAssocID="{70C3FEFA-89C3-4CDA-AAC3-51AE77A0F0A9}" presName="hierChild4" presStyleCnt="0"/>
      <dgm:spPr/>
    </dgm:pt>
    <dgm:pt modelId="{A2124ECA-F53F-4F30-A629-786C22A4252D}" type="pres">
      <dgm:prSet presAssocID="{70C3FEFA-89C3-4CDA-AAC3-51AE77A0F0A9}" presName="hierChild5" presStyleCnt="0"/>
      <dgm:spPr/>
    </dgm:pt>
    <dgm:pt modelId="{589FF379-2573-419B-B127-743E2F9106D1}" type="pres">
      <dgm:prSet presAssocID="{B1173352-5390-42C3-A779-C771D59681A6}" presName="Name35" presStyleLbl="parChTrans1D2" presStyleIdx="2" presStyleCnt="3"/>
      <dgm:spPr/>
    </dgm:pt>
    <dgm:pt modelId="{0D28DEC7-9899-4523-B3D0-2E6199FC933D}" type="pres">
      <dgm:prSet presAssocID="{8C57A72E-A707-4C1D-9BF1-7DC8D93B4210}" presName="hierRoot2" presStyleCnt="0">
        <dgm:presLayoutVars>
          <dgm:hierBranch/>
        </dgm:presLayoutVars>
      </dgm:prSet>
      <dgm:spPr/>
    </dgm:pt>
    <dgm:pt modelId="{9E045147-D7C2-4B78-97EE-113AA63BD6E4}" type="pres">
      <dgm:prSet presAssocID="{8C57A72E-A707-4C1D-9BF1-7DC8D93B4210}" presName="rootComposite" presStyleCnt="0"/>
      <dgm:spPr/>
    </dgm:pt>
    <dgm:pt modelId="{06E3694A-C646-4D2C-92B7-C169531D0A4D}" type="pres">
      <dgm:prSet presAssocID="{8C57A72E-A707-4C1D-9BF1-7DC8D93B4210}" presName="rootText" presStyleLbl="node2" presStyleIdx="2" presStyleCnt="3">
        <dgm:presLayoutVars>
          <dgm:chPref val="3"/>
        </dgm:presLayoutVars>
      </dgm:prSet>
      <dgm:spPr/>
    </dgm:pt>
    <dgm:pt modelId="{0B3D9122-C00F-4A8F-ACC8-C2946A751FD5}" type="pres">
      <dgm:prSet presAssocID="{8C57A72E-A707-4C1D-9BF1-7DC8D93B4210}" presName="rootConnector" presStyleLbl="node2" presStyleIdx="2" presStyleCnt="3"/>
      <dgm:spPr/>
    </dgm:pt>
    <dgm:pt modelId="{C4EAEC9A-8EDD-47C1-A81D-38B0C3FEF25F}" type="pres">
      <dgm:prSet presAssocID="{8C57A72E-A707-4C1D-9BF1-7DC8D93B4210}" presName="hierChild4" presStyleCnt="0"/>
      <dgm:spPr/>
    </dgm:pt>
    <dgm:pt modelId="{6D1FDE47-6B11-402B-A11C-3F93F8398213}" type="pres">
      <dgm:prSet presAssocID="{8C57A72E-A707-4C1D-9BF1-7DC8D93B4210}" presName="hierChild5" presStyleCnt="0"/>
      <dgm:spPr/>
    </dgm:pt>
    <dgm:pt modelId="{DF6EEB67-8B9E-4067-9984-66BC1EE67254}" type="pres">
      <dgm:prSet presAssocID="{60BAE839-6844-465E-950D-BB2CD948AD90}" presName="hierChild3" presStyleCnt="0"/>
      <dgm:spPr/>
    </dgm:pt>
  </dgm:ptLst>
  <dgm:cxnLst>
    <dgm:cxn modelId="{6CD3A1C6-0C77-4E8A-BA43-02EB60D99C7C}" srcId="{60BAE839-6844-465E-950D-BB2CD948AD90}" destId="{C32B8F75-102A-4A61-BDEC-F606E4AA8F48}" srcOrd="0" destOrd="0" parTransId="{994B99F0-CC8C-42D7-AFD7-85D0E8A792D1}" sibTransId="{1560F1AF-E535-4751-8243-FF17183AE209}"/>
    <dgm:cxn modelId="{6DC95FF5-ABCC-4A1B-B734-F97A21E61A19}" type="presOf" srcId="{CB53EB4E-4779-4DA2-A392-9E4B832C9DEE}" destId="{3ED03B71-D797-431B-8FA5-021630CFE6FA}" srcOrd="0" destOrd="0" presId="urn:microsoft.com/office/officeart/2005/8/layout/orgChart1"/>
    <dgm:cxn modelId="{BA448B07-A55A-4505-A48A-7A756C40A0C8}" type="presOf" srcId="{B4F25F7E-EE8A-41CD-ACA3-E94FC91A74F5}" destId="{865EF2AC-6D16-4117-9E0E-863F2FB97DA8}" srcOrd="0" destOrd="0" presId="urn:microsoft.com/office/officeart/2005/8/layout/orgChart1"/>
    <dgm:cxn modelId="{813EBC82-C8F9-4DBE-B25A-C63B97B0D19C}" srcId="{60BAE839-6844-465E-950D-BB2CD948AD90}" destId="{70C3FEFA-89C3-4CDA-AAC3-51AE77A0F0A9}" srcOrd="1" destOrd="0" parTransId="{28D9D1EC-0E20-48D2-8528-F2D440A0E3F5}" sibTransId="{CCD501AB-CECE-41BF-A9FB-0FD35860353C}"/>
    <dgm:cxn modelId="{93B5FCD0-C677-467F-83E4-5BB4426DA465}" type="presOf" srcId="{15430B84-D26F-4206-A319-33F2EB9AD0FA}" destId="{E354FD2A-267C-4644-A1E7-4A84666C43C8}" srcOrd="0" destOrd="0" presId="urn:microsoft.com/office/officeart/2005/8/layout/orgChart1"/>
    <dgm:cxn modelId="{940C3C70-E257-4BC8-B575-1710CA6F74A2}" type="presOf" srcId="{70C3FEFA-89C3-4CDA-AAC3-51AE77A0F0A9}" destId="{4998EFBE-B7D6-4D2F-B06F-76B73E508B0A}" srcOrd="1" destOrd="0" presId="urn:microsoft.com/office/officeart/2005/8/layout/orgChart1"/>
    <dgm:cxn modelId="{8DA2E189-A392-4CD3-9F13-1F1302A7E2C2}" type="presOf" srcId="{994B99F0-CC8C-42D7-AFD7-85D0E8A792D1}" destId="{BCF4A53D-1C5D-4F47-9B0D-99270EBE8C04}" srcOrd="0" destOrd="0" presId="urn:microsoft.com/office/officeart/2005/8/layout/orgChart1"/>
    <dgm:cxn modelId="{6A2F7066-9719-472C-AA07-4CC291AC8AE7}" type="presOf" srcId="{B1173352-5390-42C3-A779-C771D59681A6}" destId="{589FF379-2573-419B-B127-743E2F9106D1}" srcOrd="0" destOrd="0" presId="urn:microsoft.com/office/officeart/2005/8/layout/orgChart1"/>
    <dgm:cxn modelId="{2752F4B5-D143-400E-9EF2-AD9DF185B06A}" type="presOf" srcId="{70C3FEFA-89C3-4CDA-AAC3-51AE77A0F0A9}" destId="{A3EB7FB3-4594-4CB9-BCAF-80B3402D7D11}" srcOrd="0" destOrd="0" presId="urn:microsoft.com/office/officeart/2005/8/layout/orgChart1"/>
    <dgm:cxn modelId="{E03EBA77-80E1-44F1-84D1-091C904B6795}" type="presOf" srcId="{60BAE839-6844-465E-950D-BB2CD948AD90}" destId="{EAE29640-9B72-40E8-82A4-C0C2D4A98CE2}" srcOrd="0" destOrd="0" presId="urn:microsoft.com/office/officeart/2005/8/layout/orgChart1"/>
    <dgm:cxn modelId="{4DBD9D19-EE6F-4A51-A938-4685D1870460}" type="presOf" srcId="{C32B8F75-102A-4A61-BDEC-F606E4AA8F48}" destId="{22C04D21-8BD6-4822-B0F1-DE5BA6769A3D}" srcOrd="1" destOrd="0" presId="urn:microsoft.com/office/officeart/2005/8/layout/orgChart1"/>
    <dgm:cxn modelId="{E51FB65E-B8AE-4626-91D7-E390C5FE9BE4}" type="presOf" srcId="{60BAE839-6844-465E-950D-BB2CD948AD90}" destId="{669B7FB5-8694-4272-8E0F-F22E9943C79B}" srcOrd="1" destOrd="0" presId="urn:microsoft.com/office/officeart/2005/8/layout/orgChart1"/>
    <dgm:cxn modelId="{C630041B-9153-4F56-8C64-3D5805386B5C}" srcId="{C32B8F75-102A-4A61-BDEC-F606E4AA8F48}" destId="{15430B84-D26F-4206-A319-33F2EB9AD0FA}" srcOrd="0" destOrd="0" parTransId="{3FE30E46-03C5-470E-BBE1-BA8A519C1369}" sibTransId="{75F57DE9-936F-4D00-868C-249D24DC4C9B}"/>
    <dgm:cxn modelId="{53557658-6578-44B8-962D-8BF0E2F2E99F}" type="presOf" srcId="{B4F25F7E-EE8A-41CD-ACA3-E94FC91A74F5}" destId="{D6CD0A91-E591-4507-BCF1-0F3F62B49D5B}" srcOrd="1" destOrd="0" presId="urn:microsoft.com/office/officeart/2005/8/layout/orgChart1"/>
    <dgm:cxn modelId="{D032D15A-5841-4CA0-B267-93FB4F5C3187}" type="presOf" srcId="{28D9D1EC-0E20-48D2-8528-F2D440A0E3F5}" destId="{87FB9CB3-7148-4DE8-9E3F-C53F1D2E3E80}" srcOrd="0" destOrd="0" presId="urn:microsoft.com/office/officeart/2005/8/layout/orgChart1"/>
    <dgm:cxn modelId="{24BEE4E1-9E4E-47E5-BAAC-17A9CBD6E857}" srcId="{48B102F5-6FF5-4450-B98F-3D73C5D62FE9}" destId="{60BAE839-6844-465E-950D-BB2CD948AD90}" srcOrd="0" destOrd="0" parTransId="{35E4C725-9311-4D29-90D3-24453BE603F4}" sibTransId="{22578B44-98D7-490F-9C2B-EC675DA714EC}"/>
    <dgm:cxn modelId="{867962FE-72A1-4861-A750-5B50196A7318}" type="presOf" srcId="{8C57A72E-A707-4C1D-9BF1-7DC8D93B4210}" destId="{0B3D9122-C00F-4A8F-ACC8-C2946A751FD5}" srcOrd="1" destOrd="0" presId="urn:microsoft.com/office/officeart/2005/8/layout/orgChart1"/>
    <dgm:cxn modelId="{D1172148-ECED-49E6-936A-4B55FDFAD367}" type="presOf" srcId="{48B102F5-6FF5-4450-B98F-3D73C5D62FE9}" destId="{66CCFB9B-A6B7-4CBB-B635-596791B82F65}" srcOrd="0" destOrd="0" presId="urn:microsoft.com/office/officeart/2005/8/layout/orgChart1"/>
    <dgm:cxn modelId="{3EA11B9E-F845-4E13-888F-50130653DA16}" type="presOf" srcId="{8C57A72E-A707-4C1D-9BF1-7DC8D93B4210}" destId="{06E3694A-C646-4D2C-92B7-C169531D0A4D}" srcOrd="0" destOrd="0" presId="urn:microsoft.com/office/officeart/2005/8/layout/orgChart1"/>
    <dgm:cxn modelId="{DFE52165-985F-4F51-A356-6EEBC29A954F}" type="presOf" srcId="{C32B8F75-102A-4A61-BDEC-F606E4AA8F48}" destId="{7E9E1652-F40B-40CE-A097-3662A3C4DE09}" srcOrd="0" destOrd="0" presId="urn:microsoft.com/office/officeart/2005/8/layout/orgChart1"/>
    <dgm:cxn modelId="{CAE8AAFB-0BBB-4EBE-9D81-F2DC9AD6F509}" type="presOf" srcId="{15430B84-D26F-4206-A319-33F2EB9AD0FA}" destId="{B378FE58-62CC-4D58-89BC-556DFDADECE6}" srcOrd="1" destOrd="0" presId="urn:microsoft.com/office/officeart/2005/8/layout/orgChart1"/>
    <dgm:cxn modelId="{054F6E1F-6DC8-48D6-B8B1-B55AE0B04FA1}" srcId="{C32B8F75-102A-4A61-BDEC-F606E4AA8F48}" destId="{B4F25F7E-EE8A-41CD-ACA3-E94FC91A74F5}" srcOrd="1" destOrd="0" parTransId="{CB53EB4E-4779-4DA2-A392-9E4B832C9DEE}" sibTransId="{2E8EE3C0-415E-421C-9CDD-ED48161B28A2}"/>
    <dgm:cxn modelId="{E7EE4A1B-9CEA-4B56-BDF5-83E167D01E2C}" type="presOf" srcId="{3FE30E46-03C5-470E-BBE1-BA8A519C1369}" destId="{5051EE3F-7709-463E-9688-032123FADF50}" srcOrd="0" destOrd="0" presId="urn:microsoft.com/office/officeart/2005/8/layout/orgChart1"/>
    <dgm:cxn modelId="{E9B13160-F4E1-4A78-B1EF-9F4A6F8A5367}" srcId="{60BAE839-6844-465E-950D-BB2CD948AD90}" destId="{8C57A72E-A707-4C1D-9BF1-7DC8D93B4210}" srcOrd="2" destOrd="0" parTransId="{B1173352-5390-42C3-A779-C771D59681A6}" sibTransId="{A5BE81DA-8E01-4C47-87F3-0E7B789B285C}"/>
    <dgm:cxn modelId="{4726ED79-707F-447B-8BC8-5561F9D223CA}" type="presParOf" srcId="{66CCFB9B-A6B7-4CBB-B635-596791B82F65}" destId="{3F3CC086-EF72-4160-8495-872EB57A23C6}" srcOrd="0" destOrd="0" presId="urn:microsoft.com/office/officeart/2005/8/layout/orgChart1"/>
    <dgm:cxn modelId="{44BE4F3C-3C41-4ADC-8826-C8A2FED71037}" type="presParOf" srcId="{3F3CC086-EF72-4160-8495-872EB57A23C6}" destId="{1F665C21-84B5-4E14-9459-5756095C8B03}" srcOrd="0" destOrd="0" presId="urn:microsoft.com/office/officeart/2005/8/layout/orgChart1"/>
    <dgm:cxn modelId="{3DF1B140-525C-4853-A136-C0D2787AF400}" type="presParOf" srcId="{1F665C21-84B5-4E14-9459-5756095C8B03}" destId="{EAE29640-9B72-40E8-82A4-C0C2D4A98CE2}" srcOrd="0" destOrd="0" presId="urn:microsoft.com/office/officeart/2005/8/layout/orgChart1"/>
    <dgm:cxn modelId="{47DD2E78-F0D0-4DD0-A931-05B2C66D9E93}" type="presParOf" srcId="{1F665C21-84B5-4E14-9459-5756095C8B03}" destId="{669B7FB5-8694-4272-8E0F-F22E9943C79B}" srcOrd="1" destOrd="0" presId="urn:microsoft.com/office/officeart/2005/8/layout/orgChart1"/>
    <dgm:cxn modelId="{7060638E-5500-469B-9633-E29EBFE41ECE}" type="presParOf" srcId="{3F3CC086-EF72-4160-8495-872EB57A23C6}" destId="{ED794CBF-8553-4A5D-9606-CAA9B2719237}" srcOrd="1" destOrd="0" presId="urn:microsoft.com/office/officeart/2005/8/layout/orgChart1"/>
    <dgm:cxn modelId="{CFDBFBD8-FE68-4926-B977-9CA78019A248}" type="presParOf" srcId="{ED794CBF-8553-4A5D-9606-CAA9B2719237}" destId="{BCF4A53D-1C5D-4F47-9B0D-99270EBE8C04}" srcOrd="0" destOrd="0" presId="urn:microsoft.com/office/officeart/2005/8/layout/orgChart1"/>
    <dgm:cxn modelId="{291E144F-4AEB-4381-8739-7F9C9BCCB1EC}" type="presParOf" srcId="{ED794CBF-8553-4A5D-9606-CAA9B2719237}" destId="{6B804495-AAFE-4996-8E2D-CAE2BF00CE5B}" srcOrd="1" destOrd="0" presId="urn:microsoft.com/office/officeart/2005/8/layout/orgChart1"/>
    <dgm:cxn modelId="{7834FA20-1CCB-4900-80BD-AEE4B95F295D}" type="presParOf" srcId="{6B804495-AAFE-4996-8E2D-CAE2BF00CE5B}" destId="{15D991C6-3359-4F8F-818C-3F7A26D0EA49}" srcOrd="0" destOrd="0" presId="urn:microsoft.com/office/officeart/2005/8/layout/orgChart1"/>
    <dgm:cxn modelId="{FFC0F81A-12C4-40F3-9044-01D2E4F36FA7}" type="presParOf" srcId="{15D991C6-3359-4F8F-818C-3F7A26D0EA49}" destId="{7E9E1652-F40B-40CE-A097-3662A3C4DE09}" srcOrd="0" destOrd="0" presId="urn:microsoft.com/office/officeart/2005/8/layout/orgChart1"/>
    <dgm:cxn modelId="{126BD023-6D89-4B47-81C3-B89A47E8AB33}" type="presParOf" srcId="{15D991C6-3359-4F8F-818C-3F7A26D0EA49}" destId="{22C04D21-8BD6-4822-B0F1-DE5BA6769A3D}" srcOrd="1" destOrd="0" presId="urn:microsoft.com/office/officeart/2005/8/layout/orgChart1"/>
    <dgm:cxn modelId="{3D82DAA1-39C4-4A2B-B544-B1B3C8828EA5}" type="presParOf" srcId="{6B804495-AAFE-4996-8E2D-CAE2BF00CE5B}" destId="{2A68E53F-6279-4C6B-A772-A728DA189071}" srcOrd="1" destOrd="0" presId="urn:microsoft.com/office/officeart/2005/8/layout/orgChart1"/>
    <dgm:cxn modelId="{E080DF32-C328-41A9-86FD-06571072B2AA}" type="presParOf" srcId="{2A68E53F-6279-4C6B-A772-A728DA189071}" destId="{5051EE3F-7709-463E-9688-032123FADF50}" srcOrd="0" destOrd="0" presId="urn:microsoft.com/office/officeart/2005/8/layout/orgChart1"/>
    <dgm:cxn modelId="{C763444A-CBB7-4741-A227-CB3E3942DE31}" type="presParOf" srcId="{2A68E53F-6279-4C6B-A772-A728DA189071}" destId="{CA4A323B-1DE1-42E3-88CF-6C48854F510F}" srcOrd="1" destOrd="0" presId="urn:microsoft.com/office/officeart/2005/8/layout/orgChart1"/>
    <dgm:cxn modelId="{5B1FE933-3EE0-447C-8EF4-FEFD20F9F3F5}" type="presParOf" srcId="{CA4A323B-1DE1-42E3-88CF-6C48854F510F}" destId="{4EA6F316-5A80-416C-854F-0AA3D656D738}" srcOrd="0" destOrd="0" presId="urn:microsoft.com/office/officeart/2005/8/layout/orgChart1"/>
    <dgm:cxn modelId="{F3A54CC2-801E-48F2-A5B7-A552965998F8}" type="presParOf" srcId="{4EA6F316-5A80-416C-854F-0AA3D656D738}" destId="{E354FD2A-267C-4644-A1E7-4A84666C43C8}" srcOrd="0" destOrd="0" presId="urn:microsoft.com/office/officeart/2005/8/layout/orgChart1"/>
    <dgm:cxn modelId="{CB50DABC-04FA-48C9-8A89-97E1F4C59264}" type="presParOf" srcId="{4EA6F316-5A80-416C-854F-0AA3D656D738}" destId="{B378FE58-62CC-4D58-89BC-556DFDADECE6}" srcOrd="1" destOrd="0" presId="urn:microsoft.com/office/officeart/2005/8/layout/orgChart1"/>
    <dgm:cxn modelId="{020BD1EE-7E52-4083-8937-C0DCA178DB1A}" type="presParOf" srcId="{CA4A323B-1DE1-42E3-88CF-6C48854F510F}" destId="{E8BBE721-B2C7-49C8-9B28-4E21F78308D0}" srcOrd="1" destOrd="0" presId="urn:microsoft.com/office/officeart/2005/8/layout/orgChart1"/>
    <dgm:cxn modelId="{F8A2FE9C-4003-46C9-B9EF-0EC751064AA9}" type="presParOf" srcId="{CA4A323B-1DE1-42E3-88CF-6C48854F510F}" destId="{0780EF58-89D7-4D13-8AAC-C8FA31C33709}" srcOrd="2" destOrd="0" presId="urn:microsoft.com/office/officeart/2005/8/layout/orgChart1"/>
    <dgm:cxn modelId="{EE862663-A3D0-4D8A-A57C-F4400F44DDAC}" type="presParOf" srcId="{2A68E53F-6279-4C6B-A772-A728DA189071}" destId="{3ED03B71-D797-431B-8FA5-021630CFE6FA}" srcOrd="2" destOrd="0" presId="urn:microsoft.com/office/officeart/2005/8/layout/orgChart1"/>
    <dgm:cxn modelId="{8B8151B6-B42F-4062-9C3D-2B29F7518C57}" type="presParOf" srcId="{2A68E53F-6279-4C6B-A772-A728DA189071}" destId="{9056FF18-CB64-4305-BC61-754BA40132EF}" srcOrd="3" destOrd="0" presId="urn:microsoft.com/office/officeart/2005/8/layout/orgChart1"/>
    <dgm:cxn modelId="{3A5D95CB-776F-4A1D-B606-02CEEE288ACE}" type="presParOf" srcId="{9056FF18-CB64-4305-BC61-754BA40132EF}" destId="{B29FA6AE-A9D3-4117-8F4C-3AFBEBB4A6F7}" srcOrd="0" destOrd="0" presId="urn:microsoft.com/office/officeart/2005/8/layout/orgChart1"/>
    <dgm:cxn modelId="{6BB4783B-F404-4BAC-9F96-4714695F1365}" type="presParOf" srcId="{B29FA6AE-A9D3-4117-8F4C-3AFBEBB4A6F7}" destId="{865EF2AC-6D16-4117-9E0E-863F2FB97DA8}" srcOrd="0" destOrd="0" presId="urn:microsoft.com/office/officeart/2005/8/layout/orgChart1"/>
    <dgm:cxn modelId="{8AFE1F6A-A70C-4446-92CB-66F43A80F34B}" type="presParOf" srcId="{B29FA6AE-A9D3-4117-8F4C-3AFBEBB4A6F7}" destId="{D6CD0A91-E591-4507-BCF1-0F3F62B49D5B}" srcOrd="1" destOrd="0" presId="urn:microsoft.com/office/officeart/2005/8/layout/orgChart1"/>
    <dgm:cxn modelId="{B61D7704-AC42-455F-9375-9C39FC272954}" type="presParOf" srcId="{9056FF18-CB64-4305-BC61-754BA40132EF}" destId="{034F920C-64E0-4E0D-BD08-EA2928135FA8}" srcOrd="1" destOrd="0" presId="urn:microsoft.com/office/officeart/2005/8/layout/orgChart1"/>
    <dgm:cxn modelId="{6A0FC407-DB5F-484D-ADA7-3B26DAC1078A}" type="presParOf" srcId="{9056FF18-CB64-4305-BC61-754BA40132EF}" destId="{A821E5C1-28A8-4C79-AC78-AC63BC4B72FE}" srcOrd="2" destOrd="0" presId="urn:microsoft.com/office/officeart/2005/8/layout/orgChart1"/>
    <dgm:cxn modelId="{97BB5934-C3ED-4FC4-8493-33955A1847F9}" type="presParOf" srcId="{6B804495-AAFE-4996-8E2D-CAE2BF00CE5B}" destId="{2D1A39E2-ACC8-4167-B27D-37736435ACC9}" srcOrd="2" destOrd="0" presId="urn:microsoft.com/office/officeart/2005/8/layout/orgChart1"/>
    <dgm:cxn modelId="{2D5E9A9B-0BF5-416E-9AA9-04E8979AD21D}" type="presParOf" srcId="{ED794CBF-8553-4A5D-9606-CAA9B2719237}" destId="{87FB9CB3-7148-4DE8-9E3F-C53F1D2E3E80}" srcOrd="2" destOrd="0" presId="urn:microsoft.com/office/officeart/2005/8/layout/orgChart1"/>
    <dgm:cxn modelId="{190D675B-2D7C-4AB9-A5A8-794738C752FF}" type="presParOf" srcId="{ED794CBF-8553-4A5D-9606-CAA9B2719237}" destId="{0D4234C3-6083-42A3-A45F-533635A709DD}" srcOrd="3" destOrd="0" presId="urn:microsoft.com/office/officeart/2005/8/layout/orgChart1"/>
    <dgm:cxn modelId="{BB96C901-99E8-48EE-813C-4E56A2F4F17A}" type="presParOf" srcId="{0D4234C3-6083-42A3-A45F-533635A709DD}" destId="{66220160-DBE3-491C-9A8D-030C3A8EB842}" srcOrd="0" destOrd="0" presId="urn:microsoft.com/office/officeart/2005/8/layout/orgChart1"/>
    <dgm:cxn modelId="{BF85EC91-7F9D-4766-B912-397068ECF62A}" type="presParOf" srcId="{66220160-DBE3-491C-9A8D-030C3A8EB842}" destId="{A3EB7FB3-4594-4CB9-BCAF-80B3402D7D11}" srcOrd="0" destOrd="0" presId="urn:microsoft.com/office/officeart/2005/8/layout/orgChart1"/>
    <dgm:cxn modelId="{38FF7259-30A5-480E-A849-6A85CE0B3834}" type="presParOf" srcId="{66220160-DBE3-491C-9A8D-030C3A8EB842}" destId="{4998EFBE-B7D6-4D2F-B06F-76B73E508B0A}" srcOrd="1" destOrd="0" presId="urn:microsoft.com/office/officeart/2005/8/layout/orgChart1"/>
    <dgm:cxn modelId="{864FE935-C2DE-46A4-997E-677CAC24C582}" type="presParOf" srcId="{0D4234C3-6083-42A3-A45F-533635A709DD}" destId="{EC8AC4D4-92CC-4D59-8CAC-C97E03459BE4}" srcOrd="1" destOrd="0" presId="urn:microsoft.com/office/officeart/2005/8/layout/orgChart1"/>
    <dgm:cxn modelId="{5D97CDC7-C1DD-4904-895D-5A9AD373CEFB}" type="presParOf" srcId="{0D4234C3-6083-42A3-A45F-533635A709DD}" destId="{A2124ECA-F53F-4F30-A629-786C22A4252D}" srcOrd="2" destOrd="0" presId="urn:microsoft.com/office/officeart/2005/8/layout/orgChart1"/>
    <dgm:cxn modelId="{2FA2A8E4-4574-46E1-A5CC-2EF972DDF8C5}" type="presParOf" srcId="{ED794CBF-8553-4A5D-9606-CAA9B2719237}" destId="{589FF379-2573-419B-B127-743E2F9106D1}" srcOrd="4" destOrd="0" presId="urn:microsoft.com/office/officeart/2005/8/layout/orgChart1"/>
    <dgm:cxn modelId="{997D8ADE-A183-4E4E-9EC5-363BD7238636}" type="presParOf" srcId="{ED794CBF-8553-4A5D-9606-CAA9B2719237}" destId="{0D28DEC7-9899-4523-B3D0-2E6199FC933D}" srcOrd="5" destOrd="0" presId="urn:microsoft.com/office/officeart/2005/8/layout/orgChart1"/>
    <dgm:cxn modelId="{639F16BC-889A-4985-A247-BFCE56D58C69}" type="presParOf" srcId="{0D28DEC7-9899-4523-B3D0-2E6199FC933D}" destId="{9E045147-D7C2-4B78-97EE-113AA63BD6E4}" srcOrd="0" destOrd="0" presId="urn:microsoft.com/office/officeart/2005/8/layout/orgChart1"/>
    <dgm:cxn modelId="{CCD0AA7D-750B-40AE-BBD9-1A9E41E0F57F}" type="presParOf" srcId="{9E045147-D7C2-4B78-97EE-113AA63BD6E4}" destId="{06E3694A-C646-4D2C-92B7-C169531D0A4D}" srcOrd="0" destOrd="0" presId="urn:microsoft.com/office/officeart/2005/8/layout/orgChart1"/>
    <dgm:cxn modelId="{CD19B598-D598-44B4-B68E-1350131EF8FE}" type="presParOf" srcId="{9E045147-D7C2-4B78-97EE-113AA63BD6E4}" destId="{0B3D9122-C00F-4A8F-ACC8-C2946A751FD5}" srcOrd="1" destOrd="0" presId="urn:microsoft.com/office/officeart/2005/8/layout/orgChart1"/>
    <dgm:cxn modelId="{8E1BDCFD-61E4-45D9-B65E-0D072790C13A}" type="presParOf" srcId="{0D28DEC7-9899-4523-B3D0-2E6199FC933D}" destId="{C4EAEC9A-8EDD-47C1-A81D-38B0C3FEF25F}" srcOrd="1" destOrd="0" presId="urn:microsoft.com/office/officeart/2005/8/layout/orgChart1"/>
    <dgm:cxn modelId="{7DD45B2E-A2F6-4BEE-8A70-D232E7BE262C}" type="presParOf" srcId="{0D28DEC7-9899-4523-B3D0-2E6199FC933D}" destId="{6D1FDE47-6B11-402B-A11C-3F93F8398213}" srcOrd="2" destOrd="0" presId="urn:microsoft.com/office/officeart/2005/8/layout/orgChart1"/>
    <dgm:cxn modelId="{186B8BB9-A370-4152-94C9-BAA00A084E63}" type="presParOf" srcId="{3F3CC086-EF72-4160-8495-872EB57A23C6}" destId="{DF6EEB67-8B9E-4067-9984-66BC1EE6725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4"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150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150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F825CBA-226A-4E3A-BA4D-D47940DDAD53}" type="slidenum">
              <a:rPr lang="en-US" altLang="zh-CN"/>
              <a:pPr/>
              <a:t>‹#›</a:t>
            </a:fld>
            <a:endParaRPr lang="en-US" altLang="zh-CN"/>
          </a:p>
        </p:txBody>
      </p:sp>
    </p:spTree>
    <p:extLst>
      <p:ext uri="{BB962C8B-B14F-4D97-AF65-F5344CB8AC3E}">
        <p14:creationId xmlns:p14="http://schemas.microsoft.com/office/powerpoint/2010/main" val="3787662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1DC94E-3D40-48DE-B130-C04714AD9C23}" type="slidenum">
              <a:rPr lang="en-US" altLang="zh-CN"/>
              <a:pPr/>
              <a:t>15</a:t>
            </a:fld>
            <a:endParaRPr lang="en-US" altLang="zh-CN"/>
          </a:p>
        </p:txBody>
      </p:sp>
      <p:sp>
        <p:nvSpPr>
          <p:cNvPr id="22530" name="Rectangle 2"/>
          <p:cNvSpPr>
            <a:spLocks noRot="1" noChangeArrowheads="1" noTextEdit="1"/>
          </p:cNvSpPr>
          <p:nvPr>
            <p:ph type="sldImg"/>
          </p:nvPr>
        </p:nvSpPr>
        <p:spPr>
          <a:ln/>
        </p:spPr>
      </p:sp>
      <p:sp>
        <p:nvSpPr>
          <p:cNvPr id="2253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D1E0E4-4986-4DE4-84E3-78F1C5A47EBF}" type="slidenum">
              <a:rPr lang="en-US" altLang="zh-CN"/>
              <a:pPr/>
              <a:t>79</a:t>
            </a:fld>
            <a:endParaRPr lang="en-US" altLang="zh-CN"/>
          </a:p>
        </p:txBody>
      </p:sp>
      <p:sp>
        <p:nvSpPr>
          <p:cNvPr id="97282" name="Rectangle 2"/>
          <p:cNvSpPr>
            <a:spLocks noRot="1" noChangeArrowheads="1" noTextEdit="1"/>
          </p:cNvSpPr>
          <p:nvPr>
            <p:ph type="sldImg"/>
          </p:nvPr>
        </p:nvSpPr>
        <p:spPr>
          <a:xfrm>
            <a:off x="1165225" y="641350"/>
            <a:ext cx="4572000" cy="3429000"/>
          </a:xfrm>
          <a:ln/>
        </p:spPr>
      </p:sp>
      <p:sp>
        <p:nvSpPr>
          <p:cNvPr id="97283" name="Rectangle 3"/>
          <p:cNvSpPr>
            <a:spLocks noGrp="1" noChangeArrowheads="1"/>
          </p:cNvSpPr>
          <p:nvPr>
            <p:ph type="body" idx="1"/>
          </p:nvPr>
        </p:nvSpPr>
        <p:spPr>
          <a:xfrm>
            <a:off x="939800" y="4989513"/>
            <a:ext cx="5030788" cy="3351212"/>
          </a:xfrm>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7238D-0D92-4817-9703-67632315FB23}" type="slidenum">
              <a:rPr lang="en-US" altLang="zh-CN"/>
              <a:pPr/>
              <a:t>80</a:t>
            </a:fld>
            <a:endParaRPr lang="en-US" altLang="zh-CN"/>
          </a:p>
        </p:txBody>
      </p:sp>
      <p:sp>
        <p:nvSpPr>
          <p:cNvPr id="99330" name="Rectangle 2"/>
          <p:cNvSpPr>
            <a:spLocks noRot="1" noChangeArrowheads="1" noTextEdit="1"/>
          </p:cNvSpPr>
          <p:nvPr>
            <p:ph type="sldImg"/>
          </p:nvPr>
        </p:nvSpPr>
        <p:spPr>
          <a:xfrm>
            <a:off x="1165225" y="641350"/>
            <a:ext cx="4572000" cy="3429000"/>
          </a:xfrm>
          <a:ln/>
        </p:spPr>
      </p:sp>
      <p:sp>
        <p:nvSpPr>
          <p:cNvPr id="99331" name="Rectangle 3"/>
          <p:cNvSpPr>
            <a:spLocks noGrp="1" noChangeArrowheads="1"/>
          </p:cNvSpPr>
          <p:nvPr>
            <p:ph type="body" idx="1"/>
          </p:nvPr>
        </p:nvSpPr>
        <p:spPr>
          <a:xfrm>
            <a:off x="939800" y="4989513"/>
            <a:ext cx="5030788" cy="3351212"/>
          </a:xfrm>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E3DEFD-5307-4F12-973B-BCEC735C72B8}" type="slidenum">
              <a:rPr lang="en-US" altLang="zh-CN"/>
              <a:pPr/>
              <a:t>81</a:t>
            </a:fld>
            <a:endParaRPr lang="en-US" altLang="zh-CN"/>
          </a:p>
        </p:txBody>
      </p:sp>
      <p:sp>
        <p:nvSpPr>
          <p:cNvPr id="101378" name="Rectangle 2"/>
          <p:cNvSpPr>
            <a:spLocks noRot="1" noChangeArrowheads="1" noTextEdit="1"/>
          </p:cNvSpPr>
          <p:nvPr>
            <p:ph type="sldImg"/>
          </p:nvPr>
        </p:nvSpPr>
        <p:spPr>
          <a:xfrm>
            <a:off x="1165225" y="641350"/>
            <a:ext cx="4572000" cy="3429000"/>
          </a:xfrm>
          <a:ln/>
        </p:spPr>
      </p:sp>
      <p:sp>
        <p:nvSpPr>
          <p:cNvPr id="10137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7193B5-9876-4E6C-BEB5-82EA38F2A0CA}" type="slidenum">
              <a:rPr lang="en-US" altLang="zh-CN"/>
              <a:pPr/>
              <a:t>82</a:t>
            </a:fld>
            <a:endParaRPr lang="en-US" altLang="zh-CN"/>
          </a:p>
        </p:txBody>
      </p:sp>
      <p:sp>
        <p:nvSpPr>
          <p:cNvPr id="103426" name="Rectangle 2"/>
          <p:cNvSpPr>
            <a:spLocks noRot="1" noChangeArrowheads="1" noTextEdit="1"/>
          </p:cNvSpPr>
          <p:nvPr>
            <p:ph type="sldImg"/>
          </p:nvPr>
        </p:nvSpPr>
        <p:spPr>
          <a:ln/>
        </p:spPr>
      </p:sp>
      <p:sp>
        <p:nvSpPr>
          <p:cNvPr id="10342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2B037A-5EE4-41AE-95C7-CA8D282C5D01}" type="slidenum">
              <a:rPr lang="en-US" altLang="zh-CN"/>
              <a:pPr/>
              <a:t>83</a:t>
            </a:fld>
            <a:endParaRPr lang="en-US" altLang="zh-CN"/>
          </a:p>
        </p:txBody>
      </p:sp>
      <p:sp>
        <p:nvSpPr>
          <p:cNvPr id="105474" name="Rectangle 2"/>
          <p:cNvSpPr>
            <a:spLocks noRot="1" noChangeArrowheads="1" noTextEdit="1"/>
          </p:cNvSpPr>
          <p:nvPr>
            <p:ph type="sldImg"/>
          </p:nvPr>
        </p:nvSpPr>
        <p:spPr>
          <a:ln/>
        </p:spPr>
      </p:sp>
      <p:sp>
        <p:nvSpPr>
          <p:cNvPr id="10547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F5BB36-458C-432A-BB3A-463FB5F26BF8}" type="slidenum">
              <a:rPr lang="en-US" altLang="zh-CN"/>
              <a:pPr/>
              <a:t>84</a:t>
            </a:fld>
            <a:endParaRPr lang="en-US" altLang="zh-CN"/>
          </a:p>
        </p:txBody>
      </p:sp>
      <p:sp>
        <p:nvSpPr>
          <p:cNvPr id="107522" name="Rectangle 2"/>
          <p:cNvSpPr>
            <a:spLocks noRot="1" noChangeArrowheads="1" noTextEdit="1"/>
          </p:cNvSpPr>
          <p:nvPr>
            <p:ph type="sldImg"/>
          </p:nvPr>
        </p:nvSpPr>
        <p:spPr>
          <a:xfrm>
            <a:off x="1165225" y="641350"/>
            <a:ext cx="4572000" cy="3429000"/>
          </a:xfrm>
          <a:ln/>
        </p:spPr>
      </p:sp>
      <p:sp>
        <p:nvSpPr>
          <p:cNvPr id="10752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3E4BD6-B451-452D-ACBE-341EC70E62A5}" type="slidenum">
              <a:rPr lang="en-US" altLang="zh-CN"/>
              <a:pPr/>
              <a:t>85</a:t>
            </a:fld>
            <a:endParaRPr lang="en-US" altLang="zh-CN"/>
          </a:p>
        </p:txBody>
      </p:sp>
      <p:sp>
        <p:nvSpPr>
          <p:cNvPr id="109570" name="Rectangle 2"/>
          <p:cNvSpPr>
            <a:spLocks noRot="1" noChangeArrowheads="1" noTextEdit="1"/>
          </p:cNvSpPr>
          <p:nvPr>
            <p:ph type="sldImg"/>
          </p:nvPr>
        </p:nvSpPr>
        <p:spPr>
          <a:xfrm>
            <a:off x="1165225" y="641350"/>
            <a:ext cx="4572000" cy="3429000"/>
          </a:xfrm>
          <a:ln/>
        </p:spPr>
      </p:sp>
      <p:sp>
        <p:nvSpPr>
          <p:cNvPr id="10957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25CF8E-3C0F-4F0B-A2B8-A8129BC223B8}" type="slidenum">
              <a:rPr lang="en-US" altLang="zh-CN"/>
              <a:pPr/>
              <a:t>86</a:t>
            </a:fld>
            <a:endParaRPr lang="en-US" altLang="zh-CN"/>
          </a:p>
        </p:txBody>
      </p:sp>
      <p:sp>
        <p:nvSpPr>
          <p:cNvPr id="111618" name="Rectangle 2"/>
          <p:cNvSpPr>
            <a:spLocks noRot="1" noChangeArrowheads="1" noTextEdit="1"/>
          </p:cNvSpPr>
          <p:nvPr>
            <p:ph type="sldImg"/>
          </p:nvPr>
        </p:nvSpPr>
        <p:spPr>
          <a:ln/>
        </p:spPr>
      </p:sp>
      <p:sp>
        <p:nvSpPr>
          <p:cNvPr id="11161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2F9FA1-98F5-4CA6-904A-B435CA4D4BAD}" type="slidenum">
              <a:rPr lang="en-US" altLang="zh-CN"/>
              <a:pPr/>
              <a:t>87</a:t>
            </a:fld>
            <a:endParaRPr lang="en-US" altLang="zh-CN"/>
          </a:p>
        </p:txBody>
      </p:sp>
      <p:sp>
        <p:nvSpPr>
          <p:cNvPr id="113666" name="Rectangle 2"/>
          <p:cNvSpPr>
            <a:spLocks noRot="1" noChangeArrowheads="1" noTextEdit="1"/>
          </p:cNvSpPr>
          <p:nvPr>
            <p:ph type="sldImg"/>
          </p:nvPr>
        </p:nvSpPr>
        <p:spPr>
          <a:ln/>
        </p:spPr>
      </p:sp>
      <p:sp>
        <p:nvSpPr>
          <p:cNvPr id="11366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A9799C-FDBE-4B5F-89A3-E721DD31224F}" type="slidenum">
              <a:rPr lang="en-US" altLang="zh-CN"/>
              <a:pPr/>
              <a:t>88</a:t>
            </a:fld>
            <a:endParaRPr lang="en-US" altLang="zh-CN"/>
          </a:p>
        </p:txBody>
      </p:sp>
      <p:sp>
        <p:nvSpPr>
          <p:cNvPr id="115714" name="Rectangle 2"/>
          <p:cNvSpPr>
            <a:spLocks noRot="1" noChangeArrowheads="1" noTextEdit="1"/>
          </p:cNvSpPr>
          <p:nvPr>
            <p:ph type="sldImg"/>
          </p:nvPr>
        </p:nvSpPr>
        <p:spPr>
          <a:ln/>
        </p:spPr>
      </p:sp>
      <p:sp>
        <p:nvSpPr>
          <p:cNvPr id="11571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970E3-2442-4DFB-827C-DFA8C0A4A23D}" type="slidenum">
              <a:rPr lang="en-US" altLang="zh-CN"/>
              <a:pPr/>
              <a:t>71</a:t>
            </a:fld>
            <a:endParaRPr lang="en-US" altLang="zh-CN"/>
          </a:p>
        </p:txBody>
      </p:sp>
      <p:sp>
        <p:nvSpPr>
          <p:cNvPr id="80898" name="Rectangle 2"/>
          <p:cNvSpPr>
            <a:spLocks noRot="1" noChangeArrowheads="1" noTextEdit="1"/>
          </p:cNvSpPr>
          <p:nvPr>
            <p:ph type="sldImg"/>
          </p:nvPr>
        </p:nvSpPr>
        <p:spPr>
          <a:ln/>
        </p:spPr>
      </p:sp>
      <p:sp>
        <p:nvSpPr>
          <p:cNvPr id="8089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87775-4966-49E0-8B22-8B70627A3C99}" type="slidenum">
              <a:rPr lang="en-US" altLang="zh-CN"/>
              <a:pPr/>
              <a:t>89</a:t>
            </a:fld>
            <a:endParaRPr lang="en-US" altLang="zh-CN"/>
          </a:p>
        </p:txBody>
      </p:sp>
      <p:sp>
        <p:nvSpPr>
          <p:cNvPr id="117762" name="Rectangle 2"/>
          <p:cNvSpPr>
            <a:spLocks noRot="1" noChangeArrowheads="1" noTextEdit="1"/>
          </p:cNvSpPr>
          <p:nvPr>
            <p:ph type="sldImg"/>
          </p:nvPr>
        </p:nvSpPr>
        <p:spPr>
          <a:ln/>
        </p:spPr>
      </p:sp>
      <p:sp>
        <p:nvSpPr>
          <p:cNvPr id="11776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C18947-30A7-4DDF-98D3-6DB4B784AA00}" type="slidenum">
              <a:rPr lang="en-US" altLang="zh-CN"/>
              <a:pPr/>
              <a:t>90</a:t>
            </a:fld>
            <a:endParaRPr lang="en-US" altLang="zh-CN"/>
          </a:p>
        </p:txBody>
      </p:sp>
      <p:sp>
        <p:nvSpPr>
          <p:cNvPr id="119810" name="Rectangle 2"/>
          <p:cNvSpPr>
            <a:spLocks noRot="1" noChangeArrowheads="1" noTextEdit="1"/>
          </p:cNvSpPr>
          <p:nvPr>
            <p:ph type="sldImg"/>
          </p:nvPr>
        </p:nvSpPr>
        <p:spPr>
          <a:ln/>
        </p:spPr>
      </p:sp>
      <p:sp>
        <p:nvSpPr>
          <p:cNvPr id="11981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41830F-4774-42FC-B642-E3A3C445F050}" type="slidenum">
              <a:rPr lang="en-US" altLang="zh-CN"/>
              <a:pPr/>
              <a:t>91</a:t>
            </a:fld>
            <a:endParaRPr lang="en-US" altLang="zh-CN"/>
          </a:p>
        </p:txBody>
      </p:sp>
      <p:sp>
        <p:nvSpPr>
          <p:cNvPr id="121858" name="Rectangle 2"/>
          <p:cNvSpPr>
            <a:spLocks noRot="1" noChangeArrowheads="1" noTextEdit="1"/>
          </p:cNvSpPr>
          <p:nvPr>
            <p:ph type="sldImg"/>
          </p:nvPr>
        </p:nvSpPr>
        <p:spPr>
          <a:ln/>
        </p:spPr>
      </p:sp>
      <p:sp>
        <p:nvSpPr>
          <p:cNvPr id="12185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C92D64D-49AE-471B-B6D6-B61E419EFEB9}" type="slidenum">
              <a:rPr lang="en-US" altLang="zh-CN"/>
              <a:pPr/>
              <a:t>101</a:t>
            </a:fld>
            <a:endParaRPr lang="en-US" altLang="zh-CN"/>
          </a:p>
        </p:txBody>
      </p:sp>
      <p:sp>
        <p:nvSpPr>
          <p:cNvPr id="133122" name="Rectangle 2"/>
          <p:cNvSpPr>
            <a:spLocks noChangeArrowheads="1"/>
          </p:cNvSpPr>
          <p:nvPr/>
        </p:nvSpPr>
        <p:spPr bwMode="auto">
          <a:xfrm>
            <a:off x="6000750" y="90488"/>
            <a:ext cx="857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23" name="Rectangle 3"/>
          <p:cNvSpPr>
            <a:spLocks noChangeArrowheads="1"/>
          </p:cNvSpPr>
          <p:nvPr/>
        </p:nvSpPr>
        <p:spPr bwMode="auto">
          <a:xfrm>
            <a:off x="6521450" y="8869363"/>
            <a:ext cx="336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b">
            <a:spAutoFit/>
          </a:bodyPr>
          <a:lstStyle/>
          <a:p>
            <a:pPr algn="r" eaLnBrk="0" hangingPunct="0"/>
            <a:r>
              <a:rPr lang="en-US" altLang="zh-CN" sz="1200">
                <a:latin typeface="Times New Roman" pitchFamily="18" charset="0"/>
              </a:rPr>
              <a:t>18</a:t>
            </a:r>
          </a:p>
        </p:txBody>
      </p:sp>
      <p:sp>
        <p:nvSpPr>
          <p:cNvPr id="133124" name="Rectangle 4"/>
          <p:cNvSpPr>
            <a:spLocks noChangeArrowheads="1"/>
          </p:cNvSpPr>
          <p:nvPr/>
        </p:nvSpPr>
        <p:spPr bwMode="auto">
          <a:xfrm>
            <a:off x="0" y="8869363"/>
            <a:ext cx="6508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25" name="Rectangle 5"/>
          <p:cNvSpPr>
            <a:spLocks noChangeArrowheads="1"/>
          </p:cNvSpPr>
          <p:nvPr/>
        </p:nvSpPr>
        <p:spPr bwMode="auto">
          <a:xfrm>
            <a:off x="0" y="90488"/>
            <a:ext cx="6937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26" name="Rectangle 6"/>
          <p:cNvSpPr>
            <a:spLocks noRot="1" noChangeArrowheads="1" noTextEdit="1"/>
          </p:cNvSpPr>
          <p:nvPr>
            <p:ph type="sldImg"/>
          </p:nvPr>
        </p:nvSpPr>
        <p:spPr>
          <a:xfrm>
            <a:off x="1152525" y="692150"/>
            <a:ext cx="4552950" cy="3416300"/>
          </a:xfrm>
          <a:ln w="12700" cap="flat"/>
        </p:spPr>
      </p:sp>
      <p:sp>
        <p:nvSpPr>
          <p:cNvPr id="133127" name="Rectangle 7"/>
          <p:cNvSpPr>
            <a:spLocks noGrp="1" noChangeArrowheads="1"/>
          </p:cNvSpPr>
          <p:nvPr>
            <p:ph type="body" idx="1"/>
          </p:nvPr>
        </p:nvSpPr>
        <p:spPr>
          <a:xfrm>
            <a:off x="914400" y="6861175"/>
            <a:ext cx="5102225" cy="271463"/>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spAutoFit/>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9DD734EA-3817-4B37-9F51-11ECE1D2CBB0}" type="slidenum">
              <a:rPr lang="en-US" altLang="zh-CN"/>
              <a:pPr/>
              <a:t>105</a:t>
            </a:fld>
            <a:endParaRPr lang="en-US" altLang="zh-CN"/>
          </a:p>
        </p:txBody>
      </p:sp>
      <p:sp>
        <p:nvSpPr>
          <p:cNvPr id="138242" name="Rectangle 2"/>
          <p:cNvSpPr>
            <a:spLocks noChangeArrowheads="1"/>
          </p:cNvSpPr>
          <p:nvPr/>
        </p:nvSpPr>
        <p:spPr bwMode="auto">
          <a:xfrm>
            <a:off x="6000750" y="90488"/>
            <a:ext cx="857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3" name="Rectangle 3"/>
          <p:cNvSpPr>
            <a:spLocks noChangeArrowheads="1"/>
          </p:cNvSpPr>
          <p:nvPr/>
        </p:nvSpPr>
        <p:spPr bwMode="auto">
          <a:xfrm>
            <a:off x="6521450" y="8869363"/>
            <a:ext cx="336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b">
            <a:spAutoFit/>
          </a:bodyPr>
          <a:lstStyle/>
          <a:p>
            <a:pPr algn="r" eaLnBrk="0" hangingPunct="0"/>
            <a:r>
              <a:rPr lang="en-US" altLang="zh-CN" sz="1200">
                <a:latin typeface="Times New Roman" pitchFamily="18" charset="0"/>
              </a:rPr>
              <a:t>28</a:t>
            </a:r>
          </a:p>
        </p:txBody>
      </p:sp>
      <p:sp>
        <p:nvSpPr>
          <p:cNvPr id="138244" name="Rectangle 4"/>
          <p:cNvSpPr>
            <a:spLocks noChangeArrowheads="1"/>
          </p:cNvSpPr>
          <p:nvPr/>
        </p:nvSpPr>
        <p:spPr bwMode="auto">
          <a:xfrm>
            <a:off x="0" y="8869363"/>
            <a:ext cx="6508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5" name="Rectangle 5"/>
          <p:cNvSpPr>
            <a:spLocks noChangeArrowheads="1"/>
          </p:cNvSpPr>
          <p:nvPr/>
        </p:nvSpPr>
        <p:spPr bwMode="auto">
          <a:xfrm>
            <a:off x="0" y="90488"/>
            <a:ext cx="6937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6" name="Rectangle 6"/>
          <p:cNvSpPr>
            <a:spLocks noRot="1" noChangeArrowheads="1" noTextEdit="1"/>
          </p:cNvSpPr>
          <p:nvPr>
            <p:ph type="sldImg"/>
          </p:nvPr>
        </p:nvSpPr>
        <p:spPr>
          <a:xfrm>
            <a:off x="1152525" y="692150"/>
            <a:ext cx="4552950" cy="3416300"/>
          </a:xfrm>
          <a:ln w="12700" cap="flat"/>
        </p:spPr>
      </p:sp>
      <p:sp>
        <p:nvSpPr>
          <p:cNvPr id="138247" name="Rectangle 7"/>
          <p:cNvSpPr>
            <a:spLocks noGrp="1" noChangeArrowheads="1"/>
          </p:cNvSpPr>
          <p:nvPr>
            <p:ph type="body" idx="1"/>
          </p:nvPr>
        </p:nvSpPr>
        <p:spPr>
          <a:xfrm>
            <a:off x="914400" y="6861175"/>
            <a:ext cx="5102225" cy="271463"/>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spAutoFit/>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6E25BD-34BE-4386-8B59-F4C958698CCB}" type="slidenum">
              <a:rPr lang="en-US" altLang="zh-CN"/>
              <a:pPr/>
              <a:t>116</a:t>
            </a:fld>
            <a:endParaRPr lang="en-US" altLang="zh-CN"/>
          </a:p>
        </p:txBody>
      </p:sp>
      <p:sp>
        <p:nvSpPr>
          <p:cNvPr id="150530" name="Rectangle 2"/>
          <p:cNvSpPr>
            <a:spLocks noRot="1" noChangeArrowheads="1" noTextEdit="1"/>
          </p:cNvSpPr>
          <p:nvPr>
            <p:ph type="sldImg"/>
          </p:nvPr>
        </p:nvSpPr>
        <p:spPr>
          <a:ln/>
        </p:spPr>
      </p:sp>
      <p:sp>
        <p:nvSpPr>
          <p:cNvPr id="15053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4A097-4780-4867-B561-7F63F6860509}" type="slidenum">
              <a:rPr lang="en-US" altLang="zh-CN"/>
              <a:pPr/>
              <a:t>117</a:t>
            </a:fld>
            <a:endParaRPr lang="en-US" altLang="zh-CN"/>
          </a:p>
        </p:txBody>
      </p:sp>
      <p:sp>
        <p:nvSpPr>
          <p:cNvPr id="152578" name="Rectangle 2"/>
          <p:cNvSpPr>
            <a:spLocks noRot="1" noChangeArrowheads="1" noTextEdit="1"/>
          </p:cNvSpPr>
          <p:nvPr>
            <p:ph type="sldImg"/>
          </p:nvPr>
        </p:nvSpPr>
        <p:spPr>
          <a:ln/>
        </p:spPr>
      </p:sp>
      <p:sp>
        <p:nvSpPr>
          <p:cNvPr id="15257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8A96D7-DCC0-4B7A-AB12-AC601C296C7A}" type="slidenum">
              <a:rPr lang="en-US" altLang="zh-CN"/>
              <a:pPr/>
              <a:t>118</a:t>
            </a:fld>
            <a:endParaRPr lang="en-US" altLang="zh-CN"/>
          </a:p>
        </p:txBody>
      </p:sp>
      <p:sp>
        <p:nvSpPr>
          <p:cNvPr id="154626" name="Rectangle 2"/>
          <p:cNvSpPr>
            <a:spLocks noRot="1" noChangeArrowheads="1" noTextEdit="1"/>
          </p:cNvSpPr>
          <p:nvPr>
            <p:ph type="sldImg"/>
          </p:nvPr>
        </p:nvSpPr>
        <p:spPr>
          <a:ln/>
        </p:spPr>
      </p:sp>
      <p:sp>
        <p:nvSpPr>
          <p:cNvPr id="15462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BE7F1-B992-4DC3-A631-6745D0725CCF}" type="slidenum">
              <a:rPr lang="en-US" altLang="zh-CN"/>
              <a:pPr/>
              <a:t>119</a:t>
            </a:fld>
            <a:endParaRPr lang="en-US" altLang="zh-CN"/>
          </a:p>
        </p:txBody>
      </p:sp>
      <p:sp>
        <p:nvSpPr>
          <p:cNvPr id="156674" name="Rectangle 2"/>
          <p:cNvSpPr>
            <a:spLocks noRot="1" noChangeArrowheads="1" noTextEdit="1"/>
          </p:cNvSpPr>
          <p:nvPr>
            <p:ph type="sldImg"/>
          </p:nvPr>
        </p:nvSpPr>
        <p:spPr>
          <a:ln/>
        </p:spPr>
      </p:sp>
      <p:sp>
        <p:nvSpPr>
          <p:cNvPr id="15667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F6B151-13F7-43DB-9AF5-D3074A52A18B}" type="slidenum">
              <a:rPr lang="en-US" altLang="zh-CN"/>
              <a:pPr/>
              <a:t>120</a:t>
            </a:fld>
            <a:endParaRPr lang="en-US" altLang="zh-CN"/>
          </a:p>
        </p:txBody>
      </p:sp>
      <p:sp>
        <p:nvSpPr>
          <p:cNvPr id="158722" name="Rectangle 2"/>
          <p:cNvSpPr>
            <a:spLocks noRot="1" noChangeArrowheads="1" noTextEdit="1"/>
          </p:cNvSpPr>
          <p:nvPr>
            <p:ph type="sldImg"/>
          </p:nvPr>
        </p:nvSpPr>
        <p:spPr>
          <a:ln/>
        </p:spPr>
      </p:sp>
      <p:sp>
        <p:nvSpPr>
          <p:cNvPr id="15872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C2EADA-27FE-4575-B6FB-ABC9CA5C9FD2}" type="slidenum">
              <a:rPr lang="en-US" altLang="zh-CN"/>
              <a:pPr/>
              <a:t>72</a:t>
            </a:fld>
            <a:endParaRPr lang="en-US" altLang="zh-CN"/>
          </a:p>
        </p:txBody>
      </p:sp>
      <p:sp>
        <p:nvSpPr>
          <p:cNvPr id="82946" name="Rectangle 2"/>
          <p:cNvSpPr>
            <a:spLocks noRot="1" noChangeArrowheads="1" noTextEdit="1"/>
          </p:cNvSpPr>
          <p:nvPr>
            <p:ph type="sldImg"/>
          </p:nvPr>
        </p:nvSpPr>
        <p:spPr>
          <a:xfrm>
            <a:off x="1165225" y="641350"/>
            <a:ext cx="4572000" cy="3429000"/>
          </a:xfrm>
          <a:ln/>
        </p:spPr>
      </p:sp>
      <p:sp>
        <p:nvSpPr>
          <p:cNvPr id="82947" name="Rectangle 3"/>
          <p:cNvSpPr>
            <a:spLocks noGrp="1" noChangeArrowheads="1"/>
          </p:cNvSpPr>
          <p:nvPr>
            <p:ph type="body" idx="1"/>
          </p:nvPr>
        </p:nvSpPr>
        <p:spPr>
          <a:xfrm>
            <a:off x="939800" y="4989513"/>
            <a:ext cx="5030788" cy="3351212"/>
          </a:xfrm>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DAE7C-9607-46C7-B4AD-F8AFC75C8F52}" type="slidenum">
              <a:rPr lang="en-US" altLang="zh-CN"/>
              <a:pPr/>
              <a:t>121</a:t>
            </a:fld>
            <a:endParaRPr lang="en-US" altLang="zh-CN"/>
          </a:p>
        </p:txBody>
      </p:sp>
      <p:sp>
        <p:nvSpPr>
          <p:cNvPr id="160770" name="Rectangle 2"/>
          <p:cNvSpPr>
            <a:spLocks noRot="1" noChangeArrowheads="1" noTextEdit="1"/>
          </p:cNvSpPr>
          <p:nvPr>
            <p:ph type="sldImg"/>
          </p:nvPr>
        </p:nvSpPr>
        <p:spPr>
          <a:ln/>
        </p:spPr>
      </p:sp>
      <p:sp>
        <p:nvSpPr>
          <p:cNvPr id="16077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88439-84A9-4BDD-BC43-F76EBDB37E0A}" type="slidenum">
              <a:rPr lang="en-US" altLang="zh-CN"/>
              <a:pPr/>
              <a:t>122</a:t>
            </a:fld>
            <a:endParaRPr lang="en-US" altLang="zh-CN"/>
          </a:p>
        </p:txBody>
      </p:sp>
      <p:sp>
        <p:nvSpPr>
          <p:cNvPr id="162818" name="Rectangle 2"/>
          <p:cNvSpPr>
            <a:spLocks noRot="1" noChangeArrowheads="1" noTextEdit="1"/>
          </p:cNvSpPr>
          <p:nvPr>
            <p:ph type="sldImg"/>
          </p:nvPr>
        </p:nvSpPr>
        <p:spPr>
          <a:ln/>
        </p:spPr>
      </p:sp>
      <p:sp>
        <p:nvSpPr>
          <p:cNvPr id="16281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5988D-EB80-4224-85EE-482A901B3EE0}" type="slidenum">
              <a:rPr lang="en-US" altLang="zh-CN"/>
              <a:pPr/>
              <a:t>123</a:t>
            </a:fld>
            <a:endParaRPr lang="en-US" altLang="zh-CN"/>
          </a:p>
        </p:txBody>
      </p:sp>
      <p:sp>
        <p:nvSpPr>
          <p:cNvPr id="164866" name="Rectangle 2"/>
          <p:cNvSpPr>
            <a:spLocks noRot="1" noChangeArrowheads="1" noTextEdit="1"/>
          </p:cNvSpPr>
          <p:nvPr>
            <p:ph type="sldImg"/>
          </p:nvPr>
        </p:nvSpPr>
        <p:spPr>
          <a:ln/>
        </p:spPr>
      </p:sp>
      <p:sp>
        <p:nvSpPr>
          <p:cNvPr id="16486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6E2206-1BDA-4804-A38B-C85E7230EECE}" type="slidenum">
              <a:rPr lang="en-US" altLang="zh-CN"/>
              <a:pPr/>
              <a:t>124</a:t>
            </a:fld>
            <a:endParaRPr lang="en-US" altLang="zh-CN"/>
          </a:p>
        </p:txBody>
      </p:sp>
      <p:sp>
        <p:nvSpPr>
          <p:cNvPr id="166914" name="Rectangle 2"/>
          <p:cNvSpPr>
            <a:spLocks noRot="1" noChangeArrowheads="1" noTextEdit="1"/>
          </p:cNvSpPr>
          <p:nvPr>
            <p:ph type="sldImg"/>
          </p:nvPr>
        </p:nvSpPr>
        <p:spPr>
          <a:ln/>
        </p:spPr>
      </p:sp>
      <p:sp>
        <p:nvSpPr>
          <p:cNvPr id="16691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4ADE6-4BB3-4F90-8605-1FFA4344AF2E}" type="slidenum">
              <a:rPr lang="en-US" altLang="zh-CN"/>
              <a:pPr/>
              <a:t>125</a:t>
            </a:fld>
            <a:endParaRPr lang="en-US" altLang="zh-CN"/>
          </a:p>
        </p:txBody>
      </p:sp>
      <p:sp>
        <p:nvSpPr>
          <p:cNvPr id="168962" name="Rectangle 2"/>
          <p:cNvSpPr>
            <a:spLocks noRot="1" noChangeArrowheads="1" noTextEdit="1"/>
          </p:cNvSpPr>
          <p:nvPr>
            <p:ph type="sldImg"/>
          </p:nvPr>
        </p:nvSpPr>
        <p:spPr>
          <a:ln/>
        </p:spPr>
      </p:sp>
      <p:sp>
        <p:nvSpPr>
          <p:cNvPr id="16896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97A0E9-93BE-4499-81E0-B24A066717C3}" type="slidenum">
              <a:rPr lang="en-US" altLang="zh-CN"/>
              <a:pPr/>
              <a:t>126</a:t>
            </a:fld>
            <a:endParaRPr lang="en-US" altLang="zh-CN"/>
          </a:p>
        </p:txBody>
      </p:sp>
      <p:sp>
        <p:nvSpPr>
          <p:cNvPr id="171010" name="Rectangle 2"/>
          <p:cNvSpPr>
            <a:spLocks noRot="1" noChangeArrowheads="1" noTextEdit="1"/>
          </p:cNvSpPr>
          <p:nvPr>
            <p:ph type="sldImg"/>
          </p:nvPr>
        </p:nvSpPr>
        <p:spPr>
          <a:ln/>
        </p:spPr>
      </p:sp>
      <p:sp>
        <p:nvSpPr>
          <p:cNvPr id="17101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42F284-64CA-482D-94EC-976CC9439892}" type="slidenum">
              <a:rPr lang="en-US" altLang="zh-CN"/>
              <a:pPr/>
              <a:t>127</a:t>
            </a:fld>
            <a:endParaRPr lang="en-US" altLang="zh-CN"/>
          </a:p>
        </p:txBody>
      </p:sp>
      <p:sp>
        <p:nvSpPr>
          <p:cNvPr id="173058" name="Rectangle 2"/>
          <p:cNvSpPr>
            <a:spLocks noRot="1" noChangeArrowheads="1" noTextEdit="1"/>
          </p:cNvSpPr>
          <p:nvPr>
            <p:ph type="sldImg"/>
          </p:nvPr>
        </p:nvSpPr>
        <p:spPr>
          <a:ln/>
        </p:spPr>
      </p:sp>
      <p:sp>
        <p:nvSpPr>
          <p:cNvPr id="17305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8C0F0A-7B7F-4336-82DC-8C7115F36654}" type="slidenum">
              <a:rPr lang="en-US" altLang="zh-CN"/>
              <a:pPr/>
              <a:t>128</a:t>
            </a:fld>
            <a:endParaRPr lang="en-US" altLang="zh-CN"/>
          </a:p>
        </p:txBody>
      </p:sp>
      <p:sp>
        <p:nvSpPr>
          <p:cNvPr id="175106" name="Rectangle 2"/>
          <p:cNvSpPr>
            <a:spLocks noRot="1" noChangeArrowheads="1" noTextEdit="1"/>
          </p:cNvSpPr>
          <p:nvPr>
            <p:ph type="sldImg"/>
          </p:nvPr>
        </p:nvSpPr>
        <p:spPr>
          <a:ln/>
        </p:spPr>
      </p:sp>
      <p:sp>
        <p:nvSpPr>
          <p:cNvPr id="17510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7ECB3E-C353-46AB-90EA-ED254C024524}" type="slidenum">
              <a:rPr lang="en-US" altLang="zh-CN"/>
              <a:pPr/>
              <a:t>129</a:t>
            </a:fld>
            <a:endParaRPr lang="en-US" altLang="zh-CN"/>
          </a:p>
        </p:txBody>
      </p:sp>
      <p:sp>
        <p:nvSpPr>
          <p:cNvPr id="177154" name="Rectangle 2"/>
          <p:cNvSpPr>
            <a:spLocks noRot="1" noChangeArrowheads="1" noTextEdit="1"/>
          </p:cNvSpPr>
          <p:nvPr>
            <p:ph type="sldImg"/>
          </p:nvPr>
        </p:nvSpPr>
        <p:spPr>
          <a:ln/>
        </p:spPr>
      </p:sp>
      <p:sp>
        <p:nvSpPr>
          <p:cNvPr id="17715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ED5CC6-046A-4B38-8979-953AFAFB76B1}" type="slidenum">
              <a:rPr lang="en-US" altLang="zh-CN"/>
              <a:pPr/>
              <a:t>130</a:t>
            </a:fld>
            <a:endParaRPr lang="en-US" altLang="zh-CN"/>
          </a:p>
        </p:txBody>
      </p:sp>
      <p:sp>
        <p:nvSpPr>
          <p:cNvPr id="179202" name="Rectangle 2"/>
          <p:cNvSpPr>
            <a:spLocks noRot="1" noChangeArrowheads="1" noTextEdit="1"/>
          </p:cNvSpPr>
          <p:nvPr>
            <p:ph type="sldImg"/>
          </p:nvPr>
        </p:nvSpPr>
        <p:spPr>
          <a:ln/>
        </p:spPr>
      </p:sp>
      <p:sp>
        <p:nvSpPr>
          <p:cNvPr id="17920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FFDA35-A583-4069-8624-FAA95B49C17F}" type="slidenum">
              <a:rPr lang="en-US" altLang="zh-CN"/>
              <a:pPr/>
              <a:t>73</a:t>
            </a:fld>
            <a:endParaRPr lang="en-US" altLang="zh-CN"/>
          </a:p>
        </p:txBody>
      </p:sp>
      <p:sp>
        <p:nvSpPr>
          <p:cNvPr id="84994" name="Rectangle 2"/>
          <p:cNvSpPr>
            <a:spLocks noRot="1" noChangeArrowheads="1" noTextEdit="1"/>
          </p:cNvSpPr>
          <p:nvPr>
            <p:ph type="sldImg"/>
          </p:nvPr>
        </p:nvSpPr>
        <p:spPr>
          <a:ln/>
        </p:spPr>
      </p:sp>
      <p:sp>
        <p:nvSpPr>
          <p:cNvPr id="8499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8C731F-BBCD-434F-B070-99253A06EA91}" type="slidenum">
              <a:rPr lang="en-US" altLang="zh-CN"/>
              <a:pPr/>
              <a:t>131</a:t>
            </a:fld>
            <a:endParaRPr lang="en-US" altLang="zh-CN"/>
          </a:p>
        </p:txBody>
      </p:sp>
      <p:sp>
        <p:nvSpPr>
          <p:cNvPr id="181250" name="Rectangle 2"/>
          <p:cNvSpPr>
            <a:spLocks noRot="1" noChangeArrowheads="1" noTextEdit="1"/>
          </p:cNvSpPr>
          <p:nvPr>
            <p:ph type="sldImg"/>
          </p:nvPr>
        </p:nvSpPr>
        <p:spPr>
          <a:ln/>
        </p:spPr>
      </p:sp>
      <p:sp>
        <p:nvSpPr>
          <p:cNvPr id="18125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6A24E7-78CF-425B-A008-F15DC71B8A3D}" type="slidenum">
              <a:rPr lang="en-US" altLang="zh-CN"/>
              <a:pPr/>
              <a:t>132</a:t>
            </a:fld>
            <a:endParaRPr lang="en-US" altLang="zh-CN"/>
          </a:p>
        </p:txBody>
      </p:sp>
      <p:sp>
        <p:nvSpPr>
          <p:cNvPr id="183298" name="Rectangle 2"/>
          <p:cNvSpPr>
            <a:spLocks noRot="1" noChangeArrowheads="1" noTextEdit="1"/>
          </p:cNvSpPr>
          <p:nvPr>
            <p:ph type="sldImg"/>
          </p:nvPr>
        </p:nvSpPr>
        <p:spPr>
          <a:ln/>
        </p:spPr>
      </p:sp>
      <p:sp>
        <p:nvSpPr>
          <p:cNvPr id="18329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E91072-2270-466A-9FE4-D76F509BD04A}" type="slidenum">
              <a:rPr lang="en-US" altLang="zh-CN"/>
              <a:pPr/>
              <a:t>133</a:t>
            </a:fld>
            <a:endParaRPr lang="en-US" altLang="zh-CN"/>
          </a:p>
        </p:txBody>
      </p:sp>
      <p:sp>
        <p:nvSpPr>
          <p:cNvPr id="185346" name="Rectangle 2"/>
          <p:cNvSpPr>
            <a:spLocks noRot="1" noChangeArrowheads="1" noTextEdit="1"/>
          </p:cNvSpPr>
          <p:nvPr>
            <p:ph type="sldImg"/>
          </p:nvPr>
        </p:nvSpPr>
        <p:spPr>
          <a:ln/>
        </p:spPr>
      </p:sp>
      <p:sp>
        <p:nvSpPr>
          <p:cNvPr id="18534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E4F0F-BB6C-46A4-B7A0-B3183E96E721}" type="slidenum">
              <a:rPr lang="en-US" altLang="zh-CN"/>
              <a:pPr/>
              <a:t>134</a:t>
            </a:fld>
            <a:endParaRPr lang="en-US" altLang="zh-CN"/>
          </a:p>
        </p:txBody>
      </p:sp>
      <p:sp>
        <p:nvSpPr>
          <p:cNvPr id="187394" name="Rectangle 2"/>
          <p:cNvSpPr>
            <a:spLocks noRot="1" noChangeArrowheads="1" noTextEdit="1"/>
          </p:cNvSpPr>
          <p:nvPr>
            <p:ph type="sldImg"/>
          </p:nvPr>
        </p:nvSpPr>
        <p:spPr>
          <a:ln/>
        </p:spPr>
      </p:sp>
      <p:sp>
        <p:nvSpPr>
          <p:cNvPr id="18739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7BD65-78BF-499E-9D6D-CC869BC4F576}" type="slidenum">
              <a:rPr lang="en-US" altLang="zh-CN"/>
              <a:pPr/>
              <a:t>135</a:t>
            </a:fld>
            <a:endParaRPr lang="en-US" altLang="zh-CN"/>
          </a:p>
        </p:txBody>
      </p:sp>
      <p:sp>
        <p:nvSpPr>
          <p:cNvPr id="189442" name="Rectangle 2"/>
          <p:cNvSpPr>
            <a:spLocks noRot="1" noChangeArrowheads="1" noTextEdit="1"/>
          </p:cNvSpPr>
          <p:nvPr>
            <p:ph type="sldImg"/>
          </p:nvPr>
        </p:nvSpPr>
        <p:spPr>
          <a:ln/>
        </p:spPr>
      </p:sp>
      <p:sp>
        <p:nvSpPr>
          <p:cNvPr id="18944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1FD90-1742-4DEF-9D72-589C37E9EA07}" type="slidenum">
              <a:rPr lang="en-US" altLang="zh-CN"/>
              <a:pPr/>
              <a:t>136</a:t>
            </a:fld>
            <a:endParaRPr lang="en-US" altLang="zh-CN"/>
          </a:p>
        </p:txBody>
      </p:sp>
      <p:sp>
        <p:nvSpPr>
          <p:cNvPr id="191490" name="Rectangle 2"/>
          <p:cNvSpPr>
            <a:spLocks noRot="1" noChangeArrowheads="1" noTextEdit="1"/>
          </p:cNvSpPr>
          <p:nvPr>
            <p:ph type="sldImg"/>
          </p:nvPr>
        </p:nvSpPr>
        <p:spPr>
          <a:ln/>
        </p:spPr>
      </p:sp>
      <p:sp>
        <p:nvSpPr>
          <p:cNvPr id="19149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A7CDFB-ACD3-4A42-AD0D-264FAA579592}" type="slidenum">
              <a:rPr lang="en-US" altLang="zh-CN"/>
              <a:pPr/>
              <a:t>137</a:t>
            </a:fld>
            <a:endParaRPr lang="en-US" altLang="zh-CN"/>
          </a:p>
        </p:txBody>
      </p:sp>
      <p:sp>
        <p:nvSpPr>
          <p:cNvPr id="193538" name="Rectangle 2"/>
          <p:cNvSpPr>
            <a:spLocks noRot="1" noChangeArrowheads="1" noTextEdit="1"/>
          </p:cNvSpPr>
          <p:nvPr>
            <p:ph type="sldImg"/>
          </p:nvPr>
        </p:nvSpPr>
        <p:spPr>
          <a:ln/>
        </p:spPr>
      </p:sp>
      <p:sp>
        <p:nvSpPr>
          <p:cNvPr id="19353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E8973E-A6CB-46D2-941E-AF8817425958}" type="slidenum">
              <a:rPr lang="en-US" altLang="zh-CN"/>
              <a:pPr/>
              <a:t>138</a:t>
            </a:fld>
            <a:endParaRPr lang="en-US" altLang="zh-CN"/>
          </a:p>
        </p:txBody>
      </p:sp>
      <p:sp>
        <p:nvSpPr>
          <p:cNvPr id="195586" name="Rectangle 2"/>
          <p:cNvSpPr>
            <a:spLocks noRot="1" noChangeArrowheads="1" noTextEdit="1"/>
          </p:cNvSpPr>
          <p:nvPr>
            <p:ph type="sldImg"/>
          </p:nvPr>
        </p:nvSpPr>
        <p:spPr>
          <a:ln/>
        </p:spPr>
      </p:sp>
      <p:sp>
        <p:nvSpPr>
          <p:cNvPr id="19558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C5DD4-ABE2-474A-B228-67EDBB7AEE3E}" type="slidenum">
              <a:rPr lang="en-US" altLang="zh-CN"/>
              <a:pPr/>
              <a:t>139</a:t>
            </a:fld>
            <a:endParaRPr lang="en-US" altLang="zh-CN"/>
          </a:p>
        </p:txBody>
      </p:sp>
      <p:sp>
        <p:nvSpPr>
          <p:cNvPr id="197634" name="Rectangle 2"/>
          <p:cNvSpPr>
            <a:spLocks noRot="1" noChangeArrowheads="1" noTextEdit="1"/>
          </p:cNvSpPr>
          <p:nvPr>
            <p:ph type="sldImg"/>
          </p:nvPr>
        </p:nvSpPr>
        <p:spPr>
          <a:ln/>
        </p:spPr>
      </p:sp>
      <p:sp>
        <p:nvSpPr>
          <p:cNvPr id="19763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23804-5AC8-40B3-822B-78D2593419CD}" type="slidenum">
              <a:rPr lang="en-US" altLang="zh-CN"/>
              <a:pPr/>
              <a:t>140</a:t>
            </a:fld>
            <a:endParaRPr lang="en-US" altLang="zh-CN"/>
          </a:p>
        </p:txBody>
      </p:sp>
      <p:sp>
        <p:nvSpPr>
          <p:cNvPr id="199682" name="Rectangle 2"/>
          <p:cNvSpPr>
            <a:spLocks noRot="1" noChangeArrowheads="1" noTextEdit="1"/>
          </p:cNvSpPr>
          <p:nvPr>
            <p:ph type="sldImg"/>
          </p:nvPr>
        </p:nvSpPr>
        <p:spPr>
          <a:ln/>
        </p:spPr>
      </p:sp>
      <p:sp>
        <p:nvSpPr>
          <p:cNvPr id="19968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8C219-DC55-4FF2-895C-64458416F286}" type="slidenum">
              <a:rPr lang="en-US" altLang="zh-CN"/>
              <a:pPr/>
              <a:t>74</a:t>
            </a:fld>
            <a:endParaRPr lang="en-US" altLang="zh-CN"/>
          </a:p>
        </p:txBody>
      </p:sp>
      <p:sp>
        <p:nvSpPr>
          <p:cNvPr id="87042" name="Rectangle 2"/>
          <p:cNvSpPr>
            <a:spLocks noRot="1" noChangeArrowheads="1" noTextEdit="1"/>
          </p:cNvSpPr>
          <p:nvPr>
            <p:ph type="sldImg"/>
          </p:nvPr>
        </p:nvSpPr>
        <p:spPr>
          <a:ln/>
        </p:spPr>
      </p:sp>
      <p:sp>
        <p:nvSpPr>
          <p:cNvPr id="8704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312AD-5B09-43B1-9215-D5BEAA4B0ACE}" type="slidenum">
              <a:rPr lang="en-US" altLang="zh-CN"/>
              <a:pPr/>
              <a:t>141</a:t>
            </a:fld>
            <a:endParaRPr lang="en-US" altLang="zh-CN"/>
          </a:p>
        </p:txBody>
      </p:sp>
      <p:sp>
        <p:nvSpPr>
          <p:cNvPr id="201730" name="Rectangle 2"/>
          <p:cNvSpPr>
            <a:spLocks noRot="1" noChangeArrowheads="1" noTextEdit="1"/>
          </p:cNvSpPr>
          <p:nvPr>
            <p:ph type="sldImg"/>
          </p:nvPr>
        </p:nvSpPr>
        <p:spPr>
          <a:ln/>
        </p:spPr>
      </p:sp>
      <p:sp>
        <p:nvSpPr>
          <p:cNvPr id="20173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CE87D4-3CAC-451F-89EF-475BF1D63760}" type="slidenum">
              <a:rPr lang="en-US" altLang="zh-CN"/>
              <a:pPr/>
              <a:t>142</a:t>
            </a:fld>
            <a:endParaRPr lang="en-US" altLang="zh-CN"/>
          </a:p>
        </p:txBody>
      </p:sp>
      <p:sp>
        <p:nvSpPr>
          <p:cNvPr id="203778" name="Rectangle 2"/>
          <p:cNvSpPr>
            <a:spLocks noRot="1" noChangeArrowheads="1" noTextEdit="1"/>
          </p:cNvSpPr>
          <p:nvPr>
            <p:ph type="sldImg"/>
          </p:nvPr>
        </p:nvSpPr>
        <p:spPr>
          <a:ln/>
        </p:spPr>
      </p:sp>
      <p:sp>
        <p:nvSpPr>
          <p:cNvPr id="20377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090E7-88BA-4878-AEA5-D0C5364C6379}" type="slidenum">
              <a:rPr lang="en-US" altLang="zh-CN"/>
              <a:pPr/>
              <a:t>246</a:t>
            </a:fld>
            <a:endParaRPr lang="en-US" altLang="zh-CN"/>
          </a:p>
        </p:txBody>
      </p:sp>
      <p:sp>
        <p:nvSpPr>
          <p:cNvPr id="311298" name="Rectangle 2"/>
          <p:cNvSpPr>
            <a:spLocks noRot="1" noChangeArrowheads="1" noTextEdit="1"/>
          </p:cNvSpPr>
          <p:nvPr>
            <p:ph type="sldImg"/>
          </p:nvPr>
        </p:nvSpPr>
        <p:spPr>
          <a:xfrm>
            <a:off x="1152525" y="692150"/>
            <a:ext cx="4554538" cy="3416300"/>
          </a:xfrm>
          <a:ln/>
        </p:spPr>
      </p:sp>
      <p:sp>
        <p:nvSpPr>
          <p:cNvPr id="311299" name="Rectangle 3"/>
          <p:cNvSpPr>
            <a:spLocks noGrp="1" noChangeArrowheads="1"/>
          </p:cNvSpPr>
          <p:nvPr>
            <p:ph type="body" idx="1"/>
          </p:nvPr>
        </p:nvSpPr>
        <p:spPr>
          <a:xfrm>
            <a:off x="914400" y="4343400"/>
            <a:ext cx="5029200" cy="4114800"/>
          </a:xfrm>
        </p:spPr>
        <p:txBody>
          <a:bodyPr/>
          <a:lstStyle/>
          <a:p>
            <a:pPr defTabSz="762000"/>
            <a:r>
              <a:rPr lang="en-US" altLang="zh-CN"/>
              <a:t>5MIN</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52C395-DA57-4CA4-9BA3-A0605BEBD9BD}" type="slidenum">
              <a:rPr lang="en-US" altLang="zh-CN"/>
              <a:pPr/>
              <a:t>257</a:t>
            </a:fld>
            <a:endParaRPr lang="en-US" altLang="zh-CN"/>
          </a:p>
        </p:txBody>
      </p:sp>
      <p:sp>
        <p:nvSpPr>
          <p:cNvPr id="323586" name="Rectangle 2"/>
          <p:cNvSpPr>
            <a:spLocks noRot="1" noChangeArrowheads="1" noTextEdit="1"/>
          </p:cNvSpPr>
          <p:nvPr>
            <p:ph type="sldImg"/>
          </p:nvPr>
        </p:nvSpPr>
        <p:spPr>
          <a:ln/>
        </p:spPr>
      </p:sp>
      <p:sp>
        <p:nvSpPr>
          <p:cNvPr id="32358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0FE675-B9D3-47CA-BD5A-69C94DDDDDA7}" type="slidenum">
              <a:rPr lang="en-US" altLang="zh-CN"/>
              <a:pPr/>
              <a:t>258</a:t>
            </a:fld>
            <a:endParaRPr lang="en-US" altLang="zh-CN"/>
          </a:p>
        </p:txBody>
      </p:sp>
      <p:sp>
        <p:nvSpPr>
          <p:cNvPr id="325634" name="Rectangle 2"/>
          <p:cNvSpPr>
            <a:spLocks noRot="1" noChangeArrowheads="1" noTextEdit="1"/>
          </p:cNvSpPr>
          <p:nvPr>
            <p:ph type="sldImg"/>
          </p:nvPr>
        </p:nvSpPr>
        <p:spPr>
          <a:ln/>
        </p:spPr>
      </p:sp>
      <p:sp>
        <p:nvSpPr>
          <p:cNvPr id="32563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05FB11-49DB-4579-8267-6669EAC32FC7}" type="slidenum">
              <a:rPr lang="en-US" altLang="zh-CN"/>
              <a:pPr/>
              <a:t>259</a:t>
            </a:fld>
            <a:endParaRPr lang="en-US" altLang="zh-CN"/>
          </a:p>
        </p:txBody>
      </p:sp>
      <p:sp>
        <p:nvSpPr>
          <p:cNvPr id="327682" name="Rectangle 2"/>
          <p:cNvSpPr>
            <a:spLocks noRot="1" noChangeArrowheads="1" noTextEdit="1"/>
          </p:cNvSpPr>
          <p:nvPr>
            <p:ph type="sldImg"/>
          </p:nvPr>
        </p:nvSpPr>
        <p:spPr>
          <a:ln/>
        </p:spPr>
      </p:sp>
      <p:sp>
        <p:nvSpPr>
          <p:cNvPr id="327683" name="Rectangle 3"/>
          <p:cNvSpPr>
            <a:spLocks noGrp="1" noChangeArrowheads="1"/>
          </p:cNvSpPr>
          <p:nvPr>
            <p:ph type="body" idx="1"/>
          </p:nvPr>
        </p:nvSpPr>
        <p:spPr>
          <a:xfrm>
            <a:off x="914400" y="4343400"/>
            <a:ext cx="5029200" cy="4114800"/>
          </a:xfrm>
        </p:spPr>
        <p:txBody>
          <a:bodyPr/>
          <a:lstStyle/>
          <a:p>
            <a:r>
              <a:rPr lang="zh-CN" altLang="en-US">
                <a:solidFill>
                  <a:srgbClr val="000000"/>
                </a:solidFill>
              </a:rPr>
              <a:t>轻量级的、不讲究繁文缛节的、高纪律性的方法学。 </a:t>
            </a:r>
          </a:p>
          <a:p>
            <a:r>
              <a:rPr lang="zh-CN" altLang="en-US"/>
              <a:t>一种开发纪律，以简单性、交流、反馈和勇气为基本宗旨。</a:t>
            </a:r>
          </a:p>
          <a:p>
            <a:r>
              <a:rPr lang="zh-CN" altLang="en-US"/>
              <a:t>以有效的实践规则将整个团队紧密联系起来，通过充分的反馈使团队能随时知道自己目前的状况和恰当的调节规则以适应自己的特殊情况。</a:t>
            </a:r>
          </a:p>
          <a:p>
            <a:r>
              <a:rPr lang="zh-CN" altLang="en-US">
                <a:solidFill>
                  <a:srgbClr val="000000"/>
                </a:solidFill>
              </a:rPr>
              <a:t>一套能快速开发高质量软件所需的价值观、原则和活动的集合，使软件能以尽可能快的速度开发出来并向客户提供最高的效益。</a:t>
            </a:r>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FC6C03-E61C-4242-A13B-527F07158D51}" type="slidenum">
              <a:rPr lang="en-US" altLang="zh-CN"/>
              <a:pPr/>
              <a:t>75</a:t>
            </a:fld>
            <a:endParaRPr lang="en-US" altLang="zh-CN"/>
          </a:p>
        </p:txBody>
      </p:sp>
      <p:sp>
        <p:nvSpPr>
          <p:cNvPr id="89090" name="Rectangle 2"/>
          <p:cNvSpPr>
            <a:spLocks noRot="1" noChangeArrowheads="1" noTextEdit="1"/>
          </p:cNvSpPr>
          <p:nvPr>
            <p:ph type="sldImg"/>
          </p:nvPr>
        </p:nvSpPr>
        <p:spPr>
          <a:ln/>
        </p:spPr>
      </p:sp>
      <p:sp>
        <p:nvSpPr>
          <p:cNvPr id="8909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429DE7-7E10-4A8D-B76B-7977001C914B}" type="slidenum">
              <a:rPr lang="en-US" altLang="zh-CN"/>
              <a:pPr/>
              <a:t>76</a:t>
            </a:fld>
            <a:endParaRPr lang="en-US" altLang="zh-CN"/>
          </a:p>
        </p:txBody>
      </p:sp>
      <p:sp>
        <p:nvSpPr>
          <p:cNvPr id="91138" name="Rectangle 2"/>
          <p:cNvSpPr>
            <a:spLocks noRot="1" noChangeArrowheads="1" noTextEdit="1"/>
          </p:cNvSpPr>
          <p:nvPr>
            <p:ph type="sldImg"/>
          </p:nvPr>
        </p:nvSpPr>
        <p:spPr>
          <a:ln/>
        </p:spPr>
      </p:sp>
      <p:sp>
        <p:nvSpPr>
          <p:cNvPr id="9113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F55B00-B36C-4EEB-A730-4FB2991B36F6}" type="slidenum">
              <a:rPr lang="en-US" altLang="zh-CN"/>
              <a:pPr/>
              <a:t>77</a:t>
            </a:fld>
            <a:endParaRPr lang="en-US" altLang="zh-CN"/>
          </a:p>
        </p:txBody>
      </p:sp>
      <p:sp>
        <p:nvSpPr>
          <p:cNvPr id="93186" name="Rectangle 2"/>
          <p:cNvSpPr>
            <a:spLocks noRot="1" noChangeArrowheads="1" noTextEdit="1"/>
          </p:cNvSpPr>
          <p:nvPr>
            <p:ph type="sldImg"/>
          </p:nvPr>
        </p:nvSpPr>
        <p:spPr>
          <a:ln/>
        </p:spPr>
      </p:sp>
      <p:sp>
        <p:nvSpPr>
          <p:cNvPr id="9318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C846D6-FDE3-4777-8F95-08C90AA57FB6}" type="slidenum">
              <a:rPr lang="en-US" altLang="zh-CN"/>
              <a:pPr/>
              <a:t>78</a:t>
            </a:fld>
            <a:endParaRPr lang="en-US" altLang="zh-CN"/>
          </a:p>
        </p:txBody>
      </p:sp>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A793B93-4893-4D10-9B62-F346130C8530}" type="slidenum">
              <a:rPr lang="en-US" altLang="zh-CN"/>
              <a:pPr/>
              <a:t>‹#›</a:t>
            </a:fld>
            <a:endParaRPr lang="en-US" altLang="zh-CN"/>
          </a:p>
        </p:txBody>
      </p:sp>
    </p:spTree>
    <p:extLst>
      <p:ext uri="{BB962C8B-B14F-4D97-AF65-F5344CB8AC3E}">
        <p14:creationId xmlns:p14="http://schemas.microsoft.com/office/powerpoint/2010/main" val="356638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9E89F71-EE81-4349-9C81-C0171778009E}" type="slidenum">
              <a:rPr lang="en-US" altLang="zh-CN"/>
              <a:pPr/>
              <a:t>‹#›</a:t>
            </a:fld>
            <a:endParaRPr lang="en-US" altLang="zh-CN"/>
          </a:p>
        </p:txBody>
      </p:sp>
    </p:spTree>
    <p:extLst>
      <p:ext uri="{BB962C8B-B14F-4D97-AF65-F5344CB8AC3E}">
        <p14:creationId xmlns:p14="http://schemas.microsoft.com/office/powerpoint/2010/main" val="311214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B1BBCD3-5C46-48BD-8EEC-AC2E6F84BEE0}" type="slidenum">
              <a:rPr lang="en-US" altLang="zh-CN"/>
              <a:pPr/>
              <a:t>‹#›</a:t>
            </a:fld>
            <a:endParaRPr lang="en-US" altLang="zh-CN"/>
          </a:p>
        </p:txBody>
      </p:sp>
    </p:spTree>
    <p:extLst>
      <p:ext uri="{BB962C8B-B14F-4D97-AF65-F5344CB8AC3E}">
        <p14:creationId xmlns:p14="http://schemas.microsoft.com/office/powerpoint/2010/main" val="341420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923B9242-2A58-465C-84B8-AD1655DE5CD3}" type="slidenum">
              <a:rPr lang="en-US" altLang="zh-CN"/>
              <a:pPr/>
              <a:t>‹#›</a:t>
            </a:fld>
            <a:endParaRPr lang="en-US" altLang="zh-CN"/>
          </a:p>
        </p:txBody>
      </p:sp>
    </p:spTree>
    <p:extLst>
      <p:ext uri="{BB962C8B-B14F-4D97-AF65-F5344CB8AC3E}">
        <p14:creationId xmlns:p14="http://schemas.microsoft.com/office/powerpoint/2010/main" val="2974117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DF7D5F0A-1B60-412C-8A04-72628F19FFD1}" type="slidenum">
              <a:rPr lang="en-US" altLang="zh-CN"/>
              <a:pPr/>
              <a:t>‹#›</a:t>
            </a:fld>
            <a:endParaRPr lang="en-US" altLang="zh-CN"/>
          </a:p>
        </p:txBody>
      </p:sp>
    </p:spTree>
    <p:extLst>
      <p:ext uri="{BB962C8B-B14F-4D97-AF65-F5344CB8AC3E}">
        <p14:creationId xmlns:p14="http://schemas.microsoft.com/office/powerpoint/2010/main" val="1546110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ED0D5D12-D335-4927-86FD-912EF79E8392}" type="slidenum">
              <a:rPr lang="en-US" altLang="zh-CN"/>
              <a:pPr/>
              <a:t>‹#›</a:t>
            </a:fld>
            <a:endParaRPr lang="en-US" altLang="zh-CN"/>
          </a:p>
        </p:txBody>
      </p:sp>
    </p:spTree>
    <p:extLst>
      <p:ext uri="{BB962C8B-B14F-4D97-AF65-F5344CB8AC3E}">
        <p14:creationId xmlns:p14="http://schemas.microsoft.com/office/powerpoint/2010/main" val="2109923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0AD1D2C8-1568-4AF8-A3A9-3E144657C5B2}" type="slidenum">
              <a:rPr lang="en-US" altLang="zh-CN"/>
              <a:pPr/>
              <a:t>‹#›</a:t>
            </a:fld>
            <a:endParaRPr lang="en-US" altLang="zh-CN"/>
          </a:p>
        </p:txBody>
      </p:sp>
    </p:spTree>
    <p:extLst>
      <p:ext uri="{BB962C8B-B14F-4D97-AF65-F5344CB8AC3E}">
        <p14:creationId xmlns:p14="http://schemas.microsoft.com/office/powerpoint/2010/main" val="2104038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EC065116-74EC-4847-B83F-BAF0816F050C}" type="slidenum">
              <a:rPr lang="en-US" altLang="zh-CN"/>
              <a:pPr/>
              <a:t>‹#›</a:t>
            </a:fld>
            <a:endParaRPr lang="en-US" altLang="zh-CN"/>
          </a:p>
        </p:txBody>
      </p:sp>
    </p:spTree>
    <p:extLst>
      <p:ext uri="{BB962C8B-B14F-4D97-AF65-F5344CB8AC3E}">
        <p14:creationId xmlns:p14="http://schemas.microsoft.com/office/powerpoint/2010/main" val="3720507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515415C8-9697-4DFB-B01C-8441829174E3}" type="slidenum">
              <a:rPr lang="en-US" altLang="zh-CN"/>
              <a:pPr/>
              <a:t>‹#›</a:t>
            </a:fld>
            <a:endParaRPr lang="en-US" altLang="zh-CN"/>
          </a:p>
        </p:txBody>
      </p:sp>
    </p:spTree>
    <p:extLst>
      <p:ext uri="{BB962C8B-B14F-4D97-AF65-F5344CB8AC3E}">
        <p14:creationId xmlns:p14="http://schemas.microsoft.com/office/powerpoint/2010/main" val="2372857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E0FCE80-40B0-48DB-B522-1A116386BCA0}" type="slidenum">
              <a:rPr lang="en-US" altLang="zh-CN"/>
              <a:pPr/>
              <a:t>‹#›</a:t>
            </a:fld>
            <a:endParaRPr lang="en-US" altLang="zh-CN"/>
          </a:p>
        </p:txBody>
      </p:sp>
    </p:spTree>
    <p:extLst>
      <p:ext uri="{BB962C8B-B14F-4D97-AF65-F5344CB8AC3E}">
        <p14:creationId xmlns:p14="http://schemas.microsoft.com/office/powerpoint/2010/main" val="26134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FDBE8E6-21EE-463A-9C6B-BBAB9898A2C5}" type="slidenum">
              <a:rPr lang="en-US" altLang="zh-CN"/>
              <a:pPr/>
              <a:t>‹#›</a:t>
            </a:fld>
            <a:endParaRPr lang="en-US" altLang="zh-CN"/>
          </a:p>
        </p:txBody>
      </p:sp>
    </p:spTree>
    <p:extLst>
      <p:ext uri="{BB962C8B-B14F-4D97-AF65-F5344CB8AC3E}">
        <p14:creationId xmlns:p14="http://schemas.microsoft.com/office/powerpoint/2010/main" val="29675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6023B33-0328-45F3-A161-1FA3CAA1C435}" type="slidenum">
              <a:rPr lang="en-US" altLang="zh-CN"/>
              <a:pPr/>
              <a:t>‹#›</a:t>
            </a:fld>
            <a:endParaRPr lang="en-US" altLang="zh-CN"/>
          </a:p>
        </p:txBody>
      </p:sp>
    </p:spTree>
    <p:extLst>
      <p:ext uri="{BB962C8B-B14F-4D97-AF65-F5344CB8AC3E}">
        <p14:creationId xmlns:p14="http://schemas.microsoft.com/office/powerpoint/2010/main" val="102718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9627375-146C-4E03-ACF7-D12BE8A7BC61}" type="slidenum">
              <a:rPr lang="en-US" altLang="zh-CN"/>
              <a:pPr/>
              <a:t>‹#›</a:t>
            </a:fld>
            <a:endParaRPr lang="en-US" altLang="zh-CN"/>
          </a:p>
        </p:txBody>
      </p:sp>
    </p:spTree>
    <p:extLst>
      <p:ext uri="{BB962C8B-B14F-4D97-AF65-F5344CB8AC3E}">
        <p14:creationId xmlns:p14="http://schemas.microsoft.com/office/powerpoint/2010/main" val="271984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119ECB3-79C7-4C29-822D-CD1FD252115C}" type="slidenum">
              <a:rPr lang="en-US" altLang="zh-CN"/>
              <a:pPr/>
              <a:t>‹#›</a:t>
            </a:fld>
            <a:endParaRPr lang="en-US" altLang="zh-CN"/>
          </a:p>
        </p:txBody>
      </p:sp>
    </p:spTree>
    <p:extLst>
      <p:ext uri="{BB962C8B-B14F-4D97-AF65-F5344CB8AC3E}">
        <p14:creationId xmlns:p14="http://schemas.microsoft.com/office/powerpoint/2010/main" val="973212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7337C7B-B068-4CF0-AA5C-40299369800F}" type="slidenum">
              <a:rPr lang="en-US" altLang="zh-CN"/>
              <a:pPr/>
              <a:t>‹#›</a:t>
            </a:fld>
            <a:endParaRPr lang="en-US" altLang="zh-CN"/>
          </a:p>
        </p:txBody>
      </p:sp>
    </p:spTree>
    <p:extLst>
      <p:ext uri="{BB962C8B-B14F-4D97-AF65-F5344CB8AC3E}">
        <p14:creationId xmlns:p14="http://schemas.microsoft.com/office/powerpoint/2010/main" val="913092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0F18B4D-E0FE-4C55-938B-19C1BD8D7A52}" type="slidenum">
              <a:rPr lang="en-US" altLang="zh-CN"/>
              <a:pPr/>
              <a:t>‹#›</a:t>
            </a:fld>
            <a:endParaRPr lang="en-US" altLang="zh-CN"/>
          </a:p>
        </p:txBody>
      </p:sp>
    </p:spTree>
    <p:extLst>
      <p:ext uri="{BB962C8B-B14F-4D97-AF65-F5344CB8AC3E}">
        <p14:creationId xmlns:p14="http://schemas.microsoft.com/office/powerpoint/2010/main" val="23338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03D4767-ABA4-4325-9233-69E0201EC62B}" type="slidenum">
              <a:rPr lang="en-US" altLang="zh-CN"/>
              <a:pPr/>
              <a:t>‹#›</a:t>
            </a:fld>
            <a:endParaRPr lang="en-US" altLang="zh-CN"/>
          </a:p>
        </p:txBody>
      </p:sp>
    </p:spTree>
    <p:extLst>
      <p:ext uri="{BB962C8B-B14F-4D97-AF65-F5344CB8AC3E}">
        <p14:creationId xmlns:p14="http://schemas.microsoft.com/office/powerpoint/2010/main" val="3744156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0F2A604-B1C9-4009-82F3-4B392BD421C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1.xml"/><Relationship Id="rId7" Type="http://schemas.openxmlformats.org/officeDocument/2006/relationships/image" Target="../media/image16.png"/><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7.png"/></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wmf"/><Relationship Id="rId4" Type="http://schemas.openxmlformats.org/officeDocument/2006/relationships/oleObject" Target="file:///C:\Users\Rose%20Demo\RegisterSystem.mdl\100%250,0x1943,1490%23INTDGRM:\40E0141E028D\40E0218B02C6" TargetMode="Externa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35.xml"/><Relationship Id="rId7" Type="http://schemas.openxmlformats.org/officeDocument/2006/relationships/image" Target="../media/image21.png"/><Relationship Id="rId2" Type="http://schemas.openxmlformats.org/officeDocument/2006/relationships/slideLayout" Target="../slideLayouts/slideLayout1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20.png"/><Relationship Id="rId4" Type="http://schemas.openxmlformats.org/officeDocument/2006/relationships/oleObject" Target="../embeddings/oleObject6.bin"/><Relationship Id="rId9" Type="http://schemas.openxmlformats.org/officeDocument/2006/relationships/image" Target="../media/image22.png"/></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3.wmf"/><Relationship Id="rId4" Type="http://schemas.openxmlformats.org/officeDocument/2006/relationships/oleObject" Target="file:///C:\Users\Rose%20Demo\RegisterSystem.mdl\100%250,0x1943,1553%23OBJDGRM:\40E0141E028D\40E02BA002A0" TargetMode="Externa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4.wmf"/><Relationship Id="rId4" Type="http://schemas.openxmlformats.org/officeDocument/2006/relationships/oleObject" Target="file:///C:\Users\Rose%20Demo\RegisterSystem.mdl\100%250,0x2834,1553%23STATDGRM:\40E0141E028D\40E02D5700A2\40E02D570156" TargetMode="Externa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6.wmf"/><Relationship Id="rId4" Type="http://schemas.openxmlformats.org/officeDocument/2006/relationships/oleObject" Target="file:///C:\Users\Rose%20Demo\RegisterSystem.mdl\100%250,0x2337,1731%23ACTDGRM:\40E0141E028D\40E0BBD501FC\40E0BBE403C0\40E0BBE403C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http://202.119.2.197/webcourses/rjgc/images/tu1/tu1_1.gi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http://www-128.ibm.com/developerworks/cn/linux/software_engineering/requirement/part2/fig1.gi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0.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12.bin"/></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447800" y="3581400"/>
            <a:ext cx="678180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r>
              <a:rPr kumimoji="1" lang="zh-CN" altLang="en-US" sz="6000">
                <a:latin typeface="Palatino-Roman" charset="0"/>
              </a:rPr>
              <a:t>软件工程导论</a:t>
            </a:r>
          </a:p>
        </p:txBody>
      </p:sp>
      <p:sp>
        <p:nvSpPr>
          <p:cNvPr id="6147" name="Rectangle 3"/>
          <p:cNvSpPr>
            <a:spLocks noGrp="1" noChangeArrowheads="1"/>
          </p:cNvSpPr>
          <p:nvPr>
            <p:ph type="title" idx="4294967295"/>
          </p:nvPr>
        </p:nvSpPr>
        <p:spPr>
          <a:xfrm>
            <a:off x="838200" y="1752600"/>
            <a:ext cx="7772400" cy="1143000"/>
          </a:xfrm>
        </p:spPr>
        <p:txBody>
          <a:bodyPr/>
          <a:lstStyle/>
          <a:p>
            <a:r>
              <a:rPr lang="zh-CN" altLang="en-US" sz="5900">
                <a:solidFill>
                  <a:schemeClr val="tx1"/>
                </a:solidFill>
                <a:latin typeface="Palatino-Bold" charset="0"/>
              </a:rPr>
              <a:t>第一章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latin typeface="宋体" pitchFamily="2" charset="-122"/>
              </a:rPr>
              <a:t>软件开发的发展与变化</a:t>
            </a:r>
          </a:p>
        </p:txBody>
      </p:sp>
      <p:sp>
        <p:nvSpPr>
          <p:cNvPr id="15363" name="Rectangle 3"/>
          <p:cNvSpPr>
            <a:spLocks noGrp="1" noChangeArrowheads="1"/>
          </p:cNvSpPr>
          <p:nvPr>
            <p:ph type="body" idx="1"/>
          </p:nvPr>
        </p:nvSpPr>
        <p:spPr/>
        <p:txBody>
          <a:bodyPr/>
          <a:lstStyle/>
          <a:p>
            <a:pPr algn="just"/>
            <a:r>
              <a:rPr lang="en-US" altLang="zh-CN" sz="2400"/>
              <a:t>  </a:t>
            </a:r>
            <a:r>
              <a:rPr lang="zh-CN" altLang="en-US" sz="2400"/>
              <a:t>应对这些变化的是：</a:t>
            </a:r>
          </a:p>
          <a:p>
            <a:pPr algn="just"/>
            <a:r>
              <a:rPr lang="en-US" altLang="zh-CN" sz="2400"/>
              <a:t>1 </a:t>
            </a:r>
            <a:r>
              <a:rPr lang="zh-CN" altLang="en-US" sz="2400"/>
              <a:t>市场化：软件开发由个人爱好行为转变为企业行为，需要大量的投资、大量的人力，并且要按照市场规律来运作</a:t>
            </a:r>
          </a:p>
          <a:p>
            <a:pPr algn="just"/>
            <a:r>
              <a:rPr lang="en-US" altLang="zh-CN" sz="2400"/>
              <a:t>2 </a:t>
            </a:r>
            <a:r>
              <a:rPr lang="zh-CN" altLang="en-US" sz="2400"/>
              <a:t>知本化：要求技术的积累、模块的积累和成果的积累；</a:t>
            </a:r>
          </a:p>
          <a:p>
            <a:pPr algn="just"/>
            <a:r>
              <a:rPr lang="en-US" altLang="zh-CN" sz="2400"/>
              <a:t>3 </a:t>
            </a:r>
            <a:r>
              <a:rPr lang="zh-CN" altLang="en-US" sz="2400"/>
              <a:t>开发过程的规范化：来应对需求多变，人员流动</a:t>
            </a:r>
          </a:p>
          <a:p>
            <a:pPr algn="just"/>
            <a:r>
              <a:rPr lang="en-US" altLang="zh-CN" sz="2400"/>
              <a:t>4 </a:t>
            </a:r>
            <a:r>
              <a:rPr lang="zh-CN" altLang="en-US" sz="2400"/>
              <a:t>标准化：能力成熟度，质量控制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a:solidFill>
                  <a:schemeClr val="tx1"/>
                </a:solidFill>
              </a:rPr>
              <a:t>用</a:t>
            </a:r>
            <a:r>
              <a:rPr lang="en-US" altLang="en-GB">
                <a:solidFill>
                  <a:schemeClr val="tx1"/>
                </a:solidFill>
              </a:rPr>
              <a:t>例图</a:t>
            </a:r>
            <a:r>
              <a:rPr lang="zh-CN" altLang="en-US">
                <a:solidFill>
                  <a:schemeClr val="tx1"/>
                </a:solidFill>
              </a:rPr>
              <a:t>图元（系统边界）</a:t>
            </a:r>
          </a:p>
        </p:txBody>
      </p:sp>
      <p:sp>
        <p:nvSpPr>
          <p:cNvPr id="131075" name="Rectangle 3"/>
          <p:cNvSpPr>
            <a:spLocks noGrp="1" noChangeArrowheads="1"/>
          </p:cNvSpPr>
          <p:nvPr>
            <p:ph type="body" idx="1"/>
          </p:nvPr>
        </p:nvSpPr>
        <p:spPr/>
        <p:txBody>
          <a:bodyPr/>
          <a:lstStyle/>
          <a:p>
            <a:r>
              <a:rPr lang="en-GB" altLang="en-US"/>
              <a:t>系统边界</a:t>
            </a:r>
            <a:r>
              <a:rPr lang="en-GB" altLang="zh-CN"/>
              <a:t>，</a:t>
            </a:r>
            <a:r>
              <a:rPr lang="zh-CN" altLang="en-GB"/>
              <a:t>系统边界可以省略</a:t>
            </a:r>
            <a:endParaRPr lang="zh-CN" altLang="en-US" sz="3600"/>
          </a:p>
          <a:p>
            <a:pPr>
              <a:buFontTx/>
              <a:buNone/>
            </a:pPr>
            <a:r>
              <a:rPr lang="zh-CN" altLang="en-US" sz="3600"/>
              <a:t>			</a:t>
            </a:r>
            <a:r>
              <a:rPr lang="en-GB" altLang="en-US" sz="2700"/>
              <a:t>系统名称</a:t>
            </a:r>
            <a:endParaRPr lang="zh-CN" altLang="en-US" sz="3600"/>
          </a:p>
          <a:p>
            <a:pPr>
              <a:buFontTx/>
              <a:buNone/>
            </a:pPr>
            <a:endParaRPr lang="zh-CN" altLang="en-US" sz="3600"/>
          </a:p>
          <a:p>
            <a:pPr>
              <a:buFontTx/>
              <a:buNone/>
            </a:pPr>
            <a:endParaRPr lang="zh-CN" altLang="en-US" sz="3600"/>
          </a:p>
          <a:p>
            <a:pPr>
              <a:buFontTx/>
              <a:buNone/>
            </a:pPr>
            <a:endParaRPr lang="zh-CN" altLang="en-US" sz="3600"/>
          </a:p>
          <a:p>
            <a:pPr>
              <a:buFontTx/>
              <a:buNone/>
            </a:pPr>
            <a:r>
              <a:rPr lang="zh-CN" altLang="en-US" sz="3600"/>
              <a:t>    </a:t>
            </a:r>
            <a:endParaRPr lang="zh-CN" altLang="en-US"/>
          </a:p>
        </p:txBody>
      </p:sp>
      <p:sp>
        <p:nvSpPr>
          <p:cNvPr id="131076" name="Rectangle 4"/>
          <p:cNvSpPr>
            <a:spLocks noChangeArrowheads="1"/>
          </p:cNvSpPr>
          <p:nvPr/>
        </p:nvSpPr>
        <p:spPr bwMode="auto">
          <a:xfrm>
            <a:off x="2484438" y="3213100"/>
            <a:ext cx="2808287" cy="20161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77" name="Line 5"/>
          <p:cNvSpPr>
            <a:spLocks noChangeShapeType="1"/>
          </p:cNvSpPr>
          <p:nvPr/>
        </p:nvSpPr>
        <p:spPr bwMode="auto">
          <a:xfrm flipH="1">
            <a:off x="6227763" y="3789363"/>
            <a:ext cx="1387475" cy="4762"/>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078" name="Text Box 6"/>
          <p:cNvSpPr txBox="1">
            <a:spLocks noChangeArrowheads="1"/>
          </p:cNvSpPr>
          <p:nvPr/>
        </p:nvSpPr>
        <p:spPr bwMode="auto">
          <a:xfrm>
            <a:off x="6011863" y="4005263"/>
            <a:ext cx="1728787"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spcBef>
                <a:spcPct val="50000"/>
              </a:spcBef>
            </a:pPr>
            <a:r>
              <a:rPr lang="zh-CN" altLang="en-US">
                <a:latin typeface="Tahoma" pitchFamily="34" charset="0"/>
              </a:rPr>
              <a:t>箭头表示参与</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42938" y="1339850"/>
            <a:ext cx="7794625" cy="708025"/>
          </a:xfrm>
          <a:noFill/>
          <a:ln/>
          <a:extLst>
            <a:ext uri="{91240B29-F687-4F45-9708-019B960494DF}">
              <a14:hiddenLine xmlns:a14="http://schemas.microsoft.com/office/drawing/2010/main" w="12700">
                <a:solidFill>
                  <a:schemeClr val="tx1"/>
                </a:solidFill>
                <a:miter lim="800000"/>
                <a:headEnd/>
                <a:tailEnd/>
              </a14:hiddenLine>
            </a:ext>
          </a:extLst>
        </p:spPr>
        <p:txBody>
          <a:bodyPr lIns="55540" tIns="22216" rIns="55540" bIns="22216" anchor="t">
            <a:spAutoFit/>
          </a:bodyPr>
          <a:lstStyle/>
          <a:p>
            <a:pPr defTabSz="1165225"/>
            <a:r>
              <a:rPr lang="zh-CN" altLang="en-US">
                <a:solidFill>
                  <a:schemeClr val="tx1"/>
                </a:solidFill>
              </a:rPr>
              <a:t>用例图</a:t>
            </a:r>
          </a:p>
        </p:txBody>
      </p:sp>
      <p:grpSp>
        <p:nvGrpSpPr>
          <p:cNvPr id="132099" name="Group 3"/>
          <p:cNvGrpSpPr>
            <a:grpSpLocks/>
          </p:cNvGrpSpPr>
          <p:nvPr/>
        </p:nvGrpSpPr>
        <p:grpSpPr bwMode="auto">
          <a:xfrm>
            <a:off x="733425" y="2965450"/>
            <a:ext cx="542925" cy="1214438"/>
            <a:chOff x="462" y="1775"/>
            <a:chExt cx="342" cy="765"/>
          </a:xfrm>
        </p:grpSpPr>
        <p:grpSp>
          <p:nvGrpSpPr>
            <p:cNvPr id="132100" name="Group 4"/>
            <p:cNvGrpSpPr>
              <a:grpSpLocks/>
            </p:cNvGrpSpPr>
            <p:nvPr/>
          </p:nvGrpSpPr>
          <p:grpSpPr bwMode="auto">
            <a:xfrm>
              <a:off x="515" y="1775"/>
              <a:ext cx="239" cy="529"/>
              <a:chOff x="515" y="1775"/>
              <a:chExt cx="239" cy="529"/>
            </a:xfrm>
          </p:grpSpPr>
          <p:sp>
            <p:nvSpPr>
              <p:cNvPr id="132101" name="Oval 5"/>
              <p:cNvSpPr>
                <a:spLocks noChangeArrowheads="1"/>
              </p:cNvSpPr>
              <p:nvPr/>
            </p:nvSpPr>
            <p:spPr bwMode="auto">
              <a:xfrm>
                <a:off x="534" y="1775"/>
                <a:ext cx="200" cy="197"/>
              </a:xfrm>
              <a:prstGeom prst="ellipse">
                <a:avLst/>
              </a:prstGeom>
              <a:noFill/>
              <a:ln w="254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2102" name="Group 6"/>
              <p:cNvGrpSpPr>
                <a:grpSpLocks/>
              </p:cNvGrpSpPr>
              <p:nvPr/>
            </p:nvGrpSpPr>
            <p:grpSpPr bwMode="auto">
              <a:xfrm>
                <a:off x="515" y="2146"/>
                <a:ext cx="239" cy="158"/>
                <a:chOff x="515" y="2146"/>
                <a:chExt cx="239" cy="158"/>
              </a:xfrm>
            </p:grpSpPr>
            <p:sp>
              <p:nvSpPr>
                <p:cNvPr id="132103" name="Line 7"/>
                <p:cNvSpPr>
                  <a:spLocks noChangeShapeType="1"/>
                </p:cNvSpPr>
                <p:nvPr/>
              </p:nvSpPr>
              <p:spPr bwMode="auto">
                <a:xfrm flipH="1">
                  <a:off x="515" y="2146"/>
                  <a:ext cx="120" cy="15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04" name="Line 8"/>
                <p:cNvSpPr>
                  <a:spLocks noChangeShapeType="1"/>
                </p:cNvSpPr>
                <p:nvPr/>
              </p:nvSpPr>
              <p:spPr bwMode="auto">
                <a:xfrm>
                  <a:off x="634" y="2146"/>
                  <a:ext cx="120" cy="15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2105" name="Group 9"/>
              <p:cNvGrpSpPr>
                <a:grpSpLocks/>
              </p:cNvGrpSpPr>
              <p:nvPr/>
            </p:nvGrpSpPr>
            <p:grpSpPr bwMode="auto">
              <a:xfrm>
                <a:off x="516" y="1980"/>
                <a:ext cx="237" cy="162"/>
                <a:chOff x="516" y="1980"/>
                <a:chExt cx="237" cy="162"/>
              </a:xfrm>
            </p:grpSpPr>
            <p:sp>
              <p:nvSpPr>
                <p:cNvPr id="132106" name="Line 10"/>
                <p:cNvSpPr>
                  <a:spLocks noChangeShapeType="1"/>
                </p:cNvSpPr>
                <p:nvPr/>
              </p:nvSpPr>
              <p:spPr bwMode="auto">
                <a:xfrm>
                  <a:off x="634" y="1980"/>
                  <a:ext cx="0" cy="162"/>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07" name="Line 11"/>
                <p:cNvSpPr>
                  <a:spLocks noChangeShapeType="1"/>
                </p:cNvSpPr>
                <p:nvPr/>
              </p:nvSpPr>
              <p:spPr bwMode="auto">
                <a:xfrm>
                  <a:off x="516" y="2040"/>
                  <a:ext cx="2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32108" name="Rectangle 12"/>
            <p:cNvSpPr>
              <a:spLocks noChangeArrowheads="1"/>
            </p:cNvSpPr>
            <p:nvPr/>
          </p:nvSpPr>
          <p:spPr bwMode="auto">
            <a:xfrm>
              <a:off x="462" y="2355"/>
              <a:ext cx="342"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52" tIns="44432" rIns="90452" bIns="44432" anchor="ctr">
              <a:spAutoFit/>
            </a:bodyPr>
            <a:lstStyle/>
            <a:p>
              <a:pPr algn="ctr" eaLnBrk="0" hangingPunct="0"/>
              <a:r>
                <a:rPr lang="zh-CN" altLang="en-US" sz="1400"/>
                <a:t>学生</a:t>
              </a:r>
            </a:p>
          </p:txBody>
        </p:sp>
      </p:grpSp>
      <p:grpSp>
        <p:nvGrpSpPr>
          <p:cNvPr id="132109" name="Group 13"/>
          <p:cNvGrpSpPr>
            <a:grpSpLocks/>
          </p:cNvGrpSpPr>
          <p:nvPr/>
        </p:nvGrpSpPr>
        <p:grpSpPr bwMode="auto">
          <a:xfrm>
            <a:off x="7469188" y="4584700"/>
            <a:ext cx="722312" cy="1214438"/>
            <a:chOff x="2600" y="3023"/>
            <a:chExt cx="455" cy="765"/>
          </a:xfrm>
        </p:grpSpPr>
        <p:grpSp>
          <p:nvGrpSpPr>
            <p:cNvPr id="132110" name="Group 14"/>
            <p:cNvGrpSpPr>
              <a:grpSpLocks/>
            </p:cNvGrpSpPr>
            <p:nvPr/>
          </p:nvGrpSpPr>
          <p:grpSpPr bwMode="auto">
            <a:xfrm>
              <a:off x="2707" y="3023"/>
              <a:ext cx="239" cy="529"/>
              <a:chOff x="2707" y="3023"/>
              <a:chExt cx="239" cy="529"/>
            </a:xfrm>
          </p:grpSpPr>
          <p:sp>
            <p:nvSpPr>
              <p:cNvPr id="132111" name="Oval 15"/>
              <p:cNvSpPr>
                <a:spLocks noChangeArrowheads="1"/>
              </p:cNvSpPr>
              <p:nvPr/>
            </p:nvSpPr>
            <p:spPr bwMode="auto">
              <a:xfrm>
                <a:off x="2726" y="3023"/>
                <a:ext cx="200" cy="197"/>
              </a:xfrm>
              <a:prstGeom prst="ellipse">
                <a:avLst/>
              </a:prstGeom>
              <a:noFill/>
              <a:ln w="254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2112" name="Group 16"/>
              <p:cNvGrpSpPr>
                <a:grpSpLocks/>
              </p:cNvGrpSpPr>
              <p:nvPr/>
            </p:nvGrpSpPr>
            <p:grpSpPr bwMode="auto">
              <a:xfrm>
                <a:off x="2707" y="3394"/>
                <a:ext cx="239" cy="158"/>
                <a:chOff x="2707" y="3394"/>
                <a:chExt cx="239" cy="158"/>
              </a:xfrm>
            </p:grpSpPr>
            <p:sp>
              <p:nvSpPr>
                <p:cNvPr id="132113" name="Line 17"/>
                <p:cNvSpPr>
                  <a:spLocks noChangeShapeType="1"/>
                </p:cNvSpPr>
                <p:nvPr/>
              </p:nvSpPr>
              <p:spPr bwMode="auto">
                <a:xfrm flipH="1">
                  <a:off x="2707" y="3394"/>
                  <a:ext cx="120" cy="15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14" name="Line 18"/>
                <p:cNvSpPr>
                  <a:spLocks noChangeShapeType="1"/>
                </p:cNvSpPr>
                <p:nvPr/>
              </p:nvSpPr>
              <p:spPr bwMode="auto">
                <a:xfrm>
                  <a:off x="2826" y="3394"/>
                  <a:ext cx="120" cy="15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2115" name="Group 19"/>
              <p:cNvGrpSpPr>
                <a:grpSpLocks/>
              </p:cNvGrpSpPr>
              <p:nvPr/>
            </p:nvGrpSpPr>
            <p:grpSpPr bwMode="auto">
              <a:xfrm>
                <a:off x="2708" y="3228"/>
                <a:ext cx="237" cy="162"/>
                <a:chOff x="2708" y="3228"/>
                <a:chExt cx="237" cy="162"/>
              </a:xfrm>
            </p:grpSpPr>
            <p:sp>
              <p:nvSpPr>
                <p:cNvPr id="132116" name="Line 20"/>
                <p:cNvSpPr>
                  <a:spLocks noChangeShapeType="1"/>
                </p:cNvSpPr>
                <p:nvPr/>
              </p:nvSpPr>
              <p:spPr bwMode="auto">
                <a:xfrm>
                  <a:off x="2826" y="3228"/>
                  <a:ext cx="0" cy="162"/>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17" name="Line 21"/>
                <p:cNvSpPr>
                  <a:spLocks noChangeShapeType="1"/>
                </p:cNvSpPr>
                <p:nvPr/>
              </p:nvSpPr>
              <p:spPr bwMode="auto">
                <a:xfrm>
                  <a:off x="2708" y="3288"/>
                  <a:ext cx="2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32118" name="Rectangle 22"/>
            <p:cNvSpPr>
              <a:spLocks noChangeArrowheads="1"/>
            </p:cNvSpPr>
            <p:nvPr/>
          </p:nvSpPr>
          <p:spPr bwMode="auto">
            <a:xfrm>
              <a:off x="2600" y="3603"/>
              <a:ext cx="455"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52" tIns="44432" rIns="90452" bIns="44432" anchor="ctr">
              <a:spAutoFit/>
            </a:bodyPr>
            <a:lstStyle/>
            <a:p>
              <a:pPr algn="ctr" eaLnBrk="0" hangingPunct="0"/>
              <a:r>
                <a:rPr lang="zh-CN" altLang="en-US" sz="1400"/>
                <a:t>登陆员</a:t>
              </a:r>
            </a:p>
          </p:txBody>
        </p:sp>
      </p:grpSp>
      <p:grpSp>
        <p:nvGrpSpPr>
          <p:cNvPr id="132119" name="Group 23"/>
          <p:cNvGrpSpPr>
            <a:grpSpLocks/>
          </p:cNvGrpSpPr>
          <p:nvPr/>
        </p:nvGrpSpPr>
        <p:grpSpPr bwMode="auto">
          <a:xfrm>
            <a:off x="7515225" y="2889250"/>
            <a:ext cx="542925" cy="1214438"/>
            <a:chOff x="4734" y="1727"/>
            <a:chExt cx="342" cy="765"/>
          </a:xfrm>
        </p:grpSpPr>
        <p:grpSp>
          <p:nvGrpSpPr>
            <p:cNvPr id="132120" name="Group 24"/>
            <p:cNvGrpSpPr>
              <a:grpSpLocks/>
            </p:cNvGrpSpPr>
            <p:nvPr/>
          </p:nvGrpSpPr>
          <p:grpSpPr bwMode="auto">
            <a:xfrm>
              <a:off x="4784" y="1727"/>
              <a:ext cx="239" cy="529"/>
              <a:chOff x="4784" y="1727"/>
              <a:chExt cx="239" cy="529"/>
            </a:xfrm>
          </p:grpSpPr>
          <p:sp>
            <p:nvSpPr>
              <p:cNvPr id="132121" name="Oval 25"/>
              <p:cNvSpPr>
                <a:spLocks noChangeArrowheads="1"/>
              </p:cNvSpPr>
              <p:nvPr/>
            </p:nvSpPr>
            <p:spPr bwMode="auto">
              <a:xfrm>
                <a:off x="4803" y="1727"/>
                <a:ext cx="200" cy="197"/>
              </a:xfrm>
              <a:prstGeom prst="ellipse">
                <a:avLst/>
              </a:prstGeom>
              <a:noFill/>
              <a:ln w="254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2122" name="Group 26"/>
              <p:cNvGrpSpPr>
                <a:grpSpLocks/>
              </p:cNvGrpSpPr>
              <p:nvPr/>
            </p:nvGrpSpPr>
            <p:grpSpPr bwMode="auto">
              <a:xfrm>
                <a:off x="4784" y="2098"/>
                <a:ext cx="239" cy="158"/>
                <a:chOff x="4784" y="2098"/>
                <a:chExt cx="239" cy="158"/>
              </a:xfrm>
            </p:grpSpPr>
            <p:sp>
              <p:nvSpPr>
                <p:cNvPr id="132123" name="Line 27"/>
                <p:cNvSpPr>
                  <a:spLocks noChangeShapeType="1"/>
                </p:cNvSpPr>
                <p:nvPr/>
              </p:nvSpPr>
              <p:spPr bwMode="auto">
                <a:xfrm flipH="1">
                  <a:off x="4784" y="2098"/>
                  <a:ext cx="120" cy="15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24" name="Line 28"/>
                <p:cNvSpPr>
                  <a:spLocks noChangeShapeType="1"/>
                </p:cNvSpPr>
                <p:nvPr/>
              </p:nvSpPr>
              <p:spPr bwMode="auto">
                <a:xfrm>
                  <a:off x="4903" y="2098"/>
                  <a:ext cx="120" cy="15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2125" name="Group 29"/>
              <p:cNvGrpSpPr>
                <a:grpSpLocks/>
              </p:cNvGrpSpPr>
              <p:nvPr/>
            </p:nvGrpSpPr>
            <p:grpSpPr bwMode="auto">
              <a:xfrm>
                <a:off x="4785" y="1932"/>
                <a:ext cx="237" cy="162"/>
                <a:chOff x="4785" y="1932"/>
                <a:chExt cx="237" cy="162"/>
              </a:xfrm>
            </p:grpSpPr>
            <p:sp>
              <p:nvSpPr>
                <p:cNvPr id="132126" name="Line 30"/>
                <p:cNvSpPr>
                  <a:spLocks noChangeShapeType="1"/>
                </p:cNvSpPr>
                <p:nvPr/>
              </p:nvSpPr>
              <p:spPr bwMode="auto">
                <a:xfrm>
                  <a:off x="4903" y="1932"/>
                  <a:ext cx="0" cy="162"/>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27" name="Line 31"/>
                <p:cNvSpPr>
                  <a:spLocks noChangeShapeType="1"/>
                </p:cNvSpPr>
                <p:nvPr/>
              </p:nvSpPr>
              <p:spPr bwMode="auto">
                <a:xfrm>
                  <a:off x="4785" y="1992"/>
                  <a:ext cx="2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32128" name="Rectangle 32"/>
            <p:cNvSpPr>
              <a:spLocks noChangeArrowheads="1"/>
            </p:cNvSpPr>
            <p:nvPr/>
          </p:nvSpPr>
          <p:spPr bwMode="auto">
            <a:xfrm>
              <a:off x="4734" y="2307"/>
              <a:ext cx="342"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52" tIns="44432" rIns="90452" bIns="44432" anchor="ctr">
              <a:spAutoFit/>
            </a:bodyPr>
            <a:lstStyle/>
            <a:p>
              <a:pPr algn="ctr" eaLnBrk="0" hangingPunct="0"/>
              <a:r>
                <a:rPr lang="zh-CN" altLang="en-US" sz="1400"/>
                <a:t>教授</a:t>
              </a:r>
            </a:p>
          </p:txBody>
        </p:sp>
      </p:grpSp>
      <p:sp>
        <p:nvSpPr>
          <p:cNvPr id="132129" name="Oval 33"/>
          <p:cNvSpPr>
            <a:spLocks noChangeArrowheads="1"/>
          </p:cNvSpPr>
          <p:nvPr/>
        </p:nvSpPr>
        <p:spPr bwMode="auto">
          <a:xfrm>
            <a:off x="2343150" y="3803650"/>
            <a:ext cx="1292225" cy="460375"/>
          </a:xfrm>
          <a:prstGeom prst="ellipse">
            <a:avLst/>
          </a:prstGeom>
          <a:noFill/>
          <a:ln w="254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0" name="Rectangle 34"/>
          <p:cNvSpPr>
            <a:spLocks noChangeArrowheads="1"/>
          </p:cNvSpPr>
          <p:nvPr/>
        </p:nvSpPr>
        <p:spPr bwMode="auto">
          <a:xfrm>
            <a:off x="2333625" y="4295775"/>
            <a:ext cx="1260475"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52" tIns="44432" rIns="90452" bIns="44432" anchor="ctr">
            <a:spAutoFit/>
          </a:bodyPr>
          <a:lstStyle/>
          <a:p>
            <a:pPr algn="ctr" eaLnBrk="0" hangingPunct="0"/>
            <a:r>
              <a:rPr lang="zh-CN" altLang="en-US" sz="1400"/>
              <a:t>维护选课计划</a:t>
            </a:r>
          </a:p>
        </p:txBody>
      </p:sp>
      <p:sp>
        <p:nvSpPr>
          <p:cNvPr id="132131" name="Oval 35"/>
          <p:cNvSpPr>
            <a:spLocks noChangeArrowheads="1"/>
          </p:cNvSpPr>
          <p:nvPr/>
        </p:nvSpPr>
        <p:spPr bwMode="auto">
          <a:xfrm>
            <a:off x="4735513" y="4081463"/>
            <a:ext cx="1146175" cy="460375"/>
          </a:xfrm>
          <a:prstGeom prst="ellipse">
            <a:avLst/>
          </a:prstGeom>
          <a:noFill/>
          <a:ln w="254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2" name="Rectangle 36"/>
          <p:cNvSpPr>
            <a:spLocks noChangeArrowheads="1"/>
          </p:cNvSpPr>
          <p:nvPr/>
        </p:nvSpPr>
        <p:spPr bwMode="auto">
          <a:xfrm>
            <a:off x="4783138" y="4583113"/>
            <a:ext cx="1081087" cy="29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52" tIns="44432" rIns="90452" bIns="44432" anchor="ctr">
            <a:spAutoFit/>
          </a:bodyPr>
          <a:lstStyle/>
          <a:p>
            <a:pPr algn="ctr" eaLnBrk="0" hangingPunct="0"/>
            <a:r>
              <a:rPr lang="zh-CN" altLang="en-US" sz="1400"/>
              <a:t>维护课程表</a:t>
            </a:r>
          </a:p>
        </p:txBody>
      </p:sp>
      <p:sp>
        <p:nvSpPr>
          <p:cNvPr id="132133" name="Oval 37"/>
          <p:cNvSpPr>
            <a:spLocks noChangeArrowheads="1"/>
          </p:cNvSpPr>
          <p:nvPr/>
        </p:nvSpPr>
        <p:spPr bwMode="auto">
          <a:xfrm>
            <a:off x="4572000" y="2995613"/>
            <a:ext cx="1146175" cy="460375"/>
          </a:xfrm>
          <a:prstGeom prst="ellipse">
            <a:avLst/>
          </a:prstGeom>
          <a:noFill/>
          <a:ln w="254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34" name="Rectangle 38"/>
          <p:cNvSpPr>
            <a:spLocks noChangeArrowheads="1"/>
          </p:cNvSpPr>
          <p:nvPr/>
        </p:nvSpPr>
        <p:spPr bwMode="auto">
          <a:xfrm>
            <a:off x="4637088" y="3505200"/>
            <a:ext cx="1081087"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52" tIns="44432" rIns="90452" bIns="44432" anchor="ctr">
            <a:spAutoFit/>
          </a:bodyPr>
          <a:lstStyle/>
          <a:p>
            <a:pPr algn="ctr" eaLnBrk="0" hangingPunct="0"/>
            <a:r>
              <a:rPr lang="zh-CN" altLang="en-US" sz="1400"/>
              <a:t>请求花名册</a:t>
            </a:r>
          </a:p>
        </p:txBody>
      </p:sp>
      <p:grpSp>
        <p:nvGrpSpPr>
          <p:cNvPr id="132135" name="Group 39"/>
          <p:cNvGrpSpPr>
            <a:grpSpLocks/>
          </p:cNvGrpSpPr>
          <p:nvPr/>
        </p:nvGrpSpPr>
        <p:grpSpPr bwMode="auto">
          <a:xfrm>
            <a:off x="639763" y="4489450"/>
            <a:ext cx="901700" cy="1214438"/>
            <a:chOff x="402" y="2735"/>
            <a:chExt cx="569" cy="765"/>
          </a:xfrm>
        </p:grpSpPr>
        <p:grpSp>
          <p:nvGrpSpPr>
            <p:cNvPr id="132136" name="Group 40"/>
            <p:cNvGrpSpPr>
              <a:grpSpLocks/>
            </p:cNvGrpSpPr>
            <p:nvPr/>
          </p:nvGrpSpPr>
          <p:grpSpPr bwMode="auto">
            <a:xfrm>
              <a:off x="563" y="2735"/>
              <a:ext cx="239" cy="529"/>
              <a:chOff x="563" y="2735"/>
              <a:chExt cx="239" cy="529"/>
            </a:xfrm>
          </p:grpSpPr>
          <p:sp>
            <p:nvSpPr>
              <p:cNvPr id="132137" name="Oval 41"/>
              <p:cNvSpPr>
                <a:spLocks noChangeArrowheads="1"/>
              </p:cNvSpPr>
              <p:nvPr/>
            </p:nvSpPr>
            <p:spPr bwMode="auto">
              <a:xfrm>
                <a:off x="582" y="2735"/>
                <a:ext cx="200" cy="197"/>
              </a:xfrm>
              <a:prstGeom prst="ellipse">
                <a:avLst/>
              </a:prstGeom>
              <a:noFill/>
              <a:ln w="254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2138" name="Group 42"/>
              <p:cNvGrpSpPr>
                <a:grpSpLocks/>
              </p:cNvGrpSpPr>
              <p:nvPr/>
            </p:nvGrpSpPr>
            <p:grpSpPr bwMode="auto">
              <a:xfrm>
                <a:off x="563" y="3106"/>
                <a:ext cx="239" cy="158"/>
                <a:chOff x="563" y="3106"/>
                <a:chExt cx="239" cy="158"/>
              </a:xfrm>
            </p:grpSpPr>
            <p:sp>
              <p:nvSpPr>
                <p:cNvPr id="132139" name="Line 43"/>
                <p:cNvSpPr>
                  <a:spLocks noChangeShapeType="1"/>
                </p:cNvSpPr>
                <p:nvPr/>
              </p:nvSpPr>
              <p:spPr bwMode="auto">
                <a:xfrm flipH="1">
                  <a:off x="563" y="3106"/>
                  <a:ext cx="120" cy="15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40" name="Line 44"/>
                <p:cNvSpPr>
                  <a:spLocks noChangeShapeType="1"/>
                </p:cNvSpPr>
                <p:nvPr/>
              </p:nvSpPr>
              <p:spPr bwMode="auto">
                <a:xfrm>
                  <a:off x="682" y="3106"/>
                  <a:ext cx="120" cy="15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2141" name="Group 45"/>
              <p:cNvGrpSpPr>
                <a:grpSpLocks/>
              </p:cNvGrpSpPr>
              <p:nvPr/>
            </p:nvGrpSpPr>
            <p:grpSpPr bwMode="auto">
              <a:xfrm>
                <a:off x="564" y="2940"/>
                <a:ext cx="237" cy="162"/>
                <a:chOff x="564" y="2940"/>
                <a:chExt cx="237" cy="162"/>
              </a:xfrm>
            </p:grpSpPr>
            <p:sp>
              <p:nvSpPr>
                <p:cNvPr id="132142" name="Line 46"/>
                <p:cNvSpPr>
                  <a:spLocks noChangeShapeType="1"/>
                </p:cNvSpPr>
                <p:nvPr/>
              </p:nvSpPr>
              <p:spPr bwMode="auto">
                <a:xfrm>
                  <a:off x="682" y="2940"/>
                  <a:ext cx="0" cy="162"/>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43" name="Line 47"/>
                <p:cNvSpPr>
                  <a:spLocks noChangeShapeType="1"/>
                </p:cNvSpPr>
                <p:nvPr/>
              </p:nvSpPr>
              <p:spPr bwMode="auto">
                <a:xfrm>
                  <a:off x="564" y="3000"/>
                  <a:ext cx="2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32144" name="Rectangle 48"/>
            <p:cNvSpPr>
              <a:spLocks noChangeArrowheads="1"/>
            </p:cNvSpPr>
            <p:nvPr/>
          </p:nvSpPr>
          <p:spPr bwMode="auto">
            <a:xfrm>
              <a:off x="402" y="3315"/>
              <a:ext cx="569"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52" tIns="44432" rIns="90452" bIns="44432" anchor="ctr">
              <a:spAutoFit/>
            </a:bodyPr>
            <a:lstStyle/>
            <a:p>
              <a:pPr algn="ctr" eaLnBrk="0" hangingPunct="0"/>
              <a:r>
                <a:rPr lang="zh-CN" altLang="en-US" sz="1400"/>
                <a:t>财务系统</a:t>
              </a:r>
            </a:p>
          </p:txBody>
        </p:sp>
      </p:grpSp>
      <p:sp>
        <p:nvSpPr>
          <p:cNvPr id="132145" name="Line 49"/>
          <p:cNvSpPr>
            <a:spLocks noChangeShapeType="1"/>
          </p:cNvSpPr>
          <p:nvPr/>
        </p:nvSpPr>
        <p:spPr bwMode="auto">
          <a:xfrm flipH="1" flipV="1">
            <a:off x="5795963" y="3211513"/>
            <a:ext cx="1562100" cy="155575"/>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46" name="Line 50"/>
          <p:cNvSpPr>
            <a:spLocks noChangeShapeType="1"/>
          </p:cNvSpPr>
          <p:nvPr/>
        </p:nvSpPr>
        <p:spPr bwMode="auto">
          <a:xfrm>
            <a:off x="1187450" y="3521075"/>
            <a:ext cx="1065213" cy="379413"/>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47" name="Line 51"/>
          <p:cNvSpPr>
            <a:spLocks noChangeShapeType="1"/>
          </p:cNvSpPr>
          <p:nvPr/>
        </p:nvSpPr>
        <p:spPr bwMode="auto">
          <a:xfrm flipH="1">
            <a:off x="1339850" y="4206875"/>
            <a:ext cx="989013" cy="379413"/>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48" name="Line 52"/>
          <p:cNvSpPr>
            <a:spLocks noChangeShapeType="1"/>
          </p:cNvSpPr>
          <p:nvPr/>
        </p:nvSpPr>
        <p:spPr bwMode="auto">
          <a:xfrm flipH="1" flipV="1">
            <a:off x="6022975" y="4440238"/>
            <a:ext cx="1428750" cy="360362"/>
          </a:xfrm>
          <a:prstGeom prst="line">
            <a:avLst/>
          </a:prstGeom>
          <a:noFill/>
          <a:ln w="254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149" name="Rectangle 53"/>
          <p:cNvSpPr>
            <a:spLocks noChangeArrowheads="1"/>
          </p:cNvSpPr>
          <p:nvPr/>
        </p:nvSpPr>
        <p:spPr bwMode="auto">
          <a:xfrm>
            <a:off x="1763713" y="2784475"/>
            <a:ext cx="4679950" cy="259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150" name="Text Box 54"/>
          <p:cNvSpPr txBox="1">
            <a:spLocks noChangeArrowheads="1"/>
          </p:cNvSpPr>
          <p:nvPr/>
        </p:nvSpPr>
        <p:spPr bwMode="auto">
          <a:xfrm>
            <a:off x="1979613" y="2276475"/>
            <a:ext cx="40322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lgn="ctr">
              <a:spcBef>
                <a:spcPct val="50000"/>
              </a:spcBef>
            </a:pPr>
            <a:r>
              <a:rPr lang="zh-CN" altLang="en-US" sz="2400">
                <a:latin typeface="Tahoma" pitchFamily="34" charset="0"/>
              </a:rPr>
              <a:t>学生注册系统</a:t>
            </a:r>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zh-CN" altLang="en-US"/>
              <a:t>用例之间的关系</a:t>
            </a:r>
          </a:p>
        </p:txBody>
      </p:sp>
      <p:grpSp>
        <p:nvGrpSpPr>
          <p:cNvPr id="134147" name="Group 3"/>
          <p:cNvGrpSpPr>
            <a:grpSpLocks/>
          </p:cNvGrpSpPr>
          <p:nvPr/>
        </p:nvGrpSpPr>
        <p:grpSpPr bwMode="auto">
          <a:xfrm>
            <a:off x="900113" y="1989138"/>
            <a:ext cx="4032250" cy="2293937"/>
            <a:chOff x="567" y="1253"/>
            <a:chExt cx="2540" cy="1445"/>
          </a:xfrm>
        </p:grpSpPr>
        <p:sp>
          <p:nvSpPr>
            <p:cNvPr id="134148" name="Oval 4"/>
            <p:cNvSpPr>
              <a:spLocks noChangeArrowheads="1"/>
            </p:cNvSpPr>
            <p:nvPr/>
          </p:nvSpPr>
          <p:spPr bwMode="auto">
            <a:xfrm>
              <a:off x="567" y="1253"/>
              <a:ext cx="829" cy="302"/>
            </a:xfrm>
            <a:prstGeom prst="ellipse">
              <a:avLst/>
            </a:prstGeom>
            <a:noFill/>
            <a:ln w="127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49" name="Rectangle 5"/>
            <p:cNvSpPr>
              <a:spLocks noChangeArrowheads="1"/>
            </p:cNvSpPr>
            <p:nvPr/>
          </p:nvSpPr>
          <p:spPr bwMode="auto">
            <a:xfrm>
              <a:off x="703" y="1570"/>
              <a:ext cx="452"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1400"/>
                <a:t>注册课程</a:t>
              </a:r>
            </a:p>
          </p:txBody>
        </p:sp>
        <p:sp>
          <p:nvSpPr>
            <p:cNvPr id="134150" name="Rectangle 6"/>
            <p:cNvSpPr>
              <a:spLocks noChangeArrowheads="1"/>
            </p:cNvSpPr>
            <p:nvPr/>
          </p:nvSpPr>
          <p:spPr bwMode="auto">
            <a:xfrm>
              <a:off x="1708" y="1459"/>
              <a:ext cx="489"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&lt;&lt;</a:t>
              </a:r>
              <a:r>
                <a:rPr lang="zh-CN" altLang="en-US" sz="1400"/>
                <a:t>包含</a:t>
              </a:r>
              <a:r>
                <a:rPr lang="en-US" altLang="zh-CN" sz="1400"/>
                <a:t>&gt;&gt;</a:t>
              </a:r>
            </a:p>
          </p:txBody>
        </p:sp>
        <p:sp>
          <p:nvSpPr>
            <p:cNvPr id="134151" name="Line 7"/>
            <p:cNvSpPr>
              <a:spLocks noChangeShapeType="1"/>
            </p:cNvSpPr>
            <p:nvPr/>
          </p:nvSpPr>
          <p:spPr bwMode="auto">
            <a:xfrm>
              <a:off x="1394" y="1489"/>
              <a:ext cx="1058" cy="28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2" name="Freeform 8"/>
            <p:cNvSpPr>
              <a:spLocks/>
            </p:cNvSpPr>
            <p:nvPr/>
          </p:nvSpPr>
          <p:spPr bwMode="auto">
            <a:xfrm>
              <a:off x="2309" y="1688"/>
              <a:ext cx="144" cy="101"/>
            </a:xfrm>
            <a:custGeom>
              <a:avLst/>
              <a:gdLst>
                <a:gd name="T0" fmla="*/ 143 w 144"/>
                <a:gd name="T1" fmla="*/ 86 h 101"/>
                <a:gd name="T2" fmla="*/ 21 w 144"/>
                <a:gd name="T3" fmla="*/ 0 h 101"/>
                <a:gd name="T4" fmla="*/ 0 w 144"/>
                <a:gd name="T5" fmla="*/ 100 h 101"/>
                <a:gd name="T6" fmla="*/ 143 w 144"/>
                <a:gd name="T7" fmla="*/ 86 h 101"/>
              </a:gdLst>
              <a:ahLst/>
              <a:cxnLst>
                <a:cxn ang="0">
                  <a:pos x="T0" y="T1"/>
                </a:cxn>
                <a:cxn ang="0">
                  <a:pos x="T2" y="T3"/>
                </a:cxn>
                <a:cxn ang="0">
                  <a:pos x="T4" y="T5"/>
                </a:cxn>
                <a:cxn ang="0">
                  <a:pos x="T6" y="T7"/>
                </a:cxn>
              </a:cxnLst>
              <a:rect l="0" t="0" r="r" b="b"/>
              <a:pathLst>
                <a:path w="144" h="101">
                  <a:moveTo>
                    <a:pt x="143" y="86"/>
                  </a:moveTo>
                  <a:lnTo>
                    <a:pt x="21" y="0"/>
                  </a:lnTo>
                  <a:lnTo>
                    <a:pt x="0" y="100"/>
                  </a:lnTo>
                  <a:lnTo>
                    <a:pt x="143" y="86"/>
                  </a:lnTo>
                </a:path>
              </a:pathLst>
            </a:custGeom>
            <a:solidFill>
              <a:schemeClr val="bg1"/>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3" name="Oval 9"/>
            <p:cNvSpPr>
              <a:spLocks noChangeArrowheads="1"/>
            </p:cNvSpPr>
            <p:nvPr/>
          </p:nvSpPr>
          <p:spPr bwMode="auto">
            <a:xfrm>
              <a:off x="2463" y="1706"/>
              <a:ext cx="644" cy="272"/>
            </a:xfrm>
            <a:prstGeom prst="ellipse">
              <a:avLst/>
            </a:prstGeom>
            <a:noFill/>
            <a:ln w="127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4" name="Rectangle 10"/>
            <p:cNvSpPr>
              <a:spLocks noChangeArrowheads="1"/>
            </p:cNvSpPr>
            <p:nvPr/>
          </p:nvSpPr>
          <p:spPr bwMode="auto">
            <a:xfrm>
              <a:off x="2563" y="2024"/>
              <a:ext cx="452"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1400"/>
                <a:t>登陆验证</a:t>
              </a:r>
            </a:p>
          </p:txBody>
        </p:sp>
        <p:sp>
          <p:nvSpPr>
            <p:cNvPr id="134155" name="Rectangle 11"/>
            <p:cNvSpPr>
              <a:spLocks noChangeArrowheads="1"/>
            </p:cNvSpPr>
            <p:nvPr/>
          </p:nvSpPr>
          <p:spPr bwMode="auto">
            <a:xfrm>
              <a:off x="1536" y="1975"/>
              <a:ext cx="489"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&lt;&lt;</a:t>
              </a:r>
              <a:r>
                <a:rPr lang="zh-CN" altLang="en-US" sz="1400"/>
                <a:t>包含</a:t>
              </a:r>
              <a:r>
                <a:rPr lang="en-US" altLang="zh-CN" sz="1400"/>
                <a:t>&gt;&gt;</a:t>
              </a:r>
            </a:p>
          </p:txBody>
        </p:sp>
        <p:sp>
          <p:nvSpPr>
            <p:cNvPr id="134156" name="Line 12"/>
            <p:cNvSpPr>
              <a:spLocks noChangeShapeType="1"/>
            </p:cNvSpPr>
            <p:nvPr/>
          </p:nvSpPr>
          <p:spPr bwMode="auto">
            <a:xfrm flipV="1">
              <a:off x="1393" y="1933"/>
              <a:ext cx="1058" cy="38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7" name="Oval 13"/>
            <p:cNvSpPr>
              <a:spLocks noChangeArrowheads="1"/>
            </p:cNvSpPr>
            <p:nvPr/>
          </p:nvSpPr>
          <p:spPr bwMode="auto">
            <a:xfrm>
              <a:off x="658" y="2251"/>
              <a:ext cx="738" cy="300"/>
            </a:xfrm>
            <a:prstGeom prst="ellipse">
              <a:avLst/>
            </a:prstGeom>
            <a:noFill/>
            <a:ln w="127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8" name="Rectangle 14"/>
            <p:cNvSpPr>
              <a:spLocks noChangeArrowheads="1"/>
            </p:cNvSpPr>
            <p:nvPr/>
          </p:nvSpPr>
          <p:spPr bwMode="auto">
            <a:xfrm>
              <a:off x="749" y="2568"/>
              <a:ext cx="5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1400"/>
                <a:t>维护课程表</a:t>
              </a:r>
            </a:p>
          </p:txBody>
        </p:sp>
        <p:sp>
          <p:nvSpPr>
            <p:cNvPr id="134159" name="Freeform 15"/>
            <p:cNvSpPr>
              <a:spLocks/>
            </p:cNvSpPr>
            <p:nvPr/>
          </p:nvSpPr>
          <p:spPr bwMode="auto">
            <a:xfrm>
              <a:off x="2309" y="1932"/>
              <a:ext cx="144" cy="101"/>
            </a:xfrm>
            <a:custGeom>
              <a:avLst/>
              <a:gdLst>
                <a:gd name="T0" fmla="*/ 143 w 144"/>
                <a:gd name="T1" fmla="*/ 0 h 101"/>
                <a:gd name="T2" fmla="*/ 35 w 144"/>
                <a:gd name="T3" fmla="*/ 100 h 101"/>
                <a:gd name="T4" fmla="*/ 0 w 144"/>
                <a:gd name="T5" fmla="*/ 0 h 101"/>
                <a:gd name="T6" fmla="*/ 143 w 144"/>
                <a:gd name="T7" fmla="*/ 0 h 101"/>
              </a:gdLst>
              <a:ahLst/>
              <a:cxnLst>
                <a:cxn ang="0">
                  <a:pos x="T0" y="T1"/>
                </a:cxn>
                <a:cxn ang="0">
                  <a:pos x="T2" y="T3"/>
                </a:cxn>
                <a:cxn ang="0">
                  <a:pos x="T4" y="T5"/>
                </a:cxn>
                <a:cxn ang="0">
                  <a:pos x="T6" y="T7"/>
                </a:cxn>
              </a:cxnLst>
              <a:rect l="0" t="0" r="r" b="b"/>
              <a:pathLst>
                <a:path w="144" h="101">
                  <a:moveTo>
                    <a:pt x="143" y="0"/>
                  </a:moveTo>
                  <a:lnTo>
                    <a:pt x="35" y="100"/>
                  </a:lnTo>
                  <a:lnTo>
                    <a:pt x="0" y="0"/>
                  </a:lnTo>
                  <a:lnTo>
                    <a:pt x="143" y="0"/>
                  </a:lnTo>
                </a:path>
              </a:pathLst>
            </a:custGeom>
            <a:solidFill>
              <a:schemeClr val="bg1"/>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4160" name="Group 16"/>
          <p:cNvGrpSpPr>
            <a:grpSpLocks/>
          </p:cNvGrpSpPr>
          <p:nvPr/>
        </p:nvGrpSpPr>
        <p:grpSpPr bwMode="auto">
          <a:xfrm>
            <a:off x="3779838" y="3154363"/>
            <a:ext cx="4032250" cy="3294062"/>
            <a:chOff x="2381" y="1987"/>
            <a:chExt cx="2540" cy="2074"/>
          </a:xfrm>
        </p:grpSpPr>
        <p:sp>
          <p:nvSpPr>
            <p:cNvPr id="134161" name="Oval 17"/>
            <p:cNvSpPr>
              <a:spLocks noChangeArrowheads="1"/>
            </p:cNvSpPr>
            <p:nvPr/>
          </p:nvSpPr>
          <p:spPr bwMode="auto">
            <a:xfrm>
              <a:off x="2381" y="2616"/>
              <a:ext cx="829" cy="302"/>
            </a:xfrm>
            <a:prstGeom prst="ellipse">
              <a:avLst/>
            </a:prstGeom>
            <a:noFill/>
            <a:ln w="127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2" name="Rectangle 18"/>
            <p:cNvSpPr>
              <a:spLocks noChangeArrowheads="1"/>
            </p:cNvSpPr>
            <p:nvPr/>
          </p:nvSpPr>
          <p:spPr bwMode="auto">
            <a:xfrm>
              <a:off x="2517" y="2933"/>
              <a:ext cx="677"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1400"/>
                <a:t>帐号密码验证</a:t>
              </a:r>
            </a:p>
          </p:txBody>
        </p:sp>
        <p:sp>
          <p:nvSpPr>
            <p:cNvPr id="134163" name="Rectangle 19"/>
            <p:cNvSpPr>
              <a:spLocks noChangeArrowheads="1"/>
            </p:cNvSpPr>
            <p:nvPr/>
          </p:nvSpPr>
          <p:spPr bwMode="auto">
            <a:xfrm>
              <a:off x="3522" y="2822"/>
              <a:ext cx="489"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&lt;&lt;</a:t>
              </a:r>
              <a:r>
                <a:rPr lang="zh-CN" altLang="en-US" sz="1400"/>
                <a:t>扩展</a:t>
              </a:r>
              <a:r>
                <a:rPr lang="en-US" altLang="zh-CN" sz="1400"/>
                <a:t>&gt;&gt;</a:t>
              </a:r>
            </a:p>
          </p:txBody>
        </p:sp>
        <p:sp>
          <p:nvSpPr>
            <p:cNvPr id="134164" name="Line 20"/>
            <p:cNvSpPr>
              <a:spLocks noChangeShapeType="1"/>
            </p:cNvSpPr>
            <p:nvPr/>
          </p:nvSpPr>
          <p:spPr bwMode="auto">
            <a:xfrm>
              <a:off x="3208" y="2852"/>
              <a:ext cx="1058" cy="28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5" name="Freeform 21"/>
            <p:cNvSpPr>
              <a:spLocks/>
            </p:cNvSpPr>
            <p:nvPr/>
          </p:nvSpPr>
          <p:spPr bwMode="auto">
            <a:xfrm>
              <a:off x="4123" y="3051"/>
              <a:ext cx="144" cy="101"/>
            </a:xfrm>
            <a:custGeom>
              <a:avLst/>
              <a:gdLst>
                <a:gd name="T0" fmla="*/ 143 w 144"/>
                <a:gd name="T1" fmla="*/ 86 h 101"/>
                <a:gd name="T2" fmla="*/ 21 w 144"/>
                <a:gd name="T3" fmla="*/ 0 h 101"/>
                <a:gd name="T4" fmla="*/ 0 w 144"/>
                <a:gd name="T5" fmla="*/ 100 h 101"/>
                <a:gd name="T6" fmla="*/ 143 w 144"/>
                <a:gd name="T7" fmla="*/ 86 h 101"/>
              </a:gdLst>
              <a:ahLst/>
              <a:cxnLst>
                <a:cxn ang="0">
                  <a:pos x="T0" y="T1"/>
                </a:cxn>
                <a:cxn ang="0">
                  <a:pos x="T2" y="T3"/>
                </a:cxn>
                <a:cxn ang="0">
                  <a:pos x="T4" y="T5"/>
                </a:cxn>
                <a:cxn ang="0">
                  <a:pos x="T6" y="T7"/>
                </a:cxn>
              </a:cxnLst>
              <a:rect l="0" t="0" r="r" b="b"/>
              <a:pathLst>
                <a:path w="144" h="101">
                  <a:moveTo>
                    <a:pt x="143" y="86"/>
                  </a:moveTo>
                  <a:lnTo>
                    <a:pt x="21" y="0"/>
                  </a:lnTo>
                  <a:lnTo>
                    <a:pt x="0" y="100"/>
                  </a:lnTo>
                  <a:lnTo>
                    <a:pt x="143" y="86"/>
                  </a:lnTo>
                </a:path>
              </a:pathLst>
            </a:custGeom>
            <a:solidFill>
              <a:schemeClr val="bg1"/>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6" name="Oval 22"/>
            <p:cNvSpPr>
              <a:spLocks noChangeArrowheads="1"/>
            </p:cNvSpPr>
            <p:nvPr/>
          </p:nvSpPr>
          <p:spPr bwMode="auto">
            <a:xfrm>
              <a:off x="4277" y="3069"/>
              <a:ext cx="644" cy="272"/>
            </a:xfrm>
            <a:prstGeom prst="ellipse">
              <a:avLst/>
            </a:prstGeom>
            <a:noFill/>
            <a:ln w="127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7" name="Rectangle 23"/>
            <p:cNvSpPr>
              <a:spLocks noChangeArrowheads="1"/>
            </p:cNvSpPr>
            <p:nvPr/>
          </p:nvSpPr>
          <p:spPr bwMode="auto">
            <a:xfrm>
              <a:off x="4377" y="3387"/>
              <a:ext cx="452"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1400"/>
                <a:t>登陆验证</a:t>
              </a:r>
            </a:p>
          </p:txBody>
        </p:sp>
        <p:sp>
          <p:nvSpPr>
            <p:cNvPr id="134168" name="Rectangle 24"/>
            <p:cNvSpPr>
              <a:spLocks noChangeArrowheads="1"/>
            </p:cNvSpPr>
            <p:nvPr/>
          </p:nvSpPr>
          <p:spPr bwMode="auto">
            <a:xfrm>
              <a:off x="3350" y="3338"/>
              <a:ext cx="489"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&lt;&lt;</a:t>
              </a:r>
              <a:r>
                <a:rPr lang="zh-CN" altLang="en-US" sz="1400"/>
                <a:t>扩展</a:t>
              </a:r>
              <a:r>
                <a:rPr lang="en-US" altLang="zh-CN" sz="1400"/>
                <a:t>&gt;&gt;</a:t>
              </a:r>
            </a:p>
          </p:txBody>
        </p:sp>
        <p:sp>
          <p:nvSpPr>
            <p:cNvPr id="134169" name="Line 25"/>
            <p:cNvSpPr>
              <a:spLocks noChangeShapeType="1"/>
            </p:cNvSpPr>
            <p:nvPr/>
          </p:nvSpPr>
          <p:spPr bwMode="auto">
            <a:xfrm flipV="1">
              <a:off x="3207" y="3296"/>
              <a:ext cx="1058" cy="38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0" name="Oval 26"/>
            <p:cNvSpPr>
              <a:spLocks noChangeArrowheads="1"/>
            </p:cNvSpPr>
            <p:nvPr/>
          </p:nvSpPr>
          <p:spPr bwMode="auto">
            <a:xfrm>
              <a:off x="2472" y="3614"/>
              <a:ext cx="738" cy="300"/>
            </a:xfrm>
            <a:prstGeom prst="ellipse">
              <a:avLst/>
            </a:prstGeom>
            <a:noFill/>
            <a:ln w="127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1" name="Rectangle 27"/>
            <p:cNvSpPr>
              <a:spLocks noChangeArrowheads="1"/>
            </p:cNvSpPr>
            <p:nvPr/>
          </p:nvSpPr>
          <p:spPr bwMode="auto">
            <a:xfrm>
              <a:off x="2563" y="3931"/>
              <a:ext cx="452"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1400"/>
                <a:t>指纹验证</a:t>
              </a:r>
            </a:p>
          </p:txBody>
        </p:sp>
        <p:sp>
          <p:nvSpPr>
            <p:cNvPr id="134172" name="Freeform 28"/>
            <p:cNvSpPr>
              <a:spLocks/>
            </p:cNvSpPr>
            <p:nvPr/>
          </p:nvSpPr>
          <p:spPr bwMode="auto">
            <a:xfrm>
              <a:off x="4123" y="3295"/>
              <a:ext cx="144" cy="101"/>
            </a:xfrm>
            <a:custGeom>
              <a:avLst/>
              <a:gdLst>
                <a:gd name="T0" fmla="*/ 143 w 144"/>
                <a:gd name="T1" fmla="*/ 0 h 101"/>
                <a:gd name="T2" fmla="*/ 35 w 144"/>
                <a:gd name="T3" fmla="*/ 100 h 101"/>
                <a:gd name="T4" fmla="*/ 0 w 144"/>
                <a:gd name="T5" fmla="*/ 0 h 101"/>
                <a:gd name="T6" fmla="*/ 143 w 144"/>
                <a:gd name="T7" fmla="*/ 0 h 101"/>
              </a:gdLst>
              <a:ahLst/>
              <a:cxnLst>
                <a:cxn ang="0">
                  <a:pos x="T0" y="T1"/>
                </a:cxn>
                <a:cxn ang="0">
                  <a:pos x="T2" y="T3"/>
                </a:cxn>
                <a:cxn ang="0">
                  <a:pos x="T4" y="T5"/>
                </a:cxn>
                <a:cxn ang="0">
                  <a:pos x="T6" y="T7"/>
                </a:cxn>
              </a:cxnLst>
              <a:rect l="0" t="0" r="r" b="b"/>
              <a:pathLst>
                <a:path w="144" h="101">
                  <a:moveTo>
                    <a:pt x="143" y="0"/>
                  </a:moveTo>
                  <a:lnTo>
                    <a:pt x="35" y="100"/>
                  </a:lnTo>
                  <a:lnTo>
                    <a:pt x="0" y="0"/>
                  </a:lnTo>
                  <a:lnTo>
                    <a:pt x="143" y="0"/>
                  </a:lnTo>
                </a:path>
              </a:pathLst>
            </a:custGeom>
            <a:solidFill>
              <a:schemeClr val="bg1"/>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3" name="Oval 29"/>
            <p:cNvSpPr>
              <a:spLocks noChangeArrowheads="1"/>
            </p:cNvSpPr>
            <p:nvPr/>
          </p:nvSpPr>
          <p:spPr bwMode="auto">
            <a:xfrm>
              <a:off x="3353" y="1987"/>
              <a:ext cx="829" cy="302"/>
            </a:xfrm>
            <a:prstGeom prst="ellipse">
              <a:avLst/>
            </a:prstGeom>
            <a:noFill/>
            <a:ln w="127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4" name="Rectangle 30"/>
            <p:cNvSpPr>
              <a:spLocks noChangeArrowheads="1"/>
            </p:cNvSpPr>
            <p:nvPr/>
          </p:nvSpPr>
          <p:spPr bwMode="auto">
            <a:xfrm>
              <a:off x="3334" y="2341"/>
              <a:ext cx="677"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1400"/>
                <a:t>数字签名验证</a:t>
              </a:r>
            </a:p>
          </p:txBody>
        </p:sp>
        <p:sp>
          <p:nvSpPr>
            <p:cNvPr id="134175" name="Rectangle 31"/>
            <p:cNvSpPr>
              <a:spLocks noChangeArrowheads="1"/>
            </p:cNvSpPr>
            <p:nvPr/>
          </p:nvSpPr>
          <p:spPr bwMode="auto">
            <a:xfrm>
              <a:off x="4286" y="2523"/>
              <a:ext cx="489"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&lt;&lt;</a:t>
              </a:r>
              <a:r>
                <a:rPr lang="zh-CN" altLang="en-US" sz="1400"/>
                <a:t>扩展</a:t>
              </a:r>
              <a:r>
                <a:rPr lang="en-US" altLang="zh-CN" sz="1400"/>
                <a:t>&gt;&gt;</a:t>
              </a:r>
            </a:p>
          </p:txBody>
        </p:sp>
        <p:sp>
          <p:nvSpPr>
            <p:cNvPr id="134176" name="Line 32"/>
            <p:cNvSpPr>
              <a:spLocks noChangeShapeType="1"/>
            </p:cNvSpPr>
            <p:nvPr/>
          </p:nvSpPr>
          <p:spPr bwMode="auto">
            <a:xfrm>
              <a:off x="3969" y="2281"/>
              <a:ext cx="589" cy="65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7" name="Freeform 33"/>
            <p:cNvSpPr>
              <a:spLocks/>
            </p:cNvSpPr>
            <p:nvPr/>
          </p:nvSpPr>
          <p:spPr bwMode="auto">
            <a:xfrm rot="3600000">
              <a:off x="4513" y="2931"/>
              <a:ext cx="144" cy="101"/>
            </a:xfrm>
            <a:custGeom>
              <a:avLst/>
              <a:gdLst>
                <a:gd name="T0" fmla="*/ 143 w 144"/>
                <a:gd name="T1" fmla="*/ 86 h 101"/>
                <a:gd name="T2" fmla="*/ 21 w 144"/>
                <a:gd name="T3" fmla="*/ 0 h 101"/>
                <a:gd name="T4" fmla="*/ 0 w 144"/>
                <a:gd name="T5" fmla="*/ 100 h 101"/>
                <a:gd name="T6" fmla="*/ 143 w 144"/>
                <a:gd name="T7" fmla="*/ 86 h 101"/>
              </a:gdLst>
              <a:ahLst/>
              <a:cxnLst>
                <a:cxn ang="0">
                  <a:pos x="T0" y="T1"/>
                </a:cxn>
                <a:cxn ang="0">
                  <a:pos x="T2" y="T3"/>
                </a:cxn>
                <a:cxn ang="0">
                  <a:pos x="T4" y="T5"/>
                </a:cxn>
                <a:cxn ang="0">
                  <a:pos x="T6" y="T7"/>
                </a:cxn>
              </a:cxnLst>
              <a:rect l="0" t="0" r="r" b="b"/>
              <a:pathLst>
                <a:path w="144" h="101">
                  <a:moveTo>
                    <a:pt x="143" y="86"/>
                  </a:moveTo>
                  <a:lnTo>
                    <a:pt x="21" y="0"/>
                  </a:lnTo>
                  <a:lnTo>
                    <a:pt x="0" y="100"/>
                  </a:lnTo>
                  <a:lnTo>
                    <a:pt x="143" y="86"/>
                  </a:lnTo>
                </a:path>
              </a:pathLst>
            </a:custGeom>
            <a:solidFill>
              <a:schemeClr val="bg1"/>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zh-CN" altLang="en-US"/>
              <a:t>发现类</a:t>
            </a:r>
          </a:p>
        </p:txBody>
      </p:sp>
      <p:sp>
        <p:nvSpPr>
          <p:cNvPr id="135171" name="Rectangle 3"/>
          <p:cNvSpPr>
            <a:spLocks noGrp="1" noChangeArrowheads="1"/>
          </p:cNvSpPr>
          <p:nvPr>
            <p:ph type="body" idx="1"/>
          </p:nvPr>
        </p:nvSpPr>
        <p:spPr/>
        <p:txBody>
          <a:bodyPr/>
          <a:lstStyle/>
          <a:p>
            <a:pPr>
              <a:lnSpc>
                <a:spcPct val="90000"/>
              </a:lnSpc>
            </a:pPr>
            <a:r>
              <a:rPr lang="zh-CN" altLang="en-US" sz="2800"/>
              <a:t>分两步</a:t>
            </a:r>
          </a:p>
          <a:p>
            <a:pPr>
              <a:lnSpc>
                <a:spcPct val="90000"/>
              </a:lnSpc>
            </a:pPr>
            <a:r>
              <a:rPr lang="zh-CN" altLang="en-US" sz="2800"/>
              <a:t>先发现候选类</a:t>
            </a:r>
          </a:p>
          <a:p>
            <a:pPr>
              <a:lnSpc>
                <a:spcPct val="90000"/>
              </a:lnSpc>
            </a:pPr>
            <a:r>
              <a:rPr lang="zh-CN" altLang="en-US" sz="2800"/>
              <a:t>然后净化候选类</a:t>
            </a:r>
          </a:p>
          <a:p>
            <a:pPr>
              <a:lnSpc>
                <a:spcPct val="90000"/>
              </a:lnSpc>
            </a:pPr>
            <a:r>
              <a:rPr lang="zh-CN" altLang="en-US" sz="2800"/>
              <a:t>净化原则：</a:t>
            </a:r>
          </a:p>
          <a:p>
            <a:pPr>
              <a:lnSpc>
                <a:spcPct val="90000"/>
              </a:lnSpc>
            </a:pPr>
            <a:r>
              <a:rPr lang="zh-CN" altLang="en-US" sz="2800"/>
              <a:t>摒弃冗余</a:t>
            </a:r>
          </a:p>
          <a:p>
            <a:pPr>
              <a:lnSpc>
                <a:spcPct val="90000"/>
              </a:lnSpc>
            </a:pPr>
            <a:r>
              <a:rPr lang="zh-CN" altLang="en-US" sz="2800"/>
              <a:t>通过继承合并重组类</a:t>
            </a:r>
          </a:p>
          <a:p>
            <a:pPr>
              <a:lnSpc>
                <a:spcPct val="90000"/>
              </a:lnSpc>
            </a:pPr>
            <a:r>
              <a:rPr lang="zh-CN" altLang="en-US" sz="2800"/>
              <a:t>提取接口或者抽象类重组类</a:t>
            </a:r>
          </a:p>
          <a:p>
            <a:pPr>
              <a:lnSpc>
                <a:spcPct val="90000"/>
              </a:lnSpc>
            </a:pPr>
            <a:r>
              <a:rPr lang="zh-CN" altLang="en-US" sz="2800"/>
              <a:t>通过拆分类，保证类对应的概念清晰</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zh-CN" altLang="en-GB">
                <a:solidFill>
                  <a:schemeClr val="tx1"/>
                </a:solidFill>
              </a:rPr>
              <a:t>发现候选类</a:t>
            </a:r>
            <a:endParaRPr lang="zh-CN" altLang="en-US"/>
          </a:p>
        </p:txBody>
      </p:sp>
      <p:sp>
        <p:nvSpPr>
          <p:cNvPr id="136195" name="Rectangle 3"/>
          <p:cNvSpPr>
            <a:spLocks noChangeArrowheads="1"/>
          </p:cNvSpPr>
          <p:nvPr/>
        </p:nvSpPr>
        <p:spPr bwMode="auto">
          <a:xfrm>
            <a:off x="6310313" y="2584450"/>
            <a:ext cx="2092325" cy="979488"/>
          </a:xfrm>
          <a:prstGeom prst="rect">
            <a:avLst/>
          </a:prstGeom>
          <a:solidFill>
            <a:srgbClr val="99FF99"/>
          </a:solidFill>
          <a:ln w="20638">
            <a:solidFill>
              <a:srgbClr val="000000"/>
            </a:solidFill>
            <a:miter lim="800000"/>
            <a:headEnd/>
            <a:tailEnd/>
          </a:ln>
        </p:spPr>
        <p:txBody>
          <a:bodyPr/>
          <a:lstStyle/>
          <a:p>
            <a:endParaRPr lang="zh-CN" altLang="en-US"/>
          </a:p>
        </p:txBody>
      </p:sp>
      <p:sp>
        <p:nvSpPr>
          <p:cNvPr id="136196" name="Rectangle 4"/>
          <p:cNvSpPr>
            <a:spLocks noChangeArrowheads="1"/>
          </p:cNvSpPr>
          <p:nvPr/>
        </p:nvSpPr>
        <p:spPr bwMode="auto">
          <a:xfrm>
            <a:off x="6781800" y="2895600"/>
            <a:ext cx="1243013" cy="360363"/>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400">
                <a:latin typeface="Times New Roman" pitchFamily="18" charset="0"/>
              </a:rPr>
              <a:t>应用专家</a:t>
            </a:r>
            <a:endParaRPr lang="zh-CN" altLang="en-US" sz="2400">
              <a:latin typeface="Times New Roman" pitchFamily="18" charset="0"/>
            </a:endParaRPr>
          </a:p>
        </p:txBody>
      </p:sp>
      <p:sp>
        <p:nvSpPr>
          <p:cNvPr id="136197" name="Rectangle 5"/>
          <p:cNvSpPr>
            <a:spLocks noChangeArrowheads="1"/>
          </p:cNvSpPr>
          <p:nvPr/>
        </p:nvSpPr>
        <p:spPr bwMode="auto">
          <a:xfrm>
            <a:off x="1408113" y="2584450"/>
            <a:ext cx="2092325" cy="977900"/>
          </a:xfrm>
          <a:prstGeom prst="rect">
            <a:avLst/>
          </a:prstGeom>
          <a:solidFill>
            <a:srgbClr val="99FF99"/>
          </a:solidFill>
          <a:ln w="20638">
            <a:solidFill>
              <a:srgbClr val="000000"/>
            </a:solidFill>
            <a:miter lim="800000"/>
            <a:headEnd/>
            <a:tailEnd/>
          </a:ln>
        </p:spPr>
        <p:txBody>
          <a:bodyPr/>
          <a:lstStyle/>
          <a:p>
            <a:endParaRPr lang="zh-CN" altLang="en-US"/>
          </a:p>
        </p:txBody>
      </p:sp>
      <p:sp>
        <p:nvSpPr>
          <p:cNvPr id="136198" name="Rectangle 6"/>
          <p:cNvSpPr>
            <a:spLocks noChangeArrowheads="1"/>
          </p:cNvSpPr>
          <p:nvPr/>
        </p:nvSpPr>
        <p:spPr bwMode="auto">
          <a:xfrm>
            <a:off x="1828800" y="2895600"/>
            <a:ext cx="1243013" cy="360363"/>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400">
                <a:latin typeface="Times New Roman" pitchFamily="18" charset="0"/>
              </a:rPr>
              <a:t>需求说明</a:t>
            </a:r>
            <a:endParaRPr lang="zh-CN" altLang="en-US" sz="2400">
              <a:latin typeface="Times New Roman" pitchFamily="18" charset="0"/>
            </a:endParaRPr>
          </a:p>
        </p:txBody>
      </p:sp>
      <p:sp>
        <p:nvSpPr>
          <p:cNvPr id="136199" name="Rectangle 7"/>
          <p:cNvSpPr>
            <a:spLocks noChangeArrowheads="1"/>
          </p:cNvSpPr>
          <p:nvPr/>
        </p:nvSpPr>
        <p:spPr bwMode="auto">
          <a:xfrm>
            <a:off x="1382713" y="4084638"/>
            <a:ext cx="1738312" cy="977900"/>
          </a:xfrm>
          <a:prstGeom prst="rect">
            <a:avLst/>
          </a:prstGeom>
          <a:solidFill>
            <a:srgbClr val="99FF99"/>
          </a:solidFill>
          <a:ln w="20638">
            <a:solidFill>
              <a:srgbClr val="000000"/>
            </a:solidFill>
            <a:miter lim="800000"/>
            <a:headEnd/>
            <a:tailEnd/>
          </a:ln>
        </p:spPr>
        <p:txBody>
          <a:bodyPr/>
          <a:lstStyle/>
          <a:p>
            <a:endParaRPr lang="zh-CN" altLang="en-US"/>
          </a:p>
        </p:txBody>
      </p:sp>
      <p:sp>
        <p:nvSpPr>
          <p:cNvPr id="136200" name="Rectangle 8"/>
          <p:cNvSpPr>
            <a:spLocks noChangeArrowheads="1"/>
          </p:cNvSpPr>
          <p:nvPr/>
        </p:nvSpPr>
        <p:spPr bwMode="auto">
          <a:xfrm>
            <a:off x="1752600" y="4343400"/>
            <a:ext cx="1243013" cy="360363"/>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GB" sz="2400">
                <a:latin typeface="Times New Roman" pitchFamily="18" charset="0"/>
              </a:rPr>
              <a:t>原有</a:t>
            </a:r>
            <a:r>
              <a:rPr lang="en-US" altLang="en-GB" sz="2400">
                <a:latin typeface="Times New Roman" pitchFamily="18" charset="0"/>
              </a:rPr>
              <a:t>系统</a:t>
            </a:r>
            <a:endParaRPr lang="zh-CN" altLang="en-US" sz="2400">
              <a:latin typeface="Times New Roman" pitchFamily="18" charset="0"/>
            </a:endParaRPr>
          </a:p>
        </p:txBody>
      </p:sp>
      <p:sp>
        <p:nvSpPr>
          <p:cNvPr id="136201" name="Rectangle 9"/>
          <p:cNvSpPr>
            <a:spLocks noChangeArrowheads="1"/>
          </p:cNvSpPr>
          <p:nvPr/>
        </p:nvSpPr>
        <p:spPr bwMode="auto">
          <a:xfrm>
            <a:off x="6710363" y="4084638"/>
            <a:ext cx="1739900" cy="979487"/>
          </a:xfrm>
          <a:prstGeom prst="rect">
            <a:avLst/>
          </a:prstGeom>
          <a:solidFill>
            <a:srgbClr val="99FF99"/>
          </a:solidFill>
          <a:ln w="20638">
            <a:solidFill>
              <a:srgbClr val="000000"/>
            </a:solidFill>
            <a:miter lim="800000"/>
            <a:headEnd/>
            <a:tailEnd/>
          </a:ln>
        </p:spPr>
        <p:txBody>
          <a:bodyPr/>
          <a:lstStyle/>
          <a:p>
            <a:endParaRPr lang="zh-CN" altLang="en-US"/>
          </a:p>
        </p:txBody>
      </p:sp>
      <p:sp>
        <p:nvSpPr>
          <p:cNvPr id="136202" name="Rectangle 10"/>
          <p:cNvSpPr>
            <a:spLocks noChangeArrowheads="1"/>
          </p:cNvSpPr>
          <p:nvPr/>
        </p:nvSpPr>
        <p:spPr bwMode="auto">
          <a:xfrm>
            <a:off x="7010400" y="4343400"/>
            <a:ext cx="1241425" cy="360363"/>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GB" sz="2400">
                <a:latin typeface="Times New Roman" pitchFamily="18" charset="0"/>
              </a:rPr>
              <a:t>同类</a:t>
            </a:r>
            <a:r>
              <a:rPr lang="en-GB" altLang="en-US" sz="2400">
                <a:latin typeface="Times New Roman" pitchFamily="18" charset="0"/>
              </a:rPr>
              <a:t>系统</a:t>
            </a:r>
            <a:endParaRPr lang="zh-CN" altLang="en-US" sz="2400">
              <a:latin typeface="Times New Roman" pitchFamily="18" charset="0"/>
            </a:endParaRPr>
          </a:p>
        </p:txBody>
      </p:sp>
      <p:sp>
        <p:nvSpPr>
          <p:cNvPr id="136203" name="Rectangle 11"/>
          <p:cNvSpPr>
            <a:spLocks noChangeArrowheads="1"/>
          </p:cNvSpPr>
          <p:nvPr/>
        </p:nvSpPr>
        <p:spPr bwMode="auto">
          <a:xfrm>
            <a:off x="3700463" y="4264025"/>
            <a:ext cx="2352675" cy="1282700"/>
          </a:xfrm>
          <a:prstGeom prst="rect">
            <a:avLst/>
          </a:prstGeom>
          <a:solidFill>
            <a:srgbClr val="99FF99"/>
          </a:solidFill>
          <a:ln w="31750">
            <a:solidFill>
              <a:srgbClr val="000000"/>
            </a:solidFill>
            <a:miter lim="800000"/>
            <a:headEnd/>
            <a:tailEnd/>
          </a:ln>
        </p:spPr>
        <p:txBody>
          <a:bodyPr/>
          <a:lstStyle/>
          <a:p>
            <a:endParaRPr lang="zh-CN" altLang="en-US"/>
          </a:p>
        </p:txBody>
      </p:sp>
      <p:sp>
        <p:nvSpPr>
          <p:cNvPr id="136204" name="Rectangle 12"/>
          <p:cNvSpPr>
            <a:spLocks noChangeArrowheads="1"/>
          </p:cNvSpPr>
          <p:nvPr/>
        </p:nvSpPr>
        <p:spPr bwMode="auto">
          <a:xfrm>
            <a:off x="4495800" y="4724400"/>
            <a:ext cx="931863" cy="360363"/>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2400">
                <a:latin typeface="Times New Roman" pitchFamily="18" charset="0"/>
              </a:rPr>
              <a:t>候选类</a:t>
            </a:r>
            <a:endParaRPr lang="zh-CN" altLang="en-US" sz="2400">
              <a:latin typeface="Times New Roman" pitchFamily="18" charset="0"/>
            </a:endParaRPr>
          </a:p>
        </p:txBody>
      </p:sp>
      <p:grpSp>
        <p:nvGrpSpPr>
          <p:cNvPr id="136205" name="Group 13"/>
          <p:cNvGrpSpPr>
            <a:grpSpLocks/>
          </p:cNvGrpSpPr>
          <p:nvPr/>
        </p:nvGrpSpPr>
        <p:grpSpPr bwMode="auto">
          <a:xfrm>
            <a:off x="3516313" y="3022600"/>
            <a:ext cx="1112837" cy="1203325"/>
            <a:chOff x="2215" y="1904"/>
            <a:chExt cx="701" cy="758"/>
          </a:xfrm>
        </p:grpSpPr>
        <p:sp>
          <p:nvSpPr>
            <p:cNvPr id="136206" name="Line 14"/>
            <p:cNvSpPr>
              <a:spLocks noChangeShapeType="1"/>
            </p:cNvSpPr>
            <p:nvPr/>
          </p:nvSpPr>
          <p:spPr bwMode="auto">
            <a:xfrm>
              <a:off x="2215" y="1904"/>
              <a:ext cx="633" cy="682"/>
            </a:xfrm>
            <a:prstGeom prst="line">
              <a:avLst/>
            </a:prstGeom>
            <a:noFill/>
            <a:ln w="76200">
              <a:solidFill>
                <a:srgbClr val="000000"/>
              </a:solidFill>
              <a:round/>
              <a:headEnd/>
              <a:tailEnd/>
            </a:ln>
          </p:spPr>
          <p:txBody>
            <a:bodyPr/>
            <a:lstStyle/>
            <a:p>
              <a:endParaRPr lang="zh-CN" altLang="en-US"/>
            </a:p>
          </p:txBody>
        </p:sp>
        <p:sp>
          <p:nvSpPr>
            <p:cNvPr id="136207" name="Freeform 15"/>
            <p:cNvSpPr>
              <a:spLocks/>
            </p:cNvSpPr>
            <p:nvPr/>
          </p:nvSpPr>
          <p:spPr bwMode="auto">
            <a:xfrm>
              <a:off x="2802" y="2549"/>
              <a:ext cx="114" cy="113"/>
            </a:xfrm>
            <a:custGeom>
              <a:avLst/>
              <a:gdLst>
                <a:gd name="T0" fmla="*/ 0 w 114"/>
                <a:gd name="T1" fmla="*/ 69 h 113"/>
                <a:gd name="T2" fmla="*/ 114 w 114"/>
                <a:gd name="T3" fmla="*/ 113 h 113"/>
                <a:gd name="T4" fmla="*/ 82 w 114"/>
                <a:gd name="T5" fmla="*/ 0 h 113"/>
                <a:gd name="T6" fmla="*/ 0 w 114"/>
                <a:gd name="T7" fmla="*/ 69 h 113"/>
              </a:gdLst>
              <a:ahLst/>
              <a:cxnLst>
                <a:cxn ang="0">
                  <a:pos x="T0" y="T1"/>
                </a:cxn>
                <a:cxn ang="0">
                  <a:pos x="T2" y="T3"/>
                </a:cxn>
                <a:cxn ang="0">
                  <a:pos x="T4" y="T5"/>
                </a:cxn>
                <a:cxn ang="0">
                  <a:pos x="T6" y="T7"/>
                </a:cxn>
              </a:cxnLst>
              <a:rect l="0" t="0" r="r" b="b"/>
              <a:pathLst>
                <a:path w="114" h="113">
                  <a:moveTo>
                    <a:pt x="0" y="69"/>
                  </a:moveTo>
                  <a:lnTo>
                    <a:pt x="114" y="113"/>
                  </a:lnTo>
                  <a:lnTo>
                    <a:pt x="82" y="0"/>
                  </a:lnTo>
                  <a:lnTo>
                    <a:pt x="0" y="69"/>
                  </a:lnTo>
                  <a:close/>
                </a:path>
              </a:pathLst>
            </a:custGeom>
            <a:solidFill>
              <a:srgbClr val="99FF99"/>
            </a:solidFill>
            <a:ln w="76200" cmpd="sng">
              <a:solidFill>
                <a:srgbClr val="000000"/>
              </a:solidFill>
              <a:round/>
              <a:headEnd/>
              <a:tailEnd/>
            </a:ln>
          </p:spPr>
          <p:txBody>
            <a:bodyPr/>
            <a:lstStyle/>
            <a:p>
              <a:endParaRPr lang="zh-CN" altLang="en-US"/>
            </a:p>
          </p:txBody>
        </p:sp>
      </p:grpSp>
      <p:grpSp>
        <p:nvGrpSpPr>
          <p:cNvPr id="136208" name="Group 16"/>
          <p:cNvGrpSpPr>
            <a:grpSpLocks/>
          </p:cNvGrpSpPr>
          <p:nvPr/>
        </p:nvGrpSpPr>
        <p:grpSpPr bwMode="auto">
          <a:xfrm>
            <a:off x="4826000" y="2708275"/>
            <a:ext cx="173038" cy="1525588"/>
            <a:chOff x="3040" y="1747"/>
            <a:chExt cx="109" cy="961"/>
          </a:xfrm>
        </p:grpSpPr>
        <p:sp>
          <p:nvSpPr>
            <p:cNvPr id="136209" name="Line 17"/>
            <p:cNvSpPr>
              <a:spLocks noChangeShapeType="1"/>
            </p:cNvSpPr>
            <p:nvPr/>
          </p:nvSpPr>
          <p:spPr bwMode="auto">
            <a:xfrm>
              <a:off x="3095" y="1747"/>
              <a:ext cx="1" cy="860"/>
            </a:xfrm>
            <a:prstGeom prst="line">
              <a:avLst/>
            </a:prstGeom>
            <a:noFill/>
            <a:ln w="76200">
              <a:solidFill>
                <a:srgbClr val="000000"/>
              </a:solidFill>
              <a:round/>
              <a:headEnd/>
              <a:tailEnd/>
            </a:ln>
          </p:spPr>
          <p:txBody>
            <a:bodyPr/>
            <a:lstStyle/>
            <a:p>
              <a:endParaRPr lang="zh-CN" altLang="en-US"/>
            </a:p>
          </p:txBody>
        </p:sp>
        <p:sp>
          <p:nvSpPr>
            <p:cNvPr id="136210" name="Freeform 18"/>
            <p:cNvSpPr>
              <a:spLocks/>
            </p:cNvSpPr>
            <p:nvPr/>
          </p:nvSpPr>
          <p:spPr bwMode="auto">
            <a:xfrm>
              <a:off x="3040" y="2604"/>
              <a:ext cx="109" cy="104"/>
            </a:xfrm>
            <a:custGeom>
              <a:avLst/>
              <a:gdLst>
                <a:gd name="T0" fmla="*/ 0 w 109"/>
                <a:gd name="T1" fmla="*/ 0 h 104"/>
                <a:gd name="T2" fmla="*/ 55 w 109"/>
                <a:gd name="T3" fmla="*/ 104 h 104"/>
                <a:gd name="T4" fmla="*/ 109 w 109"/>
                <a:gd name="T5" fmla="*/ 0 h 104"/>
                <a:gd name="T6" fmla="*/ 0 w 109"/>
                <a:gd name="T7" fmla="*/ 0 h 104"/>
              </a:gdLst>
              <a:ahLst/>
              <a:cxnLst>
                <a:cxn ang="0">
                  <a:pos x="T0" y="T1"/>
                </a:cxn>
                <a:cxn ang="0">
                  <a:pos x="T2" y="T3"/>
                </a:cxn>
                <a:cxn ang="0">
                  <a:pos x="T4" y="T5"/>
                </a:cxn>
                <a:cxn ang="0">
                  <a:pos x="T6" y="T7"/>
                </a:cxn>
              </a:cxnLst>
              <a:rect l="0" t="0" r="r" b="b"/>
              <a:pathLst>
                <a:path w="109" h="104">
                  <a:moveTo>
                    <a:pt x="0" y="0"/>
                  </a:moveTo>
                  <a:lnTo>
                    <a:pt x="55" y="104"/>
                  </a:lnTo>
                  <a:lnTo>
                    <a:pt x="109" y="0"/>
                  </a:lnTo>
                  <a:lnTo>
                    <a:pt x="0" y="0"/>
                  </a:lnTo>
                  <a:close/>
                </a:path>
              </a:pathLst>
            </a:custGeom>
            <a:solidFill>
              <a:srgbClr val="99FF99"/>
            </a:solidFill>
            <a:ln w="76200" cmpd="sng">
              <a:solidFill>
                <a:srgbClr val="000000"/>
              </a:solidFill>
              <a:round/>
              <a:headEnd/>
              <a:tailEnd/>
            </a:ln>
          </p:spPr>
          <p:txBody>
            <a:bodyPr/>
            <a:lstStyle/>
            <a:p>
              <a:endParaRPr lang="zh-CN" altLang="en-US"/>
            </a:p>
          </p:txBody>
        </p:sp>
      </p:grpSp>
      <p:grpSp>
        <p:nvGrpSpPr>
          <p:cNvPr id="136211" name="Group 19"/>
          <p:cNvGrpSpPr>
            <a:grpSpLocks/>
          </p:cNvGrpSpPr>
          <p:nvPr/>
        </p:nvGrpSpPr>
        <p:grpSpPr bwMode="auto">
          <a:xfrm>
            <a:off x="6069013" y="4546600"/>
            <a:ext cx="609600" cy="192088"/>
            <a:chOff x="3823" y="2864"/>
            <a:chExt cx="384" cy="121"/>
          </a:xfrm>
        </p:grpSpPr>
        <p:sp>
          <p:nvSpPr>
            <p:cNvPr id="136212" name="Line 20"/>
            <p:cNvSpPr>
              <a:spLocks noChangeShapeType="1"/>
            </p:cNvSpPr>
            <p:nvPr/>
          </p:nvSpPr>
          <p:spPr bwMode="auto">
            <a:xfrm flipH="1">
              <a:off x="3925" y="2864"/>
              <a:ext cx="282" cy="71"/>
            </a:xfrm>
            <a:prstGeom prst="line">
              <a:avLst/>
            </a:prstGeom>
            <a:noFill/>
            <a:ln w="15875">
              <a:solidFill>
                <a:srgbClr val="000000"/>
              </a:solidFill>
              <a:round/>
              <a:headEnd/>
              <a:tailEnd/>
            </a:ln>
          </p:spPr>
          <p:txBody>
            <a:bodyPr/>
            <a:lstStyle/>
            <a:p>
              <a:endParaRPr lang="zh-CN" altLang="en-US"/>
            </a:p>
          </p:txBody>
        </p:sp>
        <p:sp>
          <p:nvSpPr>
            <p:cNvPr id="136213" name="Freeform 21"/>
            <p:cNvSpPr>
              <a:spLocks/>
            </p:cNvSpPr>
            <p:nvPr/>
          </p:nvSpPr>
          <p:spPr bwMode="auto">
            <a:xfrm>
              <a:off x="3823" y="2883"/>
              <a:ext cx="118" cy="102"/>
            </a:xfrm>
            <a:custGeom>
              <a:avLst/>
              <a:gdLst>
                <a:gd name="T0" fmla="*/ 90 w 118"/>
                <a:gd name="T1" fmla="*/ 0 h 102"/>
                <a:gd name="T2" fmla="*/ 0 w 118"/>
                <a:gd name="T3" fmla="*/ 79 h 102"/>
                <a:gd name="T4" fmla="*/ 118 w 118"/>
                <a:gd name="T5" fmla="*/ 102 h 102"/>
                <a:gd name="T6" fmla="*/ 90 w 118"/>
                <a:gd name="T7" fmla="*/ 0 h 102"/>
              </a:gdLst>
              <a:ahLst/>
              <a:cxnLst>
                <a:cxn ang="0">
                  <a:pos x="T0" y="T1"/>
                </a:cxn>
                <a:cxn ang="0">
                  <a:pos x="T2" y="T3"/>
                </a:cxn>
                <a:cxn ang="0">
                  <a:pos x="T4" y="T5"/>
                </a:cxn>
                <a:cxn ang="0">
                  <a:pos x="T6" y="T7"/>
                </a:cxn>
              </a:cxnLst>
              <a:rect l="0" t="0" r="r" b="b"/>
              <a:pathLst>
                <a:path w="118" h="102">
                  <a:moveTo>
                    <a:pt x="90" y="0"/>
                  </a:moveTo>
                  <a:lnTo>
                    <a:pt x="0" y="79"/>
                  </a:lnTo>
                  <a:lnTo>
                    <a:pt x="118" y="102"/>
                  </a:lnTo>
                  <a:lnTo>
                    <a:pt x="90" y="0"/>
                  </a:lnTo>
                  <a:close/>
                </a:path>
              </a:pathLst>
            </a:custGeom>
            <a:solidFill>
              <a:srgbClr val="99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6214" name="Group 22"/>
          <p:cNvGrpSpPr>
            <a:grpSpLocks/>
          </p:cNvGrpSpPr>
          <p:nvPr/>
        </p:nvGrpSpPr>
        <p:grpSpPr bwMode="auto">
          <a:xfrm>
            <a:off x="3111500" y="4541838"/>
            <a:ext cx="581025" cy="252412"/>
            <a:chOff x="1960" y="2861"/>
            <a:chExt cx="366" cy="159"/>
          </a:xfrm>
        </p:grpSpPr>
        <p:sp>
          <p:nvSpPr>
            <p:cNvPr id="136215" name="Line 23"/>
            <p:cNvSpPr>
              <a:spLocks noChangeShapeType="1"/>
            </p:cNvSpPr>
            <p:nvPr/>
          </p:nvSpPr>
          <p:spPr bwMode="auto">
            <a:xfrm>
              <a:off x="1960" y="2861"/>
              <a:ext cx="269" cy="111"/>
            </a:xfrm>
            <a:prstGeom prst="line">
              <a:avLst/>
            </a:prstGeom>
            <a:noFill/>
            <a:ln w="38100">
              <a:solidFill>
                <a:srgbClr val="000000"/>
              </a:solidFill>
              <a:round/>
              <a:headEnd/>
              <a:tailEnd/>
            </a:ln>
          </p:spPr>
          <p:txBody>
            <a:bodyPr/>
            <a:lstStyle/>
            <a:p>
              <a:endParaRPr lang="zh-CN" altLang="en-US"/>
            </a:p>
          </p:txBody>
        </p:sp>
        <p:sp>
          <p:nvSpPr>
            <p:cNvPr id="136216" name="Freeform 24"/>
            <p:cNvSpPr>
              <a:spLocks/>
            </p:cNvSpPr>
            <p:nvPr/>
          </p:nvSpPr>
          <p:spPr bwMode="auto">
            <a:xfrm>
              <a:off x="2204" y="2925"/>
              <a:ext cx="122" cy="95"/>
            </a:xfrm>
            <a:custGeom>
              <a:avLst/>
              <a:gdLst>
                <a:gd name="T0" fmla="*/ 0 w 122"/>
                <a:gd name="T1" fmla="*/ 95 h 95"/>
                <a:gd name="T2" fmla="*/ 122 w 122"/>
                <a:gd name="T3" fmla="*/ 89 h 95"/>
                <a:gd name="T4" fmla="*/ 43 w 122"/>
                <a:gd name="T5" fmla="*/ 0 h 95"/>
                <a:gd name="T6" fmla="*/ 0 w 122"/>
                <a:gd name="T7" fmla="*/ 95 h 95"/>
              </a:gdLst>
              <a:ahLst/>
              <a:cxnLst>
                <a:cxn ang="0">
                  <a:pos x="T0" y="T1"/>
                </a:cxn>
                <a:cxn ang="0">
                  <a:pos x="T2" y="T3"/>
                </a:cxn>
                <a:cxn ang="0">
                  <a:pos x="T4" y="T5"/>
                </a:cxn>
                <a:cxn ang="0">
                  <a:pos x="T6" y="T7"/>
                </a:cxn>
              </a:cxnLst>
              <a:rect l="0" t="0" r="r" b="b"/>
              <a:pathLst>
                <a:path w="122" h="95">
                  <a:moveTo>
                    <a:pt x="0" y="95"/>
                  </a:moveTo>
                  <a:lnTo>
                    <a:pt x="122" y="89"/>
                  </a:lnTo>
                  <a:lnTo>
                    <a:pt x="43" y="0"/>
                  </a:lnTo>
                  <a:lnTo>
                    <a:pt x="0" y="95"/>
                  </a:lnTo>
                  <a:close/>
                </a:path>
              </a:pathLst>
            </a:custGeom>
            <a:solidFill>
              <a:srgbClr val="99FF99"/>
            </a:solidFill>
            <a:ln w="38100" cmpd="sng">
              <a:solidFill>
                <a:srgbClr val="000000"/>
              </a:solidFill>
              <a:round/>
              <a:headEnd/>
              <a:tailEnd/>
            </a:ln>
          </p:spPr>
          <p:txBody>
            <a:bodyPr/>
            <a:lstStyle/>
            <a:p>
              <a:endParaRPr lang="zh-CN" altLang="en-US"/>
            </a:p>
          </p:txBody>
        </p:sp>
      </p:grpSp>
      <p:grpSp>
        <p:nvGrpSpPr>
          <p:cNvPr id="136217" name="Group 25"/>
          <p:cNvGrpSpPr>
            <a:grpSpLocks/>
          </p:cNvGrpSpPr>
          <p:nvPr/>
        </p:nvGrpSpPr>
        <p:grpSpPr bwMode="auto">
          <a:xfrm>
            <a:off x="5197475" y="3035300"/>
            <a:ext cx="1116013" cy="1203325"/>
            <a:chOff x="3274" y="1912"/>
            <a:chExt cx="703" cy="758"/>
          </a:xfrm>
        </p:grpSpPr>
        <p:sp>
          <p:nvSpPr>
            <p:cNvPr id="136218" name="Line 26"/>
            <p:cNvSpPr>
              <a:spLocks noChangeShapeType="1"/>
            </p:cNvSpPr>
            <p:nvPr/>
          </p:nvSpPr>
          <p:spPr bwMode="auto">
            <a:xfrm flipH="1">
              <a:off x="3343" y="1912"/>
              <a:ext cx="634" cy="682"/>
            </a:xfrm>
            <a:prstGeom prst="line">
              <a:avLst/>
            </a:prstGeom>
            <a:noFill/>
            <a:ln w="15875">
              <a:solidFill>
                <a:srgbClr val="000000"/>
              </a:solidFill>
              <a:round/>
              <a:headEnd/>
              <a:tailEnd/>
            </a:ln>
          </p:spPr>
          <p:txBody>
            <a:bodyPr/>
            <a:lstStyle/>
            <a:p>
              <a:endParaRPr lang="zh-CN" altLang="en-US"/>
            </a:p>
          </p:txBody>
        </p:sp>
        <p:sp>
          <p:nvSpPr>
            <p:cNvPr id="136219" name="Freeform 27"/>
            <p:cNvSpPr>
              <a:spLocks/>
            </p:cNvSpPr>
            <p:nvPr/>
          </p:nvSpPr>
          <p:spPr bwMode="auto">
            <a:xfrm>
              <a:off x="3274" y="2555"/>
              <a:ext cx="112" cy="115"/>
            </a:xfrm>
            <a:custGeom>
              <a:avLst/>
              <a:gdLst>
                <a:gd name="T0" fmla="*/ 30 w 112"/>
                <a:gd name="T1" fmla="*/ 0 h 115"/>
                <a:gd name="T2" fmla="*/ 0 w 112"/>
                <a:gd name="T3" fmla="*/ 115 h 115"/>
                <a:gd name="T4" fmla="*/ 112 w 112"/>
                <a:gd name="T5" fmla="*/ 70 h 115"/>
                <a:gd name="T6" fmla="*/ 30 w 112"/>
                <a:gd name="T7" fmla="*/ 0 h 115"/>
              </a:gdLst>
              <a:ahLst/>
              <a:cxnLst>
                <a:cxn ang="0">
                  <a:pos x="T0" y="T1"/>
                </a:cxn>
                <a:cxn ang="0">
                  <a:pos x="T2" y="T3"/>
                </a:cxn>
                <a:cxn ang="0">
                  <a:pos x="T4" y="T5"/>
                </a:cxn>
                <a:cxn ang="0">
                  <a:pos x="T6" y="T7"/>
                </a:cxn>
              </a:cxnLst>
              <a:rect l="0" t="0" r="r" b="b"/>
              <a:pathLst>
                <a:path w="112" h="115">
                  <a:moveTo>
                    <a:pt x="30" y="0"/>
                  </a:moveTo>
                  <a:lnTo>
                    <a:pt x="0" y="115"/>
                  </a:lnTo>
                  <a:lnTo>
                    <a:pt x="112" y="70"/>
                  </a:lnTo>
                  <a:lnTo>
                    <a:pt x="30" y="0"/>
                  </a:lnTo>
                  <a:close/>
                </a:path>
              </a:pathLst>
            </a:custGeom>
            <a:solidFill>
              <a:srgbClr val="99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6220" name="Rectangle 28"/>
          <p:cNvSpPr>
            <a:spLocks noChangeArrowheads="1"/>
          </p:cNvSpPr>
          <p:nvPr/>
        </p:nvSpPr>
        <p:spPr bwMode="auto">
          <a:xfrm>
            <a:off x="3859213" y="2349500"/>
            <a:ext cx="2092325" cy="574675"/>
          </a:xfrm>
          <a:prstGeom prst="rect">
            <a:avLst/>
          </a:prstGeom>
          <a:solidFill>
            <a:srgbClr val="99FF99"/>
          </a:solidFill>
          <a:ln w="20701"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1401" tIns="45702" rIns="91401" bIns="45702" anchorCtr="1"/>
          <a:lstStyle/>
          <a:p>
            <a:pPr algn="ctr"/>
            <a:r>
              <a:rPr lang="zh-CN" altLang="en-US" sz="2400">
                <a:latin typeface="Times New Roman" pitchFamily="18" charset="0"/>
              </a:rPr>
              <a:t>用例和角色</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712788" y="1274763"/>
            <a:ext cx="7791450" cy="706437"/>
          </a:xfrm>
          <a:noFill/>
          <a:ln/>
          <a:extLst>
            <a:ext uri="{91240B29-F687-4F45-9708-019B960494DF}">
              <a14:hiddenLine xmlns:a14="http://schemas.microsoft.com/office/drawing/2010/main" w="12700">
                <a:solidFill>
                  <a:schemeClr val="tx1"/>
                </a:solidFill>
                <a:miter lim="800000"/>
                <a:headEnd/>
                <a:tailEnd/>
              </a14:hiddenLine>
            </a:ext>
          </a:extLst>
        </p:spPr>
        <p:txBody>
          <a:bodyPr lIns="55540" tIns="22216" rIns="55540" bIns="22216" anchor="t">
            <a:spAutoFit/>
          </a:bodyPr>
          <a:lstStyle/>
          <a:p>
            <a:pPr defTabSz="1165225"/>
            <a:r>
              <a:rPr lang="zh-CN" altLang="en-US">
                <a:solidFill>
                  <a:schemeClr val="tx1"/>
                </a:solidFill>
              </a:rPr>
              <a:t>类图</a:t>
            </a:r>
          </a:p>
        </p:txBody>
      </p:sp>
      <p:sp>
        <p:nvSpPr>
          <p:cNvPr id="137219" name="Rectangle 3"/>
          <p:cNvSpPr>
            <a:spLocks noChangeArrowheads="1"/>
          </p:cNvSpPr>
          <p:nvPr/>
        </p:nvSpPr>
        <p:spPr bwMode="auto">
          <a:xfrm>
            <a:off x="1192213" y="2420938"/>
            <a:ext cx="1576387" cy="8636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0" name="Rectangle 4"/>
          <p:cNvSpPr>
            <a:spLocks noChangeArrowheads="1"/>
          </p:cNvSpPr>
          <p:nvPr/>
        </p:nvSpPr>
        <p:spPr bwMode="auto">
          <a:xfrm>
            <a:off x="1277938" y="2693988"/>
            <a:ext cx="1376362" cy="20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RegistrationForm</a:t>
            </a:r>
          </a:p>
        </p:txBody>
      </p:sp>
      <p:sp>
        <p:nvSpPr>
          <p:cNvPr id="137221" name="Line 5"/>
          <p:cNvSpPr>
            <a:spLocks noChangeShapeType="1"/>
          </p:cNvSpPr>
          <p:nvPr/>
        </p:nvSpPr>
        <p:spPr bwMode="auto">
          <a:xfrm>
            <a:off x="1187450" y="2995613"/>
            <a:ext cx="1584325" cy="158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2" name="Line 6"/>
          <p:cNvSpPr>
            <a:spLocks noChangeShapeType="1"/>
          </p:cNvSpPr>
          <p:nvPr/>
        </p:nvSpPr>
        <p:spPr bwMode="auto">
          <a:xfrm>
            <a:off x="1187450" y="3101975"/>
            <a:ext cx="1584325" cy="1588"/>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3" name="Rectangle 7"/>
          <p:cNvSpPr>
            <a:spLocks noChangeArrowheads="1"/>
          </p:cNvSpPr>
          <p:nvPr/>
        </p:nvSpPr>
        <p:spPr bwMode="auto">
          <a:xfrm>
            <a:off x="3138488" y="1989138"/>
            <a:ext cx="2081212" cy="10795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24" name="Rectangle 8"/>
          <p:cNvSpPr>
            <a:spLocks noChangeArrowheads="1"/>
          </p:cNvSpPr>
          <p:nvPr/>
        </p:nvSpPr>
        <p:spPr bwMode="auto">
          <a:xfrm>
            <a:off x="3302000" y="2251075"/>
            <a:ext cx="19177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1400"/>
              <a:t>RegistrationManager</a:t>
            </a:r>
          </a:p>
        </p:txBody>
      </p:sp>
      <p:sp>
        <p:nvSpPr>
          <p:cNvPr id="137225" name="Line 9"/>
          <p:cNvSpPr>
            <a:spLocks noChangeShapeType="1"/>
          </p:cNvSpPr>
          <p:nvPr/>
        </p:nvSpPr>
        <p:spPr bwMode="auto">
          <a:xfrm>
            <a:off x="3132138" y="2541588"/>
            <a:ext cx="2087562" cy="1587"/>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6" name="Line 10"/>
          <p:cNvSpPr>
            <a:spLocks noChangeShapeType="1"/>
          </p:cNvSpPr>
          <p:nvPr/>
        </p:nvSpPr>
        <p:spPr bwMode="auto">
          <a:xfrm>
            <a:off x="3132138" y="2644775"/>
            <a:ext cx="2087562" cy="31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27" name="Rectangle 11"/>
          <p:cNvSpPr>
            <a:spLocks noChangeArrowheads="1"/>
          </p:cNvSpPr>
          <p:nvPr/>
        </p:nvSpPr>
        <p:spPr bwMode="auto">
          <a:xfrm>
            <a:off x="3165475" y="2771775"/>
            <a:ext cx="24749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1000"/>
              <a:t>addStudent (Course, StudentInfo)</a:t>
            </a:r>
          </a:p>
        </p:txBody>
      </p:sp>
      <p:grpSp>
        <p:nvGrpSpPr>
          <p:cNvPr id="137228" name="Group 12"/>
          <p:cNvGrpSpPr>
            <a:grpSpLocks/>
          </p:cNvGrpSpPr>
          <p:nvPr/>
        </p:nvGrpSpPr>
        <p:grpSpPr bwMode="auto">
          <a:xfrm>
            <a:off x="6300788" y="2997200"/>
            <a:ext cx="1562100" cy="1255713"/>
            <a:chOff x="4330" y="1618"/>
            <a:chExt cx="869" cy="791"/>
          </a:xfrm>
        </p:grpSpPr>
        <p:sp>
          <p:nvSpPr>
            <p:cNvPr id="137229" name="Rectangle 13"/>
            <p:cNvSpPr>
              <a:spLocks noChangeArrowheads="1"/>
            </p:cNvSpPr>
            <p:nvPr/>
          </p:nvSpPr>
          <p:spPr bwMode="auto">
            <a:xfrm>
              <a:off x="4333" y="1618"/>
              <a:ext cx="864" cy="791"/>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0" name="Rectangle 14"/>
            <p:cNvSpPr>
              <a:spLocks noChangeArrowheads="1"/>
            </p:cNvSpPr>
            <p:nvPr/>
          </p:nvSpPr>
          <p:spPr bwMode="auto">
            <a:xfrm>
              <a:off x="4590" y="1741"/>
              <a:ext cx="322"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Course</a:t>
              </a:r>
            </a:p>
          </p:txBody>
        </p:sp>
        <p:sp>
          <p:nvSpPr>
            <p:cNvPr id="137231" name="Line 15"/>
            <p:cNvSpPr>
              <a:spLocks noChangeShapeType="1"/>
            </p:cNvSpPr>
            <p:nvPr/>
          </p:nvSpPr>
          <p:spPr bwMode="auto">
            <a:xfrm>
              <a:off x="4330" y="1875"/>
              <a:ext cx="869"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2" name="Line 16"/>
            <p:cNvSpPr>
              <a:spLocks noChangeShapeType="1"/>
            </p:cNvSpPr>
            <p:nvPr/>
          </p:nvSpPr>
          <p:spPr bwMode="auto">
            <a:xfrm>
              <a:off x="4330" y="2116"/>
              <a:ext cx="869"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7233" name="Rectangle 17"/>
          <p:cNvSpPr>
            <a:spLocks noChangeArrowheads="1"/>
          </p:cNvSpPr>
          <p:nvPr/>
        </p:nvSpPr>
        <p:spPr bwMode="auto">
          <a:xfrm>
            <a:off x="6330950" y="3424238"/>
            <a:ext cx="3286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name</a:t>
            </a:r>
          </a:p>
        </p:txBody>
      </p:sp>
      <p:sp>
        <p:nvSpPr>
          <p:cNvPr id="137234" name="Rectangle 18"/>
          <p:cNvSpPr>
            <a:spLocks noChangeArrowheads="1"/>
          </p:cNvSpPr>
          <p:nvPr/>
        </p:nvSpPr>
        <p:spPr bwMode="auto">
          <a:xfrm>
            <a:off x="6330950" y="3576638"/>
            <a:ext cx="8620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numberCredits</a:t>
            </a:r>
          </a:p>
        </p:txBody>
      </p:sp>
      <p:grpSp>
        <p:nvGrpSpPr>
          <p:cNvPr id="137235" name="Group 19"/>
          <p:cNvGrpSpPr>
            <a:grpSpLocks/>
          </p:cNvGrpSpPr>
          <p:nvPr/>
        </p:nvGrpSpPr>
        <p:grpSpPr bwMode="auto">
          <a:xfrm>
            <a:off x="4129088" y="3294063"/>
            <a:ext cx="1019175" cy="781050"/>
            <a:chOff x="2601" y="2075"/>
            <a:chExt cx="642" cy="492"/>
          </a:xfrm>
        </p:grpSpPr>
        <p:sp>
          <p:nvSpPr>
            <p:cNvPr id="137236" name="Rectangle 20"/>
            <p:cNvSpPr>
              <a:spLocks noChangeArrowheads="1"/>
            </p:cNvSpPr>
            <p:nvPr/>
          </p:nvSpPr>
          <p:spPr bwMode="auto">
            <a:xfrm>
              <a:off x="2604" y="2075"/>
              <a:ext cx="637" cy="492"/>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7" name="Rectangle 21"/>
            <p:cNvSpPr>
              <a:spLocks noChangeArrowheads="1"/>
            </p:cNvSpPr>
            <p:nvPr/>
          </p:nvSpPr>
          <p:spPr bwMode="auto">
            <a:xfrm>
              <a:off x="2650" y="2102"/>
              <a:ext cx="389"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Student</a:t>
              </a:r>
            </a:p>
          </p:txBody>
        </p:sp>
        <p:sp>
          <p:nvSpPr>
            <p:cNvPr id="137238" name="Line 22"/>
            <p:cNvSpPr>
              <a:spLocks noChangeShapeType="1"/>
            </p:cNvSpPr>
            <p:nvPr/>
          </p:nvSpPr>
          <p:spPr bwMode="auto">
            <a:xfrm>
              <a:off x="2601" y="2236"/>
              <a:ext cx="642"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39" name="Line 23"/>
            <p:cNvSpPr>
              <a:spLocks noChangeShapeType="1"/>
            </p:cNvSpPr>
            <p:nvPr/>
          </p:nvSpPr>
          <p:spPr bwMode="auto">
            <a:xfrm>
              <a:off x="2601" y="2477"/>
              <a:ext cx="642"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7240" name="Rectangle 24"/>
          <p:cNvSpPr>
            <a:spLocks noChangeArrowheads="1"/>
          </p:cNvSpPr>
          <p:nvPr/>
        </p:nvSpPr>
        <p:spPr bwMode="auto">
          <a:xfrm>
            <a:off x="4154488" y="3568700"/>
            <a:ext cx="328612"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name</a:t>
            </a:r>
          </a:p>
        </p:txBody>
      </p:sp>
      <p:sp>
        <p:nvSpPr>
          <p:cNvPr id="137241" name="Rectangle 25"/>
          <p:cNvSpPr>
            <a:spLocks noChangeArrowheads="1"/>
          </p:cNvSpPr>
          <p:nvPr/>
        </p:nvSpPr>
        <p:spPr bwMode="auto">
          <a:xfrm>
            <a:off x="4154488" y="3721100"/>
            <a:ext cx="328612"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major</a:t>
            </a:r>
          </a:p>
        </p:txBody>
      </p:sp>
      <p:grpSp>
        <p:nvGrpSpPr>
          <p:cNvPr id="137242" name="Group 26"/>
          <p:cNvGrpSpPr>
            <a:grpSpLocks/>
          </p:cNvGrpSpPr>
          <p:nvPr/>
        </p:nvGrpSpPr>
        <p:grpSpPr bwMode="auto">
          <a:xfrm>
            <a:off x="4140200" y="4724400"/>
            <a:ext cx="1655763" cy="1081088"/>
            <a:chOff x="3745" y="2980"/>
            <a:chExt cx="872" cy="587"/>
          </a:xfrm>
        </p:grpSpPr>
        <p:grpSp>
          <p:nvGrpSpPr>
            <p:cNvPr id="137243" name="Group 27"/>
            <p:cNvGrpSpPr>
              <a:grpSpLocks/>
            </p:cNvGrpSpPr>
            <p:nvPr/>
          </p:nvGrpSpPr>
          <p:grpSpPr bwMode="auto">
            <a:xfrm>
              <a:off x="3745" y="2980"/>
              <a:ext cx="872" cy="587"/>
              <a:chOff x="3745" y="2980"/>
              <a:chExt cx="872" cy="587"/>
            </a:xfrm>
          </p:grpSpPr>
          <p:sp>
            <p:nvSpPr>
              <p:cNvPr id="137244" name="Rectangle 28"/>
              <p:cNvSpPr>
                <a:spLocks noChangeArrowheads="1"/>
              </p:cNvSpPr>
              <p:nvPr/>
            </p:nvSpPr>
            <p:spPr bwMode="auto">
              <a:xfrm>
                <a:off x="3748" y="2980"/>
                <a:ext cx="867" cy="587"/>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5" name="Rectangle 29"/>
              <p:cNvSpPr>
                <a:spLocks noChangeArrowheads="1"/>
              </p:cNvSpPr>
              <p:nvPr/>
            </p:nvSpPr>
            <p:spPr bwMode="auto">
              <a:xfrm>
                <a:off x="3815" y="3006"/>
                <a:ext cx="700"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1400"/>
                  <a:t>CourseOffering</a:t>
                </a:r>
              </a:p>
            </p:txBody>
          </p:sp>
          <p:sp>
            <p:nvSpPr>
              <p:cNvPr id="137246" name="Line 30"/>
              <p:cNvSpPr>
                <a:spLocks noChangeShapeType="1"/>
              </p:cNvSpPr>
              <p:nvPr/>
            </p:nvSpPr>
            <p:spPr bwMode="auto">
              <a:xfrm>
                <a:off x="3745" y="3141"/>
                <a:ext cx="872"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47" name="Line 31"/>
              <p:cNvSpPr>
                <a:spLocks noChangeShapeType="1"/>
              </p:cNvSpPr>
              <p:nvPr/>
            </p:nvSpPr>
            <p:spPr bwMode="auto">
              <a:xfrm>
                <a:off x="3745" y="3285"/>
                <a:ext cx="872"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7248" name="Rectangle 32"/>
            <p:cNvSpPr>
              <a:spLocks noChangeArrowheads="1"/>
            </p:cNvSpPr>
            <p:nvPr/>
          </p:nvSpPr>
          <p:spPr bwMode="auto">
            <a:xfrm>
              <a:off x="3761" y="3152"/>
              <a:ext cx="239"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location</a:t>
              </a:r>
            </a:p>
          </p:txBody>
        </p:sp>
        <p:sp>
          <p:nvSpPr>
            <p:cNvPr id="137249" name="Rectangle 33"/>
            <p:cNvSpPr>
              <a:spLocks noChangeArrowheads="1"/>
            </p:cNvSpPr>
            <p:nvPr/>
          </p:nvSpPr>
          <p:spPr bwMode="auto">
            <a:xfrm>
              <a:off x="3761" y="3344"/>
              <a:ext cx="199"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open()</a:t>
              </a:r>
            </a:p>
          </p:txBody>
        </p:sp>
        <p:sp>
          <p:nvSpPr>
            <p:cNvPr id="137250" name="Rectangle 34"/>
            <p:cNvSpPr>
              <a:spLocks noChangeArrowheads="1"/>
            </p:cNvSpPr>
            <p:nvPr/>
          </p:nvSpPr>
          <p:spPr bwMode="auto">
            <a:xfrm>
              <a:off x="3761" y="3440"/>
              <a:ext cx="752" cy="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addStudent(StudentInfo)</a:t>
              </a:r>
            </a:p>
          </p:txBody>
        </p:sp>
      </p:grpSp>
      <p:grpSp>
        <p:nvGrpSpPr>
          <p:cNvPr id="137251" name="Group 35"/>
          <p:cNvGrpSpPr>
            <a:grpSpLocks/>
          </p:cNvGrpSpPr>
          <p:nvPr/>
        </p:nvGrpSpPr>
        <p:grpSpPr bwMode="auto">
          <a:xfrm>
            <a:off x="1692275" y="4365625"/>
            <a:ext cx="1435100" cy="928688"/>
            <a:chOff x="1232" y="2843"/>
            <a:chExt cx="738" cy="492"/>
          </a:xfrm>
        </p:grpSpPr>
        <p:grpSp>
          <p:nvGrpSpPr>
            <p:cNvPr id="137252" name="Group 36"/>
            <p:cNvGrpSpPr>
              <a:grpSpLocks/>
            </p:cNvGrpSpPr>
            <p:nvPr/>
          </p:nvGrpSpPr>
          <p:grpSpPr bwMode="auto">
            <a:xfrm>
              <a:off x="1232" y="2843"/>
              <a:ext cx="738" cy="492"/>
              <a:chOff x="1232" y="2843"/>
              <a:chExt cx="738" cy="492"/>
            </a:xfrm>
          </p:grpSpPr>
          <p:sp>
            <p:nvSpPr>
              <p:cNvPr id="137253" name="Rectangle 37"/>
              <p:cNvSpPr>
                <a:spLocks noChangeArrowheads="1"/>
              </p:cNvSpPr>
              <p:nvPr/>
            </p:nvSpPr>
            <p:spPr bwMode="auto">
              <a:xfrm>
                <a:off x="1235" y="2843"/>
                <a:ext cx="733" cy="492"/>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4" name="Rectangle 38"/>
              <p:cNvSpPr>
                <a:spLocks noChangeArrowheads="1"/>
              </p:cNvSpPr>
              <p:nvPr/>
            </p:nvSpPr>
            <p:spPr bwMode="auto">
              <a:xfrm>
                <a:off x="1283" y="2870"/>
                <a:ext cx="394"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Professor</a:t>
                </a:r>
              </a:p>
            </p:txBody>
          </p:sp>
          <p:sp>
            <p:nvSpPr>
              <p:cNvPr id="137255" name="Line 39"/>
              <p:cNvSpPr>
                <a:spLocks noChangeShapeType="1"/>
              </p:cNvSpPr>
              <p:nvPr/>
            </p:nvSpPr>
            <p:spPr bwMode="auto">
              <a:xfrm>
                <a:off x="1232" y="3005"/>
                <a:ext cx="738"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56" name="Line 40"/>
              <p:cNvSpPr>
                <a:spLocks noChangeShapeType="1"/>
              </p:cNvSpPr>
              <p:nvPr/>
            </p:nvSpPr>
            <p:spPr bwMode="auto">
              <a:xfrm>
                <a:off x="1232" y="3245"/>
                <a:ext cx="738"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7257" name="Rectangle 41"/>
            <p:cNvSpPr>
              <a:spLocks noChangeArrowheads="1"/>
            </p:cNvSpPr>
            <p:nvPr/>
          </p:nvSpPr>
          <p:spPr bwMode="auto">
            <a:xfrm>
              <a:off x="1248" y="3016"/>
              <a:ext cx="169" cy="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name</a:t>
              </a:r>
            </a:p>
          </p:txBody>
        </p:sp>
        <p:sp>
          <p:nvSpPr>
            <p:cNvPr id="137258" name="Rectangle 42"/>
            <p:cNvSpPr>
              <a:spLocks noChangeArrowheads="1"/>
            </p:cNvSpPr>
            <p:nvPr/>
          </p:nvSpPr>
          <p:spPr bwMode="auto">
            <a:xfrm>
              <a:off x="1248" y="3112"/>
              <a:ext cx="383" cy="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tenureStatus</a:t>
              </a:r>
            </a:p>
          </p:txBody>
        </p:sp>
      </p:grpSp>
      <p:grpSp>
        <p:nvGrpSpPr>
          <p:cNvPr id="137259" name="Group 43"/>
          <p:cNvGrpSpPr>
            <a:grpSpLocks/>
          </p:cNvGrpSpPr>
          <p:nvPr/>
        </p:nvGrpSpPr>
        <p:grpSpPr bwMode="auto">
          <a:xfrm>
            <a:off x="6084888" y="1844675"/>
            <a:ext cx="1727200" cy="760413"/>
            <a:chOff x="4056" y="929"/>
            <a:chExt cx="988" cy="388"/>
          </a:xfrm>
        </p:grpSpPr>
        <p:sp>
          <p:nvSpPr>
            <p:cNvPr id="137260" name="Rectangle 44"/>
            <p:cNvSpPr>
              <a:spLocks noChangeArrowheads="1"/>
            </p:cNvSpPr>
            <p:nvPr/>
          </p:nvSpPr>
          <p:spPr bwMode="auto">
            <a:xfrm>
              <a:off x="4059" y="929"/>
              <a:ext cx="982" cy="388"/>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61" name="Rectangle 45"/>
            <p:cNvSpPr>
              <a:spLocks noChangeArrowheads="1"/>
            </p:cNvSpPr>
            <p:nvPr/>
          </p:nvSpPr>
          <p:spPr bwMode="auto">
            <a:xfrm>
              <a:off x="4103" y="1052"/>
              <a:ext cx="85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1400"/>
                <a:t>ScheduleAlgorithm</a:t>
              </a:r>
            </a:p>
          </p:txBody>
        </p:sp>
        <p:sp>
          <p:nvSpPr>
            <p:cNvPr id="137262" name="Line 46"/>
            <p:cNvSpPr>
              <a:spLocks noChangeShapeType="1"/>
            </p:cNvSpPr>
            <p:nvPr/>
          </p:nvSpPr>
          <p:spPr bwMode="auto">
            <a:xfrm>
              <a:off x="4056" y="1186"/>
              <a:ext cx="988"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263" name="Line 47"/>
            <p:cNvSpPr>
              <a:spLocks noChangeShapeType="1"/>
            </p:cNvSpPr>
            <p:nvPr/>
          </p:nvSpPr>
          <p:spPr bwMode="auto">
            <a:xfrm>
              <a:off x="4056" y="1234"/>
              <a:ext cx="988"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GB" altLang="en-US">
                <a:solidFill>
                  <a:schemeClr val="tx1"/>
                </a:solidFill>
              </a:rPr>
              <a:t>类</a:t>
            </a:r>
            <a:r>
              <a:rPr lang="zh-CN" altLang="en-US">
                <a:solidFill>
                  <a:schemeClr val="tx1"/>
                </a:solidFill>
              </a:rPr>
              <a:t>图</a:t>
            </a:r>
          </a:p>
        </p:txBody>
      </p:sp>
      <p:sp>
        <p:nvSpPr>
          <p:cNvPr id="139267" name="Rectangle 3"/>
          <p:cNvSpPr>
            <a:spLocks noGrp="1" noChangeArrowheads="1"/>
          </p:cNvSpPr>
          <p:nvPr>
            <p:ph type="body" idx="1"/>
          </p:nvPr>
        </p:nvSpPr>
        <p:spPr>
          <a:xfrm>
            <a:off x="468313" y="2017713"/>
            <a:ext cx="8486775" cy="4114800"/>
          </a:xfrm>
        </p:spPr>
        <p:txBody>
          <a:bodyPr/>
          <a:lstStyle/>
          <a:p>
            <a:r>
              <a:rPr lang="en-GB" altLang="en-US"/>
              <a:t>类</a:t>
            </a:r>
            <a:r>
              <a:rPr lang="zh-CN" altLang="en-GB"/>
              <a:t>图</a:t>
            </a:r>
            <a:r>
              <a:rPr lang="en-US" altLang="en-GB"/>
              <a:t>由水平线分割为三个部分</a:t>
            </a:r>
            <a:endParaRPr lang="zh-CN" altLang="en-US"/>
          </a:p>
          <a:p>
            <a:endParaRPr lang="en-US" altLang="zh-CN" sz="3600"/>
          </a:p>
        </p:txBody>
      </p:sp>
      <p:grpSp>
        <p:nvGrpSpPr>
          <p:cNvPr id="139268" name="Group 4"/>
          <p:cNvGrpSpPr>
            <a:grpSpLocks/>
          </p:cNvGrpSpPr>
          <p:nvPr/>
        </p:nvGrpSpPr>
        <p:grpSpPr bwMode="auto">
          <a:xfrm>
            <a:off x="684213" y="3284538"/>
            <a:ext cx="1800225" cy="1874837"/>
            <a:chOff x="431" y="1842"/>
            <a:chExt cx="1134" cy="1181"/>
          </a:xfrm>
        </p:grpSpPr>
        <p:sp>
          <p:nvSpPr>
            <p:cNvPr id="139269" name="Rectangle 5"/>
            <p:cNvSpPr>
              <a:spLocks noChangeArrowheads="1"/>
            </p:cNvSpPr>
            <p:nvPr/>
          </p:nvSpPr>
          <p:spPr bwMode="auto">
            <a:xfrm>
              <a:off x="431" y="1842"/>
              <a:ext cx="1134" cy="1181"/>
            </a:xfrm>
            <a:prstGeom prst="rect">
              <a:avLst/>
            </a:prstGeom>
            <a:solidFill>
              <a:srgbClr val="FFFFFF"/>
            </a:solidFill>
            <a:ln w="23813">
              <a:solidFill>
                <a:srgbClr val="000000"/>
              </a:solidFill>
              <a:miter lim="800000"/>
              <a:headEnd/>
              <a:tailEnd/>
            </a:ln>
          </p:spPr>
          <p:txBody>
            <a:bodyPr lIns="91401" tIns="45702" rIns="91401" bIns="45702"/>
            <a:lstStyle/>
            <a:p>
              <a:endParaRPr kumimoji="1" lang="zh-CN" altLang="zh-CN" sz="1200">
                <a:latin typeface="Times New Roman" pitchFamily="18" charset="0"/>
              </a:endParaRPr>
            </a:p>
          </p:txBody>
        </p:sp>
        <p:sp>
          <p:nvSpPr>
            <p:cNvPr id="139270" name="Rectangle 6"/>
            <p:cNvSpPr>
              <a:spLocks noChangeArrowheads="1"/>
            </p:cNvSpPr>
            <p:nvPr/>
          </p:nvSpPr>
          <p:spPr bwMode="auto">
            <a:xfrm>
              <a:off x="550" y="1903"/>
              <a:ext cx="58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latin typeface="Times New Roman" pitchFamily="18" charset="0"/>
                </a:rPr>
                <a:t>类名称</a:t>
              </a:r>
              <a:endParaRPr lang="zh-CN" altLang="en-US" sz="2400">
                <a:latin typeface="Times New Roman" pitchFamily="18" charset="0"/>
              </a:endParaRPr>
            </a:p>
          </p:txBody>
        </p:sp>
        <p:sp>
          <p:nvSpPr>
            <p:cNvPr id="139271" name="Rectangle 7"/>
            <p:cNvSpPr>
              <a:spLocks noChangeArrowheads="1"/>
            </p:cNvSpPr>
            <p:nvPr/>
          </p:nvSpPr>
          <p:spPr bwMode="auto">
            <a:xfrm>
              <a:off x="550" y="2271"/>
              <a:ext cx="39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latin typeface="Times New Roman" pitchFamily="18" charset="0"/>
                </a:rPr>
                <a:t>属性</a:t>
              </a:r>
              <a:endParaRPr lang="zh-CN" altLang="en-US" sz="2400">
                <a:latin typeface="Times New Roman" pitchFamily="18" charset="0"/>
              </a:endParaRPr>
            </a:p>
          </p:txBody>
        </p:sp>
        <p:sp>
          <p:nvSpPr>
            <p:cNvPr id="139272" name="Rectangle 8"/>
            <p:cNvSpPr>
              <a:spLocks noChangeArrowheads="1"/>
            </p:cNvSpPr>
            <p:nvPr/>
          </p:nvSpPr>
          <p:spPr bwMode="auto">
            <a:xfrm>
              <a:off x="569" y="2704"/>
              <a:ext cx="39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latin typeface="Times New Roman" pitchFamily="18" charset="0"/>
                </a:rPr>
                <a:t>方法</a:t>
              </a:r>
              <a:endParaRPr lang="zh-CN" altLang="en-US" sz="2400">
                <a:latin typeface="Times New Roman" pitchFamily="18" charset="0"/>
              </a:endParaRPr>
            </a:p>
          </p:txBody>
        </p:sp>
        <p:sp>
          <p:nvSpPr>
            <p:cNvPr id="139273" name="Line 9"/>
            <p:cNvSpPr>
              <a:spLocks noChangeShapeType="1"/>
            </p:cNvSpPr>
            <p:nvPr/>
          </p:nvSpPr>
          <p:spPr bwMode="auto">
            <a:xfrm>
              <a:off x="431" y="2166"/>
              <a:ext cx="1134" cy="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74" name="Line 10"/>
            <p:cNvSpPr>
              <a:spLocks noChangeShapeType="1"/>
            </p:cNvSpPr>
            <p:nvPr/>
          </p:nvSpPr>
          <p:spPr bwMode="auto">
            <a:xfrm>
              <a:off x="431" y="2626"/>
              <a:ext cx="1134" cy="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9275" name="Group 11"/>
          <p:cNvGrpSpPr>
            <a:grpSpLocks/>
          </p:cNvGrpSpPr>
          <p:nvPr/>
        </p:nvGrpSpPr>
        <p:grpSpPr bwMode="auto">
          <a:xfrm>
            <a:off x="3276600" y="2924175"/>
            <a:ext cx="2921000" cy="2592388"/>
            <a:chOff x="2472" y="1842"/>
            <a:chExt cx="1729" cy="1633"/>
          </a:xfrm>
        </p:grpSpPr>
        <p:sp>
          <p:nvSpPr>
            <p:cNvPr id="139276" name="Rectangle 12"/>
            <p:cNvSpPr>
              <a:spLocks noChangeArrowheads="1"/>
            </p:cNvSpPr>
            <p:nvPr/>
          </p:nvSpPr>
          <p:spPr bwMode="auto">
            <a:xfrm>
              <a:off x="2479" y="1842"/>
              <a:ext cx="1716" cy="1633"/>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7" name="Rectangle 13"/>
            <p:cNvSpPr>
              <a:spLocks noChangeArrowheads="1"/>
            </p:cNvSpPr>
            <p:nvPr/>
          </p:nvSpPr>
          <p:spPr bwMode="auto">
            <a:xfrm>
              <a:off x="2925" y="2024"/>
              <a:ext cx="53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2000"/>
                <a:t>Student</a:t>
              </a:r>
            </a:p>
          </p:txBody>
        </p:sp>
        <p:sp>
          <p:nvSpPr>
            <p:cNvPr id="139278" name="Line 14"/>
            <p:cNvSpPr>
              <a:spLocks noChangeShapeType="1"/>
            </p:cNvSpPr>
            <p:nvPr/>
          </p:nvSpPr>
          <p:spPr bwMode="auto">
            <a:xfrm flipV="1">
              <a:off x="2472" y="2341"/>
              <a:ext cx="1729"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79" name="Line 15"/>
            <p:cNvSpPr>
              <a:spLocks noChangeShapeType="1"/>
            </p:cNvSpPr>
            <p:nvPr/>
          </p:nvSpPr>
          <p:spPr bwMode="auto">
            <a:xfrm>
              <a:off x="2472" y="2840"/>
              <a:ext cx="1729" cy="4"/>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80" name="Rectangle 16"/>
            <p:cNvSpPr>
              <a:spLocks noChangeArrowheads="1"/>
            </p:cNvSpPr>
            <p:nvPr/>
          </p:nvSpPr>
          <p:spPr bwMode="auto">
            <a:xfrm>
              <a:off x="2562" y="2341"/>
              <a:ext cx="101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2000"/>
                <a:t>-name:String</a:t>
              </a:r>
              <a:br>
                <a:rPr lang="en-US" altLang="zh-CN" sz="2000"/>
              </a:br>
              <a:r>
                <a:rPr lang="en-US" altLang="zh-CN" sz="2000"/>
                <a:t>-</a:t>
              </a:r>
              <a:r>
                <a:rPr lang="en-US" altLang="zh-CN" sz="2000">
                  <a:latin typeface="Tahoma" pitchFamily="34" charset="0"/>
                </a:rPr>
                <a:t>major:int</a:t>
              </a:r>
            </a:p>
          </p:txBody>
        </p:sp>
        <p:sp>
          <p:nvSpPr>
            <p:cNvPr id="139281" name="Rectangle 17"/>
            <p:cNvSpPr>
              <a:spLocks noChangeArrowheads="1"/>
            </p:cNvSpPr>
            <p:nvPr/>
          </p:nvSpPr>
          <p:spPr bwMode="auto">
            <a:xfrm>
              <a:off x="2562" y="2976"/>
              <a:ext cx="15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zh-CN" sz="2000"/>
                <a:t>+register(Lesson):void</a:t>
              </a:r>
              <a:br>
                <a:rPr lang="en-US" altLang="zh-CN" sz="2000"/>
              </a:br>
              <a:r>
                <a:rPr lang="en-US" altLang="zh-CN" sz="2000">
                  <a:latin typeface="Tahoma" pitchFamily="34" charset="0"/>
                </a:rPr>
                <a:t>+showReg():void</a:t>
              </a:r>
            </a:p>
          </p:txBody>
        </p:sp>
      </p:grpSp>
      <p:sp>
        <p:nvSpPr>
          <p:cNvPr id="139282" name="Text Box 18"/>
          <p:cNvSpPr txBox="1">
            <a:spLocks noChangeArrowheads="1"/>
          </p:cNvSpPr>
          <p:nvPr/>
        </p:nvSpPr>
        <p:spPr bwMode="auto">
          <a:xfrm>
            <a:off x="6659563" y="3573463"/>
            <a:ext cx="1873250" cy="884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spcBef>
                <a:spcPct val="50000"/>
              </a:spcBef>
            </a:pPr>
            <a:r>
              <a:rPr lang="en-US" altLang="zh-CN">
                <a:latin typeface="Tahoma" pitchFamily="34" charset="0"/>
              </a:rPr>
              <a:t>+</a:t>
            </a:r>
            <a:r>
              <a:rPr lang="zh-CN" altLang="en-US">
                <a:latin typeface="Tahoma" pitchFamily="34" charset="0"/>
              </a:rPr>
              <a:t>表示</a:t>
            </a:r>
            <a:r>
              <a:rPr lang="en-US" altLang="zh-CN">
                <a:latin typeface="Tahoma" pitchFamily="34" charset="0"/>
              </a:rPr>
              <a:t>public</a:t>
            </a:r>
            <a:br>
              <a:rPr lang="en-US" altLang="zh-CN">
                <a:latin typeface="Tahoma" pitchFamily="34" charset="0"/>
              </a:rPr>
            </a:br>
            <a:r>
              <a:rPr lang="en-US" altLang="zh-CN">
                <a:latin typeface="Tahoma" pitchFamily="34" charset="0"/>
              </a:rPr>
              <a:t>- </a:t>
            </a:r>
            <a:r>
              <a:rPr lang="zh-CN" altLang="en-US">
                <a:latin typeface="Tahoma" pitchFamily="34" charset="0"/>
              </a:rPr>
              <a:t>表示</a:t>
            </a:r>
            <a:r>
              <a:rPr lang="en-US" altLang="zh-CN">
                <a:latin typeface="Tahoma" pitchFamily="34" charset="0"/>
              </a:rPr>
              <a:t>private</a:t>
            </a:r>
            <a:br>
              <a:rPr lang="en-US" altLang="zh-CN">
                <a:latin typeface="Tahoma" pitchFamily="34" charset="0"/>
              </a:rPr>
            </a:br>
            <a:r>
              <a:rPr lang="en-US" altLang="zh-CN">
                <a:latin typeface="Tahoma" pitchFamily="34" charset="0"/>
              </a:rPr>
              <a:t>#</a:t>
            </a:r>
            <a:r>
              <a:rPr lang="zh-CN" altLang="en-US">
                <a:latin typeface="Tahoma" pitchFamily="34" charset="0"/>
              </a:rPr>
              <a:t>表示</a:t>
            </a:r>
            <a:r>
              <a:rPr lang="en-US" altLang="zh-CN">
                <a:latin typeface="Tahoma" pitchFamily="34" charset="0"/>
              </a:rPr>
              <a:t>protected</a:t>
            </a:r>
          </a:p>
        </p:txBody>
      </p:sp>
      <p:sp>
        <p:nvSpPr>
          <p:cNvPr id="139283" name="Line 19"/>
          <p:cNvSpPr>
            <a:spLocks noChangeShapeType="1"/>
          </p:cNvSpPr>
          <p:nvPr/>
        </p:nvSpPr>
        <p:spPr bwMode="auto">
          <a:xfrm flipH="1">
            <a:off x="5724525" y="3933825"/>
            <a:ext cx="1079500" cy="71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284" name="Line 20"/>
          <p:cNvSpPr>
            <a:spLocks noChangeShapeType="1"/>
          </p:cNvSpPr>
          <p:nvPr/>
        </p:nvSpPr>
        <p:spPr bwMode="auto">
          <a:xfrm flipH="1">
            <a:off x="5795963" y="4437063"/>
            <a:ext cx="1152525"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817563"/>
            <a:ext cx="8229600" cy="600075"/>
          </a:xfrm>
        </p:spPr>
        <p:txBody>
          <a:bodyPr/>
          <a:lstStyle/>
          <a:p>
            <a:r>
              <a:rPr lang="en-GB" altLang="zh-CN">
                <a:solidFill>
                  <a:schemeClr val="tx1"/>
                </a:solidFill>
              </a:rPr>
              <a:t>关</a:t>
            </a:r>
            <a:r>
              <a:rPr lang="en-GB" altLang="en-US">
                <a:solidFill>
                  <a:schemeClr val="tx1"/>
                </a:solidFill>
              </a:rPr>
              <a:t>联</a:t>
            </a:r>
            <a:endParaRPr lang="en-GB" altLang="zh-CN">
              <a:solidFill>
                <a:schemeClr val="tx1"/>
              </a:solidFill>
            </a:endParaRPr>
          </a:p>
        </p:txBody>
      </p:sp>
      <p:sp>
        <p:nvSpPr>
          <p:cNvPr id="140291" name="Rectangle 3"/>
          <p:cNvSpPr>
            <a:spLocks noGrp="1" noChangeArrowheads="1"/>
          </p:cNvSpPr>
          <p:nvPr>
            <p:ph type="body" idx="1"/>
          </p:nvPr>
        </p:nvSpPr>
        <p:spPr>
          <a:xfrm>
            <a:off x="457200" y="1600200"/>
            <a:ext cx="8229600" cy="1236663"/>
          </a:xfrm>
        </p:spPr>
        <p:txBody>
          <a:bodyPr/>
          <a:lstStyle/>
          <a:p>
            <a:pPr algn="just"/>
            <a:r>
              <a:rPr lang="zh-CN" altLang="en-US"/>
              <a:t>关联分单向或</a:t>
            </a:r>
            <a:r>
              <a:rPr lang="en-GB" altLang="en-US"/>
              <a:t>双向</a:t>
            </a:r>
            <a:endParaRPr lang="en-GB" altLang="zh-CN"/>
          </a:p>
        </p:txBody>
      </p:sp>
      <p:grpSp>
        <p:nvGrpSpPr>
          <p:cNvPr id="140292" name="Group 4"/>
          <p:cNvGrpSpPr>
            <a:grpSpLocks/>
          </p:cNvGrpSpPr>
          <p:nvPr/>
        </p:nvGrpSpPr>
        <p:grpSpPr bwMode="auto">
          <a:xfrm>
            <a:off x="684213" y="3284538"/>
            <a:ext cx="1470025" cy="615950"/>
            <a:chOff x="892" y="990"/>
            <a:chExt cx="926" cy="388"/>
          </a:xfrm>
        </p:grpSpPr>
        <p:sp>
          <p:nvSpPr>
            <p:cNvPr id="140293" name="Rectangle 5"/>
            <p:cNvSpPr>
              <a:spLocks noChangeArrowheads="1"/>
            </p:cNvSpPr>
            <p:nvPr/>
          </p:nvSpPr>
          <p:spPr bwMode="auto">
            <a:xfrm>
              <a:off x="895" y="990"/>
              <a:ext cx="921" cy="388"/>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4" name="Rectangle 6"/>
            <p:cNvSpPr>
              <a:spLocks noChangeArrowheads="1"/>
            </p:cNvSpPr>
            <p:nvPr/>
          </p:nvSpPr>
          <p:spPr bwMode="auto">
            <a:xfrm>
              <a:off x="945" y="1113"/>
              <a:ext cx="866"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RegistrationForm</a:t>
              </a:r>
            </a:p>
          </p:txBody>
        </p:sp>
        <p:sp>
          <p:nvSpPr>
            <p:cNvPr id="140295" name="Line 7"/>
            <p:cNvSpPr>
              <a:spLocks noChangeShapeType="1"/>
            </p:cNvSpPr>
            <p:nvPr/>
          </p:nvSpPr>
          <p:spPr bwMode="auto">
            <a:xfrm>
              <a:off x="892" y="1248"/>
              <a:ext cx="926"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296" name="Line 8"/>
            <p:cNvSpPr>
              <a:spLocks noChangeShapeType="1"/>
            </p:cNvSpPr>
            <p:nvPr/>
          </p:nvSpPr>
          <p:spPr bwMode="auto">
            <a:xfrm>
              <a:off x="892" y="1296"/>
              <a:ext cx="926"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297" name="Group 9"/>
          <p:cNvGrpSpPr>
            <a:grpSpLocks/>
          </p:cNvGrpSpPr>
          <p:nvPr/>
        </p:nvGrpSpPr>
        <p:grpSpPr bwMode="auto">
          <a:xfrm>
            <a:off x="3033713" y="3779838"/>
            <a:ext cx="1843087" cy="796925"/>
            <a:chOff x="2372" y="1302"/>
            <a:chExt cx="1161" cy="502"/>
          </a:xfrm>
        </p:grpSpPr>
        <p:sp>
          <p:nvSpPr>
            <p:cNvPr id="140298" name="Rectangle 10"/>
            <p:cNvSpPr>
              <a:spLocks noChangeArrowheads="1"/>
            </p:cNvSpPr>
            <p:nvPr/>
          </p:nvSpPr>
          <p:spPr bwMode="auto">
            <a:xfrm>
              <a:off x="2375" y="1302"/>
              <a:ext cx="1156" cy="502"/>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9" name="Rectangle 11"/>
            <p:cNvSpPr>
              <a:spLocks noChangeArrowheads="1"/>
            </p:cNvSpPr>
            <p:nvPr/>
          </p:nvSpPr>
          <p:spPr bwMode="auto">
            <a:xfrm>
              <a:off x="2452" y="1424"/>
              <a:ext cx="1051"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RegistrationManager</a:t>
              </a:r>
            </a:p>
          </p:txBody>
        </p:sp>
        <p:sp>
          <p:nvSpPr>
            <p:cNvPr id="140300" name="Line 12"/>
            <p:cNvSpPr>
              <a:spLocks noChangeShapeType="1"/>
            </p:cNvSpPr>
            <p:nvPr/>
          </p:nvSpPr>
          <p:spPr bwMode="auto">
            <a:xfrm>
              <a:off x="2372" y="1559"/>
              <a:ext cx="1161"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01" name="Line 13"/>
            <p:cNvSpPr>
              <a:spLocks noChangeShapeType="1"/>
            </p:cNvSpPr>
            <p:nvPr/>
          </p:nvSpPr>
          <p:spPr bwMode="auto">
            <a:xfrm>
              <a:off x="2372" y="1607"/>
              <a:ext cx="1161"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0302" name="Group 14"/>
          <p:cNvGrpSpPr>
            <a:grpSpLocks/>
          </p:cNvGrpSpPr>
          <p:nvPr/>
        </p:nvGrpSpPr>
        <p:grpSpPr bwMode="auto">
          <a:xfrm>
            <a:off x="2157413" y="3760788"/>
            <a:ext cx="871537" cy="201612"/>
            <a:chOff x="1820" y="1290"/>
            <a:chExt cx="549" cy="127"/>
          </a:xfrm>
        </p:grpSpPr>
        <p:sp>
          <p:nvSpPr>
            <p:cNvPr id="140303" name="Line 15"/>
            <p:cNvSpPr>
              <a:spLocks noChangeShapeType="1"/>
            </p:cNvSpPr>
            <p:nvPr/>
          </p:nvSpPr>
          <p:spPr bwMode="auto">
            <a:xfrm>
              <a:off x="2096" y="1354"/>
              <a:ext cx="273" cy="63"/>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04" name="Line 16"/>
            <p:cNvSpPr>
              <a:spLocks noChangeShapeType="1"/>
            </p:cNvSpPr>
            <p:nvPr/>
          </p:nvSpPr>
          <p:spPr bwMode="auto">
            <a:xfrm flipH="1" flipV="1">
              <a:off x="1820" y="1290"/>
              <a:ext cx="274" cy="6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0305" name="Rectangle 17"/>
          <p:cNvSpPr>
            <a:spLocks noChangeArrowheads="1"/>
          </p:cNvSpPr>
          <p:nvPr/>
        </p:nvSpPr>
        <p:spPr bwMode="auto">
          <a:xfrm>
            <a:off x="2922588" y="4044950"/>
            <a:ext cx="100012"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solidFill>
                  <a:schemeClr val="folHlink"/>
                </a:solidFill>
              </a:rPr>
              <a:t>1</a:t>
            </a:r>
          </a:p>
        </p:txBody>
      </p:sp>
      <p:sp>
        <p:nvSpPr>
          <p:cNvPr id="140306" name="Rectangle 18"/>
          <p:cNvSpPr>
            <a:spLocks noChangeArrowheads="1"/>
          </p:cNvSpPr>
          <p:nvPr/>
        </p:nvSpPr>
        <p:spPr bwMode="auto">
          <a:xfrm>
            <a:off x="2316163" y="3922713"/>
            <a:ext cx="268287"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solidFill>
                  <a:schemeClr val="folHlink"/>
                </a:solidFill>
              </a:rPr>
              <a:t>0..*</a:t>
            </a:r>
          </a:p>
        </p:txBody>
      </p:sp>
      <p:sp>
        <p:nvSpPr>
          <p:cNvPr id="140307" name="Rectangle 19"/>
          <p:cNvSpPr>
            <a:spLocks noChangeArrowheads="1"/>
          </p:cNvSpPr>
          <p:nvPr/>
        </p:nvSpPr>
        <p:spPr bwMode="auto">
          <a:xfrm>
            <a:off x="6156325" y="1700213"/>
            <a:ext cx="1968500" cy="820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40308" name="Group 20"/>
          <p:cNvGrpSpPr>
            <a:grpSpLocks/>
          </p:cNvGrpSpPr>
          <p:nvPr/>
        </p:nvGrpSpPr>
        <p:grpSpPr bwMode="auto">
          <a:xfrm>
            <a:off x="5940425" y="3644900"/>
            <a:ext cx="1944688" cy="903288"/>
            <a:chOff x="3742" y="2296"/>
            <a:chExt cx="1225" cy="569"/>
          </a:xfrm>
        </p:grpSpPr>
        <p:sp>
          <p:nvSpPr>
            <p:cNvPr id="140309" name="Rectangle 21"/>
            <p:cNvSpPr>
              <a:spLocks noChangeArrowheads="1"/>
            </p:cNvSpPr>
            <p:nvPr/>
          </p:nvSpPr>
          <p:spPr bwMode="auto">
            <a:xfrm>
              <a:off x="4241" y="2296"/>
              <a:ext cx="726" cy="364"/>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0" name="Rectangle 22"/>
            <p:cNvSpPr>
              <a:spLocks noChangeArrowheads="1"/>
            </p:cNvSpPr>
            <p:nvPr/>
          </p:nvSpPr>
          <p:spPr bwMode="auto">
            <a:xfrm>
              <a:off x="4513" y="2296"/>
              <a:ext cx="43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400">
                  <a:latin typeface="Times New Roman" pitchFamily="18" charset="0"/>
                </a:rPr>
                <a:t> </a:t>
              </a:r>
              <a:r>
                <a:rPr lang="en-US" altLang="zh-CN" sz="1400"/>
                <a:t>manage</a:t>
              </a:r>
            </a:p>
          </p:txBody>
        </p:sp>
        <p:grpSp>
          <p:nvGrpSpPr>
            <p:cNvPr id="140311" name="Group 23"/>
            <p:cNvGrpSpPr>
              <a:grpSpLocks/>
            </p:cNvGrpSpPr>
            <p:nvPr/>
          </p:nvGrpSpPr>
          <p:grpSpPr bwMode="auto">
            <a:xfrm>
              <a:off x="3742" y="2477"/>
              <a:ext cx="926" cy="388"/>
              <a:chOff x="2154" y="3430"/>
              <a:chExt cx="926" cy="388"/>
            </a:xfrm>
          </p:grpSpPr>
          <p:sp>
            <p:nvSpPr>
              <p:cNvPr id="140312" name="Rectangle 24"/>
              <p:cNvSpPr>
                <a:spLocks noChangeArrowheads="1"/>
              </p:cNvSpPr>
              <p:nvPr/>
            </p:nvSpPr>
            <p:spPr bwMode="auto">
              <a:xfrm>
                <a:off x="2157" y="3430"/>
                <a:ext cx="921" cy="388"/>
              </a:xfrm>
              <a:prstGeom prst="rect">
                <a:avLst/>
              </a:prstGeom>
              <a:solidFill>
                <a:schemeClr val="bg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3" name="Rectangle 25"/>
              <p:cNvSpPr>
                <a:spLocks noChangeArrowheads="1"/>
              </p:cNvSpPr>
              <p:nvPr/>
            </p:nvSpPr>
            <p:spPr bwMode="auto">
              <a:xfrm>
                <a:off x="2334" y="3475"/>
                <a:ext cx="503" cy="1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r>
                  <a:rPr lang="en-US" altLang="zh-CN" sz="1400"/>
                  <a:t>Employee</a:t>
                </a:r>
              </a:p>
            </p:txBody>
          </p:sp>
          <p:sp>
            <p:nvSpPr>
              <p:cNvPr id="140314" name="Line 26"/>
              <p:cNvSpPr>
                <a:spLocks noChangeShapeType="1"/>
              </p:cNvSpPr>
              <p:nvPr/>
            </p:nvSpPr>
            <p:spPr bwMode="auto">
              <a:xfrm>
                <a:off x="2154" y="3688"/>
                <a:ext cx="926"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315" name="Line 27"/>
              <p:cNvSpPr>
                <a:spLocks noChangeShapeType="1"/>
              </p:cNvSpPr>
              <p:nvPr/>
            </p:nvSpPr>
            <p:spPr bwMode="auto">
              <a:xfrm>
                <a:off x="2154" y="3736"/>
                <a:ext cx="926"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40316" name="Text Box 28"/>
          <p:cNvSpPr txBox="1">
            <a:spLocks noChangeArrowheads="1"/>
          </p:cNvSpPr>
          <p:nvPr/>
        </p:nvSpPr>
        <p:spPr bwMode="auto">
          <a:xfrm>
            <a:off x="1403350" y="5229225"/>
            <a:ext cx="2735263"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spcBef>
                <a:spcPct val="50000"/>
              </a:spcBef>
            </a:pPr>
            <a:r>
              <a:rPr lang="zh-CN" altLang="en-US">
                <a:latin typeface="Tahoma" pitchFamily="34" charset="0"/>
              </a:rPr>
              <a:t>单向关联</a:t>
            </a:r>
          </a:p>
        </p:txBody>
      </p:sp>
      <p:sp>
        <p:nvSpPr>
          <p:cNvPr id="140317" name="Text Box 29"/>
          <p:cNvSpPr txBox="1">
            <a:spLocks noChangeArrowheads="1"/>
          </p:cNvSpPr>
          <p:nvPr/>
        </p:nvSpPr>
        <p:spPr bwMode="auto">
          <a:xfrm>
            <a:off x="6084888" y="5084763"/>
            <a:ext cx="2590800"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spcBef>
                <a:spcPct val="50000"/>
              </a:spcBef>
            </a:pPr>
            <a:r>
              <a:rPr lang="zh-CN" altLang="en-US">
                <a:latin typeface="Tahoma" pitchFamily="34" charset="0"/>
              </a:rPr>
              <a:t>双向关联</a:t>
            </a:r>
          </a:p>
        </p:txBody>
      </p:sp>
      <p:sp>
        <p:nvSpPr>
          <p:cNvPr id="140318" name="AutoShape 30"/>
          <p:cNvSpPr>
            <a:spLocks noChangeArrowheads="1"/>
          </p:cNvSpPr>
          <p:nvPr/>
        </p:nvSpPr>
        <p:spPr bwMode="auto">
          <a:xfrm>
            <a:off x="6011863" y="2205038"/>
            <a:ext cx="2735262" cy="1150937"/>
          </a:xfrm>
          <a:prstGeom prst="cloudCallout">
            <a:avLst>
              <a:gd name="adj1" fmla="val -12625"/>
              <a:gd name="adj2" fmla="val 8338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lstStyle/>
          <a:p>
            <a:r>
              <a:rPr lang="zh-CN" altLang="en-US">
                <a:latin typeface="Tahoma" pitchFamily="34" charset="0"/>
              </a:rPr>
              <a:t>这也是关联中的特殊的一种，递归关联</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a:t>聚合      </a:t>
            </a:r>
          </a:p>
        </p:txBody>
      </p:sp>
      <p:grpSp>
        <p:nvGrpSpPr>
          <p:cNvPr id="141315" name="Group 3"/>
          <p:cNvGrpSpPr>
            <a:grpSpLocks/>
          </p:cNvGrpSpPr>
          <p:nvPr/>
        </p:nvGrpSpPr>
        <p:grpSpPr bwMode="auto">
          <a:xfrm>
            <a:off x="2916238" y="2570163"/>
            <a:ext cx="1019175" cy="781050"/>
            <a:chOff x="2601" y="2075"/>
            <a:chExt cx="642" cy="492"/>
          </a:xfrm>
        </p:grpSpPr>
        <p:sp>
          <p:nvSpPr>
            <p:cNvPr id="141316" name="Rectangle 4"/>
            <p:cNvSpPr>
              <a:spLocks noChangeArrowheads="1"/>
            </p:cNvSpPr>
            <p:nvPr/>
          </p:nvSpPr>
          <p:spPr bwMode="auto">
            <a:xfrm>
              <a:off x="2604" y="2075"/>
              <a:ext cx="637" cy="492"/>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17" name="Rectangle 5"/>
            <p:cNvSpPr>
              <a:spLocks noChangeArrowheads="1"/>
            </p:cNvSpPr>
            <p:nvPr/>
          </p:nvSpPr>
          <p:spPr bwMode="auto">
            <a:xfrm>
              <a:off x="2650" y="2102"/>
              <a:ext cx="389"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Student</a:t>
              </a:r>
            </a:p>
          </p:txBody>
        </p:sp>
        <p:sp>
          <p:nvSpPr>
            <p:cNvPr id="141318" name="Line 6"/>
            <p:cNvSpPr>
              <a:spLocks noChangeShapeType="1"/>
            </p:cNvSpPr>
            <p:nvPr/>
          </p:nvSpPr>
          <p:spPr bwMode="auto">
            <a:xfrm>
              <a:off x="2601" y="2236"/>
              <a:ext cx="642"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19" name="Line 7"/>
            <p:cNvSpPr>
              <a:spLocks noChangeShapeType="1"/>
            </p:cNvSpPr>
            <p:nvPr/>
          </p:nvSpPr>
          <p:spPr bwMode="auto">
            <a:xfrm>
              <a:off x="2601" y="2477"/>
              <a:ext cx="642"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1320" name="Group 8"/>
          <p:cNvGrpSpPr>
            <a:grpSpLocks/>
          </p:cNvGrpSpPr>
          <p:nvPr/>
        </p:nvGrpSpPr>
        <p:grpSpPr bwMode="auto">
          <a:xfrm>
            <a:off x="4757738" y="4006850"/>
            <a:ext cx="1384300" cy="931863"/>
            <a:chOff x="3745" y="2980"/>
            <a:chExt cx="872" cy="587"/>
          </a:xfrm>
        </p:grpSpPr>
        <p:sp>
          <p:nvSpPr>
            <p:cNvPr id="141321" name="Rectangle 9"/>
            <p:cNvSpPr>
              <a:spLocks noChangeArrowheads="1"/>
            </p:cNvSpPr>
            <p:nvPr/>
          </p:nvSpPr>
          <p:spPr bwMode="auto">
            <a:xfrm>
              <a:off x="3748" y="2980"/>
              <a:ext cx="867" cy="587"/>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2" name="Rectangle 10"/>
            <p:cNvSpPr>
              <a:spLocks noChangeArrowheads="1"/>
            </p:cNvSpPr>
            <p:nvPr/>
          </p:nvSpPr>
          <p:spPr bwMode="auto">
            <a:xfrm>
              <a:off x="3815" y="3006"/>
              <a:ext cx="766"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CourseOffering</a:t>
              </a:r>
            </a:p>
          </p:txBody>
        </p:sp>
        <p:sp>
          <p:nvSpPr>
            <p:cNvPr id="141323" name="Line 11"/>
            <p:cNvSpPr>
              <a:spLocks noChangeShapeType="1"/>
            </p:cNvSpPr>
            <p:nvPr/>
          </p:nvSpPr>
          <p:spPr bwMode="auto">
            <a:xfrm>
              <a:off x="3745" y="3141"/>
              <a:ext cx="872"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24" name="Line 12"/>
            <p:cNvSpPr>
              <a:spLocks noChangeShapeType="1"/>
            </p:cNvSpPr>
            <p:nvPr/>
          </p:nvSpPr>
          <p:spPr bwMode="auto">
            <a:xfrm>
              <a:off x="3745" y="3285"/>
              <a:ext cx="872"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1325" name="Group 13"/>
          <p:cNvGrpSpPr>
            <a:grpSpLocks/>
          </p:cNvGrpSpPr>
          <p:nvPr/>
        </p:nvGrpSpPr>
        <p:grpSpPr bwMode="auto">
          <a:xfrm>
            <a:off x="768350" y="3789363"/>
            <a:ext cx="1171575" cy="781050"/>
            <a:chOff x="1232" y="2843"/>
            <a:chExt cx="738" cy="492"/>
          </a:xfrm>
        </p:grpSpPr>
        <p:sp>
          <p:nvSpPr>
            <p:cNvPr id="141326" name="Rectangle 14"/>
            <p:cNvSpPr>
              <a:spLocks noChangeArrowheads="1"/>
            </p:cNvSpPr>
            <p:nvPr/>
          </p:nvSpPr>
          <p:spPr bwMode="auto">
            <a:xfrm>
              <a:off x="1235" y="2843"/>
              <a:ext cx="733" cy="492"/>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7" name="Rectangle 15"/>
            <p:cNvSpPr>
              <a:spLocks noChangeArrowheads="1"/>
            </p:cNvSpPr>
            <p:nvPr/>
          </p:nvSpPr>
          <p:spPr bwMode="auto">
            <a:xfrm>
              <a:off x="1283" y="2870"/>
              <a:ext cx="484"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Professor</a:t>
              </a:r>
            </a:p>
          </p:txBody>
        </p:sp>
        <p:sp>
          <p:nvSpPr>
            <p:cNvPr id="141328" name="Line 16"/>
            <p:cNvSpPr>
              <a:spLocks noChangeShapeType="1"/>
            </p:cNvSpPr>
            <p:nvPr/>
          </p:nvSpPr>
          <p:spPr bwMode="auto">
            <a:xfrm>
              <a:off x="1232" y="3005"/>
              <a:ext cx="738"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29" name="Line 17"/>
            <p:cNvSpPr>
              <a:spLocks noChangeShapeType="1"/>
            </p:cNvSpPr>
            <p:nvPr/>
          </p:nvSpPr>
          <p:spPr bwMode="auto">
            <a:xfrm>
              <a:off x="1232" y="3245"/>
              <a:ext cx="738"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1330" name="Rectangle 18"/>
          <p:cNvSpPr>
            <a:spLocks noChangeArrowheads="1"/>
          </p:cNvSpPr>
          <p:nvPr/>
        </p:nvSpPr>
        <p:spPr bwMode="auto">
          <a:xfrm>
            <a:off x="5721350" y="2263775"/>
            <a:ext cx="3286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name</a:t>
            </a:r>
          </a:p>
        </p:txBody>
      </p:sp>
      <p:sp>
        <p:nvSpPr>
          <p:cNvPr id="141331" name="Rectangle 19"/>
          <p:cNvSpPr>
            <a:spLocks noChangeArrowheads="1"/>
          </p:cNvSpPr>
          <p:nvPr/>
        </p:nvSpPr>
        <p:spPr bwMode="auto">
          <a:xfrm>
            <a:off x="5721350" y="2416175"/>
            <a:ext cx="8620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numberCredits</a:t>
            </a:r>
          </a:p>
        </p:txBody>
      </p:sp>
      <p:sp>
        <p:nvSpPr>
          <p:cNvPr id="141332" name="Rectangle 20"/>
          <p:cNvSpPr>
            <a:spLocks noChangeArrowheads="1"/>
          </p:cNvSpPr>
          <p:nvPr/>
        </p:nvSpPr>
        <p:spPr bwMode="auto">
          <a:xfrm>
            <a:off x="2965450" y="2836863"/>
            <a:ext cx="190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3" name="Rectangle 21"/>
          <p:cNvSpPr>
            <a:spLocks noChangeArrowheads="1"/>
          </p:cNvSpPr>
          <p:nvPr/>
        </p:nvSpPr>
        <p:spPr bwMode="auto">
          <a:xfrm>
            <a:off x="2974975" y="2989263"/>
            <a:ext cx="3286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major</a:t>
            </a:r>
          </a:p>
        </p:txBody>
      </p:sp>
      <p:sp>
        <p:nvSpPr>
          <p:cNvPr id="141334" name="Rectangle 22"/>
          <p:cNvSpPr>
            <a:spLocks noChangeArrowheads="1"/>
          </p:cNvSpPr>
          <p:nvPr/>
        </p:nvSpPr>
        <p:spPr bwMode="auto">
          <a:xfrm>
            <a:off x="4791075" y="4271963"/>
            <a:ext cx="4540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location</a:t>
            </a:r>
          </a:p>
        </p:txBody>
      </p:sp>
      <p:sp>
        <p:nvSpPr>
          <p:cNvPr id="141335" name="Rectangle 23"/>
          <p:cNvSpPr>
            <a:spLocks noChangeArrowheads="1"/>
          </p:cNvSpPr>
          <p:nvPr/>
        </p:nvSpPr>
        <p:spPr bwMode="auto">
          <a:xfrm>
            <a:off x="4791075" y="4576763"/>
            <a:ext cx="3794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open()</a:t>
            </a:r>
          </a:p>
        </p:txBody>
      </p:sp>
      <p:sp>
        <p:nvSpPr>
          <p:cNvPr id="141336" name="Rectangle 24"/>
          <p:cNvSpPr>
            <a:spLocks noChangeArrowheads="1"/>
          </p:cNvSpPr>
          <p:nvPr/>
        </p:nvSpPr>
        <p:spPr bwMode="auto">
          <a:xfrm>
            <a:off x="4791075" y="4729163"/>
            <a:ext cx="14287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addStudent(StudentInfo)</a:t>
            </a:r>
          </a:p>
        </p:txBody>
      </p:sp>
      <p:sp>
        <p:nvSpPr>
          <p:cNvPr id="141337" name="Rectangle 25"/>
          <p:cNvSpPr>
            <a:spLocks noChangeArrowheads="1"/>
          </p:cNvSpPr>
          <p:nvPr/>
        </p:nvSpPr>
        <p:spPr bwMode="auto">
          <a:xfrm>
            <a:off x="792163" y="4056063"/>
            <a:ext cx="190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8" name="Rectangle 26"/>
          <p:cNvSpPr>
            <a:spLocks noChangeArrowheads="1"/>
          </p:cNvSpPr>
          <p:nvPr/>
        </p:nvSpPr>
        <p:spPr bwMode="auto">
          <a:xfrm>
            <a:off x="801688" y="4208463"/>
            <a:ext cx="7429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tenureStatus</a:t>
            </a:r>
          </a:p>
        </p:txBody>
      </p:sp>
      <p:grpSp>
        <p:nvGrpSpPr>
          <p:cNvPr id="141339" name="Group 27"/>
          <p:cNvGrpSpPr>
            <a:grpSpLocks/>
          </p:cNvGrpSpPr>
          <p:nvPr/>
        </p:nvGrpSpPr>
        <p:grpSpPr bwMode="auto">
          <a:xfrm>
            <a:off x="5867400" y="2997200"/>
            <a:ext cx="409575" cy="889000"/>
            <a:chOff x="4319" y="2414"/>
            <a:chExt cx="258" cy="560"/>
          </a:xfrm>
        </p:grpSpPr>
        <p:sp>
          <p:nvSpPr>
            <p:cNvPr id="141340" name="Line 28"/>
            <p:cNvSpPr>
              <a:spLocks noChangeShapeType="1"/>
            </p:cNvSpPr>
            <p:nvPr/>
          </p:nvSpPr>
          <p:spPr bwMode="auto">
            <a:xfrm flipV="1">
              <a:off x="4448" y="2414"/>
              <a:ext cx="129" cy="279"/>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41" name="Line 29"/>
            <p:cNvSpPr>
              <a:spLocks noChangeShapeType="1"/>
            </p:cNvSpPr>
            <p:nvPr/>
          </p:nvSpPr>
          <p:spPr bwMode="auto">
            <a:xfrm flipH="1">
              <a:off x="4319" y="2694"/>
              <a:ext cx="128" cy="28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1342" name="Freeform 30"/>
          <p:cNvSpPr>
            <a:spLocks/>
          </p:cNvSpPr>
          <p:nvPr/>
        </p:nvSpPr>
        <p:spPr bwMode="auto">
          <a:xfrm>
            <a:off x="5795963" y="3854450"/>
            <a:ext cx="87312" cy="150813"/>
          </a:xfrm>
          <a:custGeom>
            <a:avLst/>
            <a:gdLst>
              <a:gd name="T0" fmla="*/ 48 w 55"/>
              <a:gd name="T1" fmla="*/ 0 h 95"/>
              <a:gd name="T2" fmla="*/ 54 w 55"/>
              <a:gd name="T3" fmla="*/ 58 h 95"/>
              <a:gd name="T4" fmla="*/ 4 w 55"/>
              <a:gd name="T5" fmla="*/ 94 h 95"/>
              <a:gd name="T6" fmla="*/ 0 w 55"/>
              <a:gd name="T7" fmla="*/ 35 h 95"/>
              <a:gd name="T8" fmla="*/ 48 w 55"/>
              <a:gd name="T9" fmla="*/ 0 h 95"/>
            </a:gdLst>
            <a:ahLst/>
            <a:cxnLst>
              <a:cxn ang="0">
                <a:pos x="T0" y="T1"/>
              </a:cxn>
              <a:cxn ang="0">
                <a:pos x="T2" y="T3"/>
              </a:cxn>
              <a:cxn ang="0">
                <a:pos x="T4" y="T5"/>
              </a:cxn>
              <a:cxn ang="0">
                <a:pos x="T6" y="T7"/>
              </a:cxn>
              <a:cxn ang="0">
                <a:pos x="T8" y="T9"/>
              </a:cxn>
            </a:cxnLst>
            <a:rect l="0" t="0" r="r" b="b"/>
            <a:pathLst>
              <a:path w="55" h="95">
                <a:moveTo>
                  <a:pt x="48" y="0"/>
                </a:moveTo>
                <a:lnTo>
                  <a:pt x="54" y="58"/>
                </a:lnTo>
                <a:lnTo>
                  <a:pt x="4" y="94"/>
                </a:lnTo>
                <a:lnTo>
                  <a:pt x="0" y="35"/>
                </a:lnTo>
                <a:lnTo>
                  <a:pt x="48" y="0"/>
                </a:lnTo>
              </a:path>
            </a:pathLst>
          </a:custGeom>
          <a:solidFill>
            <a:schemeClr val="bg1"/>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1343" name="Group 31"/>
          <p:cNvGrpSpPr>
            <a:grpSpLocks/>
          </p:cNvGrpSpPr>
          <p:nvPr/>
        </p:nvGrpSpPr>
        <p:grpSpPr bwMode="auto">
          <a:xfrm rot="-170797">
            <a:off x="3851275" y="3359150"/>
            <a:ext cx="755650" cy="574675"/>
            <a:chOff x="3246" y="2563"/>
            <a:chExt cx="540" cy="411"/>
          </a:xfrm>
        </p:grpSpPr>
        <p:sp>
          <p:nvSpPr>
            <p:cNvPr id="141344" name="Line 32"/>
            <p:cNvSpPr>
              <a:spLocks noChangeShapeType="1"/>
            </p:cNvSpPr>
            <p:nvPr/>
          </p:nvSpPr>
          <p:spPr bwMode="auto">
            <a:xfrm>
              <a:off x="3516" y="2769"/>
              <a:ext cx="270" cy="20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45" name="Line 33"/>
            <p:cNvSpPr>
              <a:spLocks noChangeShapeType="1"/>
            </p:cNvSpPr>
            <p:nvPr/>
          </p:nvSpPr>
          <p:spPr bwMode="auto">
            <a:xfrm flipH="1" flipV="1">
              <a:off x="3246" y="2563"/>
              <a:ext cx="269" cy="204"/>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1346" name="Freeform 34"/>
          <p:cNvSpPr>
            <a:spLocks/>
          </p:cNvSpPr>
          <p:nvPr/>
        </p:nvSpPr>
        <p:spPr bwMode="auto">
          <a:xfrm rot="6000000">
            <a:off x="4630737" y="3886201"/>
            <a:ext cx="87313" cy="150812"/>
          </a:xfrm>
          <a:custGeom>
            <a:avLst/>
            <a:gdLst>
              <a:gd name="T0" fmla="*/ 48 w 55"/>
              <a:gd name="T1" fmla="*/ 0 h 95"/>
              <a:gd name="T2" fmla="*/ 54 w 55"/>
              <a:gd name="T3" fmla="*/ 58 h 95"/>
              <a:gd name="T4" fmla="*/ 4 w 55"/>
              <a:gd name="T5" fmla="*/ 94 h 95"/>
              <a:gd name="T6" fmla="*/ 0 w 55"/>
              <a:gd name="T7" fmla="*/ 35 h 95"/>
              <a:gd name="T8" fmla="*/ 48 w 55"/>
              <a:gd name="T9" fmla="*/ 0 h 95"/>
            </a:gdLst>
            <a:ahLst/>
            <a:cxnLst>
              <a:cxn ang="0">
                <a:pos x="T0" y="T1"/>
              </a:cxn>
              <a:cxn ang="0">
                <a:pos x="T2" y="T3"/>
              </a:cxn>
              <a:cxn ang="0">
                <a:pos x="T4" y="T5"/>
              </a:cxn>
              <a:cxn ang="0">
                <a:pos x="T6" y="T7"/>
              </a:cxn>
              <a:cxn ang="0">
                <a:pos x="T8" y="T9"/>
              </a:cxn>
            </a:cxnLst>
            <a:rect l="0" t="0" r="r" b="b"/>
            <a:pathLst>
              <a:path w="55" h="95">
                <a:moveTo>
                  <a:pt x="48" y="0"/>
                </a:moveTo>
                <a:lnTo>
                  <a:pt x="54" y="58"/>
                </a:lnTo>
                <a:lnTo>
                  <a:pt x="4" y="94"/>
                </a:lnTo>
                <a:lnTo>
                  <a:pt x="0" y="35"/>
                </a:lnTo>
                <a:lnTo>
                  <a:pt x="48" y="0"/>
                </a:lnTo>
              </a:path>
            </a:pathLst>
          </a:custGeom>
          <a:solidFill>
            <a:schemeClr val="bg1"/>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1347" name="Group 35"/>
          <p:cNvGrpSpPr>
            <a:grpSpLocks/>
          </p:cNvGrpSpPr>
          <p:nvPr/>
        </p:nvGrpSpPr>
        <p:grpSpPr bwMode="auto">
          <a:xfrm>
            <a:off x="1933575" y="4005263"/>
            <a:ext cx="2638425" cy="287337"/>
            <a:chOff x="1972" y="3114"/>
            <a:chExt cx="1770" cy="127"/>
          </a:xfrm>
        </p:grpSpPr>
        <p:sp>
          <p:nvSpPr>
            <p:cNvPr id="141348" name="Line 36"/>
            <p:cNvSpPr>
              <a:spLocks noChangeShapeType="1"/>
            </p:cNvSpPr>
            <p:nvPr/>
          </p:nvSpPr>
          <p:spPr bwMode="auto">
            <a:xfrm>
              <a:off x="2858" y="3178"/>
              <a:ext cx="884" cy="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49" name="Line 37"/>
            <p:cNvSpPr>
              <a:spLocks noChangeShapeType="1"/>
            </p:cNvSpPr>
            <p:nvPr/>
          </p:nvSpPr>
          <p:spPr bwMode="auto">
            <a:xfrm flipH="1" flipV="1">
              <a:off x="1972" y="3114"/>
              <a:ext cx="884" cy="6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1350" name="Freeform 38"/>
          <p:cNvSpPr>
            <a:spLocks/>
          </p:cNvSpPr>
          <p:nvPr/>
        </p:nvSpPr>
        <p:spPr bwMode="auto">
          <a:xfrm rot="4500000">
            <a:off x="4616451" y="4246562"/>
            <a:ext cx="87312" cy="150813"/>
          </a:xfrm>
          <a:custGeom>
            <a:avLst/>
            <a:gdLst>
              <a:gd name="T0" fmla="*/ 48 w 55"/>
              <a:gd name="T1" fmla="*/ 0 h 95"/>
              <a:gd name="T2" fmla="*/ 54 w 55"/>
              <a:gd name="T3" fmla="*/ 58 h 95"/>
              <a:gd name="T4" fmla="*/ 4 w 55"/>
              <a:gd name="T5" fmla="*/ 94 h 95"/>
              <a:gd name="T6" fmla="*/ 0 w 55"/>
              <a:gd name="T7" fmla="*/ 35 h 95"/>
              <a:gd name="T8" fmla="*/ 48 w 55"/>
              <a:gd name="T9" fmla="*/ 0 h 95"/>
            </a:gdLst>
            <a:ahLst/>
            <a:cxnLst>
              <a:cxn ang="0">
                <a:pos x="T0" y="T1"/>
              </a:cxn>
              <a:cxn ang="0">
                <a:pos x="T2" y="T3"/>
              </a:cxn>
              <a:cxn ang="0">
                <a:pos x="T4" y="T5"/>
              </a:cxn>
              <a:cxn ang="0">
                <a:pos x="T6" y="T7"/>
              </a:cxn>
              <a:cxn ang="0">
                <a:pos x="T8" y="T9"/>
              </a:cxn>
            </a:cxnLst>
            <a:rect l="0" t="0" r="r" b="b"/>
            <a:pathLst>
              <a:path w="55" h="95">
                <a:moveTo>
                  <a:pt x="48" y="0"/>
                </a:moveTo>
                <a:lnTo>
                  <a:pt x="54" y="58"/>
                </a:lnTo>
                <a:lnTo>
                  <a:pt x="4" y="94"/>
                </a:lnTo>
                <a:lnTo>
                  <a:pt x="0" y="35"/>
                </a:lnTo>
                <a:lnTo>
                  <a:pt x="48" y="0"/>
                </a:lnTo>
              </a:path>
            </a:pathLst>
          </a:custGeom>
          <a:solidFill>
            <a:schemeClr val="bg1"/>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1351" name="Group 39"/>
          <p:cNvGrpSpPr>
            <a:grpSpLocks/>
          </p:cNvGrpSpPr>
          <p:nvPr/>
        </p:nvGrpSpPr>
        <p:grpSpPr bwMode="auto">
          <a:xfrm>
            <a:off x="5686425" y="1844675"/>
            <a:ext cx="1379538" cy="1255713"/>
            <a:chOff x="4330" y="1618"/>
            <a:chExt cx="869" cy="791"/>
          </a:xfrm>
        </p:grpSpPr>
        <p:sp>
          <p:nvSpPr>
            <p:cNvPr id="141352" name="Rectangle 40"/>
            <p:cNvSpPr>
              <a:spLocks noChangeArrowheads="1"/>
            </p:cNvSpPr>
            <p:nvPr/>
          </p:nvSpPr>
          <p:spPr bwMode="auto">
            <a:xfrm>
              <a:off x="4333" y="1618"/>
              <a:ext cx="864" cy="791"/>
            </a:xfrm>
            <a:prstGeom prst="rect">
              <a:avLst/>
            </a:prstGeom>
            <a:solidFill>
              <a:schemeClr val="bg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53" name="Rectangle 41"/>
            <p:cNvSpPr>
              <a:spLocks noChangeArrowheads="1"/>
            </p:cNvSpPr>
            <p:nvPr/>
          </p:nvSpPr>
          <p:spPr bwMode="auto">
            <a:xfrm>
              <a:off x="4590" y="1741"/>
              <a:ext cx="364" cy="1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Course</a:t>
              </a:r>
            </a:p>
          </p:txBody>
        </p:sp>
        <p:sp>
          <p:nvSpPr>
            <p:cNvPr id="141354" name="Line 42"/>
            <p:cNvSpPr>
              <a:spLocks noChangeShapeType="1"/>
            </p:cNvSpPr>
            <p:nvPr/>
          </p:nvSpPr>
          <p:spPr bwMode="auto">
            <a:xfrm>
              <a:off x="4330" y="1875"/>
              <a:ext cx="869"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355" name="Line 43"/>
            <p:cNvSpPr>
              <a:spLocks noChangeShapeType="1"/>
            </p:cNvSpPr>
            <p:nvPr/>
          </p:nvSpPr>
          <p:spPr bwMode="auto">
            <a:xfrm>
              <a:off x="4330" y="2116"/>
              <a:ext cx="869"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a:t>继承</a:t>
            </a:r>
          </a:p>
        </p:txBody>
      </p:sp>
      <p:sp>
        <p:nvSpPr>
          <p:cNvPr id="142339" name="Rectangle 3"/>
          <p:cNvSpPr>
            <a:spLocks noGrp="1" noChangeArrowheads="1"/>
          </p:cNvSpPr>
          <p:nvPr>
            <p:ph type="body" idx="1"/>
          </p:nvPr>
        </p:nvSpPr>
        <p:spPr/>
        <p:txBody>
          <a:bodyPr/>
          <a:lstStyle/>
          <a:p>
            <a:r>
              <a:rPr lang="zh-CN" altLang="en-GB"/>
              <a:t>学生和教授用</a:t>
            </a:r>
            <a:r>
              <a:rPr lang="en-GB" altLang="zh-CN"/>
              <a:t>《</a:t>
            </a:r>
            <a:r>
              <a:rPr lang="zh-CN" altLang="en-GB"/>
              <a:t>学生注册管理系统</a:t>
            </a:r>
            <a:r>
              <a:rPr lang="en-GB" altLang="zh-CN"/>
              <a:t>》</a:t>
            </a:r>
            <a:r>
              <a:rPr lang="zh-CN" altLang="en-GB"/>
              <a:t>的第一步要登陆。所以他们都有登录用户的含义</a:t>
            </a:r>
            <a:endParaRPr lang="zh-CN" altLang="en-US"/>
          </a:p>
        </p:txBody>
      </p:sp>
      <p:grpSp>
        <p:nvGrpSpPr>
          <p:cNvPr id="142340" name="Group 4"/>
          <p:cNvGrpSpPr>
            <a:grpSpLocks/>
          </p:cNvGrpSpPr>
          <p:nvPr/>
        </p:nvGrpSpPr>
        <p:grpSpPr bwMode="auto">
          <a:xfrm>
            <a:off x="2830513" y="4141788"/>
            <a:ext cx="3470275" cy="2239962"/>
            <a:chOff x="1783" y="2609"/>
            <a:chExt cx="2186" cy="1411"/>
          </a:xfrm>
        </p:grpSpPr>
        <p:grpSp>
          <p:nvGrpSpPr>
            <p:cNvPr id="142341" name="Group 5"/>
            <p:cNvGrpSpPr>
              <a:grpSpLocks/>
            </p:cNvGrpSpPr>
            <p:nvPr/>
          </p:nvGrpSpPr>
          <p:grpSpPr bwMode="auto">
            <a:xfrm>
              <a:off x="3327" y="2760"/>
              <a:ext cx="642" cy="492"/>
              <a:chOff x="2601" y="2075"/>
              <a:chExt cx="642" cy="492"/>
            </a:xfrm>
          </p:grpSpPr>
          <p:sp>
            <p:nvSpPr>
              <p:cNvPr id="142342" name="Rectangle 6"/>
              <p:cNvSpPr>
                <a:spLocks noChangeArrowheads="1"/>
              </p:cNvSpPr>
              <p:nvPr/>
            </p:nvSpPr>
            <p:spPr bwMode="auto">
              <a:xfrm>
                <a:off x="2604" y="2075"/>
                <a:ext cx="637" cy="492"/>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3" name="Rectangle 7"/>
              <p:cNvSpPr>
                <a:spLocks noChangeArrowheads="1"/>
              </p:cNvSpPr>
              <p:nvPr/>
            </p:nvSpPr>
            <p:spPr bwMode="auto">
              <a:xfrm>
                <a:off x="2650" y="2102"/>
                <a:ext cx="389"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Student</a:t>
                </a:r>
              </a:p>
            </p:txBody>
          </p:sp>
          <p:sp>
            <p:nvSpPr>
              <p:cNvPr id="142344" name="Line 8"/>
              <p:cNvSpPr>
                <a:spLocks noChangeShapeType="1"/>
              </p:cNvSpPr>
              <p:nvPr/>
            </p:nvSpPr>
            <p:spPr bwMode="auto">
              <a:xfrm>
                <a:off x="2601" y="2236"/>
                <a:ext cx="642"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45" name="Line 9"/>
              <p:cNvSpPr>
                <a:spLocks noChangeShapeType="1"/>
              </p:cNvSpPr>
              <p:nvPr/>
            </p:nvSpPr>
            <p:spPr bwMode="auto">
              <a:xfrm>
                <a:off x="2601" y="2477"/>
                <a:ext cx="642"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2346" name="Group 10"/>
            <p:cNvGrpSpPr>
              <a:grpSpLocks/>
            </p:cNvGrpSpPr>
            <p:nvPr/>
          </p:nvGrpSpPr>
          <p:grpSpPr bwMode="auto">
            <a:xfrm>
              <a:off x="1958" y="3528"/>
              <a:ext cx="738" cy="492"/>
              <a:chOff x="1232" y="2843"/>
              <a:chExt cx="738" cy="492"/>
            </a:xfrm>
          </p:grpSpPr>
          <p:sp>
            <p:nvSpPr>
              <p:cNvPr id="142347" name="Rectangle 11"/>
              <p:cNvSpPr>
                <a:spLocks noChangeArrowheads="1"/>
              </p:cNvSpPr>
              <p:nvPr/>
            </p:nvSpPr>
            <p:spPr bwMode="auto">
              <a:xfrm>
                <a:off x="1235" y="2843"/>
                <a:ext cx="733" cy="492"/>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8" name="Rectangle 12"/>
              <p:cNvSpPr>
                <a:spLocks noChangeArrowheads="1"/>
              </p:cNvSpPr>
              <p:nvPr/>
            </p:nvSpPr>
            <p:spPr bwMode="auto">
              <a:xfrm>
                <a:off x="1283" y="2870"/>
                <a:ext cx="483"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Professor</a:t>
                </a:r>
              </a:p>
            </p:txBody>
          </p:sp>
          <p:sp>
            <p:nvSpPr>
              <p:cNvPr id="142349" name="Line 13"/>
              <p:cNvSpPr>
                <a:spLocks noChangeShapeType="1"/>
              </p:cNvSpPr>
              <p:nvPr/>
            </p:nvSpPr>
            <p:spPr bwMode="auto">
              <a:xfrm>
                <a:off x="1232" y="3005"/>
                <a:ext cx="738"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50" name="Line 14"/>
              <p:cNvSpPr>
                <a:spLocks noChangeShapeType="1"/>
              </p:cNvSpPr>
              <p:nvPr/>
            </p:nvSpPr>
            <p:spPr bwMode="auto">
              <a:xfrm>
                <a:off x="1232" y="3245"/>
                <a:ext cx="738"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2351" name="Rectangle 15"/>
            <p:cNvSpPr>
              <a:spLocks noChangeArrowheads="1"/>
            </p:cNvSpPr>
            <p:nvPr/>
          </p:nvSpPr>
          <p:spPr bwMode="auto">
            <a:xfrm>
              <a:off x="1799" y="2782"/>
              <a:ext cx="207"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name</a:t>
              </a:r>
            </a:p>
          </p:txBody>
        </p:sp>
        <p:sp>
          <p:nvSpPr>
            <p:cNvPr id="142352" name="Rectangle 16"/>
            <p:cNvSpPr>
              <a:spLocks noChangeArrowheads="1"/>
            </p:cNvSpPr>
            <p:nvPr/>
          </p:nvSpPr>
          <p:spPr bwMode="auto">
            <a:xfrm>
              <a:off x="1786" y="2609"/>
              <a:ext cx="894" cy="395"/>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3" name="Rectangle 17"/>
            <p:cNvSpPr>
              <a:spLocks noChangeArrowheads="1"/>
            </p:cNvSpPr>
            <p:nvPr/>
          </p:nvSpPr>
          <p:spPr bwMode="auto">
            <a:xfrm>
              <a:off x="1832" y="2636"/>
              <a:ext cx="843"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RegistrationUser</a:t>
              </a:r>
            </a:p>
          </p:txBody>
        </p:sp>
        <p:sp>
          <p:nvSpPr>
            <p:cNvPr id="142354" name="Line 18"/>
            <p:cNvSpPr>
              <a:spLocks noChangeShapeType="1"/>
            </p:cNvSpPr>
            <p:nvPr/>
          </p:nvSpPr>
          <p:spPr bwMode="auto">
            <a:xfrm>
              <a:off x="1783" y="2770"/>
              <a:ext cx="900"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55" name="Line 19"/>
            <p:cNvSpPr>
              <a:spLocks noChangeShapeType="1"/>
            </p:cNvSpPr>
            <p:nvPr/>
          </p:nvSpPr>
          <p:spPr bwMode="auto">
            <a:xfrm>
              <a:off x="1783" y="2914"/>
              <a:ext cx="900"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56" name="Line 20"/>
            <p:cNvSpPr>
              <a:spLocks noChangeShapeType="1"/>
            </p:cNvSpPr>
            <p:nvPr/>
          </p:nvSpPr>
          <p:spPr bwMode="auto">
            <a:xfrm flipH="1" flipV="1">
              <a:off x="2248" y="3009"/>
              <a:ext cx="31" cy="48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57" name="Freeform 21"/>
            <p:cNvSpPr>
              <a:spLocks/>
            </p:cNvSpPr>
            <p:nvPr/>
          </p:nvSpPr>
          <p:spPr bwMode="auto">
            <a:xfrm>
              <a:off x="2212" y="3008"/>
              <a:ext cx="86" cy="118"/>
            </a:xfrm>
            <a:custGeom>
              <a:avLst/>
              <a:gdLst>
                <a:gd name="T0" fmla="*/ 35 w 86"/>
                <a:gd name="T1" fmla="*/ 0 h 118"/>
                <a:gd name="T2" fmla="*/ 85 w 86"/>
                <a:gd name="T3" fmla="*/ 114 h 118"/>
                <a:gd name="T4" fmla="*/ 0 w 86"/>
                <a:gd name="T5" fmla="*/ 117 h 118"/>
                <a:gd name="T6" fmla="*/ 35 w 86"/>
                <a:gd name="T7" fmla="*/ 0 h 118"/>
              </a:gdLst>
              <a:ahLst/>
              <a:cxnLst>
                <a:cxn ang="0">
                  <a:pos x="T0" y="T1"/>
                </a:cxn>
                <a:cxn ang="0">
                  <a:pos x="T2" y="T3"/>
                </a:cxn>
                <a:cxn ang="0">
                  <a:pos x="T4" y="T5"/>
                </a:cxn>
                <a:cxn ang="0">
                  <a:pos x="T6" y="T7"/>
                </a:cxn>
              </a:cxnLst>
              <a:rect l="0" t="0" r="r" b="b"/>
              <a:pathLst>
                <a:path w="86" h="118">
                  <a:moveTo>
                    <a:pt x="35" y="0"/>
                  </a:moveTo>
                  <a:lnTo>
                    <a:pt x="85" y="114"/>
                  </a:lnTo>
                  <a:lnTo>
                    <a:pt x="0" y="117"/>
                  </a:lnTo>
                  <a:lnTo>
                    <a:pt x="35" y="0"/>
                  </a:lnTo>
                </a:path>
              </a:pathLst>
            </a:custGeom>
            <a:solidFill>
              <a:schemeClr val="bg1"/>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58" name="Line 22"/>
            <p:cNvSpPr>
              <a:spLocks noChangeShapeType="1"/>
            </p:cNvSpPr>
            <p:nvPr/>
          </p:nvSpPr>
          <p:spPr bwMode="auto">
            <a:xfrm flipH="1" flipV="1">
              <a:off x="2694" y="2846"/>
              <a:ext cx="606" cy="5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59" name="Freeform 23"/>
            <p:cNvSpPr>
              <a:spLocks/>
            </p:cNvSpPr>
            <p:nvPr/>
          </p:nvSpPr>
          <p:spPr bwMode="auto">
            <a:xfrm>
              <a:off x="2684" y="2812"/>
              <a:ext cx="120" cy="86"/>
            </a:xfrm>
            <a:custGeom>
              <a:avLst/>
              <a:gdLst>
                <a:gd name="T0" fmla="*/ 0 w 120"/>
                <a:gd name="T1" fmla="*/ 33 h 86"/>
                <a:gd name="T2" fmla="*/ 119 w 120"/>
                <a:gd name="T3" fmla="*/ 0 h 86"/>
                <a:gd name="T4" fmla="*/ 112 w 120"/>
                <a:gd name="T5" fmla="*/ 85 h 86"/>
                <a:gd name="T6" fmla="*/ 0 w 120"/>
                <a:gd name="T7" fmla="*/ 33 h 86"/>
              </a:gdLst>
              <a:ahLst/>
              <a:cxnLst>
                <a:cxn ang="0">
                  <a:pos x="T0" y="T1"/>
                </a:cxn>
                <a:cxn ang="0">
                  <a:pos x="T2" y="T3"/>
                </a:cxn>
                <a:cxn ang="0">
                  <a:pos x="T4" y="T5"/>
                </a:cxn>
                <a:cxn ang="0">
                  <a:pos x="T6" y="T7"/>
                </a:cxn>
              </a:cxnLst>
              <a:rect l="0" t="0" r="r" b="b"/>
              <a:pathLst>
                <a:path w="120" h="86">
                  <a:moveTo>
                    <a:pt x="0" y="33"/>
                  </a:moveTo>
                  <a:lnTo>
                    <a:pt x="119" y="0"/>
                  </a:lnTo>
                  <a:lnTo>
                    <a:pt x="112" y="85"/>
                  </a:lnTo>
                  <a:lnTo>
                    <a:pt x="0" y="33"/>
                  </a:lnTo>
                </a:path>
              </a:pathLst>
            </a:custGeom>
            <a:solidFill>
              <a:schemeClr val="bg1"/>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a:t>软件工程的目标</a:t>
            </a:r>
          </a:p>
        </p:txBody>
      </p:sp>
      <p:sp>
        <p:nvSpPr>
          <p:cNvPr id="16387" name="Rectangle 3"/>
          <p:cNvSpPr>
            <a:spLocks noChangeArrowheads="1"/>
          </p:cNvSpPr>
          <p:nvPr>
            <p:ph type="body" idx="1"/>
          </p:nvPr>
        </p:nvSpPr>
        <p:spPr>
          <a:xfrm>
            <a:off x="827088" y="2060575"/>
            <a:ext cx="7772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t>软件工程的目标是提高软件的质量与生产率，最终实现合格的软件。 </a:t>
            </a:r>
          </a:p>
          <a:p>
            <a:pPr lvl="1"/>
            <a:r>
              <a:rPr lang="zh-CN" altLang="en-US"/>
              <a:t>质量是软件需求方最关心的问题。</a:t>
            </a:r>
          </a:p>
          <a:p>
            <a:pPr lvl="1"/>
            <a:r>
              <a:rPr lang="zh-CN" altLang="en-US"/>
              <a:t>生产率是软件供应方最关心的问题。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zh-CN" altLang="en-US"/>
              <a:t>依赖关系</a:t>
            </a:r>
          </a:p>
        </p:txBody>
      </p:sp>
      <p:grpSp>
        <p:nvGrpSpPr>
          <p:cNvPr id="143363" name="Group 3"/>
          <p:cNvGrpSpPr>
            <a:grpSpLocks/>
          </p:cNvGrpSpPr>
          <p:nvPr/>
        </p:nvGrpSpPr>
        <p:grpSpPr bwMode="auto">
          <a:xfrm>
            <a:off x="1835150" y="4576763"/>
            <a:ext cx="1843088" cy="796925"/>
            <a:chOff x="2372" y="1302"/>
            <a:chExt cx="1161" cy="502"/>
          </a:xfrm>
        </p:grpSpPr>
        <p:sp>
          <p:nvSpPr>
            <p:cNvPr id="143364" name="Rectangle 4"/>
            <p:cNvSpPr>
              <a:spLocks noChangeArrowheads="1"/>
            </p:cNvSpPr>
            <p:nvPr/>
          </p:nvSpPr>
          <p:spPr bwMode="auto">
            <a:xfrm>
              <a:off x="2375" y="1302"/>
              <a:ext cx="1156" cy="502"/>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65" name="Rectangle 5"/>
            <p:cNvSpPr>
              <a:spLocks noChangeArrowheads="1"/>
            </p:cNvSpPr>
            <p:nvPr/>
          </p:nvSpPr>
          <p:spPr bwMode="auto">
            <a:xfrm>
              <a:off x="2452" y="1424"/>
              <a:ext cx="1051"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RegistrationManager</a:t>
              </a:r>
            </a:p>
          </p:txBody>
        </p:sp>
        <p:sp>
          <p:nvSpPr>
            <p:cNvPr id="143366" name="Line 6"/>
            <p:cNvSpPr>
              <a:spLocks noChangeShapeType="1"/>
            </p:cNvSpPr>
            <p:nvPr/>
          </p:nvSpPr>
          <p:spPr bwMode="auto">
            <a:xfrm>
              <a:off x="2372" y="1559"/>
              <a:ext cx="1161"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67" name="Line 7"/>
            <p:cNvSpPr>
              <a:spLocks noChangeShapeType="1"/>
            </p:cNvSpPr>
            <p:nvPr/>
          </p:nvSpPr>
          <p:spPr bwMode="auto">
            <a:xfrm>
              <a:off x="2372" y="1607"/>
              <a:ext cx="1161"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368" name="Group 8"/>
          <p:cNvGrpSpPr>
            <a:grpSpLocks/>
          </p:cNvGrpSpPr>
          <p:nvPr/>
        </p:nvGrpSpPr>
        <p:grpSpPr bwMode="auto">
          <a:xfrm>
            <a:off x="5076825" y="2997200"/>
            <a:ext cx="1792288" cy="615950"/>
            <a:chOff x="4056" y="929"/>
            <a:chExt cx="988" cy="388"/>
          </a:xfrm>
        </p:grpSpPr>
        <p:sp>
          <p:nvSpPr>
            <p:cNvPr id="143369" name="Rectangle 9"/>
            <p:cNvSpPr>
              <a:spLocks noChangeArrowheads="1"/>
            </p:cNvSpPr>
            <p:nvPr/>
          </p:nvSpPr>
          <p:spPr bwMode="auto">
            <a:xfrm>
              <a:off x="4059" y="929"/>
              <a:ext cx="982" cy="388"/>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0" name="Rectangle 10"/>
            <p:cNvSpPr>
              <a:spLocks noChangeArrowheads="1"/>
            </p:cNvSpPr>
            <p:nvPr/>
          </p:nvSpPr>
          <p:spPr bwMode="auto">
            <a:xfrm>
              <a:off x="4103" y="1052"/>
              <a:ext cx="831"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ScheduleAlgorithm</a:t>
              </a:r>
            </a:p>
          </p:txBody>
        </p:sp>
        <p:sp>
          <p:nvSpPr>
            <p:cNvPr id="143371" name="Line 11"/>
            <p:cNvSpPr>
              <a:spLocks noChangeShapeType="1"/>
            </p:cNvSpPr>
            <p:nvPr/>
          </p:nvSpPr>
          <p:spPr bwMode="auto">
            <a:xfrm>
              <a:off x="4056" y="1186"/>
              <a:ext cx="988"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372" name="Line 12"/>
            <p:cNvSpPr>
              <a:spLocks noChangeShapeType="1"/>
            </p:cNvSpPr>
            <p:nvPr/>
          </p:nvSpPr>
          <p:spPr bwMode="auto">
            <a:xfrm>
              <a:off x="4056" y="1234"/>
              <a:ext cx="988"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143373" name="AutoShape 13"/>
          <p:cNvCxnSpPr>
            <a:cxnSpLocks noChangeShapeType="1"/>
            <a:stCxn id="143364" idx="3"/>
            <a:endCxn id="143369" idx="1"/>
          </p:cNvCxnSpPr>
          <p:nvPr/>
        </p:nvCxnSpPr>
        <p:spPr bwMode="auto">
          <a:xfrm flipV="1">
            <a:off x="3906838" y="3644900"/>
            <a:ext cx="1497012" cy="1841500"/>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374" name="Rectangle 14"/>
          <p:cNvSpPr>
            <a:spLocks noChangeArrowheads="1"/>
          </p:cNvSpPr>
          <p:nvPr/>
        </p:nvSpPr>
        <p:spPr bwMode="auto">
          <a:xfrm>
            <a:off x="846138" y="1665288"/>
            <a:ext cx="7858125"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655" tIns="42328" rIns="84655" bIns="42328">
            <a:spAutoFit/>
          </a:bodyPr>
          <a:lstStyle/>
          <a:p>
            <a:pPr defTabSz="846138"/>
            <a:r>
              <a:rPr kumimoji="1" lang="zh-CN" altLang="en-US" sz="1900"/>
              <a:t>依赖关系表达了概念之间的依赖性。比如类</a:t>
            </a:r>
            <a:r>
              <a:rPr kumimoji="1" lang="en-US" altLang="zh-CN" sz="1900"/>
              <a:t>R</a:t>
            </a:r>
            <a:r>
              <a:rPr kumimoji="1" lang="zh-CN" altLang="en-US" sz="1900"/>
              <a:t>中需要调用类</a:t>
            </a:r>
            <a:r>
              <a:rPr kumimoji="1" lang="en-US" altLang="zh-CN" sz="1900"/>
              <a:t>S</a:t>
            </a:r>
          </a:p>
          <a:p>
            <a:pPr defTabSz="846138"/>
            <a:r>
              <a:rPr kumimoji="1" lang="zh-CN" altLang="en-US" sz="1900"/>
              <a:t>的算法，因此表现为依赖，表示方法虚箭头线。</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a:t>类关系图</a:t>
            </a:r>
          </a:p>
        </p:txBody>
      </p:sp>
      <p:grpSp>
        <p:nvGrpSpPr>
          <p:cNvPr id="144387" name="Group 3"/>
          <p:cNvGrpSpPr>
            <a:grpSpLocks/>
          </p:cNvGrpSpPr>
          <p:nvPr/>
        </p:nvGrpSpPr>
        <p:grpSpPr bwMode="auto">
          <a:xfrm>
            <a:off x="1187450" y="2049463"/>
            <a:ext cx="6913563" cy="4187825"/>
            <a:chOff x="892" y="929"/>
            <a:chExt cx="4355" cy="2638"/>
          </a:xfrm>
        </p:grpSpPr>
        <p:grpSp>
          <p:nvGrpSpPr>
            <p:cNvPr id="144388" name="Group 4"/>
            <p:cNvGrpSpPr>
              <a:grpSpLocks/>
            </p:cNvGrpSpPr>
            <p:nvPr/>
          </p:nvGrpSpPr>
          <p:grpSpPr bwMode="auto">
            <a:xfrm>
              <a:off x="3246" y="2563"/>
              <a:ext cx="540" cy="411"/>
              <a:chOff x="3246" y="2563"/>
              <a:chExt cx="540" cy="411"/>
            </a:xfrm>
          </p:grpSpPr>
          <p:sp>
            <p:nvSpPr>
              <p:cNvPr id="144389" name="Line 5"/>
              <p:cNvSpPr>
                <a:spLocks noChangeShapeType="1"/>
              </p:cNvSpPr>
              <p:nvPr/>
            </p:nvSpPr>
            <p:spPr bwMode="auto">
              <a:xfrm>
                <a:off x="3516" y="2769"/>
                <a:ext cx="270" cy="20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390" name="Line 6"/>
              <p:cNvSpPr>
                <a:spLocks noChangeShapeType="1"/>
              </p:cNvSpPr>
              <p:nvPr/>
            </p:nvSpPr>
            <p:spPr bwMode="auto">
              <a:xfrm flipH="1" flipV="1">
                <a:off x="3246" y="2563"/>
                <a:ext cx="269" cy="204"/>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391" name="Group 7"/>
            <p:cNvGrpSpPr>
              <a:grpSpLocks/>
            </p:cNvGrpSpPr>
            <p:nvPr/>
          </p:nvGrpSpPr>
          <p:grpSpPr bwMode="auto">
            <a:xfrm>
              <a:off x="1972" y="3114"/>
              <a:ext cx="1770" cy="127"/>
              <a:chOff x="1972" y="3114"/>
              <a:chExt cx="1770" cy="127"/>
            </a:xfrm>
          </p:grpSpPr>
          <p:sp>
            <p:nvSpPr>
              <p:cNvPr id="144392" name="Line 8"/>
              <p:cNvSpPr>
                <a:spLocks noChangeShapeType="1"/>
              </p:cNvSpPr>
              <p:nvPr/>
            </p:nvSpPr>
            <p:spPr bwMode="auto">
              <a:xfrm>
                <a:off x="2858" y="3178"/>
                <a:ext cx="884" cy="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393" name="Line 9"/>
              <p:cNvSpPr>
                <a:spLocks noChangeShapeType="1"/>
              </p:cNvSpPr>
              <p:nvPr/>
            </p:nvSpPr>
            <p:spPr bwMode="auto">
              <a:xfrm flipH="1" flipV="1">
                <a:off x="1972" y="3114"/>
                <a:ext cx="884" cy="6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394" name="Group 10"/>
            <p:cNvGrpSpPr>
              <a:grpSpLocks/>
            </p:cNvGrpSpPr>
            <p:nvPr/>
          </p:nvGrpSpPr>
          <p:grpSpPr bwMode="auto">
            <a:xfrm>
              <a:off x="892" y="929"/>
              <a:ext cx="4355" cy="2638"/>
              <a:chOff x="892" y="929"/>
              <a:chExt cx="4355" cy="2638"/>
            </a:xfrm>
          </p:grpSpPr>
          <p:grpSp>
            <p:nvGrpSpPr>
              <p:cNvPr id="144395" name="Group 11"/>
              <p:cNvGrpSpPr>
                <a:grpSpLocks/>
              </p:cNvGrpSpPr>
              <p:nvPr/>
            </p:nvGrpSpPr>
            <p:grpSpPr bwMode="auto">
              <a:xfrm>
                <a:off x="892" y="990"/>
                <a:ext cx="926" cy="388"/>
                <a:chOff x="892" y="990"/>
                <a:chExt cx="926" cy="388"/>
              </a:xfrm>
            </p:grpSpPr>
            <p:sp>
              <p:nvSpPr>
                <p:cNvPr id="144396" name="Rectangle 12"/>
                <p:cNvSpPr>
                  <a:spLocks noChangeArrowheads="1"/>
                </p:cNvSpPr>
                <p:nvPr/>
              </p:nvSpPr>
              <p:spPr bwMode="auto">
                <a:xfrm>
                  <a:off x="895" y="990"/>
                  <a:ext cx="921" cy="388"/>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7" name="Rectangle 13"/>
                <p:cNvSpPr>
                  <a:spLocks noChangeArrowheads="1"/>
                </p:cNvSpPr>
                <p:nvPr/>
              </p:nvSpPr>
              <p:spPr bwMode="auto">
                <a:xfrm>
                  <a:off x="945" y="1113"/>
                  <a:ext cx="866"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RegistrationForm</a:t>
                  </a:r>
                </a:p>
              </p:txBody>
            </p:sp>
            <p:sp>
              <p:nvSpPr>
                <p:cNvPr id="144398" name="Line 14"/>
                <p:cNvSpPr>
                  <a:spLocks noChangeShapeType="1"/>
                </p:cNvSpPr>
                <p:nvPr/>
              </p:nvSpPr>
              <p:spPr bwMode="auto">
                <a:xfrm>
                  <a:off x="892" y="1248"/>
                  <a:ext cx="926"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399" name="Line 15"/>
                <p:cNvSpPr>
                  <a:spLocks noChangeShapeType="1"/>
                </p:cNvSpPr>
                <p:nvPr/>
              </p:nvSpPr>
              <p:spPr bwMode="auto">
                <a:xfrm>
                  <a:off x="892" y="1296"/>
                  <a:ext cx="926"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00" name="Group 16"/>
              <p:cNvGrpSpPr>
                <a:grpSpLocks/>
              </p:cNvGrpSpPr>
              <p:nvPr/>
            </p:nvGrpSpPr>
            <p:grpSpPr bwMode="auto">
              <a:xfrm>
                <a:off x="2372" y="1302"/>
                <a:ext cx="1161" cy="502"/>
                <a:chOff x="2372" y="1302"/>
                <a:chExt cx="1161" cy="502"/>
              </a:xfrm>
            </p:grpSpPr>
            <p:sp>
              <p:nvSpPr>
                <p:cNvPr id="144401" name="Rectangle 17"/>
                <p:cNvSpPr>
                  <a:spLocks noChangeArrowheads="1"/>
                </p:cNvSpPr>
                <p:nvPr/>
              </p:nvSpPr>
              <p:spPr bwMode="auto">
                <a:xfrm>
                  <a:off x="2375" y="1302"/>
                  <a:ext cx="1156" cy="502"/>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2" name="Rectangle 18"/>
                <p:cNvSpPr>
                  <a:spLocks noChangeArrowheads="1"/>
                </p:cNvSpPr>
                <p:nvPr/>
              </p:nvSpPr>
              <p:spPr bwMode="auto">
                <a:xfrm>
                  <a:off x="2452" y="1424"/>
                  <a:ext cx="1051"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RegistrationManager</a:t>
                  </a:r>
                </a:p>
              </p:txBody>
            </p:sp>
            <p:sp>
              <p:nvSpPr>
                <p:cNvPr id="144403" name="Line 19"/>
                <p:cNvSpPr>
                  <a:spLocks noChangeShapeType="1"/>
                </p:cNvSpPr>
                <p:nvPr/>
              </p:nvSpPr>
              <p:spPr bwMode="auto">
                <a:xfrm>
                  <a:off x="2372" y="1559"/>
                  <a:ext cx="1161"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04" name="Line 20"/>
                <p:cNvSpPr>
                  <a:spLocks noChangeShapeType="1"/>
                </p:cNvSpPr>
                <p:nvPr/>
              </p:nvSpPr>
              <p:spPr bwMode="auto">
                <a:xfrm>
                  <a:off x="2372" y="1607"/>
                  <a:ext cx="1161"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05" name="Group 21"/>
              <p:cNvGrpSpPr>
                <a:grpSpLocks/>
              </p:cNvGrpSpPr>
              <p:nvPr/>
            </p:nvGrpSpPr>
            <p:grpSpPr bwMode="auto">
              <a:xfrm>
                <a:off x="4330" y="1618"/>
                <a:ext cx="869" cy="791"/>
                <a:chOff x="4330" y="1618"/>
                <a:chExt cx="869" cy="791"/>
              </a:xfrm>
            </p:grpSpPr>
            <p:sp>
              <p:nvSpPr>
                <p:cNvPr id="144406" name="Rectangle 22"/>
                <p:cNvSpPr>
                  <a:spLocks noChangeArrowheads="1"/>
                </p:cNvSpPr>
                <p:nvPr/>
              </p:nvSpPr>
              <p:spPr bwMode="auto">
                <a:xfrm>
                  <a:off x="4333" y="1618"/>
                  <a:ext cx="864" cy="791"/>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7" name="Rectangle 23"/>
                <p:cNvSpPr>
                  <a:spLocks noChangeArrowheads="1"/>
                </p:cNvSpPr>
                <p:nvPr/>
              </p:nvSpPr>
              <p:spPr bwMode="auto">
                <a:xfrm>
                  <a:off x="4590" y="1741"/>
                  <a:ext cx="364"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Course</a:t>
                  </a:r>
                </a:p>
              </p:txBody>
            </p:sp>
            <p:sp>
              <p:nvSpPr>
                <p:cNvPr id="144408" name="Line 24"/>
                <p:cNvSpPr>
                  <a:spLocks noChangeShapeType="1"/>
                </p:cNvSpPr>
                <p:nvPr/>
              </p:nvSpPr>
              <p:spPr bwMode="auto">
                <a:xfrm>
                  <a:off x="4330" y="1875"/>
                  <a:ext cx="869"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09" name="Line 25"/>
                <p:cNvSpPr>
                  <a:spLocks noChangeShapeType="1"/>
                </p:cNvSpPr>
                <p:nvPr/>
              </p:nvSpPr>
              <p:spPr bwMode="auto">
                <a:xfrm>
                  <a:off x="4330" y="2116"/>
                  <a:ext cx="869"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10" name="Group 26"/>
              <p:cNvGrpSpPr>
                <a:grpSpLocks/>
              </p:cNvGrpSpPr>
              <p:nvPr/>
            </p:nvGrpSpPr>
            <p:grpSpPr bwMode="auto">
              <a:xfrm>
                <a:off x="2601" y="2075"/>
                <a:ext cx="642" cy="492"/>
                <a:chOff x="2601" y="2075"/>
                <a:chExt cx="642" cy="492"/>
              </a:xfrm>
            </p:grpSpPr>
            <p:sp>
              <p:nvSpPr>
                <p:cNvPr id="144411" name="Rectangle 27"/>
                <p:cNvSpPr>
                  <a:spLocks noChangeArrowheads="1"/>
                </p:cNvSpPr>
                <p:nvPr/>
              </p:nvSpPr>
              <p:spPr bwMode="auto">
                <a:xfrm>
                  <a:off x="2604" y="2075"/>
                  <a:ext cx="637" cy="492"/>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2" name="Rectangle 28"/>
                <p:cNvSpPr>
                  <a:spLocks noChangeArrowheads="1"/>
                </p:cNvSpPr>
                <p:nvPr/>
              </p:nvSpPr>
              <p:spPr bwMode="auto">
                <a:xfrm>
                  <a:off x="2650" y="2102"/>
                  <a:ext cx="389"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Student</a:t>
                  </a:r>
                </a:p>
              </p:txBody>
            </p:sp>
            <p:sp>
              <p:nvSpPr>
                <p:cNvPr id="144413" name="Line 29"/>
                <p:cNvSpPr>
                  <a:spLocks noChangeShapeType="1"/>
                </p:cNvSpPr>
                <p:nvPr/>
              </p:nvSpPr>
              <p:spPr bwMode="auto">
                <a:xfrm>
                  <a:off x="2601" y="2236"/>
                  <a:ext cx="642"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14" name="Line 30"/>
                <p:cNvSpPr>
                  <a:spLocks noChangeShapeType="1"/>
                </p:cNvSpPr>
                <p:nvPr/>
              </p:nvSpPr>
              <p:spPr bwMode="auto">
                <a:xfrm>
                  <a:off x="2601" y="2477"/>
                  <a:ext cx="642"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15" name="Group 31"/>
              <p:cNvGrpSpPr>
                <a:grpSpLocks/>
              </p:cNvGrpSpPr>
              <p:nvPr/>
            </p:nvGrpSpPr>
            <p:grpSpPr bwMode="auto">
              <a:xfrm>
                <a:off x="3745" y="2980"/>
                <a:ext cx="872" cy="587"/>
                <a:chOff x="3745" y="2980"/>
                <a:chExt cx="872" cy="587"/>
              </a:xfrm>
            </p:grpSpPr>
            <p:sp>
              <p:nvSpPr>
                <p:cNvPr id="144416" name="Rectangle 32"/>
                <p:cNvSpPr>
                  <a:spLocks noChangeArrowheads="1"/>
                </p:cNvSpPr>
                <p:nvPr/>
              </p:nvSpPr>
              <p:spPr bwMode="auto">
                <a:xfrm>
                  <a:off x="3748" y="2980"/>
                  <a:ext cx="867" cy="587"/>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7" name="Rectangle 33"/>
                <p:cNvSpPr>
                  <a:spLocks noChangeArrowheads="1"/>
                </p:cNvSpPr>
                <p:nvPr/>
              </p:nvSpPr>
              <p:spPr bwMode="auto">
                <a:xfrm>
                  <a:off x="3815" y="3006"/>
                  <a:ext cx="766"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CourseOffering</a:t>
                  </a:r>
                </a:p>
              </p:txBody>
            </p:sp>
            <p:sp>
              <p:nvSpPr>
                <p:cNvPr id="144418" name="Line 34"/>
                <p:cNvSpPr>
                  <a:spLocks noChangeShapeType="1"/>
                </p:cNvSpPr>
                <p:nvPr/>
              </p:nvSpPr>
              <p:spPr bwMode="auto">
                <a:xfrm>
                  <a:off x="3745" y="3141"/>
                  <a:ext cx="872"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19" name="Line 35"/>
                <p:cNvSpPr>
                  <a:spLocks noChangeShapeType="1"/>
                </p:cNvSpPr>
                <p:nvPr/>
              </p:nvSpPr>
              <p:spPr bwMode="auto">
                <a:xfrm>
                  <a:off x="3745" y="3285"/>
                  <a:ext cx="872"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20" name="Group 36"/>
              <p:cNvGrpSpPr>
                <a:grpSpLocks/>
              </p:cNvGrpSpPr>
              <p:nvPr/>
            </p:nvGrpSpPr>
            <p:grpSpPr bwMode="auto">
              <a:xfrm>
                <a:off x="1232" y="2843"/>
                <a:ext cx="738" cy="492"/>
                <a:chOff x="1232" y="2843"/>
                <a:chExt cx="738" cy="492"/>
              </a:xfrm>
            </p:grpSpPr>
            <p:sp>
              <p:nvSpPr>
                <p:cNvPr id="144421" name="Rectangle 37"/>
                <p:cNvSpPr>
                  <a:spLocks noChangeArrowheads="1"/>
                </p:cNvSpPr>
                <p:nvPr/>
              </p:nvSpPr>
              <p:spPr bwMode="auto">
                <a:xfrm>
                  <a:off x="1235" y="2843"/>
                  <a:ext cx="733" cy="492"/>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22" name="Rectangle 38"/>
                <p:cNvSpPr>
                  <a:spLocks noChangeArrowheads="1"/>
                </p:cNvSpPr>
                <p:nvPr/>
              </p:nvSpPr>
              <p:spPr bwMode="auto">
                <a:xfrm>
                  <a:off x="1283" y="2870"/>
                  <a:ext cx="483"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Professor</a:t>
                  </a:r>
                </a:p>
              </p:txBody>
            </p:sp>
            <p:sp>
              <p:nvSpPr>
                <p:cNvPr id="144423" name="Line 39"/>
                <p:cNvSpPr>
                  <a:spLocks noChangeShapeType="1"/>
                </p:cNvSpPr>
                <p:nvPr/>
              </p:nvSpPr>
              <p:spPr bwMode="auto">
                <a:xfrm>
                  <a:off x="1232" y="3005"/>
                  <a:ext cx="738"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24" name="Line 40"/>
                <p:cNvSpPr>
                  <a:spLocks noChangeShapeType="1"/>
                </p:cNvSpPr>
                <p:nvPr/>
              </p:nvSpPr>
              <p:spPr bwMode="auto">
                <a:xfrm>
                  <a:off x="1232" y="3245"/>
                  <a:ext cx="738"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25" name="Group 41"/>
              <p:cNvGrpSpPr>
                <a:grpSpLocks/>
              </p:cNvGrpSpPr>
              <p:nvPr/>
            </p:nvGrpSpPr>
            <p:grpSpPr bwMode="auto">
              <a:xfrm>
                <a:off x="1242" y="1666"/>
                <a:ext cx="4005" cy="1870"/>
                <a:chOff x="1242" y="1666"/>
                <a:chExt cx="4005" cy="1870"/>
              </a:xfrm>
            </p:grpSpPr>
            <p:sp>
              <p:nvSpPr>
                <p:cNvPr id="144426" name="Rectangle 42"/>
                <p:cNvSpPr>
                  <a:spLocks noChangeArrowheads="1"/>
                </p:cNvSpPr>
                <p:nvPr/>
              </p:nvSpPr>
              <p:spPr bwMode="auto">
                <a:xfrm>
                  <a:off x="2388" y="1666"/>
                  <a:ext cx="1212"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addStudent(Course, StudentInfo)</a:t>
                  </a:r>
                </a:p>
              </p:txBody>
            </p:sp>
            <p:sp>
              <p:nvSpPr>
                <p:cNvPr id="144427" name="Rectangle 43"/>
                <p:cNvSpPr>
                  <a:spLocks noChangeArrowheads="1"/>
                </p:cNvSpPr>
                <p:nvPr/>
              </p:nvSpPr>
              <p:spPr bwMode="auto">
                <a:xfrm>
                  <a:off x="4347" y="1887"/>
                  <a:ext cx="207"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name</a:t>
                  </a:r>
                </a:p>
              </p:txBody>
            </p:sp>
            <p:sp>
              <p:nvSpPr>
                <p:cNvPr id="144428" name="Rectangle 44"/>
                <p:cNvSpPr>
                  <a:spLocks noChangeArrowheads="1"/>
                </p:cNvSpPr>
                <p:nvPr/>
              </p:nvSpPr>
              <p:spPr bwMode="auto">
                <a:xfrm>
                  <a:off x="4347" y="1983"/>
                  <a:ext cx="542"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numberCredits</a:t>
                  </a:r>
                </a:p>
              </p:txBody>
            </p:sp>
            <p:sp>
              <p:nvSpPr>
                <p:cNvPr id="144429" name="Rectangle 45"/>
                <p:cNvSpPr>
                  <a:spLocks noChangeArrowheads="1"/>
                </p:cNvSpPr>
                <p:nvPr/>
              </p:nvSpPr>
              <p:spPr bwMode="auto">
                <a:xfrm>
                  <a:off x="4347" y="2175"/>
                  <a:ext cx="239"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open()</a:t>
                  </a:r>
                </a:p>
              </p:txBody>
            </p:sp>
            <p:sp>
              <p:nvSpPr>
                <p:cNvPr id="144430" name="Rectangle 46"/>
                <p:cNvSpPr>
                  <a:spLocks noChangeArrowheads="1"/>
                </p:cNvSpPr>
                <p:nvPr/>
              </p:nvSpPr>
              <p:spPr bwMode="auto">
                <a:xfrm>
                  <a:off x="4347" y="2271"/>
                  <a:ext cx="900"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addStudent(StudentInfo)</a:t>
                  </a:r>
                </a:p>
              </p:txBody>
            </p:sp>
            <p:sp>
              <p:nvSpPr>
                <p:cNvPr id="144431" name="Rectangle 47"/>
                <p:cNvSpPr>
                  <a:spLocks noChangeArrowheads="1"/>
                </p:cNvSpPr>
                <p:nvPr/>
              </p:nvSpPr>
              <p:spPr bwMode="auto">
                <a:xfrm>
                  <a:off x="2611" y="2248"/>
                  <a:ext cx="1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32" name="Rectangle 48"/>
                <p:cNvSpPr>
                  <a:spLocks noChangeArrowheads="1"/>
                </p:cNvSpPr>
                <p:nvPr/>
              </p:nvSpPr>
              <p:spPr bwMode="auto">
                <a:xfrm>
                  <a:off x="2617" y="2344"/>
                  <a:ext cx="207"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major</a:t>
                  </a:r>
                </a:p>
              </p:txBody>
            </p:sp>
            <p:sp>
              <p:nvSpPr>
                <p:cNvPr id="144433" name="Rectangle 49"/>
                <p:cNvSpPr>
                  <a:spLocks noChangeArrowheads="1"/>
                </p:cNvSpPr>
                <p:nvPr/>
              </p:nvSpPr>
              <p:spPr bwMode="auto">
                <a:xfrm>
                  <a:off x="3761" y="3152"/>
                  <a:ext cx="286"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location</a:t>
                  </a:r>
                </a:p>
              </p:txBody>
            </p:sp>
            <p:sp>
              <p:nvSpPr>
                <p:cNvPr id="144434" name="Rectangle 50"/>
                <p:cNvSpPr>
                  <a:spLocks noChangeArrowheads="1"/>
                </p:cNvSpPr>
                <p:nvPr/>
              </p:nvSpPr>
              <p:spPr bwMode="auto">
                <a:xfrm>
                  <a:off x="3761" y="3344"/>
                  <a:ext cx="239"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open()</a:t>
                  </a:r>
                </a:p>
              </p:txBody>
            </p:sp>
            <p:sp>
              <p:nvSpPr>
                <p:cNvPr id="144435" name="Rectangle 51"/>
                <p:cNvSpPr>
                  <a:spLocks noChangeArrowheads="1"/>
                </p:cNvSpPr>
                <p:nvPr/>
              </p:nvSpPr>
              <p:spPr bwMode="auto">
                <a:xfrm>
                  <a:off x="3761" y="3440"/>
                  <a:ext cx="900"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addStudent(StudentInfo)</a:t>
                  </a:r>
                </a:p>
              </p:txBody>
            </p:sp>
            <p:sp>
              <p:nvSpPr>
                <p:cNvPr id="144436" name="Rectangle 52"/>
                <p:cNvSpPr>
                  <a:spLocks noChangeArrowheads="1"/>
                </p:cNvSpPr>
                <p:nvPr/>
              </p:nvSpPr>
              <p:spPr bwMode="auto">
                <a:xfrm>
                  <a:off x="1242" y="3016"/>
                  <a:ext cx="1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37" name="Rectangle 53"/>
                <p:cNvSpPr>
                  <a:spLocks noChangeArrowheads="1"/>
                </p:cNvSpPr>
                <p:nvPr/>
              </p:nvSpPr>
              <p:spPr bwMode="auto">
                <a:xfrm>
                  <a:off x="1248" y="3112"/>
                  <a:ext cx="468"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tenureStatus</a:t>
                  </a:r>
                </a:p>
              </p:txBody>
            </p:sp>
          </p:grpSp>
          <p:grpSp>
            <p:nvGrpSpPr>
              <p:cNvPr id="144438" name="Group 54"/>
              <p:cNvGrpSpPr>
                <a:grpSpLocks/>
              </p:cNvGrpSpPr>
              <p:nvPr/>
            </p:nvGrpSpPr>
            <p:grpSpPr bwMode="auto">
              <a:xfrm>
                <a:off x="4056" y="929"/>
                <a:ext cx="997" cy="388"/>
                <a:chOff x="4056" y="929"/>
                <a:chExt cx="997" cy="388"/>
              </a:xfrm>
            </p:grpSpPr>
            <p:sp>
              <p:nvSpPr>
                <p:cNvPr id="144439" name="Rectangle 55"/>
                <p:cNvSpPr>
                  <a:spLocks noChangeArrowheads="1"/>
                </p:cNvSpPr>
                <p:nvPr/>
              </p:nvSpPr>
              <p:spPr bwMode="auto">
                <a:xfrm>
                  <a:off x="4059" y="929"/>
                  <a:ext cx="982" cy="388"/>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40" name="Rectangle 56"/>
                <p:cNvSpPr>
                  <a:spLocks noChangeArrowheads="1"/>
                </p:cNvSpPr>
                <p:nvPr/>
              </p:nvSpPr>
              <p:spPr bwMode="auto">
                <a:xfrm>
                  <a:off x="4103" y="1052"/>
                  <a:ext cx="950"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ScheduleAlgorithm</a:t>
                  </a:r>
                </a:p>
              </p:txBody>
            </p:sp>
            <p:sp>
              <p:nvSpPr>
                <p:cNvPr id="144441" name="Line 57"/>
                <p:cNvSpPr>
                  <a:spLocks noChangeShapeType="1"/>
                </p:cNvSpPr>
                <p:nvPr/>
              </p:nvSpPr>
              <p:spPr bwMode="auto">
                <a:xfrm>
                  <a:off x="4056" y="1186"/>
                  <a:ext cx="988"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42" name="Line 58"/>
                <p:cNvSpPr>
                  <a:spLocks noChangeShapeType="1"/>
                </p:cNvSpPr>
                <p:nvPr/>
              </p:nvSpPr>
              <p:spPr bwMode="auto">
                <a:xfrm>
                  <a:off x="4056" y="1234"/>
                  <a:ext cx="988"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44443" name="Group 59"/>
            <p:cNvGrpSpPr>
              <a:grpSpLocks/>
            </p:cNvGrpSpPr>
            <p:nvPr/>
          </p:nvGrpSpPr>
          <p:grpSpPr bwMode="auto">
            <a:xfrm>
              <a:off x="3536" y="1246"/>
              <a:ext cx="517" cy="147"/>
              <a:chOff x="3536" y="1246"/>
              <a:chExt cx="517" cy="147"/>
            </a:xfrm>
          </p:grpSpPr>
          <p:sp>
            <p:nvSpPr>
              <p:cNvPr id="144444" name="Line 60"/>
              <p:cNvSpPr>
                <a:spLocks noChangeShapeType="1"/>
              </p:cNvSpPr>
              <p:nvPr/>
            </p:nvSpPr>
            <p:spPr bwMode="auto">
              <a:xfrm flipV="1">
                <a:off x="3536" y="1255"/>
                <a:ext cx="517" cy="138"/>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45" name="Line 61"/>
              <p:cNvSpPr>
                <a:spLocks noChangeShapeType="1"/>
              </p:cNvSpPr>
              <p:nvPr/>
            </p:nvSpPr>
            <p:spPr bwMode="auto">
              <a:xfrm flipH="1">
                <a:off x="3994" y="1256"/>
                <a:ext cx="59" cy="4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46" name="Line 62"/>
              <p:cNvSpPr>
                <a:spLocks noChangeShapeType="1"/>
              </p:cNvSpPr>
              <p:nvPr/>
            </p:nvSpPr>
            <p:spPr bwMode="auto">
              <a:xfrm flipH="1" flipV="1">
                <a:off x="3978" y="1246"/>
                <a:ext cx="74" cy="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44447" name="Group 63"/>
          <p:cNvGrpSpPr>
            <a:grpSpLocks/>
          </p:cNvGrpSpPr>
          <p:nvPr/>
        </p:nvGrpSpPr>
        <p:grpSpPr bwMode="auto">
          <a:xfrm>
            <a:off x="2660650" y="2622550"/>
            <a:ext cx="871538" cy="201613"/>
            <a:chOff x="1820" y="1290"/>
            <a:chExt cx="549" cy="127"/>
          </a:xfrm>
        </p:grpSpPr>
        <p:sp>
          <p:nvSpPr>
            <p:cNvPr id="144448" name="Line 64"/>
            <p:cNvSpPr>
              <a:spLocks noChangeShapeType="1"/>
            </p:cNvSpPr>
            <p:nvPr/>
          </p:nvSpPr>
          <p:spPr bwMode="auto">
            <a:xfrm>
              <a:off x="2096" y="1354"/>
              <a:ext cx="273" cy="63"/>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49" name="Line 65"/>
            <p:cNvSpPr>
              <a:spLocks noChangeShapeType="1"/>
            </p:cNvSpPr>
            <p:nvPr/>
          </p:nvSpPr>
          <p:spPr bwMode="auto">
            <a:xfrm flipH="1" flipV="1">
              <a:off x="1820" y="1290"/>
              <a:ext cx="274" cy="6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50" name="Group 66"/>
          <p:cNvGrpSpPr>
            <a:grpSpLocks/>
          </p:cNvGrpSpPr>
          <p:nvPr/>
        </p:nvGrpSpPr>
        <p:grpSpPr bwMode="auto">
          <a:xfrm>
            <a:off x="5383213" y="3273425"/>
            <a:ext cx="1257300" cy="317500"/>
            <a:chOff x="3535" y="1700"/>
            <a:chExt cx="792" cy="200"/>
          </a:xfrm>
        </p:grpSpPr>
        <p:sp>
          <p:nvSpPr>
            <p:cNvPr id="144451" name="Line 67"/>
            <p:cNvSpPr>
              <a:spLocks noChangeShapeType="1"/>
            </p:cNvSpPr>
            <p:nvPr/>
          </p:nvSpPr>
          <p:spPr bwMode="auto">
            <a:xfrm>
              <a:off x="3931" y="1800"/>
              <a:ext cx="396" cy="10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52" name="Line 68"/>
            <p:cNvSpPr>
              <a:spLocks noChangeShapeType="1"/>
            </p:cNvSpPr>
            <p:nvPr/>
          </p:nvSpPr>
          <p:spPr bwMode="auto">
            <a:xfrm flipH="1" flipV="1">
              <a:off x="3535" y="1700"/>
              <a:ext cx="394" cy="99"/>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4453" name="Group 69"/>
          <p:cNvGrpSpPr>
            <a:grpSpLocks/>
          </p:cNvGrpSpPr>
          <p:nvPr/>
        </p:nvGrpSpPr>
        <p:grpSpPr bwMode="auto">
          <a:xfrm>
            <a:off x="6602413" y="4381500"/>
            <a:ext cx="409575" cy="889000"/>
            <a:chOff x="4319" y="2414"/>
            <a:chExt cx="258" cy="560"/>
          </a:xfrm>
        </p:grpSpPr>
        <p:sp>
          <p:nvSpPr>
            <p:cNvPr id="144454" name="Line 70"/>
            <p:cNvSpPr>
              <a:spLocks noChangeShapeType="1"/>
            </p:cNvSpPr>
            <p:nvPr/>
          </p:nvSpPr>
          <p:spPr bwMode="auto">
            <a:xfrm flipV="1">
              <a:off x="4448" y="2414"/>
              <a:ext cx="129" cy="279"/>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55" name="Line 71"/>
            <p:cNvSpPr>
              <a:spLocks noChangeShapeType="1"/>
            </p:cNvSpPr>
            <p:nvPr/>
          </p:nvSpPr>
          <p:spPr bwMode="auto">
            <a:xfrm flipH="1">
              <a:off x="4319" y="2694"/>
              <a:ext cx="128" cy="280"/>
            </a:xfrm>
            <a:prstGeom prst="line">
              <a:avLst/>
            </a:prstGeom>
            <a:noFill/>
            <a:ln w="127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4456" name="Freeform 72"/>
          <p:cNvSpPr>
            <a:spLocks/>
          </p:cNvSpPr>
          <p:nvPr/>
        </p:nvSpPr>
        <p:spPr bwMode="auto">
          <a:xfrm>
            <a:off x="6588125" y="5149850"/>
            <a:ext cx="87313" cy="150813"/>
          </a:xfrm>
          <a:custGeom>
            <a:avLst/>
            <a:gdLst>
              <a:gd name="T0" fmla="*/ 48 w 55"/>
              <a:gd name="T1" fmla="*/ 0 h 95"/>
              <a:gd name="T2" fmla="*/ 54 w 55"/>
              <a:gd name="T3" fmla="*/ 58 h 95"/>
              <a:gd name="T4" fmla="*/ 4 w 55"/>
              <a:gd name="T5" fmla="*/ 94 h 95"/>
              <a:gd name="T6" fmla="*/ 0 w 55"/>
              <a:gd name="T7" fmla="*/ 35 h 95"/>
              <a:gd name="T8" fmla="*/ 48 w 55"/>
              <a:gd name="T9" fmla="*/ 0 h 95"/>
            </a:gdLst>
            <a:ahLst/>
            <a:cxnLst>
              <a:cxn ang="0">
                <a:pos x="T0" y="T1"/>
              </a:cxn>
              <a:cxn ang="0">
                <a:pos x="T2" y="T3"/>
              </a:cxn>
              <a:cxn ang="0">
                <a:pos x="T4" y="T5"/>
              </a:cxn>
              <a:cxn ang="0">
                <a:pos x="T6" y="T7"/>
              </a:cxn>
              <a:cxn ang="0">
                <a:pos x="T8" y="T9"/>
              </a:cxn>
            </a:cxnLst>
            <a:rect l="0" t="0" r="r" b="b"/>
            <a:pathLst>
              <a:path w="55" h="95">
                <a:moveTo>
                  <a:pt x="48" y="0"/>
                </a:moveTo>
                <a:lnTo>
                  <a:pt x="54" y="58"/>
                </a:lnTo>
                <a:lnTo>
                  <a:pt x="4" y="94"/>
                </a:lnTo>
                <a:lnTo>
                  <a:pt x="0" y="35"/>
                </a:lnTo>
                <a:lnTo>
                  <a:pt x="48" y="0"/>
                </a:lnTo>
              </a:path>
            </a:pathLst>
          </a:custGeom>
          <a:solidFill>
            <a:schemeClr val="bg1"/>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57" name="Rectangle 73"/>
          <p:cNvSpPr>
            <a:spLocks noChangeArrowheads="1"/>
          </p:cNvSpPr>
          <p:nvPr/>
        </p:nvSpPr>
        <p:spPr bwMode="auto">
          <a:xfrm>
            <a:off x="3425825" y="2906713"/>
            <a:ext cx="100013" cy="20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1</a:t>
            </a:r>
          </a:p>
        </p:txBody>
      </p:sp>
      <p:sp>
        <p:nvSpPr>
          <p:cNvPr id="144458" name="Rectangle 74"/>
          <p:cNvSpPr>
            <a:spLocks noChangeArrowheads="1"/>
          </p:cNvSpPr>
          <p:nvPr/>
        </p:nvSpPr>
        <p:spPr bwMode="auto">
          <a:xfrm>
            <a:off x="2819400" y="2784475"/>
            <a:ext cx="26828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0..*</a:t>
            </a:r>
          </a:p>
        </p:txBody>
      </p:sp>
      <p:sp>
        <p:nvSpPr>
          <p:cNvPr id="144459" name="Rectangle 75"/>
          <p:cNvSpPr>
            <a:spLocks noChangeArrowheads="1"/>
          </p:cNvSpPr>
          <p:nvPr/>
        </p:nvSpPr>
        <p:spPr bwMode="auto">
          <a:xfrm>
            <a:off x="6335713" y="3668713"/>
            <a:ext cx="268287" cy="20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0..*</a:t>
            </a:r>
          </a:p>
        </p:txBody>
      </p:sp>
      <p:sp>
        <p:nvSpPr>
          <p:cNvPr id="144460" name="Rectangle 76"/>
          <p:cNvSpPr>
            <a:spLocks noChangeArrowheads="1"/>
          </p:cNvSpPr>
          <p:nvPr/>
        </p:nvSpPr>
        <p:spPr bwMode="auto">
          <a:xfrm>
            <a:off x="5487988" y="3389313"/>
            <a:ext cx="100012" cy="20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1</a:t>
            </a:r>
          </a:p>
        </p:txBody>
      </p:sp>
      <p:sp>
        <p:nvSpPr>
          <p:cNvPr id="144461" name="Freeform 77"/>
          <p:cNvSpPr>
            <a:spLocks/>
          </p:cNvSpPr>
          <p:nvPr/>
        </p:nvSpPr>
        <p:spPr bwMode="auto">
          <a:xfrm rot="6000000">
            <a:off x="5676900" y="5181600"/>
            <a:ext cx="87313" cy="150813"/>
          </a:xfrm>
          <a:custGeom>
            <a:avLst/>
            <a:gdLst>
              <a:gd name="T0" fmla="*/ 48 w 55"/>
              <a:gd name="T1" fmla="*/ 0 h 95"/>
              <a:gd name="T2" fmla="*/ 54 w 55"/>
              <a:gd name="T3" fmla="*/ 58 h 95"/>
              <a:gd name="T4" fmla="*/ 4 w 55"/>
              <a:gd name="T5" fmla="*/ 94 h 95"/>
              <a:gd name="T6" fmla="*/ 0 w 55"/>
              <a:gd name="T7" fmla="*/ 35 h 95"/>
              <a:gd name="T8" fmla="*/ 48 w 55"/>
              <a:gd name="T9" fmla="*/ 0 h 95"/>
            </a:gdLst>
            <a:ahLst/>
            <a:cxnLst>
              <a:cxn ang="0">
                <a:pos x="T0" y="T1"/>
              </a:cxn>
              <a:cxn ang="0">
                <a:pos x="T2" y="T3"/>
              </a:cxn>
              <a:cxn ang="0">
                <a:pos x="T4" y="T5"/>
              </a:cxn>
              <a:cxn ang="0">
                <a:pos x="T6" y="T7"/>
              </a:cxn>
              <a:cxn ang="0">
                <a:pos x="T8" y="T9"/>
              </a:cxn>
            </a:cxnLst>
            <a:rect l="0" t="0" r="r" b="b"/>
            <a:pathLst>
              <a:path w="55" h="95">
                <a:moveTo>
                  <a:pt x="48" y="0"/>
                </a:moveTo>
                <a:lnTo>
                  <a:pt x="54" y="58"/>
                </a:lnTo>
                <a:lnTo>
                  <a:pt x="4" y="94"/>
                </a:lnTo>
                <a:lnTo>
                  <a:pt x="0" y="35"/>
                </a:lnTo>
                <a:lnTo>
                  <a:pt x="48" y="0"/>
                </a:lnTo>
              </a:path>
            </a:pathLst>
          </a:custGeom>
          <a:solidFill>
            <a:schemeClr val="bg1"/>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62" name="Freeform 78"/>
          <p:cNvSpPr>
            <a:spLocks/>
          </p:cNvSpPr>
          <p:nvPr/>
        </p:nvSpPr>
        <p:spPr bwMode="auto">
          <a:xfrm rot="4500000">
            <a:off x="5599112" y="5641976"/>
            <a:ext cx="87313" cy="150812"/>
          </a:xfrm>
          <a:custGeom>
            <a:avLst/>
            <a:gdLst>
              <a:gd name="T0" fmla="*/ 48 w 55"/>
              <a:gd name="T1" fmla="*/ 0 h 95"/>
              <a:gd name="T2" fmla="*/ 54 w 55"/>
              <a:gd name="T3" fmla="*/ 58 h 95"/>
              <a:gd name="T4" fmla="*/ 4 w 55"/>
              <a:gd name="T5" fmla="*/ 94 h 95"/>
              <a:gd name="T6" fmla="*/ 0 w 55"/>
              <a:gd name="T7" fmla="*/ 35 h 95"/>
              <a:gd name="T8" fmla="*/ 48 w 55"/>
              <a:gd name="T9" fmla="*/ 0 h 95"/>
            </a:gdLst>
            <a:ahLst/>
            <a:cxnLst>
              <a:cxn ang="0">
                <a:pos x="T0" y="T1"/>
              </a:cxn>
              <a:cxn ang="0">
                <a:pos x="T2" y="T3"/>
              </a:cxn>
              <a:cxn ang="0">
                <a:pos x="T4" y="T5"/>
              </a:cxn>
              <a:cxn ang="0">
                <a:pos x="T6" y="T7"/>
              </a:cxn>
              <a:cxn ang="0">
                <a:pos x="T8" y="T9"/>
              </a:cxn>
            </a:cxnLst>
            <a:rect l="0" t="0" r="r" b="b"/>
            <a:pathLst>
              <a:path w="55" h="95">
                <a:moveTo>
                  <a:pt x="48" y="0"/>
                </a:moveTo>
                <a:lnTo>
                  <a:pt x="54" y="58"/>
                </a:lnTo>
                <a:lnTo>
                  <a:pt x="4" y="94"/>
                </a:lnTo>
                <a:lnTo>
                  <a:pt x="0" y="35"/>
                </a:lnTo>
                <a:lnTo>
                  <a:pt x="48" y="0"/>
                </a:lnTo>
              </a:path>
            </a:pathLst>
          </a:custGeom>
          <a:solidFill>
            <a:schemeClr val="bg1"/>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a:t>抽象类表示</a:t>
            </a:r>
          </a:p>
        </p:txBody>
      </p:sp>
      <p:grpSp>
        <p:nvGrpSpPr>
          <p:cNvPr id="145411" name="Group 3"/>
          <p:cNvGrpSpPr>
            <a:grpSpLocks/>
          </p:cNvGrpSpPr>
          <p:nvPr/>
        </p:nvGrpSpPr>
        <p:grpSpPr bwMode="auto">
          <a:xfrm>
            <a:off x="2830513" y="2565400"/>
            <a:ext cx="3470275" cy="2239963"/>
            <a:chOff x="1783" y="2609"/>
            <a:chExt cx="2186" cy="1411"/>
          </a:xfrm>
        </p:grpSpPr>
        <p:grpSp>
          <p:nvGrpSpPr>
            <p:cNvPr id="145412" name="Group 4"/>
            <p:cNvGrpSpPr>
              <a:grpSpLocks/>
            </p:cNvGrpSpPr>
            <p:nvPr/>
          </p:nvGrpSpPr>
          <p:grpSpPr bwMode="auto">
            <a:xfrm>
              <a:off x="3327" y="2760"/>
              <a:ext cx="642" cy="492"/>
              <a:chOff x="2601" y="2075"/>
              <a:chExt cx="642" cy="492"/>
            </a:xfrm>
          </p:grpSpPr>
          <p:sp>
            <p:nvSpPr>
              <p:cNvPr id="145413" name="Rectangle 5"/>
              <p:cNvSpPr>
                <a:spLocks noChangeArrowheads="1"/>
              </p:cNvSpPr>
              <p:nvPr/>
            </p:nvSpPr>
            <p:spPr bwMode="auto">
              <a:xfrm>
                <a:off x="2604" y="2075"/>
                <a:ext cx="637" cy="492"/>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4" name="Rectangle 6"/>
              <p:cNvSpPr>
                <a:spLocks noChangeArrowheads="1"/>
              </p:cNvSpPr>
              <p:nvPr/>
            </p:nvSpPr>
            <p:spPr bwMode="auto">
              <a:xfrm>
                <a:off x="2650" y="2102"/>
                <a:ext cx="389"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Student</a:t>
                </a:r>
              </a:p>
            </p:txBody>
          </p:sp>
          <p:sp>
            <p:nvSpPr>
              <p:cNvPr id="145415" name="Line 7"/>
              <p:cNvSpPr>
                <a:spLocks noChangeShapeType="1"/>
              </p:cNvSpPr>
              <p:nvPr/>
            </p:nvSpPr>
            <p:spPr bwMode="auto">
              <a:xfrm>
                <a:off x="2601" y="2236"/>
                <a:ext cx="642"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16" name="Line 8"/>
              <p:cNvSpPr>
                <a:spLocks noChangeShapeType="1"/>
              </p:cNvSpPr>
              <p:nvPr/>
            </p:nvSpPr>
            <p:spPr bwMode="auto">
              <a:xfrm>
                <a:off x="2601" y="2477"/>
                <a:ext cx="642"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5417" name="Group 9"/>
            <p:cNvGrpSpPr>
              <a:grpSpLocks/>
            </p:cNvGrpSpPr>
            <p:nvPr/>
          </p:nvGrpSpPr>
          <p:grpSpPr bwMode="auto">
            <a:xfrm>
              <a:off x="1958" y="3528"/>
              <a:ext cx="738" cy="492"/>
              <a:chOff x="1232" y="2843"/>
              <a:chExt cx="738" cy="492"/>
            </a:xfrm>
          </p:grpSpPr>
          <p:sp>
            <p:nvSpPr>
              <p:cNvPr id="145418" name="Rectangle 10"/>
              <p:cNvSpPr>
                <a:spLocks noChangeArrowheads="1"/>
              </p:cNvSpPr>
              <p:nvPr/>
            </p:nvSpPr>
            <p:spPr bwMode="auto">
              <a:xfrm>
                <a:off x="1235" y="2843"/>
                <a:ext cx="733" cy="492"/>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9" name="Rectangle 11"/>
              <p:cNvSpPr>
                <a:spLocks noChangeArrowheads="1"/>
              </p:cNvSpPr>
              <p:nvPr/>
            </p:nvSpPr>
            <p:spPr bwMode="auto">
              <a:xfrm>
                <a:off x="1283" y="2870"/>
                <a:ext cx="483"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Professor</a:t>
                </a:r>
              </a:p>
            </p:txBody>
          </p:sp>
          <p:sp>
            <p:nvSpPr>
              <p:cNvPr id="145420" name="Line 12"/>
              <p:cNvSpPr>
                <a:spLocks noChangeShapeType="1"/>
              </p:cNvSpPr>
              <p:nvPr/>
            </p:nvSpPr>
            <p:spPr bwMode="auto">
              <a:xfrm>
                <a:off x="1232" y="3005"/>
                <a:ext cx="738"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21" name="Line 13"/>
              <p:cNvSpPr>
                <a:spLocks noChangeShapeType="1"/>
              </p:cNvSpPr>
              <p:nvPr/>
            </p:nvSpPr>
            <p:spPr bwMode="auto">
              <a:xfrm>
                <a:off x="1232" y="3245"/>
                <a:ext cx="738"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5422" name="Rectangle 14"/>
            <p:cNvSpPr>
              <a:spLocks noChangeArrowheads="1"/>
            </p:cNvSpPr>
            <p:nvPr/>
          </p:nvSpPr>
          <p:spPr bwMode="auto">
            <a:xfrm>
              <a:off x="1799" y="2782"/>
              <a:ext cx="207"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000"/>
                <a:t>name</a:t>
              </a:r>
            </a:p>
          </p:txBody>
        </p:sp>
        <p:sp>
          <p:nvSpPr>
            <p:cNvPr id="145423" name="Rectangle 15"/>
            <p:cNvSpPr>
              <a:spLocks noChangeArrowheads="1"/>
            </p:cNvSpPr>
            <p:nvPr/>
          </p:nvSpPr>
          <p:spPr bwMode="auto">
            <a:xfrm>
              <a:off x="1786" y="2609"/>
              <a:ext cx="894" cy="395"/>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4" name="Rectangle 16"/>
            <p:cNvSpPr>
              <a:spLocks noChangeArrowheads="1"/>
            </p:cNvSpPr>
            <p:nvPr/>
          </p:nvSpPr>
          <p:spPr bwMode="auto">
            <a:xfrm>
              <a:off x="1832" y="2636"/>
              <a:ext cx="843"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i="1"/>
                <a:t>RegistrationUser</a:t>
              </a:r>
            </a:p>
          </p:txBody>
        </p:sp>
        <p:sp>
          <p:nvSpPr>
            <p:cNvPr id="145425" name="Line 17"/>
            <p:cNvSpPr>
              <a:spLocks noChangeShapeType="1"/>
            </p:cNvSpPr>
            <p:nvPr/>
          </p:nvSpPr>
          <p:spPr bwMode="auto">
            <a:xfrm>
              <a:off x="1783" y="2770"/>
              <a:ext cx="900"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26" name="Line 18"/>
            <p:cNvSpPr>
              <a:spLocks noChangeShapeType="1"/>
            </p:cNvSpPr>
            <p:nvPr/>
          </p:nvSpPr>
          <p:spPr bwMode="auto">
            <a:xfrm>
              <a:off x="1783" y="2914"/>
              <a:ext cx="900"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27" name="Line 19"/>
            <p:cNvSpPr>
              <a:spLocks noChangeShapeType="1"/>
            </p:cNvSpPr>
            <p:nvPr/>
          </p:nvSpPr>
          <p:spPr bwMode="auto">
            <a:xfrm flipH="1" flipV="1">
              <a:off x="2248" y="3009"/>
              <a:ext cx="31" cy="48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28" name="Freeform 20"/>
            <p:cNvSpPr>
              <a:spLocks/>
            </p:cNvSpPr>
            <p:nvPr/>
          </p:nvSpPr>
          <p:spPr bwMode="auto">
            <a:xfrm>
              <a:off x="2212" y="3008"/>
              <a:ext cx="86" cy="118"/>
            </a:xfrm>
            <a:custGeom>
              <a:avLst/>
              <a:gdLst>
                <a:gd name="T0" fmla="*/ 35 w 86"/>
                <a:gd name="T1" fmla="*/ 0 h 118"/>
                <a:gd name="T2" fmla="*/ 85 w 86"/>
                <a:gd name="T3" fmla="*/ 114 h 118"/>
                <a:gd name="T4" fmla="*/ 0 w 86"/>
                <a:gd name="T5" fmla="*/ 117 h 118"/>
                <a:gd name="T6" fmla="*/ 35 w 86"/>
                <a:gd name="T7" fmla="*/ 0 h 118"/>
              </a:gdLst>
              <a:ahLst/>
              <a:cxnLst>
                <a:cxn ang="0">
                  <a:pos x="T0" y="T1"/>
                </a:cxn>
                <a:cxn ang="0">
                  <a:pos x="T2" y="T3"/>
                </a:cxn>
                <a:cxn ang="0">
                  <a:pos x="T4" y="T5"/>
                </a:cxn>
                <a:cxn ang="0">
                  <a:pos x="T6" y="T7"/>
                </a:cxn>
              </a:cxnLst>
              <a:rect l="0" t="0" r="r" b="b"/>
              <a:pathLst>
                <a:path w="86" h="118">
                  <a:moveTo>
                    <a:pt x="35" y="0"/>
                  </a:moveTo>
                  <a:lnTo>
                    <a:pt x="85" y="114"/>
                  </a:lnTo>
                  <a:lnTo>
                    <a:pt x="0" y="117"/>
                  </a:lnTo>
                  <a:lnTo>
                    <a:pt x="35" y="0"/>
                  </a:lnTo>
                </a:path>
              </a:pathLst>
            </a:custGeom>
            <a:solidFill>
              <a:schemeClr val="bg1"/>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29" name="Line 21"/>
            <p:cNvSpPr>
              <a:spLocks noChangeShapeType="1"/>
            </p:cNvSpPr>
            <p:nvPr/>
          </p:nvSpPr>
          <p:spPr bwMode="auto">
            <a:xfrm flipH="1" flipV="1">
              <a:off x="2694" y="2846"/>
              <a:ext cx="606" cy="5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430" name="Freeform 22"/>
            <p:cNvSpPr>
              <a:spLocks/>
            </p:cNvSpPr>
            <p:nvPr/>
          </p:nvSpPr>
          <p:spPr bwMode="auto">
            <a:xfrm>
              <a:off x="2684" y="2812"/>
              <a:ext cx="120" cy="86"/>
            </a:xfrm>
            <a:custGeom>
              <a:avLst/>
              <a:gdLst>
                <a:gd name="T0" fmla="*/ 0 w 120"/>
                <a:gd name="T1" fmla="*/ 33 h 86"/>
                <a:gd name="T2" fmla="*/ 119 w 120"/>
                <a:gd name="T3" fmla="*/ 0 h 86"/>
                <a:gd name="T4" fmla="*/ 112 w 120"/>
                <a:gd name="T5" fmla="*/ 85 h 86"/>
                <a:gd name="T6" fmla="*/ 0 w 120"/>
                <a:gd name="T7" fmla="*/ 33 h 86"/>
              </a:gdLst>
              <a:ahLst/>
              <a:cxnLst>
                <a:cxn ang="0">
                  <a:pos x="T0" y="T1"/>
                </a:cxn>
                <a:cxn ang="0">
                  <a:pos x="T2" y="T3"/>
                </a:cxn>
                <a:cxn ang="0">
                  <a:pos x="T4" y="T5"/>
                </a:cxn>
                <a:cxn ang="0">
                  <a:pos x="T6" y="T7"/>
                </a:cxn>
              </a:cxnLst>
              <a:rect l="0" t="0" r="r" b="b"/>
              <a:pathLst>
                <a:path w="120" h="86">
                  <a:moveTo>
                    <a:pt x="0" y="33"/>
                  </a:moveTo>
                  <a:lnTo>
                    <a:pt x="119" y="0"/>
                  </a:lnTo>
                  <a:lnTo>
                    <a:pt x="112" y="85"/>
                  </a:lnTo>
                  <a:lnTo>
                    <a:pt x="0" y="33"/>
                  </a:lnTo>
                </a:path>
              </a:pathLst>
            </a:custGeom>
            <a:solidFill>
              <a:schemeClr val="bg1"/>
            </a:solidFill>
            <a:ln w="12700" cap="rnd" cmpd="sng">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zh-CN" altLang="en-US"/>
              <a:t>接口表示</a:t>
            </a:r>
          </a:p>
        </p:txBody>
      </p:sp>
      <p:grpSp>
        <p:nvGrpSpPr>
          <p:cNvPr id="146435" name="Group 3"/>
          <p:cNvGrpSpPr>
            <a:grpSpLocks/>
          </p:cNvGrpSpPr>
          <p:nvPr/>
        </p:nvGrpSpPr>
        <p:grpSpPr bwMode="auto">
          <a:xfrm>
            <a:off x="1187450" y="3355975"/>
            <a:ext cx="1150938" cy="1001713"/>
            <a:chOff x="702" y="2427"/>
            <a:chExt cx="725" cy="631"/>
          </a:xfrm>
        </p:grpSpPr>
        <p:sp>
          <p:nvSpPr>
            <p:cNvPr id="146436" name="Oval 4"/>
            <p:cNvSpPr>
              <a:spLocks noChangeArrowheads="1"/>
            </p:cNvSpPr>
            <p:nvPr/>
          </p:nvSpPr>
          <p:spPr bwMode="auto">
            <a:xfrm>
              <a:off x="839" y="2427"/>
              <a:ext cx="363" cy="362"/>
            </a:xfrm>
            <a:prstGeom prst="ellipse">
              <a:avLst/>
            </a:prstGeom>
            <a:solidFill>
              <a:schemeClr val="bg1"/>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37" name="Text Box 5"/>
            <p:cNvSpPr txBox="1">
              <a:spLocks noChangeArrowheads="1"/>
            </p:cNvSpPr>
            <p:nvPr/>
          </p:nvSpPr>
          <p:spPr bwMode="auto">
            <a:xfrm>
              <a:off x="702" y="2836"/>
              <a:ext cx="725" cy="222"/>
            </a:xfrm>
            <a:prstGeom prst="rect">
              <a:avLst/>
            </a:prstGeom>
            <a:solidFill>
              <a:schemeClr val="bg1"/>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spcBef>
                  <a:spcPct val="50000"/>
                </a:spcBef>
              </a:pPr>
              <a:r>
                <a:rPr lang="zh-CN" altLang="en-US">
                  <a:latin typeface="Tahoma" pitchFamily="34" charset="0"/>
                </a:rPr>
                <a:t>接口名称</a:t>
              </a:r>
            </a:p>
          </p:txBody>
        </p:sp>
      </p:grpSp>
      <p:grpSp>
        <p:nvGrpSpPr>
          <p:cNvPr id="146438" name="Group 6"/>
          <p:cNvGrpSpPr>
            <a:grpSpLocks/>
          </p:cNvGrpSpPr>
          <p:nvPr/>
        </p:nvGrpSpPr>
        <p:grpSpPr bwMode="auto">
          <a:xfrm>
            <a:off x="4356100" y="3068638"/>
            <a:ext cx="1379538" cy="1255712"/>
            <a:chOff x="3061" y="2478"/>
            <a:chExt cx="869" cy="791"/>
          </a:xfrm>
        </p:grpSpPr>
        <p:sp>
          <p:nvSpPr>
            <p:cNvPr id="146439" name="Rectangle 7"/>
            <p:cNvSpPr>
              <a:spLocks noChangeArrowheads="1"/>
            </p:cNvSpPr>
            <p:nvPr/>
          </p:nvSpPr>
          <p:spPr bwMode="auto">
            <a:xfrm>
              <a:off x="3064" y="2478"/>
              <a:ext cx="864" cy="791"/>
            </a:xfrm>
            <a:prstGeom prst="rect">
              <a:avLst/>
            </a:prstGeom>
            <a:solidFill>
              <a:schemeClr val="bg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0" name="Rectangle 8"/>
            <p:cNvSpPr>
              <a:spLocks noChangeArrowheads="1"/>
            </p:cNvSpPr>
            <p:nvPr/>
          </p:nvSpPr>
          <p:spPr bwMode="auto">
            <a:xfrm>
              <a:off x="3243" y="2568"/>
              <a:ext cx="509" cy="13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MyThread</a:t>
              </a:r>
            </a:p>
          </p:txBody>
        </p:sp>
        <p:sp>
          <p:nvSpPr>
            <p:cNvPr id="146441" name="Line 9"/>
            <p:cNvSpPr>
              <a:spLocks noChangeShapeType="1"/>
            </p:cNvSpPr>
            <p:nvPr/>
          </p:nvSpPr>
          <p:spPr bwMode="auto">
            <a:xfrm>
              <a:off x="3061" y="2735"/>
              <a:ext cx="869"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42" name="Line 10"/>
            <p:cNvSpPr>
              <a:spLocks noChangeShapeType="1"/>
            </p:cNvSpPr>
            <p:nvPr/>
          </p:nvSpPr>
          <p:spPr bwMode="auto">
            <a:xfrm>
              <a:off x="3061" y="2976"/>
              <a:ext cx="869" cy="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43" name="Text Box 11"/>
            <p:cNvSpPr txBox="1">
              <a:spLocks noChangeArrowheads="1"/>
            </p:cNvSpPr>
            <p:nvPr/>
          </p:nvSpPr>
          <p:spPr bwMode="auto">
            <a:xfrm>
              <a:off x="3061" y="3022"/>
              <a:ext cx="862"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spcBef>
                  <a:spcPct val="50000"/>
                </a:spcBef>
              </a:pPr>
              <a:r>
                <a:rPr lang="en-US" altLang="zh-CN">
                  <a:latin typeface="Tahoma" pitchFamily="34" charset="0"/>
                </a:rPr>
                <a:t>+run():void</a:t>
              </a:r>
            </a:p>
          </p:txBody>
        </p:sp>
      </p:grpSp>
      <p:grpSp>
        <p:nvGrpSpPr>
          <p:cNvPr id="146444" name="Group 12"/>
          <p:cNvGrpSpPr>
            <a:grpSpLocks/>
          </p:cNvGrpSpPr>
          <p:nvPr/>
        </p:nvGrpSpPr>
        <p:grpSpPr bwMode="auto">
          <a:xfrm>
            <a:off x="6961188" y="2924175"/>
            <a:ext cx="1150937" cy="1000125"/>
            <a:chOff x="702" y="2427"/>
            <a:chExt cx="725" cy="630"/>
          </a:xfrm>
        </p:grpSpPr>
        <p:sp>
          <p:nvSpPr>
            <p:cNvPr id="146445" name="Oval 13"/>
            <p:cNvSpPr>
              <a:spLocks noChangeArrowheads="1"/>
            </p:cNvSpPr>
            <p:nvPr/>
          </p:nvSpPr>
          <p:spPr bwMode="auto">
            <a:xfrm>
              <a:off x="839" y="2427"/>
              <a:ext cx="363" cy="362"/>
            </a:xfrm>
            <a:prstGeom prst="ellipse">
              <a:avLst/>
            </a:prstGeom>
            <a:solidFill>
              <a:schemeClr val="bg1"/>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6" name="Text Box 14"/>
            <p:cNvSpPr txBox="1">
              <a:spLocks noChangeArrowheads="1"/>
            </p:cNvSpPr>
            <p:nvPr/>
          </p:nvSpPr>
          <p:spPr bwMode="auto">
            <a:xfrm>
              <a:off x="702" y="2836"/>
              <a:ext cx="725" cy="221"/>
            </a:xfrm>
            <a:prstGeom prst="rect">
              <a:avLst/>
            </a:prstGeom>
            <a:solidFill>
              <a:schemeClr val="bg1"/>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spcBef>
                  <a:spcPct val="50000"/>
                </a:spcBef>
              </a:pPr>
              <a:r>
                <a:rPr lang="en-US" altLang="zh-CN">
                  <a:latin typeface="Tahoma" pitchFamily="34" charset="0"/>
                </a:rPr>
                <a:t>Runnable</a:t>
              </a:r>
            </a:p>
          </p:txBody>
        </p:sp>
      </p:grpSp>
      <p:sp>
        <p:nvSpPr>
          <p:cNvPr id="146447" name="Line 15"/>
          <p:cNvSpPr>
            <a:spLocks noChangeShapeType="1"/>
          </p:cNvSpPr>
          <p:nvPr/>
        </p:nvSpPr>
        <p:spPr bwMode="auto">
          <a:xfrm>
            <a:off x="5737225" y="3213100"/>
            <a:ext cx="1439863"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zh-CN" altLang="en-US"/>
              <a:t>组件图</a:t>
            </a:r>
          </a:p>
        </p:txBody>
      </p:sp>
      <p:sp>
        <p:nvSpPr>
          <p:cNvPr id="147459" name="Line 3"/>
          <p:cNvSpPr>
            <a:spLocks noChangeShapeType="1"/>
          </p:cNvSpPr>
          <p:nvPr/>
        </p:nvSpPr>
        <p:spPr bwMode="auto">
          <a:xfrm flipV="1">
            <a:off x="2747963" y="5108575"/>
            <a:ext cx="1587" cy="6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7460" name="Group 4"/>
          <p:cNvGrpSpPr>
            <a:grpSpLocks/>
          </p:cNvGrpSpPr>
          <p:nvPr/>
        </p:nvGrpSpPr>
        <p:grpSpPr bwMode="auto">
          <a:xfrm>
            <a:off x="2746375" y="4240213"/>
            <a:ext cx="4465638" cy="927100"/>
            <a:chOff x="1806" y="2237"/>
            <a:chExt cx="2813" cy="584"/>
          </a:xfrm>
        </p:grpSpPr>
        <p:sp>
          <p:nvSpPr>
            <p:cNvPr id="147461" name="Line 5"/>
            <p:cNvSpPr>
              <a:spLocks noChangeShapeType="1"/>
            </p:cNvSpPr>
            <p:nvPr/>
          </p:nvSpPr>
          <p:spPr bwMode="auto">
            <a:xfrm flipH="1">
              <a:off x="1807" y="2452"/>
              <a:ext cx="375" cy="337"/>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62" name="Line 6"/>
            <p:cNvSpPr>
              <a:spLocks noChangeShapeType="1"/>
            </p:cNvSpPr>
            <p:nvPr/>
          </p:nvSpPr>
          <p:spPr bwMode="auto">
            <a:xfrm flipV="1">
              <a:off x="1806" y="2764"/>
              <a:ext cx="70" cy="24"/>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63" name="Line 7"/>
            <p:cNvSpPr>
              <a:spLocks noChangeShapeType="1"/>
            </p:cNvSpPr>
            <p:nvPr/>
          </p:nvSpPr>
          <p:spPr bwMode="auto">
            <a:xfrm>
              <a:off x="2673" y="2452"/>
              <a:ext cx="210" cy="369"/>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64" name="Line 8"/>
            <p:cNvSpPr>
              <a:spLocks noChangeShapeType="1"/>
            </p:cNvSpPr>
            <p:nvPr/>
          </p:nvSpPr>
          <p:spPr bwMode="auto">
            <a:xfrm flipH="1" flipV="1">
              <a:off x="2874" y="2748"/>
              <a:ext cx="9" cy="72"/>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65" name="Line 9"/>
            <p:cNvSpPr>
              <a:spLocks noChangeShapeType="1"/>
            </p:cNvSpPr>
            <p:nvPr/>
          </p:nvSpPr>
          <p:spPr bwMode="auto">
            <a:xfrm flipH="1" flipV="1">
              <a:off x="2824" y="2776"/>
              <a:ext cx="59" cy="45"/>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66" name="Line 10"/>
            <p:cNvSpPr>
              <a:spLocks noChangeShapeType="1"/>
            </p:cNvSpPr>
            <p:nvPr/>
          </p:nvSpPr>
          <p:spPr bwMode="auto">
            <a:xfrm flipH="1">
              <a:off x="4036" y="2237"/>
              <a:ext cx="118" cy="339"/>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67" name="Line 11"/>
            <p:cNvSpPr>
              <a:spLocks noChangeShapeType="1"/>
            </p:cNvSpPr>
            <p:nvPr/>
          </p:nvSpPr>
          <p:spPr bwMode="auto">
            <a:xfrm flipV="1">
              <a:off x="4036" y="2521"/>
              <a:ext cx="49" cy="55"/>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68" name="Line 12"/>
            <p:cNvSpPr>
              <a:spLocks noChangeShapeType="1"/>
            </p:cNvSpPr>
            <p:nvPr/>
          </p:nvSpPr>
          <p:spPr bwMode="auto">
            <a:xfrm flipH="1" flipV="1">
              <a:off x="4032" y="2501"/>
              <a:ext cx="3" cy="74"/>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69" name="Line 13"/>
            <p:cNvSpPr>
              <a:spLocks noChangeShapeType="1"/>
            </p:cNvSpPr>
            <p:nvPr/>
          </p:nvSpPr>
          <p:spPr bwMode="auto">
            <a:xfrm>
              <a:off x="4433" y="2237"/>
              <a:ext cx="186" cy="308"/>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70" name="Line 14"/>
            <p:cNvSpPr>
              <a:spLocks noChangeShapeType="1"/>
            </p:cNvSpPr>
            <p:nvPr/>
          </p:nvSpPr>
          <p:spPr bwMode="auto">
            <a:xfrm flipH="1" flipV="1">
              <a:off x="4608" y="2470"/>
              <a:ext cx="11" cy="74"/>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71" name="Line 15"/>
            <p:cNvSpPr>
              <a:spLocks noChangeShapeType="1"/>
            </p:cNvSpPr>
            <p:nvPr/>
          </p:nvSpPr>
          <p:spPr bwMode="auto">
            <a:xfrm flipH="1" flipV="1">
              <a:off x="4558" y="2502"/>
              <a:ext cx="61" cy="43"/>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7472" name="Group 16"/>
          <p:cNvGrpSpPr>
            <a:grpSpLocks/>
          </p:cNvGrpSpPr>
          <p:nvPr/>
        </p:nvGrpSpPr>
        <p:grpSpPr bwMode="auto">
          <a:xfrm>
            <a:off x="1403350" y="5184775"/>
            <a:ext cx="1520825" cy="666750"/>
            <a:chOff x="960" y="2832"/>
            <a:chExt cx="958" cy="420"/>
          </a:xfrm>
        </p:grpSpPr>
        <p:sp>
          <p:nvSpPr>
            <p:cNvPr id="147473" name="Rectangle 17"/>
            <p:cNvSpPr>
              <a:spLocks noChangeArrowheads="1"/>
            </p:cNvSpPr>
            <p:nvPr/>
          </p:nvSpPr>
          <p:spPr bwMode="auto">
            <a:xfrm>
              <a:off x="1098" y="2832"/>
              <a:ext cx="820" cy="42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74" name="Rectangle 18"/>
            <p:cNvSpPr>
              <a:spLocks noChangeArrowheads="1"/>
            </p:cNvSpPr>
            <p:nvPr/>
          </p:nvSpPr>
          <p:spPr bwMode="auto">
            <a:xfrm>
              <a:off x="960" y="2913"/>
              <a:ext cx="276" cy="97"/>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75" name="Rectangle 19"/>
            <p:cNvSpPr>
              <a:spLocks noChangeArrowheads="1"/>
            </p:cNvSpPr>
            <p:nvPr/>
          </p:nvSpPr>
          <p:spPr bwMode="auto">
            <a:xfrm>
              <a:off x="960" y="3082"/>
              <a:ext cx="276" cy="89"/>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76" name="Rectangle 20"/>
            <p:cNvSpPr>
              <a:spLocks noChangeArrowheads="1"/>
            </p:cNvSpPr>
            <p:nvPr/>
          </p:nvSpPr>
          <p:spPr bwMode="auto">
            <a:xfrm>
              <a:off x="1293" y="2856"/>
              <a:ext cx="360" cy="134"/>
            </a:xfrm>
            <a:prstGeom prst="rect">
              <a:avLst/>
            </a:prstGeom>
            <a:solidFill>
              <a:srgbClr val="FF99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Course</a:t>
              </a:r>
            </a:p>
          </p:txBody>
        </p:sp>
      </p:grpSp>
      <p:grpSp>
        <p:nvGrpSpPr>
          <p:cNvPr id="147477" name="Group 21"/>
          <p:cNvGrpSpPr>
            <a:grpSpLocks/>
          </p:cNvGrpSpPr>
          <p:nvPr/>
        </p:nvGrpSpPr>
        <p:grpSpPr bwMode="auto">
          <a:xfrm>
            <a:off x="3155950" y="5260975"/>
            <a:ext cx="1520825" cy="666750"/>
            <a:chOff x="2064" y="2880"/>
            <a:chExt cx="958" cy="420"/>
          </a:xfrm>
        </p:grpSpPr>
        <p:sp>
          <p:nvSpPr>
            <p:cNvPr id="147478" name="Rectangle 22"/>
            <p:cNvSpPr>
              <a:spLocks noChangeArrowheads="1"/>
            </p:cNvSpPr>
            <p:nvPr/>
          </p:nvSpPr>
          <p:spPr bwMode="auto">
            <a:xfrm>
              <a:off x="2202" y="2880"/>
              <a:ext cx="820" cy="42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79" name="Rectangle 23"/>
            <p:cNvSpPr>
              <a:spLocks noChangeArrowheads="1"/>
            </p:cNvSpPr>
            <p:nvPr/>
          </p:nvSpPr>
          <p:spPr bwMode="auto">
            <a:xfrm>
              <a:off x="2064" y="2961"/>
              <a:ext cx="276" cy="97"/>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0" name="Rectangle 24"/>
            <p:cNvSpPr>
              <a:spLocks noChangeArrowheads="1"/>
            </p:cNvSpPr>
            <p:nvPr/>
          </p:nvSpPr>
          <p:spPr bwMode="auto">
            <a:xfrm>
              <a:off x="2064" y="3130"/>
              <a:ext cx="276" cy="89"/>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1" name="Rectangle 25"/>
            <p:cNvSpPr>
              <a:spLocks noChangeArrowheads="1"/>
            </p:cNvSpPr>
            <p:nvPr/>
          </p:nvSpPr>
          <p:spPr bwMode="auto">
            <a:xfrm>
              <a:off x="2397" y="2904"/>
              <a:ext cx="397" cy="268"/>
            </a:xfrm>
            <a:prstGeom prst="rect">
              <a:avLst/>
            </a:prstGeom>
            <a:solidFill>
              <a:srgbClr val="FF99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Course</a:t>
              </a:r>
              <a:endParaRPr lang="en-US" altLang="zh-CN" sz="1200"/>
            </a:p>
            <a:p>
              <a:pPr eaLnBrk="0" hangingPunct="0"/>
              <a:r>
                <a:rPr lang="en-US" altLang="zh-CN" sz="1400"/>
                <a:t>Offering</a:t>
              </a:r>
            </a:p>
          </p:txBody>
        </p:sp>
      </p:grpSp>
      <p:grpSp>
        <p:nvGrpSpPr>
          <p:cNvPr id="147482" name="Group 26"/>
          <p:cNvGrpSpPr>
            <a:grpSpLocks/>
          </p:cNvGrpSpPr>
          <p:nvPr/>
        </p:nvGrpSpPr>
        <p:grpSpPr bwMode="auto">
          <a:xfrm>
            <a:off x="5060950" y="4879975"/>
            <a:ext cx="1520825" cy="666750"/>
            <a:chOff x="3264" y="2640"/>
            <a:chExt cx="958" cy="420"/>
          </a:xfrm>
        </p:grpSpPr>
        <p:sp>
          <p:nvSpPr>
            <p:cNvPr id="147483" name="Rectangle 27"/>
            <p:cNvSpPr>
              <a:spLocks noChangeArrowheads="1"/>
            </p:cNvSpPr>
            <p:nvPr/>
          </p:nvSpPr>
          <p:spPr bwMode="auto">
            <a:xfrm>
              <a:off x="3402" y="2640"/>
              <a:ext cx="820" cy="42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4" name="Rectangle 28"/>
            <p:cNvSpPr>
              <a:spLocks noChangeArrowheads="1"/>
            </p:cNvSpPr>
            <p:nvPr/>
          </p:nvSpPr>
          <p:spPr bwMode="auto">
            <a:xfrm>
              <a:off x="3264" y="2721"/>
              <a:ext cx="276" cy="97"/>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5" name="Rectangle 29"/>
            <p:cNvSpPr>
              <a:spLocks noChangeArrowheads="1"/>
            </p:cNvSpPr>
            <p:nvPr/>
          </p:nvSpPr>
          <p:spPr bwMode="auto">
            <a:xfrm>
              <a:off x="3264" y="2890"/>
              <a:ext cx="276" cy="89"/>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6" name="Rectangle 30"/>
            <p:cNvSpPr>
              <a:spLocks noChangeArrowheads="1"/>
            </p:cNvSpPr>
            <p:nvPr/>
          </p:nvSpPr>
          <p:spPr bwMode="auto">
            <a:xfrm>
              <a:off x="3597" y="2664"/>
              <a:ext cx="385" cy="134"/>
            </a:xfrm>
            <a:prstGeom prst="rect">
              <a:avLst/>
            </a:prstGeom>
            <a:solidFill>
              <a:srgbClr val="FF99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Student</a:t>
              </a:r>
            </a:p>
          </p:txBody>
        </p:sp>
      </p:grpSp>
      <p:sp>
        <p:nvSpPr>
          <p:cNvPr id="147487" name="Rectangle 31"/>
          <p:cNvSpPr>
            <a:spLocks noChangeArrowheads="1"/>
          </p:cNvSpPr>
          <p:nvPr/>
        </p:nvSpPr>
        <p:spPr bwMode="auto">
          <a:xfrm>
            <a:off x="6956425" y="4803775"/>
            <a:ext cx="1301750" cy="66675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8" name="Rectangle 32"/>
          <p:cNvSpPr>
            <a:spLocks noChangeArrowheads="1"/>
          </p:cNvSpPr>
          <p:nvPr/>
        </p:nvSpPr>
        <p:spPr bwMode="auto">
          <a:xfrm>
            <a:off x="6737350" y="4932363"/>
            <a:ext cx="438150" cy="153987"/>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89" name="Rectangle 33"/>
          <p:cNvSpPr>
            <a:spLocks noChangeArrowheads="1"/>
          </p:cNvSpPr>
          <p:nvPr/>
        </p:nvSpPr>
        <p:spPr bwMode="auto">
          <a:xfrm>
            <a:off x="6737350" y="5200650"/>
            <a:ext cx="438150" cy="141288"/>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90" name="Rectangle 34"/>
          <p:cNvSpPr>
            <a:spLocks noChangeArrowheads="1"/>
          </p:cNvSpPr>
          <p:nvPr/>
        </p:nvSpPr>
        <p:spPr bwMode="auto">
          <a:xfrm>
            <a:off x="7265988" y="4841875"/>
            <a:ext cx="758825" cy="212725"/>
          </a:xfrm>
          <a:prstGeom prst="rect">
            <a:avLst/>
          </a:prstGeom>
          <a:solidFill>
            <a:srgbClr val="FF993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Professor</a:t>
            </a:r>
          </a:p>
        </p:txBody>
      </p:sp>
      <p:grpSp>
        <p:nvGrpSpPr>
          <p:cNvPr id="147491" name="Group 35"/>
          <p:cNvGrpSpPr>
            <a:grpSpLocks/>
          </p:cNvGrpSpPr>
          <p:nvPr/>
        </p:nvGrpSpPr>
        <p:grpSpPr bwMode="auto">
          <a:xfrm>
            <a:off x="3079750" y="3736975"/>
            <a:ext cx="1520825" cy="666750"/>
            <a:chOff x="2016" y="1920"/>
            <a:chExt cx="958" cy="420"/>
          </a:xfrm>
        </p:grpSpPr>
        <p:sp>
          <p:nvSpPr>
            <p:cNvPr id="147492" name="Rectangle 36"/>
            <p:cNvSpPr>
              <a:spLocks noChangeArrowheads="1"/>
            </p:cNvSpPr>
            <p:nvPr/>
          </p:nvSpPr>
          <p:spPr bwMode="auto">
            <a:xfrm>
              <a:off x="2154" y="1920"/>
              <a:ext cx="820" cy="420"/>
            </a:xfrm>
            <a:prstGeom prst="rect">
              <a:avLst/>
            </a:prstGeom>
            <a:solidFill>
              <a:srgbClr val="FF7C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93" name="Rectangle 37"/>
            <p:cNvSpPr>
              <a:spLocks noChangeArrowheads="1"/>
            </p:cNvSpPr>
            <p:nvPr/>
          </p:nvSpPr>
          <p:spPr bwMode="auto">
            <a:xfrm>
              <a:off x="2016" y="2001"/>
              <a:ext cx="276" cy="97"/>
            </a:xfrm>
            <a:prstGeom prst="rect">
              <a:avLst/>
            </a:prstGeom>
            <a:solidFill>
              <a:srgbClr val="FF7C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94" name="Rectangle 38"/>
            <p:cNvSpPr>
              <a:spLocks noChangeArrowheads="1"/>
            </p:cNvSpPr>
            <p:nvPr/>
          </p:nvSpPr>
          <p:spPr bwMode="auto">
            <a:xfrm>
              <a:off x="2016" y="2170"/>
              <a:ext cx="276" cy="89"/>
            </a:xfrm>
            <a:prstGeom prst="rect">
              <a:avLst/>
            </a:prstGeom>
            <a:solidFill>
              <a:srgbClr val="FF7C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95" name="Rectangle 39"/>
            <p:cNvSpPr>
              <a:spLocks noChangeArrowheads="1"/>
            </p:cNvSpPr>
            <p:nvPr/>
          </p:nvSpPr>
          <p:spPr bwMode="auto">
            <a:xfrm>
              <a:off x="2349" y="1944"/>
              <a:ext cx="503" cy="134"/>
            </a:xfrm>
            <a:prstGeom prst="rect">
              <a:avLst/>
            </a:prstGeom>
            <a:solidFill>
              <a:srgbClr val="FF7C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Course.dll</a:t>
              </a:r>
            </a:p>
          </p:txBody>
        </p:sp>
      </p:grpSp>
      <p:grpSp>
        <p:nvGrpSpPr>
          <p:cNvPr id="147496" name="Group 40"/>
          <p:cNvGrpSpPr>
            <a:grpSpLocks/>
          </p:cNvGrpSpPr>
          <p:nvPr/>
        </p:nvGrpSpPr>
        <p:grpSpPr bwMode="auto">
          <a:xfrm>
            <a:off x="5899150" y="3432175"/>
            <a:ext cx="1520825" cy="666750"/>
            <a:chOff x="3792" y="1728"/>
            <a:chExt cx="958" cy="420"/>
          </a:xfrm>
        </p:grpSpPr>
        <p:sp>
          <p:nvSpPr>
            <p:cNvPr id="147497" name="Rectangle 41"/>
            <p:cNvSpPr>
              <a:spLocks noChangeArrowheads="1"/>
            </p:cNvSpPr>
            <p:nvPr/>
          </p:nvSpPr>
          <p:spPr bwMode="auto">
            <a:xfrm>
              <a:off x="3930" y="1728"/>
              <a:ext cx="820" cy="420"/>
            </a:xfrm>
            <a:prstGeom prst="rect">
              <a:avLst/>
            </a:prstGeom>
            <a:solidFill>
              <a:srgbClr val="FF7C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98" name="Rectangle 42"/>
            <p:cNvSpPr>
              <a:spLocks noChangeArrowheads="1"/>
            </p:cNvSpPr>
            <p:nvPr/>
          </p:nvSpPr>
          <p:spPr bwMode="auto">
            <a:xfrm>
              <a:off x="3792" y="1809"/>
              <a:ext cx="276" cy="97"/>
            </a:xfrm>
            <a:prstGeom prst="rect">
              <a:avLst/>
            </a:prstGeom>
            <a:solidFill>
              <a:srgbClr val="FF7C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99" name="Rectangle 43"/>
            <p:cNvSpPr>
              <a:spLocks noChangeArrowheads="1"/>
            </p:cNvSpPr>
            <p:nvPr/>
          </p:nvSpPr>
          <p:spPr bwMode="auto">
            <a:xfrm>
              <a:off x="3792" y="1978"/>
              <a:ext cx="276" cy="89"/>
            </a:xfrm>
            <a:prstGeom prst="rect">
              <a:avLst/>
            </a:prstGeom>
            <a:solidFill>
              <a:srgbClr val="FF7C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00" name="Rectangle 44"/>
            <p:cNvSpPr>
              <a:spLocks noChangeArrowheads="1"/>
            </p:cNvSpPr>
            <p:nvPr/>
          </p:nvSpPr>
          <p:spPr bwMode="auto">
            <a:xfrm>
              <a:off x="4125" y="1752"/>
              <a:ext cx="491" cy="134"/>
            </a:xfrm>
            <a:prstGeom prst="rect">
              <a:avLst/>
            </a:prstGeom>
            <a:solidFill>
              <a:srgbClr val="FF7C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People.dll</a:t>
              </a:r>
            </a:p>
          </p:txBody>
        </p:sp>
      </p:grpSp>
      <p:sp>
        <p:nvSpPr>
          <p:cNvPr id="147501" name="Line 45"/>
          <p:cNvSpPr>
            <a:spLocks noChangeShapeType="1"/>
          </p:cNvSpPr>
          <p:nvPr/>
        </p:nvSpPr>
        <p:spPr bwMode="auto">
          <a:xfrm flipV="1">
            <a:off x="4605338" y="3890963"/>
            <a:ext cx="379412" cy="74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02" name="Rectangle 46"/>
          <p:cNvSpPr>
            <a:spLocks noChangeArrowheads="1"/>
          </p:cNvSpPr>
          <p:nvPr/>
        </p:nvSpPr>
        <p:spPr bwMode="auto">
          <a:xfrm>
            <a:off x="4833938" y="3965575"/>
            <a:ext cx="593725" cy="22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366" tIns="20630" rIns="52366" bIns="20630" anchor="ctr">
            <a:spAutoFit/>
          </a:bodyPr>
          <a:lstStyle/>
          <a:p>
            <a:pPr algn="ctr" eaLnBrk="0" hangingPunct="0"/>
            <a:r>
              <a:rPr lang="en-US" altLang="zh-CN" sz="1200"/>
              <a:t>Course</a:t>
            </a:r>
          </a:p>
        </p:txBody>
      </p:sp>
      <p:sp>
        <p:nvSpPr>
          <p:cNvPr id="147503" name="Oval 47"/>
          <p:cNvSpPr>
            <a:spLocks noChangeArrowheads="1"/>
          </p:cNvSpPr>
          <p:nvPr/>
        </p:nvSpPr>
        <p:spPr bwMode="auto">
          <a:xfrm>
            <a:off x="4986338" y="3738563"/>
            <a:ext cx="225425" cy="225425"/>
          </a:xfrm>
          <a:prstGeom prst="ellipse">
            <a:avLst/>
          </a:prstGeom>
          <a:solidFill>
            <a:srgbClr val="FF7C8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04" name="Line 48"/>
          <p:cNvSpPr>
            <a:spLocks noChangeShapeType="1"/>
          </p:cNvSpPr>
          <p:nvPr/>
        </p:nvSpPr>
        <p:spPr bwMode="auto">
          <a:xfrm flipV="1">
            <a:off x="7424738" y="3586163"/>
            <a:ext cx="379412" cy="74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05" name="Rectangle 49"/>
          <p:cNvSpPr>
            <a:spLocks noChangeArrowheads="1"/>
          </p:cNvSpPr>
          <p:nvPr/>
        </p:nvSpPr>
        <p:spPr bwMode="auto">
          <a:xfrm>
            <a:off x="7737475" y="3660775"/>
            <a:ext cx="425450" cy="22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366" tIns="20630" rIns="52366" bIns="20630" anchor="ctr">
            <a:spAutoFit/>
          </a:bodyPr>
          <a:lstStyle/>
          <a:p>
            <a:pPr algn="ctr" eaLnBrk="0" hangingPunct="0"/>
            <a:r>
              <a:rPr lang="en-US" altLang="zh-CN" sz="1200"/>
              <a:t>User</a:t>
            </a:r>
          </a:p>
        </p:txBody>
      </p:sp>
      <p:sp>
        <p:nvSpPr>
          <p:cNvPr id="147506" name="Oval 50"/>
          <p:cNvSpPr>
            <a:spLocks noChangeArrowheads="1"/>
          </p:cNvSpPr>
          <p:nvPr/>
        </p:nvSpPr>
        <p:spPr bwMode="auto">
          <a:xfrm>
            <a:off x="7805738" y="3433763"/>
            <a:ext cx="225425" cy="225425"/>
          </a:xfrm>
          <a:prstGeom prst="ellipse">
            <a:avLst/>
          </a:prstGeom>
          <a:solidFill>
            <a:srgbClr val="FF7C8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07" name="Line 51"/>
          <p:cNvSpPr>
            <a:spLocks noChangeShapeType="1"/>
          </p:cNvSpPr>
          <p:nvPr/>
        </p:nvSpPr>
        <p:spPr bwMode="auto">
          <a:xfrm flipV="1">
            <a:off x="3149600" y="2366963"/>
            <a:ext cx="379413" cy="74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7508" name="Group 52"/>
          <p:cNvGrpSpPr>
            <a:grpSpLocks/>
          </p:cNvGrpSpPr>
          <p:nvPr/>
        </p:nvGrpSpPr>
        <p:grpSpPr bwMode="auto">
          <a:xfrm>
            <a:off x="4832350" y="2060575"/>
            <a:ext cx="1520825" cy="666750"/>
            <a:chOff x="3120" y="864"/>
            <a:chExt cx="958" cy="420"/>
          </a:xfrm>
        </p:grpSpPr>
        <p:sp>
          <p:nvSpPr>
            <p:cNvPr id="147509" name="Rectangle 53"/>
            <p:cNvSpPr>
              <a:spLocks noChangeArrowheads="1"/>
            </p:cNvSpPr>
            <p:nvPr/>
          </p:nvSpPr>
          <p:spPr bwMode="auto">
            <a:xfrm>
              <a:off x="3258" y="864"/>
              <a:ext cx="820" cy="420"/>
            </a:xfrm>
            <a:prstGeom prst="rect">
              <a:avLst/>
            </a:prstGeom>
            <a:solidFill>
              <a:srgbClr val="FF5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10" name="Rectangle 54"/>
            <p:cNvSpPr>
              <a:spLocks noChangeArrowheads="1"/>
            </p:cNvSpPr>
            <p:nvPr/>
          </p:nvSpPr>
          <p:spPr bwMode="auto">
            <a:xfrm>
              <a:off x="3120" y="945"/>
              <a:ext cx="276" cy="97"/>
            </a:xfrm>
            <a:prstGeom prst="rect">
              <a:avLst/>
            </a:prstGeom>
            <a:solidFill>
              <a:srgbClr val="FF5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11" name="Rectangle 55"/>
            <p:cNvSpPr>
              <a:spLocks noChangeArrowheads="1"/>
            </p:cNvSpPr>
            <p:nvPr/>
          </p:nvSpPr>
          <p:spPr bwMode="auto">
            <a:xfrm>
              <a:off x="3120" y="1114"/>
              <a:ext cx="276" cy="89"/>
            </a:xfrm>
            <a:prstGeom prst="rect">
              <a:avLst/>
            </a:prstGeom>
            <a:solidFill>
              <a:srgbClr val="FF5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12" name="Rectangle 56"/>
            <p:cNvSpPr>
              <a:spLocks noChangeArrowheads="1"/>
            </p:cNvSpPr>
            <p:nvPr/>
          </p:nvSpPr>
          <p:spPr bwMode="auto">
            <a:xfrm>
              <a:off x="3453" y="888"/>
              <a:ext cx="537" cy="115"/>
            </a:xfrm>
            <a:prstGeom prst="rect">
              <a:avLst/>
            </a:prstGeom>
            <a:solidFill>
              <a:srgbClr val="FF5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200"/>
                <a:t>Register.exe</a:t>
              </a:r>
            </a:p>
          </p:txBody>
        </p:sp>
      </p:grpSp>
      <p:grpSp>
        <p:nvGrpSpPr>
          <p:cNvPr id="147513" name="Group 57"/>
          <p:cNvGrpSpPr>
            <a:grpSpLocks/>
          </p:cNvGrpSpPr>
          <p:nvPr/>
        </p:nvGrpSpPr>
        <p:grpSpPr bwMode="auto">
          <a:xfrm>
            <a:off x="1631950" y="2136775"/>
            <a:ext cx="1520825" cy="666750"/>
            <a:chOff x="1104" y="912"/>
            <a:chExt cx="958" cy="420"/>
          </a:xfrm>
        </p:grpSpPr>
        <p:sp>
          <p:nvSpPr>
            <p:cNvPr id="147514" name="Rectangle 58"/>
            <p:cNvSpPr>
              <a:spLocks noChangeArrowheads="1"/>
            </p:cNvSpPr>
            <p:nvPr/>
          </p:nvSpPr>
          <p:spPr bwMode="auto">
            <a:xfrm>
              <a:off x="1242" y="912"/>
              <a:ext cx="820" cy="420"/>
            </a:xfrm>
            <a:prstGeom prst="rect">
              <a:avLst/>
            </a:prstGeom>
            <a:solidFill>
              <a:srgbClr val="FF5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15" name="Rectangle 59"/>
            <p:cNvSpPr>
              <a:spLocks noChangeArrowheads="1"/>
            </p:cNvSpPr>
            <p:nvPr/>
          </p:nvSpPr>
          <p:spPr bwMode="auto">
            <a:xfrm>
              <a:off x="1104" y="993"/>
              <a:ext cx="276" cy="97"/>
            </a:xfrm>
            <a:prstGeom prst="rect">
              <a:avLst/>
            </a:prstGeom>
            <a:solidFill>
              <a:srgbClr val="FF5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16" name="Rectangle 60"/>
            <p:cNvSpPr>
              <a:spLocks noChangeArrowheads="1"/>
            </p:cNvSpPr>
            <p:nvPr/>
          </p:nvSpPr>
          <p:spPr bwMode="auto">
            <a:xfrm>
              <a:off x="1104" y="1162"/>
              <a:ext cx="276" cy="89"/>
            </a:xfrm>
            <a:prstGeom prst="rect">
              <a:avLst/>
            </a:prstGeom>
            <a:solidFill>
              <a:srgbClr val="FF5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17" name="Rectangle 61"/>
            <p:cNvSpPr>
              <a:spLocks noChangeArrowheads="1"/>
            </p:cNvSpPr>
            <p:nvPr/>
          </p:nvSpPr>
          <p:spPr bwMode="auto">
            <a:xfrm>
              <a:off x="1437" y="936"/>
              <a:ext cx="435" cy="115"/>
            </a:xfrm>
            <a:prstGeom prst="rect">
              <a:avLst/>
            </a:prstGeom>
            <a:solidFill>
              <a:srgbClr val="FF5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200"/>
                <a:t>Billing.exe</a:t>
              </a:r>
            </a:p>
          </p:txBody>
        </p:sp>
      </p:grpSp>
      <p:sp>
        <p:nvSpPr>
          <p:cNvPr id="147518" name="Rectangle 62"/>
          <p:cNvSpPr>
            <a:spLocks noChangeArrowheads="1"/>
          </p:cNvSpPr>
          <p:nvPr/>
        </p:nvSpPr>
        <p:spPr bwMode="auto">
          <a:xfrm>
            <a:off x="3384550" y="2441575"/>
            <a:ext cx="612775"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366" tIns="20630" rIns="52366" bIns="20630" anchor="ctr">
            <a:spAutoFit/>
          </a:bodyPr>
          <a:lstStyle/>
          <a:p>
            <a:pPr algn="ctr" eaLnBrk="0" hangingPunct="0"/>
            <a:r>
              <a:rPr lang="en-US" altLang="zh-CN" sz="1200"/>
              <a:t>Billing</a:t>
            </a:r>
          </a:p>
          <a:p>
            <a:pPr algn="ctr" eaLnBrk="0" hangingPunct="0"/>
            <a:r>
              <a:rPr lang="en-US" altLang="zh-CN" sz="1200"/>
              <a:t>System</a:t>
            </a:r>
          </a:p>
        </p:txBody>
      </p:sp>
      <p:sp>
        <p:nvSpPr>
          <p:cNvPr id="147519" name="Oval 63"/>
          <p:cNvSpPr>
            <a:spLocks noChangeArrowheads="1"/>
          </p:cNvSpPr>
          <p:nvPr/>
        </p:nvSpPr>
        <p:spPr bwMode="auto">
          <a:xfrm>
            <a:off x="3529013" y="2212975"/>
            <a:ext cx="228600" cy="228600"/>
          </a:xfrm>
          <a:prstGeom prst="ellipse">
            <a:avLst/>
          </a:prstGeom>
          <a:solidFill>
            <a:srgbClr val="FF505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7520" name="Group 64"/>
          <p:cNvGrpSpPr>
            <a:grpSpLocks/>
          </p:cNvGrpSpPr>
          <p:nvPr/>
        </p:nvGrpSpPr>
        <p:grpSpPr bwMode="auto">
          <a:xfrm>
            <a:off x="3767138" y="2289175"/>
            <a:ext cx="4037012" cy="1447800"/>
            <a:chOff x="2449" y="1008"/>
            <a:chExt cx="2543" cy="912"/>
          </a:xfrm>
        </p:grpSpPr>
        <p:sp>
          <p:nvSpPr>
            <p:cNvPr id="147521" name="Line 65"/>
            <p:cNvSpPr>
              <a:spLocks noChangeShapeType="1"/>
            </p:cNvSpPr>
            <p:nvPr/>
          </p:nvSpPr>
          <p:spPr bwMode="auto">
            <a:xfrm flipH="1">
              <a:off x="2449" y="1008"/>
              <a:ext cx="671"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22" name="Line 66"/>
            <p:cNvSpPr>
              <a:spLocks noChangeShapeType="1"/>
            </p:cNvSpPr>
            <p:nvPr/>
          </p:nvSpPr>
          <p:spPr bwMode="auto">
            <a:xfrm flipH="1">
              <a:off x="3313" y="1297"/>
              <a:ext cx="143" cy="623"/>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23" name="Line 67"/>
            <p:cNvSpPr>
              <a:spLocks noChangeShapeType="1"/>
            </p:cNvSpPr>
            <p:nvPr/>
          </p:nvSpPr>
          <p:spPr bwMode="auto">
            <a:xfrm>
              <a:off x="4081" y="1153"/>
              <a:ext cx="911" cy="57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zh-CN" altLang="en-GB">
                <a:solidFill>
                  <a:schemeClr val="tx1"/>
                </a:solidFill>
              </a:rPr>
              <a:t>部署图</a:t>
            </a:r>
          </a:p>
        </p:txBody>
      </p:sp>
      <p:sp>
        <p:nvSpPr>
          <p:cNvPr id="148483" name="Rectangle 3"/>
          <p:cNvSpPr>
            <a:spLocks noChangeArrowheads="1"/>
          </p:cNvSpPr>
          <p:nvPr/>
        </p:nvSpPr>
        <p:spPr bwMode="auto">
          <a:xfrm>
            <a:off x="3441700" y="2341563"/>
            <a:ext cx="1050925" cy="901700"/>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84" name="Freeform 4"/>
          <p:cNvSpPr>
            <a:spLocks/>
          </p:cNvSpPr>
          <p:nvPr/>
        </p:nvSpPr>
        <p:spPr bwMode="auto">
          <a:xfrm>
            <a:off x="3435350" y="2244725"/>
            <a:ext cx="1257300" cy="92075"/>
          </a:xfrm>
          <a:custGeom>
            <a:avLst/>
            <a:gdLst>
              <a:gd name="T0" fmla="*/ 0 w 792"/>
              <a:gd name="T1" fmla="*/ 57 h 58"/>
              <a:gd name="T2" fmla="*/ 173 w 792"/>
              <a:gd name="T3" fmla="*/ 0 h 58"/>
              <a:gd name="T4" fmla="*/ 791 w 792"/>
              <a:gd name="T5" fmla="*/ 0 h 58"/>
              <a:gd name="T6" fmla="*/ 670 w 792"/>
              <a:gd name="T7" fmla="*/ 57 h 58"/>
            </a:gdLst>
            <a:ahLst/>
            <a:cxnLst>
              <a:cxn ang="0">
                <a:pos x="T0" y="T1"/>
              </a:cxn>
              <a:cxn ang="0">
                <a:pos x="T2" y="T3"/>
              </a:cxn>
              <a:cxn ang="0">
                <a:pos x="T4" y="T5"/>
              </a:cxn>
              <a:cxn ang="0">
                <a:pos x="T6" y="T7"/>
              </a:cxn>
            </a:cxnLst>
            <a:rect l="0" t="0" r="r" b="b"/>
            <a:pathLst>
              <a:path w="792" h="58">
                <a:moveTo>
                  <a:pt x="0" y="57"/>
                </a:moveTo>
                <a:lnTo>
                  <a:pt x="173" y="0"/>
                </a:lnTo>
                <a:lnTo>
                  <a:pt x="791" y="0"/>
                </a:lnTo>
                <a:lnTo>
                  <a:pt x="670" y="57"/>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485" name="Freeform 5"/>
          <p:cNvSpPr>
            <a:spLocks/>
          </p:cNvSpPr>
          <p:nvPr/>
        </p:nvSpPr>
        <p:spPr bwMode="auto">
          <a:xfrm>
            <a:off x="4498975" y="2244725"/>
            <a:ext cx="193675" cy="1006475"/>
          </a:xfrm>
          <a:custGeom>
            <a:avLst/>
            <a:gdLst>
              <a:gd name="T0" fmla="*/ 0 w 122"/>
              <a:gd name="T1" fmla="*/ 57 h 634"/>
              <a:gd name="T2" fmla="*/ 121 w 122"/>
              <a:gd name="T3" fmla="*/ 0 h 634"/>
              <a:gd name="T4" fmla="*/ 121 w 122"/>
              <a:gd name="T5" fmla="*/ 547 h 634"/>
              <a:gd name="T6" fmla="*/ 0 w 122"/>
              <a:gd name="T7" fmla="*/ 633 h 634"/>
            </a:gdLst>
            <a:ahLst/>
            <a:cxnLst>
              <a:cxn ang="0">
                <a:pos x="T0" y="T1"/>
              </a:cxn>
              <a:cxn ang="0">
                <a:pos x="T2" y="T3"/>
              </a:cxn>
              <a:cxn ang="0">
                <a:pos x="T4" y="T5"/>
              </a:cxn>
              <a:cxn ang="0">
                <a:pos x="T6" y="T7"/>
              </a:cxn>
            </a:cxnLst>
            <a:rect l="0" t="0" r="r" b="b"/>
            <a:pathLst>
              <a:path w="122" h="634">
                <a:moveTo>
                  <a:pt x="0" y="57"/>
                </a:moveTo>
                <a:lnTo>
                  <a:pt x="121" y="0"/>
                </a:lnTo>
                <a:lnTo>
                  <a:pt x="121" y="547"/>
                </a:lnTo>
                <a:lnTo>
                  <a:pt x="0" y="633"/>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486" name="Rectangle 6"/>
          <p:cNvSpPr>
            <a:spLocks noChangeArrowheads="1"/>
          </p:cNvSpPr>
          <p:nvPr/>
        </p:nvSpPr>
        <p:spPr bwMode="auto">
          <a:xfrm>
            <a:off x="3644900" y="2492375"/>
            <a:ext cx="715963"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1400"/>
              <a:t>学生注册</a:t>
            </a:r>
            <a:br>
              <a:rPr lang="zh-CN" altLang="en-US" sz="1400"/>
            </a:br>
            <a:r>
              <a:rPr lang="zh-CN" altLang="en-US" sz="1400"/>
              <a:t>管理系统</a:t>
            </a:r>
          </a:p>
        </p:txBody>
      </p:sp>
      <p:grpSp>
        <p:nvGrpSpPr>
          <p:cNvPr id="148487" name="Group 7"/>
          <p:cNvGrpSpPr>
            <a:grpSpLocks/>
          </p:cNvGrpSpPr>
          <p:nvPr/>
        </p:nvGrpSpPr>
        <p:grpSpPr bwMode="auto">
          <a:xfrm>
            <a:off x="6067425" y="2292350"/>
            <a:ext cx="1257300" cy="1008063"/>
            <a:chOff x="3822" y="1000"/>
            <a:chExt cx="792" cy="635"/>
          </a:xfrm>
        </p:grpSpPr>
        <p:sp>
          <p:nvSpPr>
            <p:cNvPr id="148488" name="Rectangle 8"/>
            <p:cNvSpPr>
              <a:spLocks noChangeArrowheads="1"/>
            </p:cNvSpPr>
            <p:nvPr/>
          </p:nvSpPr>
          <p:spPr bwMode="auto">
            <a:xfrm>
              <a:off x="3826" y="1062"/>
              <a:ext cx="662" cy="568"/>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89" name="Freeform 9"/>
            <p:cNvSpPr>
              <a:spLocks/>
            </p:cNvSpPr>
            <p:nvPr/>
          </p:nvSpPr>
          <p:spPr bwMode="auto">
            <a:xfrm>
              <a:off x="3822" y="1000"/>
              <a:ext cx="792" cy="59"/>
            </a:xfrm>
            <a:custGeom>
              <a:avLst/>
              <a:gdLst>
                <a:gd name="T0" fmla="*/ 0 w 792"/>
                <a:gd name="T1" fmla="*/ 58 h 59"/>
                <a:gd name="T2" fmla="*/ 173 w 792"/>
                <a:gd name="T3" fmla="*/ 0 h 59"/>
                <a:gd name="T4" fmla="*/ 791 w 792"/>
                <a:gd name="T5" fmla="*/ 0 h 59"/>
                <a:gd name="T6" fmla="*/ 670 w 792"/>
                <a:gd name="T7" fmla="*/ 58 h 59"/>
              </a:gdLst>
              <a:ahLst/>
              <a:cxnLst>
                <a:cxn ang="0">
                  <a:pos x="T0" y="T1"/>
                </a:cxn>
                <a:cxn ang="0">
                  <a:pos x="T2" y="T3"/>
                </a:cxn>
                <a:cxn ang="0">
                  <a:pos x="T4" y="T5"/>
                </a:cxn>
                <a:cxn ang="0">
                  <a:pos x="T6" y="T7"/>
                </a:cxn>
              </a:cxnLst>
              <a:rect l="0" t="0" r="r" b="b"/>
              <a:pathLst>
                <a:path w="792" h="59">
                  <a:moveTo>
                    <a:pt x="0" y="58"/>
                  </a:moveTo>
                  <a:lnTo>
                    <a:pt x="173" y="0"/>
                  </a:lnTo>
                  <a:lnTo>
                    <a:pt x="791" y="0"/>
                  </a:lnTo>
                  <a:lnTo>
                    <a:pt x="670" y="58"/>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490" name="Freeform 10"/>
            <p:cNvSpPr>
              <a:spLocks/>
            </p:cNvSpPr>
            <p:nvPr/>
          </p:nvSpPr>
          <p:spPr bwMode="auto">
            <a:xfrm>
              <a:off x="4492" y="1000"/>
              <a:ext cx="122" cy="635"/>
            </a:xfrm>
            <a:custGeom>
              <a:avLst/>
              <a:gdLst>
                <a:gd name="T0" fmla="*/ 0 w 122"/>
                <a:gd name="T1" fmla="*/ 58 h 635"/>
                <a:gd name="T2" fmla="*/ 121 w 122"/>
                <a:gd name="T3" fmla="*/ 0 h 635"/>
                <a:gd name="T4" fmla="*/ 121 w 122"/>
                <a:gd name="T5" fmla="*/ 548 h 635"/>
                <a:gd name="T6" fmla="*/ 0 w 122"/>
                <a:gd name="T7" fmla="*/ 634 h 635"/>
              </a:gdLst>
              <a:ahLst/>
              <a:cxnLst>
                <a:cxn ang="0">
                  <a:pos x="T0" y="T1"/>
                </a:cxn>
                <a:cxn ang="0">
                  <a:pos x="T2" y="T3"/>
                </a:cxn>
                <a:cxn ang="0">
                  <a:pos x="T4" y="T5"/>
                </a:cxn>
                <a:cxn ang="0">
                  <a:pos x="T6" y="T7"/>
                </a:cxn>
              </a:cxnLst>
              <a:rect l="0" t="0" r="r" b="b"/>
              <a:pathLst>
                <a:path w="122" h="635">
                  <a:moveTo>
                    <a:pt x="0" y="58"/>
                  </a:moveTo>
                  <a:lnTo>
                    <a:pt x="121" y="0"/>
                  </a:lnTo>
                  <a:lnTo>
                    <a:pt x="121" y="548"/>
                  </a:lnTo>
                  <a:lnTo>
                    <a:pt x="0" y="634"/>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491" name="Rectangle 11"/>
            <p:cNvSpPr>
              <a:spLocks noChangeArrowheads="1"/>
            </p:cNvSpPr>
            <p:nvPr/>
          </p:nvSpPr>
          <p:spPr bwMode="auto">
            <a:xfrm>
              <a:off x="3917" y="1066"/>
              <a:ext cx="339"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1400"/>
                <a:t>数据库</a:t>
              </a:r>
            </a:p>
          </p:txBody>
        </p:sp>
      </p:grpSp>
      <p:grpSp>
        <p:nvGrpSpPr>
          <p:cNvPr id="148492" name="Group 12"/>
          <p:cNvGrpSpPr>
            <a:grpSpLocks/>
          </p:cNvGrpSpPr>
          <p:nvPr/>
        </p:nvGrpSpPr>
        <p:grpSpPr bwMode="auto">
          <a:xfrm>
            <a:off x="1689100" y="4349750"/>
            <a:ext cx="1238250" cy="989013"/>
            <a:chOff x="1064" y="2296"/>
            <a:chExt cx="780" cy="623"/>
          </a:xfrm>
        </p:grpSpPr>
        <p:sp>
          <p:nvSpPr>
            <p:cNvPr id="148493" name="Rectangle 13"/>
            <p:cNvSpPr>
              <a:spLocks noChangeArrowheads="1"/>
            </p:cNvSpPr>
            <p:nvPr/>
          </p:nvSpPr>
          <p:spPr bwMode="auto">
            <a:xfrm>
              <a:off x="1068" y="2358"/>
              <a:ext cx="650" cy="556"/>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4" name="Freeform 14"/>
            <p:cNvSpPr>
              <a:spLocks/>
            </p:cNvSpPr>
            <p:nvPr/>
          </p:nvSpPr>
          <p:spPr bwMode="auto">
            <a:xfrm>
              <a:off x="1064" y="2296"/>
              <a:ext cx="780" cy="59"/>
            </a:xfrm>
            <a:custGeom>
              <a:avLst/>
              <a:gdLst>
                <a:gd name="T0" fmla="*/ 0 w 780"/>
                <a:gd name="T1" fmla="*/ 58 h 59"/>
                <a:gd name="T2" fmla="*/ 172 w 780"/>
                <a:gd name="T3" fmla="*/ 0 h 59"/>
                <a:gd name="T4" fmla="*/ 779 w 780"/>
                <a:gd name="T5" fmla="*/ 0 h 59"/>
                <a:gd name="T6" fmla="*/ 658 w 780"/>
                <a:gd name="T7" fmla="*/ 58 h 59"/>
              </a:gdLst>
              <a:ahLst/>
              <a:cxnLst>
                <a:cxn ang="0">
                  <a:pos x="T0" y="T1"/>
                </a:cxn>
                <a:cxn ang="0">
                  <a:pos x="T2" y="T3"/>
                </a:cxn>
                <a:cxn ang="0">
                  <a:pos x="T4" y="T5"/>
                </a:cxn>
                <a:cxn ang="0">
                  <a:pos x="T6" y="T7"/>
                </a:cxn>
              </a:cxnLst>
              <a:rect l="0" t="0" r="r" b="b"/>
              <a:pathLst>
                <a:path w="780" h="59">
                  <a:moveTo>
                    <a:pt x="0" y="58"/>
                  </a:moveTo>
                  <a:lnTo>
                    <a:pt x="172" y="0"/>
                  </a:lnTo>
                  <a:lnTo>
                    <a:pt x="779" y="0"/>
                  </a:lnTo>
                  <a:lnTo>
                    <a:pt x="658" y="58"/>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495" name="Freeform 15"/>
            <p:cNvSpPr>
              <a:spLocks/>
            </p:cNvSpPr>
            <p:nvPr/>
          </p:nvSpPr>
          <p:spPr bwMode="auto">
            <a:xfrm>
              <a:off x="1722" y="2296"/>
              <a:ext cx="122" cy="623"/>
            </a:xfrm>
            <a:custGeom>
              <a:avLst/>
              <a:gdLst>
                <a:gd name="T0" fmla="*/ 0 w 122"/>
                <a:gd name="T1" fmla="*/ 58 h 623"/>
                <a:gd name="T2" fmla="*/ 121 w 122"/>
                <a:gd name="T3" fmla="*/ 0 h 623"/>
                <a:gd name="T4" fmla="*/ 121 w 122"/>
                <a:gd name="T5" fmla="*/ 536 h 623"/>
                <a:gd name="T6" fmla="*/ 0 w 122"/>
                <a:gd name="T7" fmla="*/ 622 h 623"/>
              </a:gdLst>
              <a:ahLst/>
              <a:cxnLst>
                <a:cxn ang="0">
                  <a:pos x="T0" y="T1"/>
                </a:cxn>
                <a:cxn ang="0">
                  <a:pos x="T2" y="T3"/>
                </a:cxn>
                <a:cxn ang="0">
                  <a:pos x="T4" y="T5"/>
                </a:cxn>
                <a:cxn ang="0">
                  <a:pos x="T6" y="T7"/>
                </a:cxn>
              </a:cxnLst>
              <a:rect l="0" t="0" r="r" b="b"/>
              <a:pathLst>
                <a:path w="122" h="623">
                  <a:moveTo>
                    <a:pt x="0" y="58"/>
                  </a:moveTo>
                  <a:lnTo>
                    <a:pt x="121" y="0"/>
                  </a:lnTo>
                  <a:lnTo>
                    <a:pt x="121" y="536"/>
                  </a:lnTo>
                  <a:lnTo>
                    <a:pt x="0" y="622"/>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496" name="Rectangle 16"/>
            <p:cNvSpPr>
              <a:spLocks noChangeArrowheads="1"/>
            </p:cNvSpPr>
            <p:nvPr/>
          </p:nvSpPr>
          <p:spPr bwMode="auto">
            <a:xfrm>
              <a:off x="1219" y="2362"/>
              <a:ext cx="338"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1400"/>
                <a:t>图书馆</a:t>
              </a:r>
            </a:p>
          </p:txBody>
        </p:sp>
      </p:grpSp>
      <p:grpSp>
        <p:nvGrpSpPr>
          <p:cNvPr id="148497" name="Group 17"/>
          <p:cNvGrpSpPr>
            <a:grpSpLocks/>
          </p:cNvGrpSpPr>
          <p:nvPr/>
        </p:nvGrpSpPr>
        <p:grpSpPr bwMode="auto">
          <a:xfrm>
            <a:off x="3141663" y="5032375"/>
            <a:ext cx="1257300" cy="989013"/>
            <a:chOff x="1979" y="2726"/>
            <a:chExt cx="792" cy="623"/>
          </a:xfrm>
        </p:grpSpPr>
        <p:sp>
          <p:nvSpPr>
            <p:cNvPr id="148498" name="Rectangle 18"/>
            <p:cNvSpPr>
              <a:spLocks noChangeArrowheads="1"/>
            </p:cNvSpPr>
            <p:nvPr/>
          </p:nvSpPr>
          <p:spPr bwMode="auto">
            <a:xfrm>
              <a:off x="1983" y="2788"/>
              <a:ext cx="662" cy="556"/>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9" name="Freeform 19"/>
            <p:cNvSpPr>
              <a:spLocks/>
            </p:cNvSpPr>
            <p:nvPr/>
          </p:nvSpPr>
          <p:spPr bwMode="auto">
            <a:xfrm>
              <a:off x="1979" y="2726"/>
              <a:ext cx="792" cy="59"/>
            </a:xfrm>
            <a:custGeom>
              <a:avLst/>
              <a:gdLst>
                <a:gd name="T0" fmla="*/ 0 w 792"/>
                <a:gd name="T1" fmla="*/ 58 h 59"/>
                <a:gd name="T2" fmla="*/ 173 w 792"/>
                <a:gd name="T3" fmla="*/ 0 h 59"/>
                <a:gd name="T4" fmla="*/ 791 w 792"/>
                <a:gd name="T5" fmla="*/ 0 h 59"/>
                <a:gd name="T6" fmla="*/ 670 w 792"/>
                <a:gd name="T7" fmla="*/ 58 h 59"/>
              </a:gdLst>
              <a:ahLst/>
              <a:cxnLst>
                <a:cxn ang="0">
                  <a:pos x="T0" y="T1"/>
                </a:cxn>
                <a:cxn ang="0">
                  <a:pos x="T2" y="T3"/>
                </a:cxn>
                <a:cxn ang="0">
                  <a:pos x="T4" y="T5"/>
                </a:cxn>
                <a:cxn ang="0">
                  <a:pos x="T6" y="T7"/>
                </a:cxn>
              </a:cxnLst>
              <a:rect l="0" t="0" r="r" b="b"/>
              <a:pathLst>
                <a:path w="792" h="59">
                  <a:moveTo>
                    <a:pt x="0" y="58"/>
                  </a:moveTo>
                  <a:lnTo>
                    <a:pt x="173" y="0"/>
                  </a:lnTo>
                  <a:lnTo>
                    <a:pt x="791" y="0"/>
                  </a:lnTo>
                  <a:lnTo>
                    <a:pt x="670" y="58"/>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00" name="Freeform 20"/>
            <p:cNvSpPr>
              <a:spLocks/>
            </p:cNvSpPr>
            <p:nvPr/>
          </p:nvSpPr>
          <p:spPr bwMode="auto">
            <a:xfrm>
              <a:off x="2649" y="2726"/>
              <a:ext cx="122" cy="623"/>
            </a:xfrm>
            <a:custGeom>
              <a:avLst/>
              <a:gdLst>
                <a:gd name="T0" fmla="*/ 0 w 122"/>
                <a:gd name="T1" fmla="*/ 58 h 623"/>
                <a:gd name="T2" fmla="*/ 121 w 122"/>
                <a:gd name="T3" fmla="*/ 0 h 623"/>
                <a:gd name="T4" fmla="*/ 121 w 122"/>
                <a:gd name="T5" fmla="*/ 536 h 623"/>
                <a:gd name="T6" fmla="*/ 0 w 122"/>
                <a:gd name="T7" fmla="*/ 622 h 623"/>
              </a:gdLst>
              <a:ahLst/>
              <a:cxnLst>
                <a:cxn ang="0">
                  <a:pos x="T0" y="T1"/>
                </a:cxn>
                <a:cxn ang="0">
                  <a:pos x="T2" y="T3"/>
                </a:cxn>
                <a:cxn ang="0">
                  <a:pos x="T4" y="T5"/>
                </a:cxn>
                <a:cxn ang="0">
                  <a:pos x="T6" y="T7"/>
                </a:cxn>
              </a:cxnLst>
              <a:rect l="0" t="0" r="r" b="b"/>
              <a:pathLst>
                <a:path w="122" h="623">
                  <a:moveTo>
                    <a:pt x="0" y="58"/>
                  </a:moveTo>
                  <a:lnTo>
                    <a:pt x="121" y="0"/>
                  </a:lnTo>
                  <a:lnTo>
                    <a:pt x="121" y="536"/>
                  </a:lnTo>
                  <a:lnTo>
                    <a:pt x="0" y="622"/>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01" name="Rectangle 21"/>
            <p:cNvSpPr>
              <a:spLocks noChangeArrowheads="1"/>
            </p:cNvSpPr>
            <p:nvPr/>
          </p:nvSpPr>
          <p:spPr bwMode="auto">
            <a:xfrm>
              <a:off x="2177" y="2792"/>
              <a:ext cx="226"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1400"/>
                <a:t>宿舍</a:t>
              </a:r>
            </a:p>
          </p:txBody>
        </p:sp>
      </p:grpSp>
      <p:grpSp>
        <p:nvGrpSpPr>
          <p:cNvPr id="148502" name="Group 22"/>
          <p:cNvGrpSpPr>
            <a:grpSpLocks/>
          </p:cNvGrpSpPr>
          <p:nvPr/>
        </p:nvGrpSpPr>
        <p:grpSpPr bwMode="auto">
          <a:xfrm>
            <a:off x="4810125" y="4154488"/>
            <a:ext cx="1238250" cy="989012"/>
            <a:chOff x="3030" y="2173"/>
            <a:chExt cx="780" cy="623"/>
          </a:xfrm>
        </p:grpSpPr>
        <p:sp>
          <p:nvSpPr>
            <p:cNvPr id="148503" name="Rectangle 23"/>
            <p:cNvSpPr>
              <a:spLocks noChangeArrowheads="1"/>
            </p:cNvSpPr>
            <p:nvPr/>
          </p:nvSpPr>
          <p:spPr bwMode="auto">
            <a:xfrm>
              <a:off x="3034" y="2235"/>
              <a:ext cx="650" cy="556"/>
            </a:xfrm>
            <a:prstGeom prst="rect">
              <a:avLst/>
            </a:prstGeom>
            <a:noFill/>
            <a:ln w="127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4" name="Freeform 24"/>
            <p:cNvSpPr>
              <a:spLocks/>
            </p:cNvSpPr>
            <p:nvPr/>
          </p:nvSpPr>
          <p:spPr bwMode="auto">
            <a:xfrm>
              <a:off x="3030" y="2173"/>
              <a:ext cx="780" cy="59"/>
            </a:xfrm>
            <a:custGeom>
              <a:avLst/>
              <a:gdLst>
                <a:gd name="T0" fmla="*/ 0 w 780"/>
                <a:gd name="T1" fmla="*/ 58 h 59"/>
                <a:gd name="T2" fmla="*/ 172 w 780"/>
                <a:gd name="T3" fmla="*/ 0 h 59"/>
                <a:gd name="T4" fmla="*/ 779 w 780"/>
                <a:gd name="T5" fmla="*/ 0 h 59"/>
                <a:gd name="T6" fmla="*/ 658 w 780"/>
                <a:gd name="T7" fmla="*/ 58 h 59"/>
              </a:gdLst>
              <a:ahLst/>
              <a:cxnLst>
                <a:cxn ang="0">
                  <a:pos x="T0" y="T1"/>
                </a:cxn>
                <a:cxn ang="0">
                  <a:pos x="T2" y="T3"/>
                </a:cxn>
                <a:cxn ang="0">
                  <a:pos x="T4" y="T5"/>
                </a:cxn>
                <a:cxn ang="0">
                  <a:pos x="T6" y="T7"/>
                </a:cxn>
              </a:cxnLst>
              <a:rect l="0" t="0" r="r" b="b"/>
              <a:pathLst>
                <a:path w="780" h="59">
                  <a:moveTo>
                    <a:pt x="0" y="58"/>
                  </a:moveTo>
                  <a:lnTo>
                    <a:pt x="172" y="0"/>
                  </a:lnTo>
                  <a:lnTo>
                    <a:pt x="779" y="0"/>
                  </a:lnTo>
                  <a:lnTo>
                    <a:pt x="658" y="58"/>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05" name="Freeform 25"/>
            <p:cNvSpPr>
              <a:spLocks/>
            </p:cNvSpPr>
            <p:nvPr/>
          </p:nvSpPr>
          <p:spPr bwMode="auto">
            <a:xfrm>
              <a:off x="3688" y="2173"/>
              <a:ext cx="122" cy="623"/>
            </a:xfrm>
            <a:custGeom>
              <a:avLst/>
              <a:gdLst>
                <a:gd name="T0" fmla="*/ 0 w 122"/>
                <a:gd name="T1" fmla="*/ 58 h 623"/>
                <a:gd name="T2" fmla="*/ 121 w 122"/>
                <a:gd name="T3" fmla="*/ 0 h 623"/>
                <a:gd name="T4" fmla="*/ 121 w 122"/>
                <a:gd name="T5" fmla="*/ 536 h 623"/>
                <a:gd name="T6" fmla="*/ 0 w 122"/>
                <a:gd name="T7" fmla="*/ 622 h 623"/>
              </a:gdLst>
              <a:ahLst/>
              <a:cxnLst>
                <a:cxn ang="0">
                  <a:pos x="T0" y="T1"/>
                </a:cxn>
                <a:cxn ang="0">
                  <a:pos x="T2" y="T3"/>
                </a:cxn>
                <a:cxn ang="0">
                  <a:pos x="T4" y="T5"/>
                </a:cxn>
                <a:cxn ang="0">
                  <a:pos x="T6" y="T7"/>
                </a:cxn>
              </a:cxnLst>
              <a:rect l="0" t="0" r="r" b="b"/>
              <a:pathLst>
                <a:path w="122" h="623">
                  <a:moveTo>
                    <a:pt x="0" y="58"/>
                  </a:moveTo>
                  <a:lnTo>
                    <a:pt x="121" y="0"/>
                  </a:lnTo>
                  <a:lnTo>
                    <a:pt x="121" y="536"/>
                  </a:lnTo>
                  <a:lnTo>
                    <a:pt x="0" y="622"/>
                  </a:lnTo>
                </a:path>
              </a:pathLst>
            </a:custGeom>
            <a:noFill/>
            <a:ln w="12700" cap="rnd"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06" name="Rectangle 26"/>
            <p:cNvSpPr>
              <a:spLocks noChangeArrowheads="1"/>
            </p:cNvSpPr>
            <p:nvPr/>
          </p:nvSpPr>
          <p:spPr bwMode="auto">
            <a:xfrm>
              <a:off x="3218" y="2239"/>
              <a:ext cx="31"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en-US" altLang="zh-CN" sz="1400"/>
                <a:t> </a:t>
              </a:r>
            </a:p>
          </p:txBody>
        </p:sp>
        <p:sp>
          <p:nvSpPr>
            <p:cNvPr id="148507" name="Rectangle 27"/>
            <p:cNvSpPr>
              <a:spLocks noChangeArrowheads="1"/>
            </p:cNvSpPr>
            <p:nvPr/>
          </p:nvSpPr>
          <p:spPr bwMode="auto">
            <a:xfrm>
              <a:off x="3158" y="2365"/>
              <a:ext cx="338"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eaLnBrk="0" hangingPunct="0"/>
              <a:r>
                <a:rPr lang="zh-CN" altLang="en-US" sz="1400"/>
                <a:t>教学楼</a:t>
              </a:r>
            </a:p>
          </p:txBody>
        </p:sp>
      </p:grpSp>
      <p:grpSp>
        <p:nvGrpSpPr>
          <p:cNvPr id="148508" name="Group 28"/>
          <p:cNvGrpSpPr>
            <a:grpSpLocks/>
          </p:cNvGrpSpPr>
          <p:nvPr/>
        </p:nvGrpSpPr>
        <p:grpSpPr bwMode="auto">
          <a:xfrm>
            <a:off x="2308225" y="2747963"/>
            <a:ext cx="3759200" cy="2330450"/>
            <a:chOff x="1454" y="1287"/>
            <a:chExt cx="2368" cy="1468"/>
          </a:xfrm>
        </p:grpSpPr>
        <p:sp>
          <p:nvSpPr>
            <p:cNvPr id="148509" name="Line 29"/>
            <p:cNvSpPr>
              <a:spLocks noChangeShapeType="1"/>
            </p:cNvSpPr>
            <p:nvPr/>
          </p:nvSpPr>
          <p:spPr bwMode="auto">
            <a:xfrm flipH="1">
              <a:off x="1454" y="1604"/>
              <a:ext cx="1105" cy="72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10" name="Line 30"/>
            <p:cNvSpPr>
              <a:spLocks noChangeShapeType="1"/>
            </p:cNvSpPr>
            <p:nvPr/>
          </p:nvSpPr>
          <p:spPr bwMode="auto">
            <a:xfrm flipH="1">
              <a:off x="2376" y="1604"/>
              <a:ext cx="183" cy="1151"/>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11" name="Line 31"/>
            <p:cNvSpPr>
              <a:spLocks noChangeShapeType="1"/>
            </p:cNvSpPr>
            <p:nvPr/>
          </p:nvSpPr>
          <p:spPr bwMode="auto">
            <a:xfrm>
              <a:off x="2560" y="1604"/>
              <a:ext cx="859" cy="598"/>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12" name="Line 32"/>
            <p:cNvSpPr>
              <a:spLocks noChangeShapeType="1"/>
            </p:cNvSpPr>
            <p:nvPr/>
          </p:nvSpPr>
          <p:spPr bwMode="auto">
            <a:xfrm>
              <a:off x="2896" y="1287"/>
              <a:ext cx="926" cy="3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1447800" y="3581400"/>
            <a:ext cx="678180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lgn="ctr"/>
            <a:r>
              <a:rPr kumimoji="1" lang="en-US" altLang="zh-CN" sz="6000">
                <a:latin typeface="Palatino-Roman" charset="0"/>
              </a:rPr>
              <a:t>UML</a:t>
            </a:r>
            <a:r>
              <a:rPr kumimoji="1" lang="zh-CN" altLang="en-US" sz="6000">
                <a:latin typeface="Palatino-Roman" charset="0"/>
              </a:rPr>
              <a:t>：系统动态</a:t>
            </a:r>
          </a:p>
        </p:txBody>
      </p:sp>
      <p:sp>
        <p:nvSpPr>
          <p:cNvPr id="149507" name="Rectangle 3"/>
          <p:cNvSpPr>
            <a:spLocks noGrp="1" noChangeArrowheads="1"/>
          </p:cNvSpPr>
          <p:nvPr>
            <p:ph type="title" idx="4294967295"/>
          </p:nvPr>
        </p:nvSpPr>
        <p:spPr>
          <a:xfrm>
            <a:off x="838200" y="1752600"/>
            <a:ext cx="7772400" cy="1143000"/>
          </a:xfrm>
        </p:spPr>
        <p:txBody>
          <a:bodyPr/>
          <a:lstStyle/>
          <a:p>
            <a:r>
              <a:rPr lang="zh-CN" altLang="en-US" sz="5900">
                <a:solidFill>
                  <a:schemeClr val="tx1"/>
                </a:solidFill>
                <a:latin typeface="Palatino-Bold" charset="0"/>
              </a:rPr>
              <a:t>第五章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zh-CN" altLang="en-US"/>
              <a:t>本章要点</a:t>
            </a:r>
          </a:p>
        </p:txBody>
      </p:sp>
      <p:sp>
        <p:nvSpPr>
          <p:cNvPr id="151555" name="Rectangle 3"/>
          <p:cNvSpPr>
            <a:spLocks noGrp="1" noChangeArrowheads="1"/>
          </p:cNvSpPr>
          <p:nvPr>
            <p:ph type="body" idx="1"/>
          </p:nvPr>
        </p:nvSpPr>
        <p:spPr/>
        <p:txBody>
          <a:bodyPr/>
          <a:lstStyle/>
          <a:p>
            <a:r>
              <a:rPr lang="zh-CN" altLang="en-US"/>
              <a:t>动态模型</a:t>
            </a:r>
          </a:p>
          <a:p>
            <a:r>
              <a:rPr lang="zh-CN" altLang="en-US"/>
              <a:t>序列图</a:t>
            </a:r>
          </a:p>
          <a:p>
            <a:r>
              <a:rPr lang="zh-CN" altLang="en-US"/>
              <a:t>协作图</a:t>
            </a:r>
          </a:p>
          <a:p>
            <a:r>
              <a:rPr lang="zh-CN" altLang="en-US"/>
              <a:t>状态图</a:t>
            </a:r>
          </a:p>
          <a:p>
            <a:r>
              <a:rPr lang="zh-CN" altLang="en-US"/>
              <a:t>活动图</a:t>
            </a:r>
          </a:p>
          <a:p>
            <a:r>
              <a:rPr lang="en-US" altLang="zh-CN"/>
              <a:t>UML</a:t>
            </a:r>
            <a:r>
              <a:rPr lang="zh-CN" altLang="en-US"/>
              <a:t>图分类</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GB" altLang="en-US">
                <a:solidFill>
                  <a:schemeClr val="tx1"/>
                </a:solidFill>
              </a:rPr>
              <a:t>动态模型</a:t>
            </a:r>
            <a:endParaRPr lang="en-GB" altLang="zh-CN">
              <a:solidFill>
                <a:schemeClr val="tx1"/>
              </a:solidFill>
            </a:endParaRPr>
          </a:p>
        </p:txBody>
      </p:sp>
      <p:sp>
        <p:nvSpPr>
          <p:cNvPr id="153603" name="Rectangle 3"/>
          <p:cNvSpPr>
            <a:spLocks noGrp="1" noChangeArrowheads="1"/>
          </p:cNvSpPr>
          <p:nvPr>
            <p:ph type="body" idx="1"/>
          </p:nvPr>
        </p:nvSpPr>
        <p:spPr/>
        <p:txBody>
          <a:bodyPr/>
          <a:lstStyle/>
          <a:p>
            <a:r>
              <a:rPr lang="zh-CN" altLang="en-GB"/>
              <a:t>动态模型描述系统随时间演化细节</a:t>
            </a:r>
          </a:p>
          <a:p>
            <a:r>
              <a:rPr lang="zh-CN" altLang="en-GB"/>
              <a:t>描述系统动态的</a:t>
            </a:r>
            <a:r>
              <a:rPr lang="en-GB" altLang="zh-CN"/>
              <a:t>UML</a:t>
            </a:r>
            <a:r>
              <a:rPr lang="zh-CN" altLang="en-GB"/>
              <a:t>图有：</a:t>
            </a:r>
          </a:p>
          <a:p>
            <a:pPr lvl="1"/>
            <a:r>
              <a:rPr lang="zh-CN" altLang="en-GB"/>
              <a:t>交互图</a:t>
            </a:r>
            <a:endParaRPr lang="en-GB" altLang="zh-CN"/>
          </a:p>
          <a:p>
            <a:pPr lvl="2"/>
            <a:r>
              <a:rPr lang="en-GB" altLang="en-US"/>
              <a:t>序列图</a:t>
            </a:r>
            <a:endParaRPr lang="en-GB" altLang="zh-CN"/>
          </a:p>
          <a:p>
            <a:pPr lvl="2"/>
            <a:r>
              <a:rPr lang="en-GB" altLang="en-US"/>
              <a:t>协作图</a:t>
            </a:r>
            <a:endParaRPr lang="en-GB" altLang="zh-CN"/>
          </a:p>
          <a:p>
            <a:pPr lvl="1"/>
            <a:r>
              <a:rPr lang="zh-CN" altLang="en-GB"/>
              <a:t>演化图</a:t>
            </a:r>
          </a:p>
          <a:p>
            <a:pPr lvl="2"/>
            <a:r>
              <a:rPr lang="en-GB" altLang="en-US"/>
              <a:t>状态图</a:t>
            </a:r>
            <a:endParaRPr lang="en-GB" altLang="zh-CN"/>
          </a:p>
          <a:p>
            <a:pPr lvl="2"/>
            <a:r>
              <a:rPr lang="zh-CN" altLang="en-GB"/>
              <a:t>活动</a:t>
            </a:r>
            <a:r>
              <a:rPr lang="en-US" altLang="en-GB"/>
              <a:t>图</a:t>
            </a:r>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zh-CN" altLang="en-GB">
                <a:solidFill>
                  <a:schemeClr val="tx1"/>
                </a:solidFill>
              </a:rPr>
              <a:t>交互图</a:t>
            </a:r>
          </a:p>
        </p:txBody>
      </p:sp>
      <p:sp>
        <p:nvSpPr>
          <p:cNvPr id="155651" name="Rectangle 3"/>
          <p:cNvSpPr>
            <a:spLocks noGrp="1" noChangeArrowheads="1"/>
          </p:cNvSpPr>
          <p:nvPr>
            <p:ph type="body" idx="1"/>
          </p:nvPr>
        </p:nvSpPr>
        <p:spPr/>
        <p:txBody>
          <a:bodyPr/>
          <a:lstStyle/>
          <a:p>
            <a:pPr>
              <a:lnSpc>
                <a:spcPct val="110000"/>
              </a:lnSpc>
            </a:pPr>
            <a:r>
              <a:rPr lang="en-GB" altLang="en-US"/>
              <a:t>序列图</a:t>
            </a:r>
            <a:endParaRPr lang="en-GB" altLang="zh-CN"/>
          </a:p>
          <a:p>
            <a:pPr lvl="1">
              <a:lnSpc>
                <a:spcPct val="110000"/>
              </a:lnSpc>
            </a:pPr>
            <a:r>
              <a:rPr lang="en-GB" altLang="en-US"/>
              <a:t>描述了对象之间的交互</a:t>
            </a:r>
            <a:r>
              <a:rPr lang="en-GB" altLang="zh-CN"/>
              <a:t>，重点在于</a:t>
            </a:r>
            <a:r>
              <a:rPr lang="zh-CN" altLang="en-GB"/>
              <a:t>描述消息及其时间顺序</a:t>
            </a:r>
            <a:endParaRPr lang="zh-CN" altLang="en-US"/>
          </a:p>
          <a:p>
            <a:pPr>
              <a:lnSpc>
                <a:spcPct val="110000"/>
              </a:lnSpc>
            </a:pPr>
            <a:r>
              <a:rPr lang="en-GB" altLang="en-US"/>
              <a:t>协作图</a:t>
            </a:r>
            <a:endParaRPr lang="en-GB" altLang="zh-CN"/>
          </a:p>
          <a:p>
            <a:pPr lvl="1">
              <a:lnSpc>
                <a:spcPct val="110000"/>
              </a:lnSpc>
            </a:pPr>
            <a:r>
              <a:rPr lang="zh-CN" altLang="en-GB"/>
              <a:t>和序列图一样描述了对象之间的交互</a:t>
            </a:r>
            <a:r>
              <a:rPr lang="en-US" altLang="en-GB"/>
              <a:t>，</a:t>
            </a:r>
            <a:r>
              <a:rPr lang="zh-CN" altLang="en-US"/>
              <a:t>但是重点在于描述消息及其实现</a:t>
            </a:r>
            <a:endParaRPr lang="zh-CN" altLang="en-GB"/>
          </a:p>
        </p:txBody>
      </p:sp>
    </p:spTree>
  </p:cSld>
  <p:clrMapOvr>
    <a:masterClrMapping/>
  </p:clrMapOvr>
</p:sld>
</file>

<file path=ppt/slides/slide12.xml><?xml version="1.0" encoding="UTF-8" standalone="yes"?>
<p:sld xmlns:a="http://schemas.openxmlformats.org/drawingml/2006/main" xmlns:r="http://schemas.openxmlformats.org/officeDocument/2006/relationships" xmlns:p="http://schemas.openxmlformats.org/presentationml/2006/main"><p:cSld><p:spTree><p:nvGrpSpPr><p:cNvPr id="1" name=""/><p:cNvGrpSpPr/><p:nvPr/></p:nvGrpSpPr><p:grpSpPr><a:xfrm><a:off x="0" y="0"/><a:ext cx="0" cy="0"/><a:chOff x="0" y="0"/><a:chExt cx="0" cy="0"/></a:xfrm></p:grpSpPr><p:sp><p:nvSpPr><p:cNvPr id="17410" name="Rectangle 2"/><p:cNvSpPr><a:spLocks noGrp="1" noChangeArrowheads="1"/></p:cNvSpPr><p:nvPr><p:ph type="title"/></p:nvPr></p:nvSpPr><p:spPr/><p:txBody><a:bodyPr/><a:lstStyle/><a:p><a:r><a:rPr lang="zh-CN" altLang="en-US" b="1"><a:latin typeface="宋体" pitchFamily="2" charset="-122"/></a:rPr><a:t>软件工程的四项基本原则</a:t></a:r><a:r><a:rPr lang="zh-CN" altLang="en-US"/><a:t> </a:t></a:r></a:p></p:txBody></p:sp><p:sp><p:nvSpPr><p:cNvPr id="17411" name="Rectangle 3"/><p:cNvSpPr><a:spLocks noGrp="1" noChangeArrowheads="1"/></p:cNvSpPr><p:nvPr><p:ph type="body" idx="1"/></p:nvPr></p:nvSpPr><p:spPr/><p:txBody><a:bodyPr/><a:lstStyle/><a:p><a:r><a:rPr lang="zh-CN" altLang="en-US" sz="2700"/><a:t>选取适宜开发范型             </a:t></a:r></a:p><a:p><a:r><a:rPr lang="zh-CN" altLang="en-US" sz="2700"/><a:t>采用合适的设计方法 </a:t></a:r></a:p><a:p><a:r><a:rPr lang="zh-CN" altLang="en-US" sz="2700"/><a:t>提供高质量的工程支持        </a:t></a:r></a:p><a:p><a:r><a:rPr lang="zh-CN" altLang="en-US" sz="2700"/><a:t>重视开发过程的管理</a:t></a:r><a:r><a:rPr lang="zh-CN" altLang="en-US" b="1"><a:latin typeface="" charset="0"/></a:rPr><a:t> </a:t></a:r></a:p></p:txBody></p:sp></p:spTree></p:cSld><p:clrMapOvr><a:masterClrMapping/></p:clrMapOvr></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zh-CN" altLang="en-GB">
                <a:solidFill>
                  <a:schemeClr val="tx1"/>
                </a:solidFill>
              </a:rPr>
              <a:t>交互图的关键</a:t>
            </a:r>
            <a:r>
              <a:rPr lang="en-GB" altLang="zh-CN">
                <a:solidFill>
                  <a:schemeClr val="tx1"/>
                </a:solidFill>
                <a:sym typeface="Wingdings" pitchFamily="2" charset="2"/>
              </a:rPr>
              <a:t></a:t>
            </a:r>
            <a:r>
              <a:rPr lang="en-US" altLang="en-GB">
                <a:solidFill>
                  <a:schemeClr val="tx1"/>
                </a:solidFill>
              </a:rPr>
              <a:t>消息</a:t>
            </a:r>
            <a:endParaRPr lang="zh-CN" altLang="en-GB">
              <a:solidFill>
                <a:schemeClr val="tx1"/>
              </a:solidFill>
            </a:endParaRPr>
          </a:p>
        </p:txBody>
      </p:sp>
      <p:sp>
        <p:nvSpPr>
          <p:cNvPr id="157699" name="Rectangle 3"/>
          <p:cNvSpPr>
            <a:spLocks noGrp="1" noChangeArrowheads="1"/>
          </p:cNvSpPr>
          <p:nvPr>
            <p:ph type="body" idx="1"/>
          </p:nvPr>
        </p:nvSpPr>
        <p:spPr/>
        <p:txBody>
          <a:bodyPr/>
          <a:lstStyle/>
          <a:p>
            <a:r>
              <a:rPr lang="en-GB" altLang="zh-CN"/>
              <a:t>对象之间的</a:t>
            </a:r>
            <a:r>
              <a:rPr lang="zh-CN" altLang="en-GB"/>
              <a:t>的信息传递就是所谓的消息发送</a:t>
            </a:r>
            <a:endParaRPr lang="zh-CN" altLang="en-GB" b="1"/>
          </a:p>
          <a:p>
            <a:r>
              <a:rPr lang="en-GB" altLang="en-US"/>
              <a:t>消息</a:t>
            </a:r>
            <a:r>
              <a:rPr lang="zh-CN" altLang="en-GB"/>
              <a:t>就是对象调用另外一个对象的方法时所传递的参数</a:t>
            </a:r>
            <a:endParaRPr lang="zh-CN" altLang="en-GB" b="1"/>
          </a:p>
          <a:p>
            <a:r>
              <a:rPr lang="en-GB" altLang="en-US"/>
              <a:t>发送者和接收者之间的箭头表示消息</a:t>
            </a:r>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GB" altLang="en-US">
                <a:solidFill>
                  <a:schemeClr val="tx1"/>
                </a:solidFill>
              </a:rPr>
              <a:t>消息的类型</a:t>
            </a:r>
            <a:endParaRPr lang="en-GB" altLang="zh-CN">
              <a:solidFill>
                <a:schemeClr val="tx1"/>
              </a:solidFill>
            </a:endParaRPr>
          </a:p>
        </p:txBody>
      </p:sp>
      <p:sp>
        <p:nvSpPr>
          <p:cNvPr id="159747" name="Rectangle 3"/>
          <p:cNvSpPr>
            <a:spLocks noGrp="1" noChangeArrowheads="1"/>
          </p:cNvSpPr>
          <p:nvPr>
            <p:ph type="body" idx="1"/>
          </p:nvPr>
        </p:nvSpPr>
        <p:spPr>
          <a:xfrm>
            <a:off x="1182688" y="1989138"/>
            <a:ext cx="2668587" cy="4143375"/>
          </a:xfrm>
        </p:spPr>
        <p:txBody>
          <a:bodyPr/>
          <a:lstStyle/>
          <a:p>
            <a:pPr algn="just">
              <a:lnSpc>
                <a:spcPct val="80000"/>
              </a:lnSpc>
              <a:buSzPct val="50000"/>
              <a:buFont typeface="Wingdings" pitchFamily="2" charset="2"/>
              <a:buChar char="l"/>
            </a:pPr>
            <a:r>
              <a:rPr lang="en-GB" altLang="en-US" sz="2700"/>
              <a:t>简单</a:t>
            </a:r>
            <a:endParaRPr lang="en-GB" altLang="zh-CN" sz="2700"/>
          </a:p>
          <a:p>
            <a:pPr algn="just">
              <a:lnSpc>
                <a:spcPct val="80000"/>
              </a:lnSpc>
              <a:buSzPct val="50000"/>
              <a:buFont typeface="Wingdings" pitchFamily="2" charset="2"/>
              <a:buChar char="l"/>
            </a:pPr>
            <a:endParaRPr lang="en-GB" altLang="zh-CN" sz="2700"/>
          </a:p>
          <a:p>
            <a:pPr algn="just">
              <a:lnSpc>
                <a:spcPct val="80000"/>
              </a:lnSpc>
              <a:buSzPct val="50000"/>
              <a:buFont typeface="Wingdings" pitchFamily="2" charset="2"/>
              <a:buChar char="l"/>
            </a:pPr>
            <a:r>
              <a:rPr lang="en-GB" altLang="en-US" sz="2700"/>
              <a:t>同步</a:t>
            </a:r>
            <a:endParaRPr lang="en-GB" altLang="zh-CN" sz="2700"/>
          </a:p>
          <a:p>
            <a:pPr algn="just">
              <a:lnSpc>
                <a:spcPct val="80000"/>
              </a:lnSpc>
              <a:buSzPct val="50000"/>
              <a:buFont typeface="Wingdings" pitchFamily="2" charset="2"/>
              <a:buChar char="l"/>
            </a:pPr>
            <a:endParaRPr lang="en-GB" altLang="en-US" sz="2700"/>
          </a:p>
          <a:p>
            <a:pPr algn="just">
              <a:lnSpc>
                <a:spcPct val="80000"/>
              </a:lnSpc>
              <a:buSzPct val="50000"/>
              <a:buFont typeface="Wingdings" pitchFamily="2" charset="2"/>
              <a:buChar char="l"/>
            </a:pPr>
            <a:r>
              <a:rPr lang="en-GB" altLang="en-US" sz="2700"/>
              <a:t>异步</a:t>
            </a:r>
            <a:endParaRPr lang="en-GB" altLang="zh-CN" sz="2700"/>
          </a:p>
          <a:p>
            <a:pPr algn="just">
              <a:lnSpc>
                <a:spcPct val="80000"/>
              </a:lnSpc>
              <a:buSzPct val="50000"/>
              <a:buFont typeface="Wingdings" pitchFamily="2" charset="2"/>
              <a:buChar char="l"/>
            </a:pPr>
            <a:endParaRPr lang="en-GB" altLang="zh-CN" sz="2700"/>
          </a:p>
          <a:p>
            <a:pPr algn="just">
              <a:lnSpc>
                <a:spcPct val="80000"/>
              </a:lnSpc>
              <a:buSzPct val="50000"/>
              <a:buFont typeface="Wingdings" pitchFamily="2" charset="2"/>
              <a:buChar char="l"/>
            </a:pPr>
            <a:r>
              <a:rPr lang="zh-CN" altLang="en-GB" sz="2700"/>
              <a:t>计时消息</a:t>
            </a:r>
          </a:p>
          <a:p>
            <a:pPr algn="just">
              <a:lnSpc>
                <a:spcPct val="80000"/>
              </a:lnSpc>
              <a:buSzPct val="50000"/>
              <a:buFont typeface="Wingdings" pitchFamily="2" charset="2"/>
              <a:buChar char="l"/>
            </a:pPr>
            <a:endParaRPr lang="zh-CN" altLang="en-GB" sz="2700"/>
          </a:p>
          <a:p>
            <a:pPr algn="just">
              <a:lnSpc>
                <a:spcPct val="80000"/>
              </a:lnSpc>
              <a:buSzPct val="50000"/>
              <a:buFont typeface="Wingdings" pitchFamily="2" charset="2"/>
              <a:buChar char="l"/>
            </a:pPr>
            <a:r>
              <a:rPr lang="zh-CN" altLang="en-GB" sz="2700"/>
              <a:t>返回消息</a:t>
            </a:r>
          </a:p>
        </p:txBody>
      </p:sp>
      <p:grpSp>
        <p:nvGrpSpPr>
          <p:cNvPr id="159748" name="Group 4"/>
          <p:cNvGrpSpPr>
            <a:grpSpLocks/>
          </p:cNvGrpSpPr>
          <p:nvPr/>
        </p:nvGrpSpPr>
        <p:grpSpPr bwMode="auto">
          <a:xfrm>
            <a:off x="5148263" y="3852863"/>
            <a:ext cx="1117600" cy="69850"/>
            <a:chOff x="3888" y="7449"/>
            <a:chExt cx="1872" cy="144"/>
          </a:xfrm>
        </p:grpSpPr>
        <p:sp>
          <p:nvSpPr>
            <p:cNvPr id="159749" name="Line 5"/>
            <p:cNvSpPr>
              <a:spLocks noChangeShapeType="1"/>
            </p:cNvSpPr>
            <p:nvPr/>
          </p:nvSpPr>
          <p:spPr bwMode="auto">
            <a:xfrm>
              <a:off x="3888" y="7593"/>
              <a:ext cx="1872"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0" name="Line 6"/>
            <p:cNvSpPr>
              <a:spLocks noChangeShapeType="1"/>
            </p:cNvSpPr>
            <p:nvPr/>
          </p:nvSpPr>
          <p:spPr bwMode="auto">
            <a:xfrm flipH="1" flipV="1">
              <a:off x="5616" y="7449"/>
              <a:ext cx="144" cy="14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9751" name="Line 7"/>
          <p:cNvSpPr>
            <a:spLocks noChangeShapeType="1"/>
          </p:cNvSpPr>
          <p:nvPr/>
        </p:nvSpPr>
        <p:spPr bwMode="auto">
          <a:xfrm>
            <a:off x="5148263" y="2205038"/>
            <a:ext cx="1079500" cy="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752" name="Line 8"/>
          <p:cNvSpPr>
            <a:spLocks noChangeShapeType="1"/>
          </p:cNvSpPr>
          <p:nvPr/>
        </p:nvSpPr>
        <p:spPr bwMode="auto">
          <a:xfrm>
            <a:off x="5148263" y="3068638"/>
            <a:ext cx="1079500" cy="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753" name="Line 9"/>
          <p:cNvSpPr>
            <a:spLocks noChangeShapeType="1"/>
          </p:cNvSpPr>
          <p:nvPr/>
        </p:nvSpPr>
        <p:spPr bwMode="auto">
          <a:xfrm>
            <a:off x="5732463" y="3068638"/>
            <a:ext cx="288925" cy="0"/>
          </a:xfrm>
          <a:prstGeom prst="line">
            <a:avLst/>
          </a:prstGeom>
          <a:noFill/>
          <a:ln w="3810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754" name="Line 10"/>
          <p:cNvSpPr>
            <a:spLocks noChangeShapeType="1"/>
          </p:cNvSpPr>
          <p:nvPr/>
        </p:nvSpPr>
        <p:spPr bwMode="auto">
          <a:xfrm>
            <a:off x="5148263" y="4779963"/>
            <a:ext cx="1079500" cy="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755" name="Line 11"/>
          <p:cNvSpPr>
            <a:spLocks noChangeShapeType="1"/>
          </p:cNvSpPr>
          <p:nvPr/>
        </p:nvSpPr>
        <p:spPr bwMode="auto">
          <a:xfrm>
            <a:off x="5089525" y="5589588"/>
            <a:ext cx="1079500" cy="0"/>
          </a:xfrm>
          <a:prstGeom prst="line">
            <a:avLst/>
          </a:prstGeom>
          <a:noFill/>
          <a:ln w="3810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756" name="Oval 12"/>
          <p:cNvSpPr>
            <a:spLocks noChangeArrowheads="1"/>
          </p:cNvSpPr>
          <p:nvPr/>
        </p:nvSpPr>
        <p:spPr bwMode="auto">
          <a:xfrm>
            <a:off x="5724525" y="4581525"/>
            <a:ext cx="125413" cy="12223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sz="quarter"/>
          </p:nvPr>
        </p:nvSpPr>
        <p:spPr/>
        <p:txBody>
          <a:bodyPr/>
          <a:lstStyle/>
          <a:p>
            <a:r>
              <a:rPr lang="zh-CN" altLang="en-US"/>
              <a:t>序列图元素</a:t>
            </a:r>
          </a:p>
        </p:txBody>
      </p:sp>
      <p:graphicFrame>
        <p:nvGraphicFramePr>
          <p:cNvPr id="161795" name="Object 3"/>
          <p:cNvGraphicFramePr>
            <a:graphicFrameLocks noChangeAspect="1"/>
          </p:cNvGraphicFramePr>
          <p:nvPr>
            <p:ph sz="quarter" idx="1"/>
          </p:nvPr>
        </p:nvGraphicFramePr>
        <p:xfrm>
          <a:off x="854075" y="1909763"/>
          <a:ext cx="1011238" cy="1116012"/>
        </p:xfrm>
        <a:graphic>
          <a:graphicData uri="http://schemas.openxmlformats.org/presentationml/2006/ole">
            <mc:AlternateContent xmlns:mc="http://schemas.openxmlformats.org/markup-compatibility/2006">
              <mc:Choice xmlns:v="urn:schemas-microsoft-com:vml" Requires="v">
                <p:oleObj spid="_x0000_s161804" name="位图图像" r:id="rId4" imgW="990738" imgH="1133633" progId="Paint.Picture">
                  <p:embed/>
                </p:oleObj>
              </mc:Choice>
              <mc:Fallback>
                <p:oleObj name="位图图像" r:id="rId4" imgW="990738" imgH="1133633"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075" y="1909763"/>
                        <a:ext cx="1011238"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796" name="Object 4"/>
          <p:cNvGraphicFramePr>
            <a:graphicFrameLocks noChangeAspect="1"/>
          </p:cNvGraphicFramePr>
          <p:nvPr>
            <p:ph sz="quarter" idx="2"/>
          </p:nvPr>
        </p:nvGraphicFramePr>
        <p:xfrm>
          <a:off x="2632075" y="1922463"/>
          <a:ext cx="1812925" cy="608012"/>
        </p:xfrm>
        <a:graphic>
          <a:graphicData uri="http://schemas.openxmlformats.org/presentationml/2006/ole">
            <mc:AlternateContent xmlns:mc="http://schemas.openxmlformats.org/markup-compatibility/2006">
              <mc:Choice xmlns:v="urn:schemas-microsoft-com:vml" Requires="v">
                <p:oleObj spid="_x0000_s161805" name="位图图像" r:id="rId6" imgW="1781424" imgH="619211" progId="Paint.Picture">
                  <p:embed/>
                </p:oleObj>
              </mc:Choice>
              <mc:Fallback>
                <p:oleObj name="位图图像" r:id="rId6" imgW="1781424" imgH="619211" progId="Paint.Picture">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2075" y="1922463"/>
                        <a:ext cx="1812925"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797" name="Object 5"/>
          <p:cNvGraphicFramePr>
            <a:graphicFrameLocks noChangeAspect="1"/>
          </p:cNvGraphicFramePr>
          <p:nvPr>
            <p:ph sz="quarter" idx="3"/>
          </p:nvPr>
        </p:nvGraphicFramePr>
        <p:xfrm>
          <a:off x="3363913" y="3908425"/>
          <a:ext cx="204787" cy="1933575"/>
        </p:xfrm>
        <a:graphic>
          <a:graphicData uri="http://schemas.openxmlformats.org/presentationml/2006/ole">
            <mc:AlternateContent xmlns:mc="http://schemas.openxmlformats.org/markup-compatibility/2006">
              <mc:Choice xmlns:v="urn:schemas-microsoft-com:vml" Requires="v">
                <p:oleObj spid="_x0000_s161806" name="位图图像" r:id="rId8" imgW="276117" imgH="2704762" progId="Paint.Picture">
                  <p:embed/>
                </p:oleObj>
              </mc:Choice>
              <mc:Fallback>
                <p:oleObj name="位图图像" r:id="rId8" imgW="276117" imgH="2704762" progId="Paint.Picture">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3913" y="3908425"/>
                        <a:ext cx="204787" cy="1933575"/>
                      </a:xfrm>
                      <a:prstGeom prst="rect">
                        <a:avLst/>
                      </a:prstGeom>
                    </p:spPr>
                  </p:pic>
                </p:oleObj>
              </mc:Fallback>
            </mc:AlternateContent>
          </a:graphicData>
        </a:graphic>
      </p:graphicFrame>
      <p:sp>
        <p:nvSpPr>
          <p:cNvPr id="161798" name="Text Box 6"/>
          <p:cNvSpPr txBox="1">
            <a:spLocks noChangeArrowheads="1"/>
          </p:cNvSpPr>
          <p:nvPr/>
        </p:nvSpPr>
        <p:spPr bwMode="auto">
          <a:xfrm>
            <a:off x="900113" y="3284538"/>
            <a:ext cx="1368425"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spcBef>
                <a:spcPct val="50000"/>
              </a:spcBef>
            </a:pPr>
            <a:r>
              <a:rPr lang="zh-CN" altLang="en-US">
                <a:latin typeface="Tahoma" pitchFamily="34" charset="0"/>
              </a:rPr>
              <a:t>角色类对象</a:t>
            </a:r>
          </a:p>
        </p:txBody>
      </p:sp>
      <p:graphicFrame>
        <p:nvGraphicFramePr>
          <p:cNvPr id="161799" name="Object 7"/>
          <p:cNvGraphicFramePr>
            <a:graphicFrameLocks noChangeAspect="1"/>
          </p:cNvGraphicFramePr>
          <p:nvPr>
            <p:ph sz="quarter" idx="4"/>
          </p:nvPr>
        </p:nvGraphicFramePr>
        <p:xfrm>
          <a:off x="5305425" y="1998663"/>
          <a:ext cx="1976438" cy="1949450"/>
        </p:xfrm>
        <a:graphic>
          <a:graphicData uri="http://schemas.openxmlformats.org/presentationml/2006/ole">
            <mc:AlternateContent xmlns:mc="http://schemas.openxmlformats.org/markup-compatibility/2006">
              <mc:Choice xmlns:v="urn:schemas-microsoft-com:vml" Requires="v">
                <p:oleObj spid="_x0000_s161807" name="位图图像" r:id="rId10" imgW="1257476" imgH="1286055" progId="Paint.Picture">
                  <p:embed/>
                </p:oleObj>
              </mc:Choice>
              <mc:Fallback>
                <p:oleObj name="位图图像" r:id="rId10" imgW="1257476" imgH="1286055" progId="Paint.Picture">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05425" y="1998663"/>
                        <a:ext cx="1976438" cy="1949450"/>
                      </a:xfrm>
                      <a:prstGeom prst="rect">
                        <a:avLst/>
                      </a:prstGeom>
                    </p:spPr>
                  </p:pic>
                </p:oleObj>
              </mc:Fallback>
            </mc:AlternateContent>
          </a:graphicData>
        </a:graphic>
      </p:graphicFrame>
      <p:sp>
        <p:nvSpPr>
          <p:cNvPr id="161800" name="Text Box 8"/>
          <p:cNvSpPr txBox="1">
            <a:spLocks noChangeArrowheads="1"/>
          </p:cNvSpPr>
          <p:nvPr/>
        </p:nvSpPr>
        <p:spPr bwMode="auto">
          <a:xfrm>
            <a:off x="3462338" y="2924175"/>
            <a:ext cx="1181100"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spcBef>
                <a:spcPct val="50000"/>
              </a:spcBef>
            </a:pPr>
            <a:r>
              <a:rPr lang="zh-CN" altLang="en-US">
                <a:latin typeface="Tahoma" pitchFamily="34" charset="0"/>
              </a:rPr>
              <a:t>普通对象</a:t>
            </a:r>
          </a:p>
        </p:txBody>
      </p:sp>
      <p:sp>
        <p:nvSpPr>
          <p:cNvPr id="161801" name="Text Box 9"/>
          <p:cNvSpPr txBox="1">
            <a:spLocks noChangeArrowheads="1"/>
          </p:cNvSpPr>
          <p:nvPr/>
        </p:nvSpPr>
        <p:spPr bwMode="auto">
          <a:xfrm>
            <a:off x="5867400" y="4005263"/>
            <a:ext cx="1584325"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spcBef>
                <a:spcPct val="50000"/>
              </a:spcBef>
            </a:pPr>
            <a:r>
              <a:rPr lang="zh-CN" altLang="en-US">
                <a:latin typeface="Tahoma" pitchFamily="34" charset="0"/>
              </a:rPr>
              <a:t>带有消息编号的先后消息</a:t>
            </a:r>
          </a:p>
        </p:txBody>
      </p:sp>
      <p:sp>
        <p:nvSpPr>
          <p:cNvPr id="161802" name="Text Box 10"/>
          <p:cNvSpPr txBox="1">
            <a:spLocks noChangeArrowheads="1"/>
          </p:cNvSpPr>
          <p:nvPr/>
        </p:nvSpPr>
        <p:spPr bwMode="auto">
          <a:xfrm>
            <a:off x="4140200" y="4941888"/>
            <a:ext cx="1008063"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spcBef>
                <a:spcPct val="50000"/>
              </a:spcBef>
            </a:pPr>
            <a:endParaRPr lang="zh-CN" altLang="zh-CN">
              <a:latin typeface="Tahoma" pitchFamily="34" charset="0"/>
            </a:endParaRPr>
          </a:p>
        </p:txBody>
      </p:sp>
      <p:sp>
        <p:nvSpPr>
          <p:cNvPr id="161803" name="Text Box 11"/>
          <p:cNvSpPr txBox="1">
            <a:spLocks noChangeArrowheads="1"/>
          </p:cNvSpPr>
          <p:nvPr/>
        </p:nvSpPr>
        <p:spPr bwMode="auto">
          <a:xfrm>
            <a:off x="4140200" y="4797425"/>
            <a:ext cx="936625"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spcBef>
                <a:spcPct val="50000"/>
              </a:spcBef>
            </a:pPr>
            <a:r>
              <a:rPr lang="zh-CN" altLang="en-US">
                <a:latin typeface="Tahoma" pitchFamily="34" charset="0"/>
              </a:rPr>
              <a:t>对象的生存期</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GB" altLang="en-US">
                <a:solidFill>
                  <a:schemeClr val="tx1"/>
                </a:solidFill>
              </a:rPr>
              <a:t>序列图</a:t>
            </a:r>
            <a:r>
              <a:rPr lang="zh-CN" altLang="en-GB">
                <a:solidFill>
                  <a:schemeClr val="tx1"/>
                </a:solidFill>
              </a:rPr>
              <a:t>案例</a:t>
            </a:r>
          </a:p>
        </p:txBody>
      </p:sp>
      <p:graphicFrame>
        <p:nvGraphicFramePr>
          <p:cNvPr id="163843" name="Object 3"/>
          <p:cNvGraphicFramePr>
            <a:graphicFrameLocks noChangeAspect="1"/>
          </p:cNvGraphicFramePr>
          <p:nvPr>
            <p:ph idx="1"/>
          </p:nvPr>
        </p:nvGraphicFramePr>
        <p:xfrm>
          <a:off x="1725613" y="2206625"/>
          <a:ext cx="5178425" cy="3884613"/>
        </p:xfrm>
        <a:graphic>
          <a:graphicData uri="http://schemas.openxmlformats.org/presentationml/2006/ole">
            <mc:AlternateContent xmlns:mc="http://schemas.openxmlformats.org/markup-compatibility/2006">
              <mc:Choice xmlns:v="urn:schemas-microsoft-com:vml" Requires="v">
                <p:oleObj spid="_x0000_s163844" name="Rose Model Diagram " r:id="rId4" imgW="4034520" imgH="3136320" progId="Rose.ModelPicture">
                  <p:link updateAutomatic="1"/>
                </p:oleObj>
              </mc:Choice>
              <mc:Fallback>
                <p:oleObj name="Rose Model Diagram " r:id="rId4" imgW="4034520" imgH="3136320" progId="Rose.ModelPicture">
                  <p:link updateAutomatic="1"/>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5613" y="2206625"/>
                        <a:ext cx="5178425" cy="388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GB" altLang="en-US">
                <a:solidFill>
                  <a:schemeClr val="tx1"/>
                </a:solidFill>
              </a:rPr>
              <a:t>序列图</a:t>
            </a:r>
            <a:r>
              <a:rPr lang="zh-CN" altLang="en-GB">
                <a:solidFill>
                  <a:schemeClr val="tx1"/>
                </a:solidFill>
              </a:rPr>
              <a:t>组成</a:t>
            </a:r>
          </a:p>
        </p:txBody>
      </p:sp>
      <p:sp>
        <p:nvSpPr>
          <p:cNvPr id="165891" name="Rectangle 3"/>
          <p:cNvSpPr>
            <a:spLocks noGrp="1" noChangeArrowheads="1"/>
          </p:cNvSpPr>
          <p:nvPr>
            <p:ph type="body" idx="1"/>
          </p:nvPr>
        </p:nvSpPr>
        <p:spPr>
          <a:xfrm>
            <a:off x="684213" y="2017713"/>
            <a:ext cx="8270875" cy="4114800"/>
          </a:xfrm>
        </p:spPr>
        <p:txBody>
          <a:bodyPr/>
          <a:lstStyle/>
          <a:p>
            <a:pPr algn="just"/>
            <a:r>
              <a:rPr lang="en-GB" altLang="en-US"/>
              <a:t>两个</a:t>
            </a:r>
            <a:r>
              <a:rPr lang="zh-CN" altLang="en-GB"/>
              <a:t>方向的扩展</a:t>
            </a:r>
          </a:p>
          <a:p>
            <a:pPr algn="just"/>
            <a:r>
              <a:rPr lang="zh-CN" altLang="en-GB"/>
              <a:t>消息穿梭在序列图中</a:t>
            </a:r>
          </a:p>
          <a:p>
            <a:pPr algn="just"/>
            <a:r>
              <a:rPr lang="zh-CN" altLang="en-GB"/>
              <a:t>一系列对象 </a:t>
            </a:r>
          </a:p>
          <a:p>
            <a:pPr algn="just"/>
            <a:r>
              <a:rPr lang="zh-CN" altLang="en-GB"/>
              <a:t>消息编号</a:t>
            </a:r>
            <a:endParaRPr lang="zh-CN" altLang="en-US" sz="36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GB">
                <a:solidFill>
                  <a:schemeClr val="tx1"/>
                </a:solidFill>
              </a:rPr>
              <a:t>绘制</a:t>
            </a:r>
            <a:r>
              <a:rPr lang="en-US" altLang="en-GB">
                <a:solidFill>
                  <a:schemeClr val="tx1"/>
                </a:solidFill>
              </a:rPr>
              <a:t>序列图</a:t>
            </a:r>
            <a:endParaRPr lang="zh-CN" altLang="en-GB">
              <a:solidFill>
                <a:schemeClr val="tx1"/>
              </a:solidFill>
            </a:endParaRPr>
          </a:p>
        </p:txBody>
      </p:sp>
      <p:sp>
        <p:nvSpPr>
          <p:cNvPr id="167939" name="Rectangle 3"/>
          <p:cNvSpPr>
            <a:spLocks noGrp="1" noChangeArrowheads="1"/>
          </p:cNvSpPr>
          <p:nvPr>
            <p:ph type="body" idx="1"/>
          </p:nvPr>
        </p:nvSpPr>
        <p:spPr/>
        <p:txBody>
          <a:bodyPr/>
          <a:lstStyle/>
          <a:p>
            <a:pPr algn="just">
              <a:lnSpc>
                <a:spcPct val="120000"/>
              </a:lnSpc>
            </a:pPr>
            <a:r>
              <a:rPr lang="zh-CN" altLang="en-GB" sz="3600"/>
              <a:t>相邻摆放</a:t>
            </a:r>
          </a:p>
          <a:p>
            <a:pPr algn="just">
              <a:lnSpc>
                <a:spcPct val="120000"/>
              </a:lnSpc>
            </a:pPr>
            <a:r>
              <a:rPr lang="zh-CN" altLang="en-GB"/>
              <a:t>生存期要精确</a:t>
            </a:r>
          </a:p>
          <a:p>
            <a:pPr algn="just">
              <a:lnSpc>
                <a:spcPct val="120000"/>
              </a:lnSpc>
            </a:pPr>
            <a:r>
              <a:rPr lang="zh-CN" altLang="en-GB"/>
              <a:t>顺序和编号		</a:t>
            </a:r>
          </a:p>
          <a:p>
            <a:pPr algn="just">
              <a:lnSpc>
                <a:spcPct val="120000"/>
              </a:lnSpc>
            </a:pPr>
            <a:r>
              <a:rPr lang="zh-CN" altLang="en-GB"/>
              <a:t>系统运行时的微观图</a:t>
            </a:r>
            <a:endParaRPr lang="zh-CN" altLang="en-US" sz="36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zh-CN" altLang="en-US"/>
              <a:t>协作图元素</a:t>
            </a:r>
          </a:p>
        </p:txBody>
      </p:sp>
      <p:graphicFrame>
        <p:nvGraphicFramePr>
          <p:cNvPr id="169987" name="Object 3"/>
          <p:cNvGraphicFramePr>
            <a:graphicFrameLocks noChangeAspect="1"/>
          </p:cNvGraphicFramePr>
          <p:nvPr>
            <p:ph sz="half" idx="1"/>
          </p:nvPr>
        </p:nvGraphicFramePr>
        <p:xfrm>
          <a:off x="793750" y="1800225"/>
          <a:ext cx="1854200" cy="1911350"/>
        </p:xfrm>
        <a:graphic>
          <a:graphicData uri="http://schemas.openxmlformats.org/presentationml/2006/ole">
            <mc:AlternateContent xmlns:mc="http://schemas.openxmlformats.org/markup-compatibility/2006">
              <mc:Choice xmlns:v="urn:schemas-microsoft-com:vml" Requires="v">
                <p:oleObj spid="_x0000_s169993" name="位图图像" r:id="rId4" imgW="1352381" imgH="1448002" progId="Paint.Picture">
                  <p:embed/>
                </p:oleObj>
              </mc:Choice>
              <mc:Fallback>
                <p:oleObj name="位图图像" r:id="rId4" imgW="1352381" imgH="1448002"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750" y="1800225"/>
                        <a:ext cx="1854200" cy="191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9988" name="Object 4"/>
          <p:cNvGraphicFramePr>
            <a:graphicFrameLocks noChangeAspect="1"/>
          </p:cNvGraphicFramePr>
          <p:nvPr>
            <p:ph sz="quarter" idx="2"/>
          </p:nvPr>
        </p:nvGraphicFramePr>
        <p:xfrm>
          <a:off x="4310063" y="1860550"/>
          <a:ext cx="1985962" cy="936625"/>
        </p:xfrm>
        <a:graphic>
          <a:graphicData uri="http://schemas.openxmlformats.org/presentationml/2006/ole">
            <mc:AlternateContent xmlns:mc="http://schemas.openxmlformats.org/markup-compatibility/2006">
              <mc:Choice xmlns:v="urn:schemas-microsoft-com:vml" Requires="v">
                <p:oleObj spid="_x0000_s169994" name="位图图像" r:id="rId6" imgW="1362265" imgH="666667" progId="Paint.Picture">
                  <p:embed/>
                </p:oleObj>
              </mc:Choice>
              <mc:Fallback>
                <p:oleObj name="位图图像" r:id="rId6" imgW="1362265" imgH="666667" progId="Paint.Picture">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0063" y="1860550"/>
                        <a:ext cx="19859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89" name="Text Box 5"/>
          <p:cNvSpPr txBox="1">
            <a:spLocks noChangeArrowheads="1"/>
          </p:cNvSpPr>
          <p:nvPr/>
        </p:nvSpPr>
        <p:spPr bwMode="auto">
          <a:xfrm>
            <a:off x="1258888" y="3860800"/>
            <a:ext cx="136842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spcBef>
                <a:spcPct val="50000"/>
              </a:spcBef>
            </a:pPr>
            <a:r>
              <a:rPr lang="zh-CN" altLang="en-US">
                <a:latin typeface="Tahoma" pitchFamily="34" charset="0"/>
              </a:rPr>
              <a:t>角色类对象</a:t>
            </a:r>
          </a:p>
        </p:txBody>
      </p:sp>
      <p:sp>
        <p:nvSpPr>
          <p:cNvPr id="169990" name="Text Box 6"/>
          <p:cNvSpPr txBox="1">
            <a:spLocks noChangeArrowheads="1"/>
          </p:cNvSpPr>
          <p:nvPr/>
        </p:nvSpPr>
        <p:spPr bwMode="auto">
          <a:xfrm>
            <a:off x="5191125" y="3429000"/>
            <a:ext cx="11811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spcBef>
                <a:spcPct val="50000"/>
              </a:spcBef>
            </a:pPr>
            <a:r>
              <a:rPr lang="zh-CN" altLang="en-US">
                <a:latin typeface="Tahoma" pitchFamily="34" charset="0"/>
              </a:rPr>
              <a:t>普通对象</a:t>
            </a:r>
          </a:p>
        </p:txBody>
      </p:sp>
      <p:graphicFrame>
        <p:nvGraphicFramePr>
          <p:cNvPr id="169991" name="Object 7"/>
          <p:cNvGraphicFramePr>
            <a:graphicFrameLocks noChangeAspect="1"/>
          </p:cNvGraphicFramePr>
          <p:nvPr>
            <p:ph sz="quarter" idx="3"/>
          </p:nvPr>
        </p:nvGraphicFramePr>
        <p:xfrm>
          <a:off x="1457325" y="4273550"/>
          <a:ext cx="4413250" cy="1600200"/>
        </p:xfrm>
        <a:graphic>
          <a:graphicData uri="http://schemas.openxmlformats.org/presentationml/2006/ole">
            <mc:AlternateContent xmlns:mc="http://schemas.openxmlformats.org/markup-compatibility/2006">
              <mc:Choice xmlns:v="urn:schemas-microsoft-com:vml" Requires="v">
                <p:oleObj spid="_x0000_s169995" name="位图图像" r:id="rId8" imgW="2610214" imgH="980952" progId="Paint.Picture">
                  <p:embed/>
                </p:oleObj>
              </mc:Choice>
              <mc:Fallback>
                <p:oleObj name="位图图像" r:id="rId8" imgW="2610214" imgH="980952" progId="Paint.Picture">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7325" y="4273550"/>
                        <a:ext cx="441325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92" name="Text Box 8"/>
          <p:cNvSpPr txBox="1">
            <a:spLocks noChangeArrowheads="1"/>
          </p:cNvSpPr>
          <p:nvPr/>
        </p:nvSpPr>
        <p:spPr bwMode="auto">
          <a:xfrm>
            <a:off x="2843213" y="5949950"/>
            <a:ext cx="2520950"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spcBef>
                <a:spcPct val="50000"/>
              </a:spcBef>
            </a:pPr>
            <a:r>
              <a:rPr lang="zh-CN" altLang="en-US">
                <a:latin typeface="Tahoma" pitchFamily="34" charset="0"/>
              </a:rPr>
              <a:t>带有编号的消息传递</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GB" altLang="en-US">
                <a:solidFill>
                  <a:schemeClr val="tx1"/>
                </a:solidFill>
              </a:rPr>
              <a:t>协作图</a:t>
            </a:r>
            <a:r>
              <a:rPr lang="zh-CN" altLang="en-GB">
                <a:solidFill>
                  <a:schemeClr val="tx1"/>
                </a:solidFill>
              </a:rPr>
              <a:t>案例</a:t>
            </a:r>
          </a:p>
        </p:txBody>
      </p:sp>
      <p:graphicFrame>
        <p:nvGraphicFramePr>
          <p:cNvPr id="172035" name="Object 3"/>
          <p:cNvGraphicFramePr>
            <a:graphicFrameLocks noChangeAspect="1"/>
          </p:cNvGraphicFramePr>
          <p:nvPr>
            <p:ph idx="1"/>
          </p:nvPr>
        </p:nvGraphicFramePr>
        <p:xfrm>
          <a:off x="1331913" y="2065338"/>
          <a:ext cx="5397500" cy="4316412"/>
        </p:xfrm>
        <a:graphic>
          <a:graphicData uri="http://schemas.openxmlformats.org/presentationml/2006/ole">
            <mc:AlternateContent xmlns:mc="http://schemas.openxmlformats.org/markup-compatibility/2006">
              <mc:Choice xmlns:v="urn:schemas-microsoft-com:vml" Requires="v">
                <p:oleObj spid="_x0000_s172036" name="Rose Model Diagram " r:id="rId4" imgW="3320280" imgH="3206160" progId="Rose.ModelPicture">
                  <p:link updateAutomatic="1"/>
                </p:oleObj>
              </mc:Choice>
              <mc:Fallback>
                <p:oleObj name="Rose Model Diagram " r:id="rId4" imgW="3320280" imgH="3206160" progId="Rose.ModelPicture">
                  <p:link updateAutomatic="1"/>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065338"/>
                        <a:ext cx="5397500" cy="431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zh-CN" altLang="en-US">
                <a:solidFill>
                  <a:schemeClr val="tx1"/>
                </a:solidFill>
              </a:rPr>
              <a:t>协作</a:t>
            </a:r>
            <a:r>
              <a:rPr lang="en-GB" altLang="en-US">
                <a:solidFill>
                  <a:schemeClr val="tx1"/>
                </a:solidFill>
              </a:rPr>
              <a:t>图</a:t>
            </a:r>
            <a:r>
              <a:rPr lang="zh-CN" altLang="en-GB">
                <a:solidFill>
                  <a:schemeClr val="tx1"/>
                </a:solidFill>
              </a:rPr>
              <a:t>组成</a:t>
            </a:r>
          </a:p>
        </p:txBody>
      </p:sp>
      <p:sp>
        <p:nvSpPr>
          <p:cNvPr id="174083" name="Rectangle 3"/>
          <p:cNvSpPr>
            <a:spLocks noGrp="1" noChangeArrowheads="1"/>
          </p:cNvSpPr>
          <p:nvPr>
            <p:ph type="body" idx="1"/>
          </p:nvPr>
        </p:nvSpPr>
        <p:spPr/>
        <p:txBody>
          <a:bodyPr/>
          <a:lstStyle/>
          <a:p>
            <a:pPr algn="just">
              <a:lnSpc>
                <a:spcPct val="120000"/>
              </a:lnSpc>
            </a:pPr>
            <a:r>
              <a:rPr lang="zh-CN" altLang="en-GB" sz="3600"/>
              <a:t>对象节点</a:t>
            </a:r>
          </a:p>
          <a:p>
            <a:pPr algn="just">
              <a:lnSpc>
                <a:spcPct val="120000"/>
              </a:lnSpc>
            </a:pPr>
            <a:r>
              <a:rPr lang="zh-CN" altLang="en-GB" sz="3600"/>
              <a:t>消息链接</a:t>
            </a:r>
          </a:p>
          <a:p>
            <a:pPr algn="just">
              <a:lnSpc>
                <a:spcPct val="120000"/>
              </a:lnSpc>
            </a:pPr>
            <a:r>
              <a:rPr lang="zh-CN" altLang="en-GB" sz="3600"/>
              <a:t>网络布局</a:t>
            </a:r>
          </a:p>
          <a:p>
            <a:pPr algn="just">
              <a:lnSpc>
                <a:spcPct val="120000"/>
              </a:lnSpc>
            </a:pPr>
            <a:r>
              <a:rPr lang="zh-CN" altLang="en-GB" sz="3600"/>
              <a:t>消息编号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zh-CN" altLang="en-GB">
                <a:solidFill>
                  <a:schemeClr val="tx1"/>
                </a:solidFill>
              </a:rPr>
              <a:t>绘制</a:t>
            </a:r>
            <a:r>
              <a:rPr lang="en-US" altLang="en-GB">
                <a:solidFill>
                  <a:schemeClr val="tx1"/>
                </a:solidFill>
              </a:rPr>
              <a:t>协作图</a:t>
            </a:r>
            <a:endParaRPr lang="zh-CN" altLang="en-GB">
              <a:solidFill>
                <a:schemeClr val="tx1"/>
              </a:solidFill>
            </a:endParaRPr>
          </a:p>
        </p:txBody>
      </p:sp>
      <p:sp>
        <p:nvSpPr>
          <p:cNvPr id="176131" name="Rectangle 3"/>
          <p:cNvSpPr>
            <a:spLocks noGrp="1" noChangeArrowheads="1"/>
          </p:cNvSpPr>
          <p:nvPr>
            <p:ph type="body" idx="1"/>
          </p:nvPr>
        </p:nvSpPr>
        <p:spPr>
          <a:xfrm>
            <a:off x="457200" y="1600200"/>
            <a:ext cx="8088313" cy="4167188"/>
          </a:xfrm>
        </p:spPr>
        <p:txBody>
          <a:bodyPr/>
          <a:lstStyle/>
          <a:p>
            <a:r>
              <a:rPr lang="zh-CN" altLang="en-GB" sz="2700"/>
              <a:t>重点描述消息</a:t>
            </a:r>
          </a:p>
          <a:p>
            <a:r>
              <a:rPr lang="zh-CN" altLang="en-GB" sz="2700"/>
              <a:t>网状的图</a:t>
            </a:r>
          </a:p>
          <a:p>
            <a:r>
              <a:rPr lang="zh-CN" altLang="en-GB" sz="2700"/>
              <a:t>两个对象之间的多条消息</a:t>
            </a:r>
          </a:p>
          <a:p>
            <a:r>
              <a:rPr lang="zh-CN" altLang="en-GB" sz="2700"/>
              <a:t>核心对象放在中间</a:t>
            </a:r>
          </a:p>
          <a:p>
            <a:r>
              <a:rPr lang="zh-CN" altLang="en-GB" sz="2700"/>
              <a:t>编号要准确</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a:t>软件工程准则</a:t>
            </a:r>
          </a:p>
        </p:txBody>
      </p:sp>
      <p:sp>
        <p:nvSpPr>
          <p:cNvPr id="18435" name="Rectangle 3"/>
          <p:cNvSpPr>
            <a:spLocks noGrp="1" noChangeArrowheads="1"/>
          </p:cNvSpPr>
          <p:nvPr>
            <p:ph type="body" idx="1"/>
          </p:nvPr>
        </p:nvSpPr>
        <p:spPr>
          <a:xfrm>
            <a:off x="900113" y="1989138"/>
            <a:ext cx="7961312" cy="4435475"/>
          </a:xfrm>
        </p:spPr>
        <p:txBody>
          <a:bodyPr/>
          <a:lstStyle/>
          <a:p>
            <a:r>
              <a:rPr lang="zh-CN" altLang="en-US"/>
              <a:t>七条基本准则</a:t>
            </a:r>
          </a:p>
          <a:p>
            <a:pPr lvl="1"/>
            <a:r>
              <a:rPr lang="en-US" altLang="zh-CN"/>
              <a:t>1) </a:t>
            </a:r>
            <a:r>
              <a:rPr lang="zh-CN" altLang="en-US"/>
              <a:t>生命周期计划；</a:t>
            </a:r>
          </a:p>
          <a:p>
            <a:pPr lvl="1"/>
            <a:r>
              <a:rPr lang="en-US" altLang="zh-CN"/>
              <a:t>2) </a:t>
            </a:r>
            <a:r>
              <a:rPr lang="zh-CN" altLang="en-US"/>
              <a:t>阶段评审；</a:t>
            </a:r>
          </a:p>
          <a:p>
            <a:pPr lvl="1"/>
            <a:r>
              <a:rPr lang="en-US" altLang="zh-CN"/>
              <a:t>3) </a:t>
            </a:r>
            <a:r>
              <a:rPr lang="zh-CN" altLang="en-US"/>
              <a:t>变更控制；</a:t>
            </a:r>
          </a:p>
          <a:p>
            <a:pPr lvl="1"/>
            <a:r>
              <a:rPr lang="en-US" altLang="zh-CN"/>
              <a:t>4) </a:t>
            </a:r>
            <a:r>
              <a:rPr lang="zh-CN" altLang="en-US"/>
              <a:t>改进程序设计技术；</a:t>
            </a:r>
          </a:p>
          <a:p>
            <a:pPr lvl="1"/>
            <a:r>
              <a:rPr lang="en-US" altLang="zh-CN"/>
              <a:t>5) </a:t>
            </a:r>
            <a:r>
              <a:rPr lang="zh-CN" altLang="en-US"/>
              <a:t>控制人员规模；</a:t>
            </a:r>
          </a:p>
          <a:p>
            <a:pPr lvl="1"/>
            <a:r>
              <a:rPr lang="en-US" altLang="zh-CN"/>
              <a:t>6) </a:t>
            </a:r>
            <a:r>
              <a:rPr lang="zh-CN" altLang="en-US"/>
              <a:t>定义评审； </a:t>
            </a:r>
          </a:p>
          <a:p>
            <a:pPr lvl="1"/>
            <a:r>
              <a:rPr lang="en-US" altLang="zh-CN"/>
              <a:t>7) </a:t>
            </a:r>
            <a:r>
              <a:rPr lang="zh-CN" altLang="en-US"/>
              <a:t>不断改进软件工程；</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zh-CN" altLang="en-US">
                <a:solidFill>
                  <a:schemeClr val="tx1"/>
                </a:solidFill>
              </a:rPr>
              <a:t>演化图</a:t>
            </a:r>
            <a:endParaRPr lang="zh-CN" altLang="en-GB">
              <a:solidFill>
                <a:schemeClr val="tx1"/>
              </a:solidFill>
            </a:endParaRPr>
          </a:p>
        </p:txBody>
      </p:sp>
      <p:sp>
        <p:nvSpPr>
          <p:cNvPr id="178179" name="Rectangle 3"/>
          <p:cNvSpPr>
            <a:spLocks noGrp="1" noChangeArrowheads="1"/>
          </p:cNvSpPr>
          <p:nvPr>
            <p:ph type="body" idx="1"/>
          </p:nvPr>
        </p:nvSpPr>
        <p:spPr>
          <a:xfrm>
            <a:off x="728663" y="1989138"/>
            <a:ext cx="8020050" cy="4114800"/>
          </a:xfrm>
        </p:spPr>
        <p:txBody>
          <a:bodyPr/>
          <a:lstStyle/>
          <a:p>
            <a:pPr>
              <a:lnSpc>
                <a:spcPct val="110000"/>
              </a:lnSpc>
            </a:pPr>
            <a:r>
              <a:rPr lang="en-GB" altLang="en-US" sz="2400"/>
              <a:t>状态图</a:t>
            </a:r>
            <a:endParaRPr lang="en-GB" altLang="zh-CN" sz="2400"/>
          </a:p>
          <a:p>
            <a:pPr lvl="1">
              <a:lnSpc>
                <a:spcPct val="110000"/>
              </a:lnSpc>
            </a:pPr>
            <a:r>
              <a:rPr lang="en-GB" altLang="zh-CN" sz="2400"/>
              <a:t>描述</a:t>
            </a:r>
            <a:r>
              <a:rPr lang="zh-CN" altLang="en-GB" sz="2400"/>
              <a:t>某一对象的生命周期中需要关注的不同状态</a:t>
            </a:r>
            <a:endParaRPr lang="zh-CN" altLang="en-US" sz="2400"/>
          </a:p>
          <a:p>
            <a:pPr lvl="1">
              <a:lnSpc>
                <a:spcPct val="110000"/>
              </a:lnSpc>
            </a:pPr>
            <a:r>
              <a:rPr lang="zh-CN" altLang="en-GB" sz="2400"/>
              <a:t>刺激状态转移的事件和对象采取的动作也要被描述</a:t>
            </a:r>
          </a:p>
          <a:p>
            <a:pPr>
              <a:lnSpc>
                <a:spcPct val="110000"/>
              </a:lnSpc>
            </a:pPr>
            <a:r>
              <a:rPr lang="en-GB" altLang="en-US" sz="2400"/>
              <a:t>活动图</a:t>
            </a:r>
            <a:endParaRPr lang="en-GB" altLang="zh-CN" sz="2400"/>
          </a:p>
          <a:p>
            <a:pPr lvl="1">
              <a:lnSpc>
                <a:spcPct val="110000"/>
              </a:lnSpc>
            </a:pPr>
            <a:r>
              <a:rPr lang="zh-CN" altLang="en-GB" sz="2400"/>
              <a:t>描述用例内部的活动或方法的流程</a:t>
            </a:r>
          </a:p>
          <a:p>
            <a:pPr lvl="1">
              <a:lnSpc>
                <a:spcPct val="110000"/>
              </a:lnSpc>
            </a:pPr>
            <a:r>
              <a:rPr lang="zh-CN" altLang="en-GB" sz="2400"/>
              <a:t>多了对并行活动的描述以外它就是流程图</a:t>
            </a:r>
          </a:p>
          <a:p>
            <a:pPr lvl="1">
              <a:lnSpc>
                <a:spcPct val="110000"/>
              </a:lnSpc>
            </a:pPr>
            <a:r>
              <a:rPr lang="en-US" altLang="zh-CN" sz="2400"/>
              <a:t>Rose2002</a:t>
            </a:r>
            <a:r>
              <a:rPr lang="zh-CN" altLang="en-US" sz="2400"/>
              <a:t>中活动图中可以增加对状态的描述</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zh-CN" altLang="en-GB">
                <a:solidFill>
                  <a:schemeClr val="tx1"/>
                </a:solidFill>
              </a:rPr>
              <a:t>演化图</a:t>
            </a:r>
            <a:r>
              <a:rPr lang="en-GB" altLang="zh-CN">
                <a:solidFill>
                  <a:schemeClr val="tx1"/>
                </a:solidFill>
              </a:rPr>
              <a:t>5</a:t>
            </a:r>
            <a:r>
              <a:rPr lang="zh-CN" altLang="en-GB">
                <a:solidFill>
                  <a:schemeClr val="tx1"/>
                </a:solidFill>
              </a:rPr>
              <a:t>个要素</a:t>
            </a:r>
          </a:p>
        </p:txBody>
      </p:sp>
      <p:sp>
        <p:nvSpPr>
          <p:cNvPr id="180227" name="Rectangle 3"/>
          <p:cNvSpPr>
            <a:spLocks noChangeArrowheads="1"/>
          </p:cNvSpPr>
          <p:nvPr/>
        </p:nvSpPr>
        <p:spPr bwMode="auto">
          <a:xfrm>
            <a:off x="1979613" y="2635250"/>
            <a:ext cx="5905500" cy="28813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lstStyle/>
          <a:p>
            <a:pPr algn="ctr"/>
            <a:r>
              <a:rPr lang="zh-CN" altLang="en-GB" sz="2400" b="1"/>
              <a:t>用例范围</a:t>
            </a:r>
            <a:endParaRPr lang="zh-CN" altLang="en-US" sz="2400" b="1"/>
          </a:p>
        </p:txBody>
      </p:sp>
      <p:sp>
        <p:nvSpPr>
          <p:cNvPr id="180228" name="Rectangle 4"/>
          <p:cNvSpPr>
            <a:spLocks noChangeArrowheads="1"/>
          </p:cNvSpPr>
          <p:nvPr/>
        </p:nvSpPr>
        <p:spPr bwMode="auto">
          <a:xfrm>
            <a:off x="2484438" y="3211513"/>
            <a:ext cx="1079500" cy="431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lstStyle/>
          <a:p>
            <a:pPr algn="ctr"/>
            <a:r>
              <a:rPr lang="en-GB" altLang="en-US" sz="2400" b="1"/>
              <a:t>动作</a:t>
            </a:r>
            <a:endParaRPr lang="zh-CN" altLang="en-US" sz="2400" b="1"/>
          </a:p>
        </p:txBody>
      </p:sp>
      <p:sp>
        <p:nvSpPr>
          <p:cNvPr id="180229" name="AutoShape 5"/>
          <p:cNvSpPr>
            <a:spLocks noChangeArrowheads="1"/>
          </p:cNvSpPr>
          <p:nvPr/>
        </p:nvSpPr>
        <p:spPr bwMode="auto">
          <a:xfrm>
            <a:off x="323850" y="3500438"/>
            <a:ext cx="1368425" cy="914400"/>
          </a:xfrm>
          <a:prstGeom prst="irregularSeal1">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lstStyle/>
          <a:p>
            <a:pPr algn="ctr"/>
            <a:r>
              <a:rPr lang="en-GB" altLang="en-US" b="1">
                <a:latin typeface="Tahoma" pitchFamily="34" charset="0"/>
              </a:rPr>
              <a:t>事件</a:t>
            </a:r>
            <a:endParaRPr lang="zh-CN" altLang="en-US" b="1">
              <a:latin typeface="Tahoma" pitchFamily="34" charset="0"/>
            </a:endParaRPr>
          </a:p>
        </p:txBody>
      </p:sp>
      <p:sp>
        <p:nvSpPr>
          <p:cNvPr id="180230" name="AutoShape 6"/>
          <p:cNvSpPr>
            <a:spLocks noChangeArrowheads="1"/>
          </p:cNvSpPr>
          <p:nvPr/>
        </p:nvSpPr>
        <p:spPr bwMode="auto">
          <a:xfrm>
            <a:off x="2555875" y="3643313"/>
            <a:ext cx="962025" cy="914400"/>
          </a:xfrm>
          <a:prstGeom prst="pentag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lstStyle/>
          <a:p>
            <a:pPr algn="ctr"/>
            <a:r>
              <a:rPr lang="zh-CN" altLang="en-US">
                <a:latin typeface="Tahoma" pitchFamily="34" charset="0"/>
              </a:rPr>
              <a:t>状态</a:t>
            </a:r>
            <a:r>
              <a:rPr lang="en-US" altLang="zh-CN">
                <a:latin typeface="Tahoma" pitchFamily="34" charset="0"/>
              </a:rPr>
              <a:t>1</a:t>
            </a:r>
          </a:p>
        </p:txBody>
      </p:sp>
      <p:sp>
        <p:nvSpPr>
          <p:cNvPr id="180231" name="AutoShape 7"/>
          <p:cNvSpPr>
            <a:spLocks noChangeArrowheads="1"/>
          </p:cNvSpPr>
          <p:nvPr/>
        </p:nvSpPr>
        <p:spPr bwMode="auto">
          <a:xfrm>
            <a:off x="6804025" y="3716338"/>
            <a:ext cx="962025" cy="914400"/>
          </a:xfrm>
          <a:prstGeom prst="pentag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lstStyle/>
          <a:p>
            <a:pPr algn="ctr"/>
            <a:r>
              <a:rPr lang="zh-CN" altLang="en-US">
                <a:latin typeface="Tahoma" pitchFamily="34" charset="0"/>
              </a:rPr>
              <a:t>状态</a:t>
            </a:r>
            <a:r>
              <a:rPr lang="en-US" altLang="zh-CN">
                <a:latin typeface="Tahoma" pitchFamily="34" charset="0"/>
              </a:rPr>
              <a:t>2</a:t>
            </a:r>
          </a:p>
        </p:txBody>
      </p:sp>
      <p:sp>
        <p:nvSpPr>
          <p:cNvPr id="180232" name="AutoShape 8"/>
          <p:cNvSpPr>
            <a:spLocks noChangeArrowheads="1"/>
          </p:cNvSpPr>
          <p:nvPr/>
        </p:nvSpPr>
        <p:spPr bwMode="auto">
          <a:xfrm>
            <a:off x="3708400" y="3573463"/>
            <a:ext cx="865188" cy="431800"/>
          </a:xfrm>
          <a:prstGeom prst="diamond">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lstStyle/>
          <a:p>
            <a:pPr algn="ctr"/>
            <a:r>
              <a:rPr lang="zh-CN" altLang="en-US">
                <a:latin typeface="Tahoma" pitchFamily="34" charset="0"/>
              </a:rPr>
              <a:t>条件</a:t>
            </a:r>
          </a:p>
        </p:txBody>
      </p:sp>
      <p:cxnSp>
        <p:nvCxnSpPr>
          <p:cNvPr id="180233" name="AutoShape 9"/>
          <p:cNvCxnSpPr>
            <a:cxnSpLocks noChangeShapeType="1"/>
            <a:stCxn id="180229" idx="3"/>
            <a:endCxn id="180230" idx="1"/>
          </p:cNvCxnSpPr>
          <p:nvPr/>
        </p:nvCxnSpPr>
        <p:spPr bwMode="auto">
          <a:xfrm flipV="1">
            <a:off x="1798638" y="4402138"/>
            <a:ext cx="919162" cy="77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234" name="AutoShape 10"/>
          <p:cNvCxnSpPr>
            <a:cxnSpLocks noChangeShapeType="1"/>
            <a:stCxn id="180230" idx="5"/>
            <a:endCxn id="180235" idx="2"/>
          </p:cNvCxnSpPr>
          <p:nvPr/>
        </p:nvCxnSpPr>
        <p:spPr bwMode="auto">
          <a:xfrm>
            <a:off x="3740150" y="4402138"/>
            <a:ext cx="1196975" cy="920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0235" name="Oval 11"/>
          <p:cNvSpPr>
            <a:spLocks noChangeArrowheads="1"/>
          </p:cNvSpPr>
          <p:nvPr/>
        </p:nvSpPr>
        <p:spPr bwMode="auto">
          <a:xfrm>
            <a:off x="4643438" y="3787775"/>
            <a:ext cx="1439862" cy="5762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lstStyle/>
          <a:p>
            <a:pPr algn="ctr"/>
            <a:r>
              <a:rPr lang="zh-CN" altLang="en-GB" b="1">
                <a:latin typeface="Tahoma" pitchFamily="34" charset="0"/>
              </a:rPr>
              <a:t>活动</a:t>
            </a:r>
            <a:endParaRPr lang="zh-CN" altLang="en-US" b="1">
              <a:latin typeface="Tahoma" pitchFamily="34" charset="0"/>
            </a:endParaRPr>
          </a:p>
        </p:txBody>
      </p:sp>
      <p:cxnSp>
        <p:nvCxnSpPr>
          <p:cNvPr id="180236" name="AutoShape 12"/>
          <p:cNvCxnSpPr>
            <a:cxnSpLocks noChangeShapeType="1"/>
            <a:stCxn id="180235" idx="6"/>
            <a:endCxn id="180231" idx="1"/>
          </p:cNvCxnSpPr>
          <p:nvPr/>
        </p:nvCxnSpPr>
        <p:spPr bwMode="auto">
          <a:xfrm flipV="1">
            <a:off x="6467475" y="4483100"/>
            <a:ext cx="766763" cy="111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0237" name="AutoShape 13"/>
          <p:cNvSpPr>
            <a:spLocks noChangeArrowheads="1"/>
          </p:cNvSpPr>
          <p:nvPr/>
        </p:nvSpPr>
        <p:spPr bwMode="auto">
          <a:xfrm>
            <a:off x="2339975" y="1989138"/>
            <a:ext cx="1871663" cy="863600"/>
          </a:xfrm>
          <a:prstGeom prst="cloudCallout">
            <a:avLst>
              <a:gd name="adj1" fmla="val -30324"/>
              <a:gd name="adj2" fmla="val 9797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lstStyle/>
          <a:p>
            <a:pPr algn="ctr"/>
            <a:r>
              <a:rPr lang="zh-CN" altLang="en-US">
                <a:latin typeface="Tahoma" pitchFamily="34" charset="0"/>
              </a:rPr>
              <a:t>对象的方法调用</a:t>
            </a:r>
          </a:p>
        </p:txBody>
      </p:sp>
      <p:cxnSp>
        <p:nvCxnSpPr>
          <p:cNvPr id="180238" name="AutoShape 14"/>
          <p:cNvCxnSpPr>
            <a:cxnSpLocks noChangeShapeType="1"/>
            <a:stCxn id="180230" idx="3"/>
            <a:endCxn id="180231" idx="3"/>
          </p:cNvCxnSpPr>
          <p:nvPr/>
        </p:nvCxnSpPr>
        <p:spPr bwMode="auto">
          <a:xfrm rot="16200000" flipH="1">
            <a:off x="5446713" y="2806700"/>
            <a:ext cx="80962" cy="4516438"/>
          </a:xfrm>
          <a:prstGeom prst="bentConnector3">
            <a:avLst>
              <a:gd name="adj1" fmla="val 38039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zh-CN" altLang="en-US"/>
              <a:t>事件类型</a:t>
            </a:r>
          </a:p>
        </p:txBody>
      </p:sp>
      <p:sp>
        <p:nvSpPr>
          <p:cNvPr id="182275" name="Rectangle 3"/>
          <p:cNvSpPr>
            <a:spLocks noGrp="1" noChangeArrowheads="1"/>
          </p:cNvSpPr>
          <p:nvPr>
            <p:ph type="body" idx="1"/>
          </p:nvPr>
        </p:nvSpPr>
        <p:spPr/>
        <p:txBody>
          <a:bodyPr/>
          <a:lstStyle/>
          <a:p>
            <a:pPr algn="just">
              <a:lnSpc>
                <a:spcPct val="120000"/>
              </a:lnSpc>
            </a:pPr>
            <a:r>
              <a:rPr lang="en-GB" altLang="en-US"/>
              <a:t>有两种类型事件</a:t>
            </a:r>
            <a:endParaRPr lang="en-GB" altLang="zh-CN" sz="3600"/>
          </a:p>
          <a:p>
            <a:pPr lvl="1" algn="just">
              <a:lnSpc>
                <a:spcPct val="120000"/>
              </a:lnSpc>
            </a:pPr>
            <a:r>
              <a:rPr lang="en-GB" altLang="en-US"/>
              <a:t>内部事件</a:t>
            </a:r>
            <a:endParaRPr lang="en-GB" altLang="zh-CN"/>
          </a:p>
          <a:p>
            <a:pPr lvl="2" algn="just">
              <a:lnSpc>
                <a:spcPct val="120000"/>
              </a:lnSpc>
            </a:pPr>
            <a:r>
              <a:rPr lang="en-GB" altLang="en-US"/>
              <a:t>为从系统内部激发的事件，</a:t>
            </a:r>
            <a:r>
              <a:rPr lang="en-GB" altLang="zh-CN"/>
              <a:t>一个对象</a:t>
            </a:r>
            <a:r>
              <a:rPr lang="zh-CN" altLang="en-GB"/>
              <a:t>的动作通过事件激活另一个对象动作</a:t>
            </a:r>
          </a:p>
          <a:p>
            <a:pPr lvl="1" algn="just">
              <a:lnSpc>
                <a:spcPct val="120000"/>
              </a:lnSpc>
            </a:pPr>
            <a:r>
              <a:rPr lang="en-GB" altLang="en-US"/>
              <a:t>外部事件</a:t>
            </a:r>
            <a:endParaRPr lang="en-GB" altLang="zh-CN"/>
          </a:p>
          <a:p>
            <a:pPr lvl="2" algn="just">
              <a:lnSpc>
                <a:spcPct val="120000"/>
              </a:lnSpc>
            </a:pPr>
            <a:r>
              <a:rPr lang="en-GB" altLang="en-US"/>
              <a:t>为从系统边界外的激发的事件</a:t>
            </a:r>
            <a:endParaRPr lang="zh-CN" altLang="en-US" sz="280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GB" altLang="en-US">
                <a:solidFill>
                  <a:schemeClr val="tx1"/>
                </a:solidFill>
              </a:rPr>
              <a:t>状态和事件</a:t>
            </a:r>
            <a:endParaRPr lang="en-GB" altLang="zh-CN">
              <a:solidFill>
                <a:schemeClr val="tx1"/>
              </a:solidFill>
            </a:endParaRPr>
          </a:p>
        </p:txBody>
      </p:sp>
      <p:sp>
        <p:nvSpPr>
          <p:cNvPr id="184323" name="Rectangle 3"/>
          <p:cNvSpPr>
            <a:spLocks noGrp="1" noChangeArrowheads="1"/>
          </p:cNvSpPr>
          <p:nvPr>
            <p:ph type="body" idx="1"/>
          </p:nvPr>
        </p:nvSpPr>
        <p:spPr>
          <a:xfrm>
            <a:off x="611188" y="2017713"/>
            <a:ext cx="8343900" cy="4114800"/>
          </a:xfrm>
        </p:spPr>
        <p:txBody>
          <a:bodyPr/>
          <a:lstStyle/>
          <a:p>
            <a:r>
              <a:rPr lang="zh-CN" altLang="en-GB"/>
              <a:t>状态是某一时间段内对象所保持的稳定态</a:t>
            </a:r>
          </a:p>
          <a:p>
            <a:pPr lvl="1"/>
            <a:r>
              <a:rPr lang="zh-CN" altLang="en-GB"/>
              <a:t>一个对象的状态一般是有限的</a:t>
            </a:r>
          </a:p>
          <a:p>
            <a:pPr lvl="1" algn="just"/>
            <a:r>
              <a:rPr lang="zh-CN" altLang="en-GB"/>
              <a:t>状态可以想象成对象演化当中的照片</a:t>
            </a:r>
          </a:p>
          <a:p>
            <a:r>
              <a:rPr lang="zh-CN" altLang="en-GB"/>
              <a:t>事件是来自对象外部的刺激</a:t>
            </a:r>
          </a:p>
          <a:p>
            <a:pPr lvl="1"/>
            <a:r>
              <a:rPr lang="zh-CN" altLang="en-GB"/>
              <a:t>事件是对象演化的动力</a:t>
            </a:r>
            <a:endParaRPr lang="en-GB" altLang="zh-CN"/>
          </a:p>
          <a:p>
            <a:pPr lvl="1"/>
            <a:r>
              <a:rPr lang="zh-CN" altLang="en-US"/>
              <a:t>事件可以想象成电击对象的行为</a:t>
            </a:r>
            <a:endParaRPr lang="zh-CN" altLang="en-US" sz="33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GB" altLang="en-US">
                <a:solidFill>
                  <a:schemeClr val="tx1"/>
                </a:solidFill>
              </a:rPr>
              <a:t>状态图元素</a:t>
            </a:r>
            <a:endParaRPr lang="en-GB" altLang="zh-CN">
              <a:solidFill>
                <a:schemeClr val="tx1"/>
              </a:solidFill>
            </a:endParaRPr>
          </a:p>
        </p:txBody>
      </p:sp>
      <p:sp>
        <p:nvSpPr>
          <p:cNvPr id="186371" name="Freeform 3"/>
          <p:cNvSpPr>
            <a:spLocks/>
          </p:cNvSpPr>
          <p:nvPr/>
        </p:nvSpPr>
        <p:spPr bwMode="auto">
          <a:xfrm>
            <a:off x="1042988" y="2852738"/>
            <a:ext cx="1790700" cy="903287"/>
          </a:xfrm>
          <a:custGeom>
            <a:avLst/>
            <a:gdLst>
              <a:gd name="T0" fmla="*/ 102 w 1245"/>
              <a:gd name="T1" fmla="*/ 0 h 623"/>
              <a:gd name="T2" fmla="*/ 81 w 1245"/>
              <a:gd name="T3" fmla="*/ 2 h 623"/>
              <a:gd name="T4" fmla="*/ 62 w 1245"/>
              <a:gd name="T5" fmla="*/ 9 h 623"/>
              <a:gd name="T6" fmla="*/ 45 w 1245"/>
              <a:gd name="T7" fmla="*/ 17 h 623"/>
              <a:gd name="T8" fmla="*/ 29 w 1245"/>
              <a:gd name="T9" fmla="*/ 31 h 623"/>
              <a:gd name="T10" fmla="*/ 17 w 1245"/>
              <a:gd name="T11" fmla="*/ 47 h 623"/>
              <a:gd name="T12" fmla="*/ 9 w 1245"/>
              <a:gd name="T13" fmla="*/ 64 h 623"/>
              <a:gd name="T14" fmla="*/ 2 w 1245"/>
              <a:gd name="T15" fmla="*/ 83 h 623"/>
              <a:gd name="T16" fmla="*/ 0 w 1245"/>
              <a:gd name="T17" fmla="*/ 104 h 623"/>
              <a:gd name="T18" fmla="*/ 0 w 1245"/>
              <a:gd name="T19" fmla="*/ 519 h 623"/>
              <a:gd name="T20" fmla="*/ 2 w 1245"/>
              <a:gd name="T21" fmla="*/ 540 h 623"/>
              <a:gd name="T22" fmla="*/ 9 w 1245"/>
              <a:gd name="T23" fmla="*/ 561 h 623"/>
              <a:gd name="T24" fmla="*/ 17 w 1245"/>
              <a:gd name="T25" fmla="*/ 578 h 623"/>
              <a:gd name="T26" fmla="*/ 29 w 1245"/>
              <a:gd name="T27" fmla="*/ 594 h 623"/>
              <a:gd name="T28" fmla="*/ 45 w 1245"/>
              <a:gd name="T29" fmla="*/ 606 h 623"/>
              <a:gd name="T30" fmla="*/ 62 w 1245"/>
              <a:gd name="T31" fmla="*/ 614 h 623"/>
              <a:gd name="T32" fmla="*/ 81 w 1245"/>
              <a:gd name="T33" fmla="*/ 621 h 623"/>
              <a:gd name="T34" fmla="*/ 102 w 1245"/>
              <a:gd name="T35" fmla="*/ 623 h 623"/>
              <a:gd name="T36" fmla="*/ 1141 w 1245"/>
              <a:gd name="T37" fmla="*/ 623 h 623"/>
              <a:gd name="T38" fmla="*/ 1162 w 1245"/>
              <a:gd name="T39" fmla="*/ 621 h 623"/>
              <a:gd name="T40" fmla="*/ 1182 w 1245"/>
              <a:gd name="T41" fmla="*/ 614 h 623"/>
              <a:gd name="T42" fmla="*/ 1200 w 1245"/>
              <a:gd name="T43" fmla="*/ 606 h 623"/>
              <a:gd name="T44" fmla="*/ 1215 w 1245"/>
              <a:gd name="T45" fmla="*/ 594 h 623"/>
              <a:gd name="T46" fmla="*/ 1227 w 1245"/>
              <a:gd name="T47" fmla="*/ 578 h 623"/>
              <a:gd name="T48" fmla="*/ 1236 w 1245"/>
              <a:gd name="T49" fmla="*/ 561 h 623"/>
              <a:gd name="T50" fmla="*/ 1243 w 1245"/>
              <a:gd name="T51" fmla="*/ 540 h 623"/>
              <a:gd name="T52" fmla="*/ 1245 w 1245"/>
              <a:gd name="T53" fmla="*/ 519 h 623"/>
              <a:gd name="T54" fmla="*/ 1245 w 1245"/>
              <a:gd name="T55" fmla="*/ 104 h 623"/>
              <a:gd name="T56" fmla="*/ 1243 w 1245"/>
              <a:gd name="T57" fmla="*/ 83 h 623"/>
              <a:gd name="T58" fmla="*/ 1236 w 1245"/>
              <a:gd name="T59" fmla="*/ 64 h 623"/>
              <a:gd name="T60" fmla="*/ 1227 w 1245"/>
              <a:gd name="T61" fmla="*/ 47 h 623"/>
              <a:gd name="T62" fmla="*/ 1215 w 1245"/>
              <a:gd name="T63" fmla="*/ 31 h 623"/>
              <a:gd name="T64" fmla="*/ 1200 w 1245"/>
              <a:gd name="T65" fmla="*/ 17 h 623"/>
              <a:gd name="T66" fmla="*/ 1182 w 1245"/>
              <a:gd name="T67" fmla="*/ 9 h 623"/>
              <a:gd name="T68" fmla="*/ 1162 w 1245"/>
              <a:gd name="T69" fmla="*/ 2 h 623"/>
              <a:gd name="T70" fmla="*/ 1141 w 1245"/>
              <a:gd name="T71" fmla="*/ 0 h 623"/>
              <a:gd name="T72" fmla="*/ 102 w 1245"/>
              <a:gd name="T73" fmla="*/ 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45" h="623">
                <a:moveTo>
                  <a:pt x="102" y="0"/>
                </a:moveTo>
                <a:lnTo>
                  <a:pt x="81" y="2"/>
                </a:lnTo>
                <a:lnTo>
                  <a:pt x="62" y="9"/>
                </a:lnTo>
                <a:lnTo>
                  <a:pt x="45" y="17"/>
                </a:lnTo>
                <a:lnTo>
                  <a:pt x="29" y="31"/>
                </a:lnTo>
                <a:lnTo>
                  <a:pt x="17" y="47"/>
                </a:lnTo>
                <a:lnTo>
                  <a:pt x="9" y="64"/>
                </a:lnTo>
                <a:lnTo>
                  <a:pt x="2" y="83"/>
                </a:lnTo>
                <a:lnTo>
                  <a:pt x="0" y="104"/>
                </a:lnTo>
                <a:lnTo>
                  <a:pt x="0" y="519"/>
                </a:lnTo>
                <a:lnTo>
                  <a:pt x="2" y="540"/>
                </a:lnTo>
                <a:lnTo>
                  <a:pt x="9" y="561"/>
                </a:lnTo>
                <a:lnTo>
                  <a:pt x="17" y="578"/>
                </a:lnTo>
                <a:lnTo>
                  <a:pt x="29" y="594"/>
                </a:lnTo>
                <a:lnTo>
                  <a:pt x="45" y="606"/>
                </a:lnTo>
                <a:lnTo>
                  <a:pt x="62" y="614"/>
                </a:lnTo>
                <a:lnTo>
                  <a:pt x="81" y="621"/>
                </a:lnTo>
                <a:lnTo>
                  <a:pt x="102" y="623"/>
                </a:lnTo>
                <a:lnTo>
                  <a:pt x="1141" y="623"/>
                </a:lnTo>
                <a:lnTo>
                  <a:pt x="1162" y="621"/>
                </a:lnTo>
                <a:lnTo>
                  <a:pt x="1182" y="614"/>
                </a:lnTo>
                <a:lnTo>
                  <a:pt x="1200" y="606"/>
                </a:lnTo>
                <a:lnTo>
                  <a:pt x="1215" y="594"/>
                </a:lnTo>
                <a:lnTo>
                  <a:pt x="1227" y="578"/>
                </a:lnTo>
                <a:lnTo>
                  <a:pt x="1236" y="561"/>
                </a:lnTo>
                <a:lnTo>
                  <a:pt x="1243" y="540"/>
                </a:lnTo>
                <a:lnTo>
                  <a:pt x="1245" y="519"/>
                </a:lnTo>
                <a:lnTo>
                  <a:pt x="1245" y="104"/>
                </a:lnTo>
                <a:lnTo>
                  <a:pt x="1243" y="83"/>
                </a:lnTo>
                <a:lnTo>
                  <a:pt x="1236" y="64"/>
                </a:lnTo>
                <a:lnTo>
                  <a:pt x="1227" y="47"/>
                </a:lnTo>
                <a:lnTo>
                  <a:pt x="1215" y="31"/>
                </a:lnTo>
                <a:lnTo>
                  <a:pt x="1200" y="17"/>
                </a:lnTo>
                <a:lnTo>
                  <a:pt x="1182" y="9"/>
                </a:lnTo>
                <a:lnTo>
                  <a:pt x="1162" y="2"/>
                </a:lnTo>
                <a:lnTo>
                  <a:pt x="1141" y="0"/>
                </a:lnTo>
                <a:lnTo>
                  <a:pt x="102" y="0"/>
                </a:lnTo>
                <a:close/>
              </a:path>
            </a:pathLst>
          </a:custGeom>
          <a:solidFill>
            <a:srgbClr val="FFFFFF"/>
          </a:solidFill>
          <a:ln w="15875">
            <a:solidFill>
              <a:srgbClr val="000000"/>
            </a:solidFill>
            <a:prstDash val="solid"/>
            <a:round/>
            <a:headEnd/>
            <a:tailEnd/>
          </a:ln>
        </p:spPr>
        <p:txBody>
          <a:bodyPr/>
          <a:lstStyle/>
          <a:p>
            <a:endParaRPr lang="zh-CN" altLang="en-US"/>
          </a:p>
        </p:txBody>
      </p:sp>
      <p:sp>
        <p:nvSpPr>
          <p:cNvPr id="186372" name="Rectangle 4"/>
          <p:cNvSpPr>
            <a:spLocks noChangeArrowheads="1"/>
          </p:cNvSpPr>
          <p:nvPr/>
        </p:nvSpPr>
        <p:spPr bwMode="auto">
          <a:xfrm>
            <a:off x="1447800" y="3124200"/>
            <a:ext cx="12430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latin typeface="Times New Roman" pitchFamily="18" charset="0"/>
              </a:rPr>
              <a:t>对象状态</a:t>
            </a:r>
            <a:endParaRPr lang="zh-CN" altLang="en-US" sz="2400">
              <a:latin typeface="Times New Roman" pitchFamily="18" charset="0"/>
            </a:endParaRPr>
          </a:p>
        </p:txBody>
      </p:sp>
      <p:sp>
        <p:nvSpPr>
          <p:cNvPr id="186373" name="Oval 5"/>
          <p:cNvSpPr>
            <a:spLocks noChangeArrowheads="1"/>
          </p:cNvSpPr>
          <p:nvPr/>
        </p:nvSpPr>
        <p:spPr bwMode="auto">
          <a:xfrm>
            <a:off x="3879850" y="3041650"/>
            <a:ext cx="300038" cy="303213"/>
          </a:xfrm>
          <a:prstGeom prst="ellipse">
            <a:avLst/>
          </a:prstGeom>
          <a:solidFill>
            <a:srgbClr val="000000"/>
          </a:solidFill>
          <a:ln w="15875">
            <a:solidFill>
              <a:srgbClr val="000000"/>
            </a:solidFill>
            <a:round/>
            <a:headEnd/>
            <a:tailEnd/>
          </a:ln>
        </p:spPr>
        <p:txBody>
          <a:bodyPr/>
          <a:lstStyle/>
          <a:p>
            <a:endParaRPr lang="zh-CN" altLang="en-US"/>
          </a:p>
        </p:txBody>
      </p:sp>
      <p:sp>
        <p:nvSpPr>
          <p:cNvPr id="186374" name="Oval 6"/>
          <p:cNvSpPr>
            <a:spLocks noChangeArrowheads="1"/>
          </p:cNvSpPr>
          <p:nvPr/>
        </p:nvSpPr>
        <p:spPr bwMode="auto">
          <a:xfrm>
            <a:off x="5224463" y="2890838"/>
            <a:ext cx="601662" cy="603250"/>
          </a:xfrm>
          <a:prstGeom prst="ellipse">
            <a:avLst/>
          </a:prstGeom>
          <a:solidFill>
            <a:srgbClr val="FFFFFF"/>
          </a:solidFill>
          <a:ln w="15875">
            <a:solidFill>
              <a:srgbClr val="000000"/>
            </a:solidFill>
            <a:round/>
            <a:headEnd/>
            <a:tailEnd/>
          </a:ln>
        </p:spPr>
        <p:txBody>
          <a:bodyPr/>
          <a:lstStyle/>
          <a:p>
            <a:endParaRPr lang="zh-CN" altLang="en-US"/>
          </a:p>
        </p:txBody>
      </p:sp>
      <p:sp>
        <p:nvSpPr>
          <p:cNvPr id="186375" name="Oval 7"/>
          <p:cNvSpPr>
            <a:spLocks noChangeArrowheads="1"/>
          </p:cNvSpPr>
          <p:nvPr/>
        </p:nvSpPr>
        <p:spPr bwMode="auto">
          <a:xfrm>
            <a:off x="5373688" y="3041650"/>
            <a:ext cx="300037" cy="303213"/>
          </a:xfrm>
          <a:prstGeom prst="ellipse">
            <a:avLst/>
          </a:prstGeom>
          <a:solidFill>
            <a:srgbClr val="000000"/>
          </a:solidFill>
          <a:ln w="15875">
            <a:solidFill>
              <a:srgbClr val="000000"/>
            </a:solidFill>
            <a:round/>
            <a:headEnd/>
            <a:tailEnd/>
          </a:ln>
        </p:spPr>
        <p:txBody>
          <a:bodyPr/>
          <a:lstStyle/>
          <a:p>
            <a:endParaRPr lang="zh-CN" altLang="en-US"/>
          </a:p>
        </p:txBody>
      </p:sp>
      <p:grpSp>
        <p:nvGrpSpPr>
          <p:cNvPr id="186376" name="Group 8"/>
          <p:cNvGrpSpPr>
            <a:grpSpLocks/>
          </p:cNvGrpSpPr>
          <p:nvPr/>
        </p:nvGrpSpPr>
        <p:grpSpPr bwMode="auto">
          <a:xfrm>
            <a:off x="6716713" y="3111500"/>
            <a:ext cx="1344612" cy="163513"/>
            <a:chOff x="4672" y="1671"/>
            <a:chExt cx="935" cy="113"/>
          </a:xfrm>
        </p:grpSpPr>
        <p:sp>
          <p:nvSpPr>
            <p:cNvPr id="186377" name="Line 9"/>
            <p:cNvSpPr>
              <a:spLocks noChangeShapeType="1"/>
            </p:cNvSpPr>
            <p:nvPr/>
          </p:nvSpPr>
          <p:spPr bwMode="auto">
            <a:xfrm>
              <a:off x="4672" y="1727"/>
              <a:ext cx="93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378" name="Freeform 10"/>
            <p:cNvSpPr>
              <a:spLocks/>
            </p:cNvSpPr>
            <p:nvPr/>
          </p:nvSpPr>
          <p:spPr bwMode="auto">
            <a:xfrm>
              <a:off x="5495" y="1671"/>
              <a:ext cx="112" cy="113"/>
            </a:xfrm>
            <a:custGeom>
              <a:avLst/>
              <a:gdLst>
                <a:gd name="T0" fmla="*/ 0 w 112"/>
                <a:gd name="T1" fmla="*/ 113 h 113"/>
                <a:gd name="T2" fmla="*/ 112 w 112"/>
                <a:gd name="T3" fmla="*/ 56 h 113"/>
                <a:gd name="T4" fmla="*/ 0 w 112"/>
                <a:gd name="T5" fmla="*/ 0 h 113"/>
              </a:gdLst>
              <a:ahLst/>
              <a:cxnLst>
                <a:cxn ang="0">
                  <a:pos x="T0" y="T1"/>
                </a:cxn>
                <a:cxn ang="0">
                  <a:pos x="T2" y="T3"/>
                </a:cxn>
                <a:cxn ang="0">
                  <a:pos x="T4" y="T5"/>
                </a:cxn>
              </a:cxnLst>
              <a:rect l="0" t="0" r="r" b="b"/>
              <a:pathLst>
                <a:path w="112" h="113">
                  <a:moveTo>
                    <a:pt x="0" y="113"/>
                  </a:moveTo>
                  <a:lnTo>
                    <a:pt x="112" y="56"/>
                  </a:lnTo>
                  <a:lnTo>
                    <a:pt x="0"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6379" name="Text Box 11"/>
          <p:cNvSpPr txBox="1">
            <a:spLocks noChangeArrowheads="1"/>
          </p:cNvSpPr>
          <p:nvPr/>
        </p:nvSpPr>
        <p:spPr bwMode="auto">
          <a:xfrm>
            <a:off x="3587750" y="3679825"/>
            <a:ext cx="827088"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eaLnBrk="0" hangingPunct="0">
              <a:spcBef>
                <a:spcPct val="50000"/>
              </a:spcBef>
            </a:pPr>
            <a:r>
              <a:rPr lang="zh-CN" altLang="en-GB" sz="2400">
                <a:latin typeface="Times New Roman" pitchFamily="18" charset="0"/>
              </a:rPr>
              <a:t>初始状态</a:t>
            </a:r>
            <a:endParaRPr lang="zh-CN" altLang="en-US" sz="2400">
              <a:latin typeface="Times New Roman" pitchFamily="18" charset="0"/>
            </a:endParaRPr>
          </a:p>
        </p:txBody>
      </p:sp>
      <p:sp>
        <p:nvSpPr>
          <p:cNvPr id="186380" name="Text Box 12"/>
          <p:cNvSpPr txBox="1">
            <a:spLocks noChangeArrowheads="1"/>
          </p:cNvSpPr>
          <p:nvPr/>
        </p:nvSpPr>
        <p:spPr bwMode="auto">
          <a:xfrm>
            <a:off x="5175250" y="3679825"/>
            <a:ext cx="896938"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eaLnBrk="0" hangingPunct="0">
              <a:spcBef>
                <a:spcPct val="50000"/>
              </a:spcBef>
            </a:pPr>
            <a:r>
              <a:rPr lang="zh-CN" altLang="en-US" sz="2400">
                <a:latin typeface="Times New Roman" pitchFamily="18" charset="0"/>
              </a:rPr>
              <a:t>终结状态</a:t>
            </a:r>
          </a:p>
        </p:txBody>
      </p:sp>
      <p:sp>
        <p:nvSpPr>
          <p:cNvPr id="186381" name="Text Box 13"/>
          <p:cNvSpPr txBox="1">
            <a:spLocks noChangeArrowheads="1"/>
          </p:cNvSpPr>
          <p:nvPr/>
        </p:nvSpPr>
        <p:spPr bwMode="auto">
          <a:xfrm>
            <a:off x="6900863" y="3679825"/>
            <a:ext cx="966787"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eaLnBrk="0" hangingPunct="0">
              <a:spcBef>
                <a:spcPct val="50000"/>
              </a:spcBef>
            </a:pPr>
            <a:r>
              <a:rPr lang="en-GB" altLang="en-US" sz="2400">
                <a:latin typeface="Times New Roman" pitchFamily="18" charset="0"/>
              </a:rPr>
              <a:t>事件</a:t>
            </a:r>
            <a:endParaRPr lang="zh-CN" altLang="en-US" sz="2400">
              <a:latin typeface="Times New Roman" pitchFamily="18" charset="0"/>
            </a:endParaRPr>
          </a:p>
        </p:txBody>
      </p:sp>
      <p:sp>
        <p:nvSpPr>
          <p:cNvPr id="186382" name="Rectangle 14"/>
          <p:cNvSpPr>
            <a:spLocks noChangeArrowheads="1"/>
          </p:cNvSpPr>
          <p:nvPr/>
        </p:nvSpPr>
        <p:spPr bwMode="auto">
          <a:xfrm>
            <a:off x="1547813" y="4652963"/>
            <a:ext cx="1008062"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spcBef>
                <a:spcPct val="20000"/>
              </a:spcBef>
              <a:buClr>
                <a:schemeClr val="folHlink"/>
              </a:buClr>
              <a:buSzPct val="60000"/>
              <a:buFont typeface="Wingdings" pitchFamily="2" charset="2"/>
              <a:buNone/>
            </a:pPr>
            <a:r>
              <a:rPr lang="en-GB" altLang="zh-CN" sz="2400">
                <a:latin typeface="Tahoma" pitchFamily="34" charset="0"/>
              </a:rPr>
              <a:t>[</a:t>
            </a:r>
            <a:r>
              <a:rPr lang="zh-CN" altLang="en-GB" sz="2400">
                <a:latin typeface="Tahoma" pitchFamily="34" charset="0"/>
              </a:rPr>
              <a:t>条件</a:t>
            </a:r>
            <a:r>
              <a:rPr lang="en-GB" altLang="zh-CN" sz="2400">
                <a:latin typeface="Tahoma" pitchFamily="34" charset="0"/>
              </a:rPr>
              <a:t>]</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zh-CN" altLang="en-US"/>
              <a:t>状态图案例</a:t>
            </a:r>
          </a:p>
        </p:txBody>
      </p:sp>
      <p:graphicFrame>
        <p:nvGraphicFramePr>
          <p:cNvPr id="188419" name="Object 3"/>
          <p:cNvGraphicFramePr>
            <a:graphicFrameLocks noChangeAspect="1"/>
          </p:cNvGraphicFramePr>
          <p:nvPr>
            <p:ph idx="1"/>
          </p:nvPr>
        </p:nvGraphicFramePr>
        <p:xfrm>
          <a:off x="1042988" y="1989138"/>
          <a:ext cx="7058025" cy="4535487"/>
        </p:xfrm>
        <a:graphic>
          <a:graphicData uri="http://schemas.openxmlformats.org/presentationml/2006/ole">
            <mc:AlternateContent xmlns:mc="http://schemas.openxmlformats.org/markup-compatibility/2006">
              <mc:Choice xmlns:v="urn:schemas-microsoft-com:vml" Requires="v">
                <p:oleObj spid="_x0000_s188420" name="Rose Model Diagram " r:id="rId4" imgW="6040440" imgH="4530960" progId="Rose.ModelPicture">
                  <p:link updateAutomatic="1"/>
                </p:oleObj>
              </mc:Choice>
              <mc:Fallback>
                <p:oleObj name="Rose Model Diagram " r:id="rId4" imgW="6040440" imgH="4530960" progId="Rose.ModelPicture">
                  <p:link updateAutomatic="1"/>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989138"/>
                        <a:ext cx="7058025"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GB" altLang="en-US">
                <a:solidFill>
                  <a:schemeClr val="tx1"/>
                </a:solidFill>
              </a:rPr>
              <a:t>状态图</a:t>
            </a:r>
            <a:r>
              <a:rPr lang="zh-CN" altLang="en-GB">
                <a:solidFill>
                  <a:schemeClr val="tx1"/>
                </a:solidFill>
              </a:rPr>
              <a:t>的组成</a:t>
            </a:r>
          </a:p>
        </p:txBody>
      </p:sp>
      <p:sp>
        <p:nvSpPr>
          <p:cNvPr id="190467" name="Rectangle 3"/>
          <p:cNvSpPr>
            <a:spLocks noGrp="1" noChangeArrowheads="1"/>
          </p:cNvSpPr>
          <p:nvPr>
            <p:ph type="body" idx="1"/>
          </p:nvPr>
        </p:nvSpPr>
        <p:spPr>
          <a:xfrm>
            <a:off x="1182688" y="2017713"/>
            <a:ext cx="7772400" cy="4435475"/>
          </a:xfrm>
        </p:spPr>
        <p:txBody>
          <a:bodyPr/>
          <a:lstStyle/>
          <a:p>
            <a:pPr algn="just">
              <a:lnSpc>
                <a:spcPct val="120000"/>
              </a:lnSpc>
            </a:pPr>
            <a:r>
              <a:rPr lang="en-GB" altLang="en-US"/>
              <a:t>初始状态</a:t>
            </a:r>
            <a:endParaRPr lang="zh-CN" altLang="en-GB"/>
          </a:p>
          <a:p>
            <a:pPr algn="just">
              <a:lnSpc>
                <a:spcPct val="120000"/>
              </a:lnSpc>
            </a:pPr>
            <a:r>
              <a:rPr lang="zh-CN" altLang="en-GB"/>
              <a:t>终结</a:t>
            </a:r>
            <a:r>
              <a:rPr lang="en-US" altLang="en-GB"/>
              <a:t>状态</a:t>
            </a:r>
            <a:endParaRPr lang="zh-CN" altLang="en-GB"/>
          </a:p>
          <a:p>
            <a:pPr algn="just">
              <a:lnSpc>
                <a:spcPct val="120000"/>
              </a:lnSpc>
            </a:pPr>
            <a:r>
              <a:rPr lang="zh-CN" altLang="en-GB"/>
              <a:t>生存期</a:t>
            </a:r>
            <a:r>
              <a:rPr lang="en-US" altLang="en-GB"/>
              <a:t>状态</a:t>
            </a:r>
            <a:endParaRPr lang="zh-CN" altLang="en-GB"/>
          </a:p>
          <a:p>
            <a:pPr algn="just">
              <a:lnSpc>
                <a:spcPct val="120000"/>
              </a:lnSpc>
            </a:pPr>
            <a:r>
              <a:rPr lang="zh-CN" altLang="en-GB"/>
              <a:t>事件</a:t>
            </a:r>
          </a:p>
          <a:p>
            <a:pPr algn="just">
              <a:lnSpc>
                <a:spcPct val="120000"/>
              </a:lnSpc>
            </a:pPr>
            <a:r>
              <a:rPr lang="zh-CN" altLang="en-GB"/>
              <a:t>动作</a:t>
            </a:r>
          </a:p>
          <a:p>
            <a:pPr algn="just">
              <a:lnSpc>
                <a:spcPct val="120000"/>
              </a:lnSpc>
            </a:pPr>
            <a:r>
              <a:rPr lang="zh-CN" altLang="en-US"/>
              <a:t>条件</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en-GB">
                <a:solidFill>
                  <a:schemeClr val="tx1"/>
                </a:solidFill>
              </a:rPr>
              <a:t>状态图</a:t>
            </a:r>
            <a:r>
              <a:rPr lang="zh-CN" altLang="en-GB">
                <a:solidFill>
                  <a:schemeClr val="tx1"/>
                </a:solidFill>
              </a:rPr>
              <a:t>绘制</a:t>
            </a:r>
          </a:p>
        </p:txBody>
      </p:sp>
      <p:sp>
        <p:nvSpPr>
          <p:cNvPr id="192515" name="Rectangle 3"/>
          <p:cNvSpPr>
            <a:spLocks noGrp="1" noChangeArrowheads="1"/>
          </p:cNvSpPr>
          <p:nvPr>
            <p:ph type="body" idx="1"/>
          </p:nvPr>
        </p:nvSpPr>
        <p:spPr>
          <a:xfrm>
            <a:off x="539750" y="1989138"/>
            <a:ext cx="7772400" cy="4608512"/>
          </a:xfrm>
        </p:spPr>
        <p:txBody>
          <a:bodyPr/>
          <a:lstStyle/>
          <a:p>
            <a:pPr>
              <a:lnSpc>
                <a:spcPct val="120000"/>
              </a:lnSpc>
            </a:pPr>
            <a:r>
              <a:rPr lang="zh-CN" altLang="en-GB"/>
              <a:t>保证一个初始状态</a:t>
            </a:r>
          </a:p>
          <a:p>
            <a:pPr>
              <a:lnSpc>
                <a:spcPct val="120000"/>
              </a:lnSpc>
            </a:pPr>
            <a:r>
              <a:rPr lang="zh-CN" altLang="en-GB"/>
              <a:t>可以有多个终结状态</a:t>
            </a:r>
          </a:p>
          <a:p>
            <a:pPr>
              <a:lnSpc>
                <a:spcPct val="120000"/>
              </a:lnSpc>
            </a:pPr>
            <a:r>
              <a:rPr lang="zh-CN" altLang="en-GB"/>
              <a:t>状态是对象演化中的离散快照</a:t>
            </a:r>
          </a:p>
          <a:p>
            <a:pPr>
              <a:lnSpc>
                <a:spcPct val="120000"/>
              </a:lnSpc>
            </a:pPr>
            <a:r>
              <a:rPr lang="zh-CN" altLang="en-GB"/>
              <a:t>状态要表示对象的关键快照，有重要的实际意义</a:t>
            </a:r>
          </a:p>
          <a:p>
            <a:pPr>
              <a:lnSpc>
                <a:spcPct val="120000"/>
              </a:lnSpc>
            </a:pPr>
            <a:r>
              <a:rPr lang="zh-CN" altLang="en-GB"/>
              <a:t>事件和动作要明确</a:t>
            </a:r>
            <a:endParaRPr lang="zh-CN" altLang="en-US" sz="360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zh-CN" altLang="en-US"/>
              <a:t>活动图元素</a:t>
            </a:r>
          </a:p>
        </p:txBody>
      </p:sp>
      <p:sp>
        <p:nvSpPr>
          <p:cNvPr id="194563" name="Rectangle 3"/>
          <p:cNvSpPr>
            <a:spLocks noGrp="1" noChangeArrowheads="1"/>
          </p:cNvSpPr>
          <p:nvPr>
            <p:ph type="body" idx="1"/>
          </p:nvPr>
        </p:nvSpPr>
        <p:spPr>
          <a:xfrm>
            <a:off x="457200" y="1600200"/>
            <a:ext cx="2141538" cy="4525963"/>
          </a:xfrm>
        </p:spPr>
        <p:txBody>
          <a:bodyPr/>
          <a:lstStyle/>
          <a:p>
            <a:r>
              <a:rPr lang="zh-CN" altLang="en-GB" sz="2700"/>
              <a:t>并行：</a:t>
            </a:r>
            <a:endParaRPr lang="zh-CN" altLang="en-GB"/>
          </a:p>
          <a:p>
            <a:pPr>
              <a:buFontTx/>
              <a:buNone/>
            </a:pPr>
            <a:endParaRPr lang="en-GB" altLang="zh-CN"/>
          </a:p>
          <a:p>
            <a:endParaRPr lang="en-GB" altLang="zh-CN"/>
          </a:p>
          <a:p>
            <a:r>
              <a:rPr lang="zh-CN" altLang="en-GB" sz="2700"/>
              <a:t>条件：</a:t>
            </a:r>
            <a:r>
              <a:rPr lang="en-GB" altLang="en-US" sz="2700"/>
              <a:t>[</a:t>
            </a:r>
            <a:r>
              <a:rPr lang="en-GB" altLang="zh-CN" sz="2700"/>
              <a:t> </a:t>
            </a:r>
            <a:r>
              <a:rPr lang="en-GB" altLang="en-US" sz="2700"/>
              <a:t>]</a:t>
            </a:r>
            <a:endParaRPr lang="en-GB" altLang="zh-CN" sz="2700"/>
          </a:p>
          <a:p>
            <a:r>
              <a:rPr lang="en-GB" altLang="en-US" sz="2700"/>
              <a:t>分支点</a:t>
            </a:r>
            <a:r>
              <a:rPr lang="en-GB" altLang="zh-CN" sz="2700"/>
              <a:t>：</a:t>
            </a:r>
            <a:endParaRPr lang="zh-CN" altLang="en-US" sz="2700"/>
          </a:p>
          <a:p>
            <a:endParaRPr lang="en-US" altLang="zh-CN"/>
          </a:p>
        </p:txBody>
      </p:sp>
      <p:pic>
        <p:nvPicPr>
          <p:cNvPr id="1945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5013325"/>
            <a:ext cx="14160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65" name="Rectangle 5"/>
          <p:cNvSpPr>
            <a:spLocks noChangeArrowheads="1"/>
          </p:cNvSpPr>
          <p:nvPr/>
        </p:nvSpPr>
        <p:spPr bwMode="auto">
          <a:xfrm>
            <a:off x="3586163" y="3209925"/>
            <a:ext cx="1187450" cy="285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566" name="Rectangle 6"/>
          <p:cNvSpPr>
            <a:spLocks noChangeArrowheads="1"/>
          </p:cNvSpPr>
          <p:nvPr/>
        </p:nvSpPr>
        <p:spPr bwMode="auto">
          <a:xfrm>
            <a:off x="3563938" y="2493963"/>
            <a:ext cx="1187450" cy="285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94567" name="Group 7"/>
          <p:cNvGrpSpPr>
            <a:grpSpLocks/>
          </p:cNvGrpSpPr>
          <p:nvPr/>
        </p:nvGrpSpPr>
        <p:grpSpPr bwMode="auto">
          <a:xfrm>
            <a:off x="3717925" y="2946400"/>
            <a:ext cx="100013" cy="274638"/>
            <a:chOff x="1965" y="1856"/>
            <a:chExt cx="63" cy="173"/>
          </a:xfrm>
        </p:grpSpPr>
        <p:sp>
          <p:nvSpPr>
            <p:cNvPr id="194568" name="Line 8"/>
            <p:cNvSpPr>
              <a:spLocks noChangeShapeType="1"/>
            </p:cNvSpPr>
            <p:nvPr/>
          </p:nvSpPr>
          <p:spPr bwMode="auto">
            <a:xfrm>
              <a:off x="1997" y="1856"/>
              <a:ext cx="1" cy="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69" name="Freeform 9"/>
            <p:cNvSpPr>
              <a:spLocks/>
            </p:cNvSpPr>
            <p:nvPr/>
          </p:nvSpPr>
          <p:spPr bwMode="auto">
            <a:xfrm>
              <a:off x="1965" y="1966"/>
              <a:ext cx="63" cy="63"/>
            </a:xfrm>
            <a:custGeom>
              <a:avLst/>
              <a:gdLst>
                <a:gd name="T0" fmla="*/ 0 w 125"/>
                <a:gd name="T1" fmla="*/ 0 h 125"/>
                <a:gd name="T2" fmla="*/ 64 w 125"/>
                <a:gd name="T3" fmla="*/ 125 h 125"/>
                <a:gd name="T4" fmla="*/ 125 w 125"/>
                <a:gd name="T5" fmla="*/ 0 h 125"/>
                <a:gd name="T6" fmla="*/ 0 w 125"/>
                <a:gd name="T7" fmla="*/ 0 h 125"/>
              </a:gdLst>
              <a:ahLst/>
              <a:cxnLst>
                <a:cxn ang="0">
                  <a:pos x="T0" y="T1"/>
                </a:cxn>
                <a:cxn ang="0">
                  <a:pos x="T2" y="T3"/>
                </a:cxn>
                <a:cxn ang="0">
                  <a:pos x="T4" y="T5"/>
                </a:cxn>
                <a:cxn ang="0">
                  <a:pos x="T6" y="T7"/>
                </a:cxn>
              </a:cxnLst>
              <a:rect l="0" t="0" r="r" b="b"/>
              <a:pathLst>
                <a:path w="125" h="125">
                  <a:moveTo>
                    <a:pt x="0" y="0"/>
                  </a:moveTo>
                  <a:lnTo>
                    <a:pt x="64" y="125"/>
                  </a:lnTo>
                  <a:lnTo>
                    <a:pt x="12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94570" name="Group 10"/>
          <p:cNvGrpSpPr>
            <a:grpSpLocks/>
          </p:cNvGrpSpPr>
          <p:nvPr/>
        </p:nvGrpSpPr>
        <p:grpSpPr bwMode="auto">
          <a:xfrm>
            <a:off x="4084638" y="2946400"/>
            <a:ext cx="98425" cy="274638"/>
            <a:chOff x="2196" y="1856"/>
            <a:chExt cx="62" cy="173"/>
          </a:xfrm>
        </p:grpSpPr>
        <p:sp>
          <p:nvSpPr>
            <p:cNvPr id="194571" name="Line 11"/>
            <p:cNvSpPr>
              <a:spLocks noChangeShapeType="1"/>
            </p:cNvSpPr>
            <p:nvPr/>
          </p:nvSpPr>
          <p:spPr bwMode="auto">
            <a:xfrm>
              <a:off x="2227" y="1856"/>
              <a:ext cx="1" cy="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72" name="Freeform 12"/>
            <p:cNvSpPr>
              <a:spLocks/>
            </p:cNvSpPr>
            <p:nvPr/>
          </p:nvSpPr>
          <p:spPr bwMode="auto">
            <a:xfrm>
              <a:off x="2196" y="1966"/>
              <a:ext cx="62" cy="63"/>
            </a:xfrm>
            <a:custGeom>
              <a:avLst/>
              <a:gdLst>
                <a:gd name="T0" fmla="*/ 0 w 125"/>
                <a:gd name="T1" fmla="*/ 0 h 125"/>
                <a:gd name="T2" fmla="*/ 63 w 125"/>
                <a:gd name="T3" fmla="*/ 125 h 125"/>
                <a:gd name="T4" fmla="*/ 125 w 125"/>
                <a:gd name="T5" fmla="*/ 0 h 125"/>
                <a:gd name="T6" fmla="*/ 0 w 125"/>
                <a:gd name="T7" fmla="*/ 0 h 125"/>
              </a:gdLst>
              <a:ahLst/>
              <a:cxnLst>
                <a:cxn ang="0">
                  <a:pos x="T0" y="T1"/>
                </a:cxn>
                <a:cxn ang="0">
                  <a:pos x="T2" y="T3"/>
                </a:cxn>
                <a:cxn ang="0">
                  <a:pos x="T4" y="T5"/>
                </a:cxn>
                <a:cxn ang="0">
                  <a:pos x="T6" y="T7"/>
                </a:cxn>
              </a:cxnLst>
              <a:rect l="0" t="0" r="r" b="b"/>
              <a:pathLst>
                <a:path w="125" h="125">
                  <a:moveTo>
                    <a:pt x="0" y="0"/>
                  </a:moveTo>
                  <a:lnTo>
                    <a:pt x="63" y="125"/>
                  </a:lnTo>
                  <a:lnTo>
                    <a:pt x="12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94573" name="Group 13"/>
          <p:cNvGrpSpPr>
            <a:grpSpLocks/>
          </p:cNvGrpSpPr>
          <p:nvPr/>
        </p:nvGrpSpPr>
        <p:grpSpPr bwMode="auto">
          <a:xfrm>
            <a:off x="4449763" y="2946400"/>
            <a:ext cx="98425" cy="274638"/>
            <a:chOff x="2426" y="1856"/>
            <a:chExt cx="62" cy="173"/>
          </a:xfrm>
        </p:grpSpPr>
        <p:sp>
          <p:nvSpPr>
            <p:cNvPr id="194574" name="Line 14"/>
            <p:cNvSpPr>
              <a:spLocks noChangeShapeType="1"/>
            </p:cNvSpPr>
            <p:nvPr/>
          </p:nvSpPr>
          <p:spPr bwMode="auto">
            <a:xfrm>
              <a:off x="2458" y="1856"/>
              <a:ext cx="1" cy="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75" name="Freeform 15"/>
            <p:cNvSpPr>
              <a:spLocks/>
            </p:cNvSpPr>
            <p:nvPr/>
          </p:nvSpPr>
          <p:spPr bwMode="auto">
            <a:xfrm>
              <a:off x="2426" y="1966"/>
              <a:ext cx="62" cy="63"/>
            </a:xfrm>
            <a:custGeom>
              <a:avLst/>
              <a:gdLst>
                <a:gd name="T0" fmla="*/ 0 w 125"/>
                <a:gd name="T1" fmla="*/ 0 h 125"/>
                <a:gd name="T2" fmla="*/ 63 w 125"/>
                <a:gd name="T3" fmla="*/ 125 h 125"/>
                <a:gd name="T4" fmla="*/ 125 w 125"/>
                <a:gd name="T5" fmla="*/ 0 h 125"/>
                <a:gd name="T6" fmla="*/ 0 w 125"/>
                <a:gd name="T7" fmla="*/ 0 h 125"/>
              </a:gdLst>
              <a:ahLst/>
              <a:cxnLst>
                <a:cxn ang="0">
                  <a:pos x="T0" y="T1"/>
                </a:cxn>
                <a:cxn ang="0">
                  <a:pos x="T2" y="T3"/>
                </a:cxn>
                <a:cxn ang="0">
                  <a:pos x="T4" y="T5"/>
                </a:cxn>
                <a:cxn ang="0">
                  <a:pos x="T6" y="T7"/>
                </a:cxn>
              </a:cxnLst>
              <a:rect l="0" t="0" r="r" b="b"/>
              <a:pathLst>
                <a:path w="125" h="125">
                  <a:moveTo>
                    <a:pt x="0" y="0"/>
                  </a:moveTo>
                  <a:lnTo>
                    <a:pt x="63" y="125"/>
                  </a:lnTo>
                  <a:lnTo>
                    <a:pt x="12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94576" name="Group 16"/>
          <p:cNvGrpSpPr>
            <a:grpSpLocks/>
          </p:cNvGrpSpPr>
          <p:nvPr/>
        </p:nvGrpSpPr>
        <p:grpSpPr bwMode="auto">
          <a:xfrm>
            <a:off x="4067175" y="3222625"/>
            <a:ext cx="100013" cy="274638"/>
            <a:chOff x="2253" y="2030"/>
            <a:chExt cx="63" cy="173"/>
          </a:xfrm>
        </p:grpSpPr>
        <p:sp>
          <p:nvSpPr>
            <p:cNvPr id="194577" name="Line 17"/>
            <p:cNvSpPr>
              <a:spLocks noChangeShapeType="1"/>
            </p:cNvSpPr>
            <p:nvPr/>
          </p:nvSpPr>
          <p:spPr bwMode="auto">
            <a:xfrm>
              <a:off x="2285" y="2030"/>
              <a:ext cx="1"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78" name="Freeform 18"/>
            <p:cNvSpPr>
              <a:spLocks/>
            </p:cNvSpPr>
            <p:nvPr/>
          </p:nvSpPr>
          <p:spPr bwMode="auto">
            <a:xfrm>
              <a:off x="2253" y="2141"/>
              <a:ext cx="63" cy="62"/>
            </a:xfrm>
            <a:custGeom>
              <a:avLst/>
              <a:gdLst>
                <a:gd name="T0" fmla="*/ 0 w 125"/>
                <a:gd name="T1" fmla="*/ 0 h 124"/>
                <a:gd name="T2" fmla="*/ 64 w 125"/>
                <a:gd name="T3" fmla="*/ 124 h 124"/>
                <a:gd name="T4" fmla="*/ 125 w 125"/>
                <a:gd name="T5" fmla="*/ 0 h 124"/>
                <a:gd name="T6" fmla="*/ 0 w 125"/>
                <a:gd name="T7" fmla="*/ 0 h 124"/>
              </a:gdLst>
              <a:ahLst/>
              <a:cxnLst>
                <a:cxn ang="0">
                  <a:pos x="T0" y="T1"/>
                </a:cxn>
                <a:cxn ang="0">
                  <a:pos x="T2" y="T3"/>
                </a:cxn>
                <a:cxn ang="0">
                  <a:pos x="T4" y="T5"/>
                </a:cxn>
                <a:cxn ang="0">
                  <a:pos x="T6" y="T7"/>
                </a:cxn>
              </a:cxnLst>
              <a:rect l="0" t="0" r="r" b="b"/>
              <a:pathLst>
                <a:path w="125" h="124">
                  <a:moveTo>
                    <a:pt x="0" y="0"/>
                  </a:moveTo>
                  <a:lnTo>
                    <a:pt x="64" y="124"/>
                  </a:lnTo>
                  <a:lnTo>
                    <a:pt x="12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94579" name="Group 19"/>
          <p:cNvGrpSpPr>
            <a:grpSpLocks/>
          </p:cNvGrpSpPr>
          <p:nvPr/>
        </p:nvGrpSpPr>
        <p:grpSpPr bwMode="auto">
          <a:xfrm>
            <a:off x="4067175" y="2230438"/>
            <a:ext cx="98425" cy="274637"/>
            <a:chOff x="3463" y="1856"/>
            <a:chExt cx="62" cy="173"/>
          </a:xfrm>
        </p:grpSpPr>
        <p:sp>
          <p:nvSpPr>
            <p:cNvPr id="194580" name="Line 20"/>
            <p:cNvSpPr>
              <a:spLocks noChangeShapeType="1"/>
            </p:cNvSpPr>
            <p:nvPr/>
          </p:nvSpPr>
          <p:spPr bwMode="auto">
            <a:xfrm>
              <a:off x="3495" y="1856"/>
              <a:ext cx="1" cy="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81" name="Freeform 21"/>
            <p:cNvSpPr>
              <a:spLocks/>
            </p:cNvSpPr>
            <p:nvPr/>
          </p:nvSpPr>
          <p:spPr bwMode="auto">
            <a:xfrm>
              <a:off x="3463" y="1966"/>
              <a:ext cx="62" cy="63"/>
            </a:xfrm>
            <a:custGeom>
              <a:avLst/>
              <a:gdLst>
                <a:gd name="T0" fmla="*/ 0 w 125"/>
                <a:gd name="T1" fmla="*/ 0 h 125"/>
                <a:gd name="T2" fmla="*/ 63 w 125"/>
                <a:gd name="T3" fmla="*/ 125 h 125"/>
                <a:gd name="T4" fmla="*/ 125 w 125"/>
                <a:gd name="T5" fmla="*/ 0 h 125"/>
                <a:gd name="T6" fmla="*/ 0 w 125"/>
                <a:gd name="T7" fmla="*/ 0 h 125"/>
              </a:gdLst>
              <a:ahLst/>
              <a:cxnLst>
                <a:cxn ang="0">
                  <a:pos x="T0" y="T1"/>
                </a:cxn>
                <a:cxn ang="0">
                  <a:pos x="T2" y="T3"/>
                </a:cxn>
                <a:cxn ang="0">
                  <a:pos x="T4" y="T5"/>
                </a:cxn>
                <a:cxn ang="0">
                  <a:pos x="T6" y="T7"/>
                </a:cxn>
              </a:cxnLst>
              <a:rect l="0" t="0" r="r" b="b"/>
              <a:pathLst>
                <a:path w="125" h="125">
                  <a:moveTo>
                    <a:pt x="0" y="0"/>
                  </a:moveTo>
                  <a:lnTo>
                    <a:pt x="63" y="125"/>
                  </a:lnTo>
                  <a:lnTo>
                    <a:pt x="12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94582" name="Group 22"/>
          <p:cNvGrpSpPr>
            <a:grpSpLocks/>
          </p:cNvGrpSpPr>
          <p:nvPr/>
        </p:nvGrpSpPr>
        <p:grpSpPr bwMode="auto">
          <a:xfrm>
            <a:off x="3695700" y="2506663"/>
            <a:ext cx="98425" cy="274637"/>
            <a:chOff x="3290" y="2030"/>
            <a:chExt cx="62" cy="173"/>
          </a:xfrm>
        </p:grpSpPr>
        <p:sp>
          <p:nvSpPr>
            <p:cNvPr id="194583" name="Line 23"/>
            <p:cNvSpPr>
              <a:spLocks noChangeShapeType="1"/>
            </p:cNvSpPr>
            <p:nvPr/>
          </p:nvSpPr>
          <p:spPr bwMode="auto">
            <a:xfrm>
              <a:off x="3322" y="2030"/>
              <a:ext cx="1"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84" name="Freeform 24"/>
            <p:cNvSpPr>
              <a:spLocks/>
            </p:cNvSpPr>
            <p:nvPr/>
          </p:nvSpPr>
          <p:spPr bwMode="auto">
            <a:xfrm>
              <a:off x="3290" y="2141"/>
              <a:ext cx="62" cy="62"/>
            </a:xfrm>
            <a:custGeom>
              <a:avLst/>
              <a:gdLst>
                <a:gd name="T0" fmla="*/ 0 w 125"/>
                <a:gd name="T1" fmla="*/ 0 h 124"/>
                <a:gd name="T2" fmla="*/ 64 w 125"/>
                <a:gd name="T3" fmla="*/ 124 h 124"/>
                <a:gd name="T4" fmla="*/ 125 w 125"/>
                <a:gd name="T5" fmla="*/ 0 h 124"/>
                <a:gd name="T6" fmla="*/ 0 w 125"/>
                <a:gd name="T7" fmla="*/ 0 h 124"/>
              </a:gdLst>
              <a:ahLst/>
              <a:cxnLst>
                <a:cxn ang="0">
                  <a:pos x="T0" y="T1"/>
                </a:cxn>
                <a:cxn ang="0">
                  <a:pos x="T2" y="T3"/>
                </a:cxn>
                <a:cxn ang="0">
                  <a:pos x="T4" y="T5"/>
                </a:cxn>
                <a:cxn ang="0">
                  <a:pos x="T6" y="T7"/>
                </a:cxn>
              </a:cxnLst>
              <a:rect l="0" t="0" r="r" b="b"/>
              <a:pathLst>
                <a:path w="125" h="124">
                  <a:moveTo>
                    <a:pt x="0" y="0"/>
                  </a:moveTo>
                  <a:lnTo>
                    <a:pt x="64" y="124"/>
                  </a:lnTo>
                  <a:lnTo>
                    <a:pt x="12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94585" name="Group 25"/>
          <p:cNvGrpSpPr>
            <a:grpSpLocks/>
          </p:cNvGrpSpPr>
          <p:nvPr/>
        </p:nvGrpSpPr>
        <p:grpSpPr bwMode="auto">
          <a:xfrm>
            <a:off x="4062413" y="2506663"/>
            <a:ext cx="98425" cy="274637"/>
            <a:chOff x="3521" y="2030"/>
            <a:chExt cx="62" cy="173"/>
          </a:xfrm>
        </p:grpSpPr>
        <p:sp>
          <p:nvSpPr>
            <p:cNvPr id="194586" name="Line 26"/>
            <p:cNvSpPr>
              <a:spLocks noChangeShapeType="1"/>
            </p:cNvSpPr>
            <p:nvPr/>
          </p:nvSpPr>
          <p:spPr bwMode="auto">
            <a:xfrm>
              <a:off x="3552" y="2030"/>
              <a:ext cx="1"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87" name="Freeform 27"/>
            <p:cNvSpPr>
              <a:spLocks/>
            </p:cNvSpPr>
            <p:nvPr/>
          </p:nvSpPr>
          <p:spPr bwMode="auto">
            <a:xfrm>
              <a:off x="3521" y="2141"/>
              <a:ext cx="62" cy="62"/>
            </a:xfrm>
            <a:custGeom>
              <a:avLst/>
              <a:gdLst>
                <a:gd name="T0" fmla="*/ 0 w 125"/>
                <a:gd name="T1" fmla="*/ 0 h 124"/>
                <a:gd name="T2" fmla="*/ 63 w 125"/>
                <a:gd name="T3" fmla="*/ 124 h 124"/>
                <a:gd name="T4" fmla="*/ 125 w 125"/>
                <a:gd name="T5" fmla="*/ 0 h 124"/>
                <a:gd name="T6" fmla="*/ 0 w 125"/>
                <a:gd name="T7" fmla="*/ 0 h 124"/>
              </a:gdLst>
              <a:ahLst/>
              <a:cxnLst>
                <a:cxn ang="0">
                  <a:pos x="T0" y="T1"/>
                </a:cxn>
                <a:cxn ang="0">
                  <a:pos x="T2" y="T3"/>
                </a:cxn>
                <a:cxn ang="0">
                  <a:pos x="T4" y="T5"/>
                </a:cxn>
                <a:cxn ang="0">
                  <a:pos x="T6" y="T7"/>
                </a:cxn>
              </a:cxnLst>
              <a:rect l="0" t="0" r="r" b="b"/>
              <a:pathLst>
                <a:path w="125" h="124">
                  <a:moveTo>
                    <a:pt x="0" y="0"/>
                  </a:moveTo>
                  <a:lnTo>
                    <a:pt x="63" y="124"/>
                  </a:lnTo>
                  <a:lnTo>
                    <a:pt x="12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94588" name="Group 28"/>
          <p:cNvGrpSpPr>
            <a:grpSpLocks/>
          </p:cNvGrpSpPr>
          <p:nvPr/>
        </p:nvGrpSpPr>
        <p:grpSpPr bwMode="auto">
          <a:xfrm>
            <a:off x="4427538" y="2506663"/>
            <a:ext cx="98425" cy="274637"/>
            <a:chOff x="3751" y="2030"/>
            <a:chExt cx="62" cy="173"/>
          </a:xfrm>
        </p:grpSpPr>
        <p:sp>
          <p:nvSpPr>
            <p:cNvPr id="194589" name="Line 29"/>
            <p:cNvSpPr>
              <a:spLocks noChangeShapeType="1"/>
            </p:cNvSpPr>
            <p:nvPr/>
          </p:nvSpPr>
          <p:spPr bwMode="auto">
            <a:xfrm>
              <a:off x="3783" y="2030"/>
              <a:ext cx="1"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90" name="Freeform 30"/>
            <p:cNvSpPr>
              <a:spLocks/>
            </p:cNvSpPr>
            <p:nvPr/>
          </p:nvSpPr>
          <p:spPr bwMode="auto">
            <a:xfrm>
              <a:off x="3751" y="2141"/>
              <a:ext cx="62" cy="62"/>
            </a:xfrm>
            <a:custGeom>
              <a:avLst/>
              <a:gdLst>
                <a:gd name="T0" fmla="*/ 0 w 125"/>
                <a:gd name="T1" fmla="*/ 0 h 124"/>
                <a:gd name="T2" fmla="*/ 63 w 125"/>
                <a:gd name="T3" fmla="*/ 124 h 124"/>
                <a:gd name="T4" fmla="*/ 125 w 125"/>
                <a:gd name="T5" fmla="*/ 0 h 124"/>
                <a:gd name="T6" fmla="*/ 0 w 125"/>
                <a:gd name="T7" fmla="*/ 0 h 124"/>
              </a:gdLst>
              <a:ahLst/>
              <a:cxnLst>
                <a:cxn ang="0">
                  <a:pos x="T0" y="T1"/>
                </a:cxn>
                <a:cxn ang="0">
                  <a:pos x="T2" y="T3"/>
                </a:cxn>
                <a:cxn ang="0">
                  <a:pos x="T4" y="T5"/>
                </a:cxn>
                <a:cxn ang="0">
                  <a:pos x="T6" y="T7"/>
                </a:cxn>
              </a:cxnLst>
              <a:rect l="0" t="0" r="r" b="b"/>
              <a:pathLst>
                <a:path w="125" h="124">
                  <a:moveTo>
                    <a:pt x="0" y="0"/>
                  </a:moveTo>
                  <a:lnTo>
                    <a:pt x="63" y="124"/>
                  </a:lnTo>
                  <a:lnTo>
                    <a:pt x="12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94591" name="Oval 31"/>
          <p:cNvSpPr>
            <a:spLocks noChangeArrowheads="1"/>
          </p:cNvSpPr>
          <p:nvPr/>
        </p:nvSpPr>
        <p:spPr bwMode="auto">
          <a:xfrm>
            <a:off x="5835650" y="2500313"/>
            <a:ext cx="300038" cy="303212"/>
          </a:xfrm>
          <a:prstGeom prst="ellipse">
            <a:avLst/>
          </a:prstGeom>
          <a:solidFill>
            <a:srgbClr val="000000"/>
          </a:solidFill>
          <a:ln w="15875">
            <a:solidFill>
              <a:srgbClr val="000000"/>
            </a:solidFill>
            <a:round/>
            <a:headEnd/>
            <a:tailEnd/>
          </a:ln>
        </p:spPr>
        <p:txBody>
          <a:bodyPr/>
          <a:lstStyle/>
          <a:p>
            <a:endParaRPr lang="zh-CN" altLang="en-US"/>
          </a:p>
        </p:txBody>
      </p:sp>
      <p:sp>
        <p:nvSpPr>
          <p:cNvPr id="194592" name="Oval 32"/>
          <p:cNvSpPr>
            <a:spLocks noChangeArrowheads="1"/>
          </p:cNvSpPr>
          <p:nvPr/>
        </p:nvSpPr>
        <p:spPr bwMode="auto">
          <a:xfrm>
            <a:off x="7180263" y="2349500"/>
            <a:ext cx="601662" cy="603250"/>
          </a:xfrm>
          <a:prstGeom prst="ellipse">
            <a:avLst/>
          </a:prstGeom>
          <a:solidFill>
            <a:srgbClr val="FFFFFF"/>
          </a:solidFill>
          <a:ln w="15875">
            <a:solidFill>
              <a:srgbClr val="000000"/>
            </a:solidFill>
            <a:round/>
            <a:headEnd/>
            <a:tailEnd/>
          </a:ln>
        </p:spPr>
        <p:txBody>
          <a:bodyPr/>
          <a:lstStyle/>
          <a:p>
            <a:endParaRPr lang="zh-CN" altLang="en-US"/>
          </a:p>
        </p:txBody>
      </p:sp>
      <p:sp>
        <p:nvSpPr>
          <p:cNvPr id="194593" name="Oval 33"/>
          <p:cNvSpPr>
            <a:spLocks noChangeArrowheads="1"/>
          </p:cNvSpPr>
          <p:nvPr/>
        </p:nvSpPr>
        <p:spPr bwMode="auto">
          <a:xfrm>
            <a:off x="7329488" y="2500313"/>
            <a:ext cx="300037" cy="303212"/>
          </a:xfrm>
          <a:prstGeom prst="ellipse">
            <a:avLst/>
          </a:prstGeom>
          <a:solidFill>
            <a:srgbClr val="000000"/>
          </a:solidFill>
          <a:ln w="15875">
            <a:solidFill>
              <a:srgbClr val="000000"/>
            </a:solidFill>
            <a:round/>
            <a:headEnd/>
            <a:tailEnd/>
          </a:ln>
        </p:spPr>
        <p:txBody>
          <a:bodyPr/>
          <a:lstStyle/>
          <a:p>
            <a:endParaRPr lang="zh-CN" altLang="en-US"/>
          </a:p>
        </p:txBody>
      </p:sp>
      <p:sp>
        <p:nvSpPr>
          <p:cNvPr id="194594" name="Text Box 34"/>
          <p:cNvSpPr txBox="1">
            <a:spLocks noChangeArrowheads="1"/>
          </p:cNvSpPr>
          <p:nvPr/>
        </p:nvSpPr>
        <p:spPr bwMode="auto">
          <a:xfrm>
            <a:off x="5543550" y="3138488"/>
            <a:ext cx="827088"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eaLnBrk="0" hangingPunct="0">
              <a:spcBef>
                <a:spcPct val="50000"/>
              </a:spcBef>
            </a:pPr>
            <a:r>
              <a:rPr lang="zh-CN" altLang="en-GB" sz="2400">
                <a:latin typeface="Times New Roman" pitchFamily="18" charset="0"/>
              </a:rPr>
              <a:t>开始</a:t>
            </a:r>
            <a:endParaRPr lang="zh-CN" altLang="en-US" sz="2400">
              <a:latin typeface="Times New Roman" pitchFamily="18" charset="0"/>
            </a:endParaRPr>
          </a:p>
        </p:txBody>
      </p:sp>
      <p:sp>
        <p:nvSpPr>
          <p:cNvPr id="194595" name="Text Box 35"/>
          <p:cNvSpPr txBox="1">
            <a:spLocks noChangeArrowheads="1"/>
          </p:cNvSpPr>
          <p:nvPr/>
        </p:nvSpPr>
        <p:spPr bwMode="auto">
          <a:xfrm>
            <a:off x="7131050" y="3138488"/>
            <a:ext cx="896938"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eaLnBrk="0" hangingPunct="0">
              <a:spcBef>
                <a:spcPct val="50000"/>
              </a:spcBef>
            </a:pPr>
            <a:r>
              <a:rPr lang="zh-CN" altLang="en-US" sz="2400">
                <a:latin typeface="Times New Roman" pitchFamily="18" charset="0"/>
              </a:rPr>
              <a:t>结束</a:t>
            </a:r>
          </a:p>
        </p:txBody>
      </p:sp>
      <p:sp>
        <p:nvSpPr>
          <p:cNvPr id="194596" name="Freeform 36"/>
          <p:cNvSpPr>
            <a:spLocks/>
          </p:cNvSpPr>
          <p:nvPr/>
        </p:nvSpPr>
        <p:spPr bwMode="auto">
          <a:xfrm>
            <a:off x="6300788" y="4292600"/>
            <a:ext cx="1790700" cy="903288"/>
          </a:xfrm>
          <a:custGeom>
            <a:avLst/>
            <a:gdLst>
              <a:gd name="T0" fmla="*/ 102 w 1245"/>
              <a:gd name="T1" fmla="*/ 0 h 623"/>
              <a:gd name="T2" fmla="*/ 81 w 1245"/>
              <a:gd name="T3" fmla="*/ 2 h 623"/>
              <a:gd name="T4" fmla="*/ 62 w 1245"/>
              <a:gd name="T5" fmla="*/ 9 h 623"/>
              <a:gd name="T6" fmla="*/ 45 w 1245"/>
              <a:gd name="T7" fmla="*/ 17 h 623"/>
              <a:gd name="T8" fmla="*/ 29 w 1245"/>
              <a:gd name="T9" fmla="*/ 31 h 623"/>
              <a:gd name="T10" fmla="*/ 17 w 1245"/>
              <a:gd name="T11" fmla="*/ 47 h 623"/>
              <a:gd name="T12" fmla="*/ 9 w 1245"/>
              <a:gd name="T13" fmla="*/ 64 h 623"/>
              <a:gd name="T14" fmla="*/ 2 w 1245"/>
              <a:gd name="T15" fmla="*/ 83 h 623"/>
              <a:gd name="T16" fmla="*/ 0 w 1245"/>
              <a:gd name="T17" fmla="*/ 104 h 623"/>
              <a:gd name="T18" fmla="*/ 0 w 1245"/>
              <a:gd name="T19" fmla="*/ 519 h 623"/>
              <a:gd name="T20" fmla="*/ 2 w 1245"/>
              <a:gd name="T21" fmla="*/ 540 h 623"/>
              <a:gd name="T22" fmla="*/ 9 w 1245"/>
              <a:gd name="T23" fmla="*/ 561 h 623"/>
              <a:gd name="T24" fmla="*/ 17 w 1245"/>
              <a:gd name="T25" fmla="*/ 578 h 623"/>
              <a:gd name="T26" fmla="*/ 29 w 1245"/>
              <a:gd name="T27" fmla="*/ 594 h 623"/>
              <a:gd name="T28" fmla="*/ 45 w 1245"/>
              <a:gd name="T29" fmla="*/ 606 h 623"/>
              <a:gd name="T30" fmla="*/ 62 w 1245"/>
              <a:gd name="T31" fmla="*/ 614 h 623"/>
              <a:gd name="T32" fmla="*/ 81 w 1245"/>
              <a:gd name="T33" fmla="*/ 621 h 623"/>
              <a:gd name="T34" fmla="*/ 102 w 1245"/>
              <a:gd name="T35" fmla="*/ 623 h 623"/>
              <a:gd name="T36" fmla="*/ 1141 w 1245"/>
              <a:gd name="T37" fmla="*/ 623 h 623"/>
              <a:gd name="T38" fmla="*/ 1162 w 1245"/>
              <a:gd name="T39" fmla="*/ 621 h 623"/>
              <a:gd name="T40" fmla="*/ 1182 w 1245"/>
              <a:gd name="T41" fmla="*/ 614 h 623"/>
              <a:gd name="T42" fmla="*/ 1200 w 1245"/>
              <a:gd name="T43" fmla="*/ 606 h 623"/>
              <a:gd name="T44" fmla="*/ 1215 w 1245"/>
              <a:gd name="T45" fmla="*/ 594 h 623"/>
              <a:gd name="T46" fmla="*/ 1227 w 1245"/>
              <a:gd name="T47" fmla="*/ 578 h 623"/>
              <a:gd name="T48" fmla="*/ 1236 w 1245"/>
              <a:gd name="T49" fmla="*/ 561 h 623"/>
              <a:gd name="T50" fmla="*/ 1243 w 1245"/>
              <a:gd name="T51" fmla="*/ 540 h 623"/>
              <a:gd name="T52" fmla="*/ 1245 w 1245"/>
              <a:gd name="T53" fmla="*/ 519 h 623"/>
              <a:gd name="T54" fmla="*/ 1245 w 1245"/>
              <a:gd name="T55" fmla="*/ 104 h 623"/>
              <a:gd name="T56" fmla="*/ 1243 w 1245"/>
              <a:gd name="T57" fmla="*/ 83 h 623"/>
              <a:gd name="T58" fmla="*/ 1236 w 1245"/>
              <a:gd name="T59" fmla="*/ 64 h 623"/>
              <a:gd name="T60" fmla="*/ 1227 w 1245"/>
              <a:gd name="T61" fmla="*/ 47 h 623"/>
              <a:gd name="T62" fmla="*/ 1215 w 1245"/>
              <a:gd name="T63" fmla="*/ 31 h 623"/>
              <a:gd name="T64" fmla="*/ 1200 w 1245"/>
              <a:gd name="T65" fmla="*/ 17 h 623"/>
              <a:gd name="T66" fmla="*/ 1182 w 1245"/>
              <a:gd name="T67" fmla="*/ 9 h 623"/>
              <a:gd name="T68" fmla="*/ 1162 w 1245"/>
              <a:gd name="T69" fmla="*/ 2 h 623"/>
              <a:gd name="T70" fmla="*/ 1141 w 1245"/>
              <a:gd name="T71" fmla="*/ 0 h 623"/>
              <a:gd name="T72" fmla="*/ 102 w 1245"/>
              <a:gd name="T73" fmla="*/ 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45" h="623">
                <a:moveTo>
                  <a:pt x="102" y="0"/>
                </a:moveTo>
                <a:lnTo>
                  <a:pt x="81" y="2"/>
                </a:lnTo>
                <a:lnTo>
                  <a:pt x="62" y="9"/>
                </a:lnTo>
                <a:lnTo>
                  <a:pt x="45" y="17"/>
                </a:lnTo>
                <a:lnTo>
                  <a:pt x="29" y="31"/>
                </a:lnTo>
                <a:lnTo>
                  <a:pt x="17" y="47"/>
                </a:lnTo>
                <a:lnTo>
                  <a:pt x="9" y="64"/>
                </a:lnTo>
                <a:lnTo>
                  <a:pt x="2" y="83"/>
                </a:lnTo>
                <a:lnTo>
                  <a:pt x="0" y="104"/>
                </a:lnTo>
                <a:lnTo>
                  <a:pt x="0" y="519"/>
                </a:lnTo>
                <a:lnTo>
                  <a:pt x="2" y="540"/>
                </a:lnTo>
                <a:lnTo>
                  <a:pt x="9" y="561"/>
                </a:lnTo>
                <a:lnTo>
                  <a:pt x="17" y="578"/>
                </a:lnTo>
                <a:lnTo>
                  <a:pt x="29" y="594"/>
                </a:lnTo>
                <a:lnTo>
                  <a:pt x="45" y="606"/>
                </a:lnTo>
                <a:lnTo>
                  <a:pt x="62" y="614"/>
                </a:lnTo>
                <a:lnTo>
                  <a:pt x="81" y="621"/>
                </a:lnTo>
                <a:lnTo>
                  <a:pt x="102" y="623"/>
                </a:lnTo>
                <a:lnTo>
                  <a:pt x="1141" y="623"/>
                </a:lnTo>
                <a:lnTo>
                  <a:pt x="1162" y="621"/>
                </a:lnTo>
                <a:lnTo>
                  <a:pt x="1182" y="614"/>
                </a:lnTo>
                <a:lnTo>
                  <a:pt x="1200" y="606"/>
                </a:lnTo>
                <a:lnTo>
                  <a:pt x="1215" y="594"/>
                </a:lnTo>
                <a:lnTo>
                  <a:pt x="1227" y="578"/>
                </a:lnTo>
                <a:lnTo>
                  <a:pt x="1236" y="561"/>
                </a:lnTo>
                <a:lnTo>
                  <a:pt x="1243" y="540"/>
                </a:lnTo>
                <a:lnTo>
                  <a:pt x="1245" y="519"/>
                </a:lnTo>
                <a:lnTo>
                  <a:pt x="1245" y="104"/>
                </a:lnTo>
                <a:lnTo>
                  <a:pt x="1243" y="83"/>
                </a:lnTo>
                <a:lnTo>
                  <a:pt x="1236" y="64"/>
                </a:lnTo>
                <a:lnTo>
                  <a:pt x="1227" y="47"/>
                </a:lnTo>
                <a:lnTo>
                  <a:pt x="1215" y="31"/>
                </a:lnTo>
                <a:lnTo>
                  <a:pt x="1200" y="17"/>
                </a:lnTo>
                <a:lnTo>
                  <a:pt x="1182" y="9"/>
                </a:lnTo>
                <a:lnTo>
                  <a:pt x="1162" y="2"/>
                </a:lnTo>
                <a:lnTo>
                  <a:pt x="1141" y="0"/>
                </a:lnTo>
                <a:lnTo>
                  <a:pt x="102" y="0"/>
                </a:lnTo>
                <a:close/>
              </a:path>
            </a:pathLst>
          </a:custGeom>
          <a:solidFill>
            <a:srgbClr val="FFFFFF"/>
          </a:solidFill>
          <a:ln w="15875">
            <a:solidFill>
              <a:srgbClr val="000000"/>
            </a:solidFill>
            <a:prstDash val="solid"/>
            <a:round/>
            <a:headEnd/>
            <a:tailEnd/>
          </a:ln>
        </p:spPr>
        <p:txBody>
          <a:bodyPr/>
          <a:lstStyle/>
          <a:p>
            <a:endParaRPr lang="zh-CN" altLang="en-US"/>
          </a:p>
        </p:txBody>
      </p:sp>
      <p:sp>
        <p:nvSpPr>
          <p:cNvPr id="194597" name="Rectangle 37"/>
          <p:cNvSpPr>
            <a:spLocks noChangeArrowheads="1"/>
          </p:cNvSpPr>
          <p:nvPr/>
        </p:nvSpPr>
        <p:spPr bwMode="auto">
          <a:xfrm>
            <a:off x="6948488" y="4581525"/>
            <a:ext cx="6223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latin typeface="Times New Roman" pitchFamily="18" charset="0"/>
              </a:rPr>
              <a:t>活动</a:t>
            </a:r>
          </a:p>
        </p:txBody>
      </p:sp>
      <p:grpSp>
        <p:nvGrpSpPr>
          <p:cNvPr id="194598" name="Group 38"/>
          <p:cNvGrpSpPr>
            <a:grpSpLocks/>
          </p:cNvGrpSpPr>
          <p:nvPr/>
        </p:nvGrpSpPr>
        <p:grpSpPr bwMode="auto">
          <a:xfrm>
            <a:off x="5940425" y="5445125"/>
            <a:ext cx="1344613" cy="163513"/>
            <a:chOff x="4672" y="1671"/>
            <a:chExt cx="935" cy="113"/>
          </a:xfrm>
        </p:grpSpPr>
        <p:sp>
          <p:nvSpPr>
            <p:cNvPr id="194599" name="Line 39"/>
            <p:cNvSpPr>
              <a:spLocks noChangeShapeType="1"/>
            </p:cNvSpPr>
            <p:nvPr/>
          </p:nvSpPr>
          <p:spPr bwMode="auto">
            <a:xfrm>
              <a:off x="4672" y="1727"/>
              <a:ext cx="93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00" name="Freeform 40"/>
            <p:cNvSpPr>
              <a:spLocks/>
            </p:cNvSpPr>
            <p:nvPr/>
          </p:nvSpPr>
          <p:spPr bwMode="auto">
            <a:xfrm>
              <a:off x="5495" y="1671"/>
              <a:ext cx="112" cy="113"/>
            </a:xfrm>
            <a:custGeom>
              <a:avLst/>
              <a:gdLst>
                <a:gd name="T0" fmla="*/ 0 w 112"/>
                <a:gd name="T1" fmla="*/ 113 h 113"/>
                <a:gd name="T2" fmla="*/ 112 w 112"/>
                <a:gd name="T3" fmla="*/ 56 h 113"/>
                <a:gd name="T4" fmla="*/ 0 w 112"/>
                <a:gd name="T5" fmla="*/ 0 h 113"/>
              </a:gdLst>
              <a:ahLst/>
              <a:cxnLst>
                <a:cxn ang="0">
                  <a:pos x="T0" y="T1"/>
                </a:cxn>
                <a:cxn ang="0">
                  <a:pos x="T2" y="T3"/>
                </a:cxn>
                <a:cxn ang="0">
                  <a:pos x="T4" y="T5"/>
                </a:cxn>
              </a:cxnLst>
              <a:rect l="0" t="0" r="r" b="b"/>
              <a:pathLst>
                <a:path w="112" h="113">
                  <a:moveTo>
                    <a:pt x="0" y="113"/>
                  </a:moveTo>
                  <a:lnTo>
                    <a:pt x="112" y="56"/>
                  </a:lnTo>
                  <a:lnTo>
                    <a:pt x="0" y="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4601" name="Text Box 41"/>
          <p:cNvSpPr txBox="1">
            <a:spLocks noChangeArrowheads="1"/>
          </p:cNvSpPr>
          <p:nvPr/>
        </p:nvSpPr>
        <p:spPr bwMode="auto">
          <a:xfrm>
            <a:off x="6129338" y="5583238"/>
            <a:ext cx="966787"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eaLnBrk="0" hangingPunct="0">
              <a:spcBef>
                <a:spcPct val="50000"/>
              </a:spcBef>
            </a:pPr>
            <a:r>
              <a:rPr lang="en-GB" altLang="en-US" sz="2400">
                <a:latin typeface="Times New Roman" pitchFamily="18" charset="0"/>
              </a:rPr>
              <a:t>事件</a:t>
            </a:r>
            <a:endParaRPr lang="zh-CN" altLang="en-US" sz="2400">
              <a:latin typeface="Times New Roman" pitchFamily="18"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a:t>活动图案例</a:t>
            </a:r>
          </a:p>
        </p:txBody>
      </p:sp>
      <p:graphicFrame>
        <p:nvGraphicFramePr>
          <p:cNvPr id="196611" name="Object 3"/>
          <p:cNvGraphicFramePr>
            <a:graphicFrameLocks noChangeAspect="1"/>
          </p:cNvGraphicFramePr>
          <p:nvPr>
            <p:ph idx="1"/>
          </p:nvPr>
        </p:nvGraphicFramePr>
        <p:xfrm>
          <a:off x="522288" y="1544638"/>
          <a:ext cx="7177087" cy="4786312"/>
        </p:xfrm>
        <a:graphic>
          <a:graphicData uri="http://schemas.openxmlformats.org/presentationml/2006/ole">
            <mc:AlternateContent xmlns:mc="http://schemas.openxmlformats.org/markup-compatibility/2006">
              <mc:Choice xmlns:v="urn:schemas-microsoft-com:vml" Requires="v">
                <p:oleObj spid="_x0000_s196612" name="Rose Model Diagram " r:id="rId4" imgW="8181000" imgH="5657400" progId="Rose.ModelPicture">
                  <p:link updateAutomatic="1"/>
                </p:oleObj>
              </mc:Choice>
              <mc:Fallback>
                <p:oleObj name="Rose Model Diagram " r:id="rId4" imgW="8181000" imgH="5657400" progId="Rose.ModelPicture">
                  <p:link updateAutomatic="1"/>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88" y="1544638"/>
                        <a:ext cx="7177087" cy="478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b="1">
                <a:latin typeface="宋体" pitchFamily="2" charset="-122"/>
              </a:rPr>
              <a:t>软件工程的要素</a:t>
            </a:r>
            <a:r>
              <a:rPr lang="zh-CN" altLang="en-US"/>
              <a:t> </a:t>
            </a:r>
          </a:p>
        </p:txBody>
      </p:sp>
      <p:sp>
        <p:nvSpPr>
          <p:cNvPr id="19459" name="Rectangle 3"/>
          <p:cNvSpPr>
            <a:spLocks noGrp="1" noChangeArrowheads="1"/>
          </p:cNvSpPr>
          <p:nvPr>
            <p:ph type="body" idx="1"/>
          </p:nvPr>
        </p:nvSpPr>
        <p:spPr/>
        <p:txBody>
          <a:bodyPr/>
          <a:lstStyle/>
          <a:p>
            <a:pPr marL="590550" indent="-590550" defTabSz="987425">
              <a:lnSpc>
                <a:spcPct val="90000"/>
              </a:lnSpc>
              <a:buFontTx/>
              <a:buAutoNum type="arabicPeriod"/>
            </a:pPr>
            <a:r>
              <a:rPr lang="zh-CN" altLang="en-US" sz="2800" b="1">
                <a:solidFill>
                  <a:srgbClr val="000000"/>
                </a:solidFill>
                <a:latin typeface="宋体" pitchFamily="2" charset="-122"/>
              </a:rPr>
              <a:t>方法</a:t>
            </a:r>
            <a:r>
              <a:rPr lang="zh-CN" altLang="en-US" sz="2800">
                <a:solidFill>
                  <a:srgbClr val="000000"/>
                </a:solidFill>
                <a:latin typeface="宋体" pitchFamily="2" charset="-122"/>
              </a:rPr>
              <a:t>：软件工程方法为软件开发提供了</a:t>
            </a:r>
            <a:r>
              <a:rPr lang="zh-CN" altLang="en-US" sz="2800">
                <a:solidFill>
                  <a:srgbClr val="000000"/>
                </a:solidFill>
                <a:latin typeface="Arial"/>
                <a:cs typeface="Times New Roman" pitchFamily="18" charset="0"/>
              </a:rPr>
              <a:t>“</a:t>
            </a:r>
            <a:r>
              <a:rPr lang="zh-CN" altLang="en-US" sz="2800">
                <a:solidFill>
                  <a:srgbClr val="000000"/>
                </a:solidFill>
                <a:latin typeface="宋体" pitchFamily="2" charset="-122"/>
              </a:rPr>
              <a:t>如何做</a:t>
            </a:r>
            <a:r>
              <a:rPr lang="zh-CN" altLang="en-US" sz="2800">
                <a:solidFill>
                  <a:srgbClr val="000000"/>
                </a:solidFill>
                <a:latin typeface="Arial"/>
                <a:cs typeface="Times New Roman" pitchFamily="18" charset="0"/>
              </a:rPr>
              <a:t>”</a:t>
            </a:r>
            <a:r>
              <a:rPr lang="zh-CN" altLang="en-US" sz="2800">
                <a:solidFill>
                  <a:srgbClr val="000000"/>
                </a:solidFill>
                <a:latin typeface="宋体" pitchFamily="2" charset="-122"/>
              </a:rPr>
              <a:t>的技术，是完成软件工程项目的技术手段；</a:t>
            </a:r>
          </a:p>
          <a:p>
            <a:pPr marL="590550" indent="-590550" defTabSz="987425">
              <a:lnSpc>
                <a:spcPct val="90000"/>
              </a:lnSpc>
              <a:buFontTx/>
              <a:buAutoNum type="arabicPeriod"/>
            </a:pPr>
            <a:r>
              <a:rPr lang="zh-CN" altLang="en-US" sz="2800" b="1">
                <a:solidFill>
                  <a:srgbClr val="000000"/>
                </a:solidFill>
                <a:latin typeface="宋体" pitchFamily="2" charset="-122"/>
              </a:rPr>
              <a:t>工具</a:t>
            </a:r>
            <a:r>
              <a:rPr lang="zh-CN" altLang="en-US" sz="2800">
                <a:solidFill>
                  <a:srgbClr val="000000"/>
                </a:solidFill>
                <a:latin typeface="宋体" pitchFamily="2" charset="-122"/>
              </a:rPr>
              <a:t>：软件工具是在开发软件的活动中智力和体力的扩展和延伸，为软件工程方法提供了自动的或半自动的软件支撑环境；</a:t>
            </a:r>
            <a:r>
              <a:rPr lang="zh-CN" altLang="en-US" sz="2800">
                <a:solidFill>
                  <a:srgbClr val="000000"/>
                </a:solidFill>
                <a:latin typeface="Tahoma" pitchFamily="34" charset="0"/>
                <a:cs typeface="Times New Roman" pitchFamily="18" charset="0"/>
              </a:rPr>
              <a:t> </a:t>
            </a:r>
          </a:p>
          <a:p>
            <a:pPr marL="590550" indent="-590550" defTabSz="987425">
              <a:lnSpc>
                <a:spcPct val="90000"/>
              </a:lnSpc>
              <a:buFontTx/>
              <a:buAutoNum type="arabicPeriod"/>
            </a:pPr>
            <a:r>
              <a:rPr lang="zh-CN" altLang="en-US" sz="2800" b="1">
                <a:latin typeface="宋体" pitchFamily="2" charset="-122"/>
              </a:rPr>
              <a:t>过程</a:t>
            </a:r>
            <a:r>
              <a:rPr lang="zh-CN" altLang="en-US" sz="2800">
                <a:latin typeface="宋体" pitchFamily="2" charset="-122"/>
              </a:rPr>
              <a:t>：软件工程的过程则是将软件工程的方法和工具综合起来以达到合理、及时地进行计算机软件开发的目的。</a:t>
            </a:r>
            <a:r>
              <a:rPr lang="zh-CN" altLang="en-US" sz="2800"/>
              <a:t> </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GB" altLang="en-US">
                <a:solidFill>
                  <a:schemeClr val="tx1"/>
                </a:solidFill>
              </a:rPr>
              <a:t>活动图</a:t>
            </a:r>
            <a:r>
              <a:rPr lang="zh-CN" altLang="en-GB">
                <a:solidFill>
                  <a:schemeClr val="tx1"/>
                </a:solidFill>
              </a:rPr>
              <a:t>的组成</a:t>
            </a:r>
          </a:p>
        </p:txBody>
      </p:sp>
      <p:sp>
        <p:nvSpPr>
          <p:cNvPr id="198659" name="Rectangle 3"/>
          <p:cNvSpPr>
            <a:spLocks noGrp="1" noChangeArrowheads="1"/>
          </p:cNvSpPr>
          <p:nvPr>
            <p:ph type="body" idx="1"/>
          </p:nvPr>
        </p:nvSpPr>
        <p:spPr/>
        <p:txBody>
          <a:bodyPr/>
          <a:lstStyle/>
          <a:p>
            <a:pPr>
              <a:lnSpc>
                <a:spcPct val="110000"/>
              </a:lnSpc>
            </a:pPr>
            <a:r>
              <a:rPr lang="zh-CN" altLang="en-GB"/>
              <a:t>开始活动和结束活动</a:t>
            </a:r>
          </a:p>
          <a:p>
            <a:pPr>
              <a:lnSpc>
                <a:spcPct val="110000"/>
              </a:lnSpc>
            </a:pPr>
            <a:r>
              <a:rPr lang="zh-CN" altLang="en-GB"/>
              <a:t>其他活动</a:t>
            </a:r>
          </a:p>
          <a:p>
            <a:pPr>
              <a:lnSpc>
                <a:spcPct val="110000"/>
              </a:lnSpc>
            </a:pPr>
            <a:r>
              <a:rPr lang="zh-CN" altLang="en-GB"/>
              <a:t>并行活动</a:t>
            </a:r>
          </a:p>
          <a:p>
            <a:pPr>
              <a:lnSpc>
                <a:spcPct val="110000"/>
              </a:lnSpc>
            </a:pPr>
            <a:r>
              <a:rPr lang="zh-CN" altLang="en-GB"/>
              <a:t>分支和循环活动</a:t>
            </a:r>
          </a:p>
          <a:p>
            <a:pPr>
              <a:lnSpc>
                <a:spcPct val="110000"/>
              </a:lnSpc>
            </a:pPr>
            <a:r>
              <a:rPr lang="zh-CN" altLang="en-GB"/>
              <a:t>事件</a:t>
            </a:r>
          </a:p>
          <a:p>
            <a:pPr>
              <a:lnSpc>
                <a:spcPct val="110000"/>
              </a:lnSpc>
            </a:pPr>
            <a:r>
              <a:rPr lang="zh-CN" altLang="en-GB"/>
              <a:t>条件</a:t>
            </a:r>
            <a:endParaRPr lang="zh-CN" altLang="en-US" sz="360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en-GB">
                <a:solidFill>
                  <a:schemeClr val="tx1"/>
                </a:solidFill>
              </a:rPr>
              <a:t>活动图</a:t>
            </a:r>
            <a:r>
              <a:rPr lang="zh-CN" altLang="en-GB">
                <a:solidFill>
                  <a:schemeClr val="tx1"/>
                </a:solidFill>
              </a:rPr>
              <a:t>绘制</a:t>
            </a:r>
          </a:p>
        </p:txBody>
      </p:sp>
      <p:sp>
        <p:nvSpPr>
          <p:cNvPr id="200707" name="Rectangle 3"/>
          <p:cNvSpPr>
            <a:spLocks noGrp="1" noChangeArrowheads="1"/>
          </p:cNvSpPr>
          <p:nvPr>
            <p:ph type="body" idx="1"/>
          </p:nvPr>
        </p:nvSpPr>
        <p:spPr/>
        <p:txBody>
          <a:bodyPr/>
          <a:lstStyle/>
          <a:p>
            <a:pPr algn="just"/>
            <a:r>
              <a:rPr lang="zh-CN" altLang="en-GB"/>
              <a:t>一个开始活动和一到多个结束活动</a:t>
            </a:r>
          </a:p>
          <a:p>
            <a:pPr algn="just"/>
            <a:r>
              <a:rPr lang="zh-CN" altLang="en-GB"/>
              <a:t>活动为中心</a:t>
            </a:r>
          </a:p>
          <a:p>
            <a:pPr algn="just"/>
            <a:r>
              <a:rPr lang="zh-CN" altLang="en-GB"/>
              <a:t>并行活动和串行活动的分离</a:t>
            </a:r>
          </a:p>
          <a:p>
            <a:pPr algn="just"/>
            <a:r>
              <a:rPr lang="zh-CN" altLang="en-GB"/>
              <a:t>分支逻辑和循环逻辑都可以表示</a:t>
            </a:r>
          </a:p>
          <a:p>
            <a:pPr algn="just"/>
            <a:r>
              <a:rPr lang="zh-CN" altLang="en-GB"/>
              <a:t>分支和循环条件最好明确表示</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zh-CN"/>
              <a:t>UML</a:t>
            </a:r>
            <a:r>
              <a:rPr lang="zh-CN" altLang="en-US"/>
              <a:t>图分类</a:t>
            </a:r>
          </a:p>
        </p:txBody>
      </p:sp>
      <p:sp>
        <p:nvSpPr>
          <p:cNvPr id="202755" name="Rectangle 3"/>
          <p:cNvSpPr>
            <a:spLocks noGrp="1" noChangeArrowheads="1"/>
          </p:cNvSpPr>
          <p:nvPr>
            <p:ph type="body" idx="1"/>
          </p:nvPr>
        </p:nvSpPr>
        <p:spPr/>
        <p:txBody>
          <a:bodyPr/>
          <a:lstStyle/>
          <a:p>
            <a:r>
              <a:rPr lang="zh-CN" altLang="en-US"/>
              <a:t>结构</a:t>
            </a:r>
          </a:p>
          <a:p>
            <a:r>
              <a:rPr lang="zh-CN" altLang="en-US"/>
              <a:t>动态</a:t>
            </a:r>
          </a:p>
          <a:p>
            <a:r>
              <a:rPr lang="zh-CN" altLang="en-US"/>
              <a:t>模型管理</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1447800" y="3581400"/>
            <a:ext cx="678180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r>
              <a:rPr kumimoji="1" lang="zh-CN" altLang="en-US" sz="6000">
                <a:latin typeface="Palatino-Roman" charset="0"/>
              </a:rPr>
              <a:t>设计模式</a:t>
            </a:r>
          </a:p>
        </p:txBody>
      </p:sp>
      <p:sp>
        <p:nvSpPr>
          <p:cNvPr id="204803" name="Rectangle 3"/>
          <p:cNvSpPr>
            <a:spLocks noGrp="1" noChangeArrowheads="1"/>
          </p:cNvSpPr>
          <p:nvPr>
            <p:ph type="title" idx="4294967295"/>
          </p:nvPr>
        </p:nvSpPr>
        <p:spPr>
          <a:xfrm>
            <a:off x="838200" y="1752600"/>
            <a:ext cx="7772400" cy="1143000"/>
          </a:xfrm>
        </p:spPr>
        <p:txBody>
          <a:bodyPr/>
          <a:lstStyle/>
          <a:p>
            <a:r>
              <a:rPr lang="zh-CN" altLang="en-US" sz="5900">
                <a:solidFill>
                  <a:schemeClr val="tx1"/>
                </a:solidFill>
                <a:latin typeface="Palatino-Bold" charset="0"/>
              </a:rPr>
              <a:t>第六章  </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zh-CN" altLang="en-US"/>
              <a:t>内容简介</a:t>
            </a:r>
          </a:p>
        </p:txBody>
      </p:sp>
      <p:sp>
        <p:nvSpPr>
          <p:cNvPr id="205827" name="Rectangle 3"/>
          <p:cNvSpPr>
            <a:spLocks noGrp="1" noChangeArrowheads="1"/>
          </p:cNvSpPr>
          <p:nvPr>
            <p:ph type="body" idx="1"/>
          </p:nvPr>
        </p:nvSpPr>
        <p:spPr/>
        <p:txBody>
          <a:bodyPr/>
          <a:lstStyle/>
          <a:p>
            <a:r>
              <a:rPr lang="zh-CN" altLang="en-US"/>
              <a:t>设计模式背景知识</a:t>
            </a:r>
          </a:p>
          <a:p>
            <a:r>
              <a:rPr lang="zh-CN" altLang="en-US"/>
              <a:t>设计模式的种类</a:t>
            </a:r>
          </a:p>
          <a:p>
            <a:r>
              <a:rPr lang="en-US" altLang="zh-CN"/>
              <a:t>Factory Method</a:t>
            </a:r>
          </a:p>
          <a:p>
            <a:r>
              <a:rPr lang="en-US" altLang="zh-CN"/>
              <a:t>Abstract Factory</a:t>
            </a:r>
          </a:p>
          <a:p>
            <a:r>
              <a:rPr lang="en-US" altLang="zh-CN"/>
              <a:t>Adapter</a:t>
            </a:r>
            <a:r>
              <a:rPr lang="zh-CN" altLang="en-US"/>
              <a:t>（</a:t>
            </a:r>
            <a:r>
              <a:rPr lang="en-US" altLang="zh-CN"/>
              <a:t>Object</a:t>
            </a:r>
            <a:r>
              <a:rPr lang="zh-CN" altLang="en-US"/>
              <a:t>）</a:t>
            </a:r>
          </a:p>
          <a:p>
            <a:r>
              <a:rPr lang="en-US" altLang="zh-CN"/>
              <a:t>Observer</a:t>
            </a:r>
          </a:p>
          <a:p>
            <a:r>
              <a:rPr lang="en-US" altLang="zh-CN"/>
              <a:t>MVC</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zh-CN" altLang="en-US"/>
              <a:t>设计模式背景知识</a:t>
            </a:r>
          </a:p>
        </p:txBody>
      </p:sp>
      <p:sp>
        <p:nvSpPr>
          <p:cNvPr id="206851" name="Rectangle 3"/>
          <p:cNvSpPr>
            <a:spLocks noGrp="1" noChangeArrowheads="1"/>
          </p:cNvSpPr>
          <p:nvPr>
            <p:ph type="body" idx="1"/>
          </p:nvPr>
        </p:nvSpPr>
        <p:spPr/>
        <p:txBody>
          <a:bodyPr/>
          <a:lstStyle/>
          <a:p>
            <a:r>
              <a:rPr lang="zh-CN" altLang="en-US"/>
              <a:t>模式的出现</a:t>
            </a:r>
          </a:p>
          <a:p>
            <a:r>
              <a:rPr lang="zh-CN" altLang="en-US"/>
              <a:t>软件设计中的模式</a:t>
            </a:r>
          </a:p>
          <a:p>
            <a:r>
              <a:rPr lang="zh-CN" altLang="en-US"/>
              <a:t>设计模式的定义</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zh-CN" altLang="en-US"/>
              <a:t>模式的出现 </a:t>
            </a:r>
          </a:p>
        </p:txBody>
      </p:sp>
      <p:sp>
        <p:nvSpPr>
          <p:cNvPr id="207875" name="Rectangle 3"/>
          <p:cNvSpPr>
            <a:spLocks noGrp="1" noChangeArrowheads="1"/>
          </p:cNvSpPr>
          <p:nvPr>
            <p:ph type="body" idx="1"/>
          </p:nvPr>
        </p:nvSpPr>
        <p:spPr/>
        <p:txBody>
          <a:bodyPr/>
          <a:lstStyle/>
          <a:p>
            <a:r>
              <a:rPr lang="en-US" altLang="zh-CN"/>
              <a:t>20</a:t>
            </a:r>
            <a:r>
              <a:rPr lang="zh-CN" altLang="en-US"/>
              <a:t>世纪</a:t>
            </a:r>
            <a:r>
              <a:rPr lang="en-US" altLang="zh-CN"/>
              <a:t>70</a:t>
            </a:r>
            <a:r>
              <a:rPr lang="zh-CN" altLang="en-US"/>
              <a:t>年代 </a:t>
            </a:r>
          </a:p>
          <a:p>
            <a:r>
              <a:rPr lang="en-US" altLang="zh-CN"/>
              <a:t>Alexander </a:t>
            </a:r>
          </a:p>
          <a:p>
            <a:r>
              <a:rPr lang="zh-CN" altLang="en-US"/>
              <a:t>建筑设计模式 </a:t>
            </a:r>
          </a:p>
          <a:p>
            <a:endParaRPr lang="en-US" altLang="zh-CN"/>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zh-CN" altLang="en-US"/>
              <a:t>软件设计中的模式</a:t>
            </a:r>
          </a:p>
        </p:txBody>
      </p:sp>
      <p:sp>
        <p:nvSpPr>
          <p:cNvPr id="208899" name="Rectangle 3"/>
          <p:cNvSpPr>
            <a:spLocks noGrp="1" noChangeArrowheads="1"/>
          </p:cNvSpPr>
          <p:nvPr>
            <p:ph type="body" idx="1"/>
          </p:nvPr>
        </p:nvSpPr>
        <p:spPr/>
        <p:txBody>
          <a:bodyPr/>
          <a:lstStyle/>
          <a:p>
            <a:r>
              <a:rPr lang="en-US" altLang="zh-CN"/>
              <a:t>Erich Gamma</a:t>
            </a:r>
            <a:r>
              <a:rPr lang="zh-CN" altLang="en-US"/>
              <a:t>、</a:t>
            </a:r>
            <a:r>
              <a:rPr lang="en-US" altLang="zh-CN"/>
              <a:t>Richard Helm</a:t>
            </a:r>
            <a:r>
              <a:rPr lang="zh-CN" altLang="en-US"/>
              <a:t>、</a:t>
            </a:r>
            <a:r>
              <a:rPr lang="en-US" altLang="zh-CN"/>
              <a:t>Ralph Johnson</a:t>
            </a:r>
            <a:r>
              <a:rPr lang="zh-CN" altLang="en-US"/>
              <a:t>、</a:t>
            </a:r>
            <a:r>
              <a:rPr lang="en-US" altLang="zh-CN"/>
              <a:t>John Vlissides </a:t>
            </a:r>
          </a:p>
          <a:p>
            <a:r>
              <a:rPr lang="en-US" altLang="zh-CN"/>
              <a:t>《Design Patterns—Elements of Reusable Software》 </a:t>
            </a:r>
          </a:p>
          <a:p>
            <a:r>
              <a:rPr lang="en-US" altLang="zh-CN"/>
              <a:t>GOF 23</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zh-CN" altLang="en-US"/>
              <a:t>设计模式的定义</a:t>
            </a:r>
          </a:p>
        </p:txBody>
      </p:sp>
      <p:sp>
        <p:nvSpPr>
          <p:cNvPr id="209923" name="Rectangle 3"/>
          <p:cNvSpPr>
            <a:spLocks noGrp="1" noChangeArrowheads="1"/>
          </p:cNvSpPr>
          <p:nvPr>
            <p:ph type="body" idx="1"/>
          </p:nvPr>
        </p:nvSpPr>
        <p:spPr/>
        <p:txBody>
          <a:bodyPr/>
          <a:lstStyle/>
          <a:p>
            <a:r>
              <a:rPr lang="zh-CN" altLang="en-US"/>
              <a:t>解决重复设计问题</a:t>
            </a:r>
          </a:p>
          <a:p>
            <a:r>
              <a:rPr lang="zh-CN" altLang="en-US"/>
              <a:t>反复出现的设计问题的解决方案</a:t>
            </a:r>
          </a:p>
          <a:p>
            <a:r>
              <a:rPr lang="zh-CN" altLang="en-US"/>
              <a:t>模式被用来在特定场景下解决一般设计问题的类和相互通信的对象的描述</a:t>
            </a:r>
          </a:p>
          <a:p>
            <a:r>
              <a:rPr lang="zh-CN" altLang="en-US"/>
              <a:t>处理同一类软件分析结果的典型设计结构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zh-CN" altLang="en-US"/>
              <a:t>设计模式的种类</a:t>
            </a:r>
          </a:p>
        </p:txBody>
      </p:sp>
      <p:sp>
        <p:nvSpPr>
          <p:cNvPr id="210947" name="Rectangle 3"/>
          <p:cNvSpPr>
            <a:spLocks noGrp="1" noChangeArrowheads="1"/>
          </p:cNvSpPr>
          <p:nvPr>
            <p:ph type="body" idx="1"/>
          </p:nvPr>
        </p:nvSpPr>
        <p:spPr/>
        <p:txBody>
          <a:bodyPr/>
          <a:lstStyle/>
          <a:p>
            <a:pPr>
              <a:lnSpc>
                <a:spcPct val="90000"/>
              </a:lnSpc>
            </a:pPr>
            <a:r>
              <a:rPr lang="zh-CN" altLang="en-US"/>
              <a:t>类范畴</a:t>
            </a:r>
          </a:p>
          <a:p>
            <a:pPr lvl="1">
              <a:lnSpc>
                <a:spcPct val="90000"/>
              </a:lnSpc>
            </a:pPr>
            <a:r>
              <a:rPr lang="zh-CN" altLang="en-US"/>
              <a:t>创建型</a:t>
            </a:r>
          </a:p>
          <a:p>
            <a:pPr lvl="1">
              <a:lnSpc>
                <a:spcPct val="90000"/>
              </a:lnSpc>
            </a:pPr>
            <a:r>
              <a:rPr lang="zh-CN" altLang="en-US"/>
              <a:t>结构型</a:t>
            </a:r>
          </a:p>
          <a:p>
            <a:pPr lvl="1">
              <a:lnSpc>
                <a:spcPct val="90000"/>
              </a:lnSpc>
            </a:pPr>
            <a:r>
              <a:rPr lang="zh-CN" altLang="en-US"/>
              <a:t>行为型</a:t>
            </a:r>
          </a:p>
          <a:p>
            <a:pPr>
              <a:lnSpc>
                <a:spcPct val="90000"/>
              </a:lnSpc>
            </a:pPr>
            <a:r>
              <a:rPr lang="zh-CN" altLang="en-US"/>
              <a:t>对象范畴</a:t>
            </a:r>
          </a:p>
          <a:p>
            <a:pPr lvl="1">
              <a:lnSpc>
                <a:spcPct val="90000"/>
              </a:lnSpc>
            </a:pPr>
            <a:r>
              <a:rPr lang="zh-CN" altLang="en-US"/>
              <a:t>创建型</a:t>
            </a:r>
          </a:p>
          <a:p>
            <a:pPr lvl="1">
              <a:lnSpc>
                <a:spcPct val="90000"/>
              </a:lnSpc>
            </a:pPr>
            <a:r>
              <a:rPr lang="zh-CN" altLang="en-US"/>
              <a:t>结构型</a:t>
            </a:r>
          </a:p>
          <a:p>
            <a:pPr lvl="1">
              <a:lnSpc>
                <a:spcPct val="90000"/>
              </a:lnSpc>
            </a:pPr>
            <a:r>
              <a:rPr lang="zh-CN" altLang="en-US"/>
              <a:t>行为型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a:t>软件工程的组成</a:t>
            </a:r>
          </a:p>
        </p:txBody>
      </p:sp>
      <p:sp>
        <p:nvSpPr>
          <p:cNvPr id="20483" name="Rectangle 3"/>
          <p:cNvSpPr>
            <a:spLocks noGrp="1" noChangeArrowheads="1"/>
          </p:cNvSpPr>
          <p:nvPr>
            <p:ph type="body" idx="1"/>
          </p:nvPr>
        </p:nvSpPr>
        <p:spPr>
          <a:xfrm>
            <a:off x="1187450" y="2276475"/>
            <a:ext cx="7767638" cy="4105275"/>
          </a:xfrm>
        </p:spPr>
        <p:txBody>
          <a:bodyPr/>
          <a:lstStyle/>
          <a:p>
            <a:r>
              <a:rPr lang="zh-CN" altLang="en-US"/>
              <a:t>人员管理</a:t>
            </a:r>
          </a:p>
          <a:p>
            <a:r>
              <a:rPr lang="zh-CN" altLang="en-US"/>
              <a:t>项目管理</a:t>
            </a:r>
          </a:p>
          <a:p>
            <a:r>
              <a:rPr lang="zh-CN" altLang="en-US"/>
              <a:t>过程管理</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zh-CN" altLang="en-US"/>
              <a:t>模式讲解思路</a:t>
            </a:r>
          </a:p>
        </p:txBody>
      </p:sp>
      <p:sp>
        <p:nvSpPr>
          <p:cNvPr id="211971" name="Rectangle 3"/>
          <p:cNvSpPr>
            <a:spLocks noGrp="1" noChangeArrowheads="1"/>
          </p:cNvSpPr>
          <p:nvPr>
            <p:ph type="body" idx="1"/>
          </p:nvPr>
        </p:nvSpPr>
        <p:spPr/>
        <p:txBody>
          <a:bodyPr/>
          <a:lstStyle/>
          <a:p>
            <a:r>
              <a:rPr lang="zh-CN" altLang="en-US"/>
              <a:t>模式提出</a:t>
            </a:r>
          </a:p>
          <a:p>
            <a:r>
              <a:rPr lang="zh-CN" altLang="en-US"/>
              <a:t>模式案例</a:t>
            </a:r>
          </a:p>
          <a:p>
            <a:r>
              <a:rPr lang="zh-CN" altLang="en-US"/>
              <a:t>模式原理分析</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zh-CN"/>
              <a:t>Factory Method</a:t>
            </a:r>
            <a:r>
              <a:rPr lang="zh-CN" altLang="en-US"/>
              <a:t>案例</a:t>
            </a:r>
            <a:r>
              <a:rPr lang="en-US" altLang="zh-CN"/>
              <a:t>1</a:t>
            </a:r>
          </a:p>
        </p:txBody>
      </p:sp>
      <p:pic>
        <p:nvPicPr>
          <p:cNvPr id="212995"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8888" y="1700213"/>
            <a:ext cx="5976937" cy="48974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zh-CN"/>
              <a:t>Factory Method</a:t>
            </a:r>
            <a:r>
              <a:rPr lang="zh-CN" altLang="en-US"/>
              <a:t>案例</a:t>
            </a:r>
            <a:r>
              <a:rPr lang="en-US" altLang="zh-CN"/>
              <a:t>2</a:t>
            </a:r>
          </a:p>
        </p:txBody>
      </p:sp>
      <p:pic>
        <p:nvPicPr>
          <p:cNvPr id="214019"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16013" y="1989138"/>
            <a:ext cx="6696075" cy="4524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zh-CN"/>
              <a:t>Factory Method(</a:t>
            </a:r>
            <a:r>
              <a:rPr lang="zh-CN" altLang="en-US"/>
              <a:t>工厂方法</a:t>
            </a:r>
            <a:r>
              <a:rPr lang="en-US" altLang="zh-CN"/>
              <a:t>)</a:t>
            </a:r>
          </a:p>
        </p:txBody>
      </p:sp>
      <p:sp>
        <p:nvSpPr>
          <p:cNvPr id="215043" name="Rectangle 3"/>
          <p:cNvSpPr>
            <a:spLocks noGrp="1" noChangeArrowheads="1"/>
          </p:cNvSpPr>
          <p:nvPr>
            <p:ph type="body" idx="1"/>
          </p:nvPr>
        </p:nvSpPr>
        <p:spPr>
          <a:xfrm>
            <a:off x="644525" y="1797050"/>
            <a:ext cx="7773988" cy="4114800"/>
          </a:xfrm>
        </p:spPr>
        <p:txBody>
          <a:bodyPr/>
          <a:lstStyle/>
          <a:p>
            <a:pPr>
              <a:lnSpc>
                <a:spcPct val="90000"/>
              </a:lnSpc>
            </a:pPr>
            <a:r>
              <a:rPr lang="zh-CN" altLang="en-US" sz="2800"/>
              <a:t>对象创建型模式</a:t>
            </a:r>
          </a:p>
          <a:p>
            <a:pPr>
              <a:lnSpc>
                <a:spcPct val="90000"/>
              </a:lnSpc>
            </a:pPr>
            <a:r>
              <a:rPr lang="zh-CN" altLang="en-US" sz="2800"/>
              <a:t>意图：定义一个用于创建对象的接口，让子类决定实例化哪一个类。使一个类的实例化延迟到其子类。</a:t>
            </a:r>
          </a:p>
          <a:p>
            <a:pPr>
              <a:lnSpc>
                <a:spcPct val="90000"/>
              </a:lnSpc>
            </a:pPr>
            <a:r>
              <a:rPr lang="zh-CN" altLang="en-US" sz="2800"/>
              <a:t>别名：虚构造器</a:t>
            </a:r>
          </a:p>
          <a:p>
            <a:pPr>
              <a:lnSpc>
                <a:spcPct val="90000"/>
              </a:lnSpc>
            </a:pPr>
            <a:r>
              <a:rPr lang="zh-CN" altLang="en-US" sz="2800"/>
              <a:t>动机：框架使用抽象类</a:t>
            </a:r>
            <a:r>
              <a:rPr lang="zh-CN" altLang="en-US" sz="2800" b="1"/>
              <a:t>定义和维护</a:t>
            </a:r>
            <a:r>
              <a:rPr lang="zh-CN" altLang="en-US" sz="2800"/>
              <a:t>对象之间的关系，对象的创建由框架负责。但它只知道要创建的对象的抽象父类，而不知道具体哪一种子类将被创建。</a:t>
            </a:r>
          </a:p>
          <a:p>
            <a:pPr>
              <a:lnSpc>
                <a:spcPct val="90000"/>
              </a:lnSpc>
            </a:pPr>
            <a:r>
              <a:rPr lang="zh-CN" altLang="en-US" sz="2800"/>
              <a:t>工厂方法：它将负责“生产”一个对象。</a:t>
            </a:r>
          </a:p>
          <a:p>
            <a:pPr>
              <a:lnSpc>
                <a:spcPct val="90000"/>
              </a:lnSpc>
            </a:pPr>
            <a:r>
              <a:rPr lang="zh-CN" altLang="en-US" sz="2800"/>
              <a:t>本质：用一个</a:t>
            </a:r>
            <a:r>
              <a:rPr lang="en-US" altLang="zh-CN" sz="2800"/>
              <a:t>virtual method</a:t>
            </a:r>
            <a:r>
              <a:rPr lang="zh-CN" altLang="en-US" sz="2800"/>
              <a:t>完成创建过程。</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zh-CN"/>
              <a:t>Factory Method(</a:t>
            </a:r>
            <a:r>
              <a:rPr lang="zh-CN" altLang="en-US"/>
              <a:t>工厂方法</a:t>
            </a:r>
            <a:r>
              <a:rPr lang="en-US" altLang="zh-CN"/>
              <a:t>)</a:t>
            </a:r>
          </a:p>
        </p:txBody>
      </p:sp>
      <p:sp>
        <p:nvSpPr>
          <p:cNvPr id="216067" name="Rectangle 3"/>
          <p:cNvSpPr>
            <a:spLocks noGrp="1" noChangeArrowheads="1"/>
          </p:cNvSpPr>
          <p:nvPr>
            <p:ph type="body" idx="1"/>
          </p:nvPr>
        </p:nvSpPr>
        <p:spPr/>
        <p:txBody>
          <a:bodyPr/>
          <a:lstStyle/>
          <a:p>
            <a:r>
              <a:rPr lang="zh-CN" altLang="en-US"/>
              <a:t>适用性：</a:t>
            </a:r>
          </a:p>
          <a:p>
            <a:pPr lvl="1"/>
            <a:r>
              <a:rPr lang="zh-CN" altLang="en-US"/>
              <a:t>当一个类不知道它所必须创建的对象的类的时候；</a:t>
            </a:r>
          </a:p>
          <a:p>
            <a:pPr lvl="1"/>
            <a:r>
              <a:rPr lang="zh-CN" altLang="en-US"/>
              <a:t>当一个类希望由它的子类来指定它所创建的具体对象的时候；</a:t>
            </a:r>
          </a:p>
          <a:p>
            <a:pPr lvl="1"/>
            <a:endParaRPr lang="zh-CN" altLang="en-US"/>
          </a:p>
          <a:p>
            <a:endParaRPr lang="zh-CN" altLang="en-US"/>
          </a:p>
          <a:p>
            <a:endParaRPr lang="en-US" altLang="zh-CN"/>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zh-CN"/>
              <a:t>Factory Method</a:t>
            </a:r>
            <a:r>
              <a:rPr lang="zh-CN" altLang="en-US"/>
              <a:t>原理</a:t>
            </a:r>
            <a:r>
              <a:rPr lang="en-US" altLang="zh-CN"/>
              <a:t>1</a:t>
            </a:r>
          </a:p>
        </p:txBody>
      </p:sp>
      <p:pic>
        <p:nvPicPr>
          <p:cNvPr id="217091"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2813" y="1687513"/>
            <a:ext cx="7470775" cy="4032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zh-CN"/>
              <a:t>Factory Method</a:t>
            </a:r>
            <a:r>
              <a:rPr lang="zh-CN" altLang="en-US"/>
              <a:t>原理</a:t>
            </a:r>
            <a:r>
              <a:rPr lang="en-US" altLang="zh-CN"/>
              <a:t>2</a:t>
            </a:r>
          </a:p>
        </p:txBody>
      </p:sp>
      <p:pic>
        <p:nvPicPr>
          <p:cNvPr id="218115"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5613" y="1925638"/>
            <a:ext cx="8021637" cy="4198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zh-CN"/>
              <a:t>Factory Method(</a:t>
            </a:r>
            <a:r>
              <a:rPr lang="zh-CN" altLang="en-US"/>
              <a:t>工厂方法</a:t>
            </a:r>
            <a:r>
              <a:rPr lang="en-US" altLang="zh-CN"/>
              <a:t>) </a:t>
            </a:r>
            <a:r>
              <a:rPr lang="zh-CN" altLang="en-US"/>
              <a:t>参与者</a:t>
            </a:r>
          </a:p>
        </p:txBody>
      </p:sp>
      <p:sp>
        <p:nvSpPr>
          <p:cNvPr id="219139" name="Rectangle 3"/>
          <p:cNvSpPr>
            <a:spLocks noGrp="1" noChangeArrowheads="1"/>
          </p:cNvSpPr>
          <p:nvPr>
            <p:ph type="body" idx="1"/>
          </p:nvPr>
        </p:nvSpPr>
        <p:spPr>
          <a:xfrm>
            <a:off x="685800" y="1981200"/>
            <a:ext cx="8201025" cy="4114800"/>
          </a:xfrm>
        </p:spPr>
        <p:txBody>
          <a:bodyPr/>
          <a:lstStyle/>
          <a:p>
            <a:pPr>
              <a:lnSpc>
                <a:spcPct val="90000"/>
              </a:lnSpc>
            </a:pPr>
            <a:r>
              <a:rPr lang="en-US" altLang="zh-CN" sz="2800"/>
              <a:t>AbstractProduct</a:t>
            </a:r>
          </a:p>
          <a:p>
            <a:pPr lvl="1">
              <a:lnSpc>
                <a:spcPct val="90000"/>
              </a:lnSpc>
            </a:pPr>
            <a:r>
              <a:rPr lang="zh-CN" altLang="en-US" sz="2400"/>
              <a:t>定义工厂方法所创建的对象的接口</a:t>
            </a:r>
          </a:p>
          <a:p>
            <a:pPr>
              <a:lnSpc>
                <a:spcPct val="90000"/>
              </a:lnSpc>
            </a:pPr>
            <a:r>
              <a:rPr lang="en-US" altLang="zh-CN" sz="2800"/>
              <a:t>RealProduct</a:t>
            </a:r>
          </a:p>
          <a:p>
            <a:pPr lvl="1">
              <a:lnSpc>
                <a:spcPct val="90000"/>
              </a:lnSpc>
            </a:pPr>
            <a:r>
              <a:rPr lang="zh-CN" altLang="en-US" sz="2400"/>
              <a:t>实现</a:t>
            </a:r>
            <a:r>
              <a:rPr lang="en-US" altLang="zh-CN" sz="2400"/>
              <a:t>AbstractProduct</a:t>
            </a:r>
            <a:r>
              <a:rPr lang="zh-CN" altLang="en-US" sz="2400"/>
              <a:t>接口</a:t>
            </a:r>
          </a:p>
          <a:p>
            <a:pPr>
              <a:lnSpc>
                <a:spcPct val="90000"/>
              </a:lnSpc>
            </a:pPr>
            <a:r>
              <a:rPr lang="en-US" altLang="zh-CN" sz="2800"/>
              <a:t>ProductFactory</a:t>
            </a:r>
          </a:p>
          <a:p>
            <a:pPr lvl="1">
              <a:lnSpc>
                <a:spcPct val="90000"/>
              </a:lnSpc>
            </a:pPr>
            <a:r>
              <a:rPr lang="zh-CN" altLang="en-US" sz="2400"/>
              <a:t>声明工厂方法，该方法返回一个</a:t>
            </a:r>
            <a:r>
              <a:rPr lang="en-US" altLang="zh-CN" sz="2400"/>
              <a:t>AbstractProduct</a:t>
            </a:r>
            <a:r>
              <a:rPr lang="zh-CN" altLang="en-US" sz="2400"/>
              <a:t>类型的对象。</a:t>
            </a:r>
          </a:p>
          <a:p>
            <a:pPr>
              <a:lnSpc>
                <a:spcPct val="90000"/>
              </a:lnSpc>
            </a:pPr>
            <a:r>
              <a:rPr lang="en-US" altLang="zh-CN" sz="2800"/>
              <a:t>RealProductFactory</a:t>
            </a:r>
          </a:p>
          <a:p>
            <a:pPr lvl="1">
              <a:lnSpc>
                <a:spcPct val="90000"/>
              </a:lnSpc>
            </a:pPr>
            <a:r>
              <a:rPr lang="zh-CN" altLang="en-US" sz="2400"/>
              <a:t>重定义工厂方法以返回一个</a:t>
            </a:r>
            <a:r>
              <a:rPr lang="en-US" altLang="zh-CN" sz="2400"/>
              <a:t>RealProduct</a:t>
            </a:r>
            <a:r>
              <a:rPr lang="zh-CN" altLang="en-US" sz="2400"/>
              <a:t>对象。</a:t>
            </a:r>
          </a:p>
          <a:p>
            <a:pPr>
              <a:lnSpc>
                <a:spcPct val="90000"/>
              </a:lnSpc>
            </a:pPr>
            <a:endParaRPr lang="en-US" altLang="zh-CN" sz="280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zh-CN"/>
              <a:t>Factory Method(</a:t>
            </a:r>
            <a:r>
              <a:rPr lang="zh-CN" altLang="en-US"/>
              <a:t>工厂方法</a:t>
            </a:r>
            <a:r>
              <a:rPr lang="en-US" altLang="zh-CN"/>
              <a:t>)</a:t>
            </a:r>
          </a:p>
        </p:txBody>
      </p:sp>
      <p:sp>
        <p:nvSpPr>
          <p:cNvPr id="220163" name="Rectangle 3"/>
          <p:cNvSpPr>
            <a:spLocks noGrp="1" noChangeArrowheads="1"/>
          </p:cNvSpPr>
          <p:nvPr>
            <p:ph type="body" idx="1"/>
          </p:nvPr>
        </p:nvSpPr>
        <p:spPr/>
        <p:txBody>
          <a:bodyPr/>
          <a:lstStyle/>
          <a:p>
            <a:r>
              <a:rPr lang="zh-CN" altLang="en-US"/>
              <a:t>协作过程</a:t>
            </a:r>
          </a:p>
          <a:p>
            <a:pPr lvl="1"/>
            <a:r>
              <a:rPr lang="en-US" altLang="zh-CN"/>
              <a:t>ProductFactory</a:t>
            </a:r>
            <a:r>
              <a:rPr lang="zh-CN" altLang="en-US"/>
              <a:t>依赖于它的子类来定义工厂方法，所以它返回一个适当的</a:t>
            </a:r>
            <a:r>
              <a:rPr lang="en-US" altLang="zh-CN"/>
              <a:t>RealProduct</a:t>
            </a:r>
            <a:r>
              <a:rPr lang="zh-CN" altLang="en-US"/>
              <a:t>对象。</a:t>
            </a:r>
          </a:p>
          <a:p>
            <a:r>
              <a:rPr lang="zh-CN" altLang="en-US"/>
              <a:t>效果</a:t>
            </a:r>
          </a:p>
          <a:p>
            <a:pPr lvl="1"/>
            <a:r>
              <a:rPr lang="zh-CN" altLang="en-US"/>
              <a:t>工厂方法不再将与特定应用有关的类绑定到代码中。代码仅处理</a:t>
            </a:r>
            <a:r>
              <a:rPr lang="en-US" altLang="zh-CN"/>
              <a:t>AbstractProduct</a:t>
            </a:r>
            <a:r>
              <a:rPr lang="zh-CN" altLang="en-US"/>
              <a:t>接口，因此它可以与用户定义的任何</a:t>
            </a:r>
            <a:r>
              <a:rPr lang="en-US" altLang="zh-CN"/>
              <a:t>RealProduct</a:t>
            </a:r>
            <a:r>
              <a:rPr lang="zh-CN" altLang="en-US"/>
              <a:t>一起使用。</a:t>
            </a:r>
          </a:p>
          <a:p>
            <a:endParaRPr lang="en-US" altLang="zh-CN"/>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zh-CN"/>
              <a:t>Abstract Factory</a:t>
            </a:r>
            <a:r>
              <a:rPr lang="zh-CN" altLang="en-US"/>
              <a:t>案例</a:t>
            </a:r>
          </a:p>
        </p:txBody>
      </p:sp>
      <p:pic>
        <p:nvPicPr>
          <p:cNvPr id="221187"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2205038"/>
            <a:ext cx="7772400" cy="3794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6.xml><?xml version="1.0" encoding="UTF-8" standalone="yes"?>
<p:sld xmlns:a="http://schemas.openxmlformats.org/drawingml/2006/main" xmlns:r="http://schemas.openxmlformats.org/officeDocument/2006/relationships" xmlns:p="http://schemas.openxmlformats.org/presentationml/2006/main"><p:cSld><p:spTree><p:nvGrpSpPr><p:cNvPr id="1" name=""/><p:cNvGrpSpPr/><p:nvPr/></p:nvGrpSpPr><p:grpSpPr><a:xfrm><a:off x="0" y="0"/><a:ext cx="0" cy="0"/><a:chOff x="0" y="0"/><a:chExt cx="0" cy="0"/></a:xfrm></p:grpSpPr><p:sp><p:nvSpPr><p:cNvPr id="23554" name="Rectangle 2"/><p:cNvSpPr><a:spLocks noGrp="1" noChangeArrowheads="1"/></p:cNvSpPr><p:nvPr><p:ph type="title"/></p:nvPr></p:nvSpPr><p:spPr/><p:txBody><a:bodyPr/><a:lstStyle/><a:p><a:r><a:rPr lang="zh-CN" altLang="en-US"/><a:t>瀑布模型</a:t></a:r></a:p></p:txBody></p:sp><p:sp><p:nvSpPr><p:cNvPr id="23555" name="Rectangle 3"/><p:cNvSpPr><a:spLocks noGrp="1" noChangeArrowheads="1"/></p:cNvSpPr><p:nvPr><p:ph type="body" idx="1"/></p:nvPr></p:nvSpPr><p:spPr><a:xfrm><a:off x="685800" y="1730375"/><a:ext cx="7772400" cy="4365625"/></a:xfrm></p:spPr><p:txBody><a:bodyPr/><a:lstStyle/><a:p><a:r><a:rPr lang="zh-CN" altLang="en-US" sz="2000"><a:ea typeface=""/><a:cs typeface=""/></a:rPr><a:t>瀑布模型将软件生命周期的各项活动顺序进行，形如瀑布流水，最终得到软件产品</a:t></a:r></a:p><a:p><a:r><a:rPr lang="zh-CN" altLang="en-US" sz="2000"><a:ea typeface=""/><a:cs typeface=""/></a:rPr><a:t>            是最早的软件工程模型，是其他所有现代模型的基础</a:t></a:r></a:p><a:p><a:pPr><a:buFontTx/><a:buNone/></a:pPr><a:endParaRPr lang="en-US" altLang="zh-CN" sz="2000"/></a:p></p:txBody></p:sp><p:grpSp><p:nvGrpSpPr><p:cNvPr id="23556" name="Group 4"/><p:cNvGrpSpPr><a:grpSpLocks/></p:cNvGrpSpPr><p:nvPr/></p:nvGrpSpPr><p:grpSpPr bwMode="auto"><a:xfrm><a:off x="611188" y="3167063"/><a:ext cx="5903912" cy="3455987"/><a:chOff x="431" y="1888"/><a:chExt cx="3719" cy="2177"/></a:xfrm></p:grpSpPr><p:sp><p:nvSpPr><p:cNvPr id="23557" name="Rectangle 5"/><p:cNvSpPr><a:spLocks noChangeArrowheads="1"/></p:cNvSpPr><p:nvPr/></p:nvSpPr><p:spPr bwMode="auto"><a:xfrm><a:off x="431" y="1888"/><a:ext cx="816" cy="272"/></a:xfrm><a:prstGeom prst="rect"><a:avLst/></a:prstGeom><a:solidFill><a:srgbClr val="33CC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b="1"><a:solidFill><a:srgbClr val="D60093"/></a:solidFill><a:latin typeface="Tahoma" pitchFamily="34" charset="0"/></a:rPr><a:t>可行性分析</a:t></a:r></a:p></p:txBody></p:sp><p:sp><p:nvSpPr><p:cNvPr id="23558" name="Rectangle 6"/><p:cNvSpPr><a:spLocks noChangeArrowheads="1"/></p:cNvSpPr><p:nvPr/></p:nvSpPr><p:spPr bwMode="auto"><a:xfrm><a:off x="748" y="2160"/><a:ext cx="816" cy="272"/></a:xfrm><a:prstGeom prst="rect"><a:avLst/></a:prstGeom><a:solidFill><a:srgbClr val="33CC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b="1"><a:solidFill><a:srgbClr val="D60093"/></a:solidFill><a:latin typeface="Tahoma" pitchFamily="34" charset="0"/></a:rPr><a:t>需求分析</a:t></a:r></a:p></p:txBody></p:sp><p:sp><p:nvSpPr><p:cNvPr id="23559" name="Rectangle 7"/><p:cNvSpPr><a:spLocks noChangeArrowheads="1"/></p:cNvSpPr><p:nvPr/></p:nvSpPr><p:spPr bwMode="auto"><a:xfrm><a:off x="1066" y="2432"/><a:ext cx="816" cy="272"/></a:xfrm><a:prstGeom prst="rect"><a:avLst/></a:prstGeom><a:solidFill><a:srgbClr val="33CC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b="1"><a:solidFill><a:srgbClr val="D60093"/></a:solidFill><a:latin typeface="Tahoma" pitchFamily="34" charset="0"/></a:rPr><a:t>概要设计</a:t></a:r></a:p></p:txBody></p:sp><p:sp><p:nvSpPr><p:cNvPr id="23560" name="Rectangle 8"/><p:cNvSpPr><a:spLocks noChangeArrowheads="1"/></p:cNvSpPr><p:nvPr/></p:nvSpPr><p:spPr bwMode="auto"><a:xfrm><a:off x="1384" y="2704"/><a:ext cx="816" cy="272"/></a:xfrm><a:prstGeom prst="rect"><a:avLst/></a:prstGeom><a:solidFill><a:srgbClr val="33CC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b="1"><a:solidFill><a:srgbClr val="D60093"/></a:solidFill><a:latin typeface="Tahoma" pitchFamily="34" charset="0"/></a:rPr><a:t>详细设计</a:t></a:r></a:p></p:txBody></p:sp><p:sp><p:nvSpPr><p:cNvPr id="23561" name="Rectangle 9"/><p:cNvSpPr><a:spLocks noChangeArrowheads="1"/></p:cNvSpPr><p:nvPr/></p:nvSpPr><p:spPr bwMode="auto"><a:xfrm><a:off x="1701" y="2976"/><a:ext cx="816" cy="272"/></a:xfrm><a:prstGeom prst="rect"><a:avLst/></a:prstGeom><a:solidFill><a:srgbClr val="33CC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b="1"><a:solidFill><a:srgbClr val="D60093"/></a:solidFill><a:latin typeface="Tahoma" pitchFamily="34" charset="0"/></a:rPr><a:t>编码</a:t></a:r></a:p></p:txBody></p:sp><p:sp><p:nvSpPr><p:cNvPr id="23562" name="Rectangle 10"/><p:cNvSpPr><a:spLocks noChangeArrowheads="1"/></p:cNvSpPr><p:nvPr/></p:nvSpPr><p:spPr bwMode="auto"><a:xfrm><a:off x="2019" y="3249"/><a:ext cx="816" cy="272"/></a:xfrm><a:prstGeom prst="rect"><a:avLst/></a:prstGeom><a:solidFill><a:srgbClr val="33CC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b="1"><a:solidFill><a:srgbClr val="D60093"/></a:solidFill><a:latin typeface="Tahoma" pitchFamily="34" charset="0"/></a:rPr><a:t>测试</a:t></a:r></a:p></p:txBody></p:sp><p:sp><p:nvSpPr><p:cNvPr id="23563" name="Rectangle 11"/><p:cNvSpPr><a:spLocks noChangeArrowheads="1"/></p:cNvSpPr><p:nvPr/></p:nvSpPr><p:spPr bwMode="auto"><a:xfrm><a:off x="2336" y="3521"/><a:ext cx="816" cy="272"/></a:xfrm><a:prstGeom prst="rect"><a:avLst/></a:prstGeom><a:solidFill><a:srgbClr val="33CC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b="1"><a:solidFill><a:srgbClr val="D60093"/></a:solidFill><a:latin typeface="Tahoma" pitchFamily="34" charset="0"/></a:rPr><a:t>部署</a:t></a:r></a:p></p:txBody></p:sp><p:sp><p:nvSpPr><p:cNvPr id="23564" name="Rectangle 12"/><p:cNvSpPr><a:spLocks noChangeArrowheads="1"/></p:cNvSpPr><p:nvPr/></p:nvSpPr><p:spPr bwMode="auto"><a:xfrm><a:off x="2654" y="3793"/><a:ext cx="816" cy="272"/></a:xfrm><a:prstGeom prst="rect"><a:avLst/></a:prstGeom><a:solidFill><a:srgbClr val="33CC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b="1"><a:solidFill><a:srgbClr val="D60093"/></a:solidFill><a:latin typeface="Tahoma" pitchFamily="34" charset="0"/></a:rPr><a:t>维护</a:t></a:r></a:p></p:txBody></p:sp><p:sp><p:nvSpPr><p:cNvPr id="23565" name="AutoShape 13"/><p:cNvSpPr><a:spLocks noChangeArrowheads="1"/></p:cNvSpPr><p:nvPr/></p:nvSpPr><p:spPr bwMode="auto"><a:xfrm><a:off x="431" y="2160"/><a:ext cx="2222" cy="1905"/></a:xfrm><a:prstGeom prst="rtTriangle"><a:avLst/></a:prstGeom><a:solidFill><a:srgbClr val="CC66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sz="2400" b="1"><a:latin typeface="Tahoma" pitchFamily="34" charset="0"/></a:rPr><a:t>软件团队</a:t></a:r></a:p></p:txBody></p:sp><p:sp><p:nvSpPr><p:cNvPr id="23566" name="AutoShape 14"/><p:cNvSpPr><a:spLocks noChangeArrowheads="1"/></p:cNvSpPr><p:nvPr/></p:nvSpPr><p:spPr bwMode="auto"><a:xfrm rot="2453174"><a:off x="884" y="2704"/><a:ext cx="3266" cy="227"/></a:xfrm><a:prstGeom prst="rightArrow"><a:avLst><a:gd name="adj1" fmla="val 50000"/><a:gd name="adj2" fmla="val 359692"/></a:avLst></a:prstGeom><a:solidFill><a:schemeClr val="accent1"/></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en-US" altLang="zh-CN" sz="2000" b="1"><a:latin typeface="Tahoma" pitchFamily="34" charset="0"/></a:rPr><a:t>Time</a:t></a:r></a:p></p:txBody></p:sp></p:grpSp></p:spTree></p:cSld><p:clrMapOvr><a:masterClrMapping/></p:clrMapOvr></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zh-CN"/>
              <a:t>Abstract Factory</a:t>
            </a:r>
          </a:p>
        </p:txBody>
      </p:sp>
      <p:sp>
        <p:nvSpPr>
          <p:cNvPr id="222211" name="Rectangle 3"/>
          <p:cNvSpPr>
            <a:spLocks noGrp="1" noChangeArrowheads="1"/>
          </p:cNvSpPr>
          <p:nvPr>
            <p:ph type="body" idx="1"/>
          </p:nvPr>
        </p:nvSpPr>
        <p:spPr/>
        <p:txBody>
          <a:bodyPr/>
          <a:lstStyle/>
          <a:p>
            <a:pPr>
              <a:lnSpc>
                <a:spcPct val="90000"/>
              </a:lnSpc>
            </a:pPr>
            <a:r>
              <a:rPr lang="zh-CN" altLang="en-US" sz="2800"/>
              <a:t>对象创建型模式</a:t>
            </a:r>
          </a:p>
          <a:p>
            <a:pPr>
              <a:lnSpc>
                <a:spcPct val="90000"/>
              </a:lnSpc>
            </a:pPr>
            <a:r>
              <a:rPr lang="zh-CN" altLang="en-US" sz="2800"/>
              <a:t>意图：提供一个创建一系列相关或相互依赖对象的接口，而无需指定它们具体的类。</a:t>
            </a:r>
          </a:p>
          <a:p>
            <a:pPr>
              <a:lnSpc>
                <a:spcPct val="90000"/>
              </a:lnSpc>
            </a:pPr>
            <a:r>
              <a:rPr lang="zh-CN" altLang="en-US" sz="2800"/>
              <a:t>别名：</a:t>
            </a:r>
            <a:r>
              <a:rPr lang="en-US" altLang="zh-CN" sz="2800"/>
              <a:t>Kit</a:t>
            </a:r>
          </a:p>
          <a:p>
            <a:pPr>
              <a:lnSpc>
                <a:spcPct val="90000"/>
              </a:lnSpc>
            </a:pPr>
            <a:r>
              <a:rPr lang="zh-CN" altLang="en-US" sz="2800"/>
              <a:t>动机：客户仅通过</a:t>
            </a:r>
            <a:r>
              <a:rPr lang="en-US" altLang="zh-CN" sz="2800"/>
              <a:t>NotepadFactory</a:t>
            </a:r>
            <a:r>
              <a:rPr lang="zh-CN" altLang="en-US" sz="2800"/>
              <a:t>接口创建</a:t>
            </a:r>
            <a:r>
              <a:rPr lang="en-US" altLang="zh-CN" sz="2800"/>
              <a:t>Notepad</a:t>
            </a:r>
            <a:r>
              <a:rPr lang="zh-CN" altLang="en-US" sz="2800"/>
              <a:t>的组件</a:t>
            </a:r>
            <a:r>
              <a:rPr lang="en-US" altLang="zh-CN" sz="2800"/>
              <a:t>monitor/battery/cpu</a:t>
            </a:r>
            <a:r>
              <a:rPr lang="zh-CN" altLang="en-US" sz="2800"/>
              <a:t>，它们并不知道哪些类创建了这些组件。即：客户仅与抽象类定义的接口交互，而不使用特定的具体类的接口。</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a:t>Abstract Factory</a:t>
            </a:r>
          </a:p>
        </p:txBody>
      </p:sp>
      <p:sp>
        <p:nvSpPr>
          <p:cNvPr id="223235" name="Rectangle 3"/>
          <p:cNvSpPr>
            <a:spLocks noGrp="1" noChangeArrowheads="1"/>
          </p:cNvSpPr>
          <p:nvPr>
            <p:ph type="body" idx="1"/>
          </p:nvPr>
        </p:nvSpPr>
        <p:spPr/>
        <p:txBody>
          <a:bodyPr/>
          <a:lstStyle/>
          <a:p>
            <a:pPr>
              <a:lnSpc>
                <a:spcPct val="90000"/>
              </a:lnSpc>
            </a:pPr>
            <a:r>
              <a:rPr lang="zh-CN" altLang="en-US"/>
              <a:t>适用性：</a:t>
            </a:r>
          </a:p>
          <a:p>
            <a:pPr lvl="1">
              <a:lnSpc>
                <a:spcPct val="90000"/>
              </a:lnSpc>
            </a:pPr>
            <a:r>
              <a:rPr lang="zh-CN" altLang="en-US"/>
              <a:t>一个系统要独立于它的产品的创建、组合和表示时；</a:t>
            </a:r>
          </a:p>
          <a:p>
            <a:pPr lvl="1">
              <a:lnSpc>
                <a:spcPct val="90000"/>
              </a:lnSpc>
            </a:pPr>
            <a:r>
              <a:rPr lang="zh-CN" altLang="en-US"/>
              <a:t>一个系统要有多个产品系列中的一个来配置时；</a:t>
            </a:r>
          </a:p>
          <a:p>
            <a:pPr lvl="1">
              <a:lnSpc>
                <a:spcPct val="90000"/>
              </a:lnSpc>
            </a:pPr>
            <a:r>
              <a:rPr lang="zh-CN" altLang="en-US"/>
              <a:t>当你要强调一系列相关的产品对象的设计以便进行联合使用时；</a:t>
            </a:r>
          </a:p>
          <a:p>
            <a:pPr lvl="1">
              <a:lnSpc>
                <a:spcPct val="90000"/>
              </a:lnSpc>
            </a:pPr>
            <a:r>
              <a:rPr lang="zh-CN" altLang="en-US"/>
              <a:t>当你要提供一个产品类库，而只想显示它们的接口而不是实现时。</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zh-CN"/>
              <a:t>Abstract Factory</a:t>
            </a:r>
            <a:r>
              <a:rPr lang="zh-CN" altLang="en-US"/>
              <a:t>原理</a:t>
            </a:r>
          </a:p>
        </p:txBody>
      </p:sp>
      <p:pic>
        <p:nvPicPr>
          <p:cNvPr id="224259"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00113" y="1989138"/>
            <a:ext cx="6985000" cy="4189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zh-CN"/>
              <a:t>Abstract Factory </a:t>
            </a:r>
            <a:r>
              <a:rPr lang="zh-CN" altLang="en-US"/>
              <a:t>参与者</a:t>
            </a:r>
          </a:p>
        </p:txBody>
      </p:sp>
      <p:sp>
        <p:nvSpPr>
          <p:cNvPr id="225283" name="Rectangle 3"/>
          <p:cNvSpPr>
            <a:spLocks noGrp="1" noChangeArrowheads="1"/>
          </p:cNvSpPr>
          <p:nvPr>
            <p:ph type="body" idx="1"/>
          </p:nvPr>
        </p:nvSpPr>
        <p:spPr/>
        <p:txBody>
          <a:bodyPr/>
          <a:lstStyle/>
          <a:p>
            <a:pPr>
              <a:lnSpc>
                <a:spcPct val="90000"/>
              </a:lnSpc>
            </a:pPr>
            <a:r>
              <a:rPr lang="en-US" altLang="zh-CN" sz="2800"/>
              <a:t>AbstractFactory</a:t>
            </a:r>
          </a:p>
          <a:p>
            <a:pPr lvl="1">
              <a:lnSpc>
                <a:spcPct val="90000"/>
              </a:lnSpc>
            </a:pPr>
            <a:r>
              <a:rPr lang="zh-CN" altLang="en-US" sz="2400"/>
              <a:t>声明一个创建抽象产品对象的操作接口；</a:t>
            </a:r>
          </a:p>
          <a:p>
            <a:pPr>
              <a:lnSpc>
                <a:spcPct val="90000"/>
              </a:lnSpc>
            </a:pPr>
            <a:r>
              <a:rPr lang="en-US" altLang="zh-CN" sz="2800"/>
              <a:t>RealFactory</a:t>
            </a:r>
          </a:p>
          <a:p>
            <a:pPr lvl="1">
              <a:lnSpc>
                <a:spcPct val="90000"/>
              </a:lnSpc>
            </a:pPr>
            <a:r>
              <a:rPr lang="zh-CN" altLang="en-US" sz="2400"/>
              <a:t>实现创建具体产品对象的操作；</a:t>
            </a:r>
          </a:p>
          <a:p>
            <a:pPr>
              <a:lnSpc>
                <a:spcPct val="90000"/>
              </a:lnSpc>
            </a:pPr>
            <a:r>
              <a:rPr lang="en-US" altLang="zh-CN" sz="2800"/>
              <a:t>AbstractProduct</a:t>
            </a:r>
          </a:p>
          <a:p>
            <a:pPr lvl="1">
              <a:lnSpc>
                <a:spcPct val="90000"/>
              </a:lnSpc>
            </a:pPr>
            <a:r>
              <a:rPr lang="zh-CN" altLang="en-US" sz="2400"/>
              <a:t>为一类产品对象声明一个接口；</a:t>
            </a:r>
          </a:p>
          <a:p>
            <a:pPr>
              <a:lnSpc>
                <a:spcPct val="90000"/>
              </a:lnSpc>
            </a:pPr>
            <a:r>
              <a:rPr lang="en-US" altLang="zh-CN" sz="2800"/>
              <a:t>RealProduct</a:t>
            </a:r>
          </a:p>
          <a:p>
            <a:pPr lvl="1">
              <a:lnSpc>
                <a:spcPct val="90000"/>
              </a:lnSpc>
            </a:pPr>
            <a:r>
              <a:rPr lang="zh-CN" altLang="en-US" sz="2400"/>
              <a:t>定义一个将被相应的具体工厂创建的产品对象；</a:t>
            </a:r>
          </a:p>
          <a:p>
            <a:pPr lvl="1">
              <a:lnSpc>
                <a:spcPct val="90000"/>
              </a:lnSpc>
            </a:pPr>
            <a:r>
              <a:rPr lang="zh-CN" altLang="en-US" sz="2400"/>
              <a:t>实现</a:t>
            </a:r>
            <a:r>
              <a:rPr lang="en-US" altLang="zh-CN" sz="2400"/>
              <a:t>AbstractProduct</a:t>
            </a:r>
            <a:r>
              <a:rPr lang="zh-CN" altLang="en-US" sz="2400"/>
              <a:t>接口；</a:t>
            </a:r>
          </a:p>
          <a:p>
            <a:pPr>
              <a:lnSpc>
                <a:spcPct val="90000"/>
              </a:lnSpc>
            </a:pPr>
            <a:endParaRPr lang="en-US" altLang="zh-CN" sz="280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zh-CN"/>
              <a:t>Abstract Factory</a:t>
            </a:r>
          </a:p>
        </p:txBody>
      </p:sp>
      <p:sp>
        <p:nvSpPr>
          <p:cNvPr id="226307" name="Rectangle 3"/>
          <p:cNvSpPr>
            <a:spLocks noGrp="1" noChangeArrowheads="1"/>
          </p:cNvSpPr>
          <p:nvPr>
            <p:ph type="body" idx="1"/>
          </p:nvPr>
        </p:nvSpPr>
        <p:spPr/>
        <p:txBody>
          <a:bodyPr/>
          <a:lstStyle/>
          <a:p>
            <a:r>
              <a:rPr lang="zh-CN" altLang="en-US"/>
              <a:t>协作过程</a:t>
            </a:r>
          </a:p>
          <a:p>
            <a:pPr lvl="1"/>
            <a:r>
              <a:rPr lang="zh-CN" altLang="en-US"/>
              <a:t>通常在运行时刻创建一个</a:t>
            </a:r>
            <a:r>
              <a:rPr lang="en-US" altLang="zh-CN"/>
              <a:t>RealFactory</a:t>
            </a:r>
            <a:r>
              <a:rPr lang="zh-CN" altLang="en-US"/>
              <a:t>类的实例，这一具体的</a:t>
            </a:r>
            <a:r>
              <a:rPr lang="en-US" altLang="zh-CN"/>
              <a:t>factory</a:t>
            </a:r>
            <a:r>
              <a:rPr lang="zh-CN" altLang="en-US"/>
              <a:t>创建具有特定实现的产品对象。为创建不同的产品对象，客户应使用不同的具体工厂。</a:t>
            </a:r>
          </a:p>
          <a:p>
            <a:pPr lvl="1"/>
            <a:r>
              <a:rPr lang="en-US" altLang="zh-CN"/>
              <a:t>AbstractFactory</a:t>
            </a:r>
            <a:r>
              <a:rPr lang="zh-CN" altLang="en-US"/>
              <a:t>将产品对象的创建延迟到它的</a:t>
            </a:r>
            <a:r>
              <a:rPr lang="en-US" altLang="zh-CN"/>
              <a:t>RealFactory</a:t>
            </a:r>
            <a:r>
              <a:rPr lang="zh-CN" altLang="en-US"/>
              <a:t>子类。</a:t>
            </a:r>
          </a:p>
          <a:p>
            <a:pPr lvl="1"/>
            <a:endParaRPr lang="zh-CN" altLang="en-US"/>
          </a:p>
          <a:p>
            <a:endParaRPr lang="en-US" altLang="zh-CN"/>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ltLang="zh-CN"/>
              <a:t>Abstract Factory</a:t>
            </a:r>
          </a:p>
        </p:txBody>
      </p:sp>
      <p:sp>
        <p:nvSpPr>
          <p:cNvPr id="227331" name="Rectangle 3"/>
          <p:cNvSpPr>
            <a:spLocks noGrp="1" noChangeArrowheads="1"/>
          </p:cNvSpPr>
          <p:nvPr>
            <p:ph type="body" idx="1"/>
          </p:nvPr>
        </p:nvSpPr>
        <p:spPr/>
        <p:txBody>
          <a:bodyPr/>
          <a:lstStyle/>
          <a:p>
            <a:r>
              <a:rPr lang="zh-CN" altLang="en-US"/>
              <a:t>效果</a:t>
            </a:r>
          </a:p>
          <a:p>
            <a:pPr lvl="1"/>
            <a:r>
              <a:rPr lang="zh-CN" altLang="en-US"/>
              <a:t>它分离了具体的类；</a:t>
            </a:r>
          </a:p>
          <a:p>
            <a:pPr lvl="1"/>
            <a:r>
              <a:rPr lang="zh-CN" altLang="en-US"/>
              <a:t>它使得易于交换产品系列；</a:t>
            </a:r>
          </a:p>
          <a:p>
            <a:pPr lvl="1"/>
            <a:r>
              <a:rPr lang="zh-CN" altLang="en-US"/>
              <a:t>它有利于产品的一致性；</a:t>
            </a:r>
          </a:p>
          <a:p>
            <a:pPr lvl="1"/>
            <a:r>
              <a:rPr lang="zh-CN" altLang="en-US"/>
              <a:t>难以支持新种类的产品；</a:t>
            </a:r>
          </a:p>
          <a:p>
            <a:endParaRPr lang="zh-CN" altLang="en-US"/>
          </a:p>
          <a:p>
            <a:pPr lvl="1"/>
            <a:endParaRPr lang="zh-CN" altLang="en-US"/>
          </a:p>
          <a:p>
            <a:endParaRPr lang="en-US" altLang="zh-CN"/>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zh-CN" altLang="en-US"/>
              <a:t>工厂方法及抽象工厂 总结</a:t>
            </a:r>
          </a:p>
        </p:txBody>
      </p:sp>
      <p:sp>
        <p:nvSpPr>
          <p:cNvPr id="228355" name="Rectangle 3"/>
          <p:cNvSpPr>
            <a:spLocks noGrp="1" noChangeArrowheads="1"/>
          </p:cNvSpPr>
          <p:nvPr>
            <p:ph type="body" idx="1"/>
          </p:nvPr>
        </p:nvSpPr>
        <p:spPr>
          <a:xfrm>
            <a:off x="644525" y="1727200"/>
            <a:ext cx="8202613" cy="4116388"/>
          </a:xfrm>
        </p:spPr>
        <p:txBody>
          <a:bodyPr/>
          <a:lstStyle/>
          <a:p>
            <a:pPr>
              <a:lnSpc>
                <a:spcPct val="90000"/>
              </a:lnSpc>
            </a:pPr>
            <a:r>
              <a:rPr lang="zh-CN" altLang="en-US" sz="2800"/>
              <a:t>了解每一种模式的实质</a:t>
            </a:r>
          </a:p>
          <a:p>
            <a:pPr lvl="1">
              <a:lnSpc>
                <a:spcPct val="90000"/>
              </a:lnSpc>
            </a:pPr>
            <a:r>
              <a:rPr lang="zh-CN" altLang="en-US" sz="2400"/>
              <a:t>具体实现的时候可能会有变化情况，或者扩展，或者退化</a:t>
            </a:r>
          </a:p>
          <a:p>
            <a:pPr>
              <a:lnSpc>
                <a:spcPct val="90000"/>
              </a:lnSpc>
            </a:pPr>
            <a:r>
              <a:rPr lang="en-US" altLang="zh-CN" sz="2800"/>
              <a:t>factory method</a:t>
            </a:r>
            <a:r>
              <a:rPr lang="zh-CN" altLang="en-US" sz="2800"/>
              <a:t>是基础，</a:t>
            </a:r>
            <a:r>
              <a:rPr lang="en-US" altLang="zh-CN" sz="2800"/>
              <a:t>abstract factory</a:t>
            </a:r>
            <a:r>
              <a:rPr lang="zh-CN" altLang="en-US" sz="2800"/>
              <a:t>是它的扩展</a:t>
            </a:r>
          </a:p>
          <a:p>
            <a:pPr>
              <a:lnSpc>
                <a:spcPct val="90000"/>
              </a:lnSpc>
            </a:pPr>
            <a:r>
              <a:rPr lang="en-US" altLang="zh-CN" sz="2800"/>
              <a:t>factory method</a:t>
            </a:r>
            <a:r>
              <a:rPr lang="zh-CN" altLang="en-US" sz="2800"/>
              <a:t>、</a:t>
            </a:r>
            <a:r>
              <a:rPr lang="en-US" altLang="zh-CN" sz="2800"/>
              <a:t>abstract factory</a:t>
            </a:r>
            <a:r>
              <a:rPr lang="zh-CN" altLang="en-US" sz="2800"/>
              <a:t>都涉及到类层次结构中对象的创建过程，有所取舍</a:t>
            </a:r>
          </a:p>
          <a:p>
            <a:pPr lvl="1">
              <a:lnSpc>
                <a:spcPct val="90000"/>
              </a:lnSpc>
            </a:pPr>
            <a:r>
              <a:rPr lang="en-US" altLang="zh-CN" sz="2400"/>
              <a:t>factory method</a:t>
            </a:r>
            <a:r>
              <a:rPr lang="zh-CN" altLang="en-US" sz="2400"/>
              <a:t>需要依附一个</a:t>
            </a:r>
            <a:r>
              <a:rPr lang="en-US" altLang="zh-CN" sz="2400"/>
              <a:t>creator</a:t>
            </a:r>
            <a:r>
              <a:rPr lang="zh-CN" altLang="en-US" sz="2400"/>
              <a:t>类</a:t>
            </a:r>
          </a:p>
          <a:p>
            <a:pPr lvl="1">
              <a:lnSpc>
                <a:spcPct val="90000"/>
              </a:lnSpc>
            </a:pPr>
            <a:r>
              <a:rPr lang="en-US" altLang="zh-CN" sz="2400"/>
              <a:t>abstract factory</a:t>
            </a:r>
            <a:r>
              <a:rPr lang="zh-CN" altLang="en-US" sz="2400"/>
              <a:t>需要一个平行的类层次</a:t>
            </a:r>
          </a:p>
          <a:p>
            <a:pPr lvl="1">
              <a:lnSpc>
                <a:spcPct val="90000"/>
              </a:lnSpc>
            </a:pPr>
            <a:r>
              <a:rPr lang="zh-CN" altLang="en-US" sz="2400"/>
              <a:t>根据应用的其他需求，以及语言提供的便利来决定使用哪种模式</a:t>
            </a:r>
          </a:p>
          <a:p>
            <a:pPr>
              <a:lnSpc>
                <a:spcPct val="90000"/>
              </a:lnSpc>
            </a:pPr>
            <a:endParaRPr lang="en-US" altLang="zh-CN" sz="280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zh-CN"/>
              <a:t>Adapter(Object)</a:t>
            </a:r>
            <a:r>
              <a:rPr lang="zh-CN" altLang="en-US"/>
              <a:t>案例</a:t>
            </a:r>
          </a:p>
        </p:txBody>
      </p:sp>
      <p:pic>
        <p:nvPicPr>
          <p:cNvPr id="229379"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5950" y="1966913"/>
            <a:ext cx="7015163" cy="3562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zh-CN"/>
              <a:t>Adapter </a:t>
            </a:r>
            <a:r>
              <a:rPr lang="zh-CN" altLang="en-US"/>
              <a:t>适配器</a:t>
            </a:r>
          </a:p>
        </p:txBody>
      </p:sp>
      <p:sp>
        <p:nvSpPr>
          <p:cNvPr id="230403" name="Rectangle 3"/>
          <p:cNvSpPr>
            <a:spLocks noGrp="1" noChangeArrowheads="1"/>
          </p:cNvSpPr>
          <p:nvPr>
            <p:ph type="body" idx="1"/>
          </p:nvPr>
        </p:nvSpPr>
        <p:spPr/>
        <p:txBody>
          <a:bodyPr/>
          <a:lstStyle/>
          <a:p>
            <a:r>
              <a:rPr lang="zh-CN" altLang="en-US"/>
              <a:t>意图：将一个类的接口转换为客户希望的另外一个接口。 </a:t>
            </a:r>
            <a:r>
              <a:rPr lang="en-US" altLang="zh-CN"/>
              <a:t>Adapter </a:t>
            </a:r>
            <a:r>
              <a:rPr lang="zh-CN" altLang="en-US"/>
              <a:t>模式使原本由于接口不兼容而不能一起工作的类可以一起工作。</a:t>
            </a:r>
          </a:p>
          <a:p>
            <a:r>
              <a:rPr lang="zh-CN" altLang="en-US"/>
              <a:t>动机：为复用而设计的工具箱类不能被复用的原因仅仅因为它的接口与专业应用领域所需要的接口不匹配。</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zh-CN"/>
              <a:t>Adapter </a:t>
            </a:r>
            <a:r>
              <a:rPr lang="zh-CN" altLang="en-US"/>
              <a:t>适配器</a:t>
            </a:r>
          </a:p>
        </p:txBody>
      </p:sp>
      <p:sp>
        <p:nvSpPr>
          <p:cNvPr id="231427" name="Rectangle 3"/>
          <p:cNvSpPr>
            <a:spLocks noGrp="1" noChangeArrowheads="1"/>
          </p:cNvSpPr>
          <p:nvPr>
            <p:ph type="body" idx="1"/>
          </p:nvPr>
        </p:nvSpPr>
        <p:spPr/>
        <p:txBody>
          <a:bodyPr/>
          <a:lstStyle/>
          <a:p>
            <a:r>
              <a:rPr lang="zh-CN" altLang="en-US"/>
              <a:t>适用性：</a:t>
            </a:r>
          </a:p>
          <a:p>
            <a:pPr lvl="1"/>
            <a:r>
              <a:rPr lang="zh-CN" altLang="en-US"/>
              <a:t>你希望使用一个已经存在的类，而它的接口不符合你的需求。</a:t>
            </a:r>
          </a:p>
          <a:p>
            <a:pPr lvl="1"/>
            <a:r>
              <a:rPr lang="zh-CN" altLang="en-US"/>
              <a:t>你想创建一个可以复用的类，该类可以与其他不相关的类或不可预见的类协同工作。</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t>瀑布模型  </a:t>
            </a:r>
            <a:r>
              <a:rPr lang="en-US" altLang="zh-CN"/>
              <a:t>continue</a:t>
            </a:r>
          </a:p>
        </p:txBody>
      </p:sp>
      <p:pic>
        <p:nvPicPr>
          <p:cNvPr id="24579" name="Picture 3" descr="http://202.119.2.197/webcourses/rjgc/images/tu1/tu1_1.gif"/>
          <p:cNvPicPr>
            <a:picLocks noChangeAspect="1" noChangeArrowheads="1"/>
          </p:cNvPicPr>
          <p:nvPr>
            <p:ph type="body" idx="1"/>
          </p:nvPr>
        </p:nvPicPr>
        <p:blipFill>
          <a:blip r:embed="rId2" r:link="rId3">
            <a:extLst>
              <a:ext uri="{28A0092B-C50C-407E-A947-70E740481C1C}">
                <a14:useLocalDpi xmlns:a14="http://schemas.microsoft.com/office/drawing/2010/main" val="0"/>
              </a:ext>
            </a:extLst>
          </a:blip>
          <a:srcRect/>
          <a:stretch>
            <a:fillRect/>
          </a:stretch>
        </p:blipFill>
        <p:spPr>
          <a:xfrm>
            <a:off x="457200" y="1744663"/>
            <a:ext cx="8229600" cy="4237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zh-CN"/>
              <a:t>Adapter(Object)</a:t>
            </a:r>
            <a:r>
              <a:rPr lang="zh-CN" altLang="en-US"/>
              <a:t>原理</a:t>
            </a:r>
          </a:p>
        </p:txBody>
      </p:sp>
      <p:pic>
        <p:nvPicPr>
          <p:cNvPr id="232451"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42963" y="1966913"/>
            <a:ext cx="6102350" cy="3744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zh-CN"/>
              <a:t>Adapter(Object)  </a:t>
            </a:r>
            <a:r>
              <a:rPr lang="zh-CN" altLang="en-US"/>
              <a:t>参与者</a:t>
            </a:r>
          </a:p>
        </p:txBody>
      </p:sp>
      <p:sp>
        <p:nvSpPr>
          <p:cNvPr id="233475" name="Rectangle 3"/>
          <p:cNvSpPr>
            <a:spLocks noGrp="1" noChangeArrowheads="1"/>
          </p:cNvSpPr>
          <p:nvPr>
            <p:ph type="body" idx="1"/>
          </p:nvPr>
        </p:nvSpPr>
        <p:spPr/>
        <p:txBody>
          <a:bodyPr/>
          <a:lstStyle/>
          <a:p>
            <a:r>
              <a:rPr lang="en-US" altLang="zh-CN"/>
              <a:t>Target</a:t>
            </a:r>
            <a:r>
              <a:rPr lang="zh-CN" altLang="en-US"/>
              <a:t>：定义客户端使用的与特定领域相关的接口。</a:t>
            </a:r>
          </a:p>
          <a:p>
            <a:r>
              <a:rPr lang="en-US" altLang="zh-CN"/>
              <a:t>Adaptee</a:t>
            </a:r>
            <a:r>
              <a:rPr lang="zh-CN" altLang="en-US"/>
              <a:t>：定义一个已经存在的接口，这个接口需要适配</a:t>
            </a:r>
          </a:p>
          <a:p>
            <a:r>
              <a:rPr lang="en-US" altLang="zh-CN"/>
              <a:t>Adapter</a:t>
            </a:r>
            <a:r>
              <a:rPr lang="zh-CN" altLang="en-US"/>
              <a:t>：对</a:t>
            </a:r>
            <a:r>
              <a:rPr lang="en-US" altLang="zh-CN"/>
              <a:t>Adaptee</a:t>
            </a:r>
            <a:r>
              <a:rPr lang="zh-CN" altLang="en-US"/>
              <a:t>的接口与</a:t>
            </a:r>
            <a:r>
              <a:rPr lang="en-US" altLang="zh-CN"/>
              <a:t>Target</a:t>
            </a:r>
            <a:r>
              <a:rPr lang="zh-CN" altLang="en-US"/>
              <a:t>接口进行适配。</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zh-CN"/>
              <a:t>Adapter(Object) </a:t>
            </a:r>
          </a:p>
        </p:txBody>
      </p:sp>
      <p:sp>
        <p:nvSpPr>
          <p:cNvPr id="234499" name="Rectangle 3"/>
          <p:cNvSpPr>
            <a:spLocks noGrp="1" noChangeArrowheads="1"/>
          </p:cNvSpPr>
          <p:nvPr>
            <p:ph type="body" idx="1"/>
          </p:nvPr>
        </p:nvSpPr>
        <p:spPr/>
        <p:txBody>
          <a:bodyPr/>
          <a:lstStyle/>
          <a:p>
            <a:r>
              <a:rPr lang="zh-CN" altLang="en-US"/>
              <a:t>协作过程：</a:t>
            </a:r>
          </a:p>
          <a:p>
            <a:pPr lvl="1"/>
            <a:r>
              <a:rPr lang="zh-CN" altLang="en-US"/>
              <a:t>客户端在</a:t>
            </a:r>
            <a:r>
              <a:rPr lang="en-US" altLang="zh-CN"/>
              <a:t>Adapter</a:t>
            </a:r>
            <a:r>
              <a:rPr lang="zh-CN" altLang="en-US"/>
              <a:t>实例上调用一些操作，接着适配器调用</a:t>
            </a:r>
            <a:r>
              <a:rPr lang="en-US" altLang="zh-CN"/>
              <a:t>Adaptee</a:t>
            </a:r>
            <a:r>
              <a:rPr lang="zh-CN" altLang="en-US"/>
              <a:t>的操作实现这个请求。</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a:t>Adapter(Object) </a:t>
            </a:r>
          </a:p>
        </p:txBody>
      </p:sp>
      <p:sp>
        <p:nvSpPr>
          <p:cNvPr id="235523" name="Rectangle 3"/>
          <p:cNvSpPr>
            <a:spLocks noGrp="1" noChangeArrowheads="1"/>
          </p:cNvSpPr>
          <p:nvPr>
            <p:ph type="body" idx="1"/>
          </p:nvPr>
        </p:nvSpPr>
        <p:spPr/>
        <p:txBody>
          <a:bodyPr/>
          <a:lstStyle/>
          <a:p>
            <a:pPr>
              <a:lnSpc>
                <a:spcPct val="90000"/>
              </a:lnSpc>
            </a:pPr>
            <a:r>
              <a:rPr lang="zh-CN" altLang="en-US"/>
              <a:t>效果（对象适配器）：</a:t>
            </a:r>
          </a:p>
          <a:p>
            <a:pPr lvl="1">
              <a:lnSpc>
                <a:spcPct val="90000"/>
              </a:lnSpc>
            </a:pPr>
            <a:r>
              <a:rPr lang="zh-CN" altLang="en-US"/>
              <a:t>允许一个</a:t>
            </a:r>
            <a:r>
              <a:rPr lang="en-US" altLang="zh-CN"/>
              <a:t>Adapter</a:t>
            </a:r>
            <a:r>
              <a:rPr lang="zh-CN" altLang="en-US"/>
              <a:t>与多个</a:t>
            </a:r>
            <a:r>
              <a:rPr lang="en-US" altLang="zh-CN"/>
              <a:t>Adaptee—</a:t>
            </a:r>
            <a:r>
              <a:rPr lang="zh-CN" altLang="en-US"/>
              <a:t>即</a:t>
            </a:r>
            <a:r>
              <a:rPr lang="en-US" altLang="zh-CN"/>
              <a:t>Adaptee</a:t>
            </a:r>
            <a:r>
              <a:rPr lang="zh-CN" altLang="en-US"/>
              <a:t>本身以及它的所有子类同时工作。</a:t>
            </a:r>
          </a:p>
          <a:p>
            <a:pPr lvl="1">
              <a:lnSpc>
                <a:spcPct val="90000"/>
              </a:lnSpc>
            </a:pPr>
            <a:r>
              <a:rPr lang="zh-CN" altLang="en-US"/>
              <a:t>使得重定义</a:t>
            </a:r>
            <a:r>
              <a:rPr lang="en-US" altLang="zh-CN"/>
              <a:t>Adaptee</a:t>
            </a:r>
            <a:r>
              <a:rPr lang="zh-CN" altLang="en-US"/>
              <a:t>的行为比较困难。</a:t>
            </a:r>
          </a:p>
          <a:p>
            <a:pPr>
              <a:lnSpc>
                <a:spcPct val="90000"/>
              </a:lnSpc>
            </a:pPr>
            <a:endParaRPr lang="zh-CN" altLang="en-US"/>
          </a:p>
          <a:p>
            <a:pPr>
              <a:lnSpc>
                <a:spcPct val="90000"/>
              </a:lnSpc>
            </a:pPr>
            <a:r>
              <a:rPr lang="zh-CN" altLang="en-US" sz="3700"/>
              <a:t>需要考虑的问题：</a:t>
            </a:r>
          </a:p>
          <a:p>
            <a:pPr lvl="1">
              <a:lnSpc>
                <a:spcPct val="90000"/>
              </a:lnSpc>
            </a:pPr>
            <a:r>
              <a:rPr lang="en-US" altLang="zh-CN"/>
              <a:t>Adapter</a:t>
            </a:r>
            <a:r>
              <a:rPr lang="zh-CN" altLang="en-US"/>
              <a:t>的匹配程度：</a:t>
            </a:r>
            <a:r>
              <a:rPr lang="en-US" altLang="zh-CN"/>
              <a:t>Adapter</a:t>
            </a:r>
            <a:r>
              <a:rPr lang="zh-CN" altLang="en-US"/>
              <a:t>的工作量取决于</a:t>
            </a:r>
            <a:r>
              <a:rPr lang="en-US" altLang="zh-CN"/>
              <a:t>Target</a:t>
            </a:r>
            <a:r>
              <a:rPr lang="zh-CN" altLang="en-US"/>
              <a:t>接口与</a:t>
            </a:r>
            <a:r>
              <a:rPr lang="en-US" altLang="zh-CN"/>
              <a:t>Adaptee</a:t>
            </a:r>
            <a:r>
              <a:rPr lang="zh-CN" altLang="en-US"/>
              <a:t>接口的相似程度。</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zh-CN"/>
              <a:t>Observer</a:t>
            </a:r>
          </a:p>
        </p:txBody>
      </p:sp>
      <p:sp>
        <p:nvSpPr>
          <p:cNvPr id="236547" name="Rectangle 3"/>
          <p:cNvSpPr>
            <a:spLocks noGrp="1" noChangeArrowheads="1"/>
          </p:cNvSpPr>
          <p:nvPr>
            <p:ph type="body" idx="1"/>
          </p:nvPr>
        </p:nvSpPr>
        <p:spPr/>
        <p:txBody>
          <a:bodyPr/>
          <a:lstStyle/>
          <a:p>
            <a:r>
              <a:rPr lang="zh-CN" altLang="en-US"/>
              <a:t>意图：定义对象间的一种一对多的依赖关系，当一个对象的状态发生改变时，所有依赖于它的对象都得到通知并被自动更新。</a:t>
            </a:r>
          </a:p>
          <a:p>
            <a:r>
              <a:rPr lang="zh-CN" altLang="en-US"/>
              <a:t>动机：需要维护相关对象间的一致性。且不希望为了维持一致性而使各类紧密耦合，这样会降低它们的可重用性。</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zh-CN"/>
              <a:t>Observer</a:t>
            </a:r>
            <a:r>
              <a:rPr lang="zh-CN" altLang="en-US"/>
              <a:t>案例</a:t>
            </a:r>
          </a:p>
        </p:txBody>
      </p:sp>
      <p:sp>
        <p:nvSpPr>
          <p:cNvPr id="237571" name="Rectangle 3"/>
          <p:cNvSpPr>
            <a:spLocks noGrp="1" noChangeArrowheads="1"/>
          </p:cNvSpPr>
          <p:nvPr>
            <p:ph idx="1"/>
          </p:nvPr>
        </p:nvSpPr>
        <p:spPr/>
        <p:txBody>
          <a:bodyPr/>
          <a:lstStyle/>
          <a:p>
            <a:pPr>
              <a:buFontTx/>
              <a:buNone/>
            </a:pPr>
            <a:r>
              <a:rPr lang="en-US" altLang="zh-CN">
                <a:latin typeface="Verdana" pitchFamily="34" charset="0"/>
              </a:rPr>
              <a:t>  </a:t>
            </a:r>
          </a:p>
        </p:txBody>
      </p:sp>
      <p:pic>
        <p:nvPicPr>
          <p:cNvPr id="2375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143125"/>
            <a:ext cx="6521450" cy="324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37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zh-CN"/>
              <a:t>Observer</a:t>
            </a:r>
            <a:r>
              <a:rPr lang="zh-CN" altLang="en-US"/>
              <a:t>案例</a:t>
            </a:r>
          </a:p>
        </p:txBody>
      </p:sp>
      <p:pic>
        <p:nvPicPr>
          <p:cNvPr id="238595"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3350" y="1989138"/>
            <a:ext cx="55451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zh-CN"/>
              <a:t>Observer</a:t>
            </a:r>
            <a:r>
              <a:rPr lang="zh-CN" altLang="en-US"/>
              <a:t>原理</a:t>
            </a:r>
          </a:p>
        </p:txBody>
      </p:sp>
      <p:pic>
        <p:nvPicPr>
          <p:cNvPr id="239619"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19250" y="1989138"/>
            <a:ext cx="5761038" cy="46561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ltLang="zh-CN"/>
              <a:t>Observer</a:t>
            </a:r>
            <a:r>
              <a:rPr lang="zh-CN" altLang="en-US"/>
              <a:t>原理</a:t>
            </a:r>
          </a:p>
        </p:txBody>
      </p:sp>
      <p:sp>
        <p:nvSpPr>
          <p:cNvPr id="240643" name="Rectangle 3"/>
          <p:cNvSpPr>
            <a:spLocks noGrp="1" noChangeArrowheads="1"/>
          </p:cNvSpPr>
          <p:nvPr>
            <p:ph type="body" idx="1"/>
          </p:nvPr>
        </p:nvSpPr>
        <p:spPr/>
        <p:txBody>
          <a:bodyPr/>
          <a:lstStyle/>
          <a:p>
            <a:pPr>
              <a:buFontTx/>
              <a:buNone/>
            </a:pPr>
            <a:r>
              <a:rPr lang="en-US" altLang="zh-CN"/>
              <a:t>  </a:t>
            </a:r>
          </a:p>
        </p:txBody>
      </p:sp>
      <p:pic>
        <p:nvPicPr>
          <p:cNvPr id="240644" name="Picture 4" descr="1718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862138"/>
            <a:ext cx="7924800" cy="4244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AutoShape 2"/>
          <p:cNvSpPr>
            <a:spLocks noChangeAspect="1" noChangeArrowheads="1"/>
          </p:cNvSpPr>
          <p:nvPr>
            <p:ph type="title"/>
          </p:nvPr>
        </p:nvSpPr>
        <p:spPr/>
        <p:txBody>
          <a:bodyPr/>
          <a:lstStyle/>
          <a:p>
            <a:r>
              <a:rPr lang="en-US" altLang="zh-CN"/>
              <a:t>Observer</a:t>
            </a:r>
            <a:r>
              <a:rPr lang="zh-CN" altLang="en-US"/>
              <a:t>参与者</a:t>
            </a:r>
          </a:p>
        </p:txBody>
      </p:sp>
      <p:sp>
        <p:nvSpPr>
          <p:cNvPr id="241667" name="Rectangle 3"/>
          <p:cNvSpPr>
            <a:spLocks noGrp="1" noChangeArrowheads="1"/>
          </p:cNvSpPr>
          <p:nvPr>
            <p:ph type="body" idx="1"/>
          </p:nvPr>
        </p:nvSpPr>
        <p:spPr>
          <a:xfrm>
            <a:off x="685800" y="1981200"/>
            <a:ext cx="8018463" cy="4114800"/>
          </a:xfrm>
        </p:spPr>
        <p:txBody>
          <a:bodyPr/>
          <a:lstStyle/>
          <a:p>
            <a:pPr>
              <a:lnSpc>
                <a:spcPct val="80000"/>
              </a:lnSpc>
            </a:pPr>
            <a:r>
              <a:rPr lang="en-US" altLang="zh-CN" sz="2400"/>
              <a:t>Subject(</a:t>
            </a:r>
            <a:r>
              <a:rPr lang="zh-CN" altLang="en-US" sz="2400"/>
              <a:t>目标</a:t>
            </a:r>
            <a:r>
              <a:rPr lang="en-US" altLang="zh-CN" sz="2400"/>
              <a:t>)</a:t>
            </a:r>
            <a:r>
              <a:rPr lang="zh-CN" altLang="en-US" sz="2400"/>
              <a:t>：</a:t>
            </a:r>
          </a:p>
          <a:p>
            <a:pPr lvl="1">
              <a:lnSpc>
                <a:spcPct val="80000"/>
              </a:lnSpc>
            </a:pPr>
            <a:r>
              <a:rPr lang="zh-CN" altLang="en-US" sz="2000"/>
              <a:t>目标知道它的观察者。可以有任意多个观察者观察同一个目标。</a:t>
            </a:r>
          </a:p>
          <a:p>
            <a:pPr lvl="1">
              <a:lnSpc>
                <a:spcPct val="80000"/>
              </a:lnSpc>
            </a:pPr>
            <a:r>
              <a:rPr lang="zh-CN" altLang="en-US" sz="2000"/>
              <a:t>提供注册和删除观察者对象的接口。</a:t>
            </a:r>
          </a:p>
          <a:p>
            <a:pPr>
              <a:lnSpc>
                <a:spcPct val="80000"/>
              </a:lnSpc>
            </a:pPr>
            <a:r>
              <a:rPr lang="en-US" altLang="zh-CN" sz="2400"/>
              <a:t>Observer</a:t>
            </a:r>
            <a:r>
              <a:rPr lang="zh-CN" altLang="en-US" sz="2400"/>
              <a:t>（观察者）</a:t>
            </a:r>
          </a:p>
          <a:p>
            <a:pPr lvl="1">
              <a:lnSpc>
                <a:spcPct val="80000"/>
              </a:lnSpc>
            </a:pPr>
            <a:r>
              <a:rPr lang="zh-CN" altLang="en-US" sz="2000"/>
              <a:t>为那些在目标发生改变时需获得通知的对象定义一个更新接口。</a:t>
            </a:r>
          </a:p>
          <a:p>
            <a:pPr>
              <a:lnSpc>
                <a:spcPct val="80000"/>
              </a:lnSpc>
            </a:pPr>
            <a:r>
              <a:rPr lang="en-US" altLang="zh-CN" sz="2400"/>
              <a:t>ConcreteSubject</a:t>
            </a:r>
            <a:r>
              <a:rPr lang="zh-CN" altLang="en-US" sz="2400"/>
              <a:t>（具体目标）</a:t>
            </a:r>
          </a:p>
          <a:p>
            <a:pPr lvl="1">
              <a:lnSpc>
                <a:spcPct val="80000"/>
              </a:lnSpc>
            </a:pPr>
            <a:r>
              <a:rPr lang="zh-CN" altLang="en-US" sz="2000"/>
              <a:t>将有关状态存入各</a:t>
            </a:r>
            <a:r>
              <a:rPr lang="en-US" altLang="zh-CN" sz="2000"/>
              <a:t>ConcreteObserver</a:t>
            </a:r>
            <a:r>
              <a:rPr lang="zh-CN" altLang="en-US" sz="2000"/>
              <a:t>对象。</a:t>
            </a:r>
          </a:p>
          <a:p>
            <a:pPr lvl="1">
              <a:lnSpc>
                <a:spcPct val="80000"/>
              </a:lnSpc>
            </a:pPr>
            <a:r>
              <a:rPr lang="zh-CN" altLang="en-US" sz="2000"/>
              <a:t>当它的状态发生改变时，向它的各个观察者发出通知。</a:t>
            </a:r>
          </a:p>
          <a:p>
            <a:pPr>
              <a:lnSpc>
                <a:spcPct val="80000"/>
              </a:lnSpc>
            </a:pPr>
            <a:r>
              <a:rPr lang="en-US" altLang="zh-CN" sz="2400"/>
              <a:t>ConcreteObserver</a:t>
            </a:r>
            <a:r>
              <a:rPr lang="zh-CN" altLang="en-US" sz="2400"/>
              <a:t>（具体观察者）</a:t>
            </a:r>
          </a:p>
          <a:p>
            <a:pPr lvl="1">
              <a:lnSpc>
                <a:spcPct val="80000"/>
              </a:lnSpc>
            </a:pPr>
            <a:r>
              <a:rPr lang="zh-CN" altLang="en-US" sz="2000"/>
              <a:t>维护一个指向</a:t>
            </a:r>
            <a:r>
              <a:rPr lang="en-US" altLang="zh-CN" sz="2000"/>
              <a:t>ConcreteSubject</a:t>
            </a:r>
            <a:r>
              <a:rPr lang="zh-CN" altLang="en-US" sz="2000"/>
              <a:t>对象的引用。</a:t>
            </a:r>
          </a:p>
          <a:p>
            <a:pPr lvl="1">
              <a:lnSpc>
                <a:spcPct val="80000"/>
              </a:lnSpc>
            </a:pPr>
            <a:r>
              <a:rPr lang="zh-CN" altLang="en-US" sz="2000"/>
              <a:t>存储有关状态，这些状态应与目标的状态保持一致。</a:t>
            </a:r>
          </a:p>
          <a:p>
            <a:pPr lvl="1">
              <a:lnSpc>
                <a:spcPct val="80000"/>
              </a:lnSpc>
            </a:pPr>
            <a:r>
              <a:rPr lang="zh-CN" altLang="en-US" sz="2000"/>
              <a:t>实现</a:t>
            </a:r>
            <a:r>
              <a:rPr lang="en-US" altLang="zh-CN" sz="2000"/>
              <a:t>Observer</a:t>
            </a:r>
            <a:r>
              <a:rPr lang="zh-CN" altLang="en-US" sz="2000"/>
              <a:t>的更新接口以使自身状态与目标状态保持一致。</a:t>
            </a:r>
          </a:p>
          <a:p>
            <a:pPr>
              <a:lnSpc>
                <a:spcPct val="80000"/>
              </a:lnSpc>
            </a:pPr>
            <a:endParaRPr lang="en-US" altLang="zh-CN"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a:latin typeface="宋体" pitchFamily="2" charset="-122"/>
              </a:rPr>
              <a:t>阶段任务、结果及人员</a:t>
            </a:r>
            <a:r>
              <a:rPr lang="zh-CN" altLang="en-US"/>
              <a:t> </a:t>
            </a:r>
          </a:p>
        </p:txBody>
      </p:sp>
      <p:sp>
        <p:nvSpPr>
          <p:cNvPr id="25603" name="Rectangle 3"/>
          <p:cNvSpPr>
            <a:spLocks noGrp="1" noChangeArrowheads="1"/>
          </p:cNvSpPr>
          <p:nvPr>
            <p:ph type="body" idx="1"/>
          </p:nvPr>
        </p:nvSpPr>
        <p:spPr/>
        <p:txBody>
          <a:bodyPr/>
          <a:lstStyle/>
          <a:p>
            <a:r>
              <a:rPr lang="en-US" altLang="zh-CN"/>
              <a:t> </a:t>
            </a:r>
          </a:p>
        </p:txBody>
      </p:sp>
      <p:grpSp>
        <p:nvGrpSpPr>
          <p:cNvPr id="25604" name="Group 4"/>
          <p:cNvGrpSpPr>
            <a:grpSpLocks/>
          </p:cNvGrpSpPr>
          <p:nvPr/>
        </p:nvGrpSpPr>
        <p:grpSpPr bwMode="auto">
          <a:xfrm>
            <a:off x="1074738" y="2211388"/>
            <a:ext cx="7381875" cy="3870325"/>
            <a:chOff x="-3" y="-3"/>
            <a:chExt cx="4243" cy="3162"/>
          </a:xfrm>
        </p:grpSpPr>
        <p:grpSp>
          <p:nvGrpSpPr>
            <p:cNvPr id="25605" name="Group 5"/>
            <p:cNvGrpSpPr>
              <a:grpSpLocks/>
            </p:cNvGrpSpPr>
            <p:nvPr/>
          </p:nvGrpSpPr>
          <p:grpSpPr bwMode="auto">
            <a:xfrm>
              <a:off x="0" y="0"/>
              <a:ext cx="4237" cy="3156"/>
              <a:chOff x="0" y="0"/>
              <a:chExt cx="4237" cy="3156"/>
            </a:xfrm>
          </p:grpSpPr>
          <p:grpSp>
            <p:nvGrpSpPr>
              <p:cNvPr id="25606" name="Group 6"/>
              <p:cNvGrpSpPr>
                <a:grpSpLocks/>
              </p:cNvGrpSpPr>
              <p:nvPr/>
            </p:nvGrpSpPr>
            <p:grpSpPr bwMode="auto">
              <a:xfrm>
                <a:off x="0" y="0"/>
                <a:ext cx="1115" cy="372"/>
                <a:chOff x="0" y="0"/>
                <a:chExt cx="1115" cy="372"/>
              </a:xfrm>
            </p:grpSpPr>
            <p:sp>
              <p:nvSpPr>
                <p:cNvPr id="25607" name="Rectangle 7"/>
                <p:cNvSpPr>
                  <a:spLocks noChangeArrowheads="1"/>
                </p:cNvSpPr>
                <p:nvPr/>
              </p:nvSpPr>
              <p:spPr bwMode="auto">
                <a:xfrm>
                  <a:off x="6" y="6"/>
                  <a:ext cx="1103" cy="36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ctr" defTabSz="846138" eaLnBrk="0" hangingPunct="0"/>
                  <a:r>
                    <a:rPr lang="zh-CN" altLang="en-US" sz="1700">
                      <a:solidFill>
                        <a:srgbClr val="FF0000"/>
                      </a:solidFill>
                      <a:latin typeface="Times New Roman" pitchFamily="18" charset="0"/>
                    </a:rPr>
                    <a:t>阶段 </a:t>
                  </a:r>
                  <a:endParaRPr lang="zh-CN" altLang="en-US" sz="1700">
                    <a:solidFill>
                      <a:srgbClr val="000000"/>
                    </a:solidFill>
                  </a:endParaRPr>
                </a:p>
              </p:txBody>
            </p:sp>
            <p:sp>
              <p:nvSpPr>
                <p:cNvPr id="25608" name="Rectangle 8"/>
                <p:cNvSpPr>
                  <a:spLocks noChangeArrowheads="1"/>
                </p:cNvSpPr>
                <p:nvPr/>
              </p:nvSpPr>
              <p:spPr bwMode="auto">
                <a:xfrm>
                  <a:off x="0" y="0"/>
                  <a:ext cx="1115" cy="3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09" name="Group 9"/>
              <p:cNvGrpSpPr>
                <a:grpSpLocks/>
              </p:cNvGrpSpPr>
              <p:nvPr/>
            </p:nvGrpSpPr>
            <p:grpSpPr bwMode="auto">
              <a:xfrm>
                <a:off x="1115" y="0"/>
                <a:ext cx="1183" cy="372"/>
                <a:chOff x="1115" y="0"/>
                <a:chExt cx="1183" cy="372"/>
              </a:xfrm>
            </p:grpSpPr>
            <p:sp>
              <p:nvSpPr>
                <p:cNvPr id="25610" name="Rectangle 10"/>
                <p:cNvSpPr>
                  <a:spLocks noChangeArrowheads="1"/>
                </p:cNvSpPr>
                <p:nvPr/>
              </p:nvSpPr>
              <p:spPr bwMode="auto">
                <a:xfrm>
                  <a:off x="1121" y="6"/>
                  <a:ext cx="1171" cy="36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ctr" defTabSz="846138" eaLnBrk="0" hangingPunct="0"/>
                  <a:r>
                    <a:rPr lang="zh-CN" altLang="en-US" sz="1700">
                      <a:solidFill>
                        <a:srgbClr val="FF0000"/>
                      </a:solidFill>
                      <a:latin typeface="Times New Roman" pitchFamily="18" charset="0"/>
                    </a:rPr>
                    <a:t>基本任务</a:t>
                  </a:r>
                  <a:endParaRPr lang="zh-CN" altLang="en-US" sz="1700">
                    <a:solidFill>
                      <a:srgbClr val="000000"/>
                    </a:solidFill>
                  </a:endParaRPr>
                </a:p>
              </p:txBody>
            </p:sp>
            <p:sp>
              <p:nvSpPr>
                <p:cNvPr id="25611" name="Rectangle 11"/>
                <p:cNvSpPr>
                  <a:spLocks noChangeArrowheads="1"/>
                </p:cNvSpPr>
                <p:nvPr/>
              </p:nvSpPr>
              <p:spPr bwMode="auto">
                <a:xfrm>
                  <a:off x="1115" y="0"/>
                  <a:ext cx="1183" cy="3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12" name="Group 12"/>
              <p:cNvGrpSpPr>
                <a:grpSpLocks/>
              </p:cNvGrpSpPr>
              <p:nvPr/>
            </p:nvGrpSpPr>
            <p:grpSpPr bwMode="auto">
              <a:xfrm>
                <a:off x="2298" y="0"/>
                <a:ext cx="845" cy="372"/>
                <a:chOff x="2298" y="0"/>
                <a:chExt cx="845" cy="372"/>
              </a:xfrm>
            </p:grpSpPr>
            <p:sp>
              <p:nvSpPr>
                <p:cNvPr id="25613" name="Rectangle 13"/>
                <p:cNvSpPr>
                  <a:spLocks noChangeArrowheads="1"/>
                </p:cNvSpPr>
                <p:nvPr/>
              </p:nvSpPr>
              <p:spPr bwMode="auto">
                <a:xfrm>
                  <a:off x="2304" y="6"/>
                  <a:ext cx="833" cy="36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ctr" defTabSz="846138" eaLnBrk="0" hangingPunct="0"/>
                  <a:r>
                    <a:rPr lang="zh-CN" altLang="en-US" sz="1700">
                      <a:solidFill>
                        <a:srgbClr val="FF0000"/>
                      </a:solidFill>
                      <a:latin typeface="Times New Roman" pitchFamily="18" charset="0"/>
                    </a:rPr>
                    <a:t>工作结果</a:t>
                  </a:r>
                  <a:endParaRPr lang="zh-CN" altLang="en-US" sz="1700">
                    <a:solidFill>
                      <a:srgbClr val="000000"/>
                    </a:solidFill>
                  </a:endParaRPr>
                </a:p>
              </p:txBody>
            </p:sp>
            <p:sp>
              <p:nvSpPr>
                <p:cNvPr id="25614" name="Rectangle 14"/>
                <p:cNvSpPr>
                  <a:spLocks noChangeArrowheads="1"/>
                </p:cNvSpPr>
                <p:nvPr/>
              </p:nvSpPr>
              <p:spPr bwMode="auto">
                <a:xfrm>
                  <a:off x="2298" y="0"/>
                  <a:ext cx="845" cy="3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15" name="Group 15"/>
              <p:cNvGrpSpPr>
                <a:grpSpLocks/>
              </p:cNvGrpSpPr>
              <p:nvPr/>
            </p:nvGrpSpPr>
            <p:grpSpPr bwMode="auto">
              <a:xfrm>
                <a:off x="3143" y="0"/>
                <a:ext cx="1094" cy="372"/>
                <a:chOff x="3143" y="0"/>
                <a:chExt cx="1094" cy="372"/>
              </a:xfrm>
            </p:grpSpPr>
            <p:sp>
              <p:nvSpPr>
                <p:cNvPr id="25616" name="Rectangle 16"/>
                <p:cNvSpPr>
                  <a:spLocks noChangeArrowheads="1"/>
                </p:cNvSpPr>
                <p:nvPr/>
              </p:nvSpPr>
              <p:spPr bwMode="auto">
                <a:xfrm>
                  <a:off x="3149" y="6"/>
                  <a:ext cx="1082" cy="36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ctr" defTabSz="846138" eaLnBrk="0" hangingPunct="0"/>
                  <a:r>
                    <a:rPr lang="zh-CN" altLang="en-US" sz="1700">
                      <a:solidFill>
                        <a:srgbClr val="FF0000"/>
                      </a:solidFill>
                      <a:latin typeface="Times New Roman" pitchFamily="18" charset="0"/>
                    </a:rPr>
                    <a:t>参加者</a:t>
                  </a:r>
                  <a:endParaRPr lang="zh-CN" altLang="en-US" sz="1700">
                    <a:solidFill>
                      <a:srgbClr val="000000"/>
                    </a:solidFill>
                  </a:endParaRPr>
                </a:p>
              </p:txBody>
            </p:sp>
            <p:sp>
              <p:nvSpPr>
                <p:cNvPr id="25617" name="Rectangle 17"/>
                <p:cNvSpPr>
                  <a:spLocks noChangeArrowheads="1"/>
                </p:cNvSpPr>
                <p:nvPr/>
              </p:nvSpPr>
              <p:spPr bwMode="auto">
                <a:xfrm>
                  <a:off x="3143" y="0"/>
                  <a:ext cx="1094" cy="3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18" name="Group 18"/>
              <p:cNvGrpSpPr>
                <a:grpSpLocks/>
              </p:cNvGrpSpPr>
              <p:nvPr/>
            </p:nvGrpSpPr>
            <p:grpSpPr bwMode="auto">
              <a:xfrm>
                <a:off x="0" y="384"/>
                <a:ext cx="284" cy="468"/>
                <a:chOff x="0" y="384"/>
                <a:chExt cx="284" cy="468"/>
              </a:xfrm>
            </p:grpSpPr>
            <p:sp>
              <p:nvSpPr>
                <p:cNvPr id="25619" name="Rectangle 19"/>
                <p:cNvSpPr>
                  <a:spLocks noChangeArrowheads="1"/>
                </p:cNvSpPr>
                <p:nvPr/>
              </p:nvSpPr>
              <p:spPr bwMode="auto">
                <a:xfrm>
                  <a:off x="6" y="390"/>
                  <a:ext cx="272"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FF0000"/>
                      </a:solidFill>
                      <a:latin typeface="Times New Roman" pitchFamily="18" charset="0"/>
                    </a:rPr>
                    <a:t>计划期</a:t>
                  </a:r>
                  <a:endParaRPr lang="zh-CN" altLang="en-US" sz="1700">
                    <a:solidFill>
                      <a:srgbClr val="000000"/>
                    </a:solidFill>
                  </a:endParaRPr>
                </a:p>
              </p:txBody>
            </p:sp>
            <p:sp>
              <p:nvSpPr>
                <p:cNvPr id="25620" name="Rectangle 20"/>
                <p:cNvSpPr>
                  <a:spLocks noChangeArrowheads="1"/>
                </p:cNvSpPr>
                <p:nvPr/>
              </p:nvSpPr>
              <p:spPr bwMode="auto">
                <a:xfrm>
                  <a:off x="0" y="384"/>
                  <a:ext cx="284"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21" name="Group 21"/>
              <p:cNvGrpSpPr>
                <a:grpSpLocks/>
              </p:cNvGrpSpPr>
              <p:nvPr/>
            </p:nvGrpSpPr>
            <p:grpSpPr bwMode="auto">
              <a:xfrm>
                <a:off x="284" y="384"/>
                <a:ext cx="831" cy="468"/>
                <a:chOff x="284" y="384"/>
                <a:chExt cx="831" cy="468"/>
              </a:xfrm>
            </p:grpSpPr>
            <p:sp>
              <p:nvSpPr>
                <p:cNvPr id="25622" name="Rectangle 22"/>
                <p:cNvSpPr>
                  <a:spLocks noChangeArrowheads="1"/>
                </p:cNvSpPr>
                <p:nvPr/>
              </p:nvSpPr>
              <p:spPr bwMode="auto">
                <a:xfrm>
                  <a:off x="290" y="390"/>
                  <a:ext cx="819"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可行性研究与计划</a:t>
                  </a:r>
                </a:p>
              </p:txBody>
            </p:sp>
            <p:sp>
              <p:nvSpPr>
                <p:cNvPr id="25623" name="Rectangle 23"/>
                <p:cNvSpPr>
                  <a:spLocks noChangeArrowheads="1"/>
                </p:cNvSpPr>
                <p:nvPr/>
              </p:nvSpPr>
              <p:spPr bwMode="auto">
                <a:xfrm>
                  <a:off x="284" y="384"/>
                  <a:ext cx="831"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24" name="Group 24"/>
              <p:cNvGrpSpPr>
                <a:grpSpLocks/>
              </p:cNvGrpSpPr>
              <p:nvPr/>
            </p:nvGrpSpPr>
            <p:grpSpPr bwMode="auto">
              <a:xfrm>
                <a:off x="1115" y="384"/>
                <a:ext cx="1183" cy="468"/>
                <a:chOff x="1115" y="384"/>
                <a:chExt cx="1183" cy="468"/>
              </a:xfrm>
            </p:grpSpPr>
            <p:sp>
              <p:nvSpPr>
                <p:cNvPr id="25625" name="Rectangle 25"/>
                <p:cNvSpPr>
                  <a:spLocks noChangeArrowheads="1"/>
                </p:cNvSpPr>
                <p:nvPr/>
              </p:nvSpPr>
              <p:spPr bwMode="auto">
                <a:xfrm>
                  <a:off x="1121" y="390"/>
                  <a:ext cx="1171"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研究开发该项目的可行性</a:t>
                  </a:r>
                  <a:r>
                    <a:rPr lang="zh-CN" altLang="en-US" sz="1700">
                      <a:solidFill>
                        <a:srgbClr val="0099CC"/>
                      </a:solidFill>
                      <a:latin typeface="Times New Roman" pitchFamily="18" charset="0"/>
                    </a:rPr>
                    <a:t> </a:t>
                  </a:r>
                  <a:endParaRPr lang="zh-CN" altLang="en-US" sz="1700">
                    <a:solidFill>
                      <a:srgbClr val="000000"/>
                    </a:solidFill>
                  </a:endParaRPr>
                </a:p>
              </p:txBody>
            </p:sp>
            <p:sp>
              <p:nvSpPr>
                <p:cNvPr id="25626" name="Rectangle 26"/>
                <p:cNvSpPr>
                  <a:spLocks noChangeArrowheads="1"/>
                </p:cNvSpPr>
                <p:nvPr/>
              </p:nvSpPr>
              <p:spPr bwMode="auto">
                <a:xfrm>
                  <a:off x="1115" y="384"/>
                  <a:ext cx="1183"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27" name="Group 27"/>
              <p:cNvGrpSpPr>
                <a:grpSpLocks/>
              </p:cNvGrpSpPr>
              <p:nvPr/>
            </p:nvGrpSpPr>
            <p:grpSpPr bwMode="auto">
              <a:xfrm>
                <a:off x="2298" y="384"/>
                <a:ext cx="845" cy="468"/>
                <a:chOff x="2298" y="384"/>
                <a:chExt cx="845" cy="468"/>
              </a:xfrm>
            </p:grpSpPr>
            <p:sp>
              <p:nvSpPr>
                <p:cNvPr id="25628" name="Rectangle 28"/>
                <p:cNvSpPr>
                  <a:spLocks noChangeArrowheads="1"/>
                </p:cNvSpPr>
                <p:nvPr/>
              </p:nvSpPr>
              <p:spPr bwMode="auto">
                <a:xfrm>
                  <a:off x="2304" y="390"/>
                  <a:ext cx="833"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可行性研究报告</a:t>
                  </a:r>
                </a:p>
              </p:txBody>
            </p:sp>
            <p:sp>
              <p:nvSpPr>
                <p:cNvPr id="25629" name="Rectangle 29"/>
                <p:cNvSpPr>
                  <a:spLocks noChangeArrowheads="1"/>
                </p:cNvSpPr>
                <p:nvPr/>
              </p:nvSpPr>
              <p:spPr bwMode="auto">
                <a:xfrm>
                  <a:off x="2298" y="384"/>
                  <a:ext cx="845"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30" name="Group 30"/>
              <p:cNvGrpSpPr>
                <a:grpSpLocks/>
              </p:cNvGrpSpPr>
              <p:nvPr/>
            </p:nvGrpSpPr>
            <p:grpSpPr bwMode="auto">
              <a:xfrm>
                <a:off x="3143" y="384"/>
                <a:ext cx="1094" cy="468"/>
                <a:chOff x="3143" y="384"/>
                <a:chExt cx="1094" cy="468"/>
              </a:xfrm>
            </p:grpSpPr>
            <p:sp>
              <p:nvSpPr>
                <p:cNvPr id="25631" name="Rectangle 31"/>
                <p:cNvSpPr>
                  <a:spLocks noChangeArrowheads="1"/>
                </p:cNvSpPr>
                <p:nvPr/>
              </p:nvSpPr>
              <p:spPr bwMode="auto">
                <a:xfrm>
                  <a:off x="3149" y="390"/>
                  <a:ext cx="1082"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用户、高级程序员</a:t>
                  </a:r>
                  <a:r>
                    <a:rPr lang="zh-CN" altLang="en-US" sz="1700">
                      <a:solidFill>
                        <a:srgbClr val="0099CC"/>
                      </a:solidFill>
                      <a:latin typeface="Times New Roman" pitchFamily="18" charset="0"/>
                    </a:rPr>
                    <a:t> </a:t>
                  </a:r>
                  <a:endParaRPr lang="zh-CN" altLang="en-US" sz="1700">
                    <a:solidFill>
                      <a:srgbClr val="000000"/>
                    </a:solidFill>
                  </a:endParaRPr>
                </a:p>
              </p:txBody>
            </p:sp>
            <p:sp>
              <p:nvSpPr>
                <p:cNvPr id="25632" name="Rectangle 32"/>
                <p:cNvSpPr>
                  <a:spLocks noChangeArrowheads="1"/>
                </p:cNvSpPr>
                <p:nvPr/>
              </p:nvSpPr>
              <p:spPr bwMode="auto">
                <a:xfrm>
                  <a:off x="3143" y="384"/>
                  <a:ext cx="1094"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33" name="Group 33"/>
              <p:cNvGrpSpPr>
                <a:grpSpLocks/>
              </p:cNvGrpSpPr>
              <p:nvPr/>
            </p:nvGrpSpPr>
            <p:grpSpPr bwMode="auto">
              <a:xfrm>
                <a:off x="0" y="864"/>
                <a:ext cx="284" cy="1812"/>
                <a:chOff x="0" y="864"/>
                <a:chExt cx="284" cy="1812"/>
              </a:xfrm>
            </p:grpSpPr>
            <p:sp>
              <p:nvSpPr>
                <p:cNvPr id="25634" name="Rectangle 34"/>
                <p:cNvSpPr>
                  <a:spLocks noChangeArrowheads="1"/>
                </p:cNvSpPr>
                <p:nvPr/>
              </p:nvSpPr>
              <p:spPr bwMode="auto">
                <a:xfrm>
                  <a:off x="6" y="870"/>
                  <a:ext cx="272" cy="18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FF0000"/>
                      </a:solidFill>
                      <a:latin typeface="Times New Roman" pitchFamily="18" charset="0"/>
                    </a:rPr>
                    <a:t>开发期 </a:t>
                  </a:r>
                  <a:endParaRPr lang="zh-CN" altLang="en-US" sz="1700">
                    <a:solidFill>
                      <a:srgbClr val="000000"/>
                    </a:solidFill>
                    <a:latin typeface="Tahoma" pitchFamily="34" charset="0"/>
                  </a:endParaRPr>
                </a:p>
                <a:p>
                  <a:pPr algn="just" defTabSz="846138" eaLnBrk="0" hangingPunct="0"/>
                  <a:endParaRPr lang="en-US" altLang="zh-CN" sz="1700">
                    <a:solidFill>
                      <a:srgbClr val="000000"/>
                    </a:solidFill>
                  </a:endParaRPr>
                </a:p>
              </p:txBody>
            </p:sp>
            <p:sp>
              <p:nvSpPr>
                <p:cNvPr id="25635" name="Rectangle 35"/>
                <p:cNvSpPr>
                  <a:spLocks noChangeArrowheads="1"/>
                </p:cNvSpPr>
                <p:nvPr/>
              </p:nvSpPr>
              <p:spPr bwMode="auto">
                <a:xfrm>
                  <a:off x="0" y="864"/>
                  <a:ext cx="284" cy="1812"/>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36" name="Group 36"/>
              <p:cNvGrpSpPr>
                <a:grpSpLocks/>
              </p:cNvGrpSpPr>
              <p:nvPr/>
            </p:nvGrpSpPr>
            <p:grpSpPr bwMode="auto">
              <a:xfrm>
                <a:off x="284" y="864"/>
                <a:ext cx="831" cy="372"/>
                <a:chOff x="284" y="864"/>
                <a:chExt cx="831" cy="372"/>
              </a:xfrm>
            </p:grpSpPr>
            <p:sp>
              <p:nvSpPr>
                <p:cNvPr id="25637" name="Rectangle 37"/>
                <p:cNvSpPr>
                  <a:spLocks noChangeArrowheads="1"/>
                </p:cNvSpPr>
                <p:nvPr/>
              </p:nvSpPr>
              <p:spPr bwMode="auto">
                <a:xfrm>
                  <a:off x="290" y="870"/>
                  <a:ext cx="819" cy="36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需求分析</a:t>
                  </a:r>
                </a:p>
              </p:txBody>
            </p:sp>
            <p:sp>
              <p:nvSpPr>
                <p:cNvPr id="25638" name="Rectangle 38"/>
                <p:cNvSpPr>
                  <a:spLocks noChangeArrowheads="1"/>
                </p:cNvSpPr>
                <p:nvPr/>
              </p:nvSpPr>
              <p:spPr bwMode="auto">
                <a:xfrm>
                  <a:off x="284" y="864"/>
                  <a:ext cx="831" cy="3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39" name="Group 39"/>
              <p:cNvGrpSpPr>
                <a:grpSpLocks/>
              </p:cNvGrpSpPr>
              <p:nvPr/>
            </p:nvGrpSpPr>
            <p:grpSpPr bwMode="auto">
              <a:xfrm>
                <a:off x="1115" y="864"/>
                <a:ext cx="1183" cy="372"/>
                <a:chOff x="1115" y="864"/>
                <a:chExt cx="1183" cy="372"/>
              </a:xfrm>
            </p:grpSpPr>
            <p:sp>
              <p:nvSpPr>
                <p:cNvPr id="25640" name="Rectangle 40"/>
                <p:cNvSpPr>
                  <a:spLocks noChangeArrowheads="1"/>
                </p:cNvSpPr>
                <p:nvPr/>
              </p:nvSpPr>
              <p:spPr bwMode="auto">
                <a:xfrm>
                  <a:off x="1121" y="870"/>
                  <a:ext cx="1171" cy="36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理解和表达用户的要求</a:t>
                  </a:r>
                </a:p>
              </p:txBody>
            </p:sp>
            <p:sp>
              <p:nvSpPr>
                <p:cNvPr id="25641" name="Rectangle 41"/>
                <p:cNvSpPr>
                  <a:spLocks noChangeArrowheads="1"/>
                </p:cNvSpPr>
                <p:nvPr/>
              </p:nvSpPr>
              <p:spPr bwMode="auto">
                <a:xfrm>
                  <a:off x="1115" y="864"/>
                  <a:ext cx="1183" cy="3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42" name="Group 42"/>
              <p:cNvGrpSpPr>
                <a:grpSpLocks/>
              </p:cNvGrpSpPr>
              <p:nvPr/>
            </p:nvGrpSpPr>
            <p:grpSpPr bwMode="auto">
              <a:xfrm>
                <a:off x="2298" y="864"/>
                <a:ext cx="845" cy="372"/>
                <a:chOff x="2298" y="864"/>
                <a:chExt cx="845" cy="372"/>
              </a:xfrm>
            </p:grpSpPr>
            <p:sp>
              <p:nvSpPr>
                <p:cNvPr id="25643" name="Rectangle 43"/>
                <p:cNvSpPr>
                  <a:spLocks noChangeArrowheads="1"/>
                </p:cNvSpPr>
                <p:nvPr/>
              </p:nvSpPr>
              <p:spPr bwMode="auto">
                <a:xfrm>
                  <a:off x="2304" y="870"/>
                  <a:ext cx="833" cy="36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需求说明书</a:t>
                  </a:r>
                </a:p>
              </p:txBody>
            </p:sp>
            <p:sp>
              <p:nvSpPr>
                <p:cNvPr id="25644" name="Rectangle 44"/>
                <p:cNvSpPr>
                  <a:spLocks noChangeArrowheads="1"/>
                </p:cNvSpPr>
                <p:nvPr/>
              </p:nvSpPr>
              <p:spPr bwMode="auto">
                <a:xfrm>
                  <a:off x="2298" y="864"/>
                  <a:ext cx="845" cy="3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45" name="Group 45"/>
              <p:cNvGrpSpPr>
                <a:grpSpLocks/>
              </p:cNvGrpSpPr>
              <p:nvPr/>
            </p:nvGrpSpPr>
            <p:grpSpPr bwMode="auto">
              <a:xfrm>
                <a:off x="3143" y="864"/>
                <a:ext cx="1094" cy="372"/>
                <a:chOff x="3143" y="864"/>
                <a:chExt cx="1094" cy="372"/>
              </a:xfrm>
            </p:grpSpPr>
            <p:sp>
              <p:nvSpPr>
                <p:cNvPr id="25646" name="Rectangle 46"/>
                <p:cNvSpPr>
                  <a:spLocks noChangeArrowheads="1"/>
                </p:cNvSpPr>
                <p:nvPr/>
              </p:nvSpPr>
              <p:spPr bwMode="auto">
                <a:xfrm>
                  <a:off x="3149" y="870"/>
                  <a:ext cx="1082" cy="36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用户、高级程序员</a:t>
                  </a:r>
                </a:p>
              </p:txBody>
            </p:sp>
            <p:sp>
              <p:nvSpPr>
                <p:cNvPr id="25647" name="Rectangle 47"/>
                <p:cNvSpPr>
                  <a:spLocks noChangeArrowheads="1"/>
                </p:cNvSpPr>
                <p:nvPr/>
              </p:nvSpPr>
              <p:spPr bwMode="auto">
                <a:xfrm>
                  <a:off x="3143" y="864"/>
                  <a:ext cx="1094" cy="3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48" name="Group 48"/>
              <p:cNvGrpSpPr>
                <a:grpSpLocks/>
              </p:cNvGrpSpPr>
              <p:nvPr/>
            </p:nvGrpSpPr>
            <p:grpSpPr bwMode="auto">
              <a:xfrm>
                <a:off x="284" y="1248"/>
                <a:ext cx="831" cy="468"/>
                <a:chOff x="284" y="1248"/>
                <a:chExt cx="831" cy="468"/>
              </a:xfrm>
            </p:grpSpPr>
            <p:sp>
              <p:nvSpPr>
                <p:cNvPr id="25649" name="Rectangle 49"/>
                <p:cNvSpPr>
                  <a:spLocks noChangeArrowheads="1"/>
                </p:cNvSpPr>
                <p:nvPr/>
              </p:nvSpPr>
              <p:spPr bwMode="auto">
                <a:xfrm>
                  <a:off x="290" y="1254"/>
                  <a:ext cx="819"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设</a:t>
                  </a:r>
                  <a:r>
                    <a:rPr lang="zh-CN" altLang="en-US" sz="1700">
                      <a:solidFill>
                        <a:srgbClr val="000000"/>
                      </a:solidFill>
                      <a:latin typeface="Times New Roman" pitchFamily="18" charset="0"/>
                    </a:rPr>
                    <a:t>    计</a:t>
                  </a:r>
                  <a:endParaRPr lang="zh-CN" altLang="en-US" sz="1700">
                    <a:solidFill>
                      <a:srgbClr val="000000"/>
                    </a:solidFill>
                  </a:endParaRPr>
                </a:p>
              </p:txBody>
            </p:sp>
            <p:sp>
              <p:nvSpPr>
                <p:cNvPr id="25650" name="Rectangle 50"/>
                <p:cNvSpPr>
                  <a:spLocks noChangeArrowheads="1"/>
                </p:cNvSpPr>
                <p:nvPr/>
              </p:nvSpPr>
              <p:spPr bwMode="auto">
                <a:xfrm>
                  <a:off x="284" y="1248"/>
                  <a:ext cx="831"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51" name="Group 51"/>
              <p:cNvGrpSpPr>
                <a:grpSpLocks/>
              </p:cNvGrpSpPr>
              <p:nvPr/>
            </p:nvGrpSpPr>
            <p:grpSpPr bwMode="auto">
              <a:xfrm>
                <a:off x="1115" y="1248"/>
                <a:ext cx="1183" cy="468"/>
                <a:chOff x="1115" y="1248"/>
                <a:chExt cx="1183" cy="468"/>
              </a:xfrm>
            </p:grpSpPr>
            <p:sp>
              <p:nvSpPr>
                <p:cNvPr id="25652" name="Rectangle 52"/>
                <p:cNvSpPr>
                  <a:spLocks noChangeArrowheads="1"/>
                </p:cNvSpPr>
                <p:nvPr/>
              </p:nvSpPr>
              <p:spPr bwMode="auto">
                <a:xfrm>
                  <a:off x="1121" y="1254"/>
                  <a:ext cx="1171"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latin typeface="Times New Roman" pitchFamily="18" charset="0"/>
                    </a:rPr>
                    <a:t>建立系统的结构</a:t>
                  </a:r>
                  <a:endParaRPr lang="zh-CN" altLang="en-US" sz="1700">
                    <a:solidFill>
                      <a:srgbClr val="000000"/>
                    </a:solidFill>
                  </a:endParaRPr>
                </a:p>
              </p:txBody>
            </p:sp>
            <p:sp>
              <p:nvSpPr>
                <p:cNvPr id="25653" name="Rectangle 53"/>
                <p:cNvSpPr>
                  <a:spLocks noChangeArrowheads="1"/>
                </p:cNvSpPr>
                <p:nvPr/>
              </p:nvSpPr>
              <p:spPr bwMode="auto">
                <a:xfrm>
                  <a:off x="1115" y="1248"/>
                  <a:ext cx="1183"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54" name="Group 54"/>
              <p:cNvGrpSpPr>
                <a:grpSpLocks/>
              </p:cNvGrpSpPr>
              <p:nvPr/>
            </p:nvGrpSpPr>
            <p:grpSpPr bwMode="auto">
              <a:xfrm>
                <a:off x="2298" y="1248"/>
                <a:ext cx="845" cy="468"/>
                <a:chOff x="2298" y="1248"/>
                <a:chExt cx="845" cy="468"/>
              </a:xfrm>
            </p:grpSpPr>
            <p:sp>
              <p:nvSpPr>
                <p:cNvPr id="25655" name="Rectangle 55"/>
                <p:cNvSpPr>
                  <a:spLocks noChangeArrowheads="1"/>
                </p:cNvSpPr>
                <p:nvPr/>
              </p:nvSpPr>
              <p:spPr bwMode="auto">
                <a:xfrm>
                  <a:off x="2304" y="1254"/>
                  <a:ext cx="833"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模块、数据说明书</a:t>
                  </a:r>
                </a:p>
              </p:txBody>
            </p:sp>
            <p:sp>
              <p:nvSpPr>
                <p:cNvPr id="25656" name="Rectangle 56"/>
                <p:cNvSpPr>
                  <a:spLocks noChangeArrowheads="1"/>
                </p:cNvSpPr>
                <p:nvPr/>
              </p:nvSpPr>
              <p:spPr bwMode="auto">
                <a:xfrm>
                  <a:off x="2298" y="1248"/>
                  <a:ext cx="845"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57" name="Group 57"/>
              <p:cNvGrpSpPr>
                <a:grpSpLocks/>
              </p:cNvGrpSpPr>
              <p:nvPr/>
            </p:nvGrpSpPr>
            <p:grpSpPr bwMode="auto">
              <a:xfrm>
                <a:off x="3143" y="1248"/>
                <a:ext cx="1094" cy="468"/>
                <a:chOff x="3143" y="1248"/>
                <a:chExt cx="1094" cy="468"/>
              </a:xfrm>
            </p:grpSpPr>
            <p:sp>
              <p:nvSpPr>
                <p:cNvPr id="25658" name="Rectangle 58"/>
                <p:cNvSpPr>
                  <a:spLocks noChangeArrowheads="1"/>
                </p:cNvSpPr>
                <p:nvPr/>
              </p:nvSpPr>
              <p:spPr bwMode="auto">
                <a:xfrm>
                  <a:off x="3149" y="1254"/>
                  <a:ext cx="1082"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用户、高级程序员</a:t>
                  </a:r>
                  <a:r>
                    <a:rPr lang="zh-CN" altLang="en-US" sz="1700">
                      <a:solidFill>
                        <a:srgbClr val="0099CC"/>
                      </a:solidFill>
                      <a:latin typeface="Times New Roman" pitchFamily="18" charset="0"/>
                    </a:rPr>
                    <a:t> </a:t>
                  </a:r>
                  <a:endParaRPr lang="zh-CN" altLang="en-US" sz="1700">
                    <a:solidFill>
                      <a:srgbClr val="000000"/>
                    </a:solidFill>
                  </a:endParaRPr>
                </a:p>
              </p:txBody>
            </p:sp>
            <p:sp>
              <p:nvSpPr>
                <p:cNvPr id="25659" name="Rectangle 59"/>
                <p:cNvSpPr>
                  <a:spLocks noChangeArrowheads="1"/>
                </p:cNvSpPr>
                <p:nvPr/>
              </p:nvSpPr>
              <p:spPr bwMode="auto">
                <a:xfrm>
                  <a:off x="3143" y="1248"/>
                  <a:ext cx="1094"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60" name="Group 60"/>
              <p:cNvGrpSpPr>
                <a:grpSpLocks/>
              </p:cNvGrpSpPr>
              <p:nvPr/>
            </p:nvGrpSpPr>
            <p:grpSpPr bwMode="auto">
              <a:xfrm>
                <a:off x="284" y="1728"/>
                <a:ext cx="831" cy="468"/>
                <a:chOff x="284" y="1728"/>
                <a:chExt cx="831" cy="468"/>
              </a:xfrm>
            </p:grpSpPr>
            <p:sp>
              <p:nvSpPr>
                <p:cNvPr id="25661" name="Rectangle 61"/>
                <p:cNvSpPr>
                  <a:spLocks noChangeArrowheads="1"/>
                </p:cNvSpPr>
                <p:nvPr/>
              </p:nvSpPr>
              <p:spPr bwMode="auto">
                <a:xfrm>
                  <a:off x="290" y="1734"/>
                  <a:ext cx="819"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编</a:t>
                  </a:r>
                  <a:r>
                    <a:rPr lang="zh-CN" altLang="en-US" sz="1700">
                      <a:solidFill>
                        <a:srgbClr val="000000"/>
                      </a:solidFill>
                      <a:latin typeface="Times New Roman" pitchFamily="18" charset="0"/>
                    </a:rPr>
                    <a:t>    程</a:t>
                  </a:r>
                  <a:r>
                    <a:rPr lang="zh-CN" altLang="en-US" sz="1700">
                      <a:solidFill>
                        <a:srgbClr val="0099CC"/>
                      </a:solidFill>
                      <a:latin typeface="Times New Roman" pitchFamily="18" charset="0"/>
                    </a:rPr>
                    <a:t> </a:t>
                  </a:r>
                  <a:endParaRPr lang="zh-CN" altLang="en-US" sz="1700">
                    <a:solidFill>
                      <a:srgbClr val="000000"/>
                    </a:solidFill>
                  </a:endParaRPr>
                </a:p>
              </p:txBody>
            </p:sp>
            <p:sp>
              <p:nvSpPr>
                <p:cNvPr id="25662" name="Rectangle 62"/>
                <p:cNvSpPr>
                  <a:spLocks noChangeArrowheads="1"/>
                </p:cNvSpPr>
                <p:nvPr/>
              </p:nvSpPr>
              <p:spPr bwMode="auto">
                <a:xfrm>
                  <a:off x="284" y="1728"/>
                  <a:ext cx="831"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63" name="Group 63"/>
              <p:cNvGrpSpPr>
                <a:grpSpLocks/>
              </p:cNvGrpSpPr>
              <p:nvPr/>
            </p:nvGrpSpPr>
            <p:grpSpPr bwMode="auto">
              <a:xfrm>
                <a:off x="1115" y="1728"/>
                <a:ext cx="1183" cy="468"/>
                <a:chOff x="1115" y="1728"/>
                <a:chExt cx="1183" cy="468"/>
              </a:xfrm>
            </p:grpSpPr>
            <p:sp>
              <p:nvSpPr>
                <p:cNvPr id="25664" name="Rectangle 64"/>
                <p:cNvSpPr>
                  <a:spLocks noChangeArrowheads="1"/>
                </p:cNvSpPr>
                <p:nvPr/>
              </p:nvSpPr>
              <p:spPr bwMode="auto">
                <a:xfrm>
                  <a:off x="1121" y="1734"/>
                  <a:ext cx="1171"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编写程序</a:t>
                  </a:r>
                </a:p>
              </p:txBody>
            </p:sp>
            <p:sp>
              <p:nvSpPr>
                <p:cNvPr id="25665" name="Rectangle 65"/>
                <p:cNvSpPr>
                  <a:spLocks noChangeArrowheads="1"/>
                </p:cNvSpPr>
                <p:nvPr/>
              </p:nvSpPr>
              <p:spPr bwMode="auto">
                <a:xfrm>
                  <a:off x="1115" y="1728"/>
                  <a:ext cx="1183"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66" name="Group 66"/>
              <p:cNvGrpSpPr>
                <a:grpSpLocks/>
              </p:cNvGrpSpPr>
              <p:nvPr/>
            </p:nvGrpSpPr>
            <p:grpSpPr bwMode="auto">
              <a:xfrm>
                <a:off x="2298" y="1728"/>
                <a:ext cx="845" cy="468"/>
                <a:chOff x="2298" y="1728"/>
                <a:chExt cx="845" cy="468"/>
              </a:xfrm>
            </p:grpSpPr>
            <p:sp>
              <p:nvSpPr>
                <p:cNvPr id="25667" name="Rectangle 67"/>
                <p:cNvSpPr>
                  <a:spLocks noChangeArrowheads="1"/>
                </p:cNvSpPr>
                <p:nvPr/>
              </p:nvSpPr>
              <p:spPr bwMode="auto">
                <a:xfrm>
                  <a:off x="2304" y="1734"/>
                  <a:ext cx="833"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程序</a:t>
                  </a:r>
                </a:p>
              </p:txBody>
            </p:sp>
            <p:sp>
              <p:nvSpPr>
                <p:cNvPr id="25668" name="Rectangle 68"/>
                <p:cNvSpPr>
                  <a:spLocks noChangeArrowheads="1"/>
                </p:cNvSpPr>
                <p:nvPr/>
              </p:nvSpPr>
              <p:spPr bwMode="auto">
                <a:xfrm>
                  <a:off x="2298" y="1728"/>
                  <a:ext cx="845"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69" name="Group 69"/>
              <p:cNvGrpSpPr>
                <a:grpSpLocks/>
              </p:cNvGrpSpPr>
              <p:nvPr/>
            </p:nvGrpSpPr>
            <p:grpSpPr bwMode="auto">
              <a:xfrm>
                <a:off x="3143" y="1728"/>
                <a:ext cx="1094" cy="468"/>
                <a:chOff x="3143" y="1728"/>
                <a:chExt cx="1094" cy="468"/>
              </a:xfrm>
            </p:grpSpPr>
            <p:sp>
              <p:nvSpPr>
                <p:cNvPr id="25670" name="Rectangle 70"/>
                <p:cNvSpPr>
                  <a:spLocks noChangeArrowheads="1"/>
                </p:cNvSpPr>
                <p:nvPr/>
              </p:nvSpPr>
              <p:spPr bwMode="auto">
                <a:xfrm>
                  <a:off x="3149" y="1734"/>
                  <a:ext cx="1082"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高级程序员、初级程序员</a:t>
                  </a:r>
                </a:p>
              </p:txBody>
            </p:sp>
            <p:sp>
              <p:nvSpPr>
                <p:cNvPr id="25671" name="Rectangle 71"/>
                <p:cNvSpPr>
                  <a:spLocks noChangeArrowheads="1"/>
                </p:cNvSpPr>
                <p:nvPr/>
              </p:nvSpPr>
              <p:spPr bwMode="auto">
                <a:xfrm>
                  <a:off x="3143" y="1728"/>
                  <a:ext cx="1094"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72" name="Group 72"/>
              <p:cNvGrpSpPr>
                <a:grpSpLocks/>
              </p:cNvGrpSpPr>
              <p:nvPr/>
            </p:nvGrpSpPr>
            <p:grpSpPr bwMode="auto">
              <a:xfrm>
                <a:off x="284" y="2208"/>
                <a:ext cx="831" cy="468"/>
                <a:chOff x="284" y="2208"/>
                <a:chExt cx="831" cy="468"/>
              </a:xfrm>
            </p:grpSpPr>
            <p:sp>
              <p:nvSpPr>
                <p:cNvPr id="25673" name="Rectangle 73"/>
                <p:cNvSpPr>
                  <a:spLocks noChangeArrowheads="1"/>
                </p:cNvSpPr>
                <p:nvPr/>
              </p:nvSpPr>
              <p:spPr bwMode="auto">
                <a:xfrm>
                  <a:off x="290" y="2214"/>
                  <a:ext cx="819"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测</a:t>
                  </a:r>
                  <a:r>
                    <a:rPr lang="zh-CN" altLang="en-US" sz="1700">
                      <a:solidFill>
                        <a:srgbClr val="000000"/>
                      </a:solidFill>
                      <a:latin typeface="Times New Roman" pitchFamily="18" charset="0"/>
                    </a:rPr>
                    <a:t>    试</a:t>
                  </a:r>
                  <a:endParaRPr lang="zh-CN" altLang="en-US" sz="1700">
                    <a:solidFill>
                      <a:srgbClr val="000000"/>
                    </a:solidFill>
                  </a:endParaRPr>
                </a:p>
              </p:txBody>
            </p:sp>
            <p:sp>
              <p:nvSpPr>
                <p:cNvPr id="25674" name="Rectangle 74"/>
                <p:cNvSpPr>
                  <a:spLocks noChangeArrowheads="1"/>
                </p:cNvSpPr>
                <p:nvPr/>
              </p:nvSpPr>
              <p:spPr bwMode="auto">
                <a:xfrm>
                  <a:off x="284" y="2208"/>
                  <a:ext cx="831"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75" name="Group 75"/>
              <p:cNvGrpSpPr>
                <a:grpSpLocks/>
              </p:cNvGrpSpPr>
              <p:nvPr/>
            </p:nvGrpSpPr>
            <p:grpSpPr bwMode="auto">
              <a:xfrm>
                <a:off x="1115" y="2208"/>
                <a:ext cx="1183" cy="468"/>
                <a:chOff x="1115" y="2208"/>
                <a:chExt cx="1183" cy="468"/>
              </a:xfrm>
            </p:grpSpPr>
            <p:sp>
              <p:nvSpPr>
                <p:cNvPr id="25676" name="Rectangle 76"/>
                <p:cNvSpPr>
                  <a:spLocks noChangeArrowheads="1"/>
                </p:cNvSpPr>
                <p:nvPr/>
              </p:nvSpPr>
              <p:spPr bwMode="auto">
                <a:xfrm>
                  <a:off x="1121" y="2214"/>
                  <a:ext cx="1171"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发现错误和排除错误</a:t>
                  </a:r>
                  <a:r>
                    <a:rPr lang="zh-CN" altLang="en-US" sz="1700">
                      <a:solidFill>
                        <a:srgbClr val="0099CC"/>
                      </a:solidFill>
                      <a:latin typeface="Times New Roman" pitchFamily="18" charset="0"/>
                    </a:rPr>
                    <a:t>   </a:t>
                  </a:r>
                  <a:endParaRPr lang="zh-CN" altLang="en-US" sz="1700">
                    <a:solidFill>
                      <a:srgbClr val="000000"/>
                    </a:solidFill>
                  </a:endParaRPr>
                </a:p>
              </p:txBody>
            </p:sp>
            <p:sp>
              <p:nvSpPr>
                <p:cNvPr id="25677" name="Rectangle 77"/>
                <p:cNvSpPr>
                  <a:spLocks noChangeArrowheads="1"/>
                </p:cNvSpPr>
                <p:nvPr/>
              </p:nvSpPr>
              <p:spPr bwMode="auto">
                <a:xfrm>
                  <a:off x="1115" y="2208"/>
                  <a:ext cx="1183"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78" name="Group 78"/>
              <p:cNvGrpSpPr>
                <a:grpSpLocks/>
              </p:cNvGrpSpPr>
              <p:nvPr/>
            </p:nvGrpSpPr>
            <p:grpSpPr bwMode="auto">
              <a:xfrm>
                <a:off x="2298" y="2208"/>
                <a:ext cx="845" cy="468"/>
                <a:chOff x="2298" y="2208"/>
                <a:chExt cx="845" cy="468"/>
              </a:xfrm>
            </p:grpSpPr>
            <p:sp>
              <p:nvSpPr>
                <p:cNvPr id="25679" name="Rectangle 79"/>
                <p:cNvSpPr>
                  <a:spLocks noChangeArrowheads="1"/>
                </p:cNvSpPr>
                <p:nvPr/>
              </p:nvSpPr>
              <p:spPr bwMode="auto">
                <a:xfrm>
                  <a:off x="2304" y="2214"/>
                  <a:ext cx="833"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测试报告</a:t>
                  </a:r>
                </a:p>
              </p:txBody>
            </p:sp>
            <p:sp>
              <p:nvSpPr>
                <p:cNvPr id="25680" name="Rectangle 80"/>
                <p:cNvSpPr>
                  <a:spLocks noChangeArrowheads="1"/>
                </p:cNvSpPr>
                <p:nvPr/>
              </p:nvSpPr>
              <p:spPr bwMode="auto">
                <a:xfrm>
                  <a:off x="2298" y="2208"/>
                  <a:ext cx="845"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81" name="Group 81"/>
              <p:cNvGrpSpPr>
                <a:grpSpLocks/>
              </p:cNvGrpSpPr>
              <p:nvPr/>
            </p:nvGrpSpPr>
            <p:grpSpPr bwMode="auto">
              <a:xfrm>
                <a:off x="3143" y="2208"/>
                <a:ext cx="1094" cy="468"/>
                <a:chOff x="3143" y="2208"/>
                <a:chExt cx="1094" cy="468"/>
              </a:xfrm>
            </p:grpSpPr>
            <p:sp>
              <p:nvSpPr>
                <p:cNvPr id="25682" name="Rectangle 82"/>
                <p:cNvSpPr>
                  <a:spLocks noChangeArrowheads="1"/>
                </p:cNvSpPr>
                <p:nvPr/>
              </p:nvSpPr>
              <p:spPr bwMode="auto">
                <a:xfrm>
                  <a:off x="3149" y="2214"/>
                  <a:ext cx="1082"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另一独立的部门</a:t>
                  </a:r>
                </a:p>
              </p:txBody>
            </p:sp>
            <p:sp>
              <p:nvSpPr>
                <p:cNvPr id="25683" name="Rectangle 83"/>
                <p:cNvSpPr>
                  <a:spLocks noChangeArrowheads="1"/>
                </p:cNvSpPr>
                <p:nvPr/>
              </p:nvSpPr>
              <p:spPr bwMode="auto">
                <a:xfrm>
                  <a:off x="3143" y="2208"/>
                  <a:ext cx="1094"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84" name="Group 84"/>
              <p:cNvGrpSpPr>
                <a:grpSpLocks/>
              </p:cNvGrpSpPr>
              <p:nvPr/>
            </p:nvGrpSpPr>
            <p:grpSpPr bwMode="auto">
              <a:xfrm>
                <a:off x="0" y="2688"/>
                <a:ext cx="284" cy="468"/>
                <a:chOff x="0" y="2688"/>
                <a:chExt cx="284" cy="468"/>
              </a:xfrm>
            </p:grpSpPr>
            <p:sp>
              <p:nvSpPr>
                <p:cNvPr id="25685" name="Rectangle 85"/>
                <p:cNvSpPr>
                  <a:spLocks noChangeArrowheads="1"/>
                </p:cNvSpPr>
                <p:nvPr/>
              </p:nvSpPr>
              <p:spPr bwMode="auto">
                <a:xfrm>
                  <a:off x="6" y="2694"/>
                  <a:ext cx="272"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FF0000"/>
                      </a:solidFill>
                    </a:rPr>
                    <a:t>运行期</a:t>
                  </a:r>
                  <a:endParaRPr lang="zh-CN" altLang="en-US" sz="1700">
                    <a:solidFill>
                      <a:srgbClr val="000000"/>
                    </a:solidFill>
                  </a:endParaRPr>
                </a:p>
              </p:txBody>
            </p:sp>
            <p:sp>
              <p:nvSpPr>
                <p:cNvPr id="25686" name="Rectangle 86"/>
                <p:cNvSpPr>
                  <a:spLocks noChangeArrowheads="1"/>
                </p:cNvSpPr>
                <p:nvPr/>
              </p:nvSpPr>
              <p:spPr bwMode="auto">
                <a:xfrm>
                  <a:off x="0" y="2688"/>
                  <a:ext cx="284"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87" name="Group 87"/>
              <p:cNvGrpSpPr>
                <a:grpSpLocks/>
              </p:cNvGrpSpPr>
              <p:nvPr/>
            </p:nvGrpSpPr>
            <p:grpSpPr bwMode="auto">
              <a:xfrm>
                <a:off x="284" y="2688"/>
                <a:ext cx="831" cy="468"/>
                <a:chOff x="284" y="2688"/>
                <a:chExt cx="831" cy="468"/>
              </a:xfrm>
            </p:grpSpPr>
            <p:sp>
              <p:nvSpPr>
                <p:cNvPr id="25688" name="Rectangle 88"/>
                <p:cNvSpPr>
                  <a:spLocks noChangeArrowheads="1"/>
                </p:cNvSpPr>
                <p:nvPr/>
              </p:nvSpPr>
              <p:spPr bwMode="auto">
                <a:xfrm>
                  <a:off x="290" y="2694"/>
                  <a:ext cx="819"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运行与维护</a:t>
                  </a:r>
                </a:p>
              </p:txBody>
            </p:sp>
            <p:sp>
              <p:nvSpPr>
                <p:cNvPr id="25689" name="Rectangle 89"/>
                <p:cNvSpPr>
                  <a:spLocks noChangeArrowheads="1"/>
                </p:cNvSpPr>
                <p:nvPr/>
              </p:nvSpPr>
              <p:spPr bwMode="auto">
                <a:xfrm>
                  <a:off x="284" y="2688"/>
                  <a:ext cx="831"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90" name="Group 90"/>
              <p:cNvGrpSpPr>
                <a:grpSpLocks/>
              </p:cNvGrpSpPr>
              <p:nvPr/>
            </p:nvGrpSpPr>
            <p:grpSpPr bwMode="auto">
              <a:xfrm>
                <a:off x="1115" y="2688"/>
                <a:ext cx="1183" cy="468"/>
                <a:chOff x="1115" y="2688"/>
                <a:chExt cx="1183" cy="468"/>
              </a:xfrm>
            </p:grpSpPr>
            <p:sp>
              <p:nvSpPr>
                <p:cNvPr id="25691" name="Rectangle 91"/>
                <p:cNvSpPr>
                  <a:spLocks noChangeArrowheads="1"/>
                </p:cNvSpPr>
                <p:nvPr/>
              </p:nvSpPr>
              <p:spPr bwMode="auto">
                <a:xfrm>
                  <a:off x="1121" y="2694"/>
                  <a:ext cx="1171"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维护</a:t>
                  </a:r>
                  <a:r>
                    <a:rPr lang="zh-CN" altLang="en-US" sz="1700">
                      <a:solidFill>
                        <a:srgbClr val="0099CC"/>
                      </a:solidFill>
                      <a:latin typeface="Times New Roman" pitchFamily="18" charset="0"/>
                    </a:rPr>
                    <a:t> </a:t>
                  </a:r>
                  <a:endParaRPr lang="zh-CN" altLang="en-US" sz="1700">
                    <a:solidFill>
                      <a:srgbClr val="000000"/>
                    </a:solidFill>
                  </a:endParaRPr>
                </a:p>
              </p:txBody>
            </p:sp>
            <p:sp>
              <p:nvSpPr>
                <p:cNvPr id="25692" name="Rectangle 92"/>
                <p:cNvSpPr>
                  <a:spLocks noChangeArrowheads="1"/>
                </p:cNvSpPr>
                <p:nvPr/>
              </p:nvSpPr>
              <p:spPr bwMode="auto">
                <a:xfrm>
                  <a:off x="1115" y="2688"/>
                  <a:ext cx="1183"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93" name="Group 93"/>
              <p:cNvGrpSpPr>
                <a:grpSpLocks/>
              </p:cNvGrpSpPr>
              <p:nvPr/>
            </p:nvGrpSpPr>
            <p:grpSpPr bwMode="auto">
              <a:xfrm>
                <a:off x="2298" y="2688"/>
                <a:ext cx="845" cy="468"/>
                <a:chOff x="2298" y="2688"/>
                <a:chExt cx="845" cy="468"/>
              </a:xfrm>
            </p:grpSpPr>
            <p:sp>
              <p:nvSpPr>
                <p:cNvPr id="25694" name="Rectangle 94"/>
                <p:cNvSpPr>
                  <a:spLocks noChangeArrowheads="1"/>
                </p:cNvSpPr>
                <p:nvPr/>
              </p:nvSpPr>
              <p:spPr bwMode="auto">
                <a:xfrm>
                  <a:off x="2304" y="2694"/>
                  <a:ext cx="833"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改进的系统</a:t>
                  </a:r>
                </a:p>
              </p:txBody>
            </p:sp>
            <p:sp>
              <p:nvSpPr>
                <p:cNvPr id="25695" name="Rectangle 95"/>
                <p:cNvSpPr>
                  <a:spLocks noChangeArrowheads="1"/>
                </p:cNvSpPr>
                <p:nvPr/>
              </p:nvSpPr>
              <p:spPr bwMode="auto">
                <a:xfrm>
                  <a:off x="2298" y="2688"/>
                  <a:ext cx="845"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nvGrpSpPr>
              <p:cNvPr id="25696" name="Group 96"/>
              <p:cNvGrpSpPr>
                <a:grpSpLocks/>
              </p:cNvGrpSpPr>
              <p:nvPr/>
            </p:nvGrpSpPr>
            <p:grpSpPr bwMode="auto">
              <a:xfrm>
                <a:off x="3143" y="2688"/>
                <a:ext cx="1094" cy="468"/>
                <a:chOff x="3143" y="2688"/>
                <a:chExt cx="1094" cy="468"/>
              </a:xfrm>
            </p:grpSpPr>
            <p:sp>
              <p:nvSpPr>
                <p:cNvPr id="25697" name="Rectangle 97"/>
                <p:cNvSpPr>
                  <a:spLocks noChangeArrowheads="1"/>
                </p:cNvSpPr>
                <p:nvPr/>
              </p:nvSpPr>
              <p:spPr bwMode="auto">
                <a:xfrm>
                  <a:off x="3149" y="2694"/>
                  <a:ext cx="1082" cy="45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84655" tIns="42328" rIns="84655" bIns="42328" anchor="ctr"/>
                <a:lstStyle/>
                <a:p>
                  <a:pPr algn="just" defTabSz="846138" eaLnBrk="0" hangingPunct="0"/>
                  <a:r>
                    <a:rPr lang="zh-CN" altLang="en-US" sz="1700">
                      <a:solidFill>
                        <a:srgbClr val="000000"/>
                      </a:solidFill>
                    </a:rPr>
                    <a:t>用户、高级程序员</a:t>
                  </a:r>
                  <a:r>
                    <a:rPr lang="zh-CN" altLang="en-US" sz="1700">
                      <a:solidFill>
                        <a:srgbClr val="0099CC"/>
                      </a:solidFill>
                      <a:latin typeface="Times New Roman" pitchFamily="18" charset="0"/>
                    </a:rPr>
                    <a:t> </a:t>
                  </a:r>
                  <a:endParaRPr lang="zh-CN" altLang="en-US" sz="1700">
                    <a:solidFill>
                      <a:srgbClr val="000000"/>
                    </a:solidFill>
                  </a:endParaRPr>
                </a:p>
              </p:txBody>
            </p:sp>
            <p:sp>
              <p:nvSpPr>
                <p:cNvPr id="25698" name="Rectangle 98"/>
                <p:cNvSpPr>
                  <a:spLocks noChangeArrowheads="1"/>
                </p:cNvSpPr>
                <p:nvPr/>
              </p:nvSpPr>
              <p:spPr bwMode="auto">
                <a:xfrm>
                  <a:off x="3143" y="2688"/>
                  <a:ext cx="1094" cy="4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grpSp>
        <p:sp>
          <p:nvSpPr>
            <p:cNvPr id="25699" name="Rectangle 99"/>
            <p:cNvSpPr>
              <a:spLocks noChangeArrowheads="1"/>
            </p:cNvSpPr>
            <p:nvPr/>
          </p:nvSpPr>
          <p:spPr bwMode="auto">
            <a:xfrm>
              <a:off x="-3" y="-3"/>
              <a:ext cx="4243" cy="316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wrap="none"/>
            <a:lstStyle/>
            <a:p>
              <a:endParaRPr lang="zh-CN" altLang="en-US"/>
            </a:p>
          </p:txBody>
        </p:sp>
      </p:gr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a:t>Observer</a:t>
            </a:r>
          </a:p>
        </p:txBody>
      </p:sp>
      <p:sp>
        <p:nvSpPr>
          <p:cNvPr id="242691" name="Rectangle 3"/>
          <p:cNvSpPr>
            <a:spLocks noGrp="1" noChangeArrowheads="1"/>
          </p:cNvSpPr>
          <p:nvPr>
            <p:ph type="body" idx="1"/>
          </p:nvPr>
        </p:nvSpPr>
        <p:spPr/>
        <p:txBody>
          <a:bodyPr/>
          <a:lstStyle/>
          <a:p>
            <a:r>
              <a:rPr lang="zh-CN" altLang="en-US"/>
              <a:t>协作过程：</a:t>
            </a:r>
          </a:p>
          <a:p>
            <a:pPr lvl="1"/>
            <a:r>
              <a:rPr lang="zh-CN" altLang="en-US"/>
              <a:t>当</a:t>
            </a:r>
            <a:r>
              <a:rPr lang="en-US" altLang="zh-CN"/>
              <a:t>ConcreteSubject</a:t>
            </a:r>
            <a:r>
              <a:rPr lang="zh-CN" altLang="en-US"/>
              <a:t>发生任何可能导致其观察者与其本身状态不一致的改变时，它将通知它的各个观察者。</a:t>
            </a:r>
          </a:p>
          <a:p>
            <a:pPr lvl="1"/>
            <a:r>
              <a:rPr lang="zh-CN" altLang="en-US"/>
              <a:t>在得到一个具体目标的改变通知时，</a:t>
            </a:r>
            <a:r>
              <a:rPr lang="en-US" altLang="zh-CN"/>
              <a:t>ConcreteObserver</a:t>
            </a:r>
            <a:r>
              <a:rPr lang="zh-CN" altLang="en-US"/>
              <a:t>对象可向目标对象查询信息， </a:t>
            </a:r>
            <a:r>
              <a:rPr lang="en-US" altLang="zh-CN"/>
              <a:t>ConcreteObserver</a:t>
            </a:r>
            <a:r>
              <a:rPr lang="zh-CN" altLang="en-US"/>
              <a:t>使用这些信息以使它的状态与目标对象的状态一致。</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zh-CN"/>
              <a:t>Observer </a:t>
            </a:r>
            <a:r>
              <a:rPr lang="en-US" altLang="zh-CN" sz="3700"/>
              <a:t>–</a:t>
            </a:r>
            <a:r>
              <a:rPr lang="zh-CN" altLang="en-US" sz="3700"/>
              <a:t>观察者模式序列图</a:t>
            </a:r>
          </a:p>
        </p:txBody>
      </p:sp>
      <p:sp>
        <p:nvSpPr>
          <p:cNvPr id="243715" name="Rectangle 3"/>
          <p:cNvSpPr>
            <a:spLocks noGrp="1" noChangeArrowheads="1"/>
          </p:cNvSpPr>
          <p:nvPr>
            <p:ph type="body" idx="1"/>
          </p:nvPr>
        </p:nvSpPr>
        <p:spPr/>
        <p:txBody>
          <a:bodyPr/>
          <a:lstStyle/>
          <a:p>
            <a:pPr>
              <a:buFontTx/>
              <a:buNone/>
            </a:pPr>
            <a:r>
              <a:rPr lang="en-US" altLang="zh-CN"/>
              <a:t> </a:t>
            </a:r>
          </a:p>
        </p:txBody>
      </p:sp>
      <p:pic>
        <p:nvPicPr>
          <p:cNvPr id="2437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211388"/>
            <a:ext cx="716597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ltLang="zh-CN"/>
              <a:t>MVC</a:t>
            </a:r>
          </a:p>
        </p:txBody>
      </p:sp>
      <p:sp>
        <p:nvSpPr>
          <p:cNvPr id="244739" name="Rectangle 3"/>
          <p:cNvSpPr>
            <a:spLocks noGrp="1" noChangeArrowheads="1"/>
          </p:cNvSpPr>
          <p:nvPr>
            <p:ph type="body" idx="1"/>
          </p:nvPr>
        </p:nvSpPr>
        <p:spPr>
          <a:xfrm>
            <a:off x="755650" y="1989138"/>
            <a:ext cx="7772400" cy="4114800"/>
          </a:xfrm>
          <a:noFill/>
          <a:ln/>
        </p:spPr>
        <p:txBody>
          <a:bodyPr/>
          <a:lstStyle/>
          <a:p>
            <a:r>
              <a:rPr lang="en-US" altLang="zh-CN"/>
              <a:t>Model        </a:t>
            </a:r>
            <a:r>
              <a:rPr lang="zh-CN" altLang="en-US"/>
              <a:t>模型      </a:t>
            </a:r>
          </a:p>
          <a:p>
            <a:r>
              <a:rPr lang="en-US" altLang="zh-CN"/>
              <a:t>View          </a:t>
            </a:r>
            <a:r>
              <a:rPr lang="zh-CN" altLang="en-US"/>
              <a:t>视图      </a:t>
            </a:r>
          </a:p>
          <a:p>
            <a:r>
              <a:rPr lang="en-US" altLang="zh-CN"/>
              <a:t>Controller   </a:t>
            </a:r>
            <a:r>
              <a:rPr lang="zh-CN" altLang="en-US"/>
              <a:t>控制器    </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zh-CN"/>
              <a:t>MVC</a:t>
            </a:r>
            <a:r>
              <a:rPr lang="zh-CN" altLang="en-US"/>
              <a:t>模式原理图</a:t>
            </a:r>
            <a:r>
              <a:rPr lang="en-US" altLang="zh-CN"/>
              <a:t>-</a:t>
            </a:r>
            <a:r>
              <a:rPr lang="en-US" altLang="zh-CN" sz="3700"/>
              <a:t>MVC</a:t>
            </a:r>
            <a:r>
              <a:rPr lang="zh-CN" altLang="en-US" sz="3700"/>
              <a:t>模式的</a:t>
            </a:r>
            <a:r>
              <a:rPr lang="en-US" altLang="zh-CN" sz="3700"/>
              <a:t>UML</a:t>
            </a:r>
            <a:r>
              <a:rPr lang="zh-CN" altLang="en-US" sz="3700"/>
              <a:t>类图</a:t>
            </a:r>
          </a:p>
        </p:txBody>
      </p:sp>
      <p:sp>
        <p:nvSpPr>
          <p:cNvPr id="245763" name="Rectangle 3"/>
          <p:cNvSpPr>
            <a:spLocks noGrp="1" noChangeArrowheads="1"/>
          </p:cNvSpPr>
          <p:nvPr>
            <p:ph type="body" idx="1"/>
          </p:nvPr>
        </p:nvSpPr>
        <p:spPr/>
        <p:txBody>
          <a:bodyPr/>
          <a:lstStyle/>
          <a:p>
            <a:pPr>
              <a:buFontTx/>
              <a:buNone/>
            </a:pPr>
            <a:r>
              <a:rPr lang="en-US" altLang="zh-CN"/>
              <a:t> </a:t>
            </a:r>
          </a:p>
        </p:txBody>
      </p:sp>
      <p:pic>
        <p:nvPicPr>
          <p:cNvPr id="245764" name="Picture 4" descr="2013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38" y="2711450"/>
            <a:ext cx="8094662" cy="3059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zh-CN"/>
              <a:t>MVC</a:t>
            </a:r>
            <a:r>
              <a:rPr lang="zh-CN" altLang="en-US"/>
              <a:t>模式原理图</a:t>
            </a:r>
            <a:r>
              <a:rPr lang="en-US" altLang="zh-CN"/>
              <a:t>-</a:t>
            </a:r>
            <a:r>
              <a:rPr lang="en-US" altLang="zh-CN" sz="3700"/>
              <a:t>MVC</a:t>
            </a:r>
            <a:r>
              <a:rPr lang="zh-CN" altLang="en-US" sz="3700"/>
              <a:t>模式的</a:t>
            </a:r>
            <a:r>
              <a:rPr lang="en-US" altLang="zh-CN" sz="3700"/>
              <a:t>UML</a:t>
            </a:r>
            <a:r>
              <a:rPr lang="zh-CN" altLang="en-US" sz="3700"/>
              <a:t>序列图</a:t>
            </a:r>
          </a:p>
        </p:txBody>
      </p:sp>
      <p:sp>
        <p:nvSpPr>
          <p:cNvPr id="246787" name="Rectangle 3"/>
          <p:cNvSpPr>
            <a:spLocks noGrp="1" noChangeArrowheads="1"/>
          </p:cNvSpPr>
          <p:nvPr>
            <p:ph type="body" idx="1"/>
          </p:nvPr>
        </p:nvSpPr>
        <p:spPr/>
        <p:txBody>
          <a:bodyPr/>
          <a:lstStyle/>
          <a:p>
            <a:pPr>
              <a:buFontTx/>
              <a:buNone/>
            </a:pPr>
            <a:r>
              <a:rPr lang="en-US" altLang="zh-CN"/>
              <a:t> </a:t>
            </a:r>
          </a:p>
        </p:txBody>
      </p:sp>
      <p:pic>
        <p:nvPicPr>
          <p:cNvPr id="246788" name="Picture 4" descr="2013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797050"/>
            <a:ext cx="5214938" cy="4383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5.xml><?xml version="1.0" encoding="UTF-8" standalone="yes"?>
<p:sld xmlns:a="http://schemas.openxmlformats.org/drawingml/2006/main" xmlns:r="http://schemas.openxmlformats.org/officeDocument/2006/relationships" xmlns:p="http://schemas.openxmlformats.org/presentationml/2006/main"><p:cSld><p:spTree><p:nvGrpSpPr><p:cNvPr id="1" name=""/><p:cNvGrpSpPr/><p:nvPr/></p:nvGrpSpPr><p:grpSpPr><a:xfrm><a:off x="0" y="0"/><a:ext cx="0" cy="0"/><a:chOff x="0" y="0"/><a:chExt cx="0" cy="0"/></a:xfrm></p:grpSpPr><p:sp><p:nvSpPr><p:cNvPr id="247810" name="Rectangle 2"/><p:cNvSpPr><a:spLocks noGrp="1" noChangeArrowheads="1"/></p:cNvSpPr><p:nvPr><p:ph type="title"/></p:nvPr></p:nvSpPr><p:spPr/><p:txBody><a:bodyPr/><a:lstStyle/><a:p><a:r><a:rPr lang="en-US" altLang="zh-CN"/><a:t>MVC</a:t></a:r><a:r><a:rPr lang="zh-CN" altLang="en-US"/><a:t>关系图</a:t></a:r><a:endParaRPr lang="zh-CN" altLang="en-US" sz="3700"/></a:p></p:txBody></p:sp><p:sp><p:nvSpPr><p:cNvPr id="247811" name="Rectangle 3"/><p:cNvSpPr><a:spLocks noGrp="1" noChangeArrowheads="1"/></p:cNvSpPr><p:nvPr><p:ph type="body" idx="1"/></p:nvPr></p:nvSpPr><p:spPr/><p:txBody><a:bodyPr/><a:lstStyle/><a:p><a:pPr><a:buFontTx/><a:buNone/></a:pPr><a:r><a:rPr lang="en-US" altLang="zh-CN"><a:solidFill><a:srgbClr val="000000"/></a:solidFill><a:ea typeface=""/><a:cs typeface=""/></a:rPr><a:t> </a:t></a:r></a:p></p:txBody></p:sp><p:pic><p:nvPicPr><p:cNvPr id="247812" name="Picture 4" descr="303753"/><p:cNvPicPr><a:picLocks noChangeAspect="1" noChangeArrowheads="1"/></p:cNvPicPr><p:nvPr/></p:nvPicPr><p:blipFill><a:blip r:embed="rId2"><a:extLst><a:ext uri="{28A0092B-C50C-407E-A947-70E740481C1C}"><a14:useLocalDpi xmlns:a14="http://schemas.microsoft.com/office/drawing/2010/main" val="0"/></a:ext></a:extLst></a:blip><a:srcRect/><a:stretch><a:fillRect/></a:stretch></p:blipFill><p:spPr bwMode="auto"><a:xfrm><a:off x="715963" y="1797050"/><a:ext cx="7812087" cy="4438650"/></a:xfrm><a:prstGeom prst="rect"><a:avLst/></a:prstGeom><a:noFill/><a:extLst><a:ext uri="{909E8E84-426E-40DD-AFC4-6F175D3DCCD1}"><a14:hiddenFill xmlns:a14="http://schemas.microsoft.com/office/drawing/2010/main"><a:solidFill><a:srgbClr val="FFFFFF"/></a:solidFill></a14:hiddenFill></a:ext></a:extLst></p:spPr></p:pic></p:spTree></p:cSld><p:clrMapOvr><a:masterClrMapping/></p:clrMapOvr></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zh-CN" altLang="en-US"/>
              <a:t>对</a:t>
            </a:r>
            <a:r>
              <a:rPr lang="en-US" altLang="zh-CN"/>
              <a:t>MVC</a:t>
            </a:r>
            <a:r>
              <a:rPr lang="zh-CN" altLang="en-US"/>
              <a:t>关系图的理解</a:t>
            </a:r>
          </a:p>
        </p:txBody>
      </p:sp>
      <p:sp>
        <p:nvSpPr>
          <p:cNvPr id="248835" name="Rectangle 3"/>
          <p:cNvSpPr>
            <a:spLocks noGrp="1" noChangeArrowheads="1"/>
          </p:cNvSpPr>
          <p:nvPr>
            <p:ph type="body" idx="1"/>
          </p:nvPr>
        </p:nvSpPr>
        <p:spPr/>
        <p:txBody>
          <a:bodyPr/>
          <a:lstStyle/>
          <a:p>
            <a:pPr>
              <a:buFontTx/>
              <a:buNone/>
            </a:pPr>
            <a:r>
              <a:rPr lang="en-US" altLang="zh-CN"/>
              <a:t> </a:t>
            </a:r>
          </a:p>
        </p:txBody>
      </p:sp>
      <p:pic>
        <p:nvPicPr>
          <p:cNvPr id="248836" name="Picture 4" descr="3037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88" y="2143125"/>
            <a:ext cx="8170862" cy="3570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zh-CN"/>
              <a:t>Iterator(</a:t>
            </a:r>
            <a:r>
              <a:rPr lang="zh-CN" altLang="en-US"/>
              <a:t>迭代器</a:t>
            </a:r>
            <a:r>
              <a:rPr lang="en-US" altLang="zh-CN"/>
              <a:t>)</a:t>
            </a:r>
          </a:p>
        </p:txBody>
      </p:sp>
      <p:sp>
        <p:nvSpPr>
          <p:cNvPr id="249859" name="Rectangle 3"/>
          <p:cNvSpPr>
            <a:spLocks noGrp="1" noChangeArrowheads="1"/>
          </p:cNvSpPr>
          <p:nvPr>
            <p:ph type="body" idx="1"/>
          </p:nvPr>
        </p:nvSpPr>
        <p:spPr/>
        <p:txBody>
          <a:bodyPr/>
          <a:lstStyle/>
          <a:p>
            <a:r>
              <a:rPr lang="zh-CN" altLang="en-US"/>
              <a:t>意图：</a:t>
            </a:r>
          </a:p>
          <a:p>
            <a:pPr lvl="1"/>
            <a:r>
              <a:rPr lang="zh-CN" altLang="en-US"/>
              <a:t>提供一种方法顺序访问一个聚合对象中的各个元素，而又不需暴露该对象的内部表示。</a:t>
            </a:r>
          </a:p>
          <a:p>
            <a:r>
              <a:rPr lang="zh-CN" altLang="en-US"/>
              <a:t>动机：</a:t>
            </a:r>
          </a:p>
          <a:p>
            <a:pPr lvl="1"/>
            <a:r>
              <a:rPr lang="zh-CN" altLang="en-US"/>
              <a:t>一个聚合对象（如</a:t>
            </a:r>
            <a:r>
              <a:rPr lang="en-US" altLang="zh-CN"/>
              <a:t>list</a:t>
            </a:r>
            <a:r>
              <a:rPr lang="zh-CN" altLang="en-US"/>
              <a:t>），应提供一种方法让别人可以访问其中的元素，又不需暴露其内部结构。针对不同的需要，可以不同的方式遍历这个列表。</a:t>
            </a:r>
          </a:p>
          <a:p>
            <a:pPr lvl="1"/>
            <a:endParaRPr lang="zh-CN" altLang="en-US"/>
          </a:p>
          <a:p>
            <a:endParaRPr lang="en-US" altLang="zh-CN"/>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ltLang="zh-CN"/>
              <a:t>Iterator(</a:t>
            </a:r>
            <a:r>
              <a:rPr lang="zh-CN" altLang="en-US"/>
              <a:t>迭代器</a:t>
            </a:r>
            <a:r>
              <a:rPr lang="en-US" altLang="zh-CN"/>
              <a:t>)</a:t>
            </a:r>
          </a:p>
        </p:txBody>
      </p:sp>
      <p:sp>
        <p:nvSpPr>
          <p:cNvPr id="250883" name="Rectangle 3"/>
          <p:cNvSpPr>
            <a:spLocks noGrp="1" noChangeArrowheads="1"/>
          </p:cNvSpPr>
          <p:nvPr>
            <p:ph type="body" idx="1"/>
          </p:nvPr>
        </p:nvSpPr>
        <p:spPr/>
        <p:txBody>
          <a:bodyPr/>
          <a:lstStyle/>
          <a:p>
            <a:r>
              <a:rPr lang="zh-CN" altLang="en-US"/>
              <a:t>关键思想：</a:t>
            </a:r>
          </a:p>
          <a:p>
            <a:pPr lvl="1"/>
            <a:r>
              <a:rPr lang="zh-CN" altLang="en-US"/>
              <a:t>将对列表的访问和遍历从列表对象中分离出来并放入一个</a:t>
            </a:r>
            <a:r>
              <a:rPr lang="zh-CN" altLang="en-US" b="1"/>
              <a:t>迭代器</a:t>
            </a:r>
            <a:r>
              <a:rPr lang="en-US" altLang="zh-CN"/>
              <a:t>(iterator)</a:t>
            </a:r>
            <a:r>
              <a:rPr lang="zh-CN" altLang="en-US"/>
              <a:t>对象中。由迭代器定义一个访问该列表元素的接口。迭代器负责跟踪当前的元素，即：它知道哪些元素被遍历过了。</a:t>
            </a:r>
          </a:p>
          <a:p>
            <a:endParaRPr lang="zh-CN" altLang="en-US"/>
          </a:p>
          <a:p>
            <a:pPr lvl="1"/>
            <a:endParaRPr lang="zh-CN" altLang="en-US"/>
          </a:p>
          <a:p>
            <a:endParaRPr lang="en-US" altLang="zh-CN"/>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ltLang="zh-CN"/>
              <a:t>Iterator(</a:t>
            </a:r>
            <a:r>
              <a:rPr lang="zh-CN" altLang="en-US"/>
              <a:t>迭代器</a:t>
            </a:r>
            <a:r>
              <a:rPr lang="en-US" altLang="zh-CN"/>
              <a:t>)</a:t>
            </a:r>
            <a:r>
              <a:rPr lang="zh-CN" altLang="en-US"/>
              <a:t>案例</a:t>
            </a:r>
          </a:p>
        </p:txBody>
      </p:sp>
      <p:sp>
        <p:nvSpPr>
          <p:cNvPr id="251907" name="Rectangle 3"/>
          <p:cNvSpPr>
            <a:spLocks noGrp="1" noChangeArrowheads="1"/>
          </p:cNvSpPr>
          <p:nvPr>
            <p:ph type="body" idx="1"/>
          </p:nvPr>
        </p:nvSpPr>
        <p:spPr/>
        <p:txBody>
          <a:bodyPr/>
          <a:lstStyle/>
          <a:p>
            <a:pPr>
              <a:lnSpc>
                <a:spcPct val="90000"/>
              </a:lnSpc>
            </a:pPr>
            <a:r>
              <a:rPr lang="zh-CN" altLang="en-US" sz="2800"/>
              <a:t>不使用迭代器：</a:t>
            </a:r>
          </a:p>
          <a:p>
            <a:pPr lvl="1">
              <a:lnSpc>
                <a:spcPct val="90000"/>
              </a:lnSpc>
            </a:pPr>
            <a:r>
              <a:rPr lang="en-US" altLang="zh-CN" sz="2400"/>
              <a:t>for(int i=0; i&lt;array.size(); i++) { ... get(i) ... } </a:t>
            </a:r>
          </a:p>
          <a:p>
            <a:pPr>
              <a:lnSpc>
                <a:spcPct val="90000"/>
              </a:lnSpc>
            </a:pPr>
            <a:r>
              <a:rPr lang="zh-CN" altLang="en-US" sz="2800"/>
              <a:t>缺点：</a:t>
            </a:r>
          </a:p>
          <a:p>
            <a:pPr lvl="1">
              <a:lnSpc>
                <a:spcPct val="90000"/>
              </a:lnSpc>
            </a:pPr>
            <a:r>
              <a:rPr lang="zh-CN" altLang="en-US" sz="2400"/>
              <a:t>必须事先知道集合的内部结构。</a:t>
            </a:r>
          </a:p>
          <a:p>
            <a:pPr lvl="1">
              <a:lnSpc>
                <a:spcPct val="90000"/>
              </a:lnSpc>
            </a:pPr>
            <a:r>
              <a:rPr lang="zh-CN" altLang="en-US" sz="2400"/>
              <a:t>访问代码和集合本身是紧耦合，无法将访问逻辑从集合类和客户端代码中分离出来</a:t>
            </a:r>
          </a:p>
          <a:p>
            <a:pPr lvl="1">
              <a:lnSpc>
                <a:spcPct val="90000"/>
              </a:lnSpc>
            </a:pPr>
            <a:r>
              <a:rPr lang="zh-CN" altLang="en-US" sz="2400"/>
              <a:t>每一种集合对应一种遍历方法，客户端代码无法复用。即一旦改变集合类型，程序代码需重写。</a:t>
            </a:r>
          </a:p>
          <a:p>
            <a:pPr>
              <a:lnSpc>
                <a:spcPct val="90000"/>
              </a:lnSpc>
            </a:pPr>
            <a:r>
              <a:rPr lang="zh-CN" altLang="en-US" sz="2800"/>
              <a:t>使用迭代器：</a:t>
            </a:r>
          </a:p>
          <a:p>
            <a:pPr lvl="1">
              <a:lnSpc>
                <a:spcPct val="90000"/>
              </a:lnSpc>
            </a:pPr>
            <a:r>
              <a:rPr lang="en-US" altLang="zh-CN" sz="2400"/>
              <a:t>for(Iterator it = c.iterater(); it.hasNext(); ) { ... }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a:latin typeface="宋体" pitchFamily="2" charset="-122"/>
              </a:rPr>
              <a:t>瀑布模型特征</a:t>
            </a:r>
            <a:r>
              <a:rPr lang="zh-CN" altLang="en-US"/>
              <a:t> </a:t>
            </a:r>
          </a:p>
        </p:txBody>
      </p:sp>
      <p:sp>
        <p:nvSpPr>
          <p:cNvPr id="26627" name="Rectangle 3"/>
          <p:cNvSpPr>
            <a:spLocks noGrp="1" noChangeArrowheads="1"/>
          </p:cNvSpPr>
          <p:nvPr>
            <p:ph type="body" idx="1"/>
          </p:nvPr>
        </p:nvSpPr>
        <p:spPr/>
        <p:txBody>
          <a:bodyPr/>
          <a:lstStyle/>
          <a:p>
            <a:r>
              <a:rPr lang="zh-CN" altLang="en-US" sz="2900"/>
              <a:t>从上一项活动接收该项活动的工作对象，作为输入</a:t>
            </a:r>
            <a:r>
              <a:rPr lang="en-US" altLang="zh-CN" sz="2900"/>
              <a:t>; </a:t>
            </a:r>
          </a:p>
          <a:p>
            <a:r>
              <a:rPr lang="zh-CN" altLang="en-US" sz="2900"/>
              <a:t>利用这一输入实施该项活动应完成的内容</a:t>
            </a:r>
            <a:r>
              <a:rPr lang="en-US" altLang="zh-CN" sz="2900"/>
              <a:t>;</a:t>
            </a:r>
          </a:p>
          <a:p>
            <a:r>
              <a:rPr lang="zh-CN" altLang="en-US" sz="2900"/>
              <a:t>给出该项活动的工作成果，作为输出传给下一项活动； </a:t>
            </a:r>
          </a:p>
          <a:p>
            <a:r>
              <a:rPr lang="zh-CN" altLang="en-US" sz="2900"/>
              <a:t>对该项活动实施的工作进行评审，若其工作得到确认，则继续下一项活动，否则返回前项，甚至更前项的活动进行返工。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ltLang="zh-CN"/>
              <a:t>Iterator(</a:t>
            </a:r>
            <a:r>
              <a:rPr lang="zh-CN" altLang="en-US"/>
              <a:t>迭代器</a:t>
            </a:r>
            <a:r>
              <a:rPr lang="en-US" altLang="zh-CN"/>
              <a:t>)</a:t>
            </a:r>
            <a:r>
              <a:rPr lang="zh-CN" altLang="en-US"/>
              <a:t>案例</a:t>
            </a:r>
          </a:p>
        </p:txBody>
      </p:sp>
      <p:sp>
        <p:nvSpPr>
          <p:cNvPr id="252931" name="Rectangle 3"/>
          <p:cNvSpPr>
            <a:spLocks noGrp="1" noChangeArrowheads="1"/>
          </p:cNvSpPr>
          <p:nvPr>
            <p:ph type="body" idx="1"/>
          </p:nvPr>
        </p:nvSpPr>
        <p:spPr/>
        <p:txBody>
          <a:bodyPr/>
          <a:lstStyle/>
          <a:p>
            <a:pPr>
              <a:lnSpc>
                <a:spcPct val="90000"/>
              </a:lnSpc>
            </a:pPr>
            <a:r>
              <a:rPr lang="zh-CN" altLang="en-US" sz="2800"/>
              <a:t>迭代器接口定义：</a:t>
            </a:r>
          </a:p>
          <a:p>
            <a:pPr lvl="1">
              <a:lnSpc>
                <a:spcPct val="90000"/>
              </a:lnSpc>
            </a:pPr>
            <a:r>
              <a:rPr lang="en-US" altLang="zh-CN" sz="2400"/>
              <a:t>public interface Iterator {</a:t>
            </a:r>
            <a:br>
              <a:rPr lang="en-US" altLang="zh-CN" sz="2400"/>
            </a:br>
            <a:r>
              <a:rPr lang="zh-CN" altLang="en-US" sz="2400"/>
              <a:t>　</a:t>
            </a:r>
            <a:r>
              <a:rPr lang="en-US" altLang="zh-CN" sz="2400"/>
              <a:t>boolean hasNext();</a:t>
            </a:r>
            <a:br>
              <a:rPr lang="en-US" altLang="zh-CN" sz="2400"/>
            </a:br>
            <a:r>
              <a:rPr lang="zh-CN" altLang="en-US" sz="2400"/>
              <a:t>　</a:t>
            </a:r>
            <a:r>
              <a:rPr lang="en-US" altLang="zh-CN" sz="2400"/>
              <a:t>Object next();</a:t>
            </a:r>
            <a:br>
              <a:rPr lang="en-US" altLang="zh-CN" sz="2400"/>
            </a:br>
            <a:r>
              <a:rPr lang="zh-CN" altLang="en-US" sz="2400"/>
              <a:t>　</a:t>
            </a:r>
            <a:r>
              <a:rPr lang="en-US" altLang="zh-CN" sz="2400"/>
              <a:t>void remove();</a:t>
            </a:r>
            <a:br>
              <a:rPr lang="en-US" altLang="zh-CN" sz="2400"/>
            </a:br>
            <a:r>
              <a:rPr lang="en-US" altLang="zh-CN" sz="2400"/>
              <a:t>}</a:t>
            </a:r>
          </a:p>
          <a:p>
            <a:pPr>
              <a:lnSpc>
                <a:spcPct val="90000"/>
              </a:lnSpc>
            </a:pPr>
            <a:r>
              <a:rPr lang="zh-CN" altLang="en-US" sz="2800"/>
              <a:t>使用迭代器完成遍历：</a:t>
            </a:r>
          </a:p>
          <a:p>
            <a:pPr lvl="1">
              <a:lnSpc>
                <a:spcPct val="90000"/>
              </a:lnSpc>
            </a:pPr>
            <a:r>
              <a:rPr lang="en-US" altLang="zh-CN" sz="2400"/>
              <a:t>for(Iterator it = c.iterator(); it.hasNext(); ) {</a:t>
            </a:r>
            <a:br>
              <a:rPr lang="en-US" altLang="zh-CN" sz="2400"/>
            </a:br>
            <a:r>
              <a:rPr lang="zh-CN" altLang="en-US" sz="2400"/>
              <a:t>　</a:t>
            </a:r>
            <a:r>
              <a:rPr lang="en-US" altLang="zh-CN" sz="2400"/>
              <a:t>Object o = it.next();</a:t>
            </a:r>
            <a:br>
              <a:rPr lang="en-US" altLang="zh-CN" sz="2400"/>
            </a:br>
            <a:r>
              <a:rPr lang="zh-CN" altLang="en-US" sz="2400"/>
              <a:t>　</a:t>
            </a:r>
            <a:r>
              <a:rPr lang="en-US" altLang="zh-CN" sz="2400"/>
              <a:t>// </a:t>
            </a:r>
            <a:r>
              <a:rPr lang="zh-CN" altLang="en-US" sz="2400"/>
              <a:t>对</a:t>
            </a:r>
            <a:r>
              <a:rPr lang="en-US" altLang="zh-CN" sz="2400"/>
              <a:t>o</a:t>
            </a:r>
            <a:r>
              <a:rPr lang="zh-CN" altLang="en-US" sz="2400"/>
              <a:t>的操作</a:t>
            </a:r>
            <a:r>
              <a:rPr lang="en-US" altLang="zh-CN" sz="2400"/>
              <a:t>...</a:t>
            </a:r>
            <a:br>
              <a:rPr lang="en-US" altLang="zh-CN" sz="2400"/>
            </a:br>
            <a:r>
              <a:rPr lang="en-US" altLang="zh-CN" sz="2400"/>
              <a:t>}</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ltLang="zh-CN"/>
              <a:t>Iterator(</a:t>
            </a:r>
            <a:r>
              <a:rPr lang="zh-CN" altLang="en-US"/>
              <a:t>迭代器</a:t>
            </a:r>
            <a:r>
              <a:rPr lang="en-US" altLang="zh-CN"/>
              <a:t>)</a:t>
            </a:r>
            <a:r>
              <a:rPr lang="zh-CN" altLang="en-US"/>
              <a:t>案例</a:t>
            </a:r>
          </a:p>
        </p:txBody>
      </p:sp>
      <p:sp>
        <p:nvSpPr>
          <p:cNvPr id="253955" name="Rectangle 3"/>
          <p:cNvSpPr>
            <a:spLocks noGrp="1" noChangeArrowheads="1"/>
          </p:cNvSpPr>
          <p:nvPr>
            <p:ph type="body" idx="1"/>
          </p:nvPr>
        </p:nvSpPr>
        <p:spPr/>
        <p:txBody>
          <a:bodyPr/>
          <a:lstStyle/>
          <a:p>
            <a:pPr>
              <a:buFontTx/>
              <a:buNone/>
            </a:pPr>
            <a:r>
              <a:rPr lang="en-US" altLang="zh-CN"/>
              <a:t> </a:t>
            </a:r>
          </a:p>
        </p:txBody>
      </p:sp>
      <p:pic>
        <p:nvPicPr>
          <p:cNvPr id="253956" name="Picture 4" descr="Ite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1992313"/>
            <a:ext cx="6772275" cy="4270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ltLang="zh-CN"/>
              <a:t>Iterator(</a:t>
            </a:r>
            <a:r>
              <a:rPr lang="zh-CN" altLang="en-US"/>
              <a:t>迭代器</a:t>
            </a:r>
            <a:r>
              <a:rPr lang="en-US" altLang="zh-CN"/>
              <a:t>)</a:t>
            </a:r>
            <a:r>
              <a:rPr lang="zh-CN" altLang="en-US"/>
              <a:t>原理</a:t>
            </a:r>
          </a:p>
        </p:txBody>
      </p:sp>
      <p:sp>
        <p:nvSpPr>
          <p:cNvPr id="254979" name="Rectangle 3"/>
          <p:cNvSpPr>
            <a:spLocks noGrp="1" noChangeArrowheads="1"/>
          </p:cNvSpPr>
          <p:nvPr>
            <p:ph type="body" idx="1"/>
          </p:nvPr>
        </p:nvSpPr>
        <p:spPr/>
        <p:txBody>
          <a:bodyPr/>
          <a:lstStyle/>
          <a:p>
            <a:pPr>
              <a:buFontTx/>
              <a:buNone/>
            </a:pPr>
            <a:r>
              <a:rPr lang="en-US" altLang="zh-CN"/>
              <a:t>  </a:t>
            </a:r>
          </a:p>
        </p:txBody>
      </p:sp>
      <p:pic>
        <p:nvPicPr>
          <p:cNvPr id="254980" name="Picture 4" descr="Ite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97050"/>
            <a:ext cx="5553075" cy="4484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zh-CN"/>
              <a:t>Iterator(</a:t>
            </a:r>
            <a:r>
              <a:rPr lang="zh-CN" altLang="en-US"/>
              <a:t>迭代器</a:t>
            </a:r>
            <a:r>
              <a:rPr lang="en-US" altLang="zh-CN"/>
              <a:t>)</a:t>
            </a:r>
            <a:r>
              <a:rPr lang="zh-CN" altLang="en-US"/>
              <a:t>参与者</a:t>
            </a:r>
          </a:p>
        </p:txBody>
      </p:sp>
      <p:sp>
        <p:nvSpPr>
          <p:cNvPr id="256003" name="Rectangle 3"/>
          <p:cNvSpPr>
            <a:spLocks noGrp="1" noChangeArrowheads="1"/>
          </p:cNvSpPr>
          <p:nvPr>
            <p:ph type="body" idx="1"/>
          </p:nvPr>
        </p:nvSpPr>
        <p:spPr/>
        <p:txBody>
          <a:bodyPr/>
          <a:lstStyle/>
          <a:p>
            <a:pPr>
              <a:lnSpc>
                <a:spcPct val="80000"/>
              </a:lnSpc>
            </a:pPr>
            <a:r>
              <a:rPr lang="en-US" altLang="zh-CN" sz="2800"/>
              <a:t>Iterator</a:t>
            </a:r>
            <a:r>
              <a:rPr lang="zh-CN" altLang="en-US" sz="2800"/>
              <a:t>（迭代器）</a:t>
            </a:r>
          </a:p>
          <a:p>
            <a:pPr lvl="1">
              <a:lnSpc>
                <a:spcPct val="80000"/>
              </a:lnSpc>
            </a:pPr>
            <a:r>
              <a:rPr lang="zh-CN" altLang="en-US" sz="2400"/>
              <a:t>迭代器定义访问和遍历元素的接口；</a:t>
            </a:r>
          </a:p>
          <a:p>
            <a:pPr>
              <a:lnSpc>
                <a:spcPct val="80000"/>
              </a:lnSpc>
            </a:pPr>
            <a:r>
              <a:rPr lang="en-US" altLang="zh-CN" sz="2800"/>
              <a:t>ConcreteIterator</a:t>
            </a:r>
            <a:r>
              <a:rPr lang="zh-CN" altLang="en-US" sz="2800"/>
              <a:t>（具体迭代器）</a:t>
            </a:r>
          </a:p>
          <a:p>
            <a:pPr lvl="1">
              <a:lnSpc>
                <a:spcPct val="80000"/>
              </a:lnSpc>
            </a:pPr>
            <a:r>
              <a:rPr lang="zh-CN" altLang="en-US" sz="2400"/>
              <a:t>具体层迭代器实现迭代器接口；</a:t>
            </a:r>
          </a:p>
          <a:p>
            <a:pPr lvl="1">
              <a:lnSpc>
                <a:spcPct val="80000"/>
              </a:lnSpc>
            </a:pPr>
            <a:r>
              <a:rPr lang="zh-CN" altLang="en-US" sz="2400"/>
              <a:t>对该聚合遍历时跟踪当前位置；</a:t>
            </a:r>
          </a:p>
          <a:p>
            <a:pPr>
              <a:lnSpc>
                <a:spcPct val="80000"/>
              </a:lnSpc>
            </a:pPr>
            <a:r>
              <a:rPr lang="en-US" altLang="zh-CN" sz="2800"/>
              <a:t>Aggregate</a:t>
            </a:r>
            <a:r>
              <a:rPr lang="zh-CN" altLang="en-US" sz="2800"/>
              <a:t>（聚合）</a:t>
            </a:r>
          </a:p>
          <a:p>
            <a:pPr lvl="1">
              <a:lnSpc>
                <a:spcPct val="80000"/>
              </a:lnSpc>
            </a:pPr>
            <a:r>
              <a:rPr lang="zh-CN" altLang="en-US" sz="2400"/>
              <a:t>定义创建相应迭代器对象的接口。</a:t>
            </a:r>
          </a:p>
          <a:p>
            <a:pPr>
              <a:lnSpc>
                <a:spcPct val="80000"/>
              </a:lnSpc>
            </a:pPr>
            <a:r>
              <a:rPr lang="en-US" altLang="zh-CN" sz="2800"/>
              <a:t>ConcreteAggregate</a:t>
            </a:r>
            <a:r>
              <a:rPr lang="zh-CN" altLang="en-US" sz="2800"/>
              <a:t>（具体聚合）</a:t>
            </a:r>
          </a:p>
          <a:p>
            <a:pPr lvl="1">
              <a:lnSpc>
                <a:spcPct val="80000"/>
              </a:lnSpc>
            </a:pPr>
            <a:r>
              <a:rPr lang="zh-CN" altLang="en-US" sz="2400"/>
              <a:t>实现创建相应迭代器的接口，该操作返回</a:t>
            </a:r>
            <a:r>
              <a:rPr lang="en-US" altLang="zh-CN" sz="2400"/>
              <a:t>ConcreteIterator</a:t>
            </a:r>
            <a:r>
              <a:rPr lang="zh-CN" altLang="en-US" sz="2400"/>
              <a:t>的一个适当实例。</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ltLang="zh-CN"/>
              <a:t>Iterator(</a:t>
            </a:r>
            <a:r>
              <a:rPr lang="zh-CN" altLang="en-US"/>
              <a:t>迭代器</a:t>
            </a:r>
            <a:r>
              <a:rPr lang="en-US" altLang="zh-CN"/>
              <a:t>)</a:t>
            </a:r>
          </a:p>
        </p:txBody>
      </p:sp>
      <p:sp>
        <p:nvSpPr>
          <p:cNvPr id="257027" name="Rectangle 3"/>
          <p:cNvSpPr>
            <a:spLocks noGrp="1" noChangeArrowheads="1"/>
          </p:cNvSpPr>
          <p:nvPr>
            <p:ph type="body" idx="1"/>
          </p:nvPr>
        </p:nvSpPr>
        <p:spPr/>
        <p:txBody>
          <a:bodyPr/>
          <a:lstStyle/>
          <a:p>
            <a:r>
              <a:rPr lang="zh-CN" altLang="en-US" sz="2800"/>
              <a:t>协作过程：</a:t>
            </a:r>
          </a:p>
          <a:p>
            <a:pPr lvl="1"/>
            <a:r>
              <a:rPr lang="en-US" altLang="zh-CN" sz="2400"/>
              <a:t>ConcreteIterator</a:t>
            </a:r>
            <a:r>
              <a:rPr lang="zh-CN" altLang="en-US" sz="2400"/>
              <a:t>跟踪</a:t>
            </a:r>
            <a:r>
              <a:rPr lang="en-US" altLang="zh-CN" sz="2400"/>
              <a:t>ConcreteAggregate</a:t>
            </a:r>
            <a:r>
              <a:rPr lang="zh-CN" altLang="en-US" sz="2400"/>
              <a:t>聚合对象中的当前对象，并能够计算出待遍历的后继对象。</a:t>
            </a:r>
          </a:p>
          <a:p>
            <a:r>
              <a:rPr lang="zh-CN" altLang="en-US" sz="2800"/>
              <a:t>效果：</a:t>
            </a:r>
          </a:p>
          <a:p>
            <a:pPr lvl="1"/>
            <a:r>
              <a:rPr lang="zh-CN" altLang="en-US" sz="2400"/>
              <a:t>支持以不同的方式遍历一个聚合对象；也可以自己定义迭代器的子类以支持新的遍历。</a:t>
            </a:r>
          </a:p>
          <a:p>
            <a:pPr lvl="1"/>
            <a:r>
              <a:rPr lang="zh-CN" altLang="en-US" sz="2400"/>
              <a:t>迭代器简化了聚合的接口；</a:t>
            </a:r>
          </a:p>
          <a:p>
            <a:pPr lvl="1"/>
            <a:r>
              <a:rPr lang="zh-CN" altLang="en-US" sz="2400"/>
              <a:t>在同一个聚合对象上可以有多个遍历，即可以同时进行多个遍历。</a:t>
            </a:r>
          </a:p>
          <a:p>
            <a:pPr lvl="1"/>
            <a:endParaRPr lang="zh-CN" altLang="en-US" sz="2400"/>
          </a:p>
          <a:p>
            <a:pPr lvl="1"/>
            <a:endParaRPr lang="zh-CN" altLang="en-US" sz="2400"/>
          </a:p>
          <a:p>
            <a:pPr lvl="1"/>
            <a:endParaRPr lang="zh-CN" altLang="en-US" sz="2400"/>
          </a:p>
          <a:p>
            <a:pPr lvl="1"/>
            <a:endParaRPr lang="en-US" altLang="zh-CN" sz="240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1187450" y="3581400"/>
            <a:ext cx="704215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r>
              <a:rPr kumimoji="1" lang="zh-CN" altLang="en-US" sz="6000">
                <a:effectLst>
                  <a:outerShdw blurRad="38100" dist="38100" dir="2700000" algn="tl">
                    <a:srgbClr val="C0C0C0"/>
                  </a:outerShdw>
                </a:effectLst>
                <a:latin typeface="Palatino-Roman" charset="0"/>
              </a:rPr>
              <a:t>配置管理</a:t>
            </a:r>
          </a:p>
        </p:txBody>
      </p:sp>
      <p:sp>
        <p:nvSpPr>
          <p:cNvPr id="258051" name="Rectangle 3"/>
          <p:cNvSpPr>
            <a:spLocks noGrp="1" noChangeArrowheads="1"/>
          </p:cNvSpPr>
          <p:nvPr>
            <p:ph type="title" idx="4294967295"/>
          </p:nvPr>
        </p:nvSpPr>
        <p:spPr>
          <a:xfrm>
            <a:off x="838200" y="1752600"/>
            <a:ext cx="7772400" cy="1143000"/>
          </a:xfrm>
        </p:spPr>
        <p:txBody>
          <a:bodyPr/>
          <a:lstStyle/>
          <a:p>
            <a:r>
              <a:rPr lang="zh-CN" altLang="en-US" sz="5900">
                <a:solidFill>
                  <a:schemeClr val="tx1"/>
                </a:solidFill>
                <a:latin typeface="Palatino-Bold" charset="0"/>
              </a:rPr>
              <a:t>第七章  </a:t>
            </a: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zh-CN" altLang="en-US"/>
              <a:t>本章要点</a:t>
            </a:r>
          </a:p>
        </p:txBody>
      </p:sp>
      <p:sp>
        <p:nvSpPr>
          <p:cNvPr id="259075" name="Rectangle 3"/>
          <p:cNvSpPr>
            <a:spLocks noGrp="1" noChangeArrowheads="1"/>
          </p:cNvSpPr>
          <p:nvPr>
            <p:ph type="body" idx="1"/>
          </p:nvPr>
        </p:nvSpPr>
        <p:spPr/>
        <p:txBody>
          <a:bodyPr/>
          <a:lstStyle/>
          <a:p>
            <a:r>
              <a:rPr lang="zh-CN" altLang="en-US"/>
              <a:t>为什么做配置管理</a:t>
            </a:r>
          </a:p>
          <a:p>
            <a:r>
              <a:rPr lang="zh-CN" altLang="en-US"/>
              <a:t>什么是软件配置管理</a:t>
            </a:r>
          </a:p>
          <a:p>
            <a:r>
              <a:rPr lang="zh-CN" altLang="en-US"/>
              <a:t>配置管理中的关键概念</a:t>
            </a:r>
          </a:p>
          <a:p>
            <a:r>
              <a:rPr lang="en-US" altLang="zh-CN"/>
              <a:t>SCM</a:t>
            </a:r>
            <a:r>
              <a:rPr lang="zh-CN" altLang="en-US"/>
              <a:t>工具的功能</a:t>
            </a:r>
          </a:p>
          <a:p>
            <a:r>
              <a:rPr lang="zh-CN" altLang="en-US"/>
              <a:t>检入检出 </a:t>
            </a:r>
          </a:p>
          <a:p>
            <a:endParaRPr lang="zh-CN" altLang="en-US"/>
          </a:p>
          <a:p>
            <a:endParaRPr lang="en-US" altLang="zh-CN"/>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457200" y="706438"/>
            <a:ext cx="8229600" cy="711200"/>
          </a:xfrm>
        </p:spPr>
        <p:txBody>
          <a:bodyPr/>
          <a:lstStyle/>
          <a:p>
            <a:r>
              <a:rPr lang="zh-CN" altLang="en-US"/>
              <a:t>为什么做配置管理</a:t>
            </a:r>
          </a:p>
        </p:txBody>
      </p:sp>
      <p:sp>
        <p:nvSpPr>
          <p:cNvPr id="260099" name="Rectangle 3"/>
          <p:cNvSpPr>
            <a:spLocks noGrp="1" noChangeArrowheads="1"/>
          </p:cNvSpPr>
          <p:nvPr>
            <p:ph type="body" idx="1"/>
          </p:nvPr>
        </p:nvSpPr>
        <p:spPr/>
        <p:txBody>
          <a:bodyPr/>
          <a:lstStyle/>
          <a:p>
            <a:r>
              <a:rPr lang="zh-CN" altLang="en-US"/>
              <a:t>开发环境的复杂性</a:t>
            </a:r>
          </a:p>
          <a:p>
            <a:r>
              <a:rPr lang="zh-CN" altLang="en-US"/>
              <a:t>软件开发过程中的很多困境</a:t>
            </a:r>
          </a:p>
          <a:p>
            <a:endParaRPr lang="en-US" altLang="zh-CN"/>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Oval 2"/>
          <p:cNvSpPr>
            <a:spLocks noChangeArrowheads="1"/>
          </p:cNvSpPr>
          <p:nvPr/>
        </p:nvSpPr>
        <p:spPr bwMode="ltGray">
          <a:xfrm>
            <a:off x="1695450" y="3619500"/>
            <a:ext cx="5613400" cy="2098675"/>
          </a:xfrm>
          <a:prstGeom prst="ellipse">
            <a:avLst/>
          </a:prstGeom>
          <a:gradFill rotWithShape="0">
            <a:gsLst>
              <a:gs pos="0">
                <a:srgbClr val="D60093">
                  <a:gamma/>
                  <a:shade val="0"/>
                  <a:invGamma/>
                </a:srgbClr>
              </a:gs>
              <a:gs pos="50000">
                <a:srgbClr val="D60093"/>
              </a:gs>
              <a:gs pos="100000">
                <a:srgbClr val="D60093">
                  <a:gamma/>
                  <a:shade val="0"/>
                  <a:invGamma/>
                </a:srgbClr>
              </a:gs>
            </a:gsLst>
            <a:lin ang="0" scaled="1"/>
          </a:gra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23" name="Oval 3"/>
          <p:cNvSpPr>
            <a:spLocks noChangeArrowheads="1"/>
          </p:cNvSpPr>
          <p:nvPr/>
        </p:nvSpPr>
        <p:spPr bwMode="ltGray">
          <a:xfrm>
            <a:off x="1684338" y="3190875"/>
            <a:ext cx="5613400" cy="2098675"/>
          </a:xfrm>
          <a:prstGeom prst="ellipse">
            <a:avLst/>
          </a:prstGeom>
          <a:solidFill>
            <a:srgbClr val="00004B"/>
          </a:soli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24" name="Oval 4"/>
          <p:cNvSpPr>
            <a:spLocks noChangeArrowheads="1"/>
          </p:cNvSpPr>
          <p:nvPr/>
        </p:nvSpPr>
        <p:spPr bwMode="ltGray">
          <a:xfrm>
            <a:off x="1716088" y="3325813"/>
            <a:ext cx="5592762" cy="2767012"/>
          </a:xfrm>
          <a:prstGeom prst="ellipse">
            <a:avLst/>
          </a:prstGeom>
          <a:solidFill>
            <a:srgbClr val="00004B"/>
          </a:soli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1125" name="Group 5"/>
          <p:cNvGrpSpPr>
            <a:grpSpLocks/>
          </p:cNvGrpSpPr>
          <p:nvPr/>
        </p:nvGrpSpPr>
        <p:grpSpPr bwMode="auto">
          <a:xfrm>
            <a:off x="1666875" y="2738438"/>
            <a:ext cx="5613400" cy="3074987"/>
            <a:chOff x="521" y="1358"/>
            <a:chExt cx="4817" cy="1794"/>
          </a:xfrm>
        </p:grpSpPr>
        <p:sp>
          <p:nvSpPr>
            <p:cNvPr id="261126" name="Oval 6"/>
            <p:cNvSpPr>
              <a:spLocks noChangeArrowheads="1"/>
            </p:cNvSpPr>
            <p:nvPr/>
          </p:nvSpPr>
          <p:spPr bwMode="ltGray">
            <a:xfrm>
              <a:off x="521" y="1436"/>
              <a:ext cx="4817" cy="1716"/>
            </a:xfrm>
            <a:prstGeom prst="ellipse">
              <a:avLst/>
            </a:prstGeom>
            <a:gradFill rotWithShape="0">
              <a:gsLst>
                <a:gs pos="0">
                  <a:srgbClr val="CC0066">
                    <a:gamma/>
                    <a:shade val="69804"/>
                    <a:invGamma/>
                  </a:srgbClr>
                </a:gs>
                <a:gs pos="50000">
                  <a:srgbClr val="CC0066"/>
                </a:gs>
                <a:gs pos="100000">
                  <a:srgbClr val="CC0066">
                    <a:gamma/>
                    <a:shade val="69804"/>
                    <a:invGamma/>
                  </a:srgbClr>
                </a:gs>
              </a:gsLst>
              <a:lin ang="0" scaled="1"/>
            </a:gra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27" name="Oval 7"/>
            <p:cNvSpPr>
              <a:spLocks noChangeArrowheads="1"/>
            </p:cNvSpPr>
            <p:nvPr/>
          </p:nvSpPr>
          <p:spPr bwMode="ltGray">
            <a:xfrm>
              <a:off x="551" y="1358"/>
              <a:ext cx="4776" cy="1686"/>
            </a:xfrm>
            <a:prstGeom prst="ellipse">
              <a:avLst/>
            </a:prstGeom>
            <a:noFill/>
            <a:ln w="508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1128" name="Group 8"/>
          <p:cNvGrpSpPr>
            <a:grpSpLocks/>
          </p:cNvGrpSpPr>
          <p:nvPr/>
        </p:nvGrpSpPr>
        <p:grpSpPr bwMode="auto">
          <a:xfrm>
            <a:off x="1666875" y="2300288"/>
            <a:ext cx="5630863" cy="3121025"/>
            <a:chOff x="544" y="1097"/>
            <a:chExt cx="4832" cy="1822"/>
          </a:xfrm>
        </p:grpSpPr>
        <p:grpSp>
          <p:nvGrpSpPr>
            <p:cNvPr id="261129" name="Group 9"/>
            <p:cNvGrpSpPr>
              <a:grpSpLocks/>
            </p:cNvGrpSpPr>
            <p:nvPr/>
          </p:nvGrpSpPr>
          <p:grpSpPr bwMode="auto">
            <a:xfrm>
              <a:off x="544" y="1113"/>
              <a:ext cx="4832" cy="1806"/>
              <a:chOff x="544" y="1113"/>
              <a:chExt cx="4832" cy="1806"/>
            </a:xfrm>
          </p:grpSpPr>
          <p:sp>
            <p:nvSpPr>
              <p:cNvPr id="261130" name="Oval 10"/>
              <p:cNvSpPr>
                <a:spLocks noChangeArrowheads="1"/>
              </p:cNvSpPr>
              <p:nvPr/>
            </p:nvSpPr>
            <p:spPr bwMode="ltGray">
              <a:xfrm>
                <a:off x="544" y="1203"/>
                <a:ext cx="4817" cy="1716"/>
              </a:xfrm>
              <a:prstGeom prst="ellipse">
                <a:avLst/>
              </a:prstGeom>
              <a:gradFill rotWithShape="0">
                <a:gsLst>
                  <a:gs pos="0">
                    <a:srgbClr val="CC0000">
                      <a:gamma/>
                      <a:shade val="69804"/>
                      <a:invGamma/>
                    </a:srgbClr>
                  </a:gs>
                  <a:gs pos="50000">
                    <a:srgbClr val="CC0000"/>
                  </a:gs>
                  <a:gs pos="100000">
                    <a:srgbClr val="CC0000">
                      <a:gamma/>
                      <a:shade val="69804"/>
                      <a:invGamma/>
                    </a:srgbClr>
                  </a:gs>
                </a:gsLst>
                <a:lin ang="0" scaled="1"/>
              </a:gra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1131" name="Oval 11"/>
              <p:cNvSpPr>
                <a:spLocks noChangeArrowheads="1"/>
              </p:cNvSpPr>
              <p:nvPr/>
            </p:nvSpPr>
            <p:spPr bwMode="ltGray">
              <a:xfrm>
                <a:off x="559" y="1113"/>
                <a:ext cx="4817" cy="1716"/>
              </a:xfrm>
              <a:prstGeom prst="ellipse">
                <a:avLst/>
              </a:prstGeom>
              <a:gradFill rotWithShape="0">
                <a:gsLst>
                  <a:gs pos="0">
                    <a:schemeClr val="accent2"/>
                  </a:gs>
                  <a:gs pos="100000">
                    <a:schemeClr val="accent2">
                      <a:gamma/>
                      <a:shade val="69804"/>
                      <a:invGamma/>
                    </a:schemeClr>
                  </a:gs>
                </a:gsLst>
                <a:path path="shape">
                  <a:fillToRect l="50000" t="50000" r="50000" b="50000"/>
                </a:path>
              </a:gradFill>
              <a:ln w="127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261132"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545" y="1097"/>
              <a:ext cx="4825" cy="1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1133" name="Rectangle 13"/>
          <p:cNvSpPr>
            <a:spLocks noChangeArrowheads="1"/>
          </p:cNvSpPr>
          <p:nvPr/>
        </p:nvSpPr>
        <p:spPr bwMode="auto">
          <a:xfrm rot="20520000">
            <a:off x="2505075" y="2473325"/>
            <a:ext cx="112871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en-US" altLang="zh-CN" sz="2400" b="1">
                <a:solidFill>
                  <a:srgbClr val="FFCCCC"/>
                </a:solidFill>
                <a:effectLst>
                  <a:outerShdw blurRad="38100" dist="38100" dir="2700000" algn="tl">
                    <a:srgbClr val="C0C0C0"/>
                  </a:outerShdw>
                </a:effectLst>
                <a:latin typeface="宋体" pitchFamily="2" charset="-122"/>
              </a:rPr>
              <a:t>Oracle</a:t>
            </a:r>
            <a:endParaRPr lang="en-US" altLang="zh-CN" sz="2400" b="1">
              <a:solidFill>
                <a:srgbClr val="D2D200"/>
              </a:solidFill>
              <a:effectLst>
                <a:outerShdw blurRad="38100" dist="38100" dir="2700000" algn="tl">
                  <a:srgbClr val="C0C0C0"/>
                </a:outerShdw>
              </a:effectLst>
              <a:latin typeface="宋体" pitchFamily="2" charset="-122"/>
            </a:endParaRPr>
          </a:p>
        </p:txBody>
      </p:sp>
      <p:sp>
        <p:nvSpPr>
          <p:cNvPr id="261134" name="Rectangle 14"/>
          <p:cNvSpPr>
            <a:spLocks noChangeArrowheads="1"/>
          </p:cNvSpPr>
          <p:nvPr/>
        </p:nvSpPr>
        <p:spPr bwMode="auto">
          <a:xfrm rot="540000">
            <a:off x="4927600" y="2435225"/>
            <a:ext cx="1512888"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algn="ctr" eaLnBrk="0" hangingPunct="0"/>
            <a:r>
              <a:rPr lang="en-US" altLang="zh-CN" sz="2400" b="1">
                <a:solidFill>
                  <a:srgbClr val="FFCCCC"/>
                </a:solidFill>
                <a:effectLst>
                  <a:outerShdw blurRad="38100" dist="38100" dir="2700000" algn="tl">
                    <a:srgbClr val="C0C0C0"/>
                  </a:outerShdw>
                </a:effectLst>
                <a:latin typeface="宋体" pitchFamily="2" charset="-122"/>
              </a:rPr>
              <a:t>Sybase</a:t>
            </a:r>
          </a:p>
        </p:txBody>
      </p:sp>
      <p:sp>
        <p:nvSpPr>
          <p:cNvPr id="261135" name="Rectangle 15"/>
          <p:cNvSpPr>
            <a:spLocks noChangeArrowheads="1"/>
          </p:cNvSpPr>
          <p:nvPr/>
        </p:nvSpPr>
        <p:spPr bwMode="auto">
          <a:xfrm rot="20640000">
            <a:off x="3295650" y="4194175"/>
            <a:ext cx="16891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algn="ctr" eaLnBrk="0" hangingPunct="0">
              <a:spcBef>
                <a:spcPct val="50000"/>
              </a:spcBef>
            </a:pPr>
            <a:r>
              <a:rPr lang="en-US" altLang="zh-CN" sz="2400" b="1">
                <a:solidFill>
                  <a:schemeClr val="hlink"/>
                </a:solidFill>
                <a:effectLst>
                  <a:outerShdw blurRad="38100" dist="38100" dir="2700000" algn="tl">
                    <a:srgbClr val="C0C0C0"/>
                  </a:outerShdw>
                </a:effectLst>
                <a:latin typeface="宋体" pitchFamily="2" charset="-122"/>
              </a:rPr>
              <a:t>APPC</a:t>
            </a:r>
            <a:endParaRPr lang="en-US" altLang="zh-CN" sz="2800" b="1">
              <a:solidFill>
                <a:schemeClr val="hlink"/>
              </a:solidFill>
              <a:effectLst>
                <a:outerShdw blurRad="38100" dist="38100" dir="2700000" algn="tl">
                  <a:srgbClr val="C0C0C0"/>
                </a:outerShdw>
              </a:effectLst>
              <a:latin typeface="宋体" pitchFamily="2" charset="-122"/>
            </a:endParaRPr>
          </a:p>
        </p:txBody>
      </p:sp>
      <p:sp>
        <p:nvSpPr>
          <p:cNvPr id="261136" name="Rectangle 16"/>
          <p:cNvSpPr>
            <a:spLocks noChangeArrowheads="1"/>
          </p:cNvSpPr>
          <p:nvPr/>
        </p:nvSpPr>
        <p:spPr bwMode="auto">
          <a:xfrm rot="21120000">
            <a:off x="4346575" y="4468813"/>
            <a:ext cx="65405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en-US" altLang="zh-CN" sz="2400">
                <a:solidFill>
                  <a:schemeClr val="hlink"/>
                </a:solidFill>
                <a:effectLst>
                  <a:outerShdw blurRad="38100" dist="38100" dir="2700000" algn="tl">
                    <a:srgbClr val="C0C0C0"/>
                  </a:outerShdw>
                </a:effectLst>
                <a:latin typeface="宋体" pitchFamily="2" charset="-122"/>
              </a:rPr>
              <a:t>MVS</a:t>
            </a:r>
            <a:endParaRPr lang="en-US" altLang="zh-CN" sz="4400">
              <a:solidFill>
                <a:srgbClr val="FFFF00"/>
              </a:solidFill>
              <a:effectLst>
                <a:outerShdw blurRad="38100" dist="38100" dir="2700000" algn="tl">
                  <a:srgbClr val="C0C0C0"/>
                </a:outerShdw>
              </a:effectLst>
              <a:latin typeface="宋体" pitchFamily="2" charset="-122"/>
            </a:endParaRPr>
          </a:p>
        </p:txBody>
      </p:sp>
      <p:sp>
        <p:nvSpPr>
          <p:cNvPr id="261137" name="Rectangle 17"/>
          <p:cNvSpPr>
            <a:spLocks noChangeArrowheads="1"/>
          </p:cNvSpPr>
          <p:nvPr/>
        </p:nvSpPr>
        <p:spPr bwMode="auto">
          <a:xfrm rot="480000">
            <a:off x="3790950" y="3425825"/>
            <a:ext cx="1285875"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en-US" altLang="zh-CN" sz="2400" b="1" i="1">
                <a:effectLst>
                  <a:outerShdw blurRad="38100" dist="38100" dir="2700000" algn="tl">
                    <a:srgbClr val="C0C0C0"/>
                  </a:outerShdw>
                </a:effectLst>
                <a:latin typeface="宋体" pitchFamily="2" charset="-122"/>
              </a:rPr>
              <a:t>WINDOWS</a:t>
            </a:r>
          </a:p>
        </p:txBody>
      </p:sp>
      <p:sp>
        <p:nvSpPr>
          <p:cNvPr id="261138" name="Rectangle 18"/>
          <p:cNvSpPr>
            <a:spLocks noChangeArrowheads="1"/>
          </p:cNvSpPr>
          <p:nvPr/>
        </p:nvSpPr>
        <p:spPr bwMode="auto">
          <a:xfrm rot="21000000">
            <a:off x="2765425" y="3716338"/>
            <a:ext cx="658813"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en-US" altLang="zh-CN" sz="2400" b="1">
                <a:solidFill>
                  <a:srgbClr val="FFCCCC"/>
                </a:solidFill>
                <a:effectLst>
                  <a:outerShdw blurRad="38100" dist="38100" dir="2700000" algn="tl">
                    <a:srgbClr val="C0C0C0"/>
                  </a:outerShdw>
                </a:effectLst>
                <a:latin typeface="宋体" pitchFamily="2" charset="-122"/>
              </a:rPr>
              <a:t>SQL</a:t>
            </a:r>
            <a:endParaRPr lang="en-US" altLang="zh-CN" sz="4800" b="1">
              <a:solidFill>
                <a:srgbClr val="D2D200"/>
              </a:solidFill>
              <a:effectLst>
                <a:outerShdw blurRad="38100" dist="38100" dir="2700000" algn="tl">
                  <a:srgbClr val="C0C0C0"/>
                </a:outerShdw>
              </a:effectLst>
              <a:latin typeface="宋体" pitchFamily="2" charset="-122"/>
            </a:endParaRPr>
          </a:p>
        </p:txBody>
      </p:sp>
      <p:sp>
        <p:nvSpPr>
          <p:cNvPr id="261139" name="Rectangle 19"/>
          <p:cNvSpPr>
            <a:spLocks noChangeArrowheads="1"/>
          </p:cNvSpPr>
          <p:nvPr/>
        </p:nvSpPr>
        <p:spPr bwMode="auto">
          <a:xfrm rot="21000000">
            <a:off x="6442075" y="4048125"/>
            <a:ext cx="814388"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en-US" altLang="zh-CN" sz="2400" b="1">
                <a:effectLst>
                  <a:outerShdw blurRad="38100" dist="38100" dir="2700000" algn="tl">
                    <a:srgbClr val="C0C0C0"/>
                  </a:outerShdw>
                </a:effectLst>
                <a:latin typeface="宋体" pitchFamily="2" charset="-122"/>
              </a:rPr>
              <a:t>OS</a:t>
            </a:r>
            <a:r>
              <a:rPr lang="en-US" altLang="zh-CN" sz="2400" b="1">
                <a:solidFill>
                  <a:srgbClr val="D2D200"/>
                </a:solidFill>
                <a:effectLst>
                  <a:outerShdw blurRad="38100" dist="38100" dir="2700000" algn="tl">
                    <a:srgbClr val="C0C0C0"/>
                  </a:outerShdw>
                </a:effectLst>
                <a:latin typeface="宋体" pitchFamily="2" charset="-122"/>
              </a:rPr>
              <a:t>/</a:t>
            </a:r>
            <a:r>
              <a:rPr lang="en-US" altLang="zh-CN" sz="2400" b="1">
                <a:effectLst>
                  <a:outerShdw blurRad="38100" dist="38100" dir="2700000" algn="tl">
                    <a:srgbClr val="C0C0C0"/>
                  </a:outerShdw>
                </a:effectLst>
                <a:latin typeface="宋体" pitchFamily="2" charset="-122"/>
              </a:rPr>
              <a:t>2</a:t>
            </a:r>
            <a:endParaRPr lang="en-US" altLang="zh-CN" sz="4000" b="1">
              <a:solidFill>
                <a:srgbClr val="D2D200"/>
              </a:solidFill>
              <a:effectLst>
                <a:outerShdw blurRad="38100" dist="38100" dir="2700000" algn="tl">
                  <a:srgbClr val="C0C0C0"/>
                </a:outerShdw>
              </a:effectLst>
              <a:latin typeface="宋体" pitchFamily="2" charset="-122"/>
            </a:endParaRPr>
          </a:p>
        </p:txBody>
      </p:sp>
      <p:sp>
        <p:nvSpPr>
          <p:cNvPr id="261140" name="Rectangle 20"/>
          <p:cNvSpPr>
            <a:spLocks noChangeArrowheads="1"/>
          </p:cNvSpPr>
          <p:nvPr/>
        </p:nvSpPr>
        <p:spPr bwMode="auto">
          <a:xfrm rot="720000">
            <a:off x="2016125" y="3194050"/>
            <a:ext cx="112871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en-US" altLang="zh-CN" sz="2400" b="1">
                <a:solidFill>
                  <a:srgbClr val="07F918"/>
                </a:solidFill>
                <a:effectLst>
                  <a:outerShdw blurRad="38100" dist="38100" dir="2700000" algn="tl">
                    <a:srgbClr val="C0C0C0"/>
                  </a:outerShdw>
                </a:effectLst>
                <a:latin typeface="宋体" pitchFamily="2" charset="-122"/>
              </a:rPr>
              <a:t>TCP/IP</a:t>
            </a:r>
            <a:endParaRPr lang="en-US" altLang="zh-CN" sz="4000" b="1">
              <a:solidFill>
                <a:srgbClr val="07F918"/>
              </a:solidFill>
              <a:effectLst>
                <a:outerShdw blurRad="38100" dist="38100" dir="2700000" algn="tl">
                  <a:srgbClr val="C0C0C0"/>
                </a:outerShdw>
              </a:effectLst>
              <a:latin typeface="宋体" pitchFamily="2" charset="-122"/>
            </a:endParaRPr>
          </a:p>
        </p:txBody>
      </p:sp>
      <p:sp>
        <p:nvSpPr>
          <p:cNvPr id="261141" name="Rectangle 21"/>
          <p:cNvSpPr>
            <a:spLocks noChangeArrowheads="1"/>
          </p:cNvSpPr>
          <p:nvPr/>
        </p:nvSpPr>
        <p:spPr bwMode="auto">
          <a:xfrm rot="21120000">
            <a:off x="6115050" y="3035300"/>
            <a:ext cx="814388"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en-US" altLang="zh-CN" sz="2400" b="1">
                <a:effectLst>
                  <a:outerShdw blurRad="38100" dist="38100" dir="2700000" algn="tl">
                    <a:srgbClr val="C0C0C0"/>
                  </a:outerShdw>
                </a:effectLst>
                <a:latin typeface="宋体" pitchFamily="2" charset="-122"/>
              </a:rPr>
              <a:t>UNIX</a:t>
            </a:r>
            <a:endParaRPr lang="en-US" altLang="zh-CN" sz="2400" b="1">
              <a:solidFill>
                <a:srgbClr val="D2D200"/>
              </a:solidFill>
              <a:effectLst>
                <a:outerShdw blurRad="38100" dist="38100" dir="2700000" algn="tl">
                  <a:srgbClr val="C0C0C0"/>
                </a:outerShdw>
              </a:effectLst>
              <a:latin typeface="宋体" pitchFamily="2" charset="-122"/>
            </a:endParaRPr>
          </a:p>
        </p:txBody>
      </p:sp>
      <p:sp>
        <p:nvSpPr>
          <p:cNvPr id="261142" name="Rectangle 22"/>
          <p:cNvSpPr>
            <a:spLocks noChangeArrowheads="1"/>
          </p:cNvSpPr>
          <p:nvPr/>
        </p:nvSpPr>
        <p:spPr bwMode="auto">
          <a:xfrm rot="1620000">
            <a:off x="1906588" y="3989388"/>
            <a:ext cx="50165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en-US" altLang="zh-CN" sz="2400" b="1">
                <a:solidFill>
                  <a:schemeClr val="hlink"/>
                </a:solidFill>
                <a:effectLst>
                  <a:outerShdw blurRad="38100" dist="38100" dir="2700000" algn="tl">
                    <a:srgbClr val="C0C0C0"/>
                  </a:outerShdw>
                </a:effectLst>
                <a:latin typeface="宋体" pitchFamily="2" charset="-122"/>
              </a:rPr>
              <a:t>OO</a:t>
            </a:r>
            <a:endParaRPr lang="en-US" altLang="zh-CN" sz="4400" b="1">
              <a:solidFill>
                <a:schemeClr val="hlink"/>
              </a:solidFill>
              <a:effectLst>
                <a:outerShdw blurRad="38100" dist="38100" dir="2700000" algn="tl">
                  <a:srgbClr val="C0C0C0"/>
                </a:outerShdw>
              </a:effectLst>
              <a:latin typeface="宋体" pitchFamily="2" charset="-122"/>
            </a:endParaRPr>
          </a:p>
        </p:txBody>
      </p:sp>
      <p:sp>
        <p:nvSpPr>
          <p:cNvPr id="261143" name="Rectangle 23"/>
          <p:cNvSpPr>
            <a:spLocks noChangeArrowheads="1"/>
          </p:cNvSpPr>
          <p:nvPr/>
        </p:nvSpPr>
        <p:spPr bwMode="auto">
          <a:xfrm rot="20580000">
            <a:off x="5672138" y="4464050"/>
            <a:ext cx="5016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en-US" altLang="zh-CN" sz="2400" b="1">
                <a:solidFill>
                  <a:schemeClr val="hlink"/>
                </a:solidFill>
                <a:effectLst>
                  <a:outerShdw blurRad="38100" dist="38100" dir="2700000" algn="tl">
                    <a:srgbClr val="C0C0C0"/>
                  </a:outerShdw>
                </a:effectLst>
                <a:latin typeface="宋体" pitchFamily="2" charset="-122"/>
              </a:rPr>
              <a:t>PM</a:t>
            </a:r>
            <a:endParaRPr lang="en-US" altLang="zh-CN" sz="2400" b="1">
              <a:solidFill>
                <a:srgbClr val="D2D200"/>
              </a:solidFill>
              <a:effectLst>
                <a:outerShdw blurRad="38100" dist="38100" dir="2700000" algn="tl">
                  <a:srgbClr val="C0C0C0"/>
                </a:outerShdw>
              </a:effectLst>
              <a:latin typeface="宋体" pitchFamily="2" charset="-122"/>
            </a:endParaRPr>
          </a:p>
        </p:txBody>
      </p:sp>
      <p:sp>
        <p:nvSpPr>
          <p:cNvPr id="261144" name="Rectangle 24"/>
          <p:cNvSpPr>
            <a:spLocks noChangeArrowheads="1"/>
          </p:cNvSpPr>
          <p:nvPr/>
        </p:nvSpPr>
        <p:spPr bwMode="auto">
          <a:xfrm rot="21180000">
            <a:off x="3417888" y="2811463"/>
            <a:ext cx="658812"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en-US" altLang="zh-CN" sz="2400" b="1">
                <a:solidFill>
                  <a:srgbClr val="FFCCCC"/>
                </a:solidFill>
                <a:effectLst>
                  <a:outerShdw blurRad="38100" dist="38100" dir="2700000" algn="tl">
                    <a:srgbClr val="C0C0C0"/>
                  </a:outerShdw>
                </a:effectLst>
                <a:latin typeface="宋体" pitchFamily="2" charset="-122"/>
              </a:rPr>
              <a:t>DB2</a:t>
            </a:r>
            <a:endParaRPr lang="en-US" altLang="zh-CN" sz="2400" b="1">
              <a:solidFill>
                <a:srgbClr val="D2D200"/>
              </a:solidFill>
              <a:effectLst>
                <a:outerShdw blurRad="38100" dist="38100" dir="2700000" algn="tl">
                  <a:srgbClr val="C0C0C0"/>
                </a:outerShdw>
              </a:effectLst>
              <a:latin typeface="宋体" pitchFamily="2" charset="-122"/>
            </a:endParaRPr>
          </a:p>
        </p:txBody>
      </p:sp>
      <p:sp>
        <p:nvSpPr>
          <p:cNvPr id="261145" name="Rectangle 25"/>
          <p:cNvSpPr>
            <a:spLocks noChangeArrowheads="1"/>
          </p:cNvSpPr>
          <p:nvPr/>
        </p:nvSpPr>
        <p:spPr bwMode="auto">
          <a:xfrm rot="420000">
            <a:off x="5113338" y="4240213"/>
            <a:ext cx="50165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en-US" altLang="zh-CN" sz="2400" b="1">
                <a:effectLst>
                  <a:outerShdw blurRad="38100" dist="38100" dir="2700000" algn="tl">
                    <a:srgbClr val="C0C0C0"/>
                  </a:outerShdw>
                </a:effectLst>
                <a:latin typeface="宋体" pitchFamily="2" charset="-122"/>
              </a:rPr>
              <a:t>NT</a:t>
            </a:r>
            <a:endParaRPr lang="en-US" altLang="zh-CN" sz="3600" b="1">
              <a:effectLst>
                <a:outerShdw blurRad="38100" dist="38100" dir="2700000" algn="tl">
                  <a:srgbClr val="C0C0C0"/>
                </a:outerShdw>
              </a:effectLst>
              <a:latin typeface="宋体" pitchFamily="2" charset="-122"/>
            </a:endParaRPr>
          </a:p>
        </p:txBody>
      </p:sp>
      <p:sp>
        <p:nvSpPr>
          <p:cNvPr id="261146" name="Rectangle 26"/>
          <p:cNvSpPr>
            <a:spLocks noChangeArrowheads="1"/>
          </p:cNvSpPr>
          <p:nvPr/>
        </p:nvSpPr>
        <p:spPr bwMode="auto">
          <a:xfrm rot="720000">
            <a:off x="4175125" y="2774950"/>
            <a:ext cx="16891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algn="ctr" eaLnBrk="0" hangingPunct="0">
              <a:spcBef>
                <a:spcPct val="50000"/>
              </a:spcBef>
            </a:pPr>
            <a:r>
              <a:rPr lang="en-US" altLang="zh-CN" sz="2400" b="1">
                <a:solidFill>
                  <a:schemeClr val="hlink"/>
                </a:solidFill>
                <a:effectLst>
                  <a:outerShdw blurRad="38100" dist="38100" dir="2700000" algn="tl">
                    <a:srgbClr val="C0C0C0"/>
                  </a:outerShdw>
                </a:effectLst>
                <a:latin typeface="宋体" pitchFamily="2" charset="-122"/>
              </a:rPr>
              <a:t>C++</a:t>
            </a:r>
            <a:endParaRPr lang="en-US" altLang="zh-CN" sz="4000" b="1">
              <a:solidFill>
                <a:schemeClr val="hlink"/>
              </a:solidFill>
              <a:effectLst>
                <a:outerShdw blurRad="38100" dist="38100" dir="2700000" algn="tl">
                  <a:srgbClr val="C0C0C0"/>
                </a:outerShdw>
              </a:effectLst>
              <a:latin typeface="宋体" pitchFamily="2" charset="-122"/>
            </a:endParaRPr>
          </a:p>
        </p:txBody>
      </p:sp>
      <p:sp>
        <p:nvSpPr>
          <p:cNvPr id="261147" name="Rectangle 27"/>
          <p:cNvSpPr>
            <a:spLocks noChangeArrowheads="1"/>
          </p:cNvSpPr>
          <p:nvPr/>
        </p:nvSpPr>
        <p:spPr bwMode="auto">
          <a:xfrm rot="480000">
            <a:off x="2600325" y="4527550"/>
            <a:ext cx="1443038"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en-US" altLang="zh-CN" sz="2400" b="1" i="1">
                <a:solidFill>
                  <a:srgbClr val="CC0099"/>
                </a:solidFill>
                <a:effectLst>
                  <a:outerShdw blurRad="38100" dist="38100" dir="2700000" algn="tl">
                    <a:srgbClr val="C0C0C0"/>
                  </a:outerShdw>
                </a:effectLst>
                <a:latin typeface="宋体" pitchFamily="2" charset="-122"/>
              </a:rPr>
              <a:t>INTERNET</a:t>
            </a:r>
          </a:p>
        </p:txBody>
      </p:sp>
      <p:sp>
        <p:nvSpPr>
          <p:cNvPr id="261148" name="Rectangle 28"/>
          <p:cNvSpPr>
            <a:spLocks noChangeArrowheads="1"/>
          </p:cNvSpPr>
          <p:nvPr/>
        </p:nvSpPr>
        <p:spPr bwMode="auto">
          <a:xfrm rot="20640000">
            <a:off x="4714875" y="3654425"/>
            <a:ext cx="2300288"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algn="ctr" eaLnBrk="0" hangingPunct="0">
              <a:spcBef>
                <a:spcPct val="50000"/>
              </a:spcBef>
            </a:pPr>
            <a:r>
              <a:rPr lang="en-US" altLang="zh-CN" sz="2400" b="1">
                <a:solidFill>
                  <a:srgbClr val="CC0099"/>
                </a:solidFill>
                <a:effectLst>
                  <a:outerShdw blurRad="38100" dist="38100" dir="2700000" algn="tl">
                    <a:srgbClr val="C0C0C0"/>
                  </a:outerShdw>
                </a:effectLst>
                <a:latin typeface="宋体" pitchFamily="2" charset="-122"/>
              </a:rPr>
              <a:t>INTRANET</a:t>
            </a:r>
          </a:p>
        </p:txBody>
      </p:sp>
      <p:sp>
        <p:nvSpPr>
          <p:cNvPr id="261149" name="Rectangle 29"/>
          <p:cNvSpPr>
            <a:spLocks noChangeArrowheads="1"/>
          </p:cNvSpPr>
          <p:nvPr/>
        </p:nvSpPr>
        <p:spPr bwMode="auto">
          <a:xfrm>
            <a:off x="1116013" y="1125538"/>
            <a:ext cx="68040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nchor="ctr"/>
          <a:lstStyle/>
          <a:p>
            <a:pPr algn="ctr"/>
            <a:r>
              <a:rPr lang="zh-CN" altLang="en-US" sz="4400">
                <a:solidFill>
                  <a:schemeClr val="tx2"/>
                </a:solidFill>
                <a:latin typeface="宋体" pitchFamily="2" charset="-122"/>
              </a:rPr>
              <a:t>开发环境的复杂性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61133"/>
                                        </p:tgtEl>
                                        <p:attrNameLst>
                                          <p:attrName>style.visibility</p:attrName>
                                        </p:attrNameLst>
                                      </p:cBhvr>
                                      <p:to>
                                        <p:strVal val="visible"/>
                                      </p:to>
                                    </p:set>
                                    <p:anim calcmode="lin" valueType="num">
                                      <p:cBhvr additive="base">
                                        <p:cTn id="7" dur="500" fill="hold"/>
                                        <p:tgtEl>
                                          <p:spTgt spid="261133"/>
                                        </p:tgtEl>
                                        <p:attrNameLst>
                                          <p:attrName>ppt_x</p:attrName>
                                        </p:attrNameLst>
                                      </p:cBhvr>
                                      <p:tavLst>
                                        <p:tav tm="0">
                                          <p:val>
                                            <p:strVal val="0-#ppt_w/2"/>
                                          </p:val>
                                        </p:tav>
                                        <p:tav tm="100000">
                                          <p:val>
                                            <p:strVal val="#ppt_x"/>
                                          </p:val>
                                        </p:tav>
                                      </p:tavLst>
                                    </p:anim>
                                    <p:anim calcmode="lin" valueType="num">
                                      <p:cBhvr additive="base">
                                        <p:cTn id="8" dur="500" fill="hold"/>
                                        <p:tgtEl>
                                          <p:spTgt spid="26113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3" fill="hold" grpId="0" nodeType="afterEffect">
                                  <p:stCondLst>
                                    <p:cond delay="0"/>
                                  </p:stCondLst>
                                  <p:childTnLst>
                                    <p:set>
                                      <p:cBhvr>
                                        <p:cTn id="11" dur="1" fill="hold">
                                          <p:stCondLst>
                                            <p:cond delay="0"/>
                                          </p:stCondLst>
                                        </p:cTn>
                                        <p:tgtEl>
                                          <p:spTgt spid="261134"/>
                                        </p:tgtEl>
                                        <p:attrNameLst>
                                          <p:attrName>style.visibility</p:attrName>
                                        </p:attrNameLst>
                                      </p:cBhvr>
                                      <p:to>
                                        <p:strVal val="visible"/>
                                      </p:to>
                                    </p:set>
                                    <p:anim calcmode="lin" valueType="num">
                                      <p:cBhvr additive="base">
                                        <p:cTn id="12" dur="500" fill="hold"/>
                                        <p:tgtEl>
                                          <p:spTgt spid="261134"/>
                                        </p:tgtEl>
                                        <p:attrNameLst>
                                          <p:attrName>ppt_x</p:attrName>
                                        </p:attrNameLst>
                                      </p:cBhvr>
                                      <p:tavLst>
                                        <p:tav tm="0">
                                          <p:val>
                                            <p:strVal val="1+#ppt_w/2"/>
                                          </p:val>
                                        </p:tav>
                                        <p:tav tm="100000">
                                          <p:val>
                                            <p:strVal val="#ppt_x"/>
                                          </p:val>
                                        </p:tav>
                                      </p:tavLst>
                                    </p:anim>
                                    <p:anim calcmode="lin" valueType="num">
                                      <p:cBhvr additive="base">
                                        <p:cTn id="13" dur="500" fill="hold"/>
                                        <p:tgtEl>
                                          <p:spTgt spid="261134"/>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61135"/>
                                        </p:tgtEl>
                                        <p:attrNameLst>
                                          <p:attrName>style.visibility</p:attrName>
                                        </p:attrNameLst>
                                      </p:cBhvr>
                                      <p:to>
                                        <p:strVal val="visible"/>
                                      </p:to>
                                    </p:set>
                                    <p:anim calcmode="lin" valueType="num">
                                      <p:cBhvr additive="base">
                                        <p:cTn id="17" dur="500" fill="hold"/>
                                        <p:tgtEl>
                                          <p:spTgt spid="261135"/>
                                        </p:tgtEl>
                                        <p:attrNameLst>
                                          <p:attrName>ppt_x</p:attrName>
                                        </p:attrNameLst>
                                      </p:cBhvr>
                                      <p:tavLst>
                                        <p:tav tm="0">
                                          <p:val>
                                            <p:strVal val="#ppt_x"/>
                                          </p:val>
                                        </p:tav>
                                        <p:tav tm="100000">
                                          <p:val>
                                            <p:strVal val="#ppt_x"/>
                                          </p:val>
                                        </p:tav>
                                      </p:tavLst>
                                    </p:anim>
                                    <p:anim calcmode="lin" valueType="num">
                                      <p:cBhvr additive="base">
                                        <p:cTn id="18" dur="500" fill="hold"/>
                                        <p:tgtEl>
                                          <p:spTgt spid="26113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61136"/>
                                        </p:tgtEl>
                                        <p:attrNameLst>
                                          <p:attrName>style.visibility</p:attrName>
                                        </p:attrNameLst>
                                      </p:cBhvr>
                                      <p:to>
                                        <p:strVal val="visible"/>
                                      </p:to>
                                    </p:set>
                                    <p:anim calcmode="lin" valueType="num">
                                      <p:cBhvr additive="base">
                                        <p:cTn id="22" dur="500" fill="hold"/>
                                        <p:tgtEl>
                                          <p:spTgt spid="261136"/>
                                        </p:tgtEl>
                                        <p:attrNameLst>
                                          <p:attrName>ppt_x</p:attrName>
                                        </p:attrNameLst>
                                      </p:cBhvr>
                                      <p:tavLst>
                                        <p:tav tm="0">
                                          <p:val>
                                            <p:strVal val="#ppt_x"/>
                                          </p:val>
                                        </p:tav>
                                        <p:tav tm="100000">
                                          <p:val>
                                            <p:strVal val="#ppt_x"/>
                                          </p:val>
                                        </p:tav>
                                      </p:tavLst>
                                    </p:anim>
                                    <p:anim calcmode="lin" valueType="num">
                                      <p:cBhvr additive="base">
                                        <p:cTn id="23" dur="500" fill="hold"/>
                                        <p:tgtEl>
                                          <p:spTgt spid="261136"/>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61137"/>
                                        </p:tgtEl>
                                        <p:attrNameLst>
                                          <p:attrName>style.visibility</p:attrName>
                                        </p:attrNameLst>
                                      </p:cBhvr>
                                      <p:to>
                                        <p:strVal val="visible"/>
                                      </p:to>
                                    </p:set>
                                    <p:anim calcmode="lin" valueType="num">
                                      <p:cBhvr additive="base">
                                        <p:cTn id="27" dur="500" fill="hold"/>
                                        <p:tgtEl>
                                          <p:spTgt spid="261137"/>
                                        </p:tgtEl>
                                        <p:attrNameLst>
                                          <p:attrName>ppt_x</p:attrName>
                                        </p:attrNameLst>
                                      </p:cBhvr>
                                      <p:tavLst>
                                        <p:tav tm="0">
                                          <p:val>
                                            <p:strVal val="1+#ppt_w/2"/>
                                          </p:val>
                                        </p:tav>
                                        <p:tav tm="100000">
                                          <p:val>
                                            <p:strVal val="#ppt_x"/>
                                          </p:val>
                                        </p:tav>
                                      </p:tavLst>
                                    </p:anim>
                                    <p:anim calcmode="lin" valueType="num">
                                      <p:cBhvr additive="base">
                                        <p:cTn id="28" dur="500" fill="hold"/>
                                        <p:tgtEl>
                                          <p:spTgt spid="261137"/>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261138"/>
                                        </p:tgtEl>
                                        <p:attrNameLst>
                                          <p:attrName>style.visibility</p:attrName>
                                        </p:attrNameLst>
                                      </p:cBhvr>
                                      <p:to>
                                        <p:strVal val="visible"/>
                                      </p:to>
                                    </p:set>
                                    <p:anim calcmode="lin" valueType="num">
                                      <p:cBhvr additive="base">
                                        <p:cTn id="32" dur="500" fill="hold"/>
                                        <p:tgtEl>
                                          <p:spTgt spid="261138"/>
                                        </p:tgtEl>
                                        <p:attrNameLst>
                                          <p:attrName>ppt_x</p:attrName>
                                        </p:attrNameLst>
                                      </p:cBhvr>
                                      <p:tavLst>
                                        <p:tav tm="0">
                                          <p:val>
                                            <p:strVal val="0-#ppt_w/2"/>
                                          </p:val>
                                        </p:tav>
                                        <p:tav tm="100000">
                                          <p:val>
                                            <p:strVal val="#ppt_x"/>
                                          </p:val>
                                        </p:tav>
                                      </p:tavLst>
                                    </p:anim>
                                    <p:anim calcmode="lin" valueType="num">
                                      <p:cBhvr additive="base">
                                        <p:cTn id="33" dur="500" fill="hold"/>
                                        <p:tgtEl>
                                          <p:spTgt spid="261138"/>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261139"/>
                                        </p:tgtEl>
                                        <p:attrNameLst>
                                          <p:attrName>style.visibility</p:attrName>
                                        </p:attrNameLst>
                                      </p:cBhvr>
                                      <p:to>
                                        <p:strVal val="visible"/>
                                      </p:to>
                                    </p:set>
                                    <p:anim calcmode="lin" valueType="num">
                                      <p:cBhvr additive="base">
                                        <p:cTn id="37" dur="500" fill="hold"/>
                                        <p:tgtEl>
                                          <p:spTgt spid="261139"/>
                                        </p:tgtEl>
                                        <p:attrNameLst>
                                          <p:attrName>ppt_x</p:attrName>
                                        </p:attrNameLst>
                                      </p:cBhvr>
                                      <p:tavLst>
                                        <p:tav tm="0">
                                          <p:val>
                                            <p:strVal val="1+#ppt_w/2"/>
                                          </p:val>
                                        </p:tav>
                                        <p:tav tm="100000">
                                          <p:val>
                                            <p:strVal val="#ppt_x"/>
                                          </p:val>
                                        </p:tav>
                                      </p:tavLst>
                                    </p:anim>
                                    <p:anim calcmode="lin" valueType="num">
                                      <p:cBhvr additive="base">
                                        <p:cTn id="38" dur="500" fill="hold"/>
                                        <p:tgtEl>
                                          <p:spTgt spid="261139"/>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9" fill="hold" grpId="0" nodeType="afterEffect">
                                  <p:stCondLst>
                                    <p:cond delay="0"/>
                                  </p:stCondLst>
                                  <p:childTnLst>
                                    <p:set>
                                      <p:cBhvr>
                                        <p:cTn id="41" dur="1" fill="hold">
                                          <p:stCondLst>
                                            <p:cond delay="0"/>
                                          </p:stCondLst>
                                        </p:cTn>
                                        <p:tgtEl>
                                          <p:spTgt spid="261140"/>
                                        </p:tgtEl>
                                        <p:attrNameLst>
                                          <p:attrName>style.visibility</p:attrName>
                                        </p:attrNameLst>
                                      </p:cBhvr>
                                      <p:to>
                                        <p:strVal val="visible"/>
                                      </p:to>
                                    </p:set>
                                    <p:anim calcmode="lin" valueType="num">
                                      <p:cBhvr additive="base">
                                        <p:cTn id="42" dur="500" fill="hold"/>
                                        <p:tgtEl>
                                          <p:spTgt spid="261140"/>
                                        </p:tgtEl>
                                        <p:attrNameLst>
                                          <p:attrName>ppt_x</p:attrName>
                                        </p:attrNameLst>
                                      </p:cBhvr>
                                      <p:tavLst>
                                        <p:tav tm="0">
                                          <p:val>
                                            <p:strVal val="0-#ppt_w/2"/>
                                          </p:val>
                                        </p:tav>
                                        <p:tav tm="100000">
                                          <p:val>
                                            <p:strVal val="#ppt_x"/>
                                          </p:val>
                                        </p:tav>
                                      </p:tavLst>
                                    </p:anim>
                                    <p:anim calcmode="lin" valueType="num">
                                      <p:cBhvr additive="base">
                                        <p:cTn id="43" dur="500" fill="hold"/>
                                        <p:tgtEl>
                                          <p:spTgt spid="261140"/>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4000"/>
                            </p:stCondLst>
                            <p:childTnLst>
                              <p:par>
                                <p:cTn id="45" presetID="2" presetClass="entr" presetSubtype="6" fill="hold" grpId="0" nodeType="afterEffect">
                                  <p:stCondLst>
                                    <p:cond delay="0"/>
                                  </p:stCondLst>
                                  <p:childTnLst>
                                    <p:set>
                                      <p:cBhvr>
                                        <p:cTn id="46" dur="1" fill="hold">
                                          <p:stCondLst>
                                            <p:cond delay="0"/>
                                          </p:stCondLst>
                                        </p:cTn>
                                        <p:tgtEl>
                                          <p:spTgt spid="261141"/>
                                        </p:tgtEl>
                                        <p:attrNameLst>
                                          <p:attrName>style.visibility</p:attrName>
                                        </p:attrNameLst>
                                      </p:cBhvr>
                                      <p:to>
                                        <p:strVal val="visible"/>
                                      </p:to>
                                    </p:set>
                                    <p:anim calcmode="lin" valueType="num">
                                      <p:cBhvr additive="base">
                                        <p:cTn id="47" dur="500" fill="hold"/>
                                        <p:tgtEl>
                                          <p:spTgt spid="261141"/>
                                        </p:tgtEl>
                                        <p:attrNameLst>
                                          <p:attrName>ppt_x</p:attrName>
                                        </p:attrNameLst>
                                      </p:cBhvr>
                                      <p:tavLst>
                                        <p:tav tm="0">
                                          <p:val>
                                            <p:strVal val="1+#ppt_w/2"/>
                                          </p:val>
                                        </p:tav>
                                        <p:tav tm="100000">
                                          <p:val>
                                            <p:strVal val="#ppt_x"/>
                                          </p:val>
                                        </p:tav>
                                      </p:tavLst>
                                    </p:anim>
                                    <p:anim calcmode="lin" valueType="num">
                                      <p:cBhvr additive="base">
                                        <p:cTn id="48" dur="500" fill="hold"/>
                                        <p:tgtEl>
                                          <p:spTgt spid="261141"/>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12" fill="hold" grpId="0" nodeType="afterEffect">
                                  <p:stCondLst>
                                    <p:cond delay="0"/>
                                  </p:stCondLst>
                                  <p:childTnLst>
                                    <p:set>
                                      <p:cBhvr>
                                        <p:cTn id="51" dur="1" fill="hold">
                                          <p:stCondLst>
                                            <p:cond delay="0"/>
                                          </p:stCondLst>
                                        </p:cTn>
                                        <p:tgtEl>
                                          <p:spTgt spid="261142"/>
                                        </p:tgtEl>
                                        <p:attrNameLst>
                                          <p:attrName>style.visibility</p:attrName>
                                        </p:attrNameLst>
                                      </p:cBhvr>
                                      <p:to>
                                        <p:strVal val="visible"/>
                                      </p:to>
                                    </p:set>
                                    <p:anim calcmode="lin" valueType="num">
                                      <p:cBhvr additive="base">
                                        <p:cTn id="52" dur="500" fill="hold"/>
                                        <p:tgtEl>
                                          <p:spTgt spid="261142"/>
                                        </p:tgtEl>
                                        <p:attrNameLst>
                                          <p:attrName>ppt_x</p:attrName>
                                        </p:attrNameLst>
                                      </p:cBhvr>
                                      <p:tavLst>
                                        <p:tav tm="0">
                                          <p:val>
                                            <p:strVal val="0-#ppt_w/2"/>
                                          </p:val>
                                        </p:tav>
                                        <p:tav tm="100000">
                                          <p:val>
                                            <p:strVal val="#ppt_x"/>
                                          </p:val>
                                        </p:tav>
                                      </p:tavLst>
                                    </p:anim>
                                    <p:anim calcmode="lin" valueType="num">
                                      <p:cBhvr additive="base">
                                        <p:cTn id="53" dur="500" fill="hold"/>
                                        <p:tgtEl>
                                          <p:spTgt spid="261142"/>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0"/>
                            </p:stCondLst>
                            <p:childTnLst>
                              <p:par>
                                <p:cTn id="55" presetID="2" presetClass="entr" presetSubtype="6" fill="hold" grpId="0" nodeType="afterEffect">
                                  <p:stCondLst>
                                    <p:cond delay="0"/>
                                  </p:stCondLst>
                                  <p:childTnLst>
                                    <p:set>
                                      <p:cBhvr>
                                        <p:cTn id="56" dur="1" fill="hold">
                                          <p:stCondLst>
                                            <p:cond delay="0"/>
                                          </p:stCondLst>
                                        </p:cTn>
                                        <p:tgtEl>
                                          <p:spTgt spid="261143"/>
                                        </p:tgtEl>
                                        <p:attrNameLst>
                                          <p:attrName>style.visibility</p:attrName>
                                        </p:attrNameLst>
                                      </p:cBhvr>
                                      <p:to>
                                        <p:strVal val="visible"/>
                                      </p:to>
                                    </p:set>
                                    <p:anim calcmode="lin" valueType="num">
                                      <p:cBhvr additive="base">
                                        <p:cTn id="57" dur="500" fill="hold"/>
                                        <p:tgtEl>
                                          <p:spTgt spid="261143"/>
                                        </p:tgtEl>
                                        <p:attrNameLst>
                                          <p:attrName>ppt_x</p:attrName>
                                        </p:attrNameLst>
                                      </p:cBhvr>
                                      <p:tavLst>
                                        <p:tav tm="0">
                                          <p:val>
                                            <p:strVal val="1+#ppt_w/2"/>
                                          </p:val>
                                        </p:tav>
                                        <p:tav tm="100000">
                                          <p:val>
                                            <p:strVal val="#ppt_x"/>
                                          </p:val>
                                        </p:tav>
                                      </p:tavLst>
                                    </p:anim>
                                    <p:anim calcmode="lin" valueType="num">
                                      <p:cBhvr additive="base">
                                        <p:cTn id="58" dur="500" fill="hold"/>
                                        <p:tgtEl>
                                          <p:spTgt spid="261143"/>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500"/>
                            </p:stCondLst>
                            <p:childTnLst>
                              <p:par>
                                <p:cTn id="60" presetID="2" presetClass="entr" presetSubtype="1" fill="hold" grpId="0" nodeType="afterEffect">
                                  <p:stCondLst>
                                    <p:cond delay="0"/>
                                  </p:stCondLst>
                                  <p:childTnLst>
                                    <p:set>
                                      <p:cBhvr>
                                        <p:cTn id="61" dur="1" fill="hold">
                                          <p:stCondLst>
                                            <p:cond delay="0"/>
                                          </p:stCondLst>
                                        </p:cTn>
                                        <p:tgtEl>
                                          <p:spTgt spid="261144"/>
                                        </p:tgtEl>
                                        <p:attrNameLst>
                                          <p:attrName>style.visibility</p:attrName>
                                        </p:attrNameLst>
                                      </p:cBhvr>
                                      <p:to>
                                        <p:strVal val="visible"/>
                                      </p:to>
                                    </p:set>
                                    <p:anim calcmode="lin" valueType="num">
                                      <p:cBhvr additive="base">
                                        <p:cTn id="62" dur="500" fill="hold"/>
                                        <p:tgtEl>
                                          <p:spTgt spid="261144"/>
                                        </p:tgtEl>
                                        <p:attrNameLst>
                                          <p:attrName>ppt_x</p:attrName>
                                        </p:attrNameLst>
                                      </p:cBhvr>
                                      <p:tavLst>
                                        <p:tav tm="0">
                                          <p:val>
                                            <p:strVal val="#ppt_x"/>
                                          </p:val>
                                        </p:tav>
                                        <p:tav tm="100000">
                                          <p:val>
                                            <p:strVal val="#ppt_x"/>
                                          </p:val>
                                        </p:tav>
                                      </p:tavLst>
                                    </p:anim>
                                    <p:anim calcmode="lin" valueType="num">
                                      <p:cBhvr additive="base">
                                        <p:cTn id="63" dur="500" fill="hold"/>
                                        <p:tgtEl>
                                          <p:spTgt spid="261144"/>
                                        </p:tgtEl>
                                        <p:attrNameLst>
                                          <p:attrName>ppt_y</p:attrName>
                                        </p:attrNameLst>
                                      </p:cBhvr>
                                      <p:tavLst>
                                        <p:tav tm="0">
                                          <p:val>
                                            <p:strVal val="0-#ppt_h/2"/>
                                          </p:val>
                                        </p:tav>
                                        <p:tav tm="100000">
                                          <p:val>
                                            <p:strVal val="#ppt_y"/>
                                          </p:val>
                                        </p:tav>
                                      </p:tavLst>
                                    </p:anim>
                                  </p:childTnLst>
                                </p:cTn>
                              </p:par>
                            </p:childTnLst>
                          </p:cTn>
                        </p:par>
                        <p:par>
                          <p:cTn id="64" fill="hold" nodeType="afterGroup">
                            <p:stCondLst>
                              <p:cond delay="6000"/>
                            </p:stCondLst>
                            <p:childTnLst>
                              <p:par>
                                <p:cTn id="65" presetID="2" presetClass="entr" presetSubtype="6" fill="hold" grpId="0" nodeType="afterEffect">
                                  <p:stCondLst>
                                    <p:cond delay="0"/>
                                  </p:stCondLst>
                                  <p:childTnLst>
                                    <p:set>
                                      <p:cBhvr>
                                        <p:cTn id="66" dur="1" fill="hold">
                                          <p:stCondLst>
                                            <p:cond delay="0"/>
                                          </p:stCondLst>
                                        </p:cTn>
                                        <p:tgtEl>
                                          <p:spTgt spid="261145"/>
                                        </p:tgtEl>
                                        <p:attrNameLst>
                                          <p:attrName>style.visibility</p:attrName>
                                        </p:attrNameLst>
                                      </p:cBhvr>
                                      <p:to>
                                        <p:strVal val="visible"/>
                                      </p:to>
                                    </p:set>
                                    <p:anim calcmode="lin" valueType="num">
                                      <p:cBhvr additive="base">
                                        <p:cTn id="67" dur="500" fill="hold"/>
                                        <p:tgtEl>
                                          <p:spTgt spid="261145"/>
                                        </p:tgtEl>
                                        <p:attrNameLst>
                                          <p:attrName>ppt_x</p:attrName>
                                        </p:attrNameLst>
                                      </p:cBhvr>
                                      <p:tavLst>
                                        <p:tav tm="0">
                                          <p:val>
                                            <p:strVal val="1+#ppt_w/2"/>
                                          </p:val>
                                        </p:tav>
                                        <p:tav tm="100000">
                                          <p:val>
                                            <p:strVal val="#ppt_x"/>
                                          </p:val>
                                        </p:tav>
                                      </p:tavLst>
                                    </p:anim>
                                    <p:anim calcmode="lin" valueType="num">
                                      <p:cBhvr additive="base">
                                        <p:cTn id="68" dur="500" fill="hold"/>
                                        <p:tgtEl>
                                          <p:spTgt spid="261145"/>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6500"/>
                            </p:stCondLst>
                            <p:childTnLst>
                              <p:par>
                                <p:cTn id="70" presetID="2" presetClass="entr" presetSubtype="12" fill="hold" grpId="0" nodeType="afterEffect">
                                  <p:stCondLst>
                                    <p:cond delay="0"/>
                                  </p:stCondLst>
                                  <p:childTnLst>
                                    <p:set>
                                      <p:cBhvr>
                                        <p:cTn id="71" dur="1" fill="hold">
                                          <p:stCondLst>
                                            <p:cond delay="0"/>
                                          </p:stCondLst>
                                        </p:cTn>
                                        <p:tgtEl>
                                          <p:spTgt spid="261146"/>
                                        </p:tgtEl>
                                        <p:attrNameLst>
                                          <p:attrName>style.visibility</p:attrName>
                                        </p:attrNameLst>
                                      </p:cBhvr>
                                      <p:to>
                                        <p:strVal val="visible"/>
                                      </p:to>
                                    </p:set>
                                    <p:anim calcmode="lin" valueType="num">
                                      <p:cBhvr additive="base">
                                        <p:cTn id="72" dur="500" fill="hold"/>
                                        <p:tgtEl>
                                          <p:spTgt spid="261146"/>
                                        </p:tgtEl>
                                        <p:attrNameLst>
                                          <p:attrName>ppt_x</p:attrName>
                                        </p:attrNameLst>
                                      </p:cBhvr>
                                      <p:tavLst>
                                        <p:tav tm="0">
                                          <p:val>
                                            <p:strVal val="0-#ppt_w/2"/>
                                          </p:val>
                                        </p:tav>
                                        <p:tav tm="100000">
                                          <p:val>
                                            <p:strVal val="#ppt_x"/>
                                          </p:val>
                                        </p:tav>
                                      </p:tavLst>
                                    </p:anim>
                                    <p:anim calcmode="lin" valueType="num">
                                      <p:cBhvr additive="base">
                                        <p:cTn id="73" dur="500" fill="hold"/>
                                        <p:tgtEl>
                                          <p:spTgt spid="261146"/>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7000"/>
                            </p:stCondLst>
                            <p:childTnLst>
                              <p:par>
                                <p:cTn id="75" presetID="2" presetClass="entr" presetSubtype="3" fill="hold" grpId="0" nodeType="afterEffect">
                                  <p:stCondLst>
                                    <p:cond delay="0"/>
                                  </p:stCondLst>
                                  <p:childTnLst>
                                    <p:set>
                                      <p:cBhvr>
                                        <p:cTn id="76" dur="1" fill="hold">
                                          <p:stCondLst>
                                            <p:cond delay="0"/>
                                          </p:stCondLst>
                                        </p:cTn>
                                        <p:tgtEl>
                                          <p:spTgt spid="261147"/>
                                        </p:tgtEl>
                                        <p:attrNameLst>
                                          <p:attrName>style.visibility</p:attrName>
                                        </p:attrNameLst>
                                      </p:cBhvr>
                                      <p:to>
                                        <p:strVal val="visible"/>
                                      </p:to>
                                    </p:set>
                                    <p:anim calcmode="lin" valueType="num">
                                      <p:cBhvr additive="base">
                                        <p:cTn id="77" dur="500" fill="hold"/>
                                        <p:tgtEl>
                                          <p:spTgt spid="261147"/>
                                        </p:tgtEl>
                                        <p:attrNameLst>
                                          <p:attrName>ppt_x</p:attrName>
                                        </p:attrNameLst>
                                      </p:cBhvr>
                                      <p:tavLst>
                                        <p:tav tm="0">
                                          <p:val>
                                            <p:strVal val="1+#ppt_w/2"/>
                                          </p:val>
                                        </p:tav>
                                        <p:tav tm="100000">
                                          <p:val>
                                            <p:strVal val="#ppt_x"/>
                                          </p:val>
                                        </p:tav>
                                      </p:tavLst>
                                    </p:anim>
                                    <p:anim calcmode="lin" valueType="num">
                                      <p:cBhvr additive="base">
                                        <p:cTn id="78" dur="500" fill="hold"/>
                                        <p:tgtEl>
                                          <p:spTgt spid="261147"/>
                                        </p:tgtEl>
                                        <p:attrNameLst>
                                          <p:attrName>ppt_y</p:attrName>
                                        </p:attrNameLst>
                                      </p:cBhvr>
                                      <p:tavLst>
                                        <p:tav tm="0">
                                          <p:val>
                                            <p:strVal val="0-#ppt_h/2"/>
                                          </p:val>
                                        </p:tav>
                                        <p:tav tm="100000">
                                          <p:val>
                                            <p:strVal val="#ppt_y"/>
                                          </p:val>
                                        </p:tav>
                                      </p:tavLst>
                                    </p:anim>
                                  </p:childTnLst>
                                </p:cTn>
                              </p:par>
                            </p:childTnLst>
                          </p:cTn>
                        </p:par>
                        <p:par>
                          <p:cTn id="79" fill="hold" nodeType="afterGroup">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261148"/>
                                        </p:tgtEl>
                                        <p:attrNameLst>
                                          <p:attrName>style.visibility</p:attrName>
                                        </p:attrNameLst>
                                      </p:cBhvr>
                                      <p:to>
                                        <p:strVal val="visible"/>
                                      </p:to>
                                    </p:set>
                                    <p:anim calcmode="lin" valueType="num">
                                      <p:cBhvr additive="base">
                                        <p:cTn id="82" dur="500" fill="hold"/>
                                        <p:tgtEl>
                                          <p:spTgt spid="261148"/>
                                        </p:tgtEl>
                                        <p:attrNameLst>
                                          <p:attrName>ppt_x</p:attrName>
                                        </p:attrNameLst>
                                      </p:cBhvr>
                                      <p:tavLst>
                                        <p:tav tm="0">
                                          <p:val>
                                            <p:strVal val="#ppt_x"/>
                                          </p:val>
                                        </p:tav>
                                        <p:tav tm="100000">
                                          <p:val>
                                            <p:strVal val="#ppt_x"/>
                                          </p:val>
                                        </p:tav>
                                      </p:tavLst>
                                    </p:anim>
                                    <p:anim calcmode="lin" valueType="num">
                                      <p:cBhvr additive="base">
                                        <p:cTn id="83" dur="500" fill="hold"/>
                                        <p:tgtEl>
                                          <p:spTgt spid="261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33" grpId="0" autoUpdateAnimBg="0"/>
      <p:bldP spid="261134" grpId="0" autoUpdateAnimBg="0"/>
      <p:bldP spid="261135" grpId="0" autoUpdateAnimBg="0"/>
      <p:bldP spid="261136" grpId="0" autoUpdateAnimBg="0"/>
      <p:bldP spid="261137" grpId="0" autoUpdateAnimBg="0"/>
      <p:bldP spid="261138" grpId="0" autoUpdateAnimBg="0"/>
      <p:bldP spid="261139" grpId="0" autoUpdateAnimBg="0"/>
      <p:bldP spid="261140" grpId="0" autoUpdateAnimBg="0"/>
      <p:bldP spid="261141" grpId="0" autoUpdateAnimBg="0"/>
      <p:bldP spid="261142" grpId="0" autoUpdateAnimBg="0"/>
      <p:bldP spid="261143" grpId="0" autoUpdateAnimBg="0"/>
      <p:bldP spid="261144" grpId="0" autoUpdateAnimBg="0"/>
      <p:bldP spid="261145" grpId="0" autoUpdateAnimBg="0"/>
      <p:bldP spid="261146" grpId="0" autoUpdateAnimBg="0"/>
      <p:bldP spid="261147" grpId="0" autoUpdateAnimBg="0"/>
      <p:bldP spid="261148" grpId="0" autoUpdateAnimBg="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982663" y="1470025"/>
            <a:ext cx="725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nchor="ctr"/>
          <a:lstStyle/>
          <a:p>
            <a:pPr algn="ctr"/>
            <a:r>
              <a:rPr lang="zh-CN" altLang="en-US" sz="4400">
                <a:solidFill>
                  <a:schemeClr val="tx2"/>
                </a:solidFill>
              </a:rPr>
              <a:t>软件开发过程中面临的困境</a:t>
            </a:r>
          </a:p>
        </p:txBody>
      </p:sp>
      <p:sp>
        <p:nvSpPr>
          <p:cNvPr id="262147" name="Text Box 3"/>
          <p:cNvSpPr txBox="1">
            <a:spLocks noChangeArrowheads="1"/>
          </p:cNvSpPr>
          <p:nvPr/>
        </p:nvSpPr>
        <p:spPr bwMode="auto">
          <a:xfrm>
            <a:off x="779463" y="2122488"/>
            <a:ext cx="8064500" cy="299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14" tIns="45708" rIns="91414" bIns="45708" anchor="ctr">
            <a:spAutoFit/>
          </a:bodyPr>
          <a:lstStyle>
            <a:lvl1pPr marL="407988" indent="-407988" defTabSz="958850">
              <a:defRPr>
                <a:solidFill>
                  <a:schemeClr val="tx1"/>
                </a:solidFill>
                <a:latin typeface="Arial" pitchFamily="34" charset="0"/>
                <a:ea typeface="宋体" pitchFamily="2" charset="-122"/>
              </a:defRPr>
            </a:lvl1pPr>
            <a:lvl2pPr marL="1257300" indent="-457200" defTabSz="958850">
              <a:defRPr>
                <a:solidFill>
                  <a:schemeClr val="tx1"/>
                </a:solidFill>
                <a:latin typeface="Arial" pitchFamily="34" charset="0"/>
                <a:ea typeface="宋体" pitchFamily="2" charset="-122"/>
              </a:defRPr>
            </a:lvl2pPr>
            <a:lvl3pPr marL="1593850" indent="-222250" defTabSz="958850">
              <a:defRPr>
                <a:solidFill>
                  <a:schemeClr val="tx1"/>
                </a:solidFill>
                <a:latin typeface="Arial" pitchFamily="34" charset="0"/>
                <a:ea typeface="宋体" pitchFamily="2" charset="-122"/>
              </a:defRPr>
            </a:lvl3pPr>
            <a:lvl4pPr marL="1878013" indent="-166688" defTabSz="958850">
              <a:defRPr>
                <a:solidFill>
                  <a:schemeClr val="tx1"/>
                </a:solidFill>
                <a:latin typeface="Arial" pitchFamily="34" charset="0"/>
                <a:ea typeface="宋体" pitchFamily="2" charset="-122"/>
              </a:defRPr>
            </a:lvl4pPr>
            <a:lvl5pPr marL="2165350" indent="-174625" defTabSz="958850">
              <a:defRPr>
                <a:solidFill>
                  <a:schemeClr val="tx1"/>
                </a:solidFill>
                <a:latin typeface="Arial" pitchFamily="34" charset="0"/>
                <a:ea typeface="宋体" pitchFamily="2" charset="-122"/>
              </a:defRPr>
            </a:lvl5pPr>
            <a:lvl6pPr marL="2622550" indent="-174625" defTabSz="958850" fontAlgn="base">
              <a:spcBef>
                <a:spcPct val="0"/>
              </a:spcBef>
              <a:spcAft>
                <a:spcPct val="0"/>
              </a:spcAft>
              <a:defRPr>
                <a:solidFill>
                  <a:schemeClr val="tx1"/>
                </a:solidFill>
                <a:latin typeface="Arial" pitchFamily="34" charset="0"/>
                <a:ea typeface="宋体" pitchFamily="2" charset="-122"/>
              </a:defRPr>
            </a:lvl6pPr>
            <a:lvl7pPr marL="3079750" indent="-174625" defTabSz="958850" fontAlgn="base">
              <a:spcBef>
                <a:spcPct val="0"/>
              </a:spcBef>
              <a:spcAft>
                <a:spcPct val="0"/>
              </a:spcAft>
              <a:defRPr>
                <a:solidFill>
                  <a:schemeClr val="tx1"/>
                </a:solidFill>
                <a:latin typeface="Arial" pitchFamily="34" charset="0"/>
                <a:ea typeface="宋体" pitchFamily="2" charset="-122"/>
              </a:defRPr>
            </a:lvl7pPr>
            <a:lvl8pPr marL="3536950" indent="-174625" defTabSz="958850" fontAlgn="base">
              <a:spcBef>
                <a:spcPct val="0"/>
              </a:spcBef>
              <a:spcAft>
                <a:spcPct val="0"/>
              </a:spcAft>
              <a:defRPr>
                <a:solidFill>
                  <a:schemeClr val="tx1"/>
                </a:solidFill>
                <a:latin typeface="Arial" pitchFamily="34" charset="0"/>
                <a:ea typeface="宋体" pitchFamily="2" charset="-122"/>
              </a:defRPr>
            </a:lvl8pPr>
            <a:lvl9pPr marL="3994150" indent="-174625" defTabSz="958850" fontAlgn="base">
              <a:spcBef>
                <a:spcPct val="0"/>
              </a:spcBef>
              <a:spcAft>
                <a:spcPct val="0"/>
              </a:spcAft>
              <a:defRPr>
                <a:solidFill>
                  <a:schemeClr val="tx1"/>
                </a:solidFill>
                <a:latin typeface="Arial" pitchFamily="34" charset="0"/>
                <a:ea typeface="宋体" pitchFamily="2" charset="-122"/>
              </a:defRPr>
            </a:lvl9pPr>
          </a:lstStyle>
          <a:p>
            <a:pPr eaLnBrk="0" hangingPunct="0">
              <a:spcBef>
                <a:spcPct val="50000"/>
              </a:spcBef>
              <a:buClr>
                <a:srgbClr val="A50021"/>
              </a:buClr>
              <a:buFont typeface="Wingdings" pitchFamily="2" charset="2"/>
              <a:buChar char="u"/>
            </a:pPr>
            <a:r>
              <a:rPr lang="zh-CN" altLang="en-US" sz="2800">
                <a:solidFill>
                  <a:srgbClr val="9933FF"/>
                </a:solidFill>
                <a:effectLst>
                  <a:outerShdw blurRad="38100" dist="38100" dir="2700000" algn="tl">
                    <a:srgbClr val="C0C0C0"/>
                  </a:outerShdw>
                </a:effectLst>
                <a:latin typeface="Arial Narrow" pitchFamily="34" charset="0"/>
              </a:rPr>
              <a:t>需求管理</a:t>
            </a:r>
          </a:p>
          <a:p>
            <a:pPr eaLnBrk="0" hangingPunct="0">
              <a:spcBef>
                <a:spcPct val="50000"/>
              </a:spcBef>
              <a:buClr>
                <a:srgbClr val="A50021"/>
              </a:buClr>
              <a:buFont typeface="Wingdings" pitchFamily="2" charset="2"/>
              <a:buChar char="u"/>
            </a:pPr>
            <a:r>
              <a:rPr lang="zh-CN" altLang="en-US" sz="2800">
                <a:solidFill>
                  <a:srgbClr val="9933FF"/>
                </a:solidFill>
                <a:effectLst>
                  <a:outerShdw blurRad="38100" dist="38100" dir="2700000" algn="tl">
                    <a:srgbClr val="C0C0C0"/>
                  </a:outerShdw>
                </a:effectLst>
                <a:latin typeface="Arial Narrow" pitchFamily="34" charset="0"/>
              </a:rPr>
              <a:t>程序和文档维护</a:t>
            </a:r>
          </a:p>
          <a:p>
            <a:pPr eaLnBrk="0" hangingPunct="0">
              <a:spcBef>
                <a:spcPct val="50000"/>
              </a:spcBef>
              <a:buClr>
                <a:srgbClr val="A50021"/>
              </a:buClr>
              <a:buFont typeface="Wingdings" pitchFamily="2" charset="2"/>
              <a:buChar char="u"/>
            </a:pPr>
            <a:r>
              <a:rPr lang="zh-CN" altLang="en-US" sz="2800">
                <a:effectLst>
                  <a:outerShdw blurRad="38100" dist="38100" dir="2700000" algn="tl">
                    <a:srgbClr val="C0C0C0"/>
                  </a:outerShdw>
                </a:effectLst>
                <a:latin typeface="Arial Narrow" pitchFamily="34" charset="0"/>
              </a:rPr>
              <a:t>代码可重用性</a:t>
            </a:r>
          </a:p>
          <a:p>
            <a:pPr eaLnBrk="0" hangingPunct="0">
              <a:spcBef>
                <a:spcPct val="50000"/>
              </a:spcBef>
              <a:buClr>
                <a:srgbClr val="A50021"/>
              </a:buClr>
              <a:buFont typeface="Wingdings" pitchFamily="2" charset="2"/>
              <a:buChar char="u"/>
            </a:pPr>
            <a:r>
              <a:rPr lang="zh-CN" altLang="en-US" sz="2800">
                <a:effectLst>
                  <a:outerShdw blurRad="38100" dist="38100" dir="2700000" algn="tl">
                    <a:srgbClr val="C0C0C0"/>
                  </a:outerShdw>
                </a:effectLst>
                <a:latin typeface="Arial Narrow" pitchFamily="34" charset="0"/>
              </a:rPr>
              <a:t>人员流动</a:t>
            </a:r>
          </a:p>
          <a:p>
            <a:pPr eaLnBrk="0" hangingPunct="0">
              <a:spcBef>
                <a:spcPct val="50000"/>
              </a:spcBef>
              <a:buClr>
                <a:srgbClr val="A50021"/>
              </a:buClr>
              <a:buFont typeface="Wingdings" pitchFamily="2" charset="2"/>
              <a:buChar char="u"/>
            </a:pPr>
            <a:r>
              <a:rPr lang="zh-CN" altLang="en-US" sz="2800">
                <a:solidFill>
                  <a:srgbClr val="9933FF"/>
                </a:solidFill>
                <a:effectLst>
                  <a:outerShdw blurRad="38100" dist="38100" dir="2700000" algn="tl">
                    <a:srgbClr val="C0C0C0"/>
                  </a:outerShdw>
                </a:effectLst>
                <a:latin typeface="Arial Narrow" pitchFamily="34" charset="0"/>
              </a:rPr>
              <a:t>构建管理</a:t>
            </a:r>
          </a:p>
        </p:txBody>
      </p:sp>
      <p:sp>
        <p:nvSpPr>
          <p:cNvPr id="262148" name="AutoShape 4"/>
          <p:cNvSpPr>
            <a:spLocks noChangeArrowheads="1"/>
          </p:cNvSpPr>
          <p:nvPr/>
        </p:nvSpPr>
        <p:spPr bwMode="auto">
          <a:xfrm>
            <a:off x="2473325" y="4995863"/>
            <a:ext cx="4319588" cy="13430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2400" b="1">
                <a:latin typeface="Tahoma" pitchFamily="34" charset="0"/>
              </a:rPr>
              <a:t>需要配置管理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a:t>本章要点</a:t>
            </a:r>
          </a:p>
        </p:txBody>
      </p:sp>
      <p:sp>
        <p:nvSpPr>
          <p:cNvPr id="7171" name="Rectangle 3"/>
          <p:cNvSpPr>
            <a:spLocks noGrp="1" noChangeArrowheads="1"/>
          </p:cNvSpPr>
          <p:nvPr>
            <p:ph type="body" idx="1"/>
          </p:nvPr>
        </p:nvSpPr>
        <p:spPr>
          <a:xfrm>
            <a:off x="1187450" y="1989138"/>
            <a:ext cx="7772400" cy="4114800"/>
          </a:xfrm>
        </p:spPr>
        <p:txBody>
          <a:bodyPr/>
          <a:lstStyle/>
          <a:p>
            <a:r>
              <a:rPr lang="zh-CN" altLang="en-US"/>
              <a:t>工程的概念</a:t>
            </a:r>
          </a:p>
          <a:p>
            <a:r>
              <a:rPr lang="zh-CN" altLang="en-US"/>
              <a:t>软件工程的发展 </a:t>
            </a:r>
          </a:p>
          <a:p>
            <a:r>
              <a:rPr lang="zh-CN" altLang="en-US"/>
              <a:t>软件工程分析</a:t>
            </a:r>
          </a:p>
          <a:p>
            <a:r>
              <a:rPr lang="zh-CN" altLang="en-US"/>
              <a:t>三种过程模型</a:t>
            </a:r>
          </a:p>
          <a:p>
            <a:r>
              <a:rPr lang="zh-CN" altLang="en-US"/>
              <a:t>工程化思考</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t>瀑布模型各个阶段概述</a:t>
            </a:r>
          </a:p>
        </p:txBody>
      </p:sp>
      <p:sp>
        <p:nvSpPr>
          <p:cNvPr id="27651" name="Rectangle 3"/>
          <p:cNvSpPr>
            <a:spLocks noGrp="1" noChangeArrowheads="1"/>
          </p:cNvSpPr>
          <p:nvPr>
            <p:ph type="body" idx="1"/>
          </p:nvPr>
        </p:nvSpPr>
        <p:spPr>
          <a:xfrm>
            <a:off x="611188" y="1916113"/>
            <a:ext cx="8343900" cy="3667125"/>
          </a:xfrm>
        </p:spPr>
        <p:txBody>
          <a:bodyPr/>
          <a:lstStyle/>
          <a:p>
            <a:r>
              <a:rPr lang="zh-CN" altLang="en-US" sz="2600"/>
              <a:t>可行性分析：做还是不做</a:t>
            </a:r>
          </a:p>
          <a:p>
            <a:r>
              <a:rPr lang="zh-CN" altLang="en-US" sz="2600"/>
              <a:t>需求分析： 都有什么功能</a:t>
            </a:r>
          </a:p>
          <a:p>
            <a:r>
              <a:rPr lang="zh-CN" altLang="en-US" sz="2600"/>
              <a:t>概要设计：供有多少子功能</a:t>
            </a:r>
          </a:p>
          <a:p>
            <a:r>
              <a:rPr lang="zh-CN" altLang="en-US" sz="2600"/>
              <a:t>详细设计：子功能怎么实现</a:t>
            </a:r>
          </a:p>
          <a:p>
            <a:r>
              <a:rPr lang="zh-CN" altLang="en-US" sz="2600"/>
              <a:t>编码：子功能实现了吗</a:t>
            </a:r>
          </a:p>
          <a:p>
            <a:r>
              <a:rPr lang="zh-CN" altLang="en-US" sz="2600"/>
              <a:t>测试：功能完备吗</a:t>
            </a:r>
          </a:p>
          <a:p>
            <a:r>
              <a:rPr lang="zh-CN" altLang="en-US" sz="2600"/>
              <a:t>部署：需要多少设备和软件的支持</a:t>
            </a:r>
          </a:p>
          <a:p>
            <a:r>
              <a:rPr lang="zh-CN" altLang="en-US" sz="2600"/>
              <a:t>维护：软件运行的正常吗</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57200" y="817563"/>
            <a:ext cx="8229600" cy="600075"/>
          </a:xfrm>
        </p:spPr>
        <p:txBody>
          <a:bodyPr/>
          <a:lstStyle/>
          <a:p>
            <a:r>
              <a:rPr lang="zh-CN" altLang="en-US"/>
              <a:t>什么是软件配置管理</a:t>
            </a:r>
          </a:p>
        </p:txBody>
      </p:sp>
      <p:sp>
        <p:nvSpPr>
          <p:cNvPr id="263171" name="Rectangle 3"/>
          <p:cNvSpPr>
            <a:spLocks noGrp="1" noChangeArrowheads="1"/>
          </p:cNvSpPr>
          <p:nvPr>
            <p:ph type="body" idx="1"/>
          </p:nvPr>
        </p:nvSpPr>
        <p:spPr>
          <a:xfrm>
            <a:off x="395288" y="1844675"/>
            <a:ext cx="8424862" cy="4608513"/>
          </a:xfrm>
        </p:spPr>
        <p:txBody>
          <a:bodyPr/>
          <a:lstStyle/>
          <a:p>
            <a:r>
              <a:rPr lang="zh-CN" altLang="en-US" sz="2800" b="1"/>
              <a:t>一般定义</a:t>
            </a:r>
            <a:endParaRPr lang="zh-CN" altLang="en-US" sz="2800"/>
          </a:p>
          <a:p>
            <a:pPr lvl="1"/>
            <a:r>
              <a:rPr lang="zh-CN" altLang="en-US" sz="2400" b="1">
                <a:solidFill>
                  <a:schemeClr val="folHlink"/>
                </a:solidFill>
              </a:rPr>
              <a:t>软件配置管理</a:t>
            </a:r>
            <a:r>
              <a:rPr lang="zh-CN" altLang="en-US" sz="2400"/>
              <a:t>就是管理变更的过程</a:t>
            </a:r>
          </a:p>
          <a:p>
            <a:pPr lvl="1"/>
            <a:r>
              <a:rPr lang="zh-CN" altLang="en-US" sz="2400" b="1">
                <a:solidFill>
                  <a:schemeClr val="folHlink"/>
                </a:solidFill>
              </a:rPr>
              <a:t>变更</a:t>
            </a:r>
            <a:r>
              <a:rPr lang="zh-CN" altLang="en-US" sz="2400"/>
              <a:t>是指软件开发活动中的文档、源码和数据的更改。</a:t>
            </a:r>
          </a:p>
          <a:p>
            <a:r>
              <a:rPr lang="zh-CN" altLang="en-US" sz="2800"/>
              <a:t>标准定义</a:t>
            </a:r>
          </a:p>
          <a:p>
            <a:pPr lvl="1"/>
            <a:r>
              <a:rPr lang="en-US" altLang="zh-CN" sz="2400"/>
              <a:t>IEEE</a:t>
            </a:r>
            <a:r>
              <a:rPr lang="zh-CN" altLang="en-US" sz="2400"/>
              <a:t>标准</a:t>
            </a:r>
            <a:r>
              <a:rPr lang="en-US" altLang="zh-CN" sz="2400"/>
              <a:t>729-1983 </a:t>
            </a:r>
          </a:p>
          <a:p>
            <a:pPr lvl="1"/>
            <a:r>
              <a:rPr lang="en-US" altLang="zh-CN" sz="2400">
                <a:ea typeface="楷体_GB2312" pitchFamily="49" charset="-122"/>
              </a:rPr>
              <a:t> </a:t>
            </a:r>
            <a:r>
              <a:rPr lang="zh-CN" altLang="en-US" sz="2400" b="1">
                <a:solidFill>
                  <a:schemeClr val="folHlink"/>
                </a:solidFill>
              </a:rPr>
              <a:t>软件配置管理</a:t>
            </a:r>
            <a:r>
              <a:rPr lang="zh-CN" altLang="en-US" sz="2400"/>
              <a:t>（</a:t>
            </a:r>
            <a:r>
              <a:rPr lang="en-US" altLang="zh-CN" sz="2400"/>
              <a:t>Software Configuration Management</a:t>
            </a:r>
            <a:r>
              <a:rPr lang="zh-CN" altLang="en-US" sz="2400"/>
              <a:t>，简称</a:t>
            </a:r>
            <a:r>
              <a:rPr lang="en-US" altLang="zh-CN" sz="2400"/>
              <a:t>SCM</a:t>
            </a:r>
            <a:r>
              <a:rPr lang="zh-CN" altLang="en-US" sz="2400"/>
              <a:t>）是一门应用技术管理和监督相结合的学科，通过表示和文档标记配置项的功能和物理特性，控制这些特性的变更，记录和报告变更的状态和过程，并验证它们与需求是否一致。</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zh-CN" altLang="en-US"/>
              <a:t>配置管理的标准定义</a:t>
            </a:r>
          </a:p>
        </p:txBody>
      </p:sp>
      <p:sp>
        <p:nvSpPr>
          <p:cNvPr id="264195" name="Rectangle 3"/>
          <p:cNvSpPr>
            <a:spLocks noGrp="1" noChangeArrowheads="1"/>
          </p:cNvSpPr>
          <p:nvPr>
            <p:ph type="body" idx="1"/>
          </p:nvPr>
        </p:nvSpPr>
        <p:spPr/>
        <p:txBody>
          <a:bodyPr/>
          <a:lstStyle/>
          <a:p>
            <a:r>
              <a:rPr lang="zh-CN" altLang="en-US"/>
              <a:t>标识</a:t>
            </a:r>
          </a:p>
          <a:p>
            <a:r>
              <a:rPr lang="zh-CN" altLang="en-US"/>
              <a:t>控制</a:t>
            </a:r>
          </a:p>
          <a:p>
            <a:r>
              <a:rPr lang="zh-CN" altLang="en-US"/>
              <a:t>状态统计</a:t>
            </a:r>
          </a:p>
          <a:p>
            <a:r>
              <a:rPr lang="zh-CN" altLang="en-US"/>
              <a:t>审计和审查</a:t>
            </a:r>
          </a:p>
          <a:p>
            <a:r>
              <a:rPr lang="zh-CN" altLang="en-US"/>
              <a:t>生产</a:t>
            </a:r>
          </a:p>
          <a:p>
            <a:r>
              <a:rPr lang="zh-CN" altLang="en-US"/>
              <a:t>过程管理</a:t>
            </a:r>
          </a:p>
          <a:p>
            <a:r>
              <a:rPr lang="zh-CN" altLang="en-US"/>
              <a:t>小组协作</a:t>
            </a:r>
          </a:p>
          <a:p>
            <a:pPr>
              <a:buFontTx/>
              <a:buNone/>
            </a:pPr>
            <a:endParaRPr lang="en-US" altLang="zh-CN"/>
          </a:p>
        </p:txBody>
      </p:sp>
    </p:spTree>
  </p:cSld>
  <p:clrMapOvr>
    <a:masterClrMapping/>
  </p:clrMapOvr>
</p:sld>
</file>

<file path=ppt/slides/slide202.xml><?xml version="1.0" encoding="UTF-8" standalone="yes"?>
<p:sld xmlns:a="http://schemas.openxmlformats.org/drawingml/2006/main" xmlns:r="http://schemas.openxmlformats.org/officeDocument/2006/relationships" xmlns:p="http://schemas.openxmlformats.org/presentationml/2006/main"><p:cSld><p:spTree><p:nvGrpSpPr><p:cNvPr id="1" name=""/><p:cNvGrpSpPr/><p:nvPr/></p:nvGrpSpPr><p:grpSpPr><a:xfrm><a:off x="0" y="0"/><a:ext cx="0" cy="0"/><a:chOff x="0" y="0"/><a:chExt cx="0" cy="0"/></a:xfrm></p:grpSpPr><p:sp><p:nvSpPr><p:cNvPr id="265218" name="Rectangle 2"/><p:cNvSpPr><a:spLocks noGrp="1" noChangeArrowheads="1"/></p:cNvSpPr><p:nvPr><p:ph type="title"/></p:nvPr></p:nvSpPr><p:spPr><a:xfrm><a:off x="712788" y="1274763"/><a:ext cx="7772400" cy="760412"/></a:xfrm></p:spPr><p:txBody><a:bodyPr/><a:lstStyle/><a:p><a:r><a:rPr lang="en-US" altLang="zh-CN"/><a:t>SCM</a:t></a:r><a:r><a:rPr lang="zh-CN" altLang="en-US"/><a:t>贯穿软件工程整个生命期</a:t></a:r></a:p></p:txBody></p:sp><p:sp><p:nvSpPr><p:cNvPr id="265219" name="Rectangle 3"/><p:cNvSpPr><a:spLocks noGrp="1" noChangeArrowheads="1"/></p:cNvSpPr><p:nvPr><p:ph type="body" idx="1"/></p:nvPr></p:nvSpPr><p:spPr/><p:txBody><a:bodyPr/><a:lstStyle/><a:p><a:endParaRPr lang="en-US" altLang="zh-CN" sz="2000"><a:ea typeface=""/><a:cs typeface=""/></a:endParaRPr></a:p><a:p><a:pPr><a:buFontTx/><a:buNone/></a:pPr><a:endParaRPr lang="en-US" altLang="zh-CN" sz="2000"/></a:p></p:txBody></p:sp><p:grpSp><p:nvGrpSpPr><p:cNvPr id="265220" name="Group 4"/><p:cNvGrpSpPr><a:grpSpLocks/></p:cNvGrpSpPr><p:nvPr/></p:nvGrpSpPr><p:grpSpPr bwMode="auto"><a:xfrm><a:off x="712788" y="2514600"/><a:ext cx="5903912" cy="3454400"/><a:chOff x="431" y="1888"/><a:chExt cx="3719" cy="2177"/></a:xfrm></p:grpSpPr><p:sp><p:nvSpPr><p:cNvPr id="265221" name="Rectangle 5"/><p:cNvSpPr><a:spLocks noChangeArrowheads="1"/></p:cNvSpPr><p:nvPr/></p:nvSpPr><p:spPr bwMode="auto"><a:xfrm><a:off x="431" y="1888"/><a:ext cx="816" cy="272"/></a:xfrm><a:prstGeom prst="rect"><a:avLst/></a:prstGeom><a:solidFill><a:srgbClr val="33CC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b="1"><a:solidFill><a:srgbClr val="D60093"/></a:solidFill><a:latin typeface="Tahoma" pitchFamily="34" charset="0"/></a:rPr><a:t>可行性分析</a:t></a:r></a:p></p:txBody></p:sp><p:sp><p:nvSpPr><p:cNvPr id="265222" name="Rectangle 6"/><p:cNvSpPr><a:spLocks noChangeArrowheads="1"/></p:cNvSpPr><p:nvPr/></p:nvSpPr><p:spPr bwMode="auto"><a:xfrm><a:off x="748" y="2160"/><a:ext cx="816" cy="272"/></a:xfrm><a:prstGeom prst="rect"><a:avLst/></a:prstGeom><a:solidFill><a:srgbClr val="33CC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b="1"><a:solidFill><a:srgbClr val="D60093"/></a:solidFill><a:latin typeface="Tahoma" pitchFamily="34" charset="0"/></a:rPr><a:t>需求分析</a:t></a:r></a:p></p:txBody></p:sp><p:sp><p:nvSpPr><p:cNvPr id="265223" name="Rectangle 7"/><p:cNvSpPr><a:spLocks noChangeArrowheads="1"/></p:cNvSpPr><p:nvPr/></p:nvSpPr><p:spPr bwMode="auto"><a:xfrm><a:off x="1066" y="2432"/><a:ext cx="816" cy="272"/></a:xfrm><a:prstGeom prst="rect"><a:avLst/></a:prstGeom><a:solidFill><a:srgbClr val="33CC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b="1"><a:solidFill><a:srgbClr val="D60093"/></a:solidFill><a:latin typeface="Tahoma" pitchFamily="34" charset="0"/></a:rPr><a:t>概要设计</a:t></a:r></a:p></p:txBody></p:sp><p:sp><p:nvSpPr><p:cNvPr id="265224" name="Rectangle 8"/><p:cNvSpPr><a:spLocks noChangeArrowheads="1"/></p:cNvSpPr><p:nvPr/></p:nvSpPr><p:spPr bwMode="auto"><a:xfrm><a:off x="1384" y="2704"/><a:ext cx="816" cy="272"/></a:xfrm><a:prstGeom prst="rect"><a:avLst/></a:prstGeom><a:solidFill><a:srgbClr val="33CC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b="1"><a:solidFill><a:srgbClr val="D60093"/></a:solidFill><a:latin typeface="Tahoma" pitchFamily="34" charset="0"/></a:rPr><a:t>详细设计</a:t></a:r></a:p></p:txBody></p:sp><p:sp><p:nvSpPr><p:cNvPr id="265225" name="Rectangle 9"/><p:cNvSpPr><a:spLocks noChangeArrowheads="1"/></p:cNvSpPr><p:nvPr/></p:nvSpPr><p:spPr bwMode="auto"><a:xfrm><a:off x="1701" y="2976"/><a:ext cx="816" cy="272"/></a:xfrm><a:prstGeom prst="rect"><a:avLst/></a:prstGeom><a:solidFill><a:srgbClr val="33CC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b="1"><a:solidFill><a:srgbClr val="D60093"/></a:solidFill><a:latin typeface="Tahoma" pitchFamily="34" charset="0"/></a:rPr><a:t>编码</a:t></a:r></a:p></p:txBody></p:sp><p:sp><p:nvSpPr><p:cNvPr id="265226" name="Rectangle 10"/><p:cNvSpPr><a:spLocks noChangeArrowheads="1"/></p:cNvSpPr><p:nvPr/></p:nvSpPr><p:spPr bwMode="auto"><a:xfrm><a:off x="2019" y="3249"/><a:ext cx="816" cy="272"/></a:xfrm><a:prstGeom prst="rect"><a:avLst/></a:prstGeom><a:solidFill><a:srgbClr val="33CC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b="1"><a:solidFill><a:srgbClr val="D60093"/></a:solidFill><a:latin typeface="Tahoma" pitchFamily="34" charset="0"/></a:rPr><a:t>测试</a:t></a:r></a:p></p:txBody></p:sp><p:sp><p:nvSpPr><p:cNvPr id="265227" name="Rectangle 11"/><p:cNvSpPr><a:spLocks noChangeArrowheads="1"/></p:cNvSpPr><p:nvPr/></p:nvSpPr><p:spPr bwMode="auto"><a:xfrm><a:off x="2336" y="3521"/><a:ext cx="816" cy="272"/></a:xfrm><a:prstGeom prst="rect"><a:avLst/></a:prstGeom><a:solidFill><a:srgbClr val="33CC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b="1"><a:solidFill><a:srgbClr val="D60093"/></a:solidFill><a:latin typeface="Tahoma" pitchFamily="34" charset="0"/></a:rPr><a:t>部署</a:t></a:r></a:p></p:txBody></p:sp><p:sp><p:nvSpPr><p:cNvPr id="265228" name="Rectangle 12"/><p:cNvSpPr><a:spLocks noChangeArrowheads="1"/></p:cNvSpPr><p:nvPr/></p:nvSpPr><p:spPr bwMode="auto"><a:xfrm><a:off x="2654" y="3793"/><a:ext cx="816" cy="272"/></a:xfrm><a:prstGeom prst="rect"><a:avLst/></a:prstGeom><a:solidFill><a:srgbClr val="33CC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b="1"><a:solidFill><a:srgbClr val="D60093"/></a:solidFill><a:latin typeface="Tahoma" pitchFamily="34" charset="0"/></a:rPr><a:t>维护</a:t></a:r></a:p></p:txBody></p:sp><p:sp><p:nvSpPr><p:cNvPr id="265229" name="AutoShape 13"/><p:cNvSpPr><a:spLocks noChangeArrowheads="1"/></p:cNvSpPr><p:nvPr/></p:nvSpPr><p:spPr bwMode="auto"><a:xfrm><a:off x="431" y="2160"/><a:ext cx="2222" cy="1905"/></a:xfrm><a:prstGeom prst="rtTriangle"><a:avLst/></a:prstGeom><a:solidFill><a:srgbClr val="CC66FF"/></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zh-CN" altLang="en-US" sz="2400" b="1"><a:latin typeface="Tahoma" pitchFamily="34" charset="0"/></a:rPr><a:t>软件团队</a:t></a:r></a:p></p:txBody></p:sp><p:sp><p:nvSpPr><p:cNvPr id="265230" name="AutoShape 14"/><p:cNvSpPr><a:spLocks noChangeArrowheads="1"/></p:cNvSpPr><p:nvPr/></p:nvSpPr><p:spPr bwMode="auto"><a:xfrm rot="2453174"><a:off x="884" y="2704"/><a:ext cx="3266" cy="227"/></a:xfrm><a:prstGeom prst="rightArrow"><a:avLst><a:gd name="adj1" fmla="val 50000"/><a:gd name="adj2" fmla="val 359692"/></a:avLst></a:prstGeom><a:solidFill><a:schemeClr val="accent1"/></a:solidFill><a:ln w="9525"><a:solidFill><a:schemeClr val="tx1"/></a:solidFill><a:miter lim="800000"/><a:headEnd/><a:tailEnd/></a:ln><a:effectLst/><a:extLst><a:ext uri="{AF507438-7753-43E0-B8FC-AC1667EBCBE1}"><a14:hiddenEffects xmlns:a14="http://schemas.microsoft.com/office/drawing/2010/main"><a:effectLst><a:outerShdw dist="35921" dir="2700000" algn="ctr" rotWithShape="0"><a:schemeClr val="bg2"/></a:outerShdw></a:effectLst></a14:hiddenEffects></a:ext></a:extLst></p:spPr><p:txBody><a:bodyPr wrap="none" lIns="91414" tIns="45708" rIns="91414" bIns="45708" anchor="ctr"/><a:lstStyle/><a:p><a:pPr algn="ctr"/><a:r><a:rPr lang="en-US" altLang="zh-CN" sz="2000" b="1"><a:latin typeface="Tahoma" pitchFamily="34" charset="0"/></a:rPr><a:t>Time</a:t></a:r></a:p></p:txBody></p:sp></p:grpSp><p:sp><p:nvSpPr><p:cNvPr id="265231" name="Freeform 15"/><p:cNvSpPr><a:spLocks/></p:cNvSpPr><p:nvPr/></p:nvSpPr><p:spPr bwMode="auto"><a:xfrm><a:off x="1198563" y="2708275"/><a:ext cx="852487" cy="1728788"/></a:xfrm><a:custGeom><a:avLst/><a:gdLst><a:gd name="T0" fmla="*/ 265 w 537"/><a:gd name="T1" fmla="*/ 0 h 1089"/><a:gd name="T2" fmla="*/ 38 w 537"/><a:gd name="T3" fmla="*/ 499 h 1089"/><a:gd name="T4" fmla="*/ 492 w 537"/><a:gd name="T5" fmla="*/ 635 h 1089"/><a:gd name="T6" fmla="*/ 311 w 537"/><a:gd name="T7" fmla="*/ 1089 h 1089"/></a:gdLst><a:ahLst/><a:cxnLst><a:cxn ang="0"><a:pos x="T0" y="T1"/></a:cxn><a:cxn ang="0"><a:pos x="T2" y="T3"/></a:cxn><a:cxn ang="0"><a:pos x="T4" y="T5"/></a:cxn><a:cxn ang="0"><a:pos x="T6" y="T7"/></a:cxn></a:cxnLst><a:rect l="0" t="0" r="r" b="b"/><a:pathLst><a:path w="537" h="1089"><a:moveTo><a:pt x="265" y="0"/></a:moveTo><a:cubicBezTo><a:pt x="132" y="196"/><a:pt x="0" y="393"/><a:pt x="38" y="499"/></a:cubicBezTo><a:cubicBezTo><a:pt x="76" y="605"/><a:pt x="447" y="537"/><a:pt x="492" y="635"/></a:cubicBezTo><a:cubicBezTo><a:pt x="537" y="733"/><a:pt x="349" y="1006"/><a:pt x="311" y="1089"/></a:cubicBezTo></a:path></a:pathLst></a:custGeom><a:noFill/><a:ln w="57150" cmpd="sng"><a:solidFill><a:schemeClr val="tx1"/></a:solidFill><a:round/><a:headEnd/><a:tailEnd/></a:ln><a:effectLst/><a:extLst><a:ext uri="{909E8E84-426E-40DD-AFC4-6F175D3DCCD1}"><a14:hiddenFill xmlns:a14="http://schemas.microsoft.com/office/drawing/2010/main"><a:solidFill><a:schemeClr val="accent1"/></a:solidFill></a14:hiddenFill></a:ext><a:ext uri="{AF507438-7753-43E0-B8FC-AC1667EBCBE1}"><a14:hiddenEffects xmlns:a14="http://schemas.microsoft.com/office/drawing/2010/main"><a:effectLst><a:outerShdw dist="35921" dir="2700000" algn="ctr" rotWithShape="0"><a:schemeClr val="bg2"/></a:outerShdw></a:effectLst></a14:hiddenEffects></a:ext></a:extLst></p:spPr><p:txBody><a:bodyPr/><a:lstStyle/><a:p><a:endParaRPr lang="zh-CN" altLang="en-US"/></a:p></p:txBody></p:sp><p:sp><p:nvSpPr><p:cNvPr id="265232" name="Freeform 16"/><p:cNvSpPr><a:spLocks/></p:cNvSpPr><p:nvPr/></p:nvSpPr><p:spPr bwMode="auto"><a:xfrm><a:off x="2051050" y="3933825"/><a:ext cx="1008063" cy="1584325"/></a:xfrm><a:custGeom><a:avLst/><a:gdLst><a:gd name="T0" fmla="*/ 317 w 635"/><a:gd name="T1" fmla="*/ 0 h 998"/><a:gd name="T2" fmla="*/ 0 w 635"/><a:gd name="T3" fmla="*/ 544 h 998"/><a:gd name="T4" fmla="*/ 317 w 635"/><a:gd name="T5" fmla="*/ 953 h 998"/><a:gd name="T6" fmla="*/ 635 w 635"/><a:gd name="T7" fmla="*/ 816 h 998"/></a:gdLst><a:ahLst/><a:cxnLst><a:cxn ang="0"><a:pos x="T0" y="T1"/></a:cxn><a:cxn ang="0"><a:pos x="T2" y="T3"/></a:cxn><a:cxn ang="0"><a:pos x="T4" y="T5"/></a:cxn><a:cxn ang="0"><a:pos x="T6" y="T7"/></a:cxn></a:cxnLst><a:rect l="0" t="0" r="r" b="b"/><a:pathLst><a:path w="635" h="998"><a:moveTo><a:pt x="317" y="0"/></a:moveTo><a:cubicBezTo><a:pt x="158" y="192"/><a:pt x="0" y="385"/><a:pt x="0" y="544"/></a:cubicBezTo><a:cubicBezTo><a:pt x="0" y="703"/><a:pt x="211" y="908"/><a:pt x="317" y="953"/></a:cubicBezTo><a:cubicBezTo><a:pt x="423" y="998"/><a:pt x="582" y="846"/><a:pt x="635" y="816"/></a:cubicBezTo></a:path></a:pathLst></a:custGeom><a:noFill/><a:ln w="57150" cmpd="sng"><a:solidFill><a:schemeClr val="tx1"/></a:solidFill><a:round/><a:headEnd/><a:tailEnd/></a:ln><a:effectLst/><a:extLst><a:ext uri="{909E8E84-426E-40DD-AFC4-6F175D3DCCD1}"><a14:hiddenFill xmlns:a14="http://schemas.microsoft.com/office/drawing/2010/main"><a:solidFill><a:schemeClr val="accent1"/></a:solidFill></a14:hiddenFill></a:ext><a:ext uri="{AF507438-7753-43E0-B8FC-AC1667EBCBE1}"><a14:hiddenEffects xmlns:a14="http://schemas.microsoft.com/office/drawing/2010/main"><a:effectLst><a:outerShdw dist="35921" dir="2700000" algn="ctr" rotWithShape="0"><a:schemeClr val="bg2"/></a:outerShdw></a:effectLst></a14:hiddenEffects></a:ext></a:extLst></p:spPr><p:txBody><a:bodyPr/><a:lstStyle/><a:p><a:endParaRPr lang="zh-CN" altLang="en-US"/></a:p></p:txBody></p:sp><p:sp><p:nvSpPr><p:cNvPr id="265233" name="Freeform 17"/><p:cNvSpPr><a:spLocks/></p:cNvSpPr><p:nvPr/></p:nvSpPr><p:spPr bwMode="auto"><a:xfrm><a:off x="2987675" y="5157788"/><a:ext cx="1727200" cy="1368425"/></a:xfrm><a:custGeom><a:avLst/><a:gdLst><a:gd name="T0" fmla="*/ 0 w 1088"/><a:gd name="T1" fmla="*/ 416 h 862"/><a:gd name="T2" fmla="*/ 136 w 1088"/><a:gd name="T3" fmla="*/ 280 h 862"/><a:gd name="T4" fmla="*/ 317 w 1088"/><a:gd name="T5" fmla="*/ 824 h 862"/><a:gd name="T6" fmla="*/ 226 w 1088"/><a:gd name="T7" fmla="*/ 189 h 862"/><a:gd name="T8" fmla="*/ 408 w 1088"/><a:gd name="T9" fmla="*/ 325 h 862"/><a:gd name="T10" fmla="*/ 589 w 1088"/><a:gd name="T11" fmla="*/ 824 h 862"/><a:gd name="T12" fmla="*/ 499 w 1088"/><a:gd name="T13" fmla="*/ 98 h 862"/><a:gd name="T14" fmla="*/ 680 w 1088"/><a:gd name="T15" fmla="*/ 235 h 862"/><a:gd name="T16" fmla="*/ 998 w 1088"/><a:gd name="T17" fmla="*/ 733 h 862"/><a:gd name="T18" fmla="*/ 1088 w 1088"/><a:gd name="T19" fmla="*/ 552 h 862"/></a:gdLst><a:ahLst/><a:cxnLst><a:cxn ang="0"><a:pos x="T0" y="T1"/></a:cxn><a:cxn ang="0"><a:pos x="T2" y="T3"/></a:cxn><a:cxn ang="0"><a:pos x="T4" y="T5"/></a:cxn><a:cxn ang="0"><a:pos x="T6" y="T7"/></a:cxn><a:cxn ang="0"><a:pos x="T8" y="T9"/></a:cxn><a:cxn ang="0"><a:pos x="T10" y="T11"/></a:cxn><a:cxn ang="0"><a:pos x="T12" y="T13"/></a:cxn><a:cxn ang="0"><a:pos x="T14" y="T15"/></a:cxn><a:cxn ang="0"><a:pos x="T16" y="T17"/></a:cxn><a:cxn ang="0"><a:pos x="T18" y="T19"/></a:cxn></a:cxnLst><a:rect l="0" t="0" r="r" b="b"/><a:pathLst><a:path w="1088" h="862"><a:moveTo><a:pt x="0" y="416"/></a:moveTo><a:cubicBezTo><a:pt x="41" y="314"/><a:pt x="83" y="212"/><a:pt x="136" y="280"/></a:cubicBezTo><a:cubicBezTo><a:pt x="189" y="348"/><a:pt x="302" y="839"/><a:pt x="317" y="824"/></a:cubicBezTo><a:cubicBezTo><a:pt x="332" y="809"/><a:pt x="211" y="272"/><a:pt x="226" y="189"/></a:cubicBezTo><a:cubicBezTo><a:pt x="241" y="106"/><a:pt x="348" y="219"/><a:pt x="408" y="325"/></a:cubicBezTo><a:cubicBezTo><a:pt x="468" y="431"/><a:pt x="574" y="862"/><a:pt x="589" y="824"/></a:cubicBezTo><a:cubicBezTo><a:pt x="604" y="786"/><a:pt x="484" y="196"/><a:pt x="499" y="98"/></a:cubicBezTo><a:cubicBezTo><a:pt x="514" y="0"/><a:pt x="597" y="129"/><a:pt x="680" y="235"/></a:cubicBezTo><a:cubicBezTo><a:pt x="763" y="341"/><a:pt x="930" y="680"/><a:pt x="998" y="733"/></a:cubicBezTo><a:cubicBezTo><a:pt x="1066" y="786"/><a:pt x="1077" y="669"/><a:pt x="1088" y="552"/></a:cubicBezTo></a:path></a:pathLst></a:custGeom><a:noFill/><a:ln w="57150" cmpd="sng"><a:solidFill><a:schemeClr val="tx1"/></a:solidFill><a:round/><a:headEnd/><a:tailEnd/></a:ln><a:effectLst/><a:extLst><a:ext uri="{909E8E84-426E-40DD-AFC4-6F175D3DCCD1}"><a14:hiddenFill xmlns:a14="http://schemas.microsoft.com/office/drawing/2010/main"><a:solidFill><a:schemeClr val="accent1"/></a:solidFill></a14:hiddenFill></a:ext><a:ext uri="{AF507438-7753-43E0-B8FC-AC1667EBCBE1}"><a14:hiddenEffects xmlns:a14="http://schemas.microsoft.com/office/drawing/2010/main"><a:effectLst><a:outerShdw dist="35921" dir="2700000" algn="ctr" rotWithShape="0"><a:schemeClr val="bg2"/></a:outerShdw></a:effectLst></a14:hiddenEffects></a:ext></a:extLst></p:spPr><p:txBody><a:bodyPr/><a:lstStyle/><a:p><a:endParaRPr lang="zh-CN" altLang="en-US"/></a:p></p:txBody></p:sp></p:spTree></p:cSld><p:clrMapOvr><a:masterClrMapping/></p:clrMapOvr></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zh-CN" altLang="en-US"/>
              <a:t>软件配置</a:t>
            </a:r>
          </a:p>
        </p:txBody>
      </p:sp>
      <p:sp>
        <p:nvSpPr>
          <p:cNvPr id="266243" name="Rectangle 3"/>
          <p:cNvSpPr>
            <a:spLocks noGrp="1" noChangeArrowheads="1"/>
          </p:cNvSpPr>
          <p:nvPr>
            <p:ph type="body" idx="1"/>
          </p:nvPr>
        </p:nvSpPr>
        <p:spPr>
          <a:xfrm>
            <a:off x="323850" y="2017713"/>
            <a:ext cx="8631238" cy="4114800"/>
          </a:xfrm>
        </p:spPr>
        <p:txBody>
          <a:bodyPr/>
          <a:lstStyle/>
          <a:p>
            <a:r>
              <a:rPr lang="zh-CN" altLang="en-US"/>
              <a:t>软件配置定义</a:t>
            </a:r>
          </a:p>
          <a:p>
            <a:r>
              <a:rPr lang="zh-CN" altLang="en-US"/>
              <a:t>配置项（</a:t>
            </a:r>
            <a:r>
              <a:rPr lang="en-US" altLang="zh-CN"/>
              <a:t>CI, Configuration Item</a:t>
            </a:r>
            <a:r>
              <a:rPr lang="zh-CN" altLang="en-US"/>
              <a:t>）</a:t>
            </a:r>
          </a:p>
          <a:p>
            <a:r>
              <a:rPr lang="zh-CN" altLang="en-US" b="1">
                <a:solidFill>
                  <a:schemeClr val="folHlink"/>
                </a:solidFill>
              </a:rPr>
              <a:t>配置管理</a:t>
            </a:r>
            <a:r>
              <a:rPr lang="zh-CN" altLang="en-US"/>
              <a:t>是标识和控制配置项。</a:t>
            </a:r>
          </a:p>
          <a:p>
            <a:endParaRPr lang="en-US" altLang="zh-CN"/>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zh-CN" altLang="en-US"/>
              <a:t>配置管理常规内容</a:t>
            </a:r>
          </a:p>
        </p:txBody>
      </p:sp>
      <p:sp>
        <p:nvSpPr>
          <p:cNvPr id="267267" name="Rectangle 3"/>
          <p:cNvSpPr>
            <a:spLocks noGrp="1" noChangeArrowheads="1"/>
          </p:cNvSpPr>
          <p:nvPr>
            <p:ph type="body" idx="1"/>
          </p:nvPr>
        </p:nvSpPr>
        <p:spPr>
          <a:xfrm>
            <a:off x="539750" y="2017713"/>
            <a:ext cx="8415338" cy="4114800"/>
          </a:xfrm>
        </p:spPr>
        <p:txBody>
          <a:bodyPr/>
          <a:lstStyle/>
          <a:p>
            <a:r>
              <a:rPr lang="zh-CN" altLang="en-US"/>
              <a:t>标识和版本控制</a:t>
            </a:r>
          </a:p>
          <a:p>
            <a:r>
              <a:rPr lang="zh-CN" altLang="en-US"/>
              <a:t>变更控制</a:t>
            </a:r>
          </a:p>
          <a:p>
            <a:r>
              <a:rPr lang="zh-CN" altLang="en-US"/>
              <a:t>状态报告</a:t>
            </a:r>
          </a:p>
          <a:p>
            <a:r>
              <a:rPr lang="zh-CN" altLang="en-US"/>
              <a:t>配置审核</a:t>
            </a:r>
          </a:p>
          <a:p>
            <a:endParaRPr lang="en-US" altLang="zh-CN"/>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zh-CN" altLang="en-US"/>
              <a:t>配置管理逻辑</a:t>
            </a:r>
          </a:p>
        </p:txBody>
      </p:sp>
      <p:sp>
        <p:nvSpPr>
          <p:cNvPr id="268291" name="Rectangle 3"/>
          <p:cNvSpPr>
            <a:spLocks noGrp="1" noChangeArrowheads="1"/>
          </p:cNvSpPr>
          <p:nvPr>
            <p:ph type="body" idx="1"/>
          </p:nvPr>
        </p:nvSpPr>
        <p:spPr/>
        <p:txBody>
          <a:bodyPr/>
          <a:lstStyle/>
          <a:p>
            <a:r>
              <a:rPr lang="zh-CN" altLang="en-US"/>
              <a:t>记录配置项的五个方面：</a:t>
            </a:r>
          </a:p>
          <a:p>
            <a:pPr lvl="1"/>
            <a:r>
              <a:rPr lang="zh-CN" altLang="en-US"/>
              <a:t>谁创建的？</a:t>
            </a:r>
          </a:p>
          <a:p>
            <a:pPr lvl="1"/>
            <a:r>
              <a:rPr lang="zh-CN" altLang="en-US"/>
              <a:t>从哪里来？</a:t>
            </a:r>
          </a:p>
          <a:p>
            <a:pPr lvl="1"/>
            <a:r>
              <a:rPr lang="zh-CN" altLang="en-US"/>
              <a:t>什么时间创建的？</a:t>
            </a:r>
          </a:p>
          <a:p>
            <a:pPr lvl="1"/>
            <a:r>
              <a:rPr lang="zh-CN" altLang="en-US"/>
              <a:t>为什么创建此配置项？ </a:t>
            </a:r>
          </a:p>
          <a:p>
            <a:pPr lvl="1"/>
            <a:r>
              <a:rPr lang="zh-CN" altLang="en-US"/>
              <a:t>当前在哪里？</a:t>
            </a:r>
          </a:p>
          <a:p>
            <a:pPr lvl="1"/>
            <a:r>
              <a:rPr lang="zh-CN" altLang="en-US"/>
              <a:t>将到哪里去？</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zh-CN" altLang="en-US"/>
              <a:t>配置项粒度</a:t>
            </a:r>
          </a:p>
        </p:txBody>
      </p:sp>
      <p:sp>
        <p:nvSpPr>
          <p:cNvPr id="269315" name="Rectangle 3"/>
          <p:cNvSpPr>
            <a:spLocks noGrp="1" noChangeArrowheads="1"/>
          </p:cNvSpPr>
          <p:nvPr>
            <p:ph type="body" idx="1"/>
          </p:nvPr>
        </p:nvSpPr>
        <p:spPr>
          <a:xfrm>
            <a:off x="539750" y="2060575"/>
            <a:ext cx="8415338" cy="4071938"/>
          </a:xfrm>
        </p:spPr>
        <p:txBody>
          <a:bodyPr/>
          <a:lstStyle/>
          <a:p>
            <a:r>
              <a:rPr lang="zh-CN" altLang="en-US"/>
              <a:t>文件内容级</a:t>
            </a:r>
          </a:p>
          <a:p>
            <a:r>
              <a:rPr lang="zh-CN" altLang="en-US"/>
              <a:t>文件级</a:t>
            </a:r>
          </a:p>
          <a:p>
            <a:r>
              <a:rPr lang="zh-CN" altLang="en-US"/>
              <a:t>文件夹级</a:t>
            </a:r>
          </a:p>
          <a:p>
            <a:r>
              <a:rPr lang="zh-CN" altLang="en-US"/>
              <a:t>其他</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ltLang="zh-CN"/>
              <a:t>SCM</a:t>
            </a:r>
            <a:r>
              <a:rPr lang="zh-CN" altLang="en-US"/>
              <a:t>工具核心功能</a:t>
            </a:r>
          </a:p>
        </p:txBody>
      </p:sp>
      <p:sp>
        <p:nvSpPr>
          <p:cNvPr id="270339" name="Rectangle 3"/>
          <p:cNvSpPr>
            <a:spLocks noGrp="1" noChangeArrowheads="1"/>
          </p:cNvSpPr>
          <p:nvPr>
            <p:ph type="body" idx="1"/>
          </p:nvPr>
        </p:nvSpPr>
        <p:spPr/>
        <p:txBody>
          <a:bodyPr/>
          <a:lstStyle/>
          <a:p>
            <a:r>
              <a:rPr lang="zh-CN" altLang="en-US"/>
              <a:t>版本控制</a:t>
            </a:r>
          </a:p>
          <a:p>
            <a:r>
              <a:rPr lang="zh-CN" altLang="en-US"/>
              <a:t>变更控制</a:t>
            </a:r>
          </a:p>
          <a:p>
            <a:r>
              <a:rPr lang="zh-CN" altLang="en-US"/>
              <a:t>配置控制</a:t>
            </a:r>
          </a:p>
          <a:p>
            <a:r>
              <a:rPr lang="zh-CN" altLang="en-US"/>
              <a:t>状态统计</a:t>
            </a:r>
          </a:p>
          <a:p>
            <a:r>
              <a:rPr lang="zh-CN" altLang="en-US"/>
              <a:t>配置审计</a:t>
            </a:r>
          </a:p>
          <a:p>
            <a:endParaRPr lang="en-US" altLang="zh-CN"/>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zh-CN" altLang="en-US"/>
              <a:t>版本控制</a:t>
            </a:r>
          </a:p>
        </p:txBody>
      </p:sp>
      <p:sp>
        <p:nvSpPr>
          <p:cNvPr id="271363" name="Rectangle 3"/>
          <p:cNvSpPr>
            <a:spLocks noGrp="1" noChangeArrowheads="1"/>
          </p:cNvSpPr>
          <p:nvPr>
            <p:ph type="body" idx="1"/>
          </p:nvPr>
        </p:nvSpPr>
        <p:spPr>
          <a:xfrm>
            <a:off x="468313" y="2133600"/>
            <a:ext cx="8486775" cy="4391025"/>
          </a:xfrm>
        </p:spPr>
        <p:txBody>
          <a:bodyPr/>
          <a:lstStyle/>
          <a:p>
            <a:pPr>
              <a:lnSpc>
                <a:spcPct val="90000"/>
              </a:lnSpc>
            </a:pPr>
            <a:r>
              <a:rPr lang="zh-CN" altLang="en-US"/>
              <a:t>定义</a:t>
            </a:r>
          </a:p>
          <a:p>
            <a:pPr lvl="1">
              <a:lnSpc>
                <a:spcPct val="90000"/>
              </a:lnSpc>
            </a:pPr>
            <a:r>
              <a:rPr lang="zh-CN" altLang="en-US">
                <a:ea typeface="楷体_GB2312" pitchFamily="49" charset="-122"/>
              </a:rPr>
              <a:t>版本控制是配置管理的基本要求，它可以保证在任何时刻恢复任何一个配置项的任何一个版本。</a:t>
            </a:r>
          </a:p>
          <a:p>
            <a:pPr lvl="1">
              <a:lnSpc>
                <a:spcPct val="90000"/>
              </a:lnSpc>
            </a:pPr>
            <a:r>
              <a:rPr lang="zh-CN" altLang="en-US">
                <a:ea typeface="楷体_GB2312" pitchFamily="49" charset="-122"/>
              </a:rPr>
              <a:t>版本控制主要是对变更配置项的软件行为及变更结果提供一个可跟踪的手段，便于软件开发工作以基线渐进的方式完成。</a:t>
            </a:r>
            <a:endParaRPr lang="zh-CN" altLang="en-US"/>
          </a:p>
          <a:p>
            <a:pPr>
              <a:lnSpc>
                <a:spcPct val="90000"/>
              </a:lnSpc>
            </a:pPr>
            <a:r>
              <a:rPr lang="zh-CN" altLang="en-US"/>
              <a:t>版本</a:t>
            </a:r>
          </a:p>
          <a:p>
            <a:pPr>
              <a:lnSpc>
                <a:spcPct val="90000"/>
              </a:lnSpc>
            </a:pPr>
            <a:r>
              <a:rPr lang="zh-CN" altLang="en-US"/>
              <a:t>配置标识 </a:t>
            </a:r>
          </a:p>
          <a:p>
            <a:pPr>
              <a:lnSpc>
                <a:spcPct val="90000"/>
              </a:lnSpc>
            </a:pPr>
            <a:r>
              <a:rPr lang="zh-CN" altLang="en-US"/>
              <a:t>软件组成单元 </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zh-CN" altLang="en-US"/>
              <a:t>变更控制 </a:t>
            </a:r>
          </a:p>
        </p:txBody>
      </p:sp>
      <p:sp>
        <p:nvSpPr>
          <p:cNvPr id="272387" name="Rectangle 3"/>
          <p:cNvSpPr>
            <a:spLocks noGrp="1" noChangeArrowheads="1"/>
          </p:cNvSpPr>
          <p:nvPr>
            <p:ph type="body" idx="1"/>
          </p:nvPr>
        </p:nvSpPr>
        <p:spPr>
          <a:xfrm>
            <a:off x="539750" y="2060575"/>
            <a:ext cx="8415338" cy="4071938"/>
          </a:xfrm>
        </p:spPr>
        <p:txBody>
          <a:bodyPr/>
          <a:lstStyle/>
          <a:p>
            <a:pPr>
              <a:lnSpc>
                <a:spcPct val="90000"/>
              </a:lnSpc>
            </a:pPr>
            <a:r>
              <a:rPr lang="zh-CN" altLang="en-US"/>
              <a:t>定义</a:t>
            </a:r>
          </a:p>
          <a:p>
            <a:pPr lvl="1">
              <a:lnSpc>
                <a:spcPct val="90000"/>
              </a:lnSpc>
            </a:pPr>
            <a:r>
              <a:rPr lang="zh-CN" altLang="en-US">
                <a:ea typeface="楷体_GB2312" pitchFamily="49" charset="-122"/>
              </a:rPr>
              <a:t>变更管理主要是控制和协调不同责任的软件开发人员有效的交流。软件过程中某一阶段的变更，均要引起软件配置的变更，这种变更必须严格加以控制和管理，保持修改信息，并把精确、清晰的信息传递到软件工程过程的下一步。</a:t>
            </a:r>
            <a:endParaRPr lang="zh-CN" altLang="en-US"/>
          </a:p>
          <a:p>
            <a:pPr>
              <a:lnSpc>
                <a:spcPct val="90000"/>
              </a:lnSpc>
            </a:pPr>
            <a:r>
              <a:rPr lang="zh-CN" altLang="en-US"/>
              <a:t>变更请求（</a:t>
            </a:r>
            <a:r>
              <a:rPr lang="en-US" altLang="zh-CN"/>
              <a:t>Change Request</a:t>
            </a:r>
            <a:r>
              <a:rPr lang="zh-CN" altLang="en-US"/>
              <a:t>，简称</a:t>
            </a:r>
            <a:r>
              <a:rPr lang="en-US" altLang="zh-CN"/>
              <a:t>CR</a:t>
            </a:r>
            <a:r>
              <a:rPr lang="zh-CN" altLang="en-US"/>
              <a:t>）</a:t>
            </a:r>
          </a:p>
          <a:p>
            <a:pPr>
              <a:lnSpc>
                <a:spcPct val="90000"/>
              </a:lnSpc>
            </a:pPr>
            <a:r>
              <a:rPr lang="zh-CN" altLang="en-US"/>
              <a:t>变更的起源</a:t>
            </a:r>
          </a:p>
          <a:p>
            <a:pPr>
              <a:lnSpc>
                <a:spcPct val="90000"/>
              </a:lnSpc>
            </a:pPr>
            <a:r>
              <a:rPr lang="zh-CN" altLang="en-US"/>
              <a:t>对变更进行控制的机构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可行性分析</a:t>
            </a:r>
          </a:p>
        </p:txBody>
      </p:sp>
      <p:sp>
        <p:nvSpPr>
          <p:cNvPr id="28675" name="Rectangle 3"/>
          <p:cNvSpPr>
            <a:spLocks noGrp="1" noChangeArrowheads="1"/>
          </p:cNvSpPr>
          <p:nvPr>
            <p:ph type="body" idx="1"/>
          </p:nvPr>
        </p:nvSpPr>
        <p:spPr>
          <a:xfrm>
            <a:off x="323850" y="2276475"/>
            <a:ext cx="8631238" cy="3856038"/>
          </a:xfrm>
        </p:spPr>
        <p:txBody>
          <a:bodyPr/>
          <a:lstStyle/>
          <a:p>
            <a:r>
              <a:rPr lang="zh-CN" altLang="en-US"/>
              <a:t>可行性分析因素</a:t>
            </a:r>
          </a:p>
          <a:p>
            <a:pPr lvl="1"/>
            <a:r>
              <a:rPr lang="zh-CN" altLang="en-US"/>
              <a:t>经济</a:t>
            </a:r>
          </a:p>
          <a:p>
            <a:pPr lvl="1"/>
            <a:r>
              <a:rPr lang="zh-CN" altLang="en-US"/>
              <a:t>技术</a:t>
            </a:r>
          </a:p>
          <a:p>
            <a:pPr lvl="1"/>
            <a:r>
              <a:rPr lang="zh-CN" altLang="en-US"/>
              <a:t>社会环境</a:t>
            </a:r>
          </a:p>
          <a:p>
            <a:pPr lvl="1"/>
            <a:r>
              <a:rPr lang="zh-CN" altLang="en-US"/>
              <a:t>人才  </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zh-CN" altLang="en-US">
                <a:ea typeface="楷体_GB2312" pitchFamily="49" charset="-122"/>
              </a:rPr>
              <a:t>变更控制规范</a:t>
            </a:r>
          </a:p>
        </p:txBody>
      </p:sp>
      <p:sp>
        <p:nvSpPr>
          <p:cNvPr id="273411" name="Rectangle 3"/>
          <p:cNvSpPr>
            <a:spLocks noGrp="1" noChangeArrowheads="1"/>
          </p:cNvSpPr>
          <p:nvPr>
            <p:ph type="body" idx="1"/>
          </p:nvPr>
        </p:nvSpPr>
        <p:spPr>
          <a:xfrm>
            <a:off x="644525" y="1727200"/>
            <a:ext cx="7773988" cy="4116388"/>
          </a:xfrm>
        </p:spPr>
        <p:txBody>
          <a:bodyPr/>
          <a:lstStyle/>
          <a:p>
            <a:pPr algn="just"/>
            <a:r>
              <a:rPr lang="zh-CN" altLang="en-US" sz="2200">
                <a:latin typeface="宋体" pitchFamily="2" charset="-122"/>
              </a:rPr>
              <a:t>所有的变更处理都要</a:t>
            </a:r>
            <a:r>
              <a:rPr lang="zh-CN" altLang="en-US" sz="2200" b="1">
                <a:latin typeface="宋体" pitchFamily="2" charset="-122"/>
              </a:rPr>
              <a:t>经过统一规范</a:t>
            </a:r>
            <a:r>
              <a:rPr lang="zh-CN" altLang="en-US" sz="2200">
                <a:latin typeface="宋体" pitchFamily="2" charset="-122"/>
              </a:rPr>
              <a:t>的处理，程序员不能直接处理用户的请求、修改缺陷而没有任何记录的情况。</a:t>
            </a:r>
          </a:p>
          <a:p>
            <a:pPr algn="just"/>
            <a:r>
              <a:rPr lang="zh-CN" altLang="en-US" sz="2200" b="1">
                <a:latin typeface="宋体" pitchFamily="2" charset="-122"/>
              </a:rPr>
              <a:t>变更审核</a:t>
            </a:r>
            <a:r>
              <a:rPr lang="zh-CN" altLang="en-US" sz="2200">
                <a:latin typeface="宋体" pitchFamily="2" charset="-122"/>
              </a:rPr>
              <a:t>：由变更控制负责人审核变更内容是否合理。</a:t>
            </a:r>
          </a:p>
          <a:p>
            <a:pPr algn="just"/>
            <a:r>
              <a:rPr lang="zh-CN" altLang="en-US" sz="2200">
                <a:latin typeface="宋体" pitchFamily="2" charset="-122"/>
              </a:rPr>
              <a:t>变更完毕</a:t>
            </a:r>
            <a:r>
              <a:rPr lang="zh-CN" altLang="en-US" sz="2200" b="1">
                <a:latin typeface="宋体" pitchFamily="2" charset="-122"/>
              </a:rPr>
              <a:t>提交变更报告</a:t>
            </a:r>
            <a:r>
              <a:rPr lang="zh-CN" altLang="en-US" sz="2200">
                <a:latin typeface="宋体" pitchFamily="2" charset="-122"/>
              </a:rPr>
              <a:t>，报告包括变更的内容、过程、通报情况等； </a:t>
            </a:r>
          </a:p>
          <a:p>
            <a:pPr algn="just"/>
            <a:r>
              <a:rPr lang="zh-CN" altLang="en-US" sz="2200">
                <a:latin typeface="宋体" pitchFamily="2" charset="-122"/>
              </a:rPr>
              <a:t>对于用户不合理的变更需求或有危险的变更需求</a:t>
            </a:r>
            <a:r>
              <a:rPr lang="zh-CN" altLang="en-US" sz="2200" b="1">
                <a:latin typeface="宋体" pitchFamily="2" charset="-122"/>
              </a:rPr>
              <a:t>予以排除</a:t>
            </a:r>
            <a:r>
              <a:rPr lang="zh-CN" altLang="en-US" sz="2200">
                <a:latin typeface="宋体" pitchFamily="2" charset="-122"/>
              </a:rPr>
              <a:t>，并写出原因。</a:t>
            </a:r>
          </a:p>
          <a:p>
            <a:pPr algn="just"/>
            <a:r>
              <a:rPr lang="zh-CN" altLang="en-US" sz="2200">
                <a:latin typeface="宋体" pitchFamily="2" charset="-122"/>
              </a:rPr>
              <a:t>对于工程现场的变更，可</a:t>
            </a:r>
            <a:r>
              <a:rPr lang="zh-CN" altLang="en-US" sz="2200" b="1">
                <a:latin typeface="宋体" pitchFamily="2" charset="-122"/>
              </a:rPr>
              <a:t>先变更后补办变更手续</a:t>
            </a:r>
            <a:r>
              <a:rPr lang="zh-CN" altLang="en-US" sz="2200">
                <a:latin typeface="宋体" pitchFamily="2" charset="-122"/>
              </a:rPr>
              <a:t>，但必须是在项目负责人同意之后才能变更。</a:t>
            </a:r>
          </a:p>
          <a:p>
            <a:pPr algn="just"/>
            <a:r>
              <a:rPr lang="zh-CN" altLang="en-US" sz="2200">
                <a:latin typeface="宋体" pitchFamily="2" charset="-122"/>
              </a:rPr>
              <a:t>变更之后，</a:t>
            </a:r>
            <a:r>
              <a:rPr lang="zh-CN" altLang="en-US" sz="2200" b="1">
                <a:latin typeface="宋体" pitchFamily="2" charset="-122"/>
              </a:rPr>
              <a:t>通知</a:t>
            </a:r>
            <a:r>
              <a:rPr lang="zh-CN" altLang="en-US" sz="2200">
                <a:latin typeface="宋体" pitchFamily="2" charset="-122"/>
              </a:rPr>
              <a:t>与之相关的部门和人员，与之相关的配置项也应做相应的修改。</a:t>
            </a:r>
          </a:p>
          <a:p>
            <a:endParaRPr lang="en-US" altLang="zh-CN" sz="2200">
              <a:latin typeface="宋体" pitchFamily="2" charset="-122"/>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zh-CN" altLang="en-US"/>
              <a:t>变更机制</a:t>
            </a:r>
          </a:p>
        </p:txBody>
      </p:sp>
      <p:grpSp>
        <p:nvGrpSpPr>
          <p:cNvPr id="274435" name="Group 3"/>
          <p:cNvGrpSpPr>
            <a:grpSpLocks/>
          </p:cNvGrpSpPr>
          <p:nvPr/>
        </p:nvGrpSpPr>
        <p:grpSpPr bwMode="auto">
          <a:xfrm>
            <a:off x="1863725" y="1862138"/>
            <a:ext cx="6046788" cy="4608512"/>
            <a:chOff x="1664" y="1384"/>
            <a:chExt cx="4050" cy="3201"/>
          </a:xfrm>
        </p:grpSpPr>
        <p:sp>
          <p:nvSpPr>
            <p:cNvPr id="274436" name="Rectangle 4"/>
            <p:cNvSpPr>
              <a:spLocks noChangeArrowheads="1"/>
            </p:cNvSpPr>
            <p:nvPr/>
          </p:nvSpPr>
          <p:spPr bwMode="auto">
            <a:xfrm>
              <a:off x="1664" y="1384"/>
              <a:ext cx="1590" cy="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2000" b="1">
                  <a:latin typeface="Tahoma" pitchFamily="34" charset="0"/>
                </a:rPr>
                <a:t>产生</a:t>
              </a:r>
              <a:r>
                <a:rPr lang="en-US" altLang="zh-CN" sz="2000" b="1">
                  <a:latin typeface="Tahoma" pitchFamily="34" charset="0"/>
                </a:rPr>
                <a:t>CR</a:t>
              </a:r>
            </a:p>
          </p:txBody>
        </p:sp>
        <p:sp>
          <p:nvSpPr>
            <p:cNvPr id="274437" name="Rectangle 5"/>
            <p:cNvSpPr>
              <a:spLocks noChangeArrowheads="1"/>
            </p:cNvSpPr>
            <p:nvPr/>
          </p:nvSpPr>
          <p:spPr bwMode="auto">
            <a:xfrm>
              <a:off x="1664" y="2585"/>
              <a:ext cx="1590" cy="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2000" b="1">
                  <a:latin typeface="Tahoma" pitchFamily="34" charset="0"/>
                </a:rPr>
                <a:t>修改配置项</a:t>
              </a:r>
            </a:p>
          </p:txBody>
        </p:sp>
        <p:sp>
          <p:nvSpPr>
            <p:cNvPr id="274438" name="Rectangle 6"/>
            <p:cNvSpPr>
              <a:spLocks noChangeArrowheads="1"/>
            </p:cNvSpPr>
            <p:nvPr/>
          </p:nvSpPr>
          <p:spPr bwMode="auto">
            <a:xfrm>
              <a:off x="1664" y="3285"/>
              <a:ext cx="1590" cy="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2000" b="1">
                  <a:latin typeface="Tahoma" pitchFamily="34" charset="0"/>
                </a:rPr>
                <a:t>测试</a:t>
              </a:r>
            </a:p>
          </p:txBody>
        </p:sp>
        <p:sp>
          <p:nvSpPr>
            <p:cNvPr id="274439" name="Rectangle 7"/>
            <p:cNvSpPr>
              <a:spLocks noChangeArrowheads="1"/>
            </p:cNvSpPr>
            <p:nvPr/>
          </p:nvSpPr>
          <p:spPr bwMode="auto">
            <a:xfrm>
              <a:off x="1664" y="3796"/>
              <a:ext cx="1590" cy="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2000" b="1">
                  <a:latin typeface="Tahoma" pitchFamily="34" charset="0"/>
                </a:rPr>
                <a:t>建立基线</a:t>
              </a:r>
            </a:p>
          </p:txBody>
        </p:sp>
        <p:sp>
          <p:nvSpPr>
            <p:cNvPr id="274440" name="Rectangle 8"/>
            <p:cNvSpPr>
              <a:spLocks noChangeArrowheads="1"/>
            </p:cNvSpPr>
            <p:nvPr/>
          </p:nvSpPr>
          <p:spPr bwMode="auto">
            <a:xfrm>
              <a:off x="1664" y="4285"/>
              <a:ext cx="1590" cy="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2000" b="1">
                  <a:latin typeface="Tahoma" pitchFamily="34" charset="0"/>
                </a:rPr>
                <a:t>发布新版本或补丁</a:t>
              </a:r>
            </a:p>
          </p:txBody>
        </p:sp>
        <p:sp>
          <p:nvSpPr>
            <p:cNvPr id="274441" name="Rectangle 9"/>
            <p:cNvSpPr>
              <a:spLocks noChangeArrowheads="1"/>
            </p:cNvSpPr>
            <p:nvPr/>
          </p:nvSpPr>
          <p:spPr bwMode="auto">
            <a:xfrm>
              <a:off x="4123" y="2585"/>
              <a:ext cx="1591" cy="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2000" b="1">
                  <a:latin typeface="Tahoma" pitchFamily="34" charset="0"/>
                </a:rPr>
                <a:t>关闭</a:t>
              </a:r>
              <a:r>
                <a:rPr lang="en-US" altLang="zh-CN" sz="2000" b="1">
                  <a:latin typeface="Tahoma" pitchFamily="34" charset="0"/>
                </a:rPr>
                <a:t>CR</a:t>
              </a:r>
            </a:p>
          </p:txBody>
        </p:sp>
        <p:sp>
          <p:nvSpPr>
            <p:cNvPr id="274442" name="Line 10"/>
            <p:cNvSpPr>
              <a:spLocks noChangeShapeType="1"/>
            </p:cNvSpPr>
            <p:nvPr/>
          </p:nvSpPr>
          <p:spPr bwMode="auto">
            <a:xfrm>
              <a:off x="2435" y="1684"/>
              <a:ext cx="0"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443" name="Line 11"/>
            <p:cNvSpPr>
              <a:spLocks noChangeShapeType="1"/>
            </p:cNvSpPr>
            <p:nvPr/>
          </p:nvSpPr>
          <p:spPr bwMode="auto">
            <a:xfrm>
              <a:off x="2435" y="2185"/>
              <a:ext cx="0" cy="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444" name="Line 12"/>
            <p:cNvSpPr>
              <a:spLocks noChangeShapeType="1"/>
            </p:cNvSpPr>
            <p:nvPr/>
          </p:nvSpPr>
          <p:spPr bwMode="auto">
            <a:xfrm>
              <a:off x="2435" y="3585"/>
              <a:ext cx="0" cy="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445" name="Line 13"/>
            <p:cNvSpPr>
              <a:spLocks noChangeShapeType="1"/>
            </p:cNvSpPr>
            <p:nvPr/>
          </p:nvSpPr>
          <p:spPr bwMode="auto">
            <a:xfrm>
              <a:off x="2435" y="4086"/>
              <a:ext cx="0" cy="199"/>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446" name="Line 14"/>
            <p:cNvSpPr>
              <a:spLocks noChangeShapeType="1"/>
            </p:cNvSpPr>
            <p:nvPr/>
          </p:nvSpPr>
          <p:spPr bwMode="auto">
            <a:xfrm>
              <a:off x="2435" y="2885"/>
              <a:ext cx="0" cy="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274447" name="AutoShape 15"/>
            <p:cNvCxnSpPr>
              <a:cxnSpLocks noChangeShapeType="1"/>
              <a:endCxn id="274441" idx="2"/>
            </p:cNvCxnSpPr>
            <p:nvPr/>
          </p:nvCxnSpPr>
          <p:spPr bwMode="auto">
            <a:xfrm flipV="1">
              <a:off x="2583" y="2885"/>
              <a:ext cx="2336" cy="680"/>
            </a:xfrm>
            <a:prstGeom prst="bentConnector2">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4448" name="AutoShape 16"/>
            <p:cNvCxnSpPr>
              <a:cxnSpLocks noChangeShapeType="1"/>
            </p:cNvCxnSpPr>
            <p:nvPr/>
          </p:nvCxnSpPr>
          <p:spPr bwMode="auto">
            <a:xfrm rot="16200000" flipH="1">
              <a:off x="3265" y="993"/>
              <a:ext cx="364" cy="2313"/>
            </a:xfrm>
            <a:prstGeom prst="bentConnector3">
              <a:avLst>
                <a:gd name="adj1" fmla="val 50000"/>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4449" name="Rectangle 17"/>
            <p:cNvSpPr>
              <a:spLocks noChangeArrowheads="1"/>
            </p:cNvSpPr>
            <p:nvPr/>
          </p:nvSpPr>
          <p:spPr bwMode="auto">
            <a:xfrm>
              <a:off x="1664" y="1884"/>
              <a:ext cx="1590" cy="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sz="2000" b="1">
                  <a:latin typeface="Tahoma" pitchFamily="34" charset="0"/>
                </a:rPr>
                <a:t>CCB</a:t>
              </a:r>
              <a:r>
                <a:rPr lang="zh-CN" altLang="en-US" sz="2000" b="1">
                  <a:latin typeface="Tahoma" pitchFamily="34" charset="0"/>
                </a:rPr>
                <a:t>评估</a:t>
              </a:r>
            </a:p>
          </p:txBody>
        </p:sp>
        <p:sp>
          <p:nvSpPr>
            <p:cNvPr id="274450" name="Rectangle 18"/>
            <p:cNvSpPr>
              <a:spLocks noChangeArrowheads="1"/>
            </p:cNvSpPr>
            <p:nvPr/>
          </p:nvSpPr>
          <p:spPr bwMode="auto">
            <a:xfrm>
              <a:off x="1712" y="2284"/>
              <a:ext cx="38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latin typeface="Tahoma" pitchFamily="34" charset="0"/>
                </a:rPr>
                <a:t>接受</a:t>
              </a:r>
            </a:p>
          </p:txBody>
        </p:sp>
        <p:sp>
          <p:nvSpPr>
            <p:cNvPr id="274451" name="Rectangle 19"/>
            <p:cNvSpPr>
              <a:spLocks noChangeArrowheads="1"/>
            </p:cNvSpPr>
            <p:nvPr/>
          </p:nvSpPr>
          <p:spPr bwMode="auto">
            <a:xfrm>
              <a:off x="1712" y="2934"/>
              <a:ext cx="386"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latin typeface="Tahoma" pitchFamily="34" charset="0"/>
                </a:rPr>
                <a:t>提交</a:t>
              </a:r>
            </a:p>
          </p:txBody>
        </p:sp>
        <p:sp>
          <p:nvSpPr>
            <p:cNvPr id="274452" name="Rectangle 20"/>
            <p:cNvSpPr>
              <a:spLocks noChangeArrowheads="1"/>
            </p:cNvSpPr>
            <p:nvPr/>
          </p:nvSpPr>
          <p:spPr bwMode="auto">
            <a:xfrm>
              <a:off x="3545" y="2085"/>
              <a:ext cx="386"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latin typeface="Tahoma" pitchFamily="34" charset="0"/>
                </a:rPr>
                <a:t>拒绝</a:t>
              </a:r>
            </a:p>
          </p:txBody>
        </p:sp>
        <p:sp>
          <p:nvSpPr>
            <p:cNvPr id="274453" name="Rectangle 21"/>
            <p:cNvSpPr>
              <a:spLocks noChangeArrowheads="1"/>
            </p:cNvSpPr>
            <p:nvPr/>
          </p:nvSpPr>
          <p:spPr bwMode="auto">
            <a:xfrm>
              <a:off x="3400" y="3384"/>
              <a:ext cx="101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latin typeface="Tahoma" pitchFamily="34" charset="0"/>
                </a:rPr>
                <a:t>没有通过测试</a:t>
              </a:r>
            </a:p>
          </p:txBody>
        </p:sp>
      </p:gr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zh-CN" altLang="en-US"/>
              <a:t>配置控制</a:t>
            </a:r>
          </a:p>
        </p:txBody>
      </p:sp>
      <p:sp>
        <p:nvSpPr>
          <p:cNvPr id="275459" name="Rectangle 3"/>
          <p:cNvSpPr>
            <a:spLocks noGrp="1" noChangeArrowheads="1"/>
          </p:cNvSpPr>
          <p:nvPr>
            <p:ph type="body" idx="1"/>
          </p:nvPr>
        </p:nvSpPr>
        <p:spPr/>
        <p:txBody>
          <a:bodyPr/>
          <a:lstStyle/>
          <a:p>
            <a:r>
              <a:rPr lang="zh-CN" altLang="en-US" sz="2800"/>
              <a:t>定义</a:t>
            </a:r>
          </a:p>
          <a:p>
            <a:pPr algn="just">
              <a:buFontTx/>
              <a:buNone/>
            </a:pPr>
            <a:r>
              <a:rPr lang="zh-CN" altLang="en-US" sz="1800">
                <a:ea typeface="楷体_GB2312" pitchFamily="49" charset="-122"/>
              </a:rPr>
              <a:t>  主要是以用户和开发团队均认可的衡量尺度（如：与用户签定的软件合同），通过正式配置审核和软件配置审核两种方式，对软件实施过程和软件功能的完整性、正确性审核。</a:t>
            </a:r>
          </a:p>
          <a:p>
            <a:pPr algn="just">
              <a:buFontTx/>
              <a:buNone/>
            </a:pPr>
            <a:r>
              <a:rPr lang="zh-CN" altLang="en-US" sz="1800">
                <a:ea typeface="楷体_GB2312" pitchFamily="49" charset="-122"/>
              </a:rPr>
              <a:t>	正式技术复审主要是进行配置项的功能性审核，复审者评估</a:t>
            </a:r>
            <a:r>
              <a:rPr lang="en-US" altLang="zh-CN" sz="1800">
                <a:ea typeface="楷体_GB2312" pitchFamily="49" charset="-122"/>
              </a:rPr>
              <a:t>SCI</a:t>
            </a:r>
            <a:r>
              <a:rPr lang="zh-CN" altLang="en-US" sz="1800">
                <a:ea typeface="楷体_GB2312" pitchFamily="49" charset="-122"/>
              </a:rPr>
              <a:t>（软件配置项）以确定它与其他</a:t>
            </a:r>
            <a:r>
              <a:rPr lang="en-US" altLang="zh-CN" sz="1800">
                <a:ea typeface="楷体_GB2312" pitchFamily="49" charset="-122"/>
              </a:rPr>
              <a:t>SCI</a:t>
            </a:r>
            <a:r>
              <a:rPr lang="zh-CN" altLang="en-US" sz="1800">
                <a:ea typeface="楷体_GB2312" pitchFamily="49" charset="-122"/>
              </a:rPr>
              <a:t>的一致性、遗漏、及潜在的副作用，正式复审应该对所有变化进行。软件配置审核通常是在软件开发生命周期上每个阶段的末尾开始。</a:t>
            </a:r>
            <a:endParaRPr lang="zh-CN" altLang="en-US" sz="1800"/>
          </a:p>
          <a:p>
            <a:r>
              <a:rPr lang="zh-CN" altLang="en-US" sz="2800"/>
              <a:t>构建管理</a:t>
            </a:r>
          </a:p>
          <a:p>
            <a:r>
              <a:rPr lang="zh-CN" altLang="en-US" sz="2800"/>
              <a:t>里程碑</a:t>
            </a:r>
          </a:p>
          <a:p>
            <a:r>
              <a:rPr lang="zh-CN" altLang="en-US" sz="2800"/>
              <a:t>配置项基线</a:t>
            </a:r>
          </a:p>
          <a:p>
            <a:endParaRPr lang="en-US" altLang="zh-CN" sz="280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zh-CN" altLang="en-US">
                <a:ea typeface="楷体_GB2312" pitchFamily="49" charset="-122"/>
              </a:rPr>
              <a:t>软件配置审核的内容</a:t>
            </a:r>
            <a:r>
              <a:rPr lang="zh-CN" altLang="en-US"/>
              <a:t> </a:t>
            </a:r>
          </a:p>
        </p:txBody>
      </p:sp>
      <p:sp>
        <p:nvSpPr>
          <p:cNvPr id="276483" name="Rectangle 3"/>
          <p:cNvSpPr>
            <a:spLocks noGrp="1" noChangeArrowheads="1"/>
          </p:cNvSpPr>
          <p:nvPr>
            <p:ph type="body" idx="1"/>
          </p:nvPr>
        </p:nvSpPr>
        <p:spPr/>
        <p:txBody>
          <a:bodyPr/>
          <a:lstStyle/>
          <a:p>
            <a:r>
              <a:rPr lang="zh-CN" altLang="en-US"/>
              <a:t>审核产品功能是否能满足用户要求。</a:t>
            </a:r>
          </a:p>
          <a:p>
            <a:r>
              <a:rPr lang="zh-CN" altLang="en-US"/>
              <a:t>审核产品功能是否与需求文档一致。</a:t>
            </a:r>
          </a:p>
          <a:p>
            <a:r>
              <a:rPr lang="zh-CN" altLang="en-US"/>
              <a:t>审核发布出去的产品是否有帮助文档，文档内容是否与应用程序一致。</a:t>
            </a:r>
          </a:p>
          <a:p>
            <a:r>
              <a:rPr lang="zh-CN" altLang="en-US"/>
              <a:t>审核发布产品的功能是否与用户签定的合同一致。 </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zh-CN" altLang="en-US"/>
              <a:t>基线</a:t>
            </a:r>
          </a:p>
        </p:txBody>
      </p:sp>
      <p:sp>
        <p:nvSpPr>
          <p:cNvPr id="277507" name="Rectangle 3"/>
          <p:cNvSpPr>
            <a:spLocks noGrp="1" noChangeArrowheads="1"/>
          </p:cNvSpPr>
          <p:nvPr>
            <p:ph type="body" idx="1"/>
          </p:nvPr>
        </p:nvSpPr>
        <p:spPr>
          <a:xfrm>
            <a:off x="644525" y="1797050"/>
            <a:ext cx="7773988" cy="4114800"/>
          </a:xfrm>
        </p:spPr>
        <p:txBody>
          <a:bodyPr/>
          <a:lstStyle/>
          <a:p>
            <a:pPr algn="just">
              <a:lnSpc>
                <a:spcPct val="90000"/>
              </a:lnSpc>
            </a:pPr>
            <a:r>
              <a:rPr lang="zh-CN" altLang="en-US" sz="2800">
                <a:ea typeface="楷体_GB2312" pitchFamily="49" charset="-122"/>
              </a:rPr>
              <a:t>基线（</a:t>
            </a:r>
            <a:r>
              <a:rPr lang="en-US" altLang="zh-CN" sz="2800">
                <a:ea typeface="楷体_GB2312" pitchFamily="49" charset="-122"/>
              </a:rPr>
              <a:t>BaseLine</a:t>
            </a:r>
            <a:r>
              <a:rPr lang="zh-CN" altLang="en-US" sz="2800">
                <a:ea typeface="楷体_GB2312" pitchFamily="49" charset="-122"/>
              </a:rPr>
              <a:t>）是已经通过复审和批准的某规约或产品，可以作为进一步开发的基础，并且只能通过正式的变化控制过程的改变。</a:t>
            </a:r>
          </a:p>
          <a:p>
            <a:pPr algn="just">
              <a:lnSpc>
                <a:spcPct val="90000"/>
              </a:lnSpc>
            </a:pPr>
            <a:r>
              <a:rPr lang="zh-CN" altLang="en-US" sz="2800">
                <a:ea typeface="楷体_GB2312" pitchFamily="49" charset="-122"/>
              </a:rPr>
              <a:t>基线是软件生命周期中各开发阶段的一个特定点（也称里程碑），它的作用是把开发各阶段工作的划分更明确化，使本来连续的工作在这些点上断开，以便于检查与肯定阶段成果。</a:t>
            </a:r>
          </a:p>
          <a:p>
            <a:pPr algn="just">
              <a:lnSpc>
                <a:spcPct val="90000"/>
              </a:lnSpc>
            </a:pPr>
            <a:r>
              <a:rPr lang="zh-CN" altLang="en-US" sz="2800">
                <a:ea typeface="楷体_GB2312" pitchFamily="49" charset="-122"/>
              </a:rPr>
              <a:t>基线可以作为一个检查点，在开发过程中，当采用的基线发生错误时，可以知道其所在的位置，返回到最近和最恰当的基线上。</a:t>
            </a:r>
            <a:endParaRPr lang="zh-CN" altLang="en-US" sz="2800"/>
          </a:p>
          <a:p>
            <a:pPr>
              <a:lnSpc>
                <a:spcPct val="90000"/>
              </a:lnSpc>
            </a:pPr>
            <a:endParaRPr lang="en-US" altLang="zh-CN" sz="280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zh-CN" altLang="en-US"/>
              <a:t>基线的定义</a:t>
            </a:r>
          </a:p>
        </p:txBody>
      </p:sp>
      <p:sp>
        <p:nvSpPr>
          <p:cNvPr id="278531" name="Rectangle 3"/>
          <p:cNvSpPr>
            <a:spLocks noChangeArrowheads="1"/>
          </p:cNvSpPr>
          <p:nvPr/>
        </p:nvSpPr>
        <p:spPr bwMode="auto">
          <a:xfrm>
            <a:off x="6192838" y="5278438"/>
            <a:ext cx="1174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en-US" altLang="zh-CN" sz="2800" b="1"/>
              <a:t>c.java</a:t>
            </a:r>
          </a:p>
        </p:txBody>
      </p:sp>
      <p:sp>
        <p:nvSpPr>
          <p:cNvPr id="278532" name="Rectangle 4"/>
          <p:cNvSpPr>
            <a:spLocks noChangeArrowheads="1"/>
          </p:cNvSpPr>
          <p:nvPr/>
        </p:nvSpPr>
        <p:spPr bwMode="auto">
          <a:xfrm>
            <a:off x="4662488" y="5278438"/>
            <a:ext cx="1193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en-US" altLang="zh-CN" sz="2800" b="1"/>
              <a:t>b.java</a:t>
            </a:r>
          </a:p>
        </p:txBody>
      </p:sp>
      <p:sp>
        <p:nvSpPr>
          <p:cNvPr id="278533" name="Rectangle 5"/>
          <p:cNvSpPr>
            <a:spLocks noChangeArrowheads="1"/>
          </p:cNvSpPr>
          <p:nvPr/>
        </p:nvSpPr>
        <p:spPr bwMode="auto">
          <a:xfrm>
            <a:off x="3151188" y="5278438"/>
            <a:ext cx="1174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en-US" altLang="zh-CN" sz="2800" b="1"/>
              <a:t>a.java</a:t>
            </a:r>
          </a:p>
        </p:txBody>
      </p:sp>
      <p:sp>
        <p:nvSpPr>
          <p:cNvPr id="278534" name="Rectangle 6"/>
          <p:cNvSpPr>
            <a:spLocks noChangeArrowheads="1"/>
          </p:cNvSpPr>
          <p:nvPr/>
        </p:nvSpPr>
        <p:spPr bwMode="auto">
          <a:xfrm>
            <a:off x="1258888" y="3041650"/>
            <a:ext cx="1408112" cy="57943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zh-CN" altLang="en-US" sz="3200" b="1">
                <a:solidFill>
                  <a:srgbClr val="FFFF66"/>
                </a:solidFill>
                <a:ea typeface="楷体_GB2312" pitchFamily="49" charset="-122"/>
              </a:rPr>
              <a:t>正式版</a:t>
            </a:r>
            <a:endParaRPr lang="zh-CN" altLang="en-US" sz="2800" b="1">
              <a:solidFill>
                <a:srgbClr val="FFFF66"/>
              </a:solidFill>
              <a:ea typeface="楷体_GB2312" pitchFamily="49" charset="-122"/>
            </a:endParaRPr>
          </a:p>
        </p:txBody>
      </p:sp>
      <p:sp>
        <p:nvSpPr>
          <p:cNvPr id="278535" name="Freeform 7"/>
          <p:cNvSpPr>
            <a:spLocks/>
          </p:cNvSpPr>
          <p:nvPr/>
        </p:nvSpPr>
        <p:spPr bwMode="auto">
          <a:xfrm>
            <a:off x="2711450" y="3275013"/>
            <a:ext cx="512763" cy="1587"/>
          </a:xfrm>
          <a:custGeom>
            <a:avLst/>
            <a:gdLst>
              <a:gd name="T0" fmla="*/ 0 w 389"/>
              <a:gd name="T1" fmla="*/ 0 h 1"/>
              <a:gd name="T2" fmla="*/ 388 w 389"/>
              <a:gd name="T3" fmla="*/ 0 h 1"/>
            </a:gdLst>
            <a:ahLst/>
            <a:cxnLst>
              <a:cxn ang="0">
                <a:pos x="T0" y="T1"/>
              </a:cxn>
              <a:cxn ang="0">
                <a:pos x="T2" y="T3"/>
              </a:cxn>
            </a:cxnLst>
            <a:rect l="0" t="0" r="r" b="b"/>
            <a:pathLst>
              <a:path w="389" h="1">
                <a:moveTo>
                  <a:pt x="0" y="0"/>
                </a:moveTo>
                <a:lnTo>
                  <a:pt x="388" y="0"/>
                </a:lnTo>
              </a:path>
            </a:pathLst>
          </a:custGeom>
          <a:solidFill>
            <a:schemeClr val="folHlink"/>
          </a:solidFill>
          <a:ln w="76200" cap="rnd" cmpd="sng">
            <a:solidFill>
              <a:schemeClr val="folHlink"/>
            </a:solidFill>
            <a:prstDash val="solid"/>
            <a:round/>
            <a:headEnd type="none" w="sm" len="sm"/>
            <a:tailEnd type="none" w="sm" len="sm"/>
          </a:ln>
          <a:effectLst>
            <a:outerShdw dist="12700" dir="5400000" algn="ctr" rotWithShape="0">
              <a:srgbClr val="000000"/>
            </a:outerShdw>
          </a:effectLst>
        </p:spPr>
        <p:txBody>
          <a:bodyPr/>
          <a:lstStyle/>
          <a:p>
            <a:endParaRPr lang="zh-CN" altLang="en-US"/>
          </a:p>
        </p:txBody>
      </p:sp>
      <p:sp>
        <p:nvSpPr>
          <p:cNvPr id="278536" name="Freeform 8"/>
          <p:cNvSpPr>
            <a:spLocks/>
          </p:cNvSpPr>
          <p:nvPr/>
        </p:nvSpPr>
        <p:spPr bwMode="auto">
          <a:xfrm>
            <a:off x="4168775" y="3205163"/>
            <a:ext cx="506413" cy="573087"/>
          </a:xfrm>
          <a:custGeom>
            <a:avLst/>
            <a:gdLst>
              <a:gd name="T0" fmla="*/ 378 w 379"/>
              <a:gd name="T1" fmla="*/ 828 h 829"/>
              <a:gd name="T2" fmla="*/ 201 w 379"/>
              <a:gd name="T3" fmla="*/ 828 h 829"/>
              <a:gd name="T4" fmla="*/ 201 w 379"/>
              <a:gd name="T5" fmla="*/ 0 h 829"/>
              <a:gd name="T6" fmla="*/ 0 w 379"/>
              <a:gd name="T7" fmla="*/ 0 h 829"/>
            </a:gdLst>
            <a:ahLst/>
            <a:cxnLst>
              <a:cxn ang="0">
                <a:pos x="T0" y="T1"/>
              </a:cxn>
              <a:cxn ang="0">
                <a:pos x="T2" y="T3"/>
              </a:cxn>
              <a:cxn ang="0">
                <a:pos x="T4" y="T5"/>
              </a:cxn>
              <a:cxn ang="0">
                <a:pos x="T6" y="T7"/>
              </a:cxn>
            </a:cxnLst>
            <a:rect l="0" t="0" r="r" b="b"/>
            <a:pathLst>
              <a:path w="379" h="829">
                <a:moveTo>
                  <a:pt x="378" y="828"/>
                </a:moveTo>
                <a:lnTo>
                  <a:pt x="201" y="828"/>
                </a:lnTo>
                <a:lnTo>
                  <a:pt x="201" y="0"/>
                </a:lnTo>
                <a:lnTo>
                  <a:pt x="0" y="0"/>
                </a:lnTo>
              </a:path>
            </a:pathLst>
          </a:custGeom>
          <a:noFill/>
          <a:ln w="76200" cap="rnd" cmpd="sng">
            <a:solidFill>
              <a:schemeClr val="folHlink"/>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chemeClr val="folHlink"/>
                </a:solidFill>
              </a14:hiddenFill>
            </a:ext>
          </a:extLst>
        </p:spPr>
        <p:txBody>
          <a:bodyPr/>
          <a:lstStyle/>
          <a:p>
            <a:endParaRPr lang="zh-CN" altLang="en-US"/>
          </a:p>
        </p:txBody>
      </p:sp>
      <p:sp>
        <p:nvSpPr>
          <p:cNvPr id="278537" name="Freeform 9"/>
          <p:cNvSpPr>
            <a:spLocks/>
          </p:cNvSpPr>
          <p:nvPr/>
        </p:nvSpPr>
        <p:spPr bwMode="auto">
          <a:xfrm>
            <a:off x="5781675" y="2928938"/>
            <a:ext cx="519113" cy="809625"/>
          </a:xfrm>
          <a:custGeom>
            <a:avLst/>
            <a:gdLst>
              <a:gd name="T0" fmla="*/ 0 w 393"/>
              <a:gd name="T1" fmla="*/ 1232 h 1233"/>
              <a:gd name="T2" fmla="*/ 184 w 393"/>
              <a:gd name="T3" fmla="*/ 1232 h 1233"/>
              <a:gd name="T4" fmla="*/ 184 w 393"/>
              <a:gd name="T5" fmla="*/ 0 h 1233"/>
              <a:gd name="T6" fmla="*/ 392 w 393"/>
              <a:gd name="T7" fmla="*/ 0 h 1233"/>
            </a:gdLst>
            <a:ahLst/>
            <a:cxnLst>
              <a:cxn ang="0">
                <a:pos x="T0" y="T1"/>
              </a:cxn>
              <a:cxn ang="0">
                <a:pos x="T2" y="T3"/>
              </a:cxn>
              <a:cxn ang="0">
                <a:pos x="T4" y="T5"/>
              </a:cxn>
              <a:cxn ang="0">
                <a:pos x="T6" y="T7"/>
              </a:cxn>
            </a:cxnLst>
            <a:rect l="0" t="0" r="r" b="b"/>
            <a:pathLst>
              <a:path w="393" h="1233">
                <a:moveTo>
                  <a:pt x="0" y="1232"/>
                </a:moveTo>
                <a:lnTo>
                  <a:pt x="184" y="1232"/>
                </a:lnTo>
                <a:lnTo>
                  <a:pt x="184" y="0"/>
                </a:lnTo>
                <a:lnTo>
                  <a:pt x="392" y="0"/>
                </a:lnTo>
              </a:path>
            </a:pathLst>
          </a:custGeom>
          <a:noFill/>
          <a:ln w="76200" cap="rnd" cmpd="sng">
            <a:solidFill>
              <a:schemeClr val="folHlink"/>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chemeClr val="folHlink"/>
                </a:solidFill>
              </a14:hiddenFill>
            </a:ext>
          </a:extLst>
        </p:spPr>
        <p:txBody>
          <a:bodyPr/>
          <a:lstStyle/>
          <a:p>
            <a:endParaRPr lang="zh-CN" altLang="en-US"/>
          </a:p>
        </p:txBody>
      </p:sp>
      <p:sp>
        <p:nvSpPr>
          <p:cNvPr id="278538" name="Rectangle 10"/>
          <p:cNvSpPr>
            <a:spLocks noChangeArrowheads="1"/>
          </p:cNvSpPr>
          <p:nvPr/>
        </p:nvSpPr>
        <p:spPr bwMode="auto">
          <a:xfrm>
            <a:off x="1325563" y="4494213"/>
            <a:ext cx="1254125" cy="51911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en-US" altLang="zh-CN" sz="2800" b="1">
                <a:solidFill>
                  <a:srgbClr val="FFFF66"/>
                </a:solidFill>
              </a:rPr>
              <a:t>Beta 1</a:t>
            </a:r>
          </a:p>
        </p:txBody>
      </p:sp>
      <p:sp>
        <p:nvSpPr>
          <p:cNvPr id="278539" name="Freeform 11"/>
          <p:cNvSpPr>
            <a:spLocks/>
          </p:cNvSpPr>
          <p:nvPr/>
        </p:nvSpPr>
        <p:spPr bwMode="auto">
          <a:xfrm flipV="1">
            <a:off x="2700338" y="4797425"/>
            <a:ext cx="527050" cy="71438"/>
          </a:xfrm>
          <a:custGeom>
            <a:avLst/>
            <a:gdLst>
              <a:gd name="T0" fmla="*/ 0 w 343"/>
              <a:gd name="T1" fmla="*/ 0 h 1"/>
              <a:gd name="T2" fmla="*/ 342 w 343"/>
              <a:gd name="T3" fmla="*/ 0 h 1"/>
            </a:gdLst>
            <a:ahLst/>
            <a:cxnLst>
              <a:cxn ang="0">
                <a:pos x="T0" y="T1"/>
              </a:cxn>
              <a:cxn ang="0">
                <a:pos x="T2" y="T3"/>
              </a:cxn>
            </a:cxnLst>
            <a:rect l="0" t="0" r="r" b="b"/>
            <a:pathLst>
              <a:path w="343" h="1">
                <a:moveTo>
                  <a:pt x="0" y="0"/>
                </a:moveTo>
                <a:lnTo>
                  <a:pt x="342" y="0"/>
                </a:lnTo>
              </a:path>
            </a:pathLst>
          </a:custGeom>
          <a:solidFill>
            <a:schemeClr val="folHlink"/>
          </a:solidFill>
          <a:ln w="76200" cap="rnd" cmpd="sng">
            <a:solidFill>
              <a:schemeClr val="folHlink"/>
            </a:solidFill>
            <a:prstDash val="solid"/>
            <a:round/>
            <a:headEnd type="none" w="sm" len="sm"/>
            <a:tailEnd type="none" w="sm" len="sm"/>
          </a:ln>
          <a:effectLst>
            <a:outerShdw dist="12700" dir="5400000" algn="ctr" rotWithShape="0">
              <a:srgbClr val="000000"/>
            </a:outerShdw>
          </a:effectLst>
        </p:spPr>
        <p:txBody>
          <a:bodyPr/>
          <a:lstStyle/>
          <a:p>
            <a:endParaRPr lang="zh-CN" altLang="en-US"/>
          </a:p>
        </p:txBody>
      </p:sp>
      <p:sp>
        <p:nvSpPr>
          <p:cNvPr id="278540" name="Freeform 12"/>
          <p:cNvSpPr>
            <a:spLocks/>
          </p:cNvSpPr>
          <p:nvPr/>
        </p:nvSpPr>
        <p:spPr bwMode="auto">
          <a:xfrm>
            <a:off x="4168775" y="4381500"/>
            <a:ext cx="476250" cy="309563"/>
          </a:xfrm>
          <a:custGeom>
            <a:avLst/>
            <a:gdLst>
              <a:gd name="T0" fmla="*/ 0 w 379"/>
              <a:gd name="T1" fmla="*/ 330 h 331"/>
              <a:gd name="T2" fmla="*/ 177 w 379"/>
              <a:gd name="T3" fmla="*/ 330 h 331"/>
              <a:gd name="T4" fmla="*/ 177 w 379"/>
              <a:gd name="T5" fmla="*/ 0 h 331"/>
              <a:gd name="T6" fmla="*/ 378 w 379"/>
              <a:gd name="T7" fmla="*/ 0 h 331"/>
            </a:gdLst>
            <a:ahLst/>
            <a:cxnLst>
              <a:cxn ang="0">
                <a:pos x="T0" y="T1"/>
              </a:cxn>
              <a:cxn ang="0">
                <a:pos x="T2" y="T3"/>
              </a:cxn>
              <a:cxn ang="0">
                <a:pos x="T4" y="T5"/>
              </a:cxn>
              <a:cxn ang="0">
                <a:pos x="T6" y="T7"/>
              </a:cxn>
            </a:cxnLst>
            <a:rect l="0" t="0" r="r" b="b"/>
            <a:pathLst>
              <a:path w="379" h="331">
                <a:moveTo>
                  <a:pt x="0" y="330"/>
                </a:moveTo>
                <a:lnTo>
                  <a:pt x="177" y="330"/>
                </a:lnTo>
                <a:lnTo>
                  <a:pt x="177" y="0"/>
                </a:lnTo>
                <a:lnTo>
                  <a:pt x="378" y="0"/>
                </a:lnTo>
              </a:path>
            </a:pathLst>
          </a:custGeom>
          <a:noFill/>
          <a:ln w="76200" cap="rnd" cmpd="sng">
            <a:solidFill>
              <a:schemeClr val="folHlink"/>
            </a:solidFill>
            <a:prstDash val="solid"/>
            <a:round/>
            <a:headEnd type="none" w="sm" len="sm"/>
            <a:tailEnd type="none" w="sm" len="sm"/>
          </a:ln>
          <a:effectLst>
            <a:outerShdw dist="12700" dir="5400000" algn="ctr" rotWithShape="0">
              <a:srgbClr val="000000"/>
            </a:outerShdw>
          </a:effectLst>
          <a:extLst>
            <a:ext uri="{909E8E84-426E-40DD-AFC4-6F175D3DCCD1}">
              <a14:hiddenFill xmlns:a14="http://schemas.microsoft.com/office/drawing/2010/main">
                <a:solidFill>
                  <a:schemeClr val="folHlink"/>
                </a:solidFill>
              </a14:hiddenFill>
            </a:ext>
          </a:extLst>
        </p:spPr>
        <p:txBody>
          <a:bodyPr/>
          <a:lstStyle/>
          <a:p>
            <a:endParaRPr lang="zh-CN" altLang="en-US"/>
          </a:p>
        </p:txBody>
      </p:sp>
      <p:sp>
        <p:nvSpPr>
          <p:cNvPr id="278541" name="Freeform 13"/>
          <p:cNvSpPr>
            <a:spLocks/>
          </p:cNvSpPr>
          <p:nvPr/>
        </p:nvSpPr>
        <p:spPr bwMode="auto">
          <a:xfrm>
            <a:off x="5754688" y="4311650"/>
            <a:ext cx="506412" cy="69850"/>
          </a:xfrm>
          <a:custGeom>
            <a:avLst/>
            <a:gdLst>
              <a:gd name="T0" fmla="*/ 0 w 433"/>
              <a:gd name="T1" fmla="*/ 0 h 1"/>
              <a:gd name="T2" fmla="*/ 432 w 433"/>
              <a:gd name="T3" fmla="*/ 0 h 1"/>
            </a:gdLst>
            <a:ahLst/>
            <a:cxnLst>
              <a:cxn ang="0">
                <a:pos x="T0" y="T1"/>
              </a:cxn>
              <a:cxn ang="0">
                <a:pos x="T2" y="T3"/>
              </a:cxn>
            </a:cxnLst>
            <a:rect l="0" t="0" r="r" b="b"/>
            <a:pathLst>
              <a:path w="433" h="1">
                <a:moveTo>
                  <a:pt x="0" y="0"/>
                </a:moveTo>
                <a:lnTo>
                  <a:pt x="432" y="0"/>
                </a:lnTo>
              </a:path>
            </a:pathLst>
          </a:custGeom>
          <a:solidFill>
            <a:schemeClr val="folHlink"/>
          </a:solidFill>
          <a:ln w="76200" cap="rnd" cmpd="sng">
            <a:solidFill>
              <a:schemeClr val="folHlink"/>
            </a:solidFill>
            <a:prstDash val="solid"/>
            <a:round/>
            <a:headEnd type="none" w="sm" len="sm"/>
            <a:tailEnd type="none" w="sm" len="sm"/>
          </a:ln>
          <a:effectLst>
            <a:outerShdw dist="12700" dir="5400000" algn="ctr" rotWithShape="0">
              <a:srgbClr val="000000"/>
            </a:outerShdw>
          </a:effectLst>
        </p:spPr>
        <p:txBody>
          <a:bodyPr/>
          <a:lstStyle/>
          <a:p>
            <a:endParaRPr lang="zh-CN" altLang="en-US"/>
          </a:p>
        </p:txBody>
      </p:sp>
      <p:grpSp>
        <p:nvGrpSpPr>
          <p:cNvPr id="278542" name="Group 14"/>
          <p:cNvGrpSpPr>
            <a:grpSpLocks/>
          </p:cNvGrpSpPr>
          <p:nvPr/>
        </p:nvGrpSpPr>
        <p:grpSpPr bwMode="auto">
          <a:xfrm>
            <a:off x="3281363" y="2514600"/>
            <a:ext cx="3992562" cy="2722563"/>
            <a:chOff x="2112" y="1728"/>
            <a:chExt cx="3024" cy="1890"/>
          </a:xfrm>
        </p:grpSpPr>
        <p:grpSp>
          <p:nvGrpSpPr>
            <p:cNvPr id="278543" name="Group 15"/>
            <p:cNvGrpSpPr>
              <a:grpSpLocks/>
            </p:cNvGrpSpPr>
            <p:nvPr/>
          </p:nvGrpSpPr>
          <p:grpSpPr bwMode="auto">
            <a:xfrm>
              <a:off x="2112" y="1968"/>
              <a:ext cx="712" cy="1632"/>
              <a:chOff x="1300" y="1252"/>
              <a:chExt cx="1192" cy="1930"/>
            </a:xfrm>
          </p:grpSpPr>
          <p:sp>
            <p:nvSpPr>
              <p:cNvPr id="278544" name="AutoShape 16"/>
              <p:cNvSpPr>
                <a:spLocks noChangeArrowheads="1"/>
              </p:cNvSpPr>
              <p:nvPr/>
            </p:nvSpPr>
            <p:spPr bwMode="auto">
              <a:xfrm>
                <a:off x="1300" y="2548"/>
                <a:ext cx="1192" cy="568"/>
              </a:xfrm>
              <a:prstGeom prst="cube">
                <a:avLst>
                  <a:gd name="adj" fmla="val 24995"/>
                </a:avLst>
              </a:prstGeom>
              <a:gradFill rotWithShape="0">
                <a:gsLst>
                  <a:gs pos="0">
                    <a:srgbClr val="FC0128">
                      <a:gamma/>
                      <a:shade val="89804"/>
                      <a:invGamma/>
                    </a:srgbClr>
                  </a:gs>
                  <a:gs pos="50000">
                    <a:srgbClr val="FC0128"/>
                  </a:gs>
                  <a:gs pos="100000">
                    <a:srgbClr val="FC0128">
                      <a:gamma/>
                      <a:shade val="89804"/>
                      <a:invGamma/>
                    </a:srgbClr>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5" name="AutoShape 17"/>
              <p:cNvSpPr>
                <a:spLocks noChangeArrowheads="1"/>
              </p:cNvSpPr>
              <p:nvPr/>
            </p:nvSpPr>
            <p:spPr bwMode="auto">
              <a:xfrm>
                <a:off x="1300" y="2116"/>
                <a:ext cx="1192" cy="568"/>
              </a:xfrm>
              <a:prstGeom prst="cube">
                <a:avLst>
                  <a:gd name="adj" fmla="val 24995"/>
                </a:avLst>
              </a:prstGeom>
              <a:gradFill rotWithShape="0">
                <a:gsLst>
                  <a:gs pos="0">
                    <a:srgbClr val="FC0128">
                      <a:gamma/>
                      <a:shade val="89804"/>
                      <a:invGamma/>
                    </a:srgbClr>
                  </a:gs>
                  <a:gs pos="50000">
                    <a:srgbClr val="FC0128"/>
                  </a:gs>
                  <a:gs pos="100000">
                    <a:srgbClr val="FC0128">
                      <a:gamma/>
                      <a:shade val="89804"/>
                      <a:invGamma/>
                    </a:srgbClr>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6" name="Rectangle 18"/>
              <p:cNvSpPr>
                <a:spLocks noChangeArrowheads="1"/>
              </p:cNvSpPr>
              <p:nvPr/>
            </p:nvSpPr>
            <p:spPr bwMode="auto">
              <a:xfrm>
                <a:off x="1481" y="2763"/>
                <a:ext cx="834"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40" tIns="41264" rIns="80940" bIns="41264">
                <a:spAutoFit/>
              </a:bodyPr>
              <a:lstStyle/>
              <a:p>
                <a:pPr algn="ctr" defTabSz="804863" eaLnBrk="0" hangingPunct="0"/>
                <a:r>
                  <a:rPr lang="en-US" altLang="zh-CN" sz="2800" b="1">
                    <a:solidFill>
                      <a:srgbClr val="000000"/>
                    </a:solidFill>
                  </a:rPr>
                  <a:t>1.0</a:t>
                </a:r>
              </a:p>
            </p:txBody>
          </p:sp>
          <p:sp>
            <p:nvSpPr>
              <p:cNvPr id="278547" name="Rectangle 19"/>
              <p:cNvSpPr>
                <a:spLocks noChangeArrowheads="1"/>
              </p:cNvSpPr>
              <p:nvPr/>
            </p:nvSpPr>
            <p:spPr bwMode="auto">
              <a:xfrm>
                <a:off x="1481" y="2327"/>
                <a:ext cx="834" cy="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40" tIns="41264" rIns="80940" bIns="41264">
                <a:spAutoFit/>
              </a:bodyPr>
              <a:lstStyle/>
              <a:p>
                <a:pPr algn="ctr" defTabSz="804863" eaLnBrk="0" hangingPunct="0"/>
                <a:r>
                  <a:rPr lang="en-US" altLang="zh-CN" sz="2800" b="1">
                    <a:solidFill>
                      <a:srgbClr val="000000"/>
                    </a:solidFill>
                  </a:rPr>
                  <a:t>1.1</a:t>
                </a:r>
              </a:p>
            </p:txBody>
          </p:sp>
          <p:sp>
            <p:nvSpPr>
              <p:cNvPr id="278548" name="AutoShape 20"/>
              <p:cNvSpPr>
                <a:spLocks noChangeArrowheads="1"/>
              </p:cNvSpPr>
              <p:nvPr/>
            </p:nvSpPr>
            <p:spPr bwMode="auto">
              <a:xfrm>
                <a:off x="1300" y="1684"/>
                <a:ext cx="1192" cy="568"/>
              </a:xfrm>
              <a:prstGeom prst="cube">
                <a:avLst>
                  <a:gd name="adj" fmla="val 24995"/>
                </a:avLst>
              </a:prstGeom>
              <a:gradFill rotWithShape="0">
                <a:gsLst>
                  <a:gs pos="0">
                    <a:srgbClr val="FC0128">
                      <a:gamma/>
                      <a:shade val="89804"/>
                      <a:invGamma/>
                    </a:srgbClr>
                  </a:gs>
                  <a:gs pos="50000">
                    <a:srgbClr val="FC0128"/>
                  </a:gs>
                  <a:gs pos="100000">
                    <a:srgbClr val="FC0128">
                      <a:gamma/>
                      <a:shade val="89804"/>
                      <a:invGamma/>
                    </a:srgbClr>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9" name="AutoShape 21"/>
              <p:cNvSpPr>
                <a:spLocks noChangeArrowheads="1"/>
              </p:cNvSpPr>
              <p:nvPr/>
            </p:nvSpPr>
            <p:spPr bwMode="auto">
              <a:xfrm>
                <a:off x="1300" y="1252"/>
                <a:ext cx="1192" cy="568"/>
              </a:xfrm>
              <a:prstGeom prst="cube">
                <a:avLst>
                  <a:gd name="adj" fmla="val 24995"/>
                </a:avLst>
              </a:prstGeom>
              <a:gradFill rotWithShape="0">
                <a:gsLst>
                  <a:gs pos="0">
                    <a:srgbClr val="FC0128">
                      <a:gamma/>
                      <a:shade val="89804"/>
                      <a:invGamma/>
                    </a:srgbClr>
                  </a:gs>
                  <a:gs pos="50000">
                    <a:srgbClr val="FC0128"/>
                  </a:gs>
                  <a:gs pos="100000">
                    <a:srgbClr val="FC0128">
                      <a:gamma/>
                      <a:shade val="89804"/>
                      <a:invGamma/>
                    </a:srgbClr>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0" name="Rectangle 22"/>
              <p:cNvSpPr>
                <a:spLocks noChangeArrowheads="1"/>
              </p:cNvSpPr>
              <p:nvPr/>
            </p:nvSpPr>
            <p:spPr bwMode="auto">
              <a:xfrm>
                <a:off x="1481" y="1894"/>
                <a:ext cx="834"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40" tIns="41264" rIns="80940" bIns="41264">
                <a:spAutoFit/>
              </a:bodyPr>
              <a:lstStyle/>
              <a:p>
                <a:pPr algn="ctr" defTabSz="804863" eaLnBrk="0" hangingPunct="0"/>
                <a:r>
                  <a:rPr lang="en-US" altLang="zh-CN" sz="2800" b="1">
                    <a:solidFill>
                      <a:srgbClr val="000000"/>
                    </a:solidFill>
                  </a:rPr>
                  <a:t>1.2</a:t>
                </a:r>
              </a:p>
            </p:txBody>
          </p:sp>
          <p:sp>
            <p:nvSpPr>
              <p:cNvPr id="278551" name="Rectangle 23"/>
              <p:cNvSpPr>
                <a:spLocks noChangeArrowheads="1"/>
              </p:cNvSpPr>
              <p:nvPr/>
            </p:nvSpPr>
            <p:spPr bwMode="auto">
              <a:xfrm>
                <a:off x="1481" y="1461"/>
                <a:ext cx="834"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40" tIns="41264" rIns="80940" bIns="41264">
                <a:spAutoFit/>
              </a:bodyPr>
              <a:lstStyle/>
              <a:p>
                <a:pPr algn="ctr" defTabSz="804863" eaLnBrk="0" hangingPunct="0"/>
                <a:r>
                  <a:rPr lang="en-US" altLang="zh-CN" sz="2800" b="1">
                    <a:solidFill>
                      <a:srgbClr val="000000"/>
                    </a:solidFill>
                  </a:rPr>
                  <a:t>1.3</a:t>
                </a:r>
              </a:p>
            </p:txBody>
          </p:sp>
        </p:grpSp>
        <p:grpSp>
          <p:nvGrpSpPr>
            <p:cNvPr id="278552" name="Group 24"/>
            <p:cNvGrpSpPr>
              <a:grpSpLocks/>
            </p:cNvGrpSpPr>
            <p:nvPr/>
          </p:nvGrpSpPr>
          <p:grpSpPr bwMode="auto">
            <a:xfrm>
              <a:off x="3168" y="2352"/>
              <a:ext cx="856" cy="1216"/>
              <a:chOff x="2836" y="1684"/>
              <a:chExt cx="1192" cy="1522"/>
            </a:xfrm>
          </p:grpSpPr>
          <p:sp>
            <p:nvSpPr>
              <p:cNvPr id="278553" name="AutoShape 25"/>
              <p:cNvSpPr>
                <a:spLocks noChangeArrowheads="1"/>
              </p:cNvSpPr>
              <p:nvPr/>
            </p:nvSpPr>
            <p:spPr bwMode="auto">
              <a:xfrm>
                <a:off x="2836" y="2548"/>
                <a:ext cx="1192" cy="568"/>
              </a:xfrm>
              <a:prstGeom prst="cube">
                <a:avLst>
                  <a:gd name="adj" fmla="val 24995"/>
                </a:avLst>
              </a:prstGeom>
              <a:gradFill rotWithShape="0">
                <a:gsLst>
                  <a:gs pos="0">
                    <a:srgbClr val="FC0128">
                      <a:gamma/>
                      <a:shade val="89804"/>
                      <a:invGamma/>
                    </a:srgbClr>
                  </a:gs>
                  <a:gs pos="50000">
                    <a:srgbClr val="FC0128"/>
                  </a:gs>
                  <a:gs pos="100000">
                    <a:srgbClr val="FC0128">
                      <a:gamma/>
                      <a:shade val="89804"/>
                      <a:invGamma/>
                    </a:srgbClr>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4" name="AutoShape 26"/>
              <p:cNvSpPr>
                <a:spLocks noChangeArrowheads="1"/>
              </p:cNvSpPr>
              <p:nvPr/>
            </p:nvSpPr>
            <p:spPr bwMode="auto">
              <a:xfrm>
                <a:off x="2836" y="2116"/>
                <a:ext cx="1192" cy="568"/>
              </a:xfrm>
              <a:prstGeom prst="cube">
                <a:avLst>
                  <a:gd name="adj" fmla="val 24995"/>
                </a:avLst>
              </a:prstGeom>
              <a:gradFill rotWithShape="0">
                <a:gsLst>
                  <a:gs pos="0">
                    <a:srgbClr val="FC0128">
                      <a:gamma/>
                      <a:shade val="89804"/>
                      <a:invGamma/>
                    </a:srgbClr>
                  </a:gs>
                  <a:gs pos="50000">
                    <a:srgbClr val="FC0128"/>
                  </a:gs>
                  <a:gs pos="100000">
                    <a:srgbClr val="FC0128">
                      <a:gamma/>
                      <a:shade val="89804"/>
                      <a:invGamma/>
                    </a:srgbClr>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5" name="Rectangle 27"/>
              <p:cNvSpPr>
                <a:spLocks noChangeArrowheads="1"/>
              </p:cNvSpPr>
              <p:nvPr/>
            </p:nvSpPr>
            <p:spPr bwMode="auto">
              <a:xfrm>
                <a:off x="3087" y="2763"/>
                <a:ext cx="692"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40" tIns="41264" rIns="80940" bIns="41264">
                <a:spAutoFit/>
              </a:bodyPr>
              <a:lstStyle/>
              <a:p>
                <a:pPr algn="ctr" defTabSz="804863" eaLnBrk="0" hangingPunct="0"/>
                <a:r>
                  <a:rPr lang="en-US" altLang="zh-CN" sz="2800" b="1">
                    <a:solidFill>
                      <a:srgbClr val="000000"/>
                    </a:solidFill>
                  </a:rPr>
                  <a:t>1.0</a:t>
                </a:r>
              </a:p>
            </p:txBody>
          </p:sp>
          <p:sp>
            <p:nvSpPr>
              <p:cNvPr id="278556" name="Rectangle 28"/>
              <p:cNvSpPr>
                <a:spLocks noChangeArrowheads="1"/>
              </p:cNvSpPr>
              <p:nvPr/>
            </p:nvSpPr>
            <p:spPr bwMode="auto">
              <a:xfrm>
                <a:off x="3087" y="2325"/>
                <a:ext cx="692"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40" tIns="41264" rIns="80940" bIns="41264">
                <a:spAutoFit/>
              </a:bodyPr>
              <a:lstStyle/>
              <a:p>
                <a:pPr algn="ctr" defTabSz="804863" eaLnBrk="0" hangingPunct="0"/>
                <a:r>
                  <a:rPr lang="en-US" altLang="zh-CN" sz="2800" b="1">
                    <a:solidFill>
                      <a:srgbClr val="000000"/>
                    </a:solidFill>
                  </a:rPr>
                  <a:t>1.1</a:t>
                </a:r>
              </a:p>
            </p:txBody>
          </p:sp>
          <p:sp>
            <p:nvSpPr>
              <p:cNvPr id="278557" name="AutoShape 29"/>
              <p:cNvSpPr>
                <a:spLocks noChangeArrowheads="1"/>
              </p:cNvSpPr>
              <p:nvPr/>
            </p:nvSpPr>
            <p:spPr bwMode="auto">
              <a:xfrm>
                <a:off x="2836" y="1684"/>
                <a:ext cx="1192" cy="568"/>
              </a:xfrm>
              <a:prstGeom prst="cube">
                <a:avLst>
                  <a:gd name="adj" fmla="val 24995"/>
                </a:avLst>
              </a:prstGeom>
              <a:gradFill rotWithShape="0">
                <a:gsLst>
                  <a:gs pos="0">
                    <a:srgbClr val="FC0128">
                      <a:gamma/>
                      <a:shade val="89804"/>
                      <a:invGamma/>
                    </a:srgbClr>
                  </a:gs>
                  <a:gs pos="50000">
                    <a:srgbClr val="FC0128"/>
                  </a:gs>
                  <a:gs pos="100000">
                    <a:srgbClr val="FC0128">
                      <a:gamma/>
                      <a:shade val="89804"/>
                      <a:invGamma/>
                    </a:srgbClr>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8" name="Rectangle 30"/>
              <p:cNvSpPr>
                <a:spLocks noChangeArrowheads="1"/>
              </p:cNvSpPr>
              <p:nvPr/>
            </p:nvSpPr>
            <p:spPr bwMode="auto">
              <a:xfrm>
                <a:off x="3087" y="1892"/>
                <a:ext cx="692"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40" tIns="41264" rIns="80940" bIns="41264">
                <a:spAutoFit/>
              </a:bodyPr>
              <a:lstStyle/>
              <a:p>
                <a:pPr algn="ctr" defTabSz="804863" eaLnBrk="0" hangingPunct="0"/>
                <a:r>
                  <a:rPr lang="en-US" altLang="zh-CN" sz="2800" b="1">
                    <a:solidFill>
                      <a:srgbClr val="000000"/>
                    </a:solidFill>
                  </a:rPr>
                  <a:t>1.2</a:t>
                </a:r>
              </a:p>
            </p:txBody>
          </p:sp>
        </p:grpSp>
        <p:grpSp>
          <p:nvGrpSpPr>
            <p:cNvPr id="278559" name="Group 31"/>
            <p:cNvGrpSpPr>
              <a:grpSpLocks/>
            </p:cNvGrpSpPr>
            <p:nvPr/>
          </p:nvGrpSpPr>
          <p:grpSpPr bwMode="auto">
            <a:xfrm>
              <a:off x="4368" y="1728"/>
              <a:ext cx="768" cy="1890"/>
              <a:chOff x="4372" y="820"/>
              <a:chExt cx="1192" cy="2390"/>
            </a:xfrm>
          </p:grpSpPr>
          <p:sp>
            <p:nvSpPr>
              <p:cNvPr id="278560" name="AutoShape 32"/>
              <p:cNvSpPr>
                <a:spLocks noChangeArrowheads="1"/>
              </p:cNvSpPr>
              <p:nvPr/>
            </p:nvSpPr>
            <p:spPr bwMode="auto">
              <a:xfrm>
                <a:off x="4372" y="2548"/>
                <a:ext cx="1192" cy="568"/>
              </a:xfrm>
              <a:prstGeom prst="cube">
                <a:avLst>
                  <a:gd name="adj" fmla="val 24995"/>
                </a:avLst>
              </a:prstGeom>
              <a:gradFill rotWithShape="0">
                <a:gsLst>
                  <a:gs pos="0">
                    <a:srgbClr val="FC0128">
                      <a:gamma/>
                      <a:shade val="89804"/>
                      <a:invGamma/>
                    </a:srgbClr>
                  </a:gs>
                  <a:gs pos="50000">
                    <a:srgbClr val="FC0128"/>
                  </a:gs>
                  <a:gs pos="100000">
                    <a:srgbClr val="FC0128">
                      <a:gamma/>
                      <a:shade val="89804"/>
                      <a:invGamma/>
                    </a:srgbClr>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1" name="AutoShape 33"/>
              <p:cNvSpPr>
                <a:spLocks noChangeArrowheads="1"/>
              </p:cNvSpPr>
              <p:nvPr/>
            </p:nvSpPr>
            <p:spPr bwMode="auto">
              <a:xfrm>
                <a:off x="4372" y="2116"/>
                <a:ext cx="1192" cy="568"/>
              </a:xfrm>
              <a:prstGeom prst="cube">
                <a:avLst>
                  <a:gd name="adj" fmla="val 24995"/>
                </a:avLst>
              </a:prstGeom>
              <a:gradFill rotWithShape="0">
                <a:gsLst>
                  <a:gs pos="0">
                    <a:srgbClr val="FC0128">
                      <a:gamma/>
                      <a:shade val="89804"/>
                      <a:invGamma/>
                    </a:srgbClr>
                  </a:gs>
                  <a:gs pos="50000">
                    <a:srgbClr val="FC0128"/>
                  </a:gs>
                  <a:gs pos="100000">
                    <a:srgbClr val="FC0128">
                      <a:gamma/>
                      <a:shade val="89804"/>
                      <a:invGamma/>
                    </a:srgbClr>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2" name="Rectangle 34"/>
              <p:cNvSpPr>
                <a:spLocks noChangeArrowheads="1"/>
              </p:cNvSpPr>
              <p:nvPr/>
            </p:nvSpPr>
            <p:spPr bwMode="auto">
              <a:xfrm>
                <a:off x="4582" y="2763"/>
                <a:ext cx="772"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40" tIns="41264" rIns="80940" bIns="41264">
                <a:spAutoFit/>
              </a:bodyPr>
              <a:lstStyle/>
              <a:p>
                <a:pPr algn="ctr" defTabSz="804863" eaLnBrk="0" hangingPunct="0"/>
                <a:r>
                  <a:rPr lang="en-US" altLang="zh-CN" sz="2800" b="1">
                    <a:solidFill>
                      <a:srgbClr val="000000"/>
                    </a:solidFill>
                  </a:rPr>
                  <a:t>1.0</a:t>
                </a:r>
              </a:p>
            </p:txBody>
          </p:sp>
          <p:sp>
            <p:nvSpPr>
              <p:cNvPr id="278563" name="Rectangle 35"/>
              <p:cNvSpPr>
                <a:spLocks noChangeArrowheads="1"/>
              </p:cNvSpPr>
              <p:nvPr/>
            </p:nvSpPr>
            <p:spPr bwMode="auto">
              <a:xfrm>
                <a:off x="4582" y="2323"/>
                <a:ext cx="772"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40" tIns="41264" rIns="80940" bIns="41264">
                <a:spAutoFit/>
              </a:bodyPr>
              <a:lstStyle/>
              <a:p>
                <a:pPr algn="ctr" defTabSz="804863" eaLnBrk="0" hangingPunct="0"/>
                <a:r>
                  <a:rPr lang="en-US" altLang="zh-CN" sz="2800" b="1">
                    <a:solidFill>
                      <a:srgbClr val="000000"/>
                    </a:solidFill>
                  </a:rPr>
                  <a:t>1.1</a:t>
                </a:r>
              </a:p>
            </p:txBody>
          </p:sp>
          <p:sp>
            <p:nvSpPr>
              <p:cNvPr id="278564" name="AutoShape 36"/>
              <p:cNvSpPr>
                <a:spLocks noChangeArrowheads="1"/>
              </p:cNvSpPr>
              <p:nvPr/>
            </p:nvSpPr>
            <p:spPr bwMode="auto">
              <a:xfrm>
                <a:off x="4372" y="1684"/>
                <a:ext cx="1192" cy="568"/>
              </a:xfrm>
              <a:prstGeom prst="cube">
                <a:avLst>
                  <a:gd name="adj" fmla="val 24995"/>
                </a:avLst>
              </a:prstGeom>
              <a:gradFill rotWithShape="0">
                <a:gsLst>
                  <a:gs pos="0">
                    <a:srgbClr val="FC0128">
                      <a:gamma/>
                      <a:shade val="89804"/>
                      <a:invGamma/>
                    </a:srgbClr>
                  </a:gs>
                  <a:gs pos="50000">
                    <a:srgbClr val="FC0128"/>
                  </a:gs>
                  <a:gs pos="100000">
                    <a:srgbClr val="FC0128">
                      <a:gamma/>
                      <a:shade val="89804"/>
                      <a:invGamma/>
                    </a:srgbClr>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5" name="AutoShape 37"/>
              <p:cNvSpPr>
                <a:spLocks noChangeArrowheads="1"/>
              </p:cNvSpPr>
              <p:nvPr/>
            </p:nvSpPr>
            <p:spPr bwMode="auto">
              <a:xfrm>
                <a:off x="4372" y="1252"/>
                <a:ext cx="1192" cy="568"/>
              </a:xfrm>
              <a:prstGeom prst="cube">
                <a:avLst>
                  <a:gd name="adj" fmla="val 24995"/>
                </a:avLst>
              </a:prstGeom>
              <a:gradFill rotWithShape="0">
                <a:gsLst>
                  <a:gs pos="0">
                    <a:srgbClr val="FC0128">
                      <a:gamma/>
                      <a:shade val="89804"/>
                      <a:invGamma/>
                    </a:srgbClr>
                  </a:gs>
                  <a:gs pos="50000">
                    <a:srgbClr val="FC0128"/>
                  </a:gs>
                  <a:gs pos="100000">
                    <a:srgbClr val="FC0128">
                      <a:gamma/>
                      <a:shade val="89804"/>
                      <a:invGamma/>
                    </a:srgbClr>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6" name="Rectangle 38"/>
              <p:cNvSpPr>
                <a:spLocks noChangeArrowheads="1"/>
              </p:cNvSpPr>
              <p:nvPr/>
            </p:nvSpPr>
            <p:spPr bwMode="auto">
              <a:xfrm>
                <a:off x="4582" y="1893"/>
                <a:ext cx="772"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40" tIns="41264" rIns="80940" bIns="41264">
                <a:spAutoFit/>
              </a:bodyPr>
              <a:lstStyle/>
              <a:p>
                <a:pPr algn="ctr" defTabSz="804863" eaLnBrk="0" hangingPunct="0"/>
                <a:r>
                  <a:rPr lang="en-US" altLang="zh-CN" sz="2800" b="1">
                    <a:solidFill>
                      <a:srgbClr val="000000"/>
                    </a:solidFill>
                  </a:rPr>
                  <a:t>1.2</a:t>
                </a:r>
              </a:p>
            </p:txBody>
          </p:sp>
          <p:sp>
            <p:nvSpPr>
              <p:cNvPr id="278567" name="Rectangle 39"/>
              <p:cNvSpPr>
                <a:spLocks noChangeArrowheads="1"/>
              </p:cNvSpPr>
              <p:nvPr/>
            </p:nvSpPr>
            <p:spPr bwMode="auto">
              <a:xfrm>
                <a:off x="4582" y="1461"/>
                <a:ext cx="772"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40" tIns="41264" rIns="80940" bIns="41264">
                <a:spAutoFit/>
              </a:bodyPr>
              <a:lstStyle/>
              <a:p>
                <a:pPr algn="ctr" defTabSz="804863" eaLnBrk="0" hangingPunct="0"/>
                <a:r>
                  <a:rPr lang="en-US" altLang="zh-CN" sz="2800" b="1">
                    <a:solidFill>
                      <a:srgbClr val="000000"/>
                    </a:solidFill>
                  </a:rPr>
                  <a:t>1.3</a:t>
                </a:r>
              </a:p>
            </p:txBody>
          </p:sp>
          <p:sp>
            <p:nvSpPr>
              <p:cNvPr id="278568" name="AutoShape 40"/>
              <p:cNvSpPr>
                <a:spLocks noChangeArrowheads="1"/>
              </p:cNvSpPr>
              <p:nvPr/>
            </p:nvSpPr>
            <p:spPr bwMode="auto">
              <a:xfrm>
                <a:off x="4372" y="820"/>
                <a:ext cx="1192" cy="568"/>
              </a:xfrm>
              <a:prstGeom prst="cube">
                <a:avLst>
                  <a:gd name="adj" fmla="val 24995"/>
                </a:avLst>
              </a:prstGeom>
              <a:gradFill rotWithShape="0">
                <a:gsLst>
                  <a:gs pos="0">
                    <a:srgbClr val="FC0128">
                      <a:gamma/>
                      <a:shade val="89804"/>
                      <a:invGamma/>
                    </a:srgbClr>
                  </a:gs>
                  <a:gs pos="50000">
                    <a:srgbClr val="FC0128"/>
                  </a:gs>
                  <a:gs pos="100000">
                    <a:srgbClr val="FC0128">
                      <a:gamma/>
                      <a:shade val="89804"/>
                      <a:invGamma/>
                    </a:srgbClr>
                  </a:gs>
                </a:gsLst>
                <a:lin ang="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9" name="Rectangle 41"/>
              <p:cNvSpPr>
                <a:spLocks noChangeArrowheads="1"/>
              </p:cNvSpPr>
              <p:nvPr/>
            </p:nvSpPr>
            <p:spPr bwMode="auto">
              <a:xfrm>
                <a:off x="4582" y="1029"/>
                <a:ext cx="772"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40" tIns="41264" rIns="80940" bIns="41264">
                <a:spAutoFit/>
              </a:bodyPr>
              <a:lstStyle/>
              <a:p>
                <a:pPr algn="ctr" defTabSz="804863" eaLnBrk="0" hangingPunct="0"/>
                <a:r>
                  <a:rPr lang="en-US" altLang="zh-CN" sz="2800" b="1">
                    <a:solidFill>
                      <a:srgbClr val="000000"/>
                    </a:solidFill>
                  </a:rPr>
                  <a:t>1.4</a:t>
                </a:r>
              </a:p>
            </p:txBody>
          </p:sp>
        </p:grpSp>
      </p:gr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zh-CN" altLang="en-US"/>
              <a:t>状态报告</a:t>
            </a:r>
          </a:p>
        </p:txBody>
      </p:sp>
      <p:sp>
        <p:nvSpPr>
          <p:cNvPr id="279555" name="Rectangle 3"/>
          <p:cNvSpPr>
            <a:spLocks noGrp="1" noChangeArrowheads="1"/>
          </p:cNvSpPr>
          <p:nvPr>
            <p:ph type="body" idx="1"/>
          </p:nvPr>
        </p:nvSpPr>
        <p:spPr>
          <a:xfrm>
            <a:off x="715963" y="1727200"/>
            <a:ext cx="7773987" cy="4116388"/>
          </a:xfrm>
        </p:spPr>
        <p:txBody>
          <a:bodyPr/>
          <a:lstStyle/>
          <a:p>
            <a:pPr>
              <a:lnSpc>
                <a:spcPct val="90000"/>
              </a:lnSpc>
              <a:buFontTx/>
              <a:buNone/>
            </a:pPr>
            <a:r>
              <a:rPr lang="en-US" altLang="zh-CN" sz="2600">
                <a:latin typeface="宋体" pitchFamily="2" charset="-122"/>
                <a:ea typeface="楷体_GB2312" pitchFamily="49" charset="-122"/>
              </a:rPr>
              <a:t>Configuration status reporting</a:t>
            </a:r>
            <a:r>
              <a:rPr lang="zh-CN" altLang="en-US" sz="2600">
                <a:latin typeface="宋体" pitchFamily="2" charset="-122"/>
                <a:ea typeface="楷体_GB2312" pitchFamily="49" charset="-122"/>
              </a:rPr>
              <a:t>，简称</a:t>
            </a:r>
            <a:r>
              <a:rPr lang="en-US" altLang="zh-CN" sz="2600">
                <a:latin typeface="宋体" pitchFamily="2" charset="-122"/>
                <a:ea typeface="楷体_GB2312" pitchFamily="49" charset="-122"/>
              </a:rPr>
              <a:t>CSR</a:t>
            </a:r>
            <a:r>
              <a:rPr lang="en-US" altLang="zh-CN" sz="2600">
                <a:latin typeface="宋体" pitchFamily="2" charset="-122"/>
              </a:rPr>
              <a:t> </a:t>
            </a:r>
          </a:p>
          <a:p>
            <a:pPr>
              <a:lnSpc>
                <a:spcPct val="90000"/>
              </a:lnSpc>
              <a:buFontTx/>
              <a:buNone/>
            </a:pPr>
            <a:endParaRPr lang="en-US" altLang="zh-CN" sz="2600">
              <a:latin typeface="宋体" pitchFamily="2" charset="-122"/>
            </a:endParaRPr>
          </a:p>
          <a:p>
            <a:pPr>
              <a:lnSpc>
                <a:spcPct val="90000"/>
              </a:lnSpc>
            </a:pPr>
            <a:r>
              <a:rPr lang="zh-CN" altLang="en-US" sz="2600">
                <a:latin typeface="宋体" pitchFamily="2" charset="-122"/>
              </a:rPr>
              <a:t>发生了什么？</a:t>
            </a:r>
          </a:p>
          <a:p>
            <a:pPr>
              <a:lnSpc>
                <a:spcPct val="90000"/>
              </a:lnSpc>
            </a:pPr>
            <a:r>
              <a:rPr lang="zh-CN" altLang="en-US" sz="2600">
                <a:latin typeface="宋体" pitchFamily="2" charset="-122"/>
              </a:rPr>
              <a:t>为什么要发生？</a:t>
            </a:r>
          </a:p>
          <a:p>
            <a:pPr>
              <a:lnSpc>
                <a:spcPct val="90000"/>
              </a:lnSpc>
            </a:pPr>
            <a:r>
              <a:rPr lang="zh-CN" altLang="en-US" sz="2600">
                <a:latin typeface="宋体" pitchFamily="2" charset="-122"/>
              </a:rPr>
              <a:t>谁做的？</a:t>
            </a:r>
          </a:p>
          <a:p>
            <a:pPr>
              <a:lnSpc>
                <a:spcPct val="90000"/>
              </a:lnSpc>
            </a:pPr>
            <a:r>
              <a:rPr lang="zh-CN" altLang="en-US" sz="2600">
                <a:latin typeface="宋体" pitchFamily="2" charset="-122"/>
              </a:rPr>
              <a:t>什么时候发生的？</a:t>
            </a:r>
          </a:p>
          <a:p>
            <a:pPr>
              <a:lnSpc>
                <a:spcPct val="90000"/>
              </a:lnSpc>
            </a:pPr>
            <a:r>
              <a:rPr lang="zh-CN" altLang="en-US" sz="2600">
                <a:latin typeface="宋体" pitchFamily="2" charset="-122"/>
              </a:rPr>
              <a:t>在哪儿改变的？</a:t>
            </a:r>
          </a:p>
          <a:p>
            <a:pPr>
              <a:lnSpc>
                <a:spcPct val="90000"/>
              </a:lnSpc>
            </a:pPr>
            <a:r>
              <a:rPr lang="zh-CN" altLang="en-US" sz="2600">
                <a:latin typeface="宋体" pitchFamily="2" charset="-122"/>
              </a:rPr>
              <a:t>将影响别的什么吗？ </a:t>
            </a:r>
          </a:p>
          <a:p>
            <a:pPr>
              <a:lnSpc>
                <a:spcPct val="90000"/>
              </a:lnSpc>
            </a:pPr>
            <a:endParaRPr lang="zh-CN" altLang="en-US" sz="2600">
              <a:latin typeface="宋体" pitchFamily="2" charset="-122"/>
            </a:endParaRPr>
          </a:p>
          <a:p>
            <a:pPr>
              <a:lnSpc>
                <a:spcPct val="90000"/>
              </a:lnSpc>
              <a:buFontTx/>
              <a:buNone/>
            </a:pPr>
            <a:r>
              <a:rPr lang="zh-CN" altLang="en-US" sz="2600">
                <a:latin typeface="宋体" pitchFamily="2" charset="-122"/>
              </a:rPr>
              <a:t>每次当配置审计进行时，其结果作为</a:t>
            </a:r>
            <a:r>
              <a:rPr lang="en-US" altLang="zh-CN" sz="2600">
                <a:latin typeface="宋体" pitchFamily="2" charset="-122"/>
              </a:rPr>
              <a:t>CSR</a:t>
            </a:r>
            <a:r>
              <a:rPr lang="zh-CN" altLang="en-US" sz="2600">
                <a:latin typeface="宋体" pitchFamily="2" charset="-122"/>
              </a:rPr>
              <a:t>任务的一部分被报告。</a:t>
            </a:r>
          </a:p>
          <a:p>
            <a:pPr>
              <a:lnSpc>
                <a:spcPct val="90000"/>
              </a:lnSpc>
            </a:pPr>
            <a:endParaRPr lang="zh-CN" altLang="en-US" sz="2600">
              <a:latin typeface="宋体" pitchFamily="2" charset="-122"/>
            </a:endParaRPr>
          </a:p>
          <a:p>
            <a:pPr>
              <a:lnSpc>
                <a:spcPct val="90000"/>
              </a:lnSpc>
            </a:pPr>
            <a:endParaRPr lang="en-US" altLang="zh-CN" sz="280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zh-CN" altLang="en-US"/>
              <a:t>配置审计</a:t>
            </a:r>
          </a:p>
        </p:txBody>
      </p:sp>
      <p:sp>
        <p:nvSpPr>
          <p:cNvPr id="280579" name="Rectangle 3"/>
          <p:cNvSpPr>
            <a:spLocks noGrp="1" noChangeArrowheads="1"/>
          </p:cNvSpPr>
          <p:nvPr>
            <p:ph type="body" idx="1"/>
          </p:nvPr>
        </p:nvSpPr>
        <p:spPr/>
        <p:txBody>
          <a:bodyPr/>
          <a:lstStyle/>
          <a:p>
            <a:r>
              <a:rPr lang="zh-CN" altLang="en-US"/>
              <a:t>配置是否符合规范</a:t>
            </a:r>
          </a:p>
          <a:p>
            <a:r>
              <a:rPr lang="zh-CN" altLang="en-US"/>
              <a:t>配置项是否记录正确 </a:t>
            </a:r>
          </a:p>
          <a:p>
            <a:r>
              <a:rPr lang="zh-CN" altLang="en-US"/>
              <a:t>变更控制记录的完整性 </a:t>
            </a:r>
          </a:p>
          <a:p>
            <a:r>
              <a:rPr lang="en-US" altLang="zh-CN"/>
              <a:t>SQA</a:t>
            </a:r>
            <a:r>
              <a:rPr lang="zh-CN" altLang="en-US"/>
              <a:t>（软件质量保证）</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zh-CN" altLang="en-US"/>
              <a:t>检入检出（</a:t>
            </a:r>
            <a:r>
              <a:rPr lang="en-US" altLang="zh-CN"/>
              <a:t>CICO</a:t>
            </a:r>
            <a:r>
              <a:rPr lang="zh-CN" altLang="en-US"/>
              <a:t>）</a:t>
            </a:r>
          </a:p>
        </p:txBody>
      </p:sp>
      <p:sp>
        <p:nvSpPr>
          <p:cNvPr id="281603" name="Rectangle 3"/>
          <p:cNvSpPr>
            <a:spLocks noGrp="1" noChangeArrowheads="1"/>
          </p:cNvSpPr>
          <p:nvPr>
            <p:ph type="body" idx="1"/>
          </p:nvPr>
        </p:nvSpPr>
        <p:spPr/>
        <p:txBody>
          <a:bodyPr/>
          <a:lstStyle/>
          <a:p>
            <a:pPr algn="just"/>
            <a:endParaRPr lang="en-US" altLang="zh-CN">
              <a:ea typeface="楷体_GB2312" pitchFamily="49" charset="-122"/>
            </a:endParaRPr>
          </a:p>
          <a:p>
            <a:pPr algn="just"/>
            <a:endParaRPr lang="en-US" altLang="zh-CN"/>
          </a:p>
        </p:txBody>
      </p:sp>
      <p:sp>
        <p:nvSpPr>
          <p:cNvPr id="281604" name="Rectangle 4"/>
          <p:cNvSpPr>
            <a:spLocks noChangeArrowheads="1"/>
          </p:cNvSpPr>
          <p:nvPr/>
        </p:nvSpPr>
        <p:spPr bwMode="auto">
          <a:xfrm>
            <a:off x="1074738" y="2143125"/>
            <a:ext cx="723900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655" tIns="42328" rIns="84655" bIns="42328">
            <a:spAutoFit/>
          </a:bodyPr>
          <a:lstStyle/>
          <a:p>
            <a:pPr defTabSz="846138"/>
            <a:r>
              <a:rPr kumimoji="1" lang="en-US" altLang="zh-CN" sz="3200">
                <a:latin typeface="Times New Roman" pitchFamily="18" charset="0"/>
                <a:ea typeface="楷体_GB2312" pitchFamily="49" charset="-122"/>
              </a:rPr>
              <a:t>Check In:</a:t>
            </a:r>
          </a:p>
          <a:p>
            <a:pPr defTabSz="846138"/>
            <a:r>
              <a:rPr kumimoji="1" lang="en-US" altLang="zh-CN" sz="3200">
                <a:latin typeface="Times New Roman" pitchFamily="18" charset="0"/>
                <a:ea typeface="楷体_GB2312" pitchFamily="49" charset="-122"/>
              </a:rPr>
              <a:t>	</a:t>
            </a:r>
            <a:r>
              <a:rPr kumimoji="1" lang="zh-CN" altLang="en-US" sz="3200">
                <a:latin typeface="Times New Roman" pitchFamily="18" charset="0"/>
                <a:ea typeface="楷体_GB2312" pitchFamily="49" charset="-122"/>
              </a:rPr>
              <a:t>配置管理者从程序开发人员的工作空间（目录）中拷贝配制项到项目空间（目录）中。</a:t>
            </a:r>
          </a:p>
          <a:p>
            <a:pPr defTabSz="846138"/>
            <a:r>
              <a:rPr kumimoji="1" lang="en-US" altLang="zh-CN" sz="3200">
                <a:latin typeface="Times New Roman" pitchFamily="18" charset="0"/>
                <a:ea typeface="楷体_GB2312" pitchFamily="49" charset="-122"/>
              </a:rPr>
              <a:t>Check Out</a:t>
            </a:r>
            <a:r>
              <a:rPr kumimoji="1" lang="zh-CN" altLang="en-US" sz="3200">
                <a:latin typeface="Times New Roman" pitchFamily="18" charset="0"/>
                <a:ea typeface="楷体_GB2312" pitchFamily="49" charset="-122"/>
              </a:rPr>
              <a:t>：</a:t>
            </a:r>
          </a:p>
          <a:p>
            <a:pPr defTabSz="846138"/>
            <a:r>
              <a:rPr kumimoji="1" lang="zh-CN" altLang="en-US" sz="3200">
                <a:latin typeface="Times New Roman" pitchFamily="18" charset="0"/>
                <a:ea typeface="楷体_GB2312" pitchFamily="49" charset="-122"/>
              </a:rPr>
              <a:t>	配置管理者从配置库中检出（</a:t>
            </a:r>
            <a:r>
              <a:rPr kumimoji="1" lang="en-US" altLang="zh-CN" sz="3200">
                <a:latin typeface="Times New Roman" pitchFamily="18" charset="0"/>
                <a:ea typeface="楷体_GB2312" pitchFamily="49" charset="-122"/>
              </a:rPr>
              <a:t>Check Out</a:t>
            </a:r>
            <a:r>
              <a:rPr kumimoji="1" lang="zh-CN" altLang="en-US" sz="3200">
                <a:latin typeface="Times New Roman" pitchFamily="18" charset="0"/>
                <a:ea typeface="楷体_GB2312" pitchFamily="49" charset="-122"/>
              </a:rPr>
              <a:t>）相应的配置项，拷贝到程序开发人员的工作空间中。</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ltLang="zh-CN"/>
              <a:t>CICO</a:t>
            </a:r>
            <a:r>
              <a:rPr lang="zh-CN" altLang="en-US"/>
              <a:t>模型</a:t>
            </a:r>
          </a:p>
        </p:txBody>
      </p:sp>
      <p:sp>
        <p:nvSpPr>
          <p:cNvPr id="282627" name="AutoShape 3"/>
          <p:cNvSpPr>
            <a:spLocks noChangeArrowheads="1"/>
          </p:cNvSpPr>
          <p:nvPr/>
        </p:nvSpPr>
        <p:spPr bwMode="auto">
          <a:xfrm>
            <a:off x="5292725" y="2276475"/>
            <a:ext cx="3240088" cy="3889375"/>
          </a:xfrm>
          <a:prstGeom prst="can">
            <a:avLst>
              <a:gd name="adj" fmla="val 1987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28" name="Line 4"/>
          <p:cNvSpPr>
            <a:spLocks noChangeShapeType="1"/>
          </p:cNvSpPr>
          <p:nvPr/>
        </p:nvSpPr>
        <p:spPr bwMode="auto">
          <a:xfrm>
            <a:off x="2916238" y="5805488"/>
            <a:ext cx="23034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29" name="Line 5"/>
          <p:cNvSpPr>
            <a:spLocks noChangeShapeType="1"/>
          </p:cNvSpPr>
          <p:nvPr/>
        </p:nvSpPr>
        <p:spPr bwMode="auto">
          <a:xfrm>
            <a:off x="3132138" y="4724400"/>
            <a:ext cx="2087562"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30" name="Rectangle 6"/>
          <p:cNvSpPr>
            <a:spLocks noChangeArrowheads="1"/>
          </p:cNvSpPr>
          <p:nvPr/>
        </p:nvSpPr>
        <p:spPr bwMode="auto">
          <a:xfrm>
            <a:off x="5724525" y="3500438"/>
            <a:ext cx="647700" cy="288925"/>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a:latin typeface="Tahoma" pitchFamily="34" charset="0"/>
              </a:rPr>
              <a:t>v1</a:t>
            </a:r>
          </a:p>
        </p:txBody>
      </p:sp>
      <p:sp>
        <p:nvSpPr>
          <p:cNvPr id="282631" name="Rectangle 7"/>
          <p:cNvSpPr>
            <a:spLocks noChangeArrowheads="1"/>
          </p:cNvSpPr>
          <p:nvPr/>
        </p:nvSpPr>
        <p:spPr bwMode="auto">
          <a:xfrm>
            <a:off x="5724525" y="3932238"/>
            <a:ext cx="647700" cy="288925"/>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a:latin typeface="Tahoma" pitchFamily="34" charset="0"/>
              </a:rPr>
              <a:t>v2</a:t>
            </a:r>
          </a:p>
        </p:txBody>
      </p:sp>
      <p:sp>
        <p:nvSpPr>
          <p:cNvPr id="282632" name="Rectangle 8"/>
          <p:cNvSpPr>
            <a:spLocks noChangeArrowheads="1"/>
          </p:cNvSpPr>
          <p:nvPr/>
        </p:nvSpPr>
        <p:spPr bwMode="auto">
          <a:xfrm>
            <a:off x="5724525" y="4364038"/>
            <a:ext cx="647700" cy="288925"/>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a:latin typeface="Tahoma" pitchFamily="34" charset="0"/>
              </a:rPr>
              <a:t>v3</a:t>
            </a:r>
          </a:p>
        </p:txBody>
      </p:sp>
      <p:sp>
        <p:nvSpPr>
          <p:cNvPr id="282633" name="Rectangle 9"/>
          <p:cNvSpPr>
            <a:spLocks noChangeArrowheads="1"/>
          </p:cNvSpPr>
          <p:nvPr/>
        </p:nvSpPr>
        <p:spPr bwMode="auto">
          <a:xfrm>
            <a:off x="5724525" y="4868863"/>
            <a:ext cx="647700" cy="288925"/>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a:latin typeface="Tahoma" pitchFamily="34" charset="0"/>
              </a:rPr>
              <a:t>v4</a:t>
            </a:r>
          </a:p>
        </p:txBody>
      </p:sp>
      <p:cxnSp>
        <p:nvCxnSpPr>
          <p:cNvPr id="282634" name="AutoShape 10"/>
          <p:cNvCxnSpPr>
            <a:cxnSpLocks noChangeShapeType="1"/>
            <a:stCxn id="282630" idx="2"/>
            <a:endCxn id="282631" idx="0"/>
          </p:cNvCxnSpPr>
          <p:nvPr/>
        </p:nvCxnSpPr>
        <p:spPr bwMode="auto">
          <a:xfrm>
            <a:off x="6430963" y="4178300"/>
            <a:ext cx="0" cy="1571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2635" name="AutoShape 11"/>
          <p:cNvCxnSpPr>
            <a:cxnSpLocks noChangeShapeType="1"/>
            <a:stCxn id="282631" idx="2"/>
            <a:endCxn id="282632" idx="0"/>
          </p:cNvCxnSpPr>
          <p:nvPr/>
        </p:nvCxnSpPr>
        <p:spPr bwMode="auto">
          <a:xfrm>
            <a:off x="6430963" y="4654550"/>
            <a:ext cx="0" cy="1571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2636" name="AutoShape 12"/>
          <p:cNvCxnSpPr>
            <a:cxnSpLocks noChangeShapeType="1"/>
            <a:stCxn id="282632" idx="2"/>
            <a:endCxn id="282633" idx="0"/>
          </p:cNvCxnSpPr>
          <p:nvPr/>
        </p:nvCxnSpPr>
        <p:spPr bwMode="auto">
          <a:xfrm>
            <a:off x="6430963" y="5130800"/>
            <a:ext cx="0" cy="2381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2637" name="Rectangle 13"/>
          <p:cNvSpPr>
            <a:spLocks noChangeArrowheads="1"/>
          </p:cNvSpPr>
          <p:nvPr/>
        </p:nvSpPr>
        <p:spPr bwMode="auto">
          <a:xfrm>
            <a:off x="6516688" y="4365625"/>
            <a:ext cx="647700" cy="288925"/>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a:latin typeface="Tahoma" pitchFamily="34" charset="0"/>
              </a:rPr>
              <a:t>v2.1</a:t>
            </a:r>
          </a:p>
        </p:txBody>
      </p:sp>
      <p:cxnSp>
        <p:nvCxnSpPr>
          <p:cNvPr id="282638" name="AutoShape 14"/>
          <p:cNvCxnSpPr>
            <a:cxnSpLocks noChangeShapeType="1"/>
            <a:stCxn id="282631" idx="3"/>
            <a:endCxn id="282637" idx="0"/>
          </p:cNvCxnSpPr>
          <p:nvPr/>
        </p:nvCxnSpPr>
        <p:spPr bwMode="auto">
          <a:xfrm>
            <a:off x="6775450" y="4495800"/>
            <a:ext cx="496888" cy="3175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2639" name="Rectangle 15"/>
          <p:cNvSpPr>
            <a:spLocks noChangeArrowheads="1"/>
          </p:cNvSpPr>
          <p:nvPr/>
        </p:nvSpPr>
        <p:spPr bwMode="auto">
          <a:xfrm>
            <a:off x="7524750" y="3500438"/>
            <a:ext cx="647700" cy="288925"/>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a:latin typeface="Tahoma" pitchFamily="34" charset="0"/>
              </a:rPr>
              <a:t>v1</a:t>
            </a:r>
          </a:p>
        </p:txBody>
      </p:sp>
      <p:sp>
        <p:nvSpPr>
          <p:cNvPr id="282640" name="Rectangle 16"/>
          <p:cNvSpPr>
            <a:spLocks noChangeArrowheads="1"/>
          </p:cNvSpPr>
          <p:nvPr/>
        </p:nvSpPr>
        <p:spPr bwMode="auto">
          <a:xfrm>
            <a:off x="7524750" y="3932238"/>
            <a:ext cx="647700" cy="288925"/>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a:latin typeface="Tahoma" pitchFamily="34" charset="0"/>
              </a:rPr>
              <a:t>v2</a:t>
            </a:r>
          </a:p>
        </p:txBody>
      </p:sp>
      <p:cxnSp>
        <p:nvCxnSpPr>
          <p:cNvPr id="282641" name="AutoShape 17"/>
          <p:cNvCxnSpPr>
            <a:cxnSpLocks noChangeShapeType="1"/>
            <a:stCxn id="282639" idx="2"/>
            <a:endCxn id="282640" idx="0"/>
          </p:cNvCxnSpPr>
          <p:nvPr/>
        </p:nvCxnSpPr>
        <p:spPr bwMode="auto">
          <a:xfrm>
            <a:off x="8345488" y="4178300"/>
            <a:ext cx="0" cy="1571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2642" name="Rectangle 18"/>
          <p:cNvSpPr>
            <a:spLocks noChangeArrowheads="1"/>
          </p:cNvSpPr>
          <p:nvPr/>
        </p:nvSpPr>
        <p:spPr bwMode="auto">
          <a:xfrm>
            <a:off x="5724525" y="5300663"/>
            <a:ext cx="5762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b="1">
                <a:latin typeface="Tahoma" pitchFamily="34" charset="0"/>
              </a:rPr>
              <a:t>a.java</a:t>
            </a:r>
          </a:p>
        </p:txBody>
      </p:sp>
      <p:sp>
        <p:nvSpPr>
          <p:cNvPr id="282643" name="Rectangle 19"/>
          <p:cNvSpPr>
            <a:spLocks noChangeArrowheads="1"/>
          </p:cNvSpPr>
          <p:nvPr/>
        </p:nvSpPr>
        <p:spPr bwMode="auto">
          <a:xfrm>
            <a:off x="7596188" y="5300663"/>
            <a:ext cx="5762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b="1">
                <a:latin typeface="Tahoma" pitchFamily="34" charset="0"/>
              </a:rPr>
              <a:t>b.java</a:t>
            </a:r>
          </a:p>
        </p:txBody>
      </p:sp>
      <p:grpSp>
        <p:nvGrpSpPr>
          <p:cNvPr id="282644" name="Group 20"/>
          <p:cNvGrpSpPr>
            <a:grpSpLocks/>
          </p:cNvGrpSpPr>
          <p:nvPr/>
        </p:nvGrpSpPr>
        <p:grpSpPr bwMode="auto">
          <a:xfrm>
            <a:off x="468313" y="4437063"/>
            <a:ext cx="2952750" cy="2089150"/>
            <a:chOff x="340" y="2205"/>
            <a:chExt cx="1860" cy="1316"/>
          </a:xfrm>
        </p:grpSpPr>
        <p:sp>
          <p:nvSpPr>
            <p:cNvPr id="282645" name="Oval 21"/>
            <p:cNvSpPr>
              <a:spLocks noChangeArrowheads="1"/>
            </p:cNvSpPr>
            <p:nvPr/>
          </p:nvSpPr>
          <p:spPr bwMode="auto">
            <a:xfrm>
              <a:off x="340" y="2205"/>
              <a:ext cx="1860" cy="99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46" name="Rectangle 22"/>
            <p:cNvSpPr>
              <a:spLocks noChangeArrowheads="1"/>
            </p:cNvSpPr>
            <p:nvPr/>
          </p:nvSpPr>
          <p:spPr bwMode="auto">
            <a:xfrm>
              <a:off x="567" y="2432"/>
              <a:ext cx="363"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b="1">
                  <a:latin typeface="Tahoma" pitchFamily="34" charset="0"/>
                </a:rPr>
                <a:t>a.java</a:t>
              </a:r>
            </a:p>
          </p:txBody>
        </p:sp>
        <p:sp>
          <p:nvSpPr>
            <p:cNvPr id="282647" name="Rectangle 23"/>
            <p:cNvSpPr>
              <a:spLocks noChangeArrowheads="1"/>
            </p:cNvSpPr>
            <p:nvPr/>
          </p:nvSpPr>
          <p:spPr bwMode="auto">
            <a:xfrm>
              <a:off x="1383" y="2432"/>
              <a:ext cx="363"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b="1">
                  <a:latin typeface="Tahoma" pitchFamily="34" charset="0"/>
                </a:rPr>
                <a:t>b.java</a:t>
              </a:r>
            </a:p>
          </p:txBody>
        </p:sp>
        <p:sp>
          <p:nvSpPr>
            <p:cNvPr id="282648" name="Rectangle 24"/>
            <p:cNvSpPr>
              <a:spLocks noChangeArrowheads="1"/>
            </p:cNvSpPr>
            <p:nvPr/>
          </p:nvSpPr>
          <p:spPr bwMode="auto">
            <a:xfrm>
              <a:off x="521" y="2704"/>
              <a:ext cx="454" cy="182"/>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a:latin typeface="Tahoma" pitchFamily="34" charset="0"/>
                </a:rPr>
                <a:t>wkcp1</a:t>
              </a:r>
            </a:p>
          </p:txBody>
        </p:sp>
        <p:sp>
          <p:nvSpPr>
            <p:cNvPr id="282649" name="Rectangle 25"/>
            <p:cNvSpPr>
              <a:spLocks noChangeArrowheads="1"/>
            </p:cNvSpPr>
            <p:nvPr/>
          </p:nvSpPr>
          <p:spPr bwMode="auto">
            <a:xfrm>
              <a:off x="1338" y="2704"/>
              <a:ext cx="499" cy="182"/>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a:latin typeface="Tahoma" pitchFamily="34" charset="0"/>
                </a:rPr>
                <a:t>wkcp1</a:t>
              </a:r>
            </a:p>
          </p:txBody>
        </p:sp>
        <p:sp>
          <p:nvSpPr>
            <p:cNvPr id="282650" name="Rectangle 26"/>
            <p:cNvSpPr>
              <a:spLocks noChangeArrowheads="1"/>
            </p:cNvSpPr>
            <p:nvPr/>
          </p:nvSpPr>
          <p:spPr bwMode="auto">
            <a:xfrm>
              <a:off x="431" y="3203"/>
              <a:ext cx="1769"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latin typeface="Tahoma" pitchFamily="34" charset="0"/>
                </a:rPr>
                <a:t>程序员</a:t>
              </a:r>
              <a:r>
                <a:rPr lang="en-US" altLang="zh-CN" b="1">
                  <a:latin typeface="Tahoma" pitchFamily="34" charset="0"/>
                </a:rPr>
                <a:t>1</a:t>
              </a:r>
              <a:r>
                <a:rPr lang="zh-CN" altLang="en-US" b="1">
                  <a:latin typeface="Tahoma" pitchFamily="34" charset="0"/>
                </a:rPr>
                <a:t>的</a:t>
              </a:r>
              <a:r>
                <a:rPr lang="en-US" altLang="zh-CN" b="1">
                  <a:latin typeface="Tahoma" pitchFamily="34" charset="0"/>
                </a:rPr>
                <a:t>Working Copy</a:t>
              </a:r>
            </a:p>
          </p:txBody>
        </p:sp>
      </p:grpSp>
      <p:sp>
        <p:nvSpPr>
          <p:cNvPr id="282651" name="Rectangle 27"/>
          <p:cNvSpPr>
            <a:spLocks noChangeArrowheads="1"/>
          </p:cNvSpPr>
          <p:nvPr/>
        </p:nvSpPr>
        <p:spPr bwMode="auto">
          <a:xfrm>
            <a:off x="5467350" y="6156325"/>
            <a:ext cx="28082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b="1">
                <a:latin typeface="Tahoma" pitchFamily="34" charset="0"/>
              </a:rPr>
              <a:t>CM </a:t>
            </a:r>
            <a:r>
              <a:rPr lang="zh-CN" altLang="en-US" b="1">
                <a:latin typeface="Tahoma" pitchFamily="34" charset="0"/>
              </a:rPr>
              <a:t>数据库</a:t>
            </a:r>
          </a:p>
        </p:txBody>
      </p:sp>
      <p:grpSp>
        <p:nvGrpSpPr>
          <p:cNvPr id="282652" name="Group 28"/>
          <p:cNvGrpSpPr>
            <a:grpSpLocks/>
          </p:cNvGrpSpPr>
          <p:nvPr/>
        </p:nvGrpSpPr>
        <p:grpSpPr bwMode="auto">
          <a:xfrm>
            <a:off x="1042988" y="1844675"/>
            <a:ext cx="2952750" cy="2089150"/>
            <a:chOff x="340" y="2205"/>
            <a:chExt cx="1860" cy="1316"/>
          </a:xfrm>
        </p:grpSpPr>
        <p:sp>
          <p:nvSpPr>
            <p:cNvPr id="282653" name="Oval 29"/>
            <p:cNvSpPr>
              <a:spLocks noChangeArrowheads="1"/>
            </p:cNvSpPr>
            <p:nvPr/>
          </p:nvSpPr>
          <p:spPr bwMode="auto">
            <a:xfrm>
              <a:off x="340" y="2205"/>
              <a:ext cx="1860" cy="99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54" name="Rectangle 30"/>
            <p:cNvSpPr>
              <a:spLocks noChangeArrowheads="1"/>
            </p:cNvSpPr>
            <p:nvPr/>
          </p:nvSpPr>
          <p:spPr bwMode="auto">
            <a:xfrm>
              <a:off x="567" y="2432"/>
              <a:ext cx="363"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b="1">
                  <a:latin typeface="Tahoma" pitchFamily="34" charset="0"/>
                </a:rPr>
                <a:t>a.java</a:t>
              </a:r>
            </a:p>
          </p:txBody>
        </p:sp>
        <p:sp>
          <p:nvSpPr>
            <p:cNvPr id="282655" name="Rectangle 31"/>
            <p:cNvSpPr>
              <a:spLocks noChangeArrowheads="1"/>
            </p:cNvSpPr>
            <p:nvPr/>
          </p:nvSpPr>
          <p:spPr bwMode="auto">
            <a:xfrm>
              <a:off x="1383" y="2432"/>
              <a:ext cx="363"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b="1">
                  <a:latin typeface="Tahoma" pitchFamily="34" charset="0"/>
                </a:rPr>
                <a:t>b.java</a:t>
              </a:r>
            </a:p>
          </p:txBody>
        </p:sp>
        <p:sp>
          <p:nvSpPr>
            <p:cNvPr id="282656" name="Rectangle 32"/>
            <p:cNvSpPr>
              <a:spLocks noChangeArrowheads="1"/>
            </p:cNvSpPr>
            <p:nvPr/>
          </p:nvSpPr>
          <p:spPr bwMode="auto">
            <a:xfrm>
              <a:off x="521" y="2704"/>
              <a:ext cx="454" cy="182"/>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a:latin typeface="Tahoma" pitchFamily="34" charset="0"/>
                </a:rPr>
                <a:t>wkcp2</a:t>
              </a:r>
            </a:p>
          </p:txBody>
        </p:sp>
        <p:sp>
          <p:nvSpPr>
            <p:cNvPr id="282657" name="Rectangle 33"/>
            <p:cNvSpPr>
              <a:spLocks noChangeArrowheads="1"/>
            </p:cNvSpPr>
            <p:nvPr/>
          </p:nvSpPr>
          <p:spPr bwMode="auto">
            <a:xfrm>
              <a:off x="1338" y="2704"/>
              <a:ext cx="499" cy="182"/>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a:latin typeface="Tahoma" pitchFamily="34" charset="0"/>
                </a:rPr>
                <a:t>wkcp2</a:t>
              </a:r>
            </a:p>
          </p:txBody>
        </p:sp>
        <p:sp>
          <p:nvSpPr>
            <p:cNvPr id="282658" name="Rectangle 34"/>
            <p:cNvSpPr>
              <a:spLocks noChangeArrowheads="1"/>
            </p:cNvSpPr>
            <p:nvPr/>
          </p:nvSpPr>
          <p:spPr bwMode="auto">
            <a:xfrm>
              <a:off x="431" y="3203"/>
              <a:ext cx="1769"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latin typeface="Tahoma" pitchFamily="34" charset="0"/>
                </a:rPr>
                <a:t>程序员</a:t>
              </a:r>
              <a:r>
                <a:rPr lang="en-US" altLang="zh-CN" b="1">
                  <a:latin typeface="Tahoma" pitchFamily="34" charset="0"/>
                </a:rPr>
                <a:t>2</a:t>
              </a:r>
              <a:r>
                <a:rPr lang="zh-CN" altLang="en-US" b="1">
                  <a:latin typeface="Tahoma" pitchFamily="34" charset="0"/>
                </a:rPr>
                <a:t>的</a:t>
              </a:r>
              <a:r>
                <a:rPr lang="en-US" altLang="zh-CN" b="1">
                  <a:latin typeface="Tahoma" pitchFamily="34" charset="0"/>
                </a:rPr>
                <a:t>Working Copy</a:t>
              </a:r>
            </a:p>
          </p:txBody>
        </p:sp>
      </p:grpSp>
      <p:sp>
        <p:nvSpPr>
          <p:cNvPr id="282659" name="Line 35"/>
          <p:cNvSpPr>
            <a:spLocks noChangeShapeType="1"/>
          </p:cNvSpPr>
          <p:nvPr/>
        </p:nvSpPr>
        <p:spPr bwMode="auto">
          <a:xfrm>
            <a:off x="3779838" y="3068638"/>
            <a:ext cx="1512887"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60" name="Line 36"/>
          <p:cNvSpPr>
            <a:spLocks noChangeShapeType="1"/>
          </p:cNvSpPr>
          <p:nvPr/>
        </p:nvSpPr>
        <p:spPr bwMode="auto">
          <a:xfrm flipH="1" flipV="1">
            <a:off x="3708400" y="2205038"/>
            <a:ext cx="1584325"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61" name="Rectangle 37"/>
          <p:cNvSpPr>
            <a:spLocks noChangeArrowheads="1"/>
          </p:cNvSpPr>
          <p:nvPr/>
        </p:nvSpPr>
        <p:spPr bwMode="auto">
          <a:xfrm>
            <a:off x="3995738" y="2205038"/>
            <a:ext cx="12239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sz="1400" b="1">
                <a:latin typeface="Tahoma" pitchFamily="34" charset="0"/>
              </a:rPr>
              <a:t>Check Out</a:t>
            </a:r>
          </a:p>
        </p:txBody>
      </p:sp>
      <p:sp>
        <p:nvSpPr>
          <p:cNvPr id="282662" name="Rectangle 38"/>
          <p:cNvSpPr>
            <a:spLocks noChangeArrowheads="1"/>
          </p:cNvSpPr>
          <p:nvPr/>
        </p:nvSpPr>
        <p:spPr bwMode="auto">
          <a:xfrm>
            <a:off x="3851275" y="3068638"/>
            <a:ext cx="12239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sz="1400" b="1">
                <a:latin typeface="Tahoma" pitchFamily="34" charset="0"/>
              </a:rPr>
              <a:t>Check In</a:t>
            </a:r>
          </a:p>
        </p:txBody>
      </p:sp>
      <p:sp>
        <p:nvSpPr>
          <p:cNvPr id="282663" name="Rectangle 39"/>
          <p:cNvSpPr>
            <a:spLocks noChangeArrowheads="1"/>
          </p:cNvSpPr>
          <p:nvPr/>
        </p:nvSpPr>
        <p:spPr bwMode="auto">
          <a:xfrm>
            <a:off x="3635375" y="4365625"/>
            <a:ext cx="12239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sz="1400" b="1">
                <a:latin typeface="Tahoma" pitchFamily="34" charset="0"/>
              </a:rPr>
              <a:t>Check Out</a:t>
            </a:r>
          </a:p>
        </p:txBody>
      </p:sp>
      <p:sp>
        <p:nvSpPr>
          <p:cNvPr id="282664" name="Rectangle 40"/>
          <p:cNvSpPr>
            <a:spLocks noChangeArrowheads="1"/>
          </p:cNvSpPr>
          <p:nvPr/>
        </p:nvSpPr>
        <p:spPr bwMode="auto">
          <a:xfrm>
            <a:off x="3563938" y="5445125"/>
            <a:ext cx="1223962"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sz="1400" b="1">
                <a:latin typeface="Tahoma" pitchFamily="34" charset="0"/>
              </a:rPr>
              <a:t>Check In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t>需求分析</a:t>
            </a:r>
          </a:p>
        </p:txBody>
      </p:sp>
      <p:sp>
        <p:nvSpPr>
          <p:cNvPr id="29699" name="Rectangle 3"/>
          <p:cNvSpPr>
            <a:spLocks noGrp="1" noChangeArrowheads="1"/>
          </p:cNvSpPr>
          <p:nvPr>
            <p:ph type="body" idx="1"/>
          </p:nvPr>
        </p:nvSpPr>
        <p:spPr/>
        <p:txBody>
          <a:bodyPr/>
          <a:lstStyle/>
          <a:p>
            <a:pPr>
              <a:buFontTx/>
              <a:buNone/>
            </a:pPr>
            <a:r>
              <a:rPr lang="en-US" altLang="zh-CN"/>
              <a:t> </a:t>
            </a:r>
          </a:p>
        </p:txBody>
      </p:sp>
      <p:sp>
        <p:nvSpPr>
          <p:cNvPr id="29700" name="Rectangle 4"/>
          <p:cNvSpPr>
            <a:spLocks noChangeArrowheads="1"/>
          </p:cNvSpPr>
          <p:nvPr/>
        </p:nvSpPr>
        <p:spPr bwMode="auto">
          <a:xfrm>
            <a:off x="2457450" y="168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9701" name="Picture 5" descr="http://www-128.ibm.com/developerworks/cn/linux/software_engineering/requirement/part2/fig1.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217613" y="1935163"/>
            <a:ext cx="6665912" cy="442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Text Box 2"/>
          <p:cNvSpPr txBox="1">
            <a:spLocks noChangeArrowheads="1"/>
          </p:cNvSpPr>
          <p:nvPr/>
        </p:nvSpPr>
        <p:spPr bwMode="auto">
          <a:xfrm>
            <a:off x="1447800" y="3581400"/>
            <a:ext cx="678180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r>
              <a:rPr kumimoji="1" lang="zh-CN" altLang="en-US" sz="6000">
                <a:latin typeface="Palatino-Roman" charset="0"/>
              </a:rPr>
              <a:t>配置管理工具</a:t>
            </a:r>
          </a:p>
        </p:txBody>
      </p:sp>
      <p:sp>
        <p:nvSpPr>
          <p:cNvPr id="283651" name="Rectangle 3"/>
          <p:cNvSpPr>
            <a:spLocks noGrp="1" noChangeArrowheads="1"/>
          </p:cNvSpPr>
          <p:nvPr>
            <p:ph type="title" idx="4294967295"/>
          </p:nvPr>
        </p:nvSpPr>
        <p:spPr>
          <a:xfrm>
            <a:off x="838200" y="1752600"/>
            <a:ext cx="7772400" cy="1143000"/>
          </a:xfrm>
        </p:spPr>
        <p:txBody>
          <a:bodyPr/>
          <a:lstStyle/>
          <a:p>
            <a:r>
              <a:rPr lang="zh-CN" altLang="en-US" sz="5900">
                <a:solidFill>
                  <a:schemeClr val="tx1"/>
                </a:solidFill>
                <a:latin typeface="Palatino-Bold" charset="0"/>
              </a:rPr>
              <a:t>第八章  </a:t>
            </a: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zh-CN" altLang="en-US"/>
              <a:t>本章要点</a:t>
            </a:r>
          </a:p>
        </p:txBody>
      </p:sp>
      <p:sp>
        <p:nvSpPr>
          <p:cNvPr id="284675" name="Rectangle 3"/>
          <p:cNvSpPr>
            <a:spLocks noGrp="1" noChangeArrowheads="1"/>
          </p:cNvSpPr>
          <p:nvPr>
            <p:ph type="body" idx="1"/>
          </p:nvPr>
        </p:nvSpPr>
        <p:spPr/>
        <p:txBody>
          <a:bodyPr/>
          <a:lstStyle/>
          <a:p>
            <a:r>
              <a:rPr lang="zh-CN" altLang="en-US"/>
              <a:t>基础知识</a:t>
            </a:r>
          </a:p>
          <a:p>
            <a:r>
              <a:rPr lang="en-US" altLang="zh-CN"/>
              <a:t>WinCVS</a:t>
            </a:r>
            <a:r>
              <a:rPr lang="zh-CN" altLang="en-US"/>
              <a:t>登陆</a:t>
            </a:r>
          </a:p>
          <a:p>
            <a:r>
              <a:rPr lang="en-US" altLang="zh-CN"/>
              <a:t>WinCVS</a:t>
            </a:r>
            <a:r>
              <a:rPr lang="zh-CN" altLang="en-US"/>
              <a:t>操作</a:t>
            </a:r>
          </a:p>
          <a:p>
            <a:r>
              <a:rPr lang="en-US" altLang="zh-CN"/>
              <a:t>WinCVS</a:t>
            </a:r>
            <a:r>
              <a:rPr lang="zh-CN" altLang="en-US"/>
              <a:t>高级版本控制技术</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zh-CN" altLang="en-US">
                <a:ea typeface="楷体_GB2312" pitchFamily="49" charset="-122"/>
              </a:rPr>
              <a:t>软件配置管理的工具支持</a:t>
            </a:r>
            <a:r>
              <a:rPr lang="zh-CN" altLang="en-US"/>
              <a:t> </a:t>
            </a:r>
          </a:p>
        </p:txBody>
      </p:sp>
      <p:sp>
        <p:nvSpPr>
          <p:cNvPr id="285699" name="Rectangle 3"/>
          <p:cNvSpPr>
            <a:spLocks noGrp="1" noChangeArrowheads="1"/>
          </p:cNvSpPr>
          <p:nvPr>
            <p:ph type="body" idx="1"/>
          </p:nvPr>
        </p:nvSpPr>
        <p:spPr/>
        <p:txBody>
          <a:bodyPr/>
          <a:lstStyle/>
          <a:p>
            <a:pPr>
              <a:lnSpc>
                <a:spcPct val="90000"/>
              </a:lnSpc>
            </a:pPr>
            <a:r>
              <a:rPr lang="zh-CN" altLang="en-US" sz="2800">
                <a:ea typeface="楷体_GB2312" pitchFamily="49" charset="-122"/>
              </a:rPr>
              <a:t>开源工具</a:t>
            </a:r>
            <a:r>
              <a:rPr lang="en-US" altLang="zh-CN" sz="2800">
                <a:ea typeface="楷体_GB2312" pitchFamily="49" charset="-122"/>
              </a:rPr>
              <a:t>CVS</a:t>
            </a:r>
          </a:p>
          <a:p>
            <a:pPr>
              <a:lnSpc>
                <a:spcPct val="90000"/>
              </a:lnSpc>
            </a:pPr>
            <a:r>
              <a:rPr lang="zh-CN" altLang="en-US" sz="2800">
                <a:ea typeface="楷体_GB2312" pitchFamily="49" charset="-122"/>
              </a:rPr>
              <a:t>购置配置管理工具进行软件配置管理，如基于团队开发的配置管理工具，提供以过程为基础的包含版本管理，过程控制等功能；</a:t>
            </a:r>
          </a:p>
          <a:p>
            <a:pPr>
              <a:lnSpc>
                <a:spcPct val="90000"/>
              </a:lnSpc>
            </a:pPr>
            <a:r>
              <a:rPr lang="zh-CN" altLang="en-US" sz="2800">
                <a:ea typeface="楷体_GB2312" pitchFamily="49" charset="-122"/>
              </a:rPr>
              <a:t>利用</a:t>
            </a:r>
            <a:r>
              <a:rPr lang="en-US" altLang="zh-CN" sz="2800">
                <a:ea typeface="楷体_GB2312" pitchFamily="49" charset="-122"/>
              </a:rPr>
              <a:t>Visual Studio6.0</a:t>
            </a:r>
            <a:r>
              <a:rPr lang="zh-CN" altLang="en-US" sz="2800">
                <a:ea typeface="楷体_GB2312" pitchFamily="49" charset="-122"/>
              </a:rPr>
              <a:t>中所提供的</a:t>
            </a:r>
            <a:r>
              <a:rPr lang="en-US" altLang="zh-CN" sz="2800">
                <a:ea typeface="楷体_GB2312" pitchFamily="49" charset="-122"/>
              </a:rPr>
              <a:t>VSS6.0(Visual SourceSafe)</a:t>
            </a:r>
            <a:r>
              <a:rPr lang="zh-CN" altLang="en-US" sz="2800">
                <a:ea typeface="楷体_GB2312" pitchFamily="49" charset="-122"/>
              </a:rPr>
              <a:t>工具进行软件配置管理。</a:t>
            </a:r>
          </a:p>
          <a:p>
            <a:pPr>
              <a:lnSpc>
                <a:spcPct val="90000"/>
              </a:lnSpc>
            </a:pPr>
            <a:r>
              <a:rPr lang="zh-CN" altLang="en-US" sz="2800">
                <a:ea typeface="楷体_GB2312" pitchFamily="49" charset="-122"/>
              </a:rPr>
              <a:t>另外还有</a:t>
            </a:r>
            <a:r>
              <a:rPr lang="en-US" altLang="zh-CN" sz="2800">
                <a:ea typeface="楷体_GB2312" pitchFamily="49" charset="-122"/>
              </a:rPr>
              <a:t>butter fly</a:t>
            </a:r>
            <a:r>
              <a:rPr lang="zh-CN" altLang="en-US" sz="2800">
                <a:ea typeface="楷体_GB2312" pitchFamily="49" charset="-122"/>
              </a:rPr>
              <a:t>，</a:t>
            </a:r>
            <a:r>
              <a:rPr lang="en-US" altLang="zh-CN" sz="2800">
                <a:ea typeface="楷体_GB2312" pitchFamily="49" charset="-122"/>
              </a:rPr>
              <a:t>Rational Clear Case</a:t>
            </a:r>
            <a:r>
              <a:rPr lang="zh-CN" altLang="en-US" sz="2800">
                <a:ea typeface="楷体_GB2312" pitchFamily="49" charset="-122"/>
              </a:rPr>
              <a:t>等配制管理工具。</a:t>
            </a:r>
            <a:r>
              <a:rPr lang="zh-CN" altLang="en-US" sz="2800"/>
              <a:t> </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1116013" y="981075"/>
            <a:ext cx="7775575" cy="758825"/>
          </a:xfrm>
        </p:spPr>
        <p:txBody>
          <a:bodyPr/>
          <a:lstStyle/>
          <a:p>
            <a:r>
              <a:rPr lang="en-US" altLang="zh-CN">
                <a:latin typeface="宋体" pitchFamily="2" charset="-122"/>
              </a:rPr>
              <a:t> CVS</a:t>
            </a:r>
          </a:p>
        </p:txBody>
      </p:sp>
      <p:sp>
        <p:nvSpPr>
          <p:cNvPr id="286723" name="Rectangle 3"/>
          <p:cNvSpPr>
            <a:spLocks noGrp="1" noChangeArrowheads="1"/>
          </p:cNvSpPr>
          <p:nvPr>
            <p:ph type="body" idx="1"/>
          </p:nvPr>
        </p:nvSpPr>
        <p:spPr>
          <a:xfrm>
            <a:off x="1182688" y="2238375"/>
            <a:ext cx="7781925" cy="4070350"/>
          </a:xfrm>
        </p:spPr>
        <p:txBody>
          <a:bodyPr/>
          <a:lstStyle/>
          <a:p>
            <a:r>
              <a:rPr lang="en-US" altLang="zh-CN" sz="3600" noProof="1">
                <a:latin typeface="宋体" pitchFamily="2" charset="-122"/>
              </a:rPr>
              <a:t>Concurrent Versions System</a:t>
            </a:r>
            <a:endParaRPr lang="en-US" altLang="zh-CN" sz="3600">
              <a:latin typeface="宋体" pitchFamily="2" charset="-122"/>
            </a:endParaRPr>
          </a:p>
          <a:p>
            <a:r>
              <a:rPr lang="en-US" altLang="zh-CN" sz="3600">
                <a:latin typeface="宋体" pitchFamily="2" charset="-122"/>
              </a:rPr>
              <a:t>GNU</a:t>
            </a:r>
            <a:r>
              <a:rPr lang="zh-CN" altLang="en-US" sz="3600">
                <a:latin typeface="宋体" pitchFamily="2" charset="-122"/>
              </a:rPr>
              <a:t>协议</a:t>
            </a:r>
          </a:p>
          <a:p>
            <a:r>
              <a:rPr lang="en-US" altLang="zh-CN" sz="3600">
                <a:latin typeface="宋体" pitchFamily="2" charset="-122"/>
              </a:rPr>
              <a:t>C/S</a:t>
            </a:r>
          </a:p>
          <a:p>
            <a:r>
              <a:rPr lang="en-US" altLang="zh-CN" sz="3600">
                <a:latin typeface="宋体" pitchFamily="2" charset="-122"/>
              </a:rPr>
              <a:t>CVSNT</a:t>
            </a:r>
          </a:p>
        </p:txBody>
      </p:sp>
    </p:spTree>
  </p:cSld>
  <p:clrMapOvr>
    <a:masterClrMapping/>
  </p:clrMapOvr>
  <p:transition advTm="30000"/>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a:t>WinCVS</a:t>
            </a:r>
          </a:p>
        </p:txBody>
      </p:sp>
      <p:sp>
        <p:nvSpPr>
          <p:cNvPr id="287747" name="Rectangle 3"/>
          <p:cNvSpPr>
            <a:spLocks noGrp="1" noChangeArrowheads="1"/>
          </p:cNvSpPr>
          <p:nvPr>
            <p:ph type="body" idx="1"/>
          </p:nvPr>
        </p:nvSpPr>
        <p:spPr/>
        <p:txBody>
          <a:bodyPr/>
          <a:lstStyle/>
          <a:p>
            <a:r>
              <a:rPr lang="en-US" altLang="zh-CN">
                <a:solidFill>
                  <a:srgbClr val="000000"/>
                </a:solidFill>
              </a:rPr>
              <a:t>CVS</a:t>
            </a:r>
            <a:r>
              <a:rPr lang="zh-CN" altLang="en-US">
                <a:solidFill>
                  <a:srgbClr val="000000"/>
                </a:solidFill>
              </a:rPr>
              <a:t>客户端工具</a:t>
            </a:r>
          </a:p>
          <a:p>
            <a:r>
              <a:rPr lang="zh-CN" altLang="en-US"/>
              <a:t>图形化</a:t>
            </a:r>
          </a:p>
          <a:p>
            <a:r>
              <a:rPr lang="en-US" altLang="zh-CN"/>
              <a:t>CheckOut</a:t>
            </a:r>
            <a:r>
              <a:rPr lang="zh-CN" altLang="en-US"/>
              <a:t>和</a:t>
            </a:r>
            <a:r>
              <a:rPr lang="en-US" altLang="zh-CN"/>
              <a:t>CheckIn</a:t>
            </a:r>
          </a:p>
          <a:p>
            <a:r>
              <a:rPr lang="zh-CN" altLang="en-US"/>
              <a:t>开发人员可以配置项的旧版本、查看更改日志等操作</a:t>
            </a:r>
          </a:p>
        </p:txBody>
      </p:sp>
    </p:spTree>
  </p:cSld>
  <p:clrMapOvr>
    <a:masterClrMapping/>
  </p:clrMapOvr>
  <p:transition advTm="30000"/>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zh-CN"/>
              <a:t>CVS</a:t>
            </a:r>
            <a:r>
              <a:rPr lang="zh-CN" altLang="en-US"/>
              <a:t>的使用</a:t>
            </a:r>
          </a:p>
        </p:txBody>
      </p:sp>
      <p:pic>
        <p:nvPicPr>
          <p:cNvPr id="288771" name="Picture 3" descr="Repo-Sandbox"/>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913" y="2060575"/>
            <a:ext cx="5759450" cy="4159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8772" name="AutoShape 4"/>
          <p:cNvSpPr>
            <a:spLocks noChangeArrowheads="1"/>
          </p:cNvSpPr>
          <p:nvPr/>
        </p:nvSpPr>
        <p:spPr bwMode="auto">
          <a:xfrm>
            <a:off x="5219700" y="1484313"/>
            <a:ext cx="2592388" cy="863600"/>
          </a:xfrm>
          <a:prstGeom prst="cloudCallout">
            <a:avLst>
              <a:gd name="adj1" fmla="val -67083"/>
              <a:gd name="adj2" fmla="val 88236"/>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lstStyle/>
          <a:p>
            <a:pPr algn="ctr"/>
            <a:r>
              <a:rPr lang="en-US" altLang="zh-CN">
                <a:latin typeface="Tahoma" pitchFamily="34" charset="0"/>
              </a:rPr>
              <a:t>CVSNT </a:t>
            </a:r>
            <a:r>
              <a:rPr lang="zh-CN" altLang="en-US">
                <a:latin typeface="Tahoma" pitchFamily="34" charset="0"/>
              </a:rPr>
              <a:t>服务器</a:t>
            </a:r>
            <a:br>
              <a:rPr lang="zh-CN" altLang="en-US">
                <a:latin typeface="Tahoma" pitchFamily="34" charset="0"/>
              </a:rPr>
            </a:br>
            <a:r>
              <a:rPr lang="zh-CN" altLang="en-US">
                <a:latin typeface="Tahoma" pitchFamily="34" charset="0"/>
              </a:rPr>
              <a:t>中的项目空间</a:t>
            </a:r>
          </a:p>
        </p:txBody>
      </p:sp>
      <p:sp>
        <p:nvSpPr>
          <p:cNvPr id="288773" name="Line 5"/>
          <p:cNvSpPr>
            <a:spLocks noChangeShapeType="1"/>
          </p:cNvSpPr>
          <p:nvPr/>
        </p:nvSpPr>
        <p:spPr bwMode="auto">
          <a:xfrm>
            <a:off x="1763713" y="4292600"/>
            <a:ext cx="576262" cy="1296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774" name="Line 6"/>
          <p:cNvSpPr>
            <a:spLocks noChangeShapeType="1"/>
          </p:cNvSpPr>
          <p:nvPr/>
        </p:nvSpPr>
        <p:spPr bwMode="auto">
          <a:xfrm flipH="1">
            <a:off x="2771775" y="5229225"/>
            <a:ext cx="1512888"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288775" name="AutoShape 7"/>
          <p:cNvCxnSpPr>
            <a:cxnSpLocks noChangeShapeType="1"/>
            <a:stCxn id="288771" idx="3"/>
          </p:cNvCxnSpPr>
          <p:nvPr/>
        </p:nvCxnSpPr>
        <p:spPr bwMode="auto">
          <a:xfrm flipH="1">
            <a:off x="3363913" y="4565650"/>
            <a:ext cx="4175125" cy="2241550"/>
          </a:xfrm>
          <a:prstGeom prst="bentConnector3">
            <a:avLst>
              <a:gd name="adj1" fmla="val -5477"/>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776" name="Rectangle 8"/>
          <p:cNvSpPr>
            <a:spLocks noChangeArrowheads="1"/>
          </p:cNvSpPr>
          <p:nvPr/>
        </p:nvSpPr>
        <p:spPr bwMode="auto">
          <a:xfrm>
            <a:off x="1187450" y="5949950"/>
            <a:ext cx="1584325" cy="6477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用</a:t>
            </a:r>
            <a:r>
              <a:rPr lang="en-US" altLang="zh-CN">
                <a:latin typeface="Tahoma" pitchFamily="34" charset="0"/>
              </a:rPr>
              <a:t>WinCVS</a:t>
            </a:r>
            <a:r>
              <a:rPr lang="zh-CN" altLang="en-US">
                <a:latin typeface="Tahoma" pitchFamily="34" charset="0"/>
              </a:rPr>
              <a:t>等</a:t>
            </a:r>
            <a:br>
              <a:rPr lang="zh-CN" altLang="en-US">
                <a:latin typeface="Tahoma" pitchFamily="34" charset="0"/>
              </a:rPr>
            </a:br>
            <a:r>
              <a:rPr lang="zh-CN" altLang="en-US">
                <a:latin typeface="Tahoma" pitchFamily="34" charset="0"/>
              </a:rPr>
              <a:t>客户端工具</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1217613" y="368300"/>
            <a:ext cx="5565775" cy="946150"/>
          </a:xfrm>
        </p:spPr>
        <p:txBody>
          <a:bodyPr/>
          <a:lstStyle/>
          <a:p>
            <a:r>
              <a:rPr lang="en-US" altLang="zh-CN" sz="3900"/>
              <a:t>CVS</a:t>
            </a:r>
            <a:r>
              <a:rPr lang="zh-CN" altLang="en-US" sz="3900"/>
              <a:t>术语</a:t>
            </a:r>
          </a:p>
        </p:txBody>
      </p:sp>
      <p:sp>
        <p:nvSpPr>
          <p:cNvPr id="289795" name="Rectangle 3"/>
          <p:cNvSpPr>
            <a:spLocks noGrp="1" noChangeArrowheads="1"/>
          </p:cNvSpPr>
          <p:nvPr>
            <p:ph type="body" idx="1"/>
          </p:nvPr>
        </p:nvSpPr>
        <p:spPr>
          <a:xfrm>
            <a:off x="1042988" y="2060575"/>
            <a:ext cx="7391400" cy="4203700"/>
          </a:xfrm>
        </p:spPr>
        <p:txBody>
          <a:bodyPr/>
          <a:lstStyle/>
          <a:p>
            <a:pPr>
              <a:lnSpc>
                <a:spcPct val="80000"/>
              </a:lnSpc>
            </a:pPr>
            <a:r>
              <a:rPr lang="en-US" altLang="zh-CN" sz="2700"/>
              <a:t>CVSROOT: </a:t>
            </a:r>
            <a:r>
              <a:rPr lang="zh-CN" altLang="en-US" sz="2700"/>
              <a:t>配置库 </a:t>
            </a:r>
          </a:p>
          <a:p>
            <a:pPr>
              <a:lnSpc>
                <a:spcPct val="80000"/>
              </a:lnSpc>
            </a:pPr>
            <a:r>
              <a:rPr lang="en-US" altLang="zh-CN" sz="2700"/>
              <a:t>Repository: </a:t>
            </a:r>
            <a:r>
              <a:rPr lang="zh-CN" altLang="en-US" sz="2700"/>
              <a:t>项目空间</a:t>
            </a:r>
          </a:p>
          <a:p>
            <a:pPr>
              <a:lnSpc>
                <a:spcPct val="80000"/>
              </a:lnSpc>
            </a:pPr>
            <a:r>
              <a:rPr lang="en-US" altLang="zh-CN" sz="2700"/>
              <a:t>WorkSpace</a:t>
            </a:r>
            <a:r>
              <a:rPr lang="zh-CN" altLang="en-US" sz="2700"/>
              <a:t>：工作空间</a:t>
            </a:r>
          </a:p>
          <a:p>
            <a:pPr>
              <a:lnSpc>
                <a:spcPct val="80000"/>
              </a:lnSpc>
            </a:pPr>
            <a:r>
              <a:rPr lang="en-US" altLang="zh-CN" sz="2700"/>
              <a:t>SourceSpace</a:t>
            </a:r>
            <a:r>
              <a:rPr lang="zh-CN" altLang="en-US" sz="2700"/>
              <a:t>：资源空间 </a:t>
            </a:r>
          </a:p>
          <a:p>
            <a:pPr>
              <a:lnSpc>
                <a:spcPct val="80000"/>
              </a:lnSpc>
            </a:pPr>
            <a:r>
              <a:rPr lang="en-US" altLang="zh-CN" sz="2700"/>
              <a:t>Version: </a:t>
            </a:r>
            <a:r>
              <a:rPr lang="zh-CN" altLang="en-US" sz="2700"/>
              <a:t>版本</a:t>
            </a:r>
          </a:p>
          <a:p>
            <a:pPr>
              <a:lnSpc>
                <a:spcPct val="80000"/>
              </a:lnSpc>
            </a:pPr>
            <a:r>
              <a:rPr lang="en-US" altLang="zh-CN" sz="2700"/>
              <a:t>Branch: </a:t>
            </a:r>
            <a:r>
              <a:rPr lang="zh-CN" altLang="en-US" sz="2700"/>
              <a:t>版本分支</a:t>
            </a:r>
          </a:p>
          <a:p>
            <a:pPr>
              <a:lnSpc>
                <a:spcPct val="80000"/>
              </a:lnSpc>
            </a:pPr>
            <a:r>
              <a:rPr lang="en-US" altLang="zh-CN" sz="2700"/>
              <a:t>Tag</a:t>
            </a:r>
            <a:r>
              <a:rPr lang="zh-CN" altLang="en-US" sz="2700"/>
              <a:t>：标签</a:t>
            </a:r>
          </a:p>
          <a:p>
            <a:pPr>
              <a:lnSpc>
                <a:spcPct val="80000"/>
              </a:lnSpc>
            </a:pPr>
            <a:r>
              <a:rPr lang="en-US" altLang="zh-CN" sz="2700"/>
              <a:t>Update</a:t>
            </a:r>
            <a:r>
              <a:rPr lang="zh-CN" altLang="en-US" sz="2700"/>
              <a:t>：更新</a:t>
            </a:r>
          </a:p>
          <a:p>
            <a:pPr>
              <a:lnSpc>
                <a:spcPct val="80000"/>
              </a:lnSpc>
            </a:pPr>
            <a:r>
              <a:rPr lang="en-US" altLang="zh-CN" sz="2700"/>
              <a:t>Commit</a:t>
            </a:r>
            <a:r>
              <a:rPr lang="zh-CN" altLang="en-US" sz="2700"/>
              <a:t>：提交</a:t>
            </a:r>
          </a:p>
        </p:txBody>
      </p:sp>
    </p:spTree>
  </p:cSld>
  <p:clrMapOvr>
    <a:masterClrMapping/>
  </p:clrMapOvr>
  <p:transition advTm="30000"/>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zh-CN" altLang="en-US"/>
              <a:t>配置</a:t>
            </a:r>
            <a:r>
              <a:rPr lang="en-US" altLang="zh-CN"/>
              <a:t>CVSNT</a:t>
            </a:r>
          </a:p>
        </p:txBody>
      </p:sp>
      <p:sp>
        <p:nvSpPr>
          <p:cNvPr id="290819" name="Rectangle 3"/>
          <p:cNvSpPr>
            <a:spLocks noGrp="1" noChangeArrowheads="1"/>
          </p:cNvSpPr>
          <p:nvPr>
            <p:ph type="body" idx="1"/>
          </p:nvPr>
        </p:nvSpPr>
        <p:spPr/>
        <p:txBody>
          <a:bodyPr/>
          <a:lstStyle/>
          <a:p>
            <a:r>
              <a:rPr lang="zh-CN" altLang="en-US"/>
              <a:t>指定临时工作目录</a:t>
            </a:r>
          </a:p>
          <a:p>
            <a:r>
              <a:rPr lang="zh-CN" altLang="en-US"/>
              <a:t>创建</a:t>
            </a:r>
            <a:r>
              <a:rPr lang="en-US" altLang="zh-CN"/>
              <a:t>CVSRoot</a:t>
            </a:r>
          </a:p>
          <a:p>
            <a:r>
              <a:rPr lang="zh-CN" altLang="en-US"/>
              <a:t>创建</a:t>
            </a:r>
            <a:r>
              <a:rPr lang="en-US" altLang="zh-CN"/>
              <a:t>Repository </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493713" y="817563"/>
            <a:ext cx="7243762" cy="490537"/>
          </a:xfrm>
        </p:spPr>
        <p:txBody>
          <a:bodyPr/>
          <a:lstStyle/>
          <a:p>
            <a:r>
              <a:rPr lang="en-US" altLang="zh-CN" sz="3900"/>
              <a:t>WinCVS</a:t>
            </a:r>
            <a:r>
              <a:rPr lang="zh-CN" altLang="en-US" sz="3900"/>
              <a:t>登陆</a:t>
            </a:r>
          </a:p>
        </p:txBody>
      </p:sp>
      <p:sp>
        <p:nvSpPr>
          <p:cNvPr id="291843" name="Rectangle 3"/>
          <p:cNvSpPr>
            <a:spLocks noGrp="1" noChangeArrowheads="1"/>
          </p:cNvSpPr>
          <p:nvPr>
            <p:ph type="body" idx="1"/>
          </p:nvPr>
        </p:nvSpPr>
        <p:spPr>
          <a:xfrm>
            <a:off x="827088" y="1828800"/>
            <a:ext cx="7416800" cy="4192588"/>
          </a:xfrm>
        </p:spPr>
        <p:txBody>
          <a:bodyPr/>
          <a:lstStyle/>
          <a:p>
            <a:r>
              <a:rPr lang="zh-CN" altLang="en-US"/>
              <a:t>配置登陆选项</a:t>
            </a:r>
          </a:p>
          <a:p>
            <a:r>
              <a:rPr lang="en-US" altLang="zh-CN"/>
              <a:t>login</a:t>
            </a:r>
            <a:r>
              <a:rPr lang="zh-CN" altLang="en-US"/>
              <a:t>到特定的</a:t>
            </a:r>
            <a:r>
              <a:rPr lang="en-US" altLang="zh-CN"/>
              <a:t>Repository</a:t>
            </a:r>
          </a:p>
          <a:p>
            <a:r>
              <a:rPr lang="zh-CN" altLang="en-US"/>
              <a:t>选择工作空间</a:t>
            </a:r>
          </a:p>
          <a:p>
            <a:r>
              <a:rPr lang="en-US" altLang="zh-CN"/>
              <a:t>logout</a:t>
            </a:r>
          </a:p>
        </p:txBody>
      </p:sp>
    </p:spTree>
  </p:cSld>
  <p:clrMapOvr>
    <a:masterClrMapping/>
  </p:clrMapOvr>
  <p:transition advTm="30000"/>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457200" y="706438"/>
            <a:ext cx="8229600" cy="711200"/>
          </a:xfrm>
        </p:spPr>
        <p:txBody>
          <a:bodyPr/>
          <a:lstStyle/>
          <a:p>
            <a:r>
              <a:rPr lang="en-US" altLang="zh-CN"/>
              <a:t>WinCVS</a:t>
            </a:r>
            <a:r>
              <a:rPr lang="zh-CN" altLang="en-US"/>
              <a:t>操作</a:t>
            </a:r>
          </a:p>
        </p:txBody>
      </p:sp>
      <p:sp>
        <p:nvSpPr>
          <p:cNvPr id="292867" name="Rectangle 3"/>
          <p:cNvSpPr>
            <a:spLocks noGrp="1" noChangeArrowheads="1"/>
          </p:cNvSpPr>
          <p:nvPr>
            <p:ph type="body" idx="1"/>
          </p:nvPr>
        </p:nvSpPr>
        <p:spPr/>
        <p:txBody>
          <a:bodyPr/>
          <a:lstStyle/>
          <a:p>
            <a:r>
              <a:rPr lang="en-US" altLang="zh-CN"/>
              <a:t>Import Module</a:t>
            </a:r>
          </a:p>
          <a:p>
            <a:r>
              <a:rPr lang="en-US" altLang="zh-CN"/>
              <a:t>Checkout Module</a:t>
            </a:r>
          </a:p>
          <a:p>
            <a:r>
              <a:rPr lang="en-US" altLang="zh-CN"/>
              <a:t>Update Selection</a:t>
            </a:r>
          </a:p>
          <a:p>
            <a:r>
              <a:rPr lang="en-US" altLang="zh-CN"/>
              <a:t>View Selection</a:t>
            </a:r>
          </a:p>
          <a:p>
            <a:r>
              <a:rPr lang="en-US" altLang="zh-CN"/>
              <a:t>Graph Selection</a:t>
            </a:r>
          </a:p>
          <a:p>
            <a:r>
              <a:rPr lang="en-US" altLang="zh-CN"/>
              <a:t>Commit Selection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a:t>概要设计</a:t>
            </a:r>
          </a:p>
        </p:txBody>
      </p:sp>
      <p:sp>
        <p:nvSpPr>
          <p:cNvPr id="30723" name="Rectangle 3"/>
          <p:cNvSpPr>
            <a:spLocks noGrp="1" noChangeArrowheads="1"/>
          </p:cNvSpPr>
          <p:nvPr>
            <p:ph type="body" idx="1"/>
          </p:nvPr>
        </p:nvSpPr>
        <p:spPr/>
        <p:txBody>
          <a:bodyPr/>
          <a:lstStyle/>
          <a:p>
            <a:r>
              <a:rPr lang="zh-CN" altLang="en-US"/>
              <a:t>提供多少子功能</a:t>
            </a:r>
          </a:p>
          <a:p>
            <a:r>
              <a:rPr lang="zh-CN" altLang="en-US"/>
              <a:t>面向对象分析（</a:t>
            </a:r>
            <a:r>
              <a:rPr lang="en-US" altLang="zh-CN"/>
              <a:t>OOA</a:t>
            </a:r>
            <a:r>
              <a:rPr lang="zh-CN" altLang="en-US"/>
              <a:t>）</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ltLang="zh-CN"/>
              <a:t>Import Module</a:t>
            </a:r>
          </a:p>
        </p:txBody>
      </p:sp>
      <p:sp>
        <p:nvSpPr>
          <p:cNvPr id="293891" name="Rectangle 3"/>
          <p:cNvSpPr>
            <a:spLocks noGrp="1" noChangeArrowheads="1"/>
          </p:cNvSpPr>
          <p:nvPr>
            <p:ph type="body" idx="1"/>
          </p:nvPr>
        </p:nvSpPr>
        <p:spPr/>
        <p:txBody>
          <a:bodyPr/>
          <a:lstStyle/>
          <a:p>
            <a:r>
              <a:rPr lang="zh-CN" altLang="en-US"/>
              <a:t>目的是资源空间拷贝一个</a:t>
            </a:r>
            <a:r>
              <a:rPr lang="en-US" altLang="zh-CN"/>
              <a:t>Module</a:t>
            </a:r>
            <a:r>
              <a:rPr lang="zh-CN" altLang="en-US"/>
              <a:t>到项目空间里面去 </a:t>
            </a:r>
          </a:p>
          <a:p>
            <a:r>
              <a:rPr lang="en-US" altLang="zh-CN"/>
              <a:t>Create-&gt;Import Module </a:t>
            </a:r>
          </a:p>
          <a:p>
            <a:r>
              <a:rPr lang="zh-CN" altLang="en-US"/>
              <a:t>选择本地目录</a:t>
            </a:r>
          </a:p>
          <a:p>
            <a:pPr>
              <a:buFontTx/>
              <a:buNone/>
            </a:pPr>
            <a:endParaRPr lang="en-US" altLang="zh-CN"/>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ltLang="zh-CN"/>
              <a:t>Checkout module</a:t>
            </a:r>
          </a:p>
        </p:txBody>
      </p:sp>
      <p:sp>
        <p:nvSpPr>
          <p:cNvPr id="294915" name="Rectangle 3"/>
          <p:cNvSpPr>
            <a:spLocks noGrp="1" noChangeArrowheads="1"/>
          </p:cNvSpPr>
          <p:nvPr>
            <p:ph type="body" idx="1"/>
          </p:nvPr>
        </p:nvSpPr>
        <p:spPr/>
        <p:txBody>
          <a:bodyPr/>
          <a:lstStyle/>
          <a:p>
            <a:r>
              <a:rPr lang="zh-CN" altLang="en-US"/>
              <a:t>目的是从项目空间中选择一个</a:t>
            </a:r>
            <a:r>
              <a:rPr lang="en-US" altLang="zh-CN"/>
              <a:t>Module</a:t>
            </a:r>
            <a:r>
              <a:rPr lang="zh-CN" altLang="en-US"/>
              <a:t>检出到工作空间中，以备后续修改 </a:t>
            </a:r>
          </a:p>
          <a:p>
            <a:r>
              <a:rPr lang="en-US" altLang="zh-CN"/>
              <a:t>Create-&gt;Checkout module </a:t>
            </a:r>
          </a:p>
          <a:p>
            <a:r>
              <a:rPr lang="en-US" altLang="zh-CN"/>
              <a:t>Checkout settings</a:t>
            </a:r>
          </a:p>
          <a:p>
            <a:endParaRPr lang="en-US" altLang="zh-CN"/>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ltLang="zh-CN"/>
              <a:t>Update selection</a:t>
            </a:r>
          </a:p>
        </p:txBody>
      </p:sp>
      <p:sp>
        <p:nvSpPr>
          <p:cNvPr id="295939" name="Rectangle 3"/>
          <p:cNvSpPr>
            <a:spLocks noGrp="1" noChangeArrowheads="1"/>
          </p:cNvSpPr>
          <p:nvPr>
            <p:ph type="body" idx="1"/>
          </p:nvPr>
        </p:nvSpPr>
        <p:spPr/>
        <p:txBody>
          <a:bodyPr/>
          <a:lstStyle/>
          <a:p>
            <a:r>
              <a:rPr lang="zh-CN" altLang="en-US"/>
              <a:t>目的是将工作空间和项目空间中的配置项同步起来 </a:t>
            </a:r>
          </a:p>
          <a:p>
            <a:r>
              <a:rPr lang="en-US" altLang="zh-CN"/>
              <a:t>Update selection </a:t>
            </a:r>
            <a:r>
              <a:rPr lang="zh-CN" altLang="en-US"/>
              <a:t>原因</a:t>
            </a:r>
          </a:p>
          <a:p>
            <a:r>
              <a:rPr lang="en-US" altLang="zh-CN"/>
              <a:t>Modify-&gt;Update selection </a:t>
            </a:r>
          </a:p>
          <a:p>
            <a:r>
              <a:rPr lang="en-US" altLang="zh-CN"/>
              <a:t>Update settings</a:t>
            </a:r>
          </a:p>
          <a:p>
            <a:endParaRPr lang="en-US" altLang="zh-CN"/>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ltLang="zh-CN"/>
              <a:t>View Selection</a:t>
            </a:r>
          </a:p>
        </p:txBody>
      </p:sp>
      <p:sp>
        <p:nvSpPr>
          <p:cNvPr id="296963" name="Rectangle 3"/>
          <p:cNvSpPr>
            <a:spLocks noGrp="1" noChangeArrowheads="1"/>
          </p:cNvSpPr>
          <p:nvPr>
            <p:ph type="body" idx="1"/>
          </p:nvPr>
        </p:nvSpPr>
        <p:spPr/>
        <p:txBody>
          <a:bodyPr/>
          <a:lstStyle/>
          <a:p>
            <a:r>
              <a:rPr lang="zh-CN" altLang="en-US"/>
              <a:t>目的是查看或修改工作空间中的配置项 </a:t>
            </a:r>
          </a:p>
          <a:p>
            <a:r>
              <a:rPr lang="zh-CN" altLang="en-US"/>
              <a:t>选择文件，点击鼠标右键，选择菜单 </a:t>
            </a:r>
            <a:r>
              <a:rPr lang="en-US" altLang="zh-CN"/>
              <a:t>View Selection </a:t>
            </a:r>
          </a:p>
          <a:p>
            <a:r>
              <a:rPr lang="zh-CN" altLang="en-US"/>
              <a:t>修改文件</a:t>
            </a:r>
          </a:p>
          <a:p>
            <a:r>
              <a:rPr lang="zh-CN" altLang="en-US"/>
              <a:t>保存文件</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zh-CN"/>
              <a:t>Graph Selection</a:t>
            </a:r>
          </a:p>
        </p:txBody>
      </p:sp>
      <p:sp>
        <p:nvSpPr>
          <p:cNvPr id="297987" name="Rectangle 3"/>
          <p:cNvSpPr>
            <a:spLocks noGrp="1" noChangeArrowheads="1"/>
          </p:cNvSpPr>
          <p:nvPr>
            <p:ph type="body" idx="1"/>
          </p:nvPr>
        </p:nvSpPr>
        <p:spPr/>
        <p:txBody>
          <a:bodyPr/>
          <a:lstStyle/>
          <a:p>
            <a:r>
              <a:rPr lang="zh-CN" altLang="en-US"/>
              <a:t>目的是查看配置项的版本树 </a:t>
            </a:r>
          </a:p>
          <a:p>
            <a:r>
              <a:rPr lang="en-US" altLang="zh-CN"/>
              <a:t>Ctrl+G</a:t>
            </a:r>
            <a:r>
              <a:rPr lang="zh-CN" altLang="en-US"/>
              <a:t>选择 </a:t>
            </a:r>
          </a:p>
          <a:p>
            <a:r>
              <a:rPr lang="en-US" altLang="zh-CN"/>
              <a:t>Log settings</a:t>
            </a:r>
          </a:p>
          <a:p>
            <a:endParaRPr lang="en-US" altLang="zh-CN"/>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ltLang="zh-CN"/>
              <a:t>Commit selection</a:t>
            </a:r>
          </a:p>
        </p:txBody>
      </p:sp>
      <p:sp>
        <p:nvSpPr>
          <p:cNvPr id="299011" name="Rectangle 3"/>
          <p:cNvSpPr>
            <a:spLocks noGrp="1" noChangeArrowheads="1"/>
          </p:cNvSpPr>
          <p:nvPr>
            <p:ph type="body" idx="1"/>
          </p:nvPr>
        </p:nvSpPr>
        <p:spPr/>
        <p:txBody>
          <a:bodyPr/>
          <a:lstStyle/>
          <a:p>
            <a:r>
              <a:rPr lang="zh-CN" altLang="en-US"/>
              <a:t>目的是将配置项从工作空间检入到项目空间中 </a:t>
            </a:r>
          </a:p>
          <a:p>
            <a:r>
              <a:rPr lang="zh-CN" altLang="en-US"/>
              <a:t>鼠标右键点击配置项，选择“</a:t>
            </a:r>
            <a:r>
              <a:rPr lang="en-US" altLang="zh-CN"/>
              <a:t>Commit Selection”</a:t>
            </a:r>
          </a:p>
          <a:p>
            <a:r>
              <a:rPr lang="en-US" altLang="zh-CN"/>
              <a:t>Commit settings</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457200" y="817563"/>
            <a:ext cx="8229600" cy="600075"/>
          </a:xfrm>
        </p:spPr>
        <p:txBody>
          <a:bodyPr/>
          <a:lstStyle/>
          <a:p>
            <a:r>
              <a:rPr lang="en-US" altLang="zh-CN"/>
              <a:t>WinCVS</a:t>
            </a:r>
            <a:r>
              <a:rPr lang="zh-CN" altLang="en-US"/>
              <a:t>高级版本控制技术</a:t>
            </a:r>
          </a:p>
        </p:txBody>
      </p:sp>
      <p:sp>
        <p:nvSpPr>
          <p:cNvPr id="300035" name="Rectangle 3"/>
          <p:cNvSpPr>
            <a:spLocks noGrp="1" noChangeArrowheads="1"/>
          </p:cNvSpPr>
          <p:nvPr>
            <p:ph type="body" idx="1"/>
          </p:nvPr>
        </p:nvSpPr>
        <p:spPr/>
        <p:txBody>
          <a:bodyPr/>
          <a:lstStyle/>
          <a:p>
            <a:r>
              <a:rPr lang="zh-CN" altLang="en-US"/>
              <a:t>标签的使用</a:t>
            </a:r>
          </a:p>
          <a:p>
            <a:pPr lvl="1"/>
            <a:r>
              <a:rPr lang="zh-CN" altLang="en-US"/>
              <a:t>标签是给配置项贴的文字标记</a:t>
            </a:r>
          </a:p>
          <a:p>
            <a:pPr lvl="1"/>
            <a:r>
              <a:rPr lang="zh-CN" altLang="en-US"/>
              <a:t>不同的配置项可以贴相同的标签</a:t>
            </a:r>
          </a:p>
          <a:p>
            <a:r>
              <a:rPr lang="zh-CN" altLang="en-US"/>
              <a:t>版本分支</a:t>
            </a:r>
          </a:p>
          <a:p>
            <a:pPr lvl="1"/>
            <a:r>
              <a:rPr lang="zh-CN" altLang="en-US"/>
              <a:t>版本分支是让配置项的版本树分叉的动作</a:t>
            </a:r>
          </a:p>
          <a:p>
            <a:pPr lvl="1"/>
            <a:r>
              <a:rPr lang="zh-CN" altLang="en-US"/>
              <a:t>版本分支的目的是让配置项沿着不同的方向进化</a:t>
            </a:r>
          </a:p>
        </p:txBody>
      </p:sp>
    </p:spTree>
  </p:cSld>
  <p:clrMapOvr>
    <a:masterClrMapping/>
  </p:clrMapOvr>
  <p:transition advTm="30000"/>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zh-CN" altLang="en-US"/>
              <a:t>标签</a:t>
            </a:r>
          </a:p>
        </p:txBody>
      </p:sp>
      <p:sp>
        <p:nvSpPr>
          <p:cNvPr id="301059" name="Rectangle 3"/>
          <p:cNvSpPr>
            <a:spLocks noGrp="1" noChangeArrowheads="1"/>
          </p:cNvSpPr>
          <p:nvPr>
            <p:ph type="body" idx="1"/>
          </p:nvPr>
        </p:nvSpPr>
        <p:spPr/>
        <p:txBody>
          <a:bodyPr/>
          <a:lstStyle/>
          <a:p>
            <a:r>
              <a:rPr lang="zh-CN" altLang="en-US"/>
              <a:t>创建标签</a:t>
            </a:r>
          </a:p>
          <a:p>
            <a:r>
              <a:rPr lang="zh-CN" altLang="en-US"/>
              <a:t>删除标签</a:t>
            </a:r>
          </a:p>
          <a:p>
            <a:r>
              <a:rPr lang="zh-CN" altLang="en-US"/>
              <a:t>按标签检出</a:t>
            </a:r>
          </a:p>
        </p:txBody>
      </p:sp>
    </p:spTree>
  </p:cSld>
  <p:clrMapOvr>
    <a:masterClrMapping/>
  </p:clrMapOvr>
  <p:transition advTm="30000"/>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457200" y="817563"/>
            <a:ext cx="8229600" cy="600075"/>
          </a:xfrm>
        </p:spPr>
        <p:txBody>
          <a:bodyPr/>
          <a:lstStyle/>
          <a:p>
            <a:r>
              <a:rPr lang="zh-CN" altLang="en-US"/>
              <a:t>版本分支</a:t>
            </a:r>
          </a:p>
        </p:txBody>
      </p:sp>
      <p:sp>
        <p:nvSpPr>
          <p:cNvPr id="302083" name="Rectangle 3"/>
          <p:cNvSpPr>
            <a:spLocks noGrp="1" noChangeArrowheads="1"/>
          </p:cNvSpPr>
          <p:nvPr>
            <p:ph type="body" idx="1"/>
          </p:nvPr>
        </p:nvSpPr>
        <p:spPr/>
        <p:txBody>
          <a:bodyPr/>
          <a:lstStyle/>
          <a:p>
            <a:pPr>
              <a:lnSpc>
                <a:spcPct val="90000"/>
              </a:lnSpc>
            </a:pPr>
            <a:r>
              <a:rPr lang="zh-CN" altLang="en-US" sz="2700"/>
              <a:t>创建分支</a:t>
            </a:r>
          </a:p>
          <a:p>
            <a:pPr>
              <a:lnSpc>
                <a:spcPct val="90000"/>
              </a:lnSpc>
            </a:pPr>
            <a:r>
              <a:rPr lang="zh-CN" altLang="en-US" sz="2700"/>
              <a:t>按分支检出</a:t>
            </a:r>
          </a:p>
          <a:p>
            <a:pPr>
              <a:lnSpc>
                <a:spcPct val="90000"/>
              </a:lnSpc>
            </a:pPr>
            <a:r>
              <a:rPr lang="zh-CN" altLang="en-US" sz="2700"/>
              <a:t>分支上的新版本</a:t>
            </a:r>
          </a:p>
        </p:txBody>
      </p:sp>
    </p:spTree>
  </p:cSld>
  <p:clrMapOvr>
    <a:masterClrMapping/>
  </p:clrMapOvr>
  <p:transition advTm="30000"/>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ext Box 2"/>
          <p:cNvSpPr txBox="1">
            <a:spLocks noChangeArrowheads="1"/>
          </p:cNvSpPr>
          <p:nvPr/>
        </p:nvSpPr>
        <p:spPr bwMode="auto">
          <a:xfrm>
            <a:off x="1447800" y="3581400"/>
            <a:ext cx="678180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r>
              <a:rPr kumimoji="1" lang="zh-CN" altLang="en-US" sz="6000">
                <a:effectLst>
                  <a:outerShdw blurRad="38100" dist="38100" dir="2700000" algn="tl">
                    <a:srgbClr val="C0C0C0"/>
                  </a:outerShdw>
                </a:effectLst>
                <a:latin typeface="Palatino-Roman" charset="0"/>
              </a:rPr>
              <a:t>软件测试</a:t>
            </a:r>
          </a:p>
        </p:txBody>
      </p:sp>
      <p:sp>
        <p:nvSpPr>
          <p:cNvPr id="303107" name="Rectangle 3"/>
          <p:cNvSpPr>
            <a:spLocks noGrp="1" noChangeArrowheads="1"/>
          </p:cNvSpPr>
          <p:nvPr>
            <p:ph type="title" idx="4294967295"/>
          </p:nvPr>
        </p:nvSpPr>
        <p:spPr>
          <a:xfrm>
            <a:off x="838200" y="1752600"/>
            <a:ext cx="7772400" cy="1143000"/>
          </a:xfrm>
        </p:spPr>
        <p:txBody>
          <a:bodyPr/>
          <a:lstStyle/>
          <a:p>
            <a:r>
              <a:rPr lang="zh-CN" altLang="en-US" sz="5900">
                <a:solidFill>
                  <a:schemeClr val="tx1"/>
                </a:solidFill>
                <a:latin typeface="Palatino-Bold" charset="0"/>
              </a:rPr>
              <a:t>第九章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a:t>详细设计</a:t>
            </a:r>
          </a:p>
        </p:txBody>
      </p:sp>
      <p:sp>
        <p:nvSpPr>
          <p:cNvPr id="31747" name="Rectangle 3"/>
          <p:cNvSpPr>
            <a:spLocks noGrp="1" noChangeArrowheads="1"/>
          </p:cNvSpPr>
          <p:nvPr>
            <p:ph type="body" idx="1"/>
          </p:nvPr>
        </p:nvSpPr>
        <p:spPr/>
        <p:txBody>
          <a:bodyPr/>
          <a:lstStyle/>
          <a:p>
            <a:r>
              <a:rPr lang="zh-CN" altLang="en-US"/>
              <a:t>子功能如何实现</a:t>
            </a:r>
          </a:p>
          <a:p>
            <a:r>
              <a:rPr lang="zh-CN" altLang="en-US"/>
              <a:t>面向对象设计（</a:t>
            </a:r>
            <a:r>
              <a:rPr lang="en-US" altLang="zh-CN"/>
              <a:t>OOD</a:t>
            </a:r>
            <a:r>
              <a:rPr lang="zh-CN" altLang="en-US"/>
              <a:t>）</a:t>
            </a:r>
          </a:p>
          <a:p>
            <a:pPr>
              <a:buFontTx/>
              <a:buNone/>
            </a:pPr>
            <a:endParaRPr lang="zh-CN" altLang="en-US"/>
          </a:p>
          <a:p>
            <a:endParaRPr lang="en-US" altLang="zh-CN"/>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zh-CN" altLang="en-US"/>
              <a:t>本章要点</a:t>
            </a:r>
          </a:p>
        </p:txBody>
      </p:sp>
      <p:sp>
        <p:nvSpPr>
          <p:cNvPr id="304131" name="Rectangle 3"/>
          <p:cNvSpPr>
            <a:spLocks noGrp="1" noChangeArrowheads="1"/>
          </p:cNvSpPr>
          <p:nvPr>
            <p:ph type="body" idx="1"/>
          </p:nvPr>
        </p:nvSpPr>
        <p:spPr/>
        <p:txBody>
          <a:bodyPr/>
          <a:lstStyle/>
          <a:p>
            <a:r>
              <a:rPr lang="zh-CN" altLang="en-US"/>
              <a:t>软件测试概述</a:t>
            </a:r>
          </a:p>
          <a:p>
            <a:r>
              <a:rPr lang="zh-CN" altLang="en-US"/>
              <a:t>软件测试分类</a:t>
            </a:r>
          </a:p>
          <a:p>
            <a:r>
              <a:rPr lang="zh-CN" altLang="en-US"/>
              <a:t>几种单元测试方法</a:t>
            </a:r>
          </a:p>
          <a:p>
            <a:r>
              <a:rPr lang="zh-CN" altLang="en-US"/>
              <a:t>组织软件测试</a:t>
            </a:r>
          </a:p>
          <a:p>
            <a:r>
              <a:rPr lang="zh-CN" altLang="en-US"/>
              <a:t>软件测试文档</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ChangeArrowheads="1"/>
          </p:cNvSpPr>
          <p:nvPr/>
        </p:nvSpPr>
        <p:spPr bwMode="auto">
          <a:xfrm>
            <a:off x="827088" y="1154113"/>
            <a:ext cx="77724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lvl="1">
              <a:spcBef>
                <a:spcPct val="50000"/>
              </a:spcBef>
            </a:pPr>
            <a:r>
              <a:rPr kumimoji="1" lang="zh-CN" altLang="en-US" sz="3000">
                <a:solidFill>
                  <a:schemeClr val="tx2"/>
                </a:solidFill>
                <a:latin typeface="宋体" pitchFamily="2" charset="-122"/>
              </a:rPr>
              <a:t>软件测试的定义</a:t>
            </a:r>
          </a:p>
        </p:txBody>
      </p:sp>
      <p:sp>
        <p:nvSpPr>
          <p:cNvPr id="305155" name="Text Box 3"/>
          <p:cNvSpPr txBox="1">
            <a:spLocks noChangeArrowheads="1"/>
          </p:cNvSpPr>
          <p:nvPr/>
        </p:nvSpPr>
        <p:spPr bwMode="auto">
          <a:xfrm>
            <a:off x="900113" y="1916113"/>
            <a:ext cx="7127875" cy="463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folHlink"/>
              </a:buClr>
              <a:buSzPct val="60000"/>
              <a:buFont typeface="Wingdings" pitchFamily="2" charset="2"/>
              <a:buChar char="n"/>
            </a:pPr>
            <a:r>
              <a:rPr lang="zh-CN" altLang="en-US" sz="3200">
                <a:latin typeface="Tahoma" pitchFamily="34" charset="0"/>
              </a:rPr>
              <a:t>软件测试定义（</a:t>
            </a:r>
            <a:r>
              <a:rPr lang="en-US" altLang="zh-CN" sz="3200">
                <a:latin typeface="Tahoma" pitchFamily="34" charset="0"/>
              </a:rPr>
              <a:t>1983</a:t>
            </a:r>
            <a:r>
              <a:rPr lang="zh-CN" altLang="en-US" sz="3200">
                <a:latin typeface="Tahoma" pitchFamily="34" charset="0"/>
              </a:rPr>
              <a:t>，</a:t>
            </a:r>
            <a:r>
              <a:rPr lang="en-US" altLang="zh-CN" sz="3200">
                <a:latin typeface="Tahoma" pitchFamily="34" charset="0"/>
              </a:rPr>
              <a:t>IEEE</a:t>
            </a:r>
            <a:r>
              <a:rPr lang="zh-CN" altLang="en-US" sz="3200">
                <a:latin typeface="Tahoma" pitchFamily="34" charset="0"/>
              </a:rPr>
              <a:t>）：</a:t>
            </a:r>
            <a:br>
              <a:rPr lang="zh-CN" altLang="en-US" sz="3200">
                <a:latin typeface="Tahoma" pitchFamily="34" charset="0"/>
              </a:rPr>
            </a:br>
            <a:r>
              <a:rPr lang="zh-CN" altLang="en-US" sz="3200">
                <a:latin typeface="Arial"/>
              </a:rPr>
              <a:t>“</a:t>
            </a:r>
            <a:r>
              <a:rPr lang="zh-CN" altLang="en-US" sz="3200">
                <a:latin typeface="Tahoma" pitchFamily="34" charset="0"/>
              </a:rPr>
              <a:t>使用人工或自动手段来进行或测定某个系统的过程，其目的在于检验它是否满足规定的需求或是弄清预期结果与实际结果之间的差别。软件测试以检验是否满足需求为目标</a:t>
            </a:r>
            <a:r>
              <a:rPr lang="zh-CN" altLang="en-US" sz="3200">
                <a:latin typeface="Arial"/>
              </a:rPr>
              <a:t>”</a:t>
            </a:r>
            <a:r>
              <a:rPr lang="zh-CN" altLang="en-US" sz="3200">
                <a:latin typeface="Tahoma" pitchFamily="34" charset="0"/>
              </a:rPr>
              <a:t>。</a:t>
            </a:r>
          </a:p>
          <a:p>
            <a:pPr>
              <a:spcBef>
                <a:spcPct val="20000"/>
              </a:spcBef>
              <a:buClr>
                <a:schemeClr val="folHlink"/>
              </a:buClr>
              <a:buSzPct val="60000"/>
              <a:buFont typeface="Wingdings" pitchFamily="2" charset="2"/>
              <a:buChar char="n"/>
            </a:pPr>
            <a:r>
              <a:rPr lang="zh-CN" altLang="en-US" sz="3200">
                <a:latin typeface="Tahoma" pitchFamily="34" charset="0"/>
              </a:rPr>
              <a:t>软件质量保证和软件测试不同 </a:t>
            </a:r>
          </a:p>
          <a:p>
            <a:pPr>
              <a:spcBef>
                <a:spcPct val="20000"/>
              </a:spcBef>
              <a:buClr>
                <a:schemeClr val="folHlink"/>
              </a:buClr>
              <a:buSzPct val="60000"/>
              <a:buFont typeface="Wingdings" pitchFamily="2" charset="2"/>
              <a:buChar char="n"/>
            </a:pPr>
            <a:endParaRPr lang="en-US" altLang="zh-CN" sz="3200">
              <a:latin typeface="Tahoma" pitchFamily="34" charset="0"/>
            </a:endParaRPr>
          </a:p>
        </p:txBody>
      </p:sp>
    </p:spTree>
  </p:cSld>
  <p:clrMapOvr>
    <a:masterClrMapping/>
  </p:clrMapOvr>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ChangeArrowheads="1"/>
          </p:cNvSpPr>
          <p:nvPr/>
        </p:nvSpPr>
        <p:spPr bwMode="auto">
          <a:xfrm>
            <a:off x="755650" y="981075"/>
            <a:ext cx="784383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lvl="1">
              <a:spcBef>
                <a:spcPct val="50000"/>
              </a:spcBef>
            </a:pPr>
            <a:r>
              <a:rPr kumimoji="1" lang="zh-CN" altLang="en-US" sz="4400">
                <a:solidFill>
                  <a:schemeClr val="tx2"/>
                </a:solidFill>
                <a:latin typeface="宋体" pitchFamily="2" charset="-122"/>
              </a:rPr>
              <a:t>测试的目的</a:t>
            </a:r>
          </a:p>
        </p:txBody>
      </p:sp>
      <p:sp>
        <p:nvSpPr>
          <p:cNvPr id="306179" name="Text Box 3"/>
          <p:cNvSpPr txBox="1">
            <a:spLocks noChangeArrowheads="1"/>
          </p:cNvSpPr>
          <p:nvPr/>
        </p:nvSpPr>
        <p:spPr bwMode="auto">
          <a:xfrm>
            <a:off x="611188" y="2060575"/>
            <a:ext cx="8208962"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folHlink"/>
              </a:buClr>
              <a:buSzPct val="60000"/>
              <a:buFont typeface="Wingdings" pitchFamily="2" charset="2"/>
              <a:buChar char="n"/>
            </a:pPr>
            <a:r>
              <a:rPr lang="zh-CN" altLang="en-US" sz="3200">
                <a:latin typeface="Tahoma" pitchFamily="34" charset="0"/>
              </a:rPr>
              <a:t>寻找缺陷。</a:t>
            </a:r>
          </a:p>
          <a:p>
            <a:pPr>
              <a:spcBef>
                <a:spcPct val="20000"/>
              </a:spcBef>
              <a:buClr>
                <a:schemeClr val="folHlink"/>
              </a:buClr>
              <a:buSzPct val="60000"/>
              <a:buFont typeface="Wingdings" pitchFamily="2" charset="2"/>
              <a:buChar char="n"/>
            </a:pPr>
            <a:r>
              <a:rPr lang="zh-CN" altLang="en-US" sz="3200">
                <a:latin typeface="Tahoma" pitchFamily="34" charset="0"/>
              </a:rPr>
              <a:t>发现新的缺陷。</a:t>
            </a:r>
          </a:p>
          <a:p>
            <a:pPr>
              <a:spcBef>
                <a:spcPct val="20000"/>
              </a:spcBef>
              <a:buClr>
                <a:schemeClr val="folHlink"/>
              </a:buClr>
              <a:buSzPct val="60000"/>
              <a:buFont typeface="Wingdings" pitchFamily="2" charset="2"/>
              <a:buChar char="n"/>
            </a:pPr>
            <a:r>
              <a:rPr lang="zh-CN" altLang="en-US" sz="3200">
                <a:latin typeface="Tahoma" pitchFamily="34" charset="0"/>
              </a:rPr>
              <a:t>不能保证没有缺陷。</a:t>
            </a:r>
          </a:p>
        </p:txBody>
      </p:sp>
    </p:spTree>
  </p:cSld>
  <p:clrMapOvr>
    <a:masterClrMapping/>
  </p:clrMapOvr>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ChangeArrowheads="1"/>
          </p:cNvSpPr>
          <p:nvPr/>
        </p:nvSpPr>
        <p:spPr bwMode="auto">
          <a:xfrm>
            <a:off x="827088" y="1239838"/>
            <a:ext cx="77724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marL="0" lvl="1">
              <a:spcBef>
                <a:spcPct val="50000"/>
              </a:spcBef>
            </a:pPr>
            <a:r>
              <a:rPr kumimoji="1" lang="zh-CN" altLang="en-US" sz="4400">
                <a:solidFill>
                  <a:schemeClr val="tx2"/>
                </a:solidFill>
                <a:latin typeface="宋体" pitchFamily="2" charset="-122"/>
              </a:rPr>
              <a:t>软件测试的原则</a:t>
            </a:r>
          </a:p>
        </p:txBody>
      </p:sp>
      <p:sp>
        <p:nvSpPr>
          <p:cNvPr id="307203" name="Text Box 3"/>
          <p:cNvSpPr txBox="1">
            <a:spLocks noChangeArrowheads="1"/>
          </p:cNvSpPr>
          <p:nvPr/>
        </p:nvSpPr>
        <p:spPr bwMode="auto">
          <a:xfrm>
            <a:off x="755650" y="2349500"/>
            <a:ext cx="8610600" cy="233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spcBef>
                <a:spcPct val="20000"/>
              </a:spcBef>
              <a:buClr>
                <a:schemeClr val="folHlink"/>
              </a:buClr>
              <a:buSzPct val="60000"/>
              <a:buFont typeface="Wingdings" pitchFamily="2" charset="2"/>
              <a:buChar char="n"/>
            </a:pPr>
            <a:r>
              <a:rPr lang="zh-CN" altLang="en-US" sz="3200">
                <a:latin typeface="Tahoma" pitchFamily="34" charset="0"/>
              </a:rPr>
              <a:t>追溯根源</a:t>
            </a:r>
          </a:p>
          <a:p>
            <a:pPr>
              <a:spcBef>
                <a:spcPct val="20000"/>
              </a:spcBef>
              <a:buClr>
                <a:schemeClr val="folHlink"/>
              </a:buClr>
              <a:buSzPct val="60000"/>
              <a:buFont typeface="Wingdings" pitchFamily="2" charset="2"/>
              <a:buChar char="n"/>
            </a:pPr>
            <a:r>
              <a:rPr lang="zh-CN" altLang="en-US" sz="3200">
                <a:latin typeface="Tahoma" pitchFamily="34" charset="0"/>
              </a:rPr>
              <a:t>计划在先</a:t>
            </a:r>
          </a:p>
          <a:p>
            <a:pPr>
              <a:spcBef>
                <a:spcPct val="20000"/>
              </a:spcBef>
              <a:buClr>
                <a:schemeClr val="folHlink"/>
              </a:buClr>
              <a:buSzPct val="60000"/>
              <a:buFont typeface="Wingdings" pitchFamily="2" charset="2"/>
              <a:buChar char="n"/>
            </a:pPr>
            <a:r>
              <a:rPr lang="zh-CN" altLang="en-US" sz="3200">
                <a:latin typeface="Tahoma" pitchFamily="34" charset="0"/>
              </a:rPr>
              <a:t>从小到大</a:t>
            </a:r>
          </a:p>
          <a:p>
            <a:pPr>
              <a:spcBef>
                <a:spcPct val="20000"/>
              </a:spcBef>
              <a:buClr>
                <a:schemeClr val="folHlink"/>
              </a:buClr>
              <a:buSzPct val="60000"/>
              <a:buFont typeface="Wingdings" pitchFamily="2" charset="2"/>
              <a:buChar char="n"/>
            </a:pPr>
            <a:r>
              <a:rPr lang="zh-CN" altLang="en-US" sz="3200">
                <a:latin typeface="Tahoma" pitchFamily="34" charset="0"/>
              </a:rPr>
              <a:t>不能穷举</a:t>
            </a:r>
          </a:p>
        </p:txBody>
      </p:sp>
    </p:spTree>
  </p:cSld>
  <p:clrMapOvr>
    <a:masterClrMapping/>
  </p:clrMapOvr>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ChangeArrowheads="1"/>
          </p:cNvSpPr>
          <p:nvPr/>
        </p:nvSpPr>
        <p:spPr bwMode="auto">
          <a:xfrm>
            <a:off x="982663" y="1274763"/>
            <a:ext cx="5867400"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lang="zh-CN" altLang="en-US" sz="5900">
                <a:solidFill>
                  <a:schemeClr val="tx2"/>
                </a:solidFill>
                <a:latin typeface="宋体" pitchFamily="2" charset="-122"/>
              </a:rPr>
              <a:t>正确认识软件测试</a:t>
            </a:r>
          </a:p>
        </p:txBody>
      </p:sp>
      <p:sp>
        <p:nvSpPr>
          <p:cNvPr id="308227" name="Rectangle 3"/>
          <p:cNvSpPr>
            <a:spLocks noChangeArrowheads="1"/>
          </p:cNvSpPr>
          <p:nvPr/>
        </p:nvSpPr>
        <p:spPr bwMode="auto">
          <a:xfrm>
            <a:off x="685800" y="2384425"/>
            <a:ext cx="777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lstStyle/>
          <a:p>
            <a:pPr marL="342900" indent="-342900" algn="just">
              <a:spcBef>
                <a:spcPct val="20000"/>
              </a:spcBef>
              <a:buFontTx/>
              <a:buChar char="•"/>
            </a:pPr>
            <a:r>
              <a:rPr lang="zh-CN" altLang="en-US" sz="2400">
                <a:latin typeface="宋体" pitchFamily="2" charset="-122"/>
              </a:rPr>
              <a:t>软件测试不是程序测试</a:t>
            </a:r>
          </a:p>
          <a:p>
            <a:pPr marL="342900" indent="-342900" algn="just">
              <a:spcBef>
                <a:spcPct val="20000"/>
              </a:spcBef>
              <a:buFontTx/>
              <a:buChar char="•"/>
            </a:pPr>
            <a:r>
              <a:rPr lang="zh-CN" altLang="en-US" sz="2400">
                <a:latin typeface="宋体" pitchFamily="2" charset="-122"/>
              </a:rPr>
              <a:t>测试心态</a:t>
            </a:r>
          </a:p>
          <a:p>
            <a:pPr marL="342900" indent="-342900" algn="just">
              <a:spcBef>
                <a:spcPct val="20000"/>
              </a:spcBef>
              <a:buFontTx/>
              <a:buChar char="•"/>
            </a:pPr>
            <a:r>
              <a:rPr lang="zh-CN" altLang="en-US" sz="2400">
                <a:latin typeface="宋体" pitchFamily="2" charset="-122"/>
              </a:rPr>
              <a:t>测试的分量</a:t>
            </a:r>
            <a:endParaRPr lang="zh-CN" altLang="en-US" sz="3200">
              <a:latin typeface="宋体" pitchFamily="2" charset="-122"/>
            </a:endParaRPr>
          </a:p>
        </p:txBody>
      </p:sp>
    </p:spTree>
  </p:cSld>
  <p:clrMapOvr>
    <a:masterClrMapping/>
  </p:clrMapOvr>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zh-CN" altLang="en-US"/>
              <a:t>软件缺陷的来源</a:t>
            </a:r>
          </a:p>
        </p:txBody>
      </p:sp>
      <p:sp>
        <p:nvSpPr>
          <p:cNvPr id="309251" name="Rectangle 3"/>
          <p:cNvSpPr>
            <a:spLocks noGrp="1" noChangeArrowheads="1"/>
          </p:cNvSpPr>
          <p:nvPr>
            <p:ph type="body" idx="1"/>
          </p:nvPr>
        </p:nvSpPr>
        <p:spPr/>
        <p:txBody>
          <a:bodyPr/>
          <a:lstStyle/>
          <a:p>
            <a:r>
              <a:rPr lang="zh-CN" altLang="en-US" sz="2700"/>
              <a:t>编程错误</a:t>
            </a:r>
          </a:p>
          <a:p>
            <a:r>
              <a:rPr lang="zh-CN" altLang="en-US" sz="2700"/>
              <a:t>软件复杂度</a:t>
            </a:r>
          </a:p>
          <a:p>
            <a:r>
              <a:rPr lang="zh-CN" altLang="en-US" sz="2700"/>
              <a:t>沟通</a:t>
            </a:r>
          </a:p>
          <a:p>
            <a:r>
              <a:rPr lang="zh-CN" altLang="en-US" sz="2700"/>
              <a:t>不断变更的需求</a:t>
            </a:r>
          </a:p>
          <a:p>
            <a:r>
              <a:rPr lang="zh-CN" altLang="en-US" sz="2700"/>
              <a:t>时间的压力</a:t>
            </a:r>
          </a:p>
          <a:p>
            <a:r>
              <a:rPr lang="zh-CN" altLang="en-US" sz="2700"/>
              <a:t>人员风险意识</a:t>
            </a:r>
          </a:p>
          <a:p>
            <a:r>
              <a:rPr lang="zh-CN" altLang="en-US" sz="2700"/>
              <a:t>缺乏文档</a:t>
            </a:r>
          </a:p>
          <a:p>
            <a:r>
              <a:rPr lang="zh-CN" altLang="en-US" sz="2700"/>
              <a:t>软件开发工具</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685800" y="1314450"/>
            <a:ext cx="7772400" cy="504825"/>
          </a:xfrm>
          <a:noFill/>
          <a:ln/>
          <a:extLst>
            <a:ext uri="{91240B29-F687-4F45-9708-019B960494DF}">
              <a14:hiddenLine xmlns:a14="http://schemas.microsoft.com/office/drawing/2010/main" w="12700" cap="flat" cmpd="sng" algn="ctr">
                <a:solidFill>
                  <a:schemeClr val="tx1"/>
                </a:solidFill>
                <a:prstDash val="solid"/>
                <a:miter lim="800000"/>
                <a:headEnd/>
                <a:tailEnd/>
              </a14:hiddenLine>
            </a:ext>
          </a:extLst>
        </p:spPr>
        <p:txBody>
          <a:bodyPr lIns="91414" tIns="45708" rIns="91414" bIns="45708" anchor="t">
            <a:spAutoFit/>
          </a:bodyPr>
          <a:lstStyle/>
          <a:p>
            <a:pPr>
              <a:spcBef>
                <a:spcPct val="50000"/>
              </a:spcBef>
            </a:pPr>
            <a:r>
              <a:rPr lang="zh-CN" altLang="en-US">
                <a:latin typeface="宋体" pitchFamily="2" charset="-122"/>
              </a:rPr>
              <a:t>总体分类</a:t>
            </a:r>
          </a:p>
        </p:txBody>
      </p:sp>
      <p:sp>
        <p:nvSpPr>
          <p:cNvPr id="310275" name="Rectangle 3"/>
          <p:cNvSpPr>
            <a:spLocks noGrp="1" noChangeArrowheads="1"/>
          </p:cNvSpPr>
          <p:nvPr>
            <p:ph type="body" idx="1"/>
          </p:nvPr>
        </p:nvSpPr>
        <p:spPr/>
        <p:txBody>
          <a:bodyPr/>
          <a:lstStyle/>
          <a:p>
            <a:r>
              <a:rPr lang="zh-CN" altLang="en-US" sz="2700">
                <a:solidFill>
                  <a:srgbClr val="000000"/>
                </a:solidFill>
                <a:latin typeface="宋体" pitchFamily="2" charset="-122"/>
              </a:rPr>
              <a:t>静态测试</a:t>
            </a:r>
          </a:p>
          <a:p>
            <a:pPr lvl="1"/>
            <a:r>
              <a:rPr lang="zh-CN" altLang="en-US">
                <a:solidFill>
                  <a:srgbClr val="000000"/>
                </a:solidFill>
                <a:latin typeface="宋体" pitchFamily="2" charset="-122"/>
              </a:rPr>
              <a:t>代码审查</a:t>
            </a:r>
          </a:p>
          <a:p>
            <a:pPr lvl="1"/>
            <a:r>
              <a:rPr lang="zh-CN" altLang="en-US">
                <a:solidFill>
                  <a:srgbClr val="000000"/>
                </a:solidFill>
                <a:latin typeface="宋体" pitchFamily="2" charset="-122"/>
              </a:rPr>
              <a:t>代码分析</a:t>
            </a:r>
            <a:endParaRPr lang="zh-CN" altLang="en-US">
              <a:latin typeface="宋体" pitchFamily="2" charset="-122"/>
            </a:endParaRPr>
          </a:p>
          <a:p>
            <a:pPr lvl="1"/>
            <a:r>
              <a:rPr lang="zh-CN" altLang="en-US">
                <a:latin typeface="宋体" pitchFamily="2" charset="-122"/>
              </a:rPr>
              <a:t>文档检查</a:t>
            </a:r>
          </a:p>
          <a:p>
            <a:r>
              <a:rPr lang="zh-CN" altLang="en-US" sz="2700">
                <a:solidFill>
                  <a:srgbClr val="000000"/>
                </a:solidFill>
                <a:latin typeface="宋体" pitchFamily="2" charset="-122"/>
              </a:rPr>
              <a:t>动态测试</a:t>
            </a:r>
          </a:p>
          <a:p>
            <a:pPr lvl="1"/>
            <a:r>
              <a:rPr lang="zh-CN" altLang="en-US">
                <a:solidFill>
                  <a:srgbClr val="000000"/>
                </a:solidFill>
                <a:latin typeface="宋体" pitchFamily="2" charset="-122"/>
              </a:rPr>
              <a:t>结构测试（白盒）</a:t>
            </a:r>
          </a:p>
          <a:p>
            <a:pPr lvl="1"/>
            <a:r>
              <a:rPr lang="zh-CN" altLang="en-US">
                <a:solidFill>
                  <a:srgbClr val="000000"/>
                </a:solidFill>
                <a:latin typeface="宋体" pitchFamily="2" charset="-122"/>
              </a:rPr>
              <a:t>功能测试（黑盒）</a:t>
            </a:r>
          </a:p>
        </p:txBody>
      </p:sp>
    </p:spTree>
  </p:cSld>
  <p:clrMapOvr>
    <a:masterClrMapping/>
  </p:clrMapOvr>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ChangeArrowheads="1"/>
          </p:cNvSpPr>
          <p:nvPr/>
        </p:nvSpPr>
        <p:spPr bwMode="auto">
          <a:xfrm>
            <a:off x="755650" y="2514600"/>
            <a:ext cx="4953000" cy="237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spcBef>
                <a:spcPct val="50000"/>
              </a:spcBef>
              <a:buFont typeface="Wingdings" pitchFamily="2" charset="2"/>
              <a:buChar char="Ø"/>
            </a:pPr>
            <a:r>
              <a:rPr kumimoji="1" lang="en-US" altLang="zh-CN" sz="2400">
                <a:latin typeface="Times New Roman" pitchFamily="18" charset="0"/>
              </a:rPr>
              <a:t>   </a:t>
            </a:r>
            <a:r>
              <a:rPr kumimoji="1" lang="zh-CN" altLang="en-US" sz="2800">
                <a:latin typeface="华文中宋" pitchFamily="2" charset="-122"/>
                <a:ea typeface="华文中宋" pitchFamily="2" charset="-122"/>
              </a:rPr>
              <a:t>单元测试</a:t>
            </a:r>
          </a:p>
          <a:p>
            <a:pPr>
              <a:spcBef>
                <a:spcPct val="50000"/>
              </a:spcBef>
              <a:buFont typeface="Wingdings" pitchFamily="2" charset="2"/>
              <a:buChar char="Ø"/>
            </a:pPr>
            <a:r>
              <a:rPr kumimoji="1" lang="zh-CN" altLang="en-US" sz="2800">
                <a:latin typeface="华文中宋" pitchFamily="2" charset="-122"/>
                <a:ea typeface="华文中宋" pitchFamily="2" charset="-122"/>
              </a:rPr>
              <a:t>  集成测试</a:t>
            </a:r>
          </a:p>
          <a:p>
            <a:pPr>
              <a:spcBef>
                <a:spcPct val="50000"/>
              </a:spcBef>
              <a:buFont typeface="Wingdings" pitchFamily="2" charset="2"/>
              <a:buChar char="Ø"/>
            </a:pPr>
            <a:r>
              <a:rPr kumimoji="1" lang="zh-CN" altLang="en-US" sz="2800">
                <a:latin typeface="华文中宋" pitchFamily="2" charset="-122"/>
                <a:ea typeface="华文中宋" pitchFamily="2" charset="-122"/>
              </a:rPr>
              <a:t>  系统测试</a:t>
            </a:r>
          </a:p>
          <a:p>
            <a:pPr>
              <a:spcBef>
                <a:spcPct val="50000"/>
              </a:spcBef>
              <a:buFont typeface="Wingdings" pitchFamily="2" charset="2"/>
              <a:buChar char="Ø"/>
            </a:pPr>
            <a:r>
              <a:rPr kumimoji="1" lang="zh-CN" altLang="en-US" sz="2800">
                <a:latin typeface="华文中宋" pitchFamily="2" charset="-122"/>
                <a:ea typeface="华文中宋" pitchFamily="2" charset="-122"/>
              </a:rPr>
              <a:t>  用户测试</a:t>
            </a:r>
          </a:p>
        </p:txBody>
      </p:sp>
      <p:pic>
        <p:nvPicPr>
          <p:cNvPr id="312323" name="Picture 3" descr="j01953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733800"/>
            <a:ext cx="1795463"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2324" name="Rectangle 4"/>
          <p:cNvSpPr>
            <a:spLocks noChangeArrowheads="1"/>
          </p:cNvSpPr>
          <p:nvPr/>
        </p:nvSpPr>
        <p:spPr bwMode="auto">
          <a:xfrm>
            <a:off x="982663" y="1274763"/>
            <a:ext cx="77724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marL="0" lvl="1">
              <a:spcBef>
                <a:spcPct val="50000"/>
              </a:spcBef>
            </a:pPr>
            <a:r>
              <a:rPr kumimoji="1" lang="zh-CN" altLang="en-US" sz="4400">
                <a:solidFill>
                  <a:schemeClr val="tx2"/>
                </a:solidFill>
                <a:latin typeface="宋体" pitchFamily="2" charset="-122"/>
              </a:rPr>
              <a:t>工程分类</a:t>
            </a:r>
          </a:p>
        </p:txBody>
      </p:sp>
    </p:spTree>
  </p:cSld>
  <p:clrMapOvr>
    <a:masterClrMapping/>
  </p:clrMapOvr>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ext Box 2"/>
          <p:cNvSpPr txBox="1">
            <a:spLocks noChangeArrowheads="1"/>
          </p:cNvSpPr>
          <p:nvPr/>
        </p:nvSpPr>
        <p:spPr bwMode="auto">
          <a:xfrm>
            <a:off x="712788" y="1143000"/>
            <a:ext cx="6316662"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4400">
                <a:solidFill>
                  <a:schemeClr val="tx2"/>
                </a:solidFill>
                <a:latin typeface="宋体" pitchFamily="2" charset="-122"/>
              </a:rPr>
              <a:t>单元测试</a:t>
            </a:r>
          </a:p>
        </p:txBody>
      </p:sp>
      <p:sp>
        <p:nvSpPr>
          <p:cNvPr id="313347" name="AutoShape 3"/>
          <p:cNvSpPr>
            <a:spLocks noChangeArrowheads="1"/>
          </p:cNvSpPr>
          <p:nvPr/>
        </p:nvSpPr>
        <p:spPr bwMode="auto">
          <a:xfrm>
            <a:off x="3714750" y="3938588"/>
            <a:ext cx="1295400" cy="762000"/>
          </a:xfrm>
          <a:prstGeom prst="bevel">
            <a:avLst>
              <a:gd name="adj" fmla="val 12500"/>
            </a:avLst>
          </a:prstGeom>
          <a:solidFill>
            <a:srgbClr val="99FF33"/>
          </a:solidFill>
          <a:ln w="12700">
            <a:solidFill>
              <a:srgbClr val="CC99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kumimoji="1" lang="zh-CN" altLang="en-US" sz="2400">
                <a:solidFill>
                  <a:srgbClr val="800080"/>
                </a:solidFill>
                <a:latin typeface="Times New Roman" pitchFamily="18" charset="0"/>
              </a:rPr>
              <a:t>模块</a:t>
            </a:r>
          </a:p>
        </p:txBody>
      </p:sp>
      <p:sp>
        <p:nvSpPr>
          <p:cNvPr id="313348" name="Text Box 4"/>
          <p:cNvSpPr txBox="1">
            <a:spLocks noChangeArrowheads="1"/>
          </p:cNvSpPr>
          <p:nvPr/>
        </p:nvSpPr>
        <p:spPr bwMode="auto">
          <a:xfrm>
            <a:off x="2057400" y="3429000"/>
            <a:ext cx="1212850" cy="409575"/>
          </a:xfrm>
          <a:prstGeom prst="rect">
            <a:avLst/>
          </a:prstGeom>
          <a:solidFill>
            <a:srgbClr val="99FF33"/>
          </a:solidFill>
          <a:ln w="12700">
            <a:solidFill>
              <a:srgbClr val="CC99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spAutoFit/>
          </a:bodyPr>
          <a:lstStyle/>
          <a:p>
            <a:pPr algn="ctr">
              <a:spcBef>
                <a:spcPct val="50000"/>
              </a:spcBef>
            </a:pPr>
            <a:r>
              <a:rPr kumimoji="1" lang="zh-CN" altLang="en-US" sz="2000">
                <a:solidFill>
                  <a:srgbClr val="800080"/>
                </a:solidFill>
                <a:latin typeface="Times New Roman" pitchFamily="18" charset="0"/>
              </a:rPr>
              <a:t>出错处理</a:t>
            </a:r>
            <a:endParaRPr kumimoji="1" lang="zh-CN" altLang="en-US" sz="2400">
              <a:solidFill>
                <a:srgbClr val="800080"/>
              </a:solidFill>
              <a:latin typeface="Times New Roman" pitchFamily="18" charset="0"/>
            </a:endParaRPr>
          </a:p>
        </p:txBody>
      </p:sp>
      <p:sp>
        <p:nvSpPr>
          <p:cNvPr id="313349" name="Text Box 5"/>
          <p:cNvSpPr txBox="1">
            <a:spLocks noChangeArrowheads="1"/>
          </p:cNvSpPr>
          <p:nvPr/>
        </p:nvSpPr>
        <p:spPr bwMode="auto">
          <a:xfrm>
            <a:off x="3733800" y="2743200"/>
            <a:ext cx="1212850" cy="409575"/>
          </a:xfrm>
          <a:prstGeom prst="rect">
            <a:avLst/>
          </a:prstGeom>
          <a:solidFill>
            <a:srgbClr val="99FF33"/>
          </a:solidFill>
          <a:ln w="12700">
            <a:solidFill>
              <a:srgbClr val="CC99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spAutoFit/>
          </a:bodyPr>
          <a:lstStyle/>
          <a:p>
            <a:pPr algn="ctr">
              <a:spcBef>
                <a:spcPct val="50000"/>
              </a:spcBef>
            </a:pPr>
            <a:r>
              <a:rPr kumimoji="1" lang="zh-CN" altLang="en-US" sz="2000">
                <a:solidFill>
                  <a:srgbClr val="800080"/>
                </a:solidFill>
                <a:latin typeface="Times New Roman" pitchFamily="18" charset="0"/>
              </a:rPr>
              <a:t>模块接口</a:t>
            </a:r>
            <a:endParaRPr kumimoji="1" lang="zh-CN" altLang="en-US" sz="2400">
              <a:solidFill>
                <a:srgbClr val="800080"/>
              </a:solidFill>
              <a:latin typeface="Times New Roman" pitchFamily="18" charset="0"/>
            </a:endParaRPr>
          </a:p>
        </p:txBody>
      </p:sp>
      <p:sp>
        <p:nvSpPr>
          <p:cNvPr id="313350" name="Text Box 6"/>
          <p:cNvSpPr txBox="1">
            <a:spLocks noChangeArrowheads="1"/>
          </p:cNvSpPr>
          <p:nvPr/>
        </p:nvSpPr>
        <p:spPr bwMode="auto">
          <a:xfrm>
            <a:off x="5334000" y="3429000"/>
            <a:ext cx="1720850" cy="409575"/>
          </a:xfrm>
          <a:prstGeom prst="rect">
            <a:avLst/>
          </a:prstGeom>
          <a:solidFill>
            <a:srgbClr val="99FF33"/>
          </a:solidFill>
          <a:ln w="12700">
            <a:solidFill>
              <a:srgbClr val="CC99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spAutoFit/>
          </a:bodyPr>
          <a:lstStyle/>
          <a:p>
            <a:pPr algn="ctr">
              <a:spcBef>
                <a:spcPct val="50000"/>
              </a:spcBef>
            </a:pPr>
            <a:r>
              <a:rPr kumimoji="1" lang="zh-CN" altLang="en-US" sz="2000">
                <a:solidFill>
                  <a:srgbClr val="800080"/>
                </a:solidFill>
                <a:latin typeface="Times New Roman" pitchFamily="18" charset="0"/>
              </a:rPr>
              <a:t>局部数据结构</a:t>
            </a:r>
          </a:p>
        </p:txBody>
      </p:sp>
      <p:sp>
        <p:nvSpPr>
          <p:cNvPr id="313351" name="Text Box 7"/>
          <p:cNvSpPr txBox="1">
            <a:spLocks noChangeArrowheads="1"/>
          </p:cNvSpPr>
          <p:nvPr/>
        </p:nvSpPr>
        <p:spPr bwMode="auto">
          <a:xfrm>
            <a:off x="5486400" y="4800600"/>
            <a:ext cx="1212850" cy="409575"/>
          </a:xfrm>
          <a:prstGeom prst="rect">
            <a:avLst/>
          </a:prstGeom>
          <a:solidFill>
            <a:srgbClr val="99FF33"/>
          </a:solidFill>
          <a:ln w="12700">
            <a:solidFill>
              <a:srgbClr val="CC99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spAutoFit/>
          </a:bodyPr>
          <a:lstStyle/>
          <a:p>
            <a:pPr algn="ctr">
              <a:spcBef>
                <a:spcPct val="50000"/>
              </a:spcBef>
            </a:pPr>
            <a:r>
              <a:rPr kumimoji="1" lang="zh-CN" altLang="en-US" sz="2000">
                <a:solidFill>
                  <a:srgbClr val="800080"/>
                </a:solidFill>
                <a:latin typeface="Times New Roman" pitchFamily="18" charset="0"/>
              </a:rPr>
              <a:t>边界条件</a:t>
            </a:r>
            <a:endParaRPr kumimoji="1" lang="zh-CN" altLang="en-US" sz="2400">
              <a:solidFill>
                <a:srgbClr val="800080"/>
              </a:solidFill>
              <a:latin typeface="Times New Roman" pitchFamily="18" charset="0"/>
            </a:endParaRPr>
          </a:p>
        </p:txBody>
      </p:sp>
      <p:sp>
        <p:nvSpPr>
          <p:cNvPr id="313352" name="Text Box 8"/>
          <p:cNvSpPr txBox="1">
            <a:spLocks noChangeArrowheads="1"/>
          </p:cNvSpPr>
          <p:nvPr/>
        </p:nvSpPr>
        <p:spPr bwMode="auto">
          <a:xfrm>
            <a:off x="2133600" y="4876800"/>
            <a:ext cx="1212850" cy="409575"/>
          </a:xfrm>
          <a:prstGeom prst="rect">
            <a:avLst/>
          </a:prstGeom>
          <a:solidFill>
            <a:srgbClr val="99FF33"/>
          </a:solidFill>
          <a:ln w="12700">
            <a:solidFill>
              <a:srgbClr val="CC99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spAutoFit/>
          </a:bodyPr>
          <a:lstStyle/>
          <a:p>
            <a:pPr algn="ctr">
              <a:spcBef>
                <a:spcPct val="50000"/>
              </a:spcBef>
            </a:pPr>
            <a:r>
              <a:rPr kumimoji="1" lang="zh-CN" altLang="en-US" sz="2000">
                <a:solidFill>
                  <a:srgbClr val="800080"/>
                </a:solidFill>
                <a:latin typeface="Times New Roman" pitchFamily="18" charset="0"/>
              </a:rPr>
              <a:t>执行路径</a:t>
            </a:r>
            <a:endParaRPr kumimoji="1" lang="zh-CN" altLang="en-US" sz="2400">
              <a:solidFill>
                <a:srgbClr val="800080"/>
              </a:solidFill>
              <a:latin typeface="Times New Roman" pitchFamily="18" charset="0"/>
            </a:endParaRPr>
          </a:p>
        </p:txBody>
      </p:sp>
      <p:sp>
        <p:nvSpPr>
          <p:cNvPr id="313353" name="Line 9"/>
          <p:cNvSpPr>
            <a:spLocks noChangeShapeType="1"/>
          </p:cNvSpPr>
          <p:nvPr/>
        </p:nvSpPr>
        <p:spPr bwMode="auto">
          <a:xfrm flipV="1">
            <a:off x="2901950" y="4578350"/>
            <a:ext cx="685800" cy="381000"/>
          </a:xfrm>
          <a:prstGeom prst="line">
            <a:avLst/>
          </a:prstGeom>
          <a:noFill/>
          <a:ln w="38100">
            <a:solidFill>
              <a:srgbClr val="CC99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54" name="Line 10"/>
          <p:cNvSpPr>
            <a:spLocks noChangeShapeType="1"/>
          </p:cNvSpPr>
          <p:nvPr/>
        </p:nvSpPr>
        <p:spPr bwMode="auto">
          <a:xfrm>
            <a:off x="2901950" y="3816350"/>
            <a:ext cx="685800" cy="304800"/>
          </a:xfrm>
          <a:prstGeom prst="line">
            <a:avLst/>
          </a:prstGeom>
          <a:noFill/>
          <a:ln w="38100">
            <a:solidFill>
              <a:srgbClr val="CC99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55" name="Line 11"/>
          <p:cNvSpPr>
            <a:spLocks noChangeShapeType="1"/>
          </p:cNvSpPr>
          <p:nvPr/>
        </p:nvSpPr>
        <p:spPr bwMode="auto">
          <a:xfrm>
            <a:off x="4284663" y="3141663"/>
            <a:ext cx="0" cy="757237"/>
          </a:xfrm>
          <a:prstGeom prst="line">
            <a:avLst/>
          </a:prstGeom>
          <a:noFill/>
          <a:ln w="38100">
            <a:solidFill>
              <a:srgbClr val="CC99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56" name="Line 12"/>
          <p:cNvSpPr>
            <a:spLocks noChangeShapeType="1"/>
          </p:cNvSpPr>
          <p:nvPr/>
        </p:nvSpPr>
        <p:spPr bwMode="auto">
          <a:xfrm flipH="1">
            <a:off x="5035550" y="3816350"/>
            <a:ext cx="533400" cy="381000"/>
          </a:xfrm>
          <a:prstGeom prst="line">
            <a:avLst/>
          </a:prstGeom>
          <a:noFill/>
          <a:ln w="38100">
            <a:solidFill>
              <a:srgbClr val="CC99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57" name="Line 13"/>
          <p:cNvSpPr>
            <a:spLocks noChangeShapeType="1"/>
          </p:cNvSpPr>
          <p:nvPr/>
        </p:nvSpPr>
        <p:spPr bwMode="auto">
          <a:xfrm flipH="1" flipV="1">
            <a:off x="5035550" y="4578350"/>
            <a:ext cx="685800" cy="304800"/>
          </a:xfrm>
          <a:prstGeom prst="line">
            <a:avLst/>
          </a:prstGeom>
          <a:noFill/>
          <a:ln w="38100">
            <a:solidFill>
              <a:srgbClr val="CC99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358" name="AutoShape 14"/>
          <p:cNvSpPr>
            <a:spLocks noChangeArrowheads="1"/>
          </p:cNvSpPr>
          <p:nvPr/>
        </p:nvSpPr>
        <p:spPr bwMode="auto">
          <a:xfrm>
            <a:off x="4427538" y="1773238"/>
            <a:ext cx="2286000" cy="914400"/>
          </a:xfrm>
          <a:prstGeom prst="cloudCallout">
            <a:avLst>
              <a:gd name="adj1" fmla="val -52917"/>
              <a:gd name="adj2" fmla="val 51736"/>
            </a:avLst>
          </a:prstGeom>
          <a:solidFill>
            <a:srgbClr val="CC99FF"/>
          </a:solidFill>
          <a:ln w="12700">
            <a:solidFill>
              <a:srgbClr val="CC99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kumimoji="1" lang="zh-CN" altLang="en-US">
                <a:solidFill>
                  <a:srgbClr val="800080"/>
                </a:solidFill>
                <a:latin typeface="Times New Roman" pitchFamily="18" charset="0"/>
              </a:rPr>
              <a:t>通过接口的调用参数</a:t>
            </a:r>
            <a:endParaRPr kumimoji="1" lang="zh-CN" altLang="en-US" sz="2000">
              <a:solidFill>
                <a:srgbClr val="800080"/>
              </a:solidFill>
              <a:latin typeface="Times New Roman" pitchFamily="18" charset="0"/>
            </a:endParaRPr>
          </a:p>
        </p:txBody>
      </p:sp>
      <p:sp>
        <p:nvSpPr>
          <p:cNvPr id="313359" name="AutoShape 15"/>
          <p:cNvSpPr>
            <a:spLocks noChangeArrowheads="1"/>
          </p:cNvSpPr>
          <p:nvPr/>
        </p:nvSpPr>
        <p:spPr bwMode="auto">
          <a:xfrm>
            <a:off x="7010400" y="2133600"/>
            <a:ext cx="1809750" cy="685800"/>
          </a:xfrm>
          <a:prstGeom prst="cloudCallout">
            <a:avLst>
              <a:gd name="adj1" fmla="val -126931"/>
              <a:gd name="adj2" fmla="val 165278"/>
            </a:avLst>
          </a:prstGeom>
          <a:solidFill>
            <a:srgbClr val="CC99FF"/>
          </a:solidFill>
          <a:ln w="12700">
            <a:solidFill>
              <a:srgbClr val="CC99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endParaRPr kumimoji="1" lang="en-US" altLang="zh-CN">
              <a:solidFill>
                <a:schemeClr val="folHlink"/>
              </a:solidFill>
              <a:latin typeface="Times New Roman" pitchFamily="18" charset="0"/>
            </a:endParaRPr>
          </a:p>
          <a:p>
            <a:pPr algn="ctr"/>
            <a:r>
              <a:rPr kumimoji="1" lang="en-US" altLang="zh-CN">
                <a:solidFill>
                  <a:schemeClr val="folHlink"/>
                </a:solidFill>
                <a:latin typeface="Times New Roman" pitchFamily="18" charset="0"/>
              </a:rPr>
              <a:t>   </a:t>
            </a:r>
            <a:r>
              <a:rPr kumimoji="1" lang="zh-CN" altLang="en-US">
                <a:solidFill>
                  <a:srgbClr val="800080"/>
                </a:solidFill>
                <a:latin typeface="Times New Roman" pitchFamily="18" charset="0"/>
              </a:rPr>
              <a:t>数据定义、</a:t>
            </a:r>
          </a:p>
          <a:p>
            <a:pPr algn="ctr"/>
            <a:r>
              <a:rPr kumimoji="1" lang="zh-CN" altLang="en-US">
                <a:solidFill>
                  <a:srgbClr val="800080"/>
                </a:solidFill>
                <a:latin typeface="Times New Roman" pitchFamily="18" charset="0"/>
              </a:rPr>
              <a:t>使用</a:t>
            </a:r>
          </a:p>
          <a:p>
            <a:pPr algn="ctr"/>
            <a:endParaRPr kumimoji="1" lang="en-US" altLang="zh-CN" sz="2000">
              <a:solidFill>
                <a:schemeClr val="folHlink"/>
              </a:solidFill>
              <a:latin typeface="Times New Roman" pitchFamily="18" charset="0"/>
            </a:endParaRPr>
          </a:p>
        </p:txBody>
      </p:sp>
      <p:sp>
        <p:nvSpPr>
          <p:cNvPr id="313360" name="AutoShape 16"/>
          <p:cNvSpPr>
            <a:spLocks noChangeArrowheads="1"/>
          </p:cNvSpPr>
          <p:nvPr/>
        </p:nvSpPr>
        <p:spPr bwMode="auto">
          <a:xfrm>
            <a:off x="7086600" y="4724400"/>
            <a:ext cx="2057400" cy="1219200"/>
          </a:xfrm>
          <a:prstGeom prst="cloudCallout">
            <a:avLst>
              <a:gd name="adj1" fmla="val -94060"/>
              <a:gd name="adj2" fmla="val 0"/>
            </a:avLst>
          </a:prstGeom>
          <a:solidFill>
            <a:srgbClr val="CC99FF"/>
          </a:solidFill>
          <a:ln w="12700">
            <a:solidFill>
              <a:srgbClr val="CC99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kumimoji="1" lang="zh-CN" altLang="en-US">
                <a:solidFill>
                  <a:srgbClr val="800080"/>
                </a:solidFill>
                <a:latin typeface="Times New Roman" pitchFamily="18" charset="0"/>
              </a:rPr>
              <a:t>循环边界</a:t>
            </a:r>
          </a:p>
          <a:p>
            <a:pPr algn="ctr"/>
            <a:r>
              <a:rPr kumimoji="1" lang="zh-CN" altLang="en-US">
                <a:solidFill>
                  <a:srgbClr val="800080"/>
                </a:solidFill>
                <a:latin typeface="Times New Roman" pitchFamily="18" charset="0"/>
              </a:rPr>
              <a:t>输入边界</a:t>
            </a:r>
            <a:endParaRPr kumimoji="1" lang="zh-CN" altLang="en-US" sz="2400">
              <a:solidFill>
                <a:srgbClr val="800080"/>
              </a:solidFill>
              <a:latin typeface="Times New Roman" pitchFamily="18" charset="0"/>
            </a:endParaRPr>
          </a:p>
        </p:txBody>
      </p:sp>
      <p:sp>
        <p:nvSpPr>
          <p:cNvPr id="313361" name="AutoShape 17"/>
          <p:cNvSpPr>
            <a:spLocks noChangeArrowheads="1"/>
          </p:cNvSpPr>
          <p:nvPr/>
        </p:nvSpPr>
        <p:spPr bwMode="auto">
          <a:xfrm>
            <a:off x="304800" y="5029200"/>
            <a:ext cx="2057400" cy="914400"/>
          </a:xfrm>
          <a:prstGeom prst="cloudCallout">
            <a:avLst>
              <a:gd name="adj1" fmla="val 45833"/>
              <a:gd name="adj2" fmla="val -11111"/>
            </a:avLst>
          </a:prstGeom>
          <a:solidFill>
            <a:srgbClr val="CC99FF"/>
          </a:solidFill>
          <a:ln w="12700">
            <a:solidFill>
              <a:srgbClr val="CC99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kumimoji="1" lang="zh-CN" altLang="en-US">
                <a:solidFill>
                  <a:srgbClr val="800080"/>
                </a:solidFill>
                <a:latin typeface="Times New Roman" pitchFamily="18" charset="0"/>
              </a:rPr>
              <a:t>重要路径</a:t>
            </a:r>
          </a:p>
          <a:p>
            <a:pPr algn="ctr"/>
            <a:r>
              <a:rPr kumimoji="1" lang="zh-CN" altLang="en-US">
                <a:solidFill>
                  <a:srgbClr val="800080"/>
                </a:solidFill>
                <a:latin typeface="Times New Roman" pitchFamily="18" charset="0"/>
              </a:rPr>
              <a:t>关键路径</a:t>
            </a:r>
            <a:endParaRPr kumimoji="1" lang="zh-CN" altLang="en-US" sz="2400">
              <a:solidFill>
                <a:srgbClr val="800080"/>
              </a:solidFill>
              <a:latin typeface="Times New Roman" pitchFamily="18" charset="0"/>
            </a:endParaRPr>
          </a:p>
        </p:txBody>
      </p:sp>
      <p:sp>
        <p:nvSpPr>
          <p:cNvPr id="313362" name="AutoShape 18"/>
          <p:cNvSpPr>
            <a:spLocks noChangeArrowheads="1"/>
          </p:cNvSpPr>
          <p:nvPr/>
        </p:nvSpPr>
        <p:spPr bwMode="auto">
          <a:xfrm>
            <a:off x="609600" y="2057400"/>
            <a:ext cx="1447800" cy="685800"/>
          </a:xfrm>
          <a:prstGeom prst="cloudCallout">
            <a:avLst>
              <a:gd name="adj1" fmla="val 97148"/>
              <a:gd name="adj2" fmla="val 179630"/>
            </a:avLst>
          </a:prstGeom>
          <a:solidFill>
            <a:srgbClr val="CC99FF"/>
          </a:solidFill>
          <a:ln w="12700">
            <a:solidFill>
              <a:srgbClr val="CC99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endParaRPr kumimoji="1" lang="en-US" altLang="zh-CN">
              <a:solidFill>
                <a:schemeClr val="folHlink"/>
              </a:solidFill>
              <a:latin typeface="Times New Roman" pitchFamily="18" charset="0"/>
            </a:endParaRPr>
          </a:p>
          <a:p>
            <a:pPr algn="ctr"/>
            <a:r>
              <a:rPr kumimoji="1" lang="en-US" altLang="zh-CN">
                <a:solidFill>
                  <a:schemeClr val="folHlink"/>
                </a:solidFill>
                <a:latin typeface="Times New Roman" pitchFamily="18" charset="0"/>
              </a:rPr>
              <a:t>   </a:t>
            </a:r>
            <a:r>
              <a:rPr kumimoji="1" lang="zh-CN" altLang="en-US">
                <a:solidFill>
                  <a:srgbClr val="800080"/>
                </a:solidFill>
                <a:latin typeface="Times New Roman" pitchFamily="18" charset="0"/>
              </a:rPr>
              <a:t>非合理输入</a:t>
            </a:r>
          </a:p>
          <a:p>
            <a:pPr algn="ctr"/>
            <a:r>
              <a:rPr kumimoji="1" lang="zh-CN" altLang="en-US">
                <a:solidFill>
                  <a:srgbClr val="800080"/>
                </a:solidFill>
                <a:latin typeface="Times New Roman" pitchFamily="18" charset="0"/>
              </a:rPr>
              <a:t>系统异常</a:t>
            </a:r>
          </a:p>
          <a:p>
            <a:pPr algn="ctr"/>
            <a:endParaRPr kumimoji="1" lang="en-US" altLang="zh-CN" sz="2000">
              <a:solidFill>
                <a:schemeClr val="folHlink"/>
              </a:solidFill>
              <a:latin typeface="Times New Roman" pitchFamily="18" charset="0"/>
            </a:endParaRPr>
          </a:p>
        </p:txBody>
      </p:sp>
      <p:sp>
        <p:nvSpPr>
          <p:cNvPr id="313363" name="AutoShape 19"/>
          <p:cNvSpPr>
            <a:spLocks noChangeArrowheads="1"/>
          </p:cNvSpPr>
          <p:nvPr/>
        </p:nvSpPr>
        <p:spPr bwMode="auto">
          <a:xfrm>
            <a:off x="3995738" y="333375"/>
            <a:ext cx="2736850" cy="1395413"/>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latin typeface="Tahoma" pitchFamily="34" charset="0"/>
              </a:rPr>
              <a:t>是一种白盒测试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13358"/>
                                        </p:tgtEl>
                                        <p:attrNameLst>
                                          <p:attrName>style.visibility</p:attrName>
                                        </p:attrNameLst>
                                      </p:cBhvr>
                                      <p:to>
                                        <p:strVal val="visible"/>
                                      </p:to>
                                    </p:set>
                                    <p:animEffect transition="in" filter="box(out)">
                                      <p:cBhvr>
                                        <p:cTn id="7" dur="500"/>
                                        <p:tgtEl>
                                          <p:spTgt spid="3133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13359"/>
                                        </p:tgtEl>
                                        <p:attrNameLst>
                                          <p:attrName>style.visibility</p:attrName>
                                        </p:attrNameLst>
                                      </p:cBhvr>
                                      <p:to>
                                        <p:strVal val="visible"/>
                                      </p:to>
                                    </p:set>
                                    <p:animEffect transition="in" filter="box(out)">
                                      <p:cBhvr>
                                        <p:cTn id="12" dur="500"/>
                                        <p:tgtEl>
                                          <p:spTgt spid="3133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13360"/>
                                        </p:tgtEl>
                                        <p:attrNameLst>
                                          <p:attrName>style.visibility</p:attrName>
                                        </p:attrNameLst>
                                      </p:cBhvr>
                                      <p:to>
                                        <p:strVal val="visible"/>
                                      </p:to>
                                    </p:set>
                                    <p:animEffect transition="in" filter="box(out)">
                                      <p:cBhvr>
                                        <p:cTn id="17" dur="500"/>
                                        <p:tgtEl>
                                          <p:spTgt spid="3133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13361"/>
                                        </p:tgtEl>
                                        <p:attrNameLst>
                                          <p:attrName>style.visibility</p:attrName>
                                        </p:attrNameLst>
                                      </p:cBhvr>
                                      <p:to>
                                        <p:strVal val="visible"/>
                                      </p:to>
                                    </p:set>
                                    <p:animEffect transition="in" filter="box(out)">
                                      <p:cBhvr>
                                        <p:cTn id="22" dur="500"/>
                                        <p:tgtEl>
                                          <p:spTgt spid="3133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13362"/>
                                        </p:tgtEl>
                                        <p:attrNameLst>
                                          <p:attrName>style.visibility</p:attrName>
                                        </p:attrNameLst>
                                      </p:cBhvr>
                                      <p:to>
                                        <p:strVal val="visible"/>
                                      </p:to>
                                    </p:set>
                                    <p:animEffect transition="in" filter="box(out)">
                                      <p:cBhvr>
                                        <p:cTn id="27" dur="500"/>
                                        <p:tgtEl>
                                          <p:spTgt spid="313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8" grpId="0" animBg="1" autoUpdateAnimBg="0"/>
      <p:bldP spid="313359" grpId="0" animBg="1" autoUpdateAnimBg="0"/>
      <p:bldP spid="313360" grpId="0" animBg="1" autoUpdateAnimBg="0"/>
      <p:bldP spid="313361" grpId="0" animBg="1" autoUpdateAnimBg="0"/>
      <p:bldP spid="313362" grpId="0" animBg="1" autoUpdateAnimBg="0"/>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846138" y="1274763"/>
            <a:ext cx="63182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4400">
                <a:solidFill>
                  <a:schemeClr val="tx2"/>
                </a:solidFill>
                <a:latin typeface="宋体" pitchFamily="2" charset="-122"/>
              </a:rPr>
              <a:t>集成测试</a:t>
            </a:r>
          </a:p>
        </p:txBody>
      </p:sp>
      <p:sp>
        <p:nvSpPr>
          <p:cNvPr id="314371" name="Text Box 3"/>
          <p:cNvSpPr txBox="1">
            <a:spLocks noChangeArrowheads="1"/>
          </p:cNvSpPr>
          <p:nvPr/>
        </p:nvSpPr>
        <p:spPr bwMode="auto">
          <a:xfrm>
            <a:off x="381000" y="2209800"/>
            <a:ext cx="85344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spcBef>
                <a:spcPct val="50000"/>
              </a:spcBef>
              <a:buClr>
                <a:schemeClr val="accent2"/>
              </a:buClr>
              <a:buSzPct val="70000"/>
              <a:buFont typeface="Monotype Sorts" pitchFamily="2" charset="2"/>
              <a:buChar char="n"/>
            </a:pPr>
            <a:r>
              <a:rPr kumimoji="1" lang="zh-CN" altLang="en-US" sz="2800">
                <a:latin typeface="华文中宋" pitchFamily="2" charset="-122"/>
                <a:ea typeface="华文中宋" pitchFamily="2" charset="-122"/>
              </a:rPr>
              <a:t>全局数据结构是否正确</a:t>
            </a:r>
          </a:p>
          <a:p>
            <a:pPr>
              <a:spcBef>
                <a:spcPct val="50000"/>
              </a:spcBef>
              <a:buClr>
                <a:schemeClr val="accent2"/>
              </a:buClr>
              <a:buSzPct val="70000"/>
              <a:buFont typeface="Monotype Sorts" pitchFamily="2" charset="2"/>
              <a:buChar char="n"/>
            </a:pPr>
            <a:r>
              <a:rPr kumimoji="1" lang="zh-CN" altLang="en-US" sz="2800">
                <a:latin typeface="华文中宋" pitchFamily="2" charset="-122"/>
                <a:ea typeface="华文中宋" pitchFamily="2" charset="-122"/>
              </a:rPr>
              <a:t>通过模块接口的数据是否正确</a:t>
            </a:r>
          </a:p>
          <a:p>
            <a:pPr>
              <a:spcBef>
                <a:spcPct val="50000"/>
              </a:spcBef>
              <a:buClr>
                <a:schemeClr val="accent2"/>
              </a:buClr>
              <a:buSzPct val="70000"/>
              <a:buFont typeface="Monotype Sorts" pitchFamily="2" charset="2"/>
              <a:buChar char="n"/>
            </a:pPr>
            <a:r>
              <a:rPr kumimoji="1" lang="zh-CN" altLang="en-US" sz="2800">
                <a:latin typeface="华文中宋" pitchFamily="2" charset="-122"/>
                <a:ea typeface="华文中宋" pitchFamily="2" charset="-122"/>
              </a:rPr>
              <a:t>模块间的耦合影响性能了吗</a:t>
            </a:r>
          </a:p>
        </p:txBody>
      </p:sp>
      <p:sp>
        <p:nvSpPr>
          <p:cNvPr id="314372" name="AutoShape 4"/>
          <p:cNvSpPr>
            <a:spLocks noChangeArrowheads="1"/>
          </p:cNvSpPr>
          <p:nvPr/>
        </p:nvSpPr>
        <p:spPr bwMode="auto">
          <a:xfrm>
            <a:off x="1116013" y="4005263"/>
            <a:ext cx="6985000" cy="2663825"/>
          </a:xfrm>
          <a:prstGeom prst="irregularSeal2">
            <a:avLst/>
          </a:prstGeom>
          <a:solidFill>
            <a:schemeClr va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r>
              <a:rPr lang="zh-CN" altLang="en-US" sz="2000" b="1">
                <a:latin typeface="Tahoma" pitchFamily="34" charset="0"/>
              </a:rPr>
              <a:t>有些软件公司，在单元测试</a:t>
            </a:r>
          </a:p>
          <a:p>
            <a:r>
              <a:rPr lang="zh-CN" altLang="en-US" sz="2000" b="1">
                <a:latin typeface="Tahoma" pitchFamily="34" charset="0"/>
              </a:rPr>
              <a:t>和系统测试中分别完成了</a:t>
            </a:r>
          </a:p>
          <a:p>
            <a:r>
              <a:rPr lang="zh-CN" altLang="en-US" sz="2000" b="1">
                <a:latin typeface="Tahoma" pitchFamily="34" charset="0"/>
              </a:rPr>
              <a:t>集成测试的目的</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a:t>编码</a:t>
            </a:r>
          </a:p>
        </p:txBody>
      </p:sp>
      <p:sp>
        <p:nvSpPr>
          <p:cNvPr id="32771" name="Rectangle 3"/>
          <p:cNvSpPr>
            <a:spLocks noGrp="1" noChangeArrowheads="1"/>
          </p:cNvSpPr>
          <p:nvPr>
            <p:ph type="body" idx="1"/>
          </p:nvPr>
        </p:nvSpPr>
        <p:spPr/>
        <p:txBody>
          <a:bodyPr/>
          <a:lstStyle/>
          <a:p>
            <a:r>
              <a:rPr lang="zh-CN" altLang="en-US"/>
              <a:t>子功能是否实现？</a:t>
            </a:r>
          </a:p>
          <a:p>
            <a:r>
              <a:rPr lang="zh-CN" altLang="en-US"/>
              <a:t>程序员严格按照规范编码；</a:t>
            </a: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2"/>
          <p:cNvSpPr txBox="1">
            <a:spLocks noChangeArrowheads="1"/>
          </p:cNvSpPr>
          <p:nvPr/>
        </p:nvSpPr>
        <p:spPr bwMode="auto">
          <a:xfrm>
            <a:off x="1049338" y="1143000"/>
            <a:ext cx="631825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4400">
                <a:solidFill>
                  <a:schemeClr val="tx2"/>
                </a:solidFill>
                <a:latin typeface="宋体" pitchFamily="2" charset="-122"/>
              </a:rPr>
              <a:t>系统测试</a:t>
            </a:r>
          </a:p>
        </p:txBody>
      </p:sp>
      <p:sp>
        <p:nvSpPr>
          <p:cNvPr id="315395" name="Text Box 3"/>
          <p:cNvSpPr txBox="1">
            <a:spLocks noChangeArrowheads="1"/>
          </p:cNvSpPr>
          <p:nvPr/>
        </p:nvSpPr>
        <p:spPr bwMode="auto">
          <a:xfrm>
            <a:off x="457200" y="1905000"/>
            <a:ext cx="3200400" cy="519113"/>
          </a:xfrm>
          <a:prstGeom prst="rect">
            <a:avLst/>
          </a:prstGeom>
          <a:noFill/>
          <a:ln>
            <a:noFill/>
          </a:ln>
          <a:effectLst/>
          <a:extLst>
            <a:ext uri="{909E8E84-426E-40DD-AFC4-6F175D3DCCD1}">
              <a14:hiddenFill xmlns:a14="http://schemas.microsoft.com/office/drawing/2010/main">
                <a:solidFill>
                  <a:srgbClr val="6666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en-US" altLang="zh-CN" sz="2800" b="1">
                <a:solidFill>
                  <a:schemeClr val="tx2"/>
                </a:solidFill>
                <a:latin typeface="宋体" pitchFamily="2" charset="-122"/>
              </a:rPr>
              <a:t>◆  </a:t>
            </a:r>
            <a:r>
              <a:rPr lang="zh-CN" altLang="en-US" sz="2800" b="1">
                <a:solidFill>
                  <a:schemeClr val="tx2"/>
                </a:solidFill>
                <a:latin typeface="宋体" pitchFamily="2" charset="-122"/>
              </a:rPr>
              <a:t>有效性测试</a:t>
            </a:r>
          </a:p>
        </p:txBody>
      </p:sp>
      <p:sp>
        <p:nvSpPr>
          <p:cNvPr id="315396" name="Text Box 4"/>
          <p:cNvSpPr txBox="1">
            <a:spLocks noChangeArrowheads="1"/>
          </p:cNvSpPr>
          <p:nvPr/>
        </p:nvSpPr>
        <p:spPr bwMode="auto">
          <a:xfrm>
            <a:off x="677863" y="2552700"/>
            <a:ext cx="8064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spcBef>
                <a:spcPct val="50000"/>
              </a:spcBef>
            </a:pPr>
            <a:r>
              <a:rPr kumimoji="1" lang="zh-CN" altLang="en-US" sz="2800">
                <a:latin typeface="宋体" pitchFamily="2" charset="-122"/>
              </a:rPr>
              <a:t>在模拟的环境下，运用黑盒测试的方法，验证所测软件是否满足需求规格说明书列出的要求</a:t>
            </a:r>
          </a:p>
        </p:txBody>
      </p:sp>
      <p:sp>
        <p:nvSpPr>
          <p:cNvPr id="315397" name="Text Box 5"/>
          <p:cNvSpPr txBox="1">
            <a:spLocks noChangeArrowheads="1"/>
          </p:cNvSpPr>
          <p:nvPr/>
        </p:nvSpPr>
        <p:spPr bwMode="auto">
          <a:xfrm>
            <a:off x="539750" y="4114800"/>
            <a:ext cx="3311525" cy="519113"/>
          </a:xfrm>
          <a:prstGeom prst="rect">
            <a:avLst/>
          </a:prstGeom>
          <a:noFill/>
          <a:ln>
            <a:noFill/>
          </a:ln>
          <a:effectLst/>
          <a:extLst>
            <a:ext uri="{909E8E84-426E-40DD-AFC4-6F175D3DCCD1}">
              <a14:hiddenFill xmlns:a14="http://schemas.microsoft.com/office/drawing/2010/main">
                <a:solidFill>
                  <a:srgbClr val="6666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en-US" altLang="zh-CN" sz="2800" b="1">
                <a:solidFill>
                  <a:schemeClr val="tx2"/>
                </a:solidFill>
                <a:latin typeface="宋体" pitchFamily="2" charset="-122"/>
              </a:rPr>
              <a:t>◆   </a:t>
            </a:r>
            <a:r>
              <a:rPr lang="zh-CN" altLang="en-US" sz="2800" b="1">
                <a:solidFill>
                  <a:schemeClr val="tx2"/>
                </a:solidFill>
                <a:latin typeface="宋体" pitchFamily="2" charset="-122"/>
              </a:rPr>
              <a:t>软件设计复查</a:t>
            </a:r>
          </a:p>
        </p:txBody>
      </p:sp>
      <p:sp>
        <p:nvSpPr>
          <p:cNvPr id="315398" name="Text Box 6"/>
          <p:cNvSpPr txBox="1">
            <a:spLocks noChangeArrowheads="1"/>
          </p:cNvSpPr>
          <p:nvPr/>
        </p:nvSpPr>
        <p:spPr bwMode="auto">
          <a:xfrm>
            <a:off x="762000" y="4724400"/>
            <a:ext cx="80645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spcBef>
                <a:spcPct val="50000"/>
              </a:spcBef>
            </a:pPr>
            <a:r>
              <a:rPr kumimoji="1" lang="zh-CN" altLang="en-US" sz="2800">
                <a:latin typeface="宋体" pitchFamily="2" charset="-122"/>
              </a:rPr>
              <a:t>保证软件配置的所有成分都齐全，各方面的质量都符合要求，具有维护阶段所必需的细节，而且已经编排好分类的目录</a:t>
            </a:r>
          </a:p>
        </p:txBody>
      </p:sp>
      <p:sp>
        <p:nvSpPr>
          <p:cNvPr id="315399" name="AutoShape 7"/>
          <p:cNvSpPr>
            <a:spLocks noChangeArrowheads="1"/>
          </p:cNvSpPr>
          <p:nvPr/>
        </p:nvSpPr>
        <p:spPr bwMode="auto">
          <a:xfrm>
            <a:off x="3490913" y="260350"/>
            <a:ext cx="3241675" cy="1395413"/>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latin typeface="宋体" pitchFamily="2" charset="-122"/>
              </a:rPr>
              <a:t>也叫功能测试</a:t>
            </a:r>
          </a:p>
          <a:p>
            <a:pPr algn="ctr"/>
            <a:r>
              <a:rPr lang="zh-CN" altLang="en-US" b="1">
                <a:latin typeface="宋体" pitchFamily="2" charset="-122"/>
              </a:rPr>
              <a:t>是一种黑盒测试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5395"/>
                                        </p:tgtEl>
                                        <p:attrNameLst>
                                          <p:attrName>style.visibility</p:attrName>
                                        </p:attrNameLst>
                                      </p:cBhvr>
                                      <p:to>
                                        <p:strVal val="visible"/>
                                      </p:to>
                                    </p:set>
                                    <p:animEffect transition="in" filter="wipe(down)">
                                      <p:cBhvr>
                                        <p:cTn id="7" dur="500"/>
                                        <p:tgtEl>
                                          <p:spTgt spid="315395"/>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15396"/>
                                        </p:tgtEl>
                                        <p:attrNameLst>
                                          <p:attrName>style.visibility</p:attrName>
                                        </p:attrNameLst>
                                      </p:cBhvr>
                                      <p:to>
                                        <p:strVal val="visible"/>
                                      </p:to>
                                    </p:set>
                                    <p:animEffect transition="in" filter="wipe(down)">
                                      <p:cBhvr>
                                        <p:cTn id="11" dur="500"/>
                                        <p:tgtEl>
                                          <p:spTgt spid="3153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15397"/>
                                        </p:tgtEl>
                                        <p:attrNameLst>
                                          <p:attrName>style.visibility</p:attrName>
                                        </p:attrNameLst>
                                      </p:cBhvr>
                                      <p:to>
                                        <p:strVal val="visible"/>
                                      </p:to>
                                    </p:set>
                                    <p:animEffect transition="in" filter="wipe(down)">
                                      <p:cBhvr>
                                        <p:cTn id="16" dur="500"/>
                                        <p:tgtEl>
                                          <p:spTgt spid="315397"/>
                                        </p:tgtEl>
                                      </p:cBhvr>
                                    </p:animEffect>
                                  </p:childTnLst>
                                </p:cTn>
                              </p:par>
                            </p:childTnLst>
                          </p:cTn>
                        </p:par>
                        <p:par>
                          <p:cTn id="17" fill="hold" nodeType="afterGroup">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315398"/>
                                        </p:tgtEl>
                                        <p:attrNameLst>
                                          <p:attrName>style.visibility</p:attrName>
                                        </p:attrNameLst>
                                      </p:cBhvr>
                                      <p:to>
                                        <p:strVal val="visible"/>
                                      </p:to>
                                    </p:set>
                                    <p:animEffect transition="in" filter="wipe(down)">
                                      <p:cBhvr>
                                        <p:cTn id="20" dur="500"/>
                                        <p:tgtEl>
                                          <p:spTgt spid="315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autoUpdateAnimBg="0"/>
      <p:bldP spid="315396" grpId="0" autoUpdateAnimBg="0"/>
      <p:bldP spid="315397" grpId="0" autoUpdateAnimBg="0"/>
      <p:bldP spid="315398" grpId="0" autoUpdateAnimBg="0"/>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Text Box 2"/>
          <p:cNvSpPr txBox="1">
            <a:spLocks noChangeArrowheads="1"/>
          </p:cNvSpPr>
          <p:nvPr/>
        </p:nvSpPr>
        <p:spPr bwMode="auto">
          <a:xfrm>
            <a:off x="684213" y="1989138"/>
            <a:ext cx="2771775" cy="519112"/>
          </a:xfrm>
          <a:prstGeom prst="rect">
            <a:avLst/>
          </a:prstGeom>
          <a:noFill/>
          <a:ln>
            <a:noFill/>
          </a:ln>
          <a:effectLst/>
          <a:extLst>
            <a:ext uri="{909E8E84-426E-40DD-AFC4-6F175D3DCCD1}">
              <a14:hiddenFill xmlns:a14="http://schemas.microsoft.com/office/drawing/2010/main">
                <a:solidFill>
                  <a:srgbClr val="6666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spcBef>
                <a:spcPct val="50000"/>
              </a:spcBef>
            </a:pPr>
            <a:r>
              <a:rPr kumimoji="1" lang="en-US" altLang="zh-CN" sz="2800" b="1">
                <a:solidFill>
                  <a:schemeClr val="tx2"/>
                </a:solidFill>
                <a:latin typeface="宋体" pitchFamily="2" charset="-122"/>
              </a:rPr>
              <a:t>◆   </a:t>
            </a:r>
            <a:r>
              <a:rPr kumimoji="1" lang="en-US" altLang="zh-CN" sz="2800" b="1">
                <a:solidFill>
                  <a:schemeClr val="tx2"/>
                </a:solidFill>
                <a:latin typeface="宋体" pitchFamily="2" charset="-122"/>
                <a:sym typeface="Symbol" pitchFamily="18" charset="2"/>
              </a:rPr>
              <a:t></a:t>
            </a:r>
            <a:r>
              <a:rPr kumimoji="1" lang="zh-CN" altLang="en-US" sz="2800" b="1">
                <a:solidFill>
                  <a:schemeClr val="tx2"/>
                </a:solidFill>
                <a:latin typeface="宋体" pitchFamily="2" charset="-122"/>
                <a:sym typeface="Symbol" pitchFamily="18" charset="2"/>
              </a:rPr>
              <a:t>测试</a:t>
            </a:r>
          </a:p>
        </p:txBody>
      </p:sp>
      <p:sp>
        <p:nvSpPr>
          <p:cNvPr id="316419" name="Text Box 3"/>
          <p:cNvSpPr txBox="1">
            <a:spLocks noChangeArrowheads="1"/>
          </p:cNvSpPr>
          <p:nvPr/>
        </p:nvSpPr>
        <p:spPr bwMode="auto">
          <a:xfrm>
            <a:off x="685800" y="2514600"/>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r>
              <a:rPr kumimoji="1" lang="en-US" altLang="zh-CN" sz="2400">
                <a:latin typeface="宋体" pitchFamily="2" charset="-122"/>
                <a:sym typeface="Symbol" pitchFamily="18" charset="2"/>
              </a:rPr>
              <a:t>      </a:t>
            </a:r>
            <a:r>
              <a:rPr kumimoji="1" lang="zh-CN" altLang="en-US" sz="2400">
                <a:latin typeface="宋体" pitchFamily="2" charset="-122"/>
                <a:sym typeface="Symbol" pitchFamily="18" charset="2"/>
              </a:rPr>
              <a:t>测试人员模拟最终用户测试</a:t>
            </a:r>
          </a:p>
        </p:txBody>
      </p:sp>
      <p:sp>
        <p:nvSpPr>
          <p:cNvPr id="316420" name="Text Box 4"/>
          <p:cNvSpPr txBox="1">
            <a:spLocks noChangeArrowheads="1"/>
          </p:cNvSpPr>
          <p:nvPr/>
        </p:nvSpPr>
        <p:spPr bwMode="auto">
          <a:xfrm>
            <a:off x="304800" y="3213100"/>
            <a:ext cx="2778125" cy="519113"/>
          </a:xfrm>
          <a:prstGeom prst="rect">
            <a:avLst/>
          </a:prstGeom>
          <a:noFill/>
          <a:ln>
            <a:noFill/>
          </a:ln>
          <a:effectLst/>
          <a:extLst>
            <a:ext uri="{909E8E84-426E-40DD-AFC4-6F175D3DCCD1}">
              <a14:hiddenFill xmlns:a14="http://schemas.microsoft.com/office/drawing/2010/main">
                <a:solidFill>
                  <a:srgbClr val="6666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en-US" altLang="zh-CN" sz="2800" b="1">
                <a:solidFill>
                  <a:schemeClr val="tx2"/>
                </a:solidFill>
                <a:latin typeface="宋体" pitchFamily="2" charset="-122"/>
              </a:rPr>
              <a:t>◆   </a:t>
            </a:r>
            <a:r>
              <a:rPr lang="en-US" altLang="zh-CN" sz="2800" b="1">
                <a:solidFill>
                  <a:schemeClr val="tx2"/>
                </a:solidFill>
                <a:latin typeface="宋体" pitchFamily="2" charset="-122"/>
                <a:sym typeface="Symbol" pitchFamily="18" charset="2"/>
              </a:rPr>
              <a:t></a:t>
            </a:r>
            <a:r>
              <a:rPr lang="zh-CN" altLang="en-US" sz="2800" b="1">
                <a:solidFill>
                  <a:schemeClr val="tx2"/>
                </a:solidFill>
                <a:latin typeface="宋体" pitchFamily="2" charset="-122"/>
                <a:sym typeface="Symbol" pitchFamily="18" charset="2"/>
              </a:rPr>
              <a:t>测试</a:t>
            </a:r>
          </a:p>
        </p:txBody>
      </p:sp>
      <p:sp>
        <p:nvSpPr>
          <p:cNvPr id="316421" name="Text Box 5"/>
          <p:cNvSpPr txBox="1">
            <a:spLocks noChangeArrowheads="1"/>
          </p:cNvSpPr>
          <p:nvPr/>
        </p:nvSpPr>
        <p:spPr bwMode="auto">
          <a:xfrm>
            <a:off x="762000" y="3822700"/>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r>
              <a:rPr kumimoji="1" lang="en-US" altLang="zh-CN" sz="2400">
                <a:latin typeface="宋体" pitchFamily="2" charset="-122"/>
                <a:sym typeface="Symbol" pitchFamily="18" charset="2"/>
              </a:rPr>
              <a:t>      </a:t>
            </a:r>
            <a:r>
              <a:rPr kumimoji="1" lang="zh-CN" altLang="en-US" sz="2400">
                <a:latin typeface="宋体" pitchFamily="2" charset="-122"/>
                <a:sym typeface="Symbol" pitchFamily="18" charset="2"/>
              </a:rPr>
              <a:t>最终用户的实际测试</a:t>
            </a:r>
          </a:p>
        </p:txBody>
      </p:sp>
      <p:sp>
        <p:nvSpPr>
          <p:cNvPr id="316422" name="Text Box 6"/>
          <p:cNvSpPr txBox="1">
            <a:spLocks noChangeArrowheads="1"/>
          </p:cNvSpPr>
          <p:nvPr/>
        </p:nvSpPr>
        <p:spPr bwMode="auto">
          <a:xfrm>
            <a:off x="1185863" y="1208088"/>
            <a:ext cx="63182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marL="457200" fontAlgn="base">
              <a:spcBef>
                <a:spcPct val="0"/>
              </a:spcBef>
              <a:spcAft>
                <a:spcPct val="0"/>
              </a:spcAft>
              <a:defRPr>
                <a:solidFill>
                  <a:schemeClr val="tx1"/>
                </a:solidFill>
                <a:latin typeface="Arial" pitchFamily="34" charset="0"/>
                <a:ea typeface="宋体" pitchFamily="2" charset="-122"/>
              </a:defRPr>
            </a:lvl6pPr>
            <a:lvl7pPr marL="914400" fontAlgn="base">
              <a:spcBef>
                <a:spcPct val="0"/>
              </a:spcBef>
              <a:spcAft>
                <a:spcPct val="0"/>
              </a:spcAft>
              <a:defRPr>
                <a:solidFill>
                  <a:schemeClr val="tx1"/>
                </a:solidFill>
                <a:latin typeface="Arial" pitchFamily="34" charset="0"/>
                <a:ea typeface="宋体" pitchFamily="2" charset="-122"/>
              </a:defRPr>
            </a:lvl7pPr>
            <a:lvl8pPr marL="1371600" fontAlgn="base">
              <a:spcBef>
                <a:spcPct val="0"/>
              </a:spcBef>
              <a:spcAft>
                <a:spcPct val="0"/>
              </a:spcAft>
              <a:defRPr>
                <a:solidFill>
                  <a:schemeClr val="tx1"/>
                </a:solidFill>
                <a:latin typeface="Arial" pitchFamily="34" charset="0"/>
                <a:ea typeface="宋体" pitchFamily="2" charset="-122"/>
              </a:defRPr>
            </a:lvl8pPr>
            <a:lvl9pPr marL="1828800"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4400">
                <a:solidFill>
                  <a:schemeClr val="tx2"/>
                </a:solidFill>
                <a:latin typeface="宋体" pitchFamily="2" charset="-122"/>
              </a:rPr>
              <a:t>用户测试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6418"/>
                                        </p:tgtEl>
                                        <p:attrNameLst>
                                          <p:attrName>style.visibility</p:attrName>
                                        </p:attrNameLst>
                                      </p:cBhvr>
                                      <p:to>
                                        <p:strVal val="visible"/>
                                      </p:to>
                                    </p:set>
                                    <p:animEffect transition="in" filter="wipe(down)">
                                      <p:cBhvr>
                                        <p:cTn id="7" dur="500"/>
                                        <p:tgtEl>
                                          <p:spTgt spid="316418"/>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16419"/>
                                        </p:tgtEl>
                                        <p:attrNameLst>
                                          <p:attrName>style.visibility</p:attrName>
                                        </p:attrNameLst>
                                      </p:cBhvr>
                                      <p:to>
                                        <p:strVal val="visible"/>
                                      </p:to>
                                    </p:set>
                                    <p:animEffect transition="in" filter="wipe(down)">
                                      <p:cBhvr>
                                        <p:cTn id="11" dur="500"/>
                                        <p:tgtEl>
                                          <p:spTgt spid="3164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16420"/>
                                        </p:tgtEl>
                                        <p:attrNameLst>
                                          <p:attrName>style.visibility</p:attrName>
                                        </p:attrNameLst>
                                      </p:cBhvr>
                                      <p:to>
                                        <p:strVal val="visible"/>
                                      </p:to>
                                    </p:set>
                                    <p:animEffect transition="in" filter="wipe(down)">
                                      <p:cBhvr>
                                        <p:cTn id="16" dur="500"/>
                                        <p:tgtEl>
                                          <p:spTgt spid="316420"/>
                                        </p:tgtEl>
                                      </p:cBhvr>
                                    </p:animEffect>
                                  </p:childTnLst>
                                </p:cTn>
                              </p:par>
                            </p:childTnLst>
                          </p:cTn>
                        </p:par>
                        <p:par>
                          <p:cTn id="17" fill="hold" nodeType="afterGroup">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316421"/>
                                        </p:tgtEl>
                                        <p:attrNameLst>
                                          <p:attrName>style.visibility</p:attrName>
                                        </p:attrNameLst>
                                      </p:cBhvr>
                                      <p:to>
                                        <p:strVal val="visible"/>
                                      </p:to>
                                    </p:set>
                                    <p:animEffect transition="in" filter="wipe(down)">
                                      <p:cBhvr>
                                        <p:cTn id="20" dur="500"/>
                                        <p:tgtEl>
                                          <p:spTgt spid="316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8" grpId="0" autoUpdateAnimBg="0"/>
      <p:bldP spid="316419" grpId="0" autoUpdateAnimBg="0"/>
      <p:bldP spid="316420" grpId="0" autoUpdateAnimBg="0"/>
      <p:bldP spid="316421" grpId="0" autoUpdateAnimBg="0"/>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zh-CN" altLang="en-US"/>
              <a:t>几种单元测试方法 </a:t>
            </a:r>
          </a:p>
        </p:txBody>
      </p:sp>
      <p:sp>
        <p:nvSpPr>
          <p:cNvPr id="317443" name="Rectangle 3"/>
          <p:cNvSpPr>
            <a:spLocks noGrp="1" noChangeArrowheads="1"/>
          </p:cNvSpPr>
          <p:nvPr>
            <p:ph type="body" idx="1"/>
          </p:nvPr>
        </p:nvSpPr>
        <p:spPr/>
        <p:txBody>
          <a:bodyPr/>
          <a:lstStyle/>
          <a:p>
            <a:r>
              <a:rPr lang="zh-CN" altLang="en-US"/>
              <a:t>边界值分析</a:t>
            </a:r>
          </a:p>
          <a:p>
            <a:r>
              <a:rPr lang="zh-CN" altLang="en-US"/>
              <a:t>语句覆盖</a:t>
            </a:r>
          </a:p>
          <a:p>
            <a:r>
              <a:rPr lang="zh-CN" altLang="en-US"/>
              <a:t>判定覆盖</a:t>
            </a:r>
          </a:p>
          <a:p>
            <a:r>
              <a:rPr lang="zh-CN" altLang="en-US"/>
              <a:t>条件覆盖</a:t>
            </a:r>
          </a:p>
          <a:p>
            <a:r>
              <a:rPr lang="zh-CN" altLang="en-US"/>
              <a:t>判定</a:t>
            </a:r>
            <a:r>
              <a:rPr lang="en-US" altLang="zh-CN"/>
              <a:t>-</a:t>
            </a:r>
            <a:r>
              <a:rPr lang="zh-CN" altLang="en-US"/>
              <a:t>条件覆盖</a:t>
            </a:r>
          </a:p>
          <a:p>
            <a:r>
              <a:rPr lang="zh-CN" altLang="en-US"/>
              <a:t>路径覆盖</a:t>
            </a: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466" name="Object 2"/>
          <p:cNvGraphicFramePr>
            <a:graphicFrameLocks/>
          </p:cNvGraphicFramePr>
          <p:nvPr/>
        </p:nvGraphicFramePr>
        <p:xfrm>
          <a:off x="611188" y="1989138"/>
          <a:ext cx="1584325" cy="2025650"/>
        </p:xfrm>
        <a:graphic>
          <a:graphicData uri="http://schemas.openxmlformats.org/presentationml/2006/ole">
            <mc:AlternateContent xmlns:mc="http://schemas.openxmlformats.org/markup-compatibility/2006">
              <mc:Choice xmlns:v="urn:schemas-microsoft-com:vml" Requires="v">
                <p:oleObj spid="_x0000_s318516" name="剪辑" r:id="rId3" imgW="2977920" imgH="3659040" progId="MS_ClipArt_Gallery.2">
                  <p:embed/>
                </p:oleObj>
              </mc:Choice>
              <mc:Fallback>
                <p:oleObj name="剪辑" r:id="rId3" imgW="2977920" imgH="3659040" progId="MS_ClipArt_Gallery.2">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989138"/>
                        <a:ext cx="1584325" cy="202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8467" name="Object 3"/>
          <p:cNvGraphicFramePr>
            <a:graphicFrameLocks/>
          </p:cNvGraphicFramePr>
          <p:nvPr/>
        </p:nvGraphicFramePr>
        <p:xfrm>
          <a:off x="3708400" y="1916113"/>
          <a:ext cx="2016125" cy="1728787"/>
        </p:xfrm>
        <a:graphic>
          <a:graphicData uri="http://schemas.openxmlformats.org/presentationml/2006/ole">
            <mc:AlternateContent xmlns:mc="http://schemas.openxmlformats.org/markup-compatibility/2006">
              <mc:Choice xmlns:v="urn:schemas-microsoft-com:vml" Requires="v">
                <p:oleObj spid="_x0000_s318517" name="剪辑" r:id="rId5" imgW="3659040" imgH="2744640" progId="MS_ClipArt_Gallery.2">
                  <p:embed/>
                </p:oleObj>
              </mc:Choice>
              <mc:Fallback>
                <p:oleObj name="剪辑" r:id="rId5" imgW="3659040" imgH="2744640" progId="MS_ClipArt_Gallery.2">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1916113"/>
                        <a:ext cx="2016125"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8468" name="Group 4"/>
          <p:cNvGrpSpPr>
            <a:grpSpLocks/>
          </p:cNvGrpSpPr>
          <p:nvPr/>
        </p:nvGrpSpPr>
        <p:grpSpPr bwMode="auto">
          <a:xfrm>
            <a:off x="3978275" y="2322513"/>
            <a:ext cx="292100" cy="430212"/>
            <a:chOff x="2583" y="1262"/>
            <a:chExt cx="202" cy="323"/>
          </a:xfrm>
        </p:grpSpPr>
        <p:grpSp>
          <p:nvGrpSpPr>
            <p:cNvPr id="318469" name="Group 5"/>
            <p:cNvGrpSpPr>
              <a:grpSpLocks/>
            </p:cNvGrpSpPr>
            <p:nvPr/>
          </p:nvGrpSpPr>
          <p:grpSpPr bwMode="auto">
            <a:xfrm>
              <a:off x="2624" y="1355"/>
              <a:ext cx="161" cy="230"/>
              <a:chOff x="2624" y="1355"/>
              <a:chExt cx="161" cy="230"/>
            </a:xfrm>
          </p:grpSpPr>
          <p:grpSp>
            <p:nvGrpSpPr>
              <p:cNvPr id="318470" name="Group 6"/>
              <p:cNvGrpSpPr>
                <a:grpSpLocks/>
              </p:cNvGrpSpPr>
              <p:nvPr/>
            </p:nvGrpSpPr>
            <p:grpSpPr bwMode="auto">
              <a:xfrm>
                <a:off x="2632" y="1355"/>
                <a:ext cx="153" cy="189"/>
                <a:chOff x="2632" y="1355"/>
                <a:chExt cx="153" cy="189"/>
              </a:xfrm>
            </p:grpSpPr>
            <p:sp>
              <p:nvSpPr>
                <p:cNvPr id="318471" name="Freeform 7"/>
                <p:cNvSpPr>
                  <a:spLocks/>
                </p:cNvSpPr>
                <p:nvPr/>
              </p:nvSpPr>
              <p:spPr bwMode="auto">
                <a:xfrm>
                  <a:off x="2632" y="1355"/>
                  <a:ext cx="153" cy="189"/>
                </a:xfrm>
                <a:custGeom>
                  <a:avLst/>
                  <a:gdLst>
                    <a:gd name="T0" fmla="*/ 0 w 153"/>
                    <a:gd name="T1" fmla="*/ 61 h 189"/>
                    <a:gd name="T2" fmla="*/ 115 w 153"/>
                    <a:gd name="T3" fmla="*/ 188 h 189"/>
                    <a:gd name="T4" fmla="*/ 119 w 153"/>
                    <a:gd name="T5" fmla="*/ 136 h 189"/>
                    <a:gd name="T6" fmla="*/ 152 w 153"/>
                    <a:gd name="T7" fmla="*/ 111 h 189"/>
                    <a:gd name="T8" fmla="*/ 34 w 153"/>
                    <a:gd name="T9" fmla="*/ 0 h 189"/>
                    <a:gd name="T10" fmla="*/ 0 w 153"/>
                    <a:gd name="T11" fmla="*/ 61 h 189"/>
                  </a:gdLst>
                  <a:ahLst/>
                  <a:cxnLst>
                    <a:cxn ang="0">
                      <a:pos x="T0" y="T1"/>
                    </a:cxn>
                    <a:cxn ang="0">
                      <a:pos x="T2" y="T3"/>
                    </a:cxn>
                    <a:cxn ang="0">
                      <a:pos x="T4" y="T5"/>
                    </a:cxn>
                    <a:cxn ang="0">
                      <a:pos x="T6" y="T7"/>
                    </a:cxn>
                    <a:cxn ang="0">
                      <a:pos x="T8" y="T9"/>
                    </a:cxn>
                    <a:cxn ang="0">
                      <a:pos x="T10" y="T11"/>
                    </a:cxn>
                  </a:cxnLst>
                  <a:rect l="0" t="0" r="r" b="b"/>
                  <a:pathLst>
                    <a:path w="153" h="189">
                      <a:moveTo>
                        <a:pt x="0" y="61"/>
                      </a:moveTo>
                      <a:lnTo>
                        <a:pt x="115" y="188"/>
                      </a:lnTo>
                      <a:lnTo>
                        <a:pt x="119" y="136"/>
                      </a:lnTo>
                      <a:lnTo>
                        <a:pt x="152" y="111"/>
                      </a:lnTo>
                      <a:lnTo>
                        <a:pt x="34" y="0"/>
                      </a:lnTo>
                      <a:lnTo>
                        <a:pt x="0" y="61"/>
                      </a:lnTo>
                    </a:path>
                  </a:pathLst>
                </a:custGeom>
                <a:solidFill>
                  <a:srgbClr val="0000E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472" name="Freeform 8"/>
                <p:cNvSpPr>
                  <a:spLocks/>
                </p:cNvSpPr>
                <p:nvPr/>
              </p:nvSpPr>
              <p:spPr bwMode="auto">
                <a:xfrm>
                  <a:off x="2670" y="1380"/>
                  <a:ext cx="43" cy="125"/>
                </a:xfrm>
                <a:custGeom>
                  <a:avLst/>
                  <a:gdLst>
                    <a:gd name="T0" fmla="*/ 11 w 43"/>
                    <a:gd name="T1" fmla="*/ 0 h 125"/>
                    <a:gd name="T2" fmla="*/ 42 w 43"/>
                    <a:gd name="T3" fmla="*/ 124 h 125"/>
                    <a:gd name="T4" fmla="*/ 16 w 43"/>
                    <a:gd name="T5" fmla="*/ 96 h 125"/>
                    <a:gd name="T6" fmla="*/ 0 w 43"/>
                    <a:gd name="T7" fmla="*/ 3 h 125"/>
                    <a:gd name="T8" fmla="*/ 11 w 43"/>
                    <a:gd name="T9" fmla="*/ 0 h 125"/>
                  </a:gdLst>
                  <a:ahLst/>
                  <a:cxnLst>
                    <a:cxn ang="0">
                      <a:pos x="T0" y="T1"/>
                    </a:cxn>
                    <a:cxn ang="0">
                      <a:pos x="T2" y="T3"/>
                    </a:cxn>
                    <a:cxn ang="0">
                      <a:pos x="T4" y="T5"/>
                    </a:cxn>
                    <a:cxn ang="0">
                      <a:pos x="T6" y="T7"/>
                    </a:cxn>
                    <a:cxn ang="0">
                      <a:pos x="T8" y="T9"/>
                    </a:cxn>
                  </a:cxnLst>
                  <a:rect l="0" t="0" r="r" b="b"/>
                  <a:pathLst>
                    <a:path w="43" h="125">
                      <a:moveTo>
                        <a:pt x="11" y="0"/>
                      </a:moveTo>
                      <a:lnTo>
                        <a:pt x="42" y="124"/>
                      </a:lnTo>
                      <a:lnTo>
                        <a:pt x="16" y="96"/>
                      </a:lnTo>
                      <a:lnTo>
                        <a:pt x="0" y="3"/>
                      </a:lnTo>
                      <a:lnTo>
                        <a:pt x="11" y="0"/>
                      </a:lnTo>
                    </a:path>
                  </a:pathLst>
                </a:custGeom>
                <a:solidFill>
                  <a:srgbClr val="000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473" name="Oval 9"/>
                <p:cNvSpPr>
                  <a:spLocks noChangeArrowheads="1"/>
                </p:cNvSpPr>
                <p:nvPr/>
              </p:nvSpPr>
              <p:spPr bwMode="auto">
                <a:xfrm rot="20040000">
                  <a:off x="2674" y="1373"/>
                  <a:ext cx="21" cy="29"/>
                </a:xfrm>
                <a:prstGeom prst="ellipse">
                  <a:avLst/>
                </a:prstGeom>
                <a:solidFill>
                  <a:srgbClr val="000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8474" name="Group 10"/>
              <p:cNvGrpSpPr>
                <a:grpSpLocks/>
              </p:cNvGrpSpPr>
              <p:nvPr/>
            </p:nvGrpSpPr>
            <p:grpSpPr bwMode="auto">
              <a:xfrm>
                <a:off x="2624" y="1379"/>
                <a:ext cx="86" cy="206"/>
                <a:chOff x="2624" y="1379"/>
                <a:chExt cx="86" cy="206"/>
              </a:xfrm>
            </p:grpSpPr>
            <p:sp>
              <p:nvSpPr>
                <p:cNvPr id="318475" name="Freeform 11"/>
                <p:cNvSpPr>
                  <a:spLocks/>
                </p:cNvSpPr>
                <p:nvPr/>
              </p:nvSpPr>
              <p:spPr bwMode="auto">
                <a:xfrm>
                  <a:off x="2624" y="1379"/>
                  <a:ext cx="86" cy="206"/>
                </a:xfrm>
                <a:custGeom>
                  <a:avLst/>
                  <a:gdLst>
                    <a:gd name="T0" fmla="*/ 52 w 86"/>
                    <a:gd name="T1" fmla="*/ 0 h 206"/>
                    <a:gd name="T2" fmla="*/ 85 w 86"/>
                    <a:gd name="T3" fmla="*/ 184 h 206"/>
                    <a:gd name="T4" fmla="*/ 48 w 86"/>
                    <a:gd name="T5" fmla="*/ 166 h 206"/>
                    <a:gd name="T6" fmla="*/ 17 w 86"/>
                    <a:gd name="T7" fmla="*/ 205 h 206"/>
                    <a:gd name="T8" fmla="*/ 0 w 86"/>
                    <a:gd name="T9" fmla="*/ 13 h 206"/>
                    <a:gd name="T10" fmla="*/ 52 w 86"/>
                    <a:gd name="T11" fmla="*/ 0 h 206"/>
                  </a:gdLst>
                  <a:ahLst/>
                  <a:cxnLst>
                    <a:cxn ang="0">
                      <a:pos x="T0" y="T1"/>
                    </a:cxn>
                    <a:cxn ang="0">
                      <a:pos x="T2" y="T3"/>
                    </a:cxn>
                    <a:cxn ang="0">
                      <a:pos x="T4" y="T5"/>
                    </a:cxn>
                    <a:cxn ang="0">
                      <a:pos x="T6" y="T7"/>
                    </a:cxn>
                    <a:cxn ang="0">
                      <a:pos x="T8" y="T9"/>
                    </a:cxn>
                    <a:cxn ang="0">
                      <a:pos x="T10" y="T11"/>
                    </a:cxn>
                  </a:cxnLst>
                  <a:rect l="0" t="0" r="r" b="b"/>
                  <a:pathLst>
                    <a:path w="86" h="206">
                      <a:moveTo>
                        <a:pt x="52" y="0"/>
                      </a:moveTo>
                      <a:lnTo>
                        <a:pt x="85" y="184"/>
                      </a:lnTo>
                      <a:lnTo>
                        <a:pt x="48" y="166"/>
                      </a:lnTo>
                      <a:lnTo>
                        <a:pt x="17" y="205"/>
                      </a:lnTo>
                      <a:lnTo>
                        <a:pt x="0" y="13"/>
                      </a:lnTo>
                      <a:lnTo>
                        <a:pt x="52" y="0"/>
                      </a:lnTo>
                    </a:path>
                  </a:pathLst>
                </a:custGeom>
                <a:solidFill>
                  <a:srgbClr val="000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476" name="Oval 12"/>
                <p:cNvSpPr>
                  <a:spLocks noChangeArrowheads="1"/>
                </p:cNvSpPr>
                <p:nvPr/>
              </p:nvSpPr>
              <p:spPr bwMode="auto">
                <a:xfrm rot="20040000">
                  <a:off x="2627" y="1401"/>
                  <a:ext cx="22" cy="29"/>
                </a:xfrm>
                <a:prstGeom prst="ellipse">
                  <a:avLst/>
                </a:prstGeom>
                <a:solidFill>
                  <a:srgbClr val="000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77" name="Oval 13"/>
                <p:cNvSpPr>
                  <a:spLocks noChangeArrowheads="1"/>
                </p:cNvSpPr>
                <p:nvPr/>
              </p:nvSpPr>
              <p:spPr bwMode="auto">
                <a:xfrm rot="20040000">
                  <a:off x="2643" y="1401"/>
                  <a:ext cx="21" cy="29"/>
                </a:xfrm>
                <a:prstGeom prst="ellipse">
                  <a:avLst/>
                </a:prstGeom>
                <a:solidFill>
                  <a:srgbClr val="000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78" name="Oval 14"/>
                <p:cNvSpPr>
                  <a:spLocks noChangeArrowheads="1"/>
                </p:cNvSpPr>
                <p:nvPr/>
              </p:nvSpPr>
              <p:spPr bwMode="auto">
                <a:xfrm rot="20040000">
                  <a:off x="2659" y="1393"/>
                  <a:ext cx="22" cy="28"/>
                </a:xfrm>
                <a:prstGeom prst="ellipse">
                  <a:avLst/>
                </a:prstGeom>
                <a:solidFill>
                  <a:srgbClr val="000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18479" name="Group 15"/>
            <p:cNvGrpSpPr>
              <a:grpSpLocks/>
            </p:cNvGrpSpPr>
            <p:nvPr/>
          </p:nvGrpSpPr>
          <p:grpSpPr bwMode="auto">
            <a:xfrm>
              <a:off x="2583" y="1262"/>
              <a:ext cx="114" cy="161"/>
              <a:chOff x="2583" y="1262"/>
              <a:chExt cx="114" cy="161"/>
            </a:xfrm>
          </p:grpSpPr>
          <p:sp>
            <p:nvSpPr>
              <p:cNvPr id="318480" name="Oval 16"/>
              <p:cNvSpPr>
                <a:spLocks noChangeArrowheads="1"/>
              </p:cNvSpPr>
              <p:nvPr/>
            </p:nvSpPr>
            <p:spPr bwMode="auto">
              <a:xfrm rot="20040000">
                <a:off x="2651" y="1267"/>
                <a:ext cx="13" cy="23"/>
              </a:xfrm>
              <a:prstGeom prst="ellipse">
                <a:avLst/>
              </a:prstGeom>
              <a:solidFill>
                <a:srgbClr val="FF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81" name="Oval 17"/>
              <p:cNvSpPr>
                <a:spLocks noChangeArrowheads="1"/>
              </p:cNvSpPr>
              <p:nvPr/>
            </p:nvSpPr>
            <p:spPr bwMode="auto">
              <a:xfrm rot="20040000">
                <a:off x="2585" y="1313"/>
                <a:ext cx="13" cy="22"/>
              </a:xfrm>
              <a:prstGeom prst="ellipse">
                <a:avLst/>
              </a:prstGeom>
              <a:solidFill>
                <a:srgbClr val="FF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82" name="Oval 18"/>
              <p:cNvSpPr>
                <a:spLocks noChangeArrowheads="1"/>
              </p:cNvSpPr>
              <p:nvPr/>
            </p:nvSpPr>
            <p:spPr bwMode="auto">
              <a:xfrm rot="20040000">
                <a:off x="2669" y="1283"/>
                <a:ext cx="14" cy="21"/>
              </a:xfrm>
              <a:prstGeom prst="ellipse">
                <a:avLst/>
              </a:prstGeom>
              <a:solidFill>
                <a:srgbClr val="FF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83" name="Oval 19"/>
              <p:cNvSpPr>
                <a:spLocks noChangeArrowheads="1"/>
              </p:cNvSpPr>
              <p:nvPr/>
            </p:nvSpPr>
            <p:spPr bwMode="auto">
              <a:xfrm rot="20040000">
                <a:off x="2604" y="1390"/>
                <a:ext cx="15" cy="23"/>
              </a:xfrm>
              <a:prstGeom prst="ellipse">
                <a:avLst/>
              </a:prstGeom>
              <a:solidFill>
                <a:srgbClr val="FF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84" name="Oval 20"/>
              <p:cNvSpPr>
                <a:spLocks noChangeArrowheads="1"/>
              </p:cNvSpPr>
              <p:nvPr/>
            </p:nvSpPr>
            <p:spPr bwMode="auto">
              <a:xfrm rot="20040000">
                <a:off x="2683" y="1337"/>
                <a:ext cx="14" cy="23"/>
              </a:xfrm>
              <a:prstGeom prst="ellipse">
                <a:avLst/>
              </a:prstGeom>
              <a:solidFill>
                <a:srgbClr val="FF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85" name="Oval 21"/>
              <p:cNvSpPr>
                <a:spLocks noChangeArrowheads="1"/>
              </p:cNvSpPr>
              <p:nvPr/>
            </p:nvSpPr>
            <p:spPr bwMode="auto">
              <a:xfrm rot="20040000">
                <a:off x="2610" y="1270"/>
                <a:ext cx="14" cy="22"/>
              </a:xfrm>
              <a:prstGeom prst="ellipse">
                <a:avLst/>
              </a:prstGeom>
              <a:solidFill>
                <a:srgbClr val="FF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86" name="Oval 22"/>
              <p:cNvSpPr>
                <a:spLocks noChangeArrowheads="1"/>
              </p:cNvSpPr>
              <p:nvPr/>
            </p:nvSpPr>
            <p:spPr bwMode="auto">
              <a:xfrm rot="20040000">
                <a:off x="2630" y="1262"/>
                <a:ext cx="14" cy="22"/>
              </a:xfrm>
              <a:prstGeom prst="ellipse">
                <a:avLst/>
              </a:prstGeom>
              <a:solidFill>
                <a:srgbClr val="FF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87" name="Oval 23"/>
              <p:cNvSpPr>
                <a:spLocks noChangeArrowheads="1"/>
              </p:cNvSpPr>
              <p:nvPr/>
            </p:nvSpPr>
            <p:spPr bwMode="auto">
              <a:xfrm rot="20040000">
                <a:off x="2594" y="1288"/>
                <a:ext cx="13" cy="22"/>
              </a:xfrm>
              <a:prstGeom prst="ellipse">
                <a:avLst/>
              </a:prstGeom>
              <a:solidFill>
                <a:srgbClr val="FF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88" name="Oval 24"/>
              <p:cNvSpPr>
                <a:spLocks noChangeArrowheads="1"/>
              </p:cNvSpPr>
              <p:nvPr/>
            </p:nvSpPr>
            <p:spPr bwMode="auto">
              <a:xfrm rot="20040000">
                <a:off x="2583" y="1342"/>
                <a:ext cx="14" cy="22"/>
              </a:xfrm>
              <a:prstGeom prst="ellipse">
                <a:avLst/>
              </a:prstGeom>
              <a:solidFill>
                <a:srgbClr val="FF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89" name="Oval 25"/>
              <p:cNvSpPr>
                <a:spLocks noChangeArrowheads="1"/>
              </p:cNvSpPr>
              <p:nvPr/>
            </p:nvSpPr>
            <p:spPr bwMode="auto">
              <a:xfrm rot="20040000">
                <a:off x="2590" y="1370"/>
                <a:ext cx="14" cy="21"/>
              </a:xfrm>
              <a:prstGeom prst="ellipse">
                <a:avLst/>
              </a:prstGeom>
              <a:solidFill>
                <a:srgbClr val="FF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90" name="Oval 26"/>
              <p:cNvSpPr>
                <a:spLocks noChangeArrowheads="1"/>
              </p:cNvSpPr>
              <p:nvPr/>
            </p:nvSpPr>
            <p:spPr bwMode="auto">
              <a:xfrm rot="20040000">
                <a:off x="2624" y="1402"/>
                <a:ext cx="14" cy="21"/>
              </a:xfrm>
              <a:prstGeom prst="ellipse">
                <a:avLst/>
              </a:prstGeom>
              <a:solidFill>
                <a:srgbClr val="FF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91" name="Oval 27"/>
              <p:cNvSpPr>
                <a:spLocks noChangeArrowheads="1"/>
              </p:cNvSpPr>
              <p:nvPr/>
            </p:nvSpPr>
            <p:spPr bwMode="auto">
              <a:xfrm rot="20040000">
                <a:off x="2680" y="1307"/>
                <a:ext cx="14" cy="23"/>
              </a:xfrm>
              <a:prstGeom prst="ellipse">
                <a:avLst/>
              </a:prstGeom>
              <a:solidFill>
                <a:srgbClr val="FF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92" name="Oval 28"/>
              <p:cNvSpPr>
                <a:spLocks noChangeArrowheads="1"/>
              </p:cNvSpPr>
              <p:nvPr/>
            </p:nvSpPr>
            <p:spPr bwMode="auto">
              <a:xfrm rot="20040000">
                <a:off x="2677" y="1365"/>
                <a:ext cx="14" cy="23"/>
              </a:xfrm>
              <a:prstGeom prst="ellipse">
                <a:avLst/>
              </a:prstGeom>
              <a:solidFill>
                <a:srgbClr val="FF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93" name="Oval 29"/>
              <p:cNvSpPr>
                <a:spLocks noChangeArrowheads="1"/>
              </p:cNvSpPr>
              <p:nvPr/>
            </p:nvSpPr>
            <p:spPr bwMode="auto">
              <a:xfrm rot="20040000">
                <a:off x="2663" y="1387"/>
                <a:ext cx="15" cy="23"/>
              </a:xfrm>
              <a:prstGeom prst="ellipse">
                <a:avLst/>
              </a:prstGeom>
              <a:solidFill>
                <a:srgbClr val="FF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94" name="Oval 30"/>
              <p:cNvSpPr>
                <a:spLocks noChangeArrowheads="1"/>
              </p:cNvSpPr>
              <p:nvPr/>
            </p:nvSpPr>
            <p:spPr bwMode="auto">
              <a:xfrm rot="20040000">
                <a:off x="2645" y="1400"/>
                <a:ext cx="15" cy="23"/>
              </a:xfrm>
              <a:prstGeom prst="ellipse">
                <a:avLst/>
              </a:prstGeom>
              <a:solidFill>
                <a:srgbClr val="FF8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95" name="Oval 31"/>
              <p:cNvSpPr>
                <a:spLocks noChangeArrowheads="1"/>
              </p:cNvSpPr>
              <p:nvPr/>
            </p:nvSpPr>
            <p:spPr bwMode="auto">
              <a:xfrm rot="20040000">
                <a:off x="2592" y="1274"/>
                <a:ext cx="97" cy="139"/>
              </a:xfrm>
              <a:prstGeom prst="ellipse">
                <a:avLst/>
              </a:prstGeom>
              <a:solidFill>
                <a:srgbClr val="FFA04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96" name="Oval 32"/>
              <p:cNvSpPr>
                <a:spLocks noChangeArrowheads="1"/>
              </p:cNvSpPr>
              <p:nvPr/>
            </p:nvSpPr>
            <p:spPr bwMode="auto">
              <a:xfrm rot="20040000">
                <a:off x="2590" y="1277"/>
                <a:ext cx="102" cy="139"/>
              </a:xfrm>
              <a:prstGeom prst="ellipse">
                <a:avLst/>
              </a:prstGeom>
              <a:solidFill>
                <a:srgbClr val="E07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97" name="Oval 33"/>
              <p:cNvSpPr>
                <a:spLocks noChangeArrowheads="1"/>
              </p:cNvSpPr>
              <p:nvPr/>
            </p:nvSpPr>
            <p:spPr bwMode="auto">
              <a:xfrm rot="20040000">
                <a:off x="2590" y="1273"/>
                <a:ext cx="100" cy="141"/>
              </a:xfrm>
              <a:prstGeom prst="ellipse">
                <a:avLst/>
              </a:prstGeom>
              <a:solidFill>
                <a:srgbClr val="FF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98" name="Oval 34"/>
              <p:cNvSpPr>
                <a:spLocks noChangeArrowheads="1"/>
              </p:cNvSpPr>
              <p:nvPr/>
            </p:nvSpPr>
            <p:spPr bwMode="auto">
              <a:xfrm rot="20040000">
                <a:off x="2592" y="1276"/>
                <a:ext cx="97" cy="135"/>
              </a:xfrm>
              <a:prstGeom prst="ellipse">
                <a:avLst/>
              </a:prstGeom>
              <a:solidFill>
                <a:srgbClr val="E07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499" name="Oval 35"/>
              <p:cNvSpPr>
                <a:spLocks noChangeArrowheads="1"/>
              </p:cNvSpPr>
              <p:nvPr/>
            </p:nvSpPr>
            <p:spPr bwMode="auto">
              <a:xfrm rot="20040000">
                <a:off x="2594" y="1282"/>
                <a:ext cx="95" cy="129"/>
              </a:xfrm>
              <a:prstGeom prst="ellipse">
                <a:avLst/>
              </a:prstGeom>
              <a:solidFill>
                <a:srgbClr val="FFA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00" name="Oval 36"/>
              <p:cNvSpPr>
                <a:spLocks noChangeArrowheads="1"/>
              </p:cNvSpPr>
              <p:nvPr/>
            </p:nvSpPr>
            <p:spPr bwMode="auto">
              <a:xfrm rot="20040000">
                <a:off x="2593" y="1278"/>
                <a:ext cx="94" cy="130"/>
              </a:xfrm>
              <a:prstGeom prst="ellipse">
                <a:avLst/>
              </a:prstGeom>
              <a:solidFill>
                <a:srgbClr val="FF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318501" name="Object 37"/>
          <p:cNvGraphicFramePr>
            <a:graphicFrameLocks/>
          </p:cNvGraphicFramePr>
          <p:nvPr/>
        </p:nvGraphicFramePr>
        <p:xfrm>
          <a:off x="6084888" y="2060575"/>
          <a:ext cx="1727200" cy="1687513"/>
        </p:xfrm>
        <a:graphic>
          <a:graphicData uri="http://schemas.openxmlformats.org/presentationml/2006/ole">
            <mc:AlternateContent xmlns:mc="http://schemas.openxmlformats.org/markup-compatibility/2006">
              <mc:Choice xmlns:v="urn:schemas-microsoft-com:vml" Requires="v">
                <p:oleObj spid="_x0000_s318518" name="剪辑" r:id="rId7" imgW="3662280" imgH="3647880" progId="MS_ClipArt_Gallery.2">
                  <p:embed/>
                </p:oleObj>
              </mc:Choice>
              <mc:Fallback>
                <p:oleObj name="剪辑" r:id="rId7" imgW="3662280" imgH="3647880" progId="MS_ClipArt_Gallery.2">
                  <p:embed/>
                  <p:pic>
                    <p:nvPicPr>
                      <p:cNvPr id="0" name="Object 3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2060575"/>
                        <a:ext cx="1727200" cy="168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8502" name="Object 38"/>
          <p:cNvGraphicFramePr>
            <a:graphicFrameLocks/>
          </p:cNvGraphicFramePr>
          <p:nvPr/>
        </p:nvGraphicFramePr>
        <p:xfrm>
          <a:off x="5724525" y="4724400"/>
          <a:ext cx="1454150" cy="1368425"/>
        </p:xfrm>
        <a:graphic>
          <a:graphicData uri="http://schemas.openxmlformats.org/presentationml/2006/ole">
            <mc:AlternateContent xmlns:mc="http://schemas.openxmlformats.org/markup-compatibility/2006">
              <mc:Choice xmlns:v="urn:schemas-microsoft-com:vml" Requires="v">
                <p:oleObj spid="_x0000_s318519" name="剪辑" r:id="rId9" imgW="3657600" imgH="3181320" progId="MS_ClipArt_Gallery.2">
                  <p:embed/>
                </p:oleObj>
              </mc:Choice>
              <mc:Fallback>
                <p:oleObj name="剪辑" r:id="rId9" imgW="3657600" imgH="3181320" progId="MS_ClipArt_Gallery.2">
                  <p:embed/>
                  <p:pic>
                    <p:nvPicPr>
                      <p:cNvPr id="0" name="Object 3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24525" y="4724400"/>
                        <a:ext cx="145415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8503" name="Freeform 39"/>
          <p:cNvSpPr>
            <a:spLocks/>
          </p:cNvSpPr>
          <p:nvPr/>
        </p:nvSpPr>
        <p:spPr bwMode="auto">
          <a:xfrm>
            <a:off x="2600325" y="4572000"/>
            <a:ext cx="673100" cy="749300"/>
          </a:xfrm>
          <a:custGeom>
            <a:avLst/>
            <a:gdLst>
              <a:gd name="T0" fmla="*/ 7 w 595"/>
              <a:gd name="T1" fmla="*/ 161 h 770"/>
              <a:gd name="T2" fmla="*/ 3 w 595"/>
              <a:gd name="T3" fmla="*/ 101 h 770"/>
              <a:gd name="T4" fmla="*/ 33 w 595"/>
              <a:gd name="T5" fmla="*/ 45 h 770"/>
              <a:gd name="T6" fmla="*/ 90 w 595"/>
              <a:gd name="T7" fmla="*/ 0 h 770"/>
              <a:gd name="T8" fmla="*/ 175 w 595"/>
              <a:gd name="T9" fmla="*/ 19 h 770"/>
              <a:gd name="T10" fmla="*/ 250 w 595"/>
              <a:gd name="T11" fmla="*/ 71 h 770"/>
              <a:gd name="T12" fmla="*/ 344 w 595"/>
              <a:gd name="T13" fmla="*/ 112 h 770"/>
              <a:gd name="T14" fmla="*/ 445 w 595"/>
              <a:gd name="T15" fmla="*/ 154 h 770"/>
              <a:gd name="T16" fmla="*/ 539 w 595"/>
              <a:gd name="T17" fmla="*/ 210 h 770"/>
              <a:gd name="T18" fmla="*/ 594 w 595"/>
              <a:gd name="T19" fmla="*/ 262 h 770"/>
              <a:gd name="T20" fmla="*/ 583 w 595"/>
              <a:gd name="T21" fmla="*/ 278 h 770"/>
              <a:gd name="T22" fmla="*/ 478 w 595"/>
              <a:gd name="T23" fmla="*/ 375 h 770"/>
              <a:gd name="T24" fmla="*/ 441 w 595"/>
              <a:gd name="T25" fmla="*/ 428 h 770"/>
              <a:gd name="T26" fmla="*/ 433 w 595"/>
              <a:gd name="T27" fmla="*/ 477 h 770"/>
              <a:gd name="T28" fmla="*/ 429 w 595"/>
              <a:gd name="T29" fmla="*/ 540 h 770"/>
              <a:gd name="T30" fmla="*/ 423 w 595"/>
              <a:gd name="T31" fmla="*/ 623 h 770"/>
              <a:gd name="T32" fmla="*/ 404 w 595"/>
              <a:gd name="T33" fmla="*/ 709 h 770"/>
              <a:gd name="T34" fmla="*/ 374 w 595"/>
              <a:gd name="T35" fmla="*/ 757 h 770"/>
              <a:gd name="T36" fmla="*/ 344 w 595"/>
              <a:gd name="T37" fmla="*/ 769 h 770"/>
              <a:gd name="T38" fmla="*/ 310 w 595"/>
              <a:gd name="T39" fmla="*/ 743 h 770"/>
              <a:gd name="T40" fmla="*/ 254 w 595"/>
              <a:gd name="T41" fmla="*/ 709 h 770"/>
              <a:gd name="T42" fmla="*/ 194 w 595"/>
              <a:gd name="T43" fmla="*/ 672 h 770"/>
              <a:gd name="T44" fmla="*/ 127 w 595"/>
              <a:gd name="T45" fmla="*/ 645 h 770"/>
              <a:gd name="T46" fmla="*/ 67 w 595"/>
              <a:gd name="T47" fmla="*/ 637 h 770"/>
              <a:gd name="T48" fmla="*/ 37 w 595"/>
              <a:gd name="T49" fmla="*/ 589 h 770"/>
              <a:gd name="T50" fmla="*/ 15 w 595"/>
              <a:gd name="T51" fmla="*/ 518 h 770"/>
              <a:gd name="T52" fmla="*/ 0 w 595"/>
              <a:gd name="T53" fmla="*/ 402 h 770"/>
              <a:gd name="T54" fmla="*/ 3 w 595"/>
              <a:gd name="T55" fmla="*/ 300 h 770"/>
              <a:gd name="T56" fmla="*/ 11 w 595"/>
              <a:gd name="T57" fmla="*/ 240 h 770"/>
              <a:gd name="T58" fmla="*/ 37 w 595"/>
              <a:gd name="T59" fmla="*/ 240 h 770"/>
              <a:gd name="T60" fmla="*/ 33 w 595"/>
              <a:gd name="T61" fmla="*/ 341 h 770"/>
              <a:gd name="T62" fmla="*/ 33 w 595"/>
              <a:gd name="T63" fmla="*/ 450 h 770"/>
              <a:gd name="T64" fmla="*/ 48 w 595"/>
              <a:gd name="T65" fmla="*/ 514 h 770"/>
              <a:gd name="T66" fmla="*/ 74 w 595"/>
              <a:gd name="T67" fmla="*/ 589 h 770"/>
              <a:gd name="T68" fmla="*/ 134 w 595"/>
              <a:gd name="T69" fmla="*/ 619 h 770"/>
              <a:gd name="T70" fmla="*/ 216 w 595"/>
              <a:gd name="T71" fmla="*/ 641 h 770"/>
              <a:gd name="T72" fmla="*/ 284 w 595"/>
              <a:gd name="T73" fmla="*/ 679 h 770"/>
              <a:gd name="T74" fmla="*/ 348 w 595"/>
              <a:gd name="T75" fmla="*/ 724 h 770"/>
              <a:gd name="T76" fmla="*/ 374 w 595"/>
              <a:gd name="T77" fmla="*/ 694 h 770"/>
              <a:gd name="T78" fmla="*/ 389 w 595"/>
              <a:gd name="T79" fmla="*/ 630 h 770"/>
              <a:gd name="T80" fmla="*/ 396 w 595"/>
              <a:gd name="T81" fmla="*/ 548 h 770"/>
              <a:gd name="T82" fmla="*/ 404 w 595"/>
              <a:gd name="T83" fmla="*/ 461 h 770"/>
              <a:gd name="T84" fmla="*/ 429 w 595"/>
              <a:gd name="T85" fmla="*/ 386 h 770"/>
              <a:gd name="T86" fmla="*/ 504 w 595"/>
              <a:gd name="T87" fmla="*/ 308 h 770"/>
              <a:gd name="T88" fmla="*/ 539 w 595"/>
              <a:gd name="T89" fmla="*/ 266 h 770"/>
              <a:gd name="T90" fmla="*/ 535 w 595"/>
              <a:gd name="T91" fmla="*/ 251 h 770"/>
              <a:gd name="T92" fmla="*/ 441 w 595"/>
              <a:gd name="T93" fmla="*/ 187 h 770"/>
              <a:gd name="T94" fmla="*/ 348 w 595"/>
              <a:gd name="T95" fmla="*/ 146 h 770"/>
              <a:gd name="T96" fmla="*/ 269 w 595"/>
              <a:gd name="T97" fmla="*/ 109 h 770"/>
              <a:gd name="T98" fmla="*/ 220 w 595"/>
              <a:gd name="T99" fmla="*/ 86 h 770"/>
              <a:gd name="T100" fmla="*/ 171 w 595"/>
              <a:gd name="T101" fmla="*/ 57 h 770"/>
              <a:gd name="T102" fmla="*/ 142 w 595"/>
              <a:gd name="T103" fmla="*/ 41 h 770"/>
              <a:gd name="T104" fmla="*/ 93 w 595"/>
              <a:gd name="T105" fmla="*/ 37 h 770"/>
              <a:gd name="T106" fmla="*/ 63 w 595"/>
              <a:gd name="T107" fmla="*/ 64 h 770"/>
              <a:gd name="T108" fmla="*/ 41 w 595"/>
              <a:gd name="T109" fmla="*/ 105 h 770"/>
              <a:gd name="T110" fmla="*/ 41 w 595"/>
              <a:gd name="T111" fmla="*/ 142 h 770"/>
              <a:gd name="T112" fmla="*/ 37 w 595"/>
              <a:gd name="T113" fmla="*/ 180 h 770"/>
              <a:gd name="T114" fmla="*/ 7 w 595"/>
              <a:gd name="T115" fmla="*/ 161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5" h="770">
                <a:moveTo>
                  <a:pt x="7" y="161"/>
                </a:moveTo>
                <a:lnTo>
                  <a:pt x="3" y="101"/>
                </a:lnTo>
                <a:lnTo>
                  <a:pt x="33" y="45"/>
                </a:lnTo>
                <a:lnTo>
                  <a:pt x="90" y="0"/>
                </a:lnTo>
                <a:lnTo>
                  <a:pt x="175" y="19"/>
                </a:lnTo>
                <a:lnTo>
                  <a:pt x="250" y="71"/>
                </a:lnTo>
                <a:lnTo>
                  <a:pt x="344" y="112"/>
                </a:lnTo>
                <a:lnTo>
                  <a:pt x="445" y="154"/>
                </a:lnTo>
                <a:lnTo>
                  <a:pt x="539" y="210"/>
                </a:lnTo>
                <a:lnTo>
                  <a:pt x="594" y="262"/>
                </a:lnTo>
                <a:lnTo>
                  <a:pt x="583" y="278"/>
                </a:lnTo>
                <a:lnTo>
                  <a:pt x="478" y="375"/>
                </a:lnTo>
                <a:lnTo>
                  <a:pt x="441" y="428"/>
                </a:lnTo>
                <a:lnTo>
                  <a:pt x="433" y="477"/>
                </a:lnTo>
                <a:lnTo>
                  <a:pt x="429" y="540"/>
                </a:lnTo>
                <a:lnTo>
                  <a:pt x="423" y="623"/>
                </a:lnTo>
                <a:lnTo>
                  <a:pt x="404" y="709"/>
                </a:lnTo>
                <a:lnTo>
                  <a:pt x="374" y="757"/>
                </a:lnTo>
                <a:lnTo>
                  <a:pt x="344" y="769"/>
                </a:lnTo>
                <a:lnTo>
                  <a:pt x="310" y="743"/>
                </a:lnTo>
                <a:lnTo>
                  <a:pt x="254" y="709"/>
                </a:lnTo>
                <a:lnTo>
                  <a:pt x="194" y="672"/>
                </a:lnTo>
                <a:lnTo>
                  <a:pt x="127" y="645"/>
                </a:lnTo>
                <a:lnTo>
                  <a:pt x="67" y="637"/>
                </a:lnTo>
                <a:lnTo>
                  <a:pt x="37" y="589"/>
                </a:lnTo>
                <a:lnTo>
                  <a:pt x="15" y="518"/>
                </a:lnTo>
                <a:lnTo>
                  <a:pt x="0" y="402"/>
                </a:lnTo>
                <a:lnTo>
                  <a:pt x="3" y="300"/>
                </a:lnTo>
                <a:lnTo>
                  <a:pt x="11" y="240"/>
                </a:lnTo>
                <a:lnTo>
                  <a:pt x="37" y="240"/>
                </a:lnTo>
                <a:lnTo>
                  <a:pt x="33" y="341"/>
                </a:lnTo>
                <a:lnTo>
                  <a:pt x="33" y="450"/>
                </a:lnTo>
                <a:lnTo>
                  <a:pt x="48" y="514"/>
                </a:lnTo>
                <a:lnTo>
                  <a:pt x="74" y="589"/>
                </a:lnTo>
                <a:lnTo>
                  <a:pt x="134" y="619"/>
                </a:lnTo>
                <a:lnTo>
                  <a:pt x="216" y="641"/>
                </a:lnTo>
                <a:lnTo>
                  <a:pt x="284" y="679"/>
                </a:lnTo>
                <a:lnTo>
                  <a:pt x="348" y="724"/>
                </a:lnTo>
                <a:lnTo>
                  <a:pt x="374" y="694"/>
                </a:lnTo>
                <a:lnTo>
                  <a:pt x="389" y="630"/>
                </a:lnTo>
                <a:lnTo>
                  <a:pt x="396" y="548"/>
                </a:lnTo>
                <a:lnTo>
                  <a:pt x="404" y="461"/>
                </a:lnTo>
                <a:lnTo>
                  <a:pt x="429" y="386"/>
                </a:lnTo>
                <a:lnTo>
                  <a:pt x="504" y="308"/>
                </a:lnTo>
                <a:lnTo>
                  <a:pt x="539" y="266"/>
                </a:lnTo>
                <a:lnTo>
                  <a:pt x="535" y="251"/>
                </a:lnTo>
                <a:lnTo>
                  <a:pt x="441" y="187"/>
                </a:lnTo>
                <a:lnTo>
                  <a:pt x="348" y="146"/>
                </a:lnTo>
                <a:lnTo>
                  <a:pt x="269" y="109"/>
                </a:lnTo>
                <a:lnTo>
                  <a:pt x="220" y="86"/>
                </a:lnTo>
                <a:lnTo>
                  <a:pt x="171" y="57"/>
                </a:lnTo>
                <a:lnTo>
                  <a:pt x="142" y="41"/>
                </a:lnTo>
                <a:lnTo>
                  <a:pt x="93" y="37"/>
                </a:lnTo>
                <a:lnTo>
                  <a:pt x="63" y="64"/>
                </a:lnTo>
                <a:lnTo>
                  <a:pt x="41" y="105"/>
                </a:lnTo>
                <a:lnTo>
                  <a:pt x="41" y="142"/>
                </a:lnTo>
                <a:lnTo>
                  <a:pt x="37" y="180"/>
                </a:lnTo>
                <a:lnTo>
                  <a:pt x="7" y="16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504" name="Freeform 40"/>
          <p:cNvSpPr>
            <a:spLocks/>
          </p:cNvSpPr>
          <p:nvPr/>
        </p:nvSpPr>
        <p:spPr bwMode="auto">
          <a:xfrm>
            <a:off x="2252663" y="4903788"/>
            <a:ext cx="915987" cy="268287"/>
          </a:xfrm>
          <a:custGeom>
            <a:avLst/>
            <a:gdLst>
              <a:gd name="T0" fmla="*/ 0 w 809"/>
              <a:gd name="T1" fmla="*/ 214 h 275"/>
              <a:gd name="T2" fmla="*/ 18 w 809"/>
              <a:gd name="T3" fmla="*/ 191 h 275"/>
              <a:gd name="T4" fmla="*/ 59 w 809"/>
              <a:gd name="T5" fmla="*/ 184 h 275"/>
              <a:gd name="T6" fmla="*/ 191 w 809"/>
              <a:gd name="T7" fmla="*/ 210 h 275"/>
              <a:gd name="T8" fmla="*/ 317 w 809"/>
              <a:gd name="T9" fmla="*/ 233 h 275"/>
              <a:gd name="T10" fmla="*/ 475 w 809"/>
              <a:gd name="T11" fmla="*/ 229 h 275"/>
              <a:gd name="T12" fmla="*/ 620 w 809"/>
              <a:gd name="T13" fmla="*/ 198 h 275"/>
              <a:gd name="T14" fmla="*/ 711 w 809"/>
              <a:gd name="T15" fmla="*/ 146 h 275"/>
              <a:gd name="T16" fmla="*/ 699 w 809"/>
              <a:gd name="T17" fmla="*/ 105 h 275"/>
              <a:gd name="T18" fmla="*/ 714 w 809"/>
              <a:gd name="T19" fmla="*/ 49 h 275"/>
              <a:gd name="T20" fmla="*/ 748 w 809"/>
              <a:gd name="T21" fmla="*/ 19 h 275"/>
              <a:gd name="T22" fmla="*/ 785 w 809"/>
              <a:gd name="T23" fmla="*/ 0 h 275"/>
              <a:gd name="T24" fmla="*/ 800 w 809"/>
              <a:gd name="T25" fmla="*/ 41 h 275"/>
              <a:gd name="T26" fmla="*/ 808 w 809"/>
              <a:gd name="T27" fmla="*/ 82 h 275"/>
              <a:gd name="T28" fmla="*/ 792 w 809"/>
              <a:gd name="T29" fmla="*/ 161 h 275"/>
              <a:gd name="T30" fmla="*/ 755 w 809"/>
              <a:gd name="T31" fmla="*/ 184 h 275"/>
              <a:gd name="T32" fmla="*/ 665 w 809"/>
              <a:gd name="T33" fmla="*/ 214 h 275"/>
              <a:gd name="T34" fmla="*/ 568 w 809"/>
              <a:gd name="T35" fmla="*/ 240 h 275"/>
              <a:gd name="T36" fmla="*/ 407 w 809"/>
              <a:gd name="T37" fmla="*/ 270 h 275"/>
              <a:gd name="T38" fmla="*/ 258 w 809"/>
              <a:gd name="T39" fmla="*/ 274 h 275"/>
              <a:gd name="T40" fmla="*/ 55 w 809"/>
              <a:gd name="T41" fmla="*/ 255 h 275"/>
              <a:gd name="T42" fmla="*/ 0 w 809"/>
              <a:gd name="T43" fmla="*/ 21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9" h="275">
                <a:moveTo>
                  <a:pt x="0" y="214"/>
                </a:moveTo>
                <a:lnTo>
                  <a:pt x="18" y="191"/>
                </a:lnTo>
                <a:lnTo>
                  <a:pt x="59" y="184"/>
                </a:lnTo>
                <a:lnTo>
                  <a:pt x="191" y="210"/>
                </a:lnTo>
                <a:lnTo>
                  <a:pt x="317" y="233"/>
                </a:lnTo>
                <a:lnTo>
                  <a:pt x="475" y="229"/>
                </a:lnTo>
                <a:lnTo>
                  <a:pt x="620" y="198"/>
                </a:lnTo>
                <a:lnTo>
                  <a:pt x="711" y="146"/>
                </a:lnTo>
                <a:lnTo>
                  <a:pt x="699" y="105"/>
                </a:lnTo>
                <a:lnTo>
                  <a:pt x="714" y="49"/>
                </a:lnTo>
                <a:lnTo>
                  <a:pt x="748" y="19"/>
                </a:lnTo>
                <a:lnTo>
                  <a:pt x="785" y="0"/>
                </a:lnTo>
                <a:lnTo>
                  <a:pt x="800" y="41"/>
                </a:lnTo>
                <a:lnTo>
                  <a:pt x="808" y="82"/>
                </a:lnTo>
                <a:lnTo>
                  <a:pt x="792" y="161"/>
                </a:lnTo>
                <a:lnTo>
                  <a:pt x="755" y="184"/>
                </a:lnTo>
                <a:lnTo>
                  <a:pt x="665" y="214"/>
                </a:lnTo>
                <a:lnTo>
                  <a:pt x="568" y="240"/>
                </a:lnTo>
                <a:lnTo>
                  <a:pt x="407" y="270"/>
                </a:lnTo>
                <a:lnTo>
                  <a:pt x="258" y="274"/>
                </a:lnTo>
                <a:lnTo>
                  <a:pt x="55" y="255"/>
                </a:lnTo>
                <a:lnTo>
                  <a:pt x="0" y="21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505" name="Freeform 41"/>
          <p:cNvSpPr>
            <a:spLocks/>
          </p:cNvSpPr>
          <p:nvPr/>
        </p:nvSpPr>
        <p:spPr bwMode="auto">
          <a:xfrm>
            <a:off x="2181225" y="4714875"/>
            <a:ext cx="495300" cy="379413"/>
          </a:xfrm>
          <a:custGeom>
            <a:avLst/>
            <a:gdLst>
              <a:gd name="T0" fmla="*/ 12 w 439"/>
              <a:gd name="T1" fmla="*/ 390 h 391"/>
              <a:gd name="T2" fmla="*/ 0 w 439"/>
              <a:gd name="T3" fmla="*/ 353 h 391"/>
              <a:gd name="T4" fmla="*/ 22 w 439"/>
              <a:gd name="T5" fmla="*/ 319 h 391"/>
              <a:gd name="T6" fmla="*/ 97 w 439"/>
              <a:gd name="T7" fmla="*/ 289 h 391"/>
              <a:gd name="T8" fmla="*/ 184 w 439"/>
              <a:gd name="T9" fmla="*/ 282 h 391"/>
              <a:gd name="T10" fmla="*/ 243 w 439"/>
              <a:gd name="T11" fmla="*/ 263 h 391"/>
              <a:gd name="T12" fmla="*/ 281 w 439"/>
              <a:gd name="T13" fmla="*/ 229 h 391"/>
              <a:gd name="T14" fmla="*/ 322 w 439"/>
              <a:gd name="T15" fmla="*/ 154 h 391"/>
              <a:gd name="T16" fmla="*/ 355 w 439"/>
              <a:gd name="T17" fmla="*/ 71 h 391"/>
              <a:gd name="T18" fmla="*/ 355 w 439"/>
              <a:gd name="T19" fmla="*/ 30 h 391"/>
              <a:gd name="T20" fmla="*/ 374 w 439"/>
              <a:gd name="T21" fmla="*/ 8 h 391"/>
              <a:gd name="T22" fmla="*/ 400 w 439"/>
              <a:gd name="T23" fmla="*/ 0 h 391"/>
              <a:gd name="T24" fmla="*/ 426 w 439"/>
              <a:gd name="T25" fmla="*/ 19 h 391"/>
              <a:gd name="T26" fmla="*/ 438 w 439"/>
              <a:gd name="T27" fmla="*/ 60 h 391"/>
              <a:gd name="T28" fmla="*/ 434 w 439"/>
              <a:gd name="T29" fmla="*/ 113 h 391"/>
              <a:gd name="T30" fmla="*/ 419 w 439"/>
              <a:gd name="T31" fmla="*/ 150 h 391"/>
              <a:gd name="T32" fmla="*/ 404 w 439"/>
              <a:gd name="T33" fmla="*/ 150 h 391"/>
              <a:gd name="T34" fmla="*/ 397 w 439"/>
              <a:gd name="T35" fmla="*/ 135 h 391"/>
              <a:gd name="T36" fmla="*/ 374 w 439"/>
              <a:gd name="T37" fmla="*/ 132 h 391"/>
              <a:gd name="T38" fmla="*/ 333 w 439"/>
              <a:gd name="T39" fmla="*/ 188 h 391"/>
              <a:gd name="T40" fmla="*/ 284 w 439"/>
              <a:gd name="T41" fmla="*/ 274 h 391"/>
              <a:gd name="T42" fmla="*/ 251 w 439"/>
              <a:gd name="T43" fmla="*/ 311 h 391"/>
              <a:gd name="T44" fmla="*/ 184 w 439"/>
              <a:gd name="T45" fmla="*/ 334 h 391"/>
              <a:gd name="T46" fmla="*/ 105 w 439"/>
              <a:gd name="T47" fmla="*/ 357 h 391"/>
              <a:gd name="T48" fmla="*/ 53 w 439"/>
              <a:gd name="T49" fmla="*/ 375 h 391"/>
              <a:gd name="T50" fmla="*/ 12 w 439"/>
              <a:gd name="T51" fmla="*/ 39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9" h="391">
                <a:moveTo>
                  <a:pt x="12" y="390"/>
                </a:moveTo>
                <a:lnTo>
                  <a:pt x="0" y="353"/>
                </a:lnTo>
                <a:lnTo>
                  <a:pt x="22" y="319"/>
                </a:lnTo>
                <a:lnTo>
                  <a:pt x="97" y="289"/>
                </a:lnTo>
                <a:lnTo>
                  <a:pt x="184" y="282"/>
                </a:lnTo>
                <a:lnTo>
                  <a:pt x="243" y="263"/>
                </a:lnTo>
                <a:lnTo>
                  <a:pt x="281" y="229"/>
                </a:lnTo>
                <a:lnTo>
                  <a:pt x="322" y="154"/>
                </a:lnTo>
                <a:lnTo>
                  <a:pt x="355" y="71"/>
                </a:lnTo>
                <a:lnTo>
                  <a:pt x="355" y="30"/>
                </a:lnTo>
                <a:lnTo>
                  <a:pt x="374" y="8"/>
                </a:lnTo>
                <a:lnTo>
                  <a:pt x="400" y="0"/>
                </a:lnTo>
                <a:lnTo>
                  <a:pt x="426" y="19"/>
                </a:lnTo>
                <a:lnTo>
                  <a:pt x="438" y="60"/>
                </a:lnTo>
                <a:lnTo>
                  <a:pt x="434" y="113"/>
                </a:lnTo>
                <a:lnTo>
                  <a:pt x="419" y="150"/>
                </a:lnTo>
                <a:lnTo>
                  <a:pt x="404" y="150"/>
                </a:lnTo>
                <a:lnTo>
                  <a:pt x="397" y="135"/>
                </a:lnTo>
                <a:lnTo>
                  <a:pt x="374" y="132"/>
                </a:lnTo>
                <a:lnTo>
                  <a:pt x="333" y="188"/>
                </a:lnTo>
                <a:lnTo>
                  <a:pt x="284" y="274"/>
                </a:lnTo>
                <a:lnTo>
                  <a:pt x="251" y="311"/>
                </a:lnTo>
                <a:lnTo>
                  <a:pt x="184" y="334"/>
                </a:lnTo>
                <a:lnTo>
                  <a:pt x="105" y="357"/>
                </a:lnTo>
                <a:lnTo>
                  <a:pt x="53" y="375"/>
                </a:lnTo>
                <a:lnTo>
                  <a:pt x="12" y="39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506" name="Freeform 42"/>
          <p:cNvSpPr>
            <a:spLocks/>
          </p:cNvSpPr>
          <p:nvPr/>
        </p:nvSpPr>
        <p:spPr bwMode="auto">
          <a:xfrm>
            <a:off x="2117725" y="5038725"/>
            <a:ext cx="377825" cy="563563"/>
          </a:xfrm>
          <a:custGeom>
            <a:avLst/>
            <a:gdLst>
              <a:gd name="T0" fmla="*/ 0 w 334"/>
              <a:gd name="T1" fmla="*/ 76 h 579"/>
              <a:gd name="T2" fmla="*/ 18 w 334"/>
              <a:gd name="T3" fmla="*/ 31 h 579"/>
              <a:gd name="T4" fmla="*/ 44 w 334"/>
              <a:gd name="T5" fmla="*/ 0 h 579"/>
              <a:gd name="T6" fmla="*/ 111 w 334"/>
              <a:gd name="T7" fmla="*/ 0 h 579"/>
              <a:gd name="T8" fmla="*/ 179 w 334"/>
              <a:gd name="T9" fmla="*/ 31 h 579"/>
              <a:gd name="T10" fmla="*/ 258 w 334"/>
              <a:gd name="T11" fmla="*/ 116 h 579"/>
              <a:gd name="T12" fmla="*/ 298 w 334"/>
              <a:gd name="T13" fmla="*/ 184 h 579"/>
              <a:gd name="T14" fmla="*/ 325 w 334"/>
              <a:gd name="T15" fmla="*/ 278 h 579"/>
              <a:gd name="T16" fmla="*/ 333 w 334"/>
              <a:gd name="T17" fmla="*/ 386 h 579"/>
              <a:gd name="T18" fmla="*/ 318 w 334"/>
              <a:gd name="T19" fmla="*/ 503 h 579"/>
              <a:gd name="T20" fmla="*/ 280 w 334"/>
              <a:gd name="T21" fmla="*/ 559 h 579"/>
              <a:gd name="T22" fmla="*/ 213 w 334"/>
              <a:gd name="T23" fmla="*/ 578 h 579"/>
              <a:gd name="T24" fmla="*/ 172 w 334"/>
              <a:gd name="T25" fmla="*/ 575 h 579"/>
              <a:gd name="T26" fmla="*/ 138 w 334"/>
              <a:gd name="T27" fmla="*/ 555 h 579"/>
              <a:gd name="T28" fmla="*/ 108 w 334"/>
              <a:gd name="T29" fmla="*/ 529 h 579"/>
              <a:gd name="T30" fmla="*/ 97 w 334"/>
              <a:gd name="T31" fmla="*/ 484 h 579"/>
              <a:gd name="T32" fmla="*/ 104 w 334"/>
              <a:gd name="T33" fmla="*/ 439 h 579"/>
              <a:gd name="T34" fmla="*/ 130 w 334"/>
              <a:gd name="T35" fmla="*/ 413 h 579"/>
              <a:gd name="T36" fmla="*/ 149 w 334"/>
              <a:gd name="T37" fmla="*/ 383 h 579"/>
              <a:gd name="T38" fmla="*/ 156 w 334"/>
              <a:gd name="T39" fmla="*/ 346 h 579"/>
              <a:gd name="T40" fmla="*/ 156 w 334"/>
              <a:gd name="T41" fmla="*/ 311 h 579"/>
              <a:gd name="T42" fmla="*/ 142 w 334"/>
              <a:gd name="T43" fmla="*/ 282 h 579"/>
              <a:gd name="T44" fmla="*/ 89 w 334"/>
              <a:gd name="T45" fmla="*/ 229 h 579"/>
              <a:gd name="T46" fmla="*/ 26 w 334"/>
              <a:gd name="T47" fmla="*/ 169 h 579"/>
              <a:gd name="T48" fmla="*/ 3 w 334"/>
              <a:gd name="T49" fmla="*/ 120 h 579"/>
              <a:gd name="T50" fmla="*/ 0 w 334"/>
              <a:gd name="T51" fmla="*/ 76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579">
                <a:moveTo>
                  <a:pt x="0" y="76"/>
                </a:moveTo>
                <a:lnTo>
                  <a:pt x="18" y="31"/>
                </a:lnTo>
                <a:lnTo>
                  <a:pt x="44" y="0"/>
                </a:lnTo>
                <a:lnTo>
                  <a:pt x="111" y="0"/>
                </a:lnTo>
                <a:lnTo>
                  <a:pt x="179" y="31"/>
                </a:lnTo>
                <a:lnTo>
                  <a:pt x="258" y="116"/>
                </a:lnTo>
                <a:lnTo>
                  <a:pt x="298" y="184"/>
                </a:lnTo>
                <a:lnTo>
                  <a:pt x="325" y="278"/>
                </a:lnTo>
                <a:lnTo>
                  <a:pt x="333" y="386"/>
                </a:lnTo>
                <a:lnTo>
                  <a:pt x="318" y="503"/>
                </a:lnTo>
                <a:lnTo>
                  <a:pt x="280" y="559"/>
                </a:lnTo>
                <a:lnTo>
                  <a:pt x="213" y="578"/>
                </a:lnTo>
                <a:lnTo>
                  <a:pt x="172" y="575"/>
                </a:lnTo>
                <a:lnTo>
                  <a:pt x="138" y="555"/>
                </a:lnTo>
                <a:lnTo>
                  <a:pt x="108" y="529"/>
                </a:lnTo>
                <a:lnTo>
                  <a:pt x="97" y="484"/>
                </a:lnTo>
                <a:lnTo>
                  <a:pt x="104" y="439"/>
                </a:lnTo>
                <a:lnTo>
                  <a:pt x="130" y="413"/>
                </a:lnTo>
                <a:lnTo>
                  <a:pt x="149" y="383"/>
                </a:lnTo>
                <a:lnTo>
                  <a:pt x="156" y="346"/>
                </a:lnTo>
                <a:lnTo>
                  <a:pt x="156" y="311"/>
                </a:lnTo>
                <a:lnTo>
                  <a:pt x="142" y="282"/>
                </a:lnTo>
                <a:lnTo>
                  <a:pt x="89" y="229"/>
                </a:lnTo>
                <a:lnTo>
                  <a:pt x="26" y="169"/>
                </a:lnTo>
                <a:lnTo>
                  <a:pt x="3" y="120"/>
                </a:lnTo>
                <a:lnTo>
                  <a:pt x="0" y="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507" name="Freeform 43"/>
          <p:cNvSpPr>
            <a:spLocks/>
          </p:cNvSpPr>
          <p:nvPr/>
        </p:nvSpPr>
        <p:spPr bwMode="auto">
          <a:xfrm>
            <a:off x="2032000" y="4656138"/>
            <a:ext cx="387350" cy="296862"/>
          </a:xfrm>
          <a:custGeom>
            <a:avLst/>
            <a:gdLst>
              <a:gd name="T0" fmla="*/ 250 w 342"/>
              <a:gd name="T1" fmla="*/ 166 h 305"/>
              <a:gd name="T2" fmla="*/ 224 w 342"/>
              <a:gd name="T3" fmla="*/ 113 h 305"/>
              <a:gd name="T4" fmla="*/ 176 w 342"/>
              <a:gd name="T5" fmla="*/ 49 h 305"/>
              <a:gd name="T6" fmla="*/ 131 w 342"/>
              <a:gd name="T7" fmla="*/ 8 h 305"/>
              <a:gd name="T8" fmla="*/ 78 w 342"/>
              <a:gd name="T9" fmla="*/ 0 h 305"/>
              <a:gd name="T10" fmla="*/ 34 w 342"/>
              <a:gd name="T11" fmla="*/ 16 h 305"/>
              <a:gd name="T12" fmla="*/ 3 w 342"/>
              <a:gd name="T13" fmla="*/ 53 h 305"/>
              <a:gd name="T14" fmla="*/ 0 w 342"/>
              <a:gd name="T15" fmla="*/ 105 h 305"/>
              <a:gd name="T16" fmla="*/ 22 w 342"/>
              <a:gd name="T17" fmla="*/ 180 h 305"/>
              <a:gd name="T18" fmla="*/ 78 w 342"/>
              <a:gd name="T19" fmla="*/ 251 h 305"/>
              <a:gd name="T20" fmla="*/ 142 w 342"/>
              <a:gd name="T21" fmla="*/ 300 h 305"/>
              <a:gd name="T22" fmla="*/ 202 w 342"/>
              <a:gd name="T23" fmla="*/ 304 h 305"/>
              <a:gd name="T24" fmla="*/ 239 w 342"/>
              <a:gd name="T25" fmla="*/ 289 h 305"/>
              <a:gd name="T26" fmla="*/ 247 w 342"/>
              <a:gd name="T27" fmla="*/ 267 h 305"/>
              <a:gd name="T28" fmla="*/ 250 w 342"/>
              <a:gd name="T29" fmla="*/ 233 h 305"/>
              <a:gd name="T30" fmla="*/ 295 w 342"/>
              <a:gd name="T31" fmla="*/ 241 h 305"/>
              <a:gd name="T32" fmla="*/ 325 w 342"/>
              <a:gd name="T33" fmla="*/ 255 h 305"/>
              <a:gd name="T34" fmla="*/ 341 w 342"/>
              <a:gd name="T35" fmla="*/ 233 h 305"/>
              <a:gd name="T36" fmla="*/ 325 w 342"/>
              <a:gd name="T37" fmla="*/ 218 h 305"/>
              <a:gd name="T38" fmla="*/ 276 w 342"/>
              <a:gd name="T39" fmla="*/ 199 h 305"/>
              <a:gd name="T40" fmla="*/ 247 w 342"/>
              <a:gd name="T41" fmla="*/ 188 h 305"/>
              <a:gd name="T42" fmla="*/ 250 w 342"/>
              <a:gd name="T43" fmla="*/ 16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2" h="305">
                <a:moveTo>
                  <a:pt x="250" y="166"/>
                </a:moveTo>
                <a:lnTo>
                  <a:pt x="224" y="113"/>
                </a:lnTo>
                <a:lnTo>
                  <a:pt x="176" y="49"/>
                </a:lnTo>
                <a:lnTo>
                  <a:pt x="131" y="8"/>
                </a:lnTo>
                <a:lnTo>
                  <a:pt x="78" y="0"/>
                </a:lnTo>
                <a:lnTo>
                  <a:pt x="34" y="16"/>
                </a:lnTo>
                <a:lnTo>
                  <a:pt x="3" y="53"/>
                </a:lnTo>
                <a:lnTo>
                  <a:pt x="0" y="105"/>
                </a:lnTo>
                <a:lnTo>
                  <a:pt x="22" y="180"/>
                </a:lnTo>
                <a:lnTo>
                  <a:pt x="78" y="251"/>
                </a:lnTo>
                <a:lnTo>
                  <a:pt x="142" y="300"/>
                </a:lnTo>
                <a:lnTo>
                  <a:pt x="202" y="304"/>
                </a:lnTo>
                <a:lnTo>
                  <a:pt x="239" y="289"/>
                </a:lnTo>
                <a:lnTo>
                  <a:pt x="247" y="267"/>
                </a:lnTo>
                <a:lnTo>
                  <a:pt x="250" y="233"/>
                </a:lnTo>
                <a:lnTo>
                  <a:pt x="295" y="241"/>
                </a:lnTo>
                <a:lnTo>
                  <a:pt x="325" y="255"/>
                </a:lnTo>
                <a:lnTo>
                  <a:pt x="341" y="233"/>
                </a:lnTo>
                <a:lnTo>
                  <a:pt x="325" y="218"/>
                </a:lnTo>
                <a:lnTo>
                  <a:pt x="276" y="199"/>
                </a:lnTo>
                <a:lnTo>
                  <a:pt x="247" y="188"/>
                </a:lnTo>
                <a:lnTo>
                  <a:pt x="250" y="16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508" name="Freeform 44"/>
          <p:cNvSpPr>
            <a:spLocks/>
          </p:cNvSpPr>
          <p:nvPr/>
        </p:nvSpPr>
        <p:spPr bwMode="auto">
          <a:xfrm>
            <a:off x="2205038" y="5505450"/>
            <a:ext cx="239712" cy="555625"/>
          </a:xfrm>
          <a:custGeom>
            <a:avLst/>
            <a:gdLst>
              <a:gd name="T0" fmla="*/ 52 w 211"/>
              <a:gd name="T1" fmla="*/ 0 h 571"/>
              <a:gd name="T2" fmla="*/ 90 w 211"/>
              <a:gd name="T3" fmla="*/ 4 h 571"/>
              <a:gd name="T4" fmla="*/ 116 w 211"/>
              <a:gd name="T5" fmla="*/ 53 h 571"/>
              <a:gd name="T6" fmla="*/ 109 w 211"/>
              <a:gd name="T7" fmla="*/ 102 h 571"/>
              <a:gd name="T8" fmla="*/ 97 w 211"/>
              <a:gd name="T9" fmla="*/ 203 h 571"/>
              <a:gd name="T10" fmla="*/ 101 w 211"/>
              <a:gd name="T11" fmla="*/ 267 h 571"/>
              <a:gd name="T12" fmla="*/ 97 w 211"/>
              <a:gd name="T13" fmla="*/ 331 h 571"/>
              <a:gd name="T14" fmla="*/ 68 w 211"/>
              <a:gd name="T15" fmla="*/ 462 h 571"/>
              <a:gd name="T16" fmla="*/ 60 w 211"/>
              <a:gd name="T17" fmla="*/ 495 h 571"/>
              <a:gd name="T18" fmla="*/ 68 w 211"/>
              <a:gd name="T19" fmla="*/ 503 h 571"/>
              <a:gd name="T20" fmla="*/ 109 w 211"/>
              <a:gd name="T21" fmla="*/ 481 h 571"/>
              <a:gd name="T22" fmla="*/ 176 w 211"/>
              <a:gd name="T23" fmla="*/ 469 h 571"/>
              <a:gd name="T24" fmla="*/ 210 w 211"/>
              <a:gd name="T25" fmla="*/ 485 h 571"/>
              <a:gd name="T26" fmla="*/ 206 w 211"/>
              <a:gd name="T27" fmla="*/ 511 h 571"/>
              <a:gd name="T28" fmla="*/ 161 w 211"/>
              <a:gd name="T29" fmla="*/ 522 h 571"/>
              <a:gd name="T30" fmla="*/ 109 w 211"/>
              <a:gd name="T31" fmla="*/ 526 h 571"/>
              <a:gd name="T32" fmla="*/ 56 w 211"/>
              <a:gd name="T33" fmla="*/ 548 h 571"/>
              <a:gd name="T34" fmla="*/ 16 w 211"/>
              <a:gd name="T35" fmla="*/ 570 h 571"/>
              <a:gd name="T36" fmla="*/ 0 w 211"/>
              <a:gd name="T37" fmla="*/ 560 h 571"/>
              <a:gd name="T38" fmla="*/ 0 w 211"/>
              <a:gd name="T39" fmla="*/ 522 h 571"/>
              <a:gd name="T40" fmla="*/ 30 w 211"/>
              <a:gd name="T41" fmla="*/ 451 h 571"/>
              <a:gd name="T42" fmla="*/ 45 w 211"/>
              <a:gd name="T43" fmla="*/ 368 h 571"/>
              <a:gd name="T44" fmla="*/ 52 w 211"/>
              <a:gd name="T45" fmla="*/ 252 h 571"/>
              <a:gd name="T46" fmla="*/ 38 w 211"/>
              <a:gd name="T47" fmla="*/ 147 h 571"/>
              <a:gd name="T48" fmla="*/ 23 w 211"/>
              <a:gd name="T49" fmla="*/ 65 h 571"/>
              <a:gd name="T50" fmla="*/ 38 w 211"/>
              <a:gd name="T51" fmla="*/ 0 h 571"/>
              <a:gd name="T52" fmla="*/ 52 w 211"/>
              <a:gd name="T53"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1" h="571">
                <a:moveTo>
                  <a:pt x="52" y="0"/>
                </a:moveTo>
                <a:lnTo>
                  <a:pt x="90" y="4"/>
                </a:lnTo>
                <a:lnTo>
                  <a:pt x="116" y="53"/>
                </a:lnTo>
                <a:lnTo>
                  <a:pt x="109" y="102"/>
                </a:lnTo>
                <a:lnTo>
                  <a:pt x="97" y="203"/>
                </a:lnTo>
                <a:lnTo>
                  <a:pt x="101" y="267"/>
                </a:lnTo>
                <a:lnTo>
                  <a:pt x="97" y="331"/>
                </a:lnTo>
                <a:lnTo>
                  <a:pt x="68" y="462"/>
                </a:lnTo>
                <a:lnTo>
                  <a:pt x="60" y="495"/>
                </a:lnTo>
                <a:lnTo>
                  <a:pt x="68" y="503"/>
                </a:lnTo>
                <a:lnTo>
                  <a:pt x="109" y="481"/>
                </a:lnTo>
                <a:lnTo>
                  <a:pt x="176" y="469"/>
                </a:lnTo>
                <a:lnTo>
                  <a:pt x="210" y="485"/>
                </a:lnTo>
                <a:lnTo>
                  <a:pt x="206" y="511"/>
                </a:lnTo>
                <a:lnTo>
                  <a:pt x="161" y="522"/>
                </a:lnTo>
                <a:lnTo>
                  <a:pt x="109" y="526"/>
                </a:lnTo>
                <a:lnTo>
                  <a:pt x="56" y="548"/>
                </a:lnTo>
                <a:lnTo>
                  <a:pt x="16" y="570"/>
                </a:lnTo>
                <a:lnTo>
                  <a:pt x="0" y="560"/>
                </a:lnTo>
                <a:lnTo>
                  <a:pt x="0" y="522"/>
                </a:lnTo>
                <a:lnTo>
                  <a:pt x="30" y="451"/>
                </a:lnTo>
                <a:lnTo>
                  <a:pt x="45" y="368"/>
                </a:lnTo>
                <a:lnTo>
                  <a:pt x="52" y="252"/>
                </a:lnTo>
                <a:lnTo>
                  <a:pt x="38" y="147"/>
                </a:lnTo>
                <a:lnTo>
                  <a:pt x="23" y="65"/>
                </a:lnTo>
                <a:lnTo>
                  <a:pt x="38" y="0"/>
                </a:lnTo>
                <a:lnTo>
                  <a:pt x="5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509" name="Freeform 45"/>
          <p:cNvSpPr>
            <a:spLocks/>
          </p:cNvSpPr>
          <p:nvPr/>
        </p:nvSpPr>
        <p:spPr bwMode="auto">
          <a:xfrm>
            <a:off x="2336800" y="5454650"/>
            <a:ext cx="382588" cy="647700"/>
          </a:xfrm>
          <a:custGeom>
            <a:avLst/>
            <a:gdLst>
              <a:gd name="T0" fmla="*/ 72 w 338"/>
              <a:gd name="T1" fmla="*/ 7 h 665"/>
              <a:gd name="T2" fmla="*/ 19 w 338"/>
              <a:gd name="T3" fmla="*/ 0 h 665"/>
              <a:gd name="T4" fmla="*/ 0 w 338"/>
              <a:gd name="T5" fmla="*/ 38 h 665"/>
              <a:gd name="T6" fmla="*/ 19 w 338"/>
              <a:gd name="T7" fmla="*/ 82 h 665"/>
              <a:gd name="T8" fmla="*/ 72 w 338"/>
              <a:gd name="T9" fmla="*/ 157 h 665"/>
              <a:gd name="T10" fmla="*/ 112 w 338"/>
              <a:gd name="T11" fmla="*/ 267 h 665"/>
              <a:gd name="T12" fmla="*/ 127 w 338"/>
              <a:gd name="T13" fmla="*/ 356 h 665"/>
              <a:gd name="T14" fmla="*/ 120 w 338"/>
              <a:gd name="T15" fmla="*/ 450 h 665"/>
              <a:gd name="T16" fmla="*/ 105 w 338"/>
              <a:gd name="T17" fmla="*/ 570 h 665"/>
              <a:gd name="T18" fmla="*/ 90 w 338"/>
              <a:gd name="T19" fmla="*/ 638 h 665"/>
              <a:gd name="T20" fmla="*/ 98 w 338"/>
              <a:gd name="T21" fmla="*/ 664 h 665"/>
              <a:gd name="T22" fmla="*/ 124 w 338"/>
              <a:gd name="T23" fmla="*/ 664 h 665"/>
              <a:gd name="T24" fmla="*/ 172 w 338"/>
              <a:gd name="T25" fmla="*/ 641 h 665"/>
              <a:gd name="T26" fmla="*/ 247 w 338"/>
              <a:gd name="T27" fmla="*/ 626 h 665"/>
              <a:gd name="T28" fmla="*/ 326 w 338"/>
              <a:gd name="T29" fmla="*/ 626 h 665"/>
              <a:gd name="T30" fmla="*/ 337 w 338"/>
              <a:gd name="T31" fmla="*/ 604 h 665"/>
              <a:gd name="T32" fmla="*/ 292 w 338"/>
              <a:gd name="T33" fmla="*/ 574 h 665"/>
              <a:gd name="T34" fmla="*/ 269 w 338"/>
              <a:gd name="T35" fmla="*/ 574 h 665"/>
              <a:gd name="T36" fmla="*/ 172 w 338"/>
              <a:gd name="T37" fmla="*/ 604 h 665"/>
              <a:gd name="T38" fmla="*/ 143 w 338"/>
              <a:gd name="T39" fmla="*/ 615 h 665"/>
              <a:gd name="T40" fmla="*/ 135 w 338"/>
              <a:gd name="T41" fmla="*/ 600 h 665"/>
              <a:gd name="T42" fmla="*/ 150 w 338"/>
              <a:gd name="T43" fmla="*/ 503 h 665"/>
              <a:gd name="T44" fmla="*/ 169 w 338"/>
              <a:gd name="T45" fmla="*/ 397 h 665"/>
              <a:gd name="T46" fmla="*/ 172 w 338"/>
              <a:gd name="T47" fmla="*/ 304 h 665"/>
              <a:gd name="T48" fmla="*/ 157 w 338"/>
              <a:gd name="T49" fmla="*/ 210 h 665"/>
              <a:gd name="T50" fmla="*/ 131 w 338"/>
              <a:gd name="T51" fmla="*/ 101 h 665"/>
              <a:gd name="T52" fmla="*/ 101 w 338"/>
              <a:gd name="T53" fmla="*/ 19 h 665"/>
              <a:gd name="T54" fmla="*/ 72 w 338"/>
              <a:gd name="T55" fmla="*/ 7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8" h="665">
                <a:moveTo>
                  <a:pt x="72" y="7"/>
                </a:moveTo>
                <a:lnTo>
                  <a:pt x="19" y="0"/>
                </a:lnTo>
                <a:lnTo>
                  <a:pt x="0" y="38"/>
                </a:lnTo>
                <a:lnTo>
                  <a:pt x="19" y="82"/>
                </a:lnTo>
                <a:lnTo>
                  <a:pt x="72" y="157"/>
                </a:lnTo>
                <a:lnTo>
                  <a:pt x="112" y="267"/>
                </a:lnTo>
                <a:lnTo>
                  <a:pt x="127" y="356"/>
                </a:lnTo>
                <a:lnTo>
                  <a:pt x="120" y="450"/>
                </a:lnTo>
                <a:lnTo>
                  <a:pt x="105" y="570"/>
                </a:lnTo>
                <a:lnTo>
                  <a:pt x="90" y="638"/>
                </a:lnTo>
                <a:lnTo>
                  <a:pt x="98" y="664"/>
                </a:lnTo>
                <a:lnTo>
                  <a:pt x="124" y="664"/>
                </a:lnTo>
                <a:lnTo>
                  <a:pt x="172" y="641"/>
                </a:lnTo>
                <a:lnTo>
                  <a:pt x="247" y="626"/>
                </a:lnTo>
                <a:lnTo>
                  <a:pt x="326" y="626"/>
                </a:lnTo>
                <a:lnTo>
                  <a:pt x="337" y="604"/>
                </a:lnTo>
                <a:lnTo>
                  <a:pt x="292" y="574"/>
                </a:lnTo>
                <a:lnTo>
                  <a:pt x="269" y="574"/>
                </a:lnTo>
                <a:lnTo>
                  <a:pt x="172" y="604"/>
                </a:lnTo>
                <a:lnTo>
                  <a:pt x="143" y="615"/>
                </a:lnTo>
                <a:lnTo>
                  <a:pt x="135" y="600"/>
                </a:lnTo>
                <a:lnTo>
                  <a:pt x="150" y="503"/>
                </a:lnTo>
                <a:lnTo>
                  <a:pt x="169" y="397"/>
                </a:lnTo>
                <a:lnTo>
                  <a:pt x="172" y="304"/>
                </a:lnTo>
                <a:lnTo>
                  <a:pt x="157" y="210"/>
                </a:lnTo>
                <a:lnTo>
                  <a:pt x="131" y="101"/>
                </a:lnTo>
                <a:lnTo>
                  <a:pt x="101" y="19"/>
                </a:lnTo>
                <a:lnTo>
                  <a:pt x="72" y="7"/>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8510" name="Object 46"/>
          <p:cNvGraphicFramePr>
            <a:graphicFrameLocks/>
          </p:cNvGraphicFramePr>
          <p:nvPr/>
        </p:nvGraphicFramePr>
        <p:xfrm>
          <a:off x="2708275" y="4711700"/>
          <a:ext cx="293688" cy="371475"/>
        </p:xfrm>
        <a:graphic>
          <a:graphicData uri="http://schemas.openxmlformats.org/presentationml/2006/ole">
            <mc:AlternateContent xmlns:mc="http://schemas.openxmlformats.org/markup-compatibility/2006">
              <mc:Choice xmlns:v="urn:schemas-microsoft-com:vml" Requires="v">
                <p:oleObj spid="_x0000_s318520" name="剪辑" r:id="rId11" imgW="2489040" imgH="3662280" progId="MS_ClipArt_Gallery.2">
                  <p:embed/>
                </p:oleObj>
              </mc:Choice>
              <mc:Fallback>
                <p:oleObj name="剪辑" r:id="rId11" imgW="2489040" imgH="3662280" progId="MS_ClipArt_Gallery.2">
                  <p:embed/>
                  <p:pic>
                    <p:nvPicPr>
                      <p:cNvPr id="0" name="Object 4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8275" y="4711700"/>
                        <a:ext cx="29368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8511" name="Arc 47"/>
          <p:cNvSpPr>
            <a:spLocks/>
          </p:cNvSpPr>
          <p:nvPr/>
        </p:nvSpPr>
        <p:spPr bwMode="auto">
          <a:xfrm rot="10800000">
            <a:off x="2555875" y="2420938"/>
            <a:ext cx="923925" cy="352425"/>
          </a:xfrm>
          <a:custGeom>
            <a:avLst/>
            <a:gdLst>
              <a:gd name="G0" fmla="+- 19575 0 0"/>
              <a:gd name="G1" fmla="+- 0 0 0"/>
              <a:gd name="G2" fmla="+- 21600 0 0"/>
              <a:gd name="T0" fmla="*/ 37391 w 37391"/>
              <a:gd name="T1" fmla="*/ 12212 h 21600"/>
              <a:gd name="T2" fmla="*/ 0 w 37391"/>
              <a:gd name="T3" fmla="*/ 9131 h 21600"/>
              <a:gd name="T4" fmla="*/ 19575 w 37391"/>
              <a:gd name="T5" fmla="*/ 0 h 21600"/>
            </a:gdLst>
            <a:ahLst/>
            <a:cxnLst>
              <a:cxn ang="0">
                <a:pos x="T0" y="T1"/>
              </a:cxn>
              <a:cxn ang="0">
                <a:pos x="T2" y="T3"/>
              </a:cxn>
              <a:cxn ang="0">
                <a:pos x="T4" y="T5"/>
              </a:cxn>
            </a:cxnLst>
            <a:rect l="0" t="0" r="r" b="b"/>
            <a:pathLst>
              <a:path w="37391" h="21600" fill="none" extrusionOk="0">
                <a:moveTo>
                  <a:pt x="37391" y="12212"/>
                </a:moveTo>
                <a:cubicBezTo>
                  <a:pt x="33363" y="18087"/>
                  <a:pt x="26698" y="21599"/>
                  <a:pt x="19575" y="21600"/>
                </a:cubicBezTo>
                <a:cubicBezTo>
                  <a:pt x="11181" y="21600"/>
                  <a:pt x="3548" y="16737"/>
                  <a:pt x="-1" y="9131"/>
                </a:cubicBezTo>
              </a:path>
              <a:path w="37391" h="21600" stroke="0" extrusionOk="0">
                <a:moveTo>
                  <a:pt x="37391" y="12212"/>
                </a:moveTo>
                <a:cubicBezTo>
                  <a:pt x="33363" y="18087"/>
                  <a:pt x="26698" y="21599"/>
                  <a:pt x="19575" y="21600"/>
                </a:cubicBezTo>
                <a:cubicBezTo>
                  <a:pt x="11181" y="21600"/>
                  <a:pt x="3548" y="16737"/>
                  <a:pt x="-1" y="9131"/>
                </a:cubicBezTo>
                <a:lnTo>
                  <a:pt x="19575" y="0"/>
                </a:lnTo>
                <a:close/>
              </a:path>
            </a:pathLst>
          </a:custGeom>
          <a:noFill/>
          <a:ln w="50800" cap="rnd">
            <a:solidFill>
              <a:schemeClr val="bg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12" name="Arc 48"/>
          <p:cNvSpPr>
            <a:spLocks/>
          </p:cNvSpPr>
          <p:nvPr/>
        </p:nvSpPr>
        <p:spPr bwMode="auto">
          <a:xfrm rot="10800000">
            <a:off x="5292725" y="2205038"/>
            <a:ext cx="923925" cy="352425"/>
          </a:xfrm>
          <a:custGeom>
            <a:avLst/>
            <a:gdLst>
              <a:gd name="G0" fmla="+- 19575 0 0"/>
              <a:gd name="G1" fmla="+- 0 0 0"/>
              <a:gd name="G2" fmla="+- 21600 0 0"/>
              <a:gd name="T0" fmla="*/ 37391 w 37391"/>
              <a:gd name="T1" fmla="*/ 12212 h 21600"/>
              <a:gd name="T2" fmla="*/ 0 w 37391"/>
              <a:gd name="T3" fmla="*/ 9131 h 21600"/>
              <a:gd name="T4" fmla="*/ 19575 w 37391"/>
              <a:gd name="T5" fmla="*/ 0 h 21600"/>
            </a:gdLst>
            <a:ahLst/>
            <a:cxnLst>
              <a:cxn ang="0">
                <a:pos x="T0" y="T1"/>
              </a:cxn>
              <a:cxn ang="0">
                <a:pos x="T2" y="T3"/>
              </a:cxn>
              <a:cxn ang="0">
                <a:pos x="T4" y="T5"/>
              </a:cxn>
            </a:cxnLst>
            <a:rect l="0" t="0" r="r" b="b"/>
            <a:pathLst>
              <a:path w="37391" h="21600" fill="none" extrusionOk="0">
                <a:moveTo>
                  <a:pt x="37391" y="12212"/>
                </a:moveTo>
                <a:cubicBezTo>
                  <a:pt x="33363" y="18087"/>
                  <a:pt x="26698" y="21599"/>
                  <a:pt x="19575" y="21600"/>
                </a:cubicBezTo>
                <a:cubicBezTo>
                  <a:pt x="11181" y="21600"/>
                  <a:pt x="3548" y="16737"/>
                  <a:pt x="-1" y="9131"/>
                </a:cubicBezTo>
              </a:path>
              <a:path w="37391" h="21600" stroke="0" extrusionOk="0">
                <a:moveTo>
                  <a:pt x="37391" y="12212"/>
                </a:moveTo>
                <a:cubicBezTo>
                  <a:pt x="33363" y="18087"/>
                  <a:pt x="26698" y="21599"/>
                  <a:pt x="19575" y="21600"/>
                </a:cubicBezTo>
                <a:cubicBezTo>
                  <a:pt x="11181" y="21600"/>
                  <a:pt x="3548" y="16737"/>
                  <a:pt x="-1" y="9131"/>
                </a:cubicBezTo>
                <a:lnTo>
                  <a:pt x="19575" y="0"/>
                </a:lnTo>
                <a:close/>
              </a:path>
            </a:pathLst>
          </a:custGeom>
          <a:noFill/>
          <a:ln w="50800" cap="rnd">
            <a:solidFill>
              <a:schemeClr val="bg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13" name="Arc 49"/>
          <p:cNvSpPr>
            <a:spLocks/>
          </p:cNvSpPr>
          <p:nvPr/>
        </p:nvSpPr>
        <p:spPr bwMode="auto">
          <a:xfrm rot="18420000">
            <a:off x="7218363" y="4598987"/>
            <a:ext cx="1042988" cy="430213"/>
          </a:xfrm>
          <a:custGeom>
            <a:avLst/>
            <a:gdLst>
              <a:gd name="G0" fmla="+- 20657 0 0"/>
              <a:gd name="G1" fmla="+- 3803 0 0"/>
              <a:gd name="G2" fmla="+- 21600 0 0"/>
              <a:gd name="T0" fmla="*/ 41920 w 42257"/>
              <a:gd name="T1" fmla="*/ 0 h 25403"/>
              <a:gd name="T2" fmla="*/ 0 w 42257"/>
              <a:gd name="T3" fmla="*/ 10114 h 25403"/>
              <a:gd name="T4" fmla="*/ 20657 w 42257"/>
              <a:gd name="T5" fmla="*/ 3803 h 25403"/>
            </a:gdLst>
            <a:ahLst/>
            <a:cxnLst>
              <a:cxn ang="0">
                <a:pos x="T0" y="T1"/>
              </a:cxn>
              <a:cxn ang="0">
                <a:pos x="T2" y="T3"/>
              </a:cxn>
              <a:cxn ang="0">
                <a:pos x="T4" y="T5"/>
              </a:cxn>
            </a:cxnLst>
            <a:rect l="0" t="0" r="r" b="b"/>
            <a:pathLst>
              <a:path w="42257" h="25403" fill="none" extrusionOk="0">
                <a:moveTo>
                  <a:pt x="41919" y="0"/>
                </a:moveTo>
                <a:cubicBezTo>
                  <a:pt x="42144" y="1255"/>
                  <a:pt x="42257" y="2527"/>
                  <a:pt x="42257" y="3803"/>
                </a:cubicBezTo>
                <a:cubicBezTo>
                  <a:pt x="42257" y="15732"/>
                  <a:pt x="32586" y="25403"/>
                  <a:pt x="20657" y="25403"/>
                </a:cubicBezTo>
                <a:cubicBezTo>
                  <a:pt x="11158" y="25403"/>
                  <a:pt x="2774" y="19198"/>
                  <a:pt x="-1" y="10114"/>
                </a:cubicBezTo>
              </a:path>
              <a:path w="42257" h="25403" stroke="0" extrusionOk="0">
                <a:moveTo>
                  <a:pt x="41919" y="0"/>
                </a:moveTo>
                <a:cubicBezTo>
                  <a:pt x="42144" y="1255"/>
                  <a:pt x="42257" y="2527"/>
                  <a:pt x="42257" y="3803"/>
                </a:cubicBezTo>
                <a:cubicBezTo>
                  <a:pt x="42257" y="15732"/>
                  <a:pt x="32586" y="25403"/>
                  <a:pt x="20657" y="25403"/>
                </a:cubicBezTo>
                <a:cubicBezTo>
                  <a:pt x="11158" y="25403"/>
                  <a:pt x="2774" y="19198"/>
                  <a:pt x="-1" y="10114"/>
                </a:cubicBezTo>
                <a:lnTo>
                  <a:pt x="20657" y="3803"/>
                </a:lnTo>
                <a:close/>
              </a:path>
            </a:pathLst>
          </a:custGeom>
          <a:noFill/>
          <a:ln w="50800" cap="rnd">
            <a:solidFill>
              <a:schemeClr val="bg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14" name="Arc 50"/>
          <p:cNvSpPr>
            <a:spLocks/>
          </p:cNvSpPr>
          <p:nvPr/>
        </p:nvSpPr>
        <p:spPr bwMode="auto">
          <a:xfrm rot="10800000">
            <a:off x="3200400" y="5300663"/>
            <a:ext cx="2081213" cy="566737"/>
          </a:xfrm>
          <a:custGeom>
            <a:avLst/>
            <a:gdLst>
              <a:gd name="G0" fmla="+- 17795 0 0"/>
              <a:gd name="G1" fmla="+- 21600 0 0"/>
              <a:gd name="G2" fmla="+- 21600 0 0"/>
              <a:gd name="T0" fmla="*/ 0 w 37320"/>
              <a:gd name="T1" fmla="*/ 9356 h 21600"/>
              <a:gd name="T2" fmla="*/ 37320 w 37320"/>
              <a:gd name="T3" fmla="*/ 12362 h 21600"/>
              <a:gd name="T4" fmla="*/ 17795 w 37320"/>
              <a:gd name="T5" fmla="*/ 21600 h 21600"/>
            </a:gdLst>
            <a:ahLst/>
            <a:cxnLst>
              <a:cxn ang="0">
                <a:pos x="T0" y="T1"/>
              </a:cxn>
              <a:cxn ang="0">
                <a:pos x="T2" y="T3"/>
              </a:cxn>
              <a:cxn ang="0">
                <a:pos x="T4" y="T5"/>
              </a:cxn>
            </a:cxnLst>
            <a:rect l="0" t="0" r="r" b="b"/>
            <a:pathLst>
              <a:path w="37320" h="21600" fill="none" extrusionOk="0">
                <a:moveTo>
                  <a:pt x="0" y="9356"/>
                </a:moveTo>
                <a:cubicBezTo>
                  <a:pt x="4030" y="3498"/>
                  <a:pt x="10685" y="-1"/>
                  <a:pt x="17795" y="0"/>
                </a:cubicBezTo>
                <a:cubicBezTo>
                  <a:pt x="26145" y="0"/>
                  <a:pt x="33748" y="4813"/>
                  <a:pt x="37319" y="12362"/>
                </a:cubicBezTo>
              </a:path>
              <a:path w="37320" h="21600" stroke="0" extrusionOk="0">
                <a:moveTo>
                  <a:pt x="0" y="9356"/>
                </a:moveTo>
                <a:cubicBezTo>
                  <a:pt x="4030" y="3498"/>
                  <a:pt x="10685" y="-1"/>
                  <a:pt x="17795" y="0"/>
                </a:cubicBezTo>
                <a:cubicBezTo>
                  <a:pt x="26145" y="0"/>
                  <a:pt x="33748" y="4813"/>
                  <a:pt x="37319" y="12362"/>
                </a:cubicBezTo>
                <a:lnTo>
                  <a:pt x="17795" y="21600"/>
                </a:lnTo>
                <a:close/>
              </a:path>
            </a:pathLst>
          </a:custGeom>
          <a:noFill/>
          <a:ln w="50800" cap="rnd">
            <a:solidFill>
              <a:schemeClr val="bg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515" name="Rectangle 51"/>
          <p:cNvSpPr>
            <a:spLocks noChangeArrowheads="1"/>
          </p:cNvSpPr>
          <p:nvPr/>
        </p:nvSpPr>
        <p:spPr bwMode="auto">
          <a:xfrm>
            <a:off x="712788" y="1208088"/>
            <a:ext cx="77724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lvl="1">
              <a:spcBef>
                <a:spcPct val="50000"/>
              </a:spcBef>
            </a:pPr>
            <a:r>
              <a:rPr kumimoji="1" lang="zh-CN" altLang="en-US" sz="4400">
                <a:solidFill>
                  <a:schemeClr val="tx2"/>
                </a:solidFill>
                <a:latin typeface="宋体" pitchFamily="2" charset="-122"/>
              </a:rPr>
              <a:t>测试活动的生命周期</a:t>
            </a:r>
          </a:p>
        </p:txBody>
      </p:sp>
    </p:spTree>
  </p:cSld>
  <p:clrMapOvr>
    <a:masterClrMapping/>
  </p:clrMapOvr>
  <p:transition/>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ChangeArrowheads="1"/>
          </p:cNvSpPr>
          <p:nvPr/>
        </p:nvSpPr>
        <p:spPr bwMode="auto">
          <a:xfrm>
            <a:off x="576263" y="1208088"/>
            <a:ext cx="7773987"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lvl="1">
              <a:spcBef>
                <a:spcPct val="50000"/>
              </a:spcBef>
            </a:pPr>
            <a:r>
              <a:rPr kumimoji="1" lang="zh-CN" altLang="en-US" sz="4400">
                <a:solidFill>
                  <a:schemeClr val="tx2"/>
                </a:solidFill>
                <a:latin typeface="宋体" pitchFamily="2" charset="-122"/>
              </a:rPr>
              <a:t>软件测试小组</a:t>
            </a:r>
          </a:p>
        </p:txBody>
      </p:sp>
      <p:sp>
        <p:nvSpPr>
          <p:cNvPr id="319491" name="Text Box 3"/>
          <p:cNvSpPr txBox="1">
            <a:spLocks noChangeArrowheads="1"/>
          </p:cNvSpPr>
          <p:nvPr/>
        </p:nvSpPr>
        <p:spPr bwMode="auto">
          <a:xfrm>
            <a:off x="990600" y="3581400"/>
            <a:ext cx="990600" cy="392113"/>
          </a:xfrm>
          <a:prstGeom prst="rect">
            <a:avLst/>
          </a:prstGeom>
          <a:solidFill>
            <a:srgbClr val="99FF33"/>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1414" tIns="45708" rIns="91414" bIns="45708">
            <a:spAutoFit/>
          </a:bodyPr>
          <a:lstStyle/>
          <a:p>
            <a:pPr algn="ctr">
              <a:spcBef>
                <a:spcPct val="50000"/>
              </a:spcBef>
            </a:pPr>
            <a:r>
              <a:rPr kumimoji="1" lang="zh-CN" altLang="en-US" sz="2000">
                <a:solidFill>
                  <a:srgbClr val="000099"/>
                </a:solidFill>
                <a:latin typeface="Times New Roman" pitchFamily="18" charset="0"/>
                <a:ea typeface="方正姚体" pitchFamily="2" charset="-122"/>
              </a:rPr>
              <a:t>测试组</a:t>
            </a:r>
          </a:p>
        </p:txBody>
      </p:sp>
      <p:sp>
        <p:nvSpPr>
          <p:cNvPr id="319492" name="Text Box 4"/>
          <p:cNvSpPr txBox="1">
            <a:spLocks noChangeArrowheads="1"/>
          </p:cNvSpPr>
          <p:nvPr/>
        </p:nvSpPr>
        <p:spPr bwMode="auto">
          <a:xfrm>
            <a:off x="3048000" y="2438400"/>
            <a:ext cx="1219200" cy="696913"/>
          </a:xfrm>
          <a:prstGeom prst="rect">
            <a:avLst/>
          </a:prstGeom>
          <a:solidFill>
            <a:srgbClr val="99FF33"/>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1414" tIns="45708" rIns="91414" bIns="45708">
            <a:spAutoFit/>
          </a:bodyPr>
          <a:lstStyle/>
          <a:p>
            <a:pPr algn="ctr">
              <a:spcBef>
                <a:spcPct val="50000"/>
              </a:spcBef>
            </a:pPr>
            <a:r>
              <a:rPr kumimoji="1" lang="zh-CN" altLang="en-US" sz="2000">
                <a:solidFill>
                  <a:srgbClr val="000099"/>
                </a:solidFill>
                <a:latin typeface="Times New Roman" pitchFamily="18" charset="0"/>
                <a:ea typeface="方正姚体" pitchFamily="2" charset="-122"/>
              </a:rPr>
              <a:t>测试经理</a:t>
            </a:r>
          </a:p>
        </p:txBody>
      </p:sp>
      <p:sp>
        <p:nvSpPr>
          <p:cNvPr id="319493" name="Text Box 5"/>
          <p:cNvSpPr txBox="1">
            <a:spLocks noChangeArrowheads="1"/>
          </p:cNvSpPr>
          <p:nvPr/>
        </p:nvSpPr>
        <p:spPr bwMode="auto">
          <a:xfrm>
            <a:off x="2971800" y="3429000"/>
            <a:ext cx="1524000" cy="392113"/>
          </a:xfrm>
          <a:prstGeom prst="rect">
            <a:avLst/>
          </a:prstGeom>
          <a:solidFill>
            <a:srgbClr val="99FF33"/>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1414" tIns="45708" rIns="91414" bIns="45708">
            <a:spAutoFit/>
          </a:bodyPr>
          <a:lstStyle/>
          <a:p>
            <a:pPr algn="ctr">
              <a:spcBef>
                <a:spcPct val="50000"/>
              </a:spcBef>
            </a:pPr>
            <a:r>
              <a:rPr kumimoji="1" lang="zh-CN" altLang="en-US" sz="2000">
                <a:solidFill>
                  <a:srgbClr val="000099"/>
                </a:solidFill>
                <a:latin typeface="Times New Roman" pitchFamily="18" charset="0"/>
                <a:ea typeface="方正姚体" pitchFamily="2" charset="-122"/>
              </a:rPr>
              <a:t>测试工程师</a:t>
            </a:r>
          </a:p>
        </p:txBody>
      </p:sp>
      <p:sp>
        <p:nvSpPr>
          <p:cNvPr id="319494" name="Text Box 6"/>
          <p:cNvSpPr txBox="1">
            <a:spLocks noChangeArrowheads="1"/>
          </p:cNvSpPr>
          <p:nvPr/>
        </p:nvSpPr>
        <p:spPr bwMode="auto">
          <a:xfrm>
            <a:off x="2971800" y="3962400"/>
            <a:ext cx="1524000" cy="393700"/>
          </a:xfrm>
          <a:prstGeom prst="rect">
            <a:avLst/>
          </a:prstGeom>
          <a:solidFill>
            <a:srgbClr val="99FF33"/>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1414" tIns="45708" rIns="91414" bIns="45708">
            <a:spAutoFit/>
          </a:bodyPr>
          <a:lstStyle/>
          <a:p>
            <a:pPr algn="ctr">
              <a:spcBef>
                <a:spcPct val="50000"/>
              </a:spcBef>
            </a:pPr>
            <a:r>
              <a:rPr kumimoji="1" lang="zh-CN" altLang="en-US" sz="2000">
                <a:solidFill>
                  <a:srgbClr val="000099"/>
                </a:solidFill>
                <a:latin typeface="Times New Roman" pitchFamily="18" charset="0"/>
                <a:ea typeface="方正姚体" pitchFamily="2" charset="-122"/>
              </a:rPr>
              <a:t>测试工程师</a:t>
            </a:r>
          </a:p>
        </p:txBody>
      </p:sp>
      <p:sp>
        <p:nvSpPr>
          <p:cNvPr id="319495" name="Text Box 7"/>
          <p:cNvSpPr txBox="1">
            <a:spLocks noChangeArrowheads="1"/>
          </p:cNvSpPr>
          <p:nvPr/>
        </p:nvSpPr>
        <p:spPr bwMode="auto">
          <a:xfrm>
            <a:off x="2971800" y="5256213"/>
            <a:ext cx="1524000" cy="393700"/>
          </a:xfrm>
          <a:prstGeom prst="rect">
            <a:avLst/>
          </a:prstGeom>
          <a:solidFill>
            <a:srgbClr val="99FF33"/>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1414" tIns="45708" rIns="91414" bIns="45708">
            <a:spAutoFit/>
          </a:bodyPr>
          <a:lstStyle/>
          <a:p>
            <a:pPr algn="ctr">
              <a:spcBef>
                <a:spcPct val="50000"/>
              </a:spcBef>
            </a:pPr>
            <a:r>
              <a:rPr kumimoji="1" lang="zh-CN" altLang="en-US" sz="2000">
                <a:solidFill>
                  <a:srgbClr val="000099"/>
                </a:solidFill>
                <a:latin typeface="Times New Roman" pitchFamily="18" charset="0"/>
                <a:ea typeface="方正姚体" pitchFamily="2" charset="-122"/>
              </a:rPr>
              <a:t>测试工程师</a:t>
            </a:r>
          </a:p>
        </p:txBody>
      </p:sp>
      <p:sp>
        <p:nvSpPr>
          <p:cNvPr id="319496" name="Line 8"/>
          <p:cNvSpPr>
            <a:spLocks noChangeShapeType="1"/>
          </p:cNvSpPr>
          <p:nvPr/>
        </p:nvSpPr>
        <p:spPr bwMode="auto">
          <a:xfrm>
            <a:off x="3733800" y="4572000"/>
            <a:ext cx="0" cy="608013"/>
          </a:xfrm>
          <a:prstGeom prst="line">
            <a:avLst/>
          </a:prstGeom>
          <a:noFill/>
          <a:ln w="25400">
            <a:solidFill>
              <a:srgbClr val="CC99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9497" name="Text Box 9"/>
          <p:cNvSpPr txBox="1">
            <a:spLocks noChangeArrowheads="1"/>
          </p:cNvSpPr>
          <p:nvPr/>
        </p:nvSpPr>
        <p:spPr bwMode="auto">
          <a:xfrm>
            <a:off x="6629400" y="3429000"/>
            <a:ext cx="990600" cy="392113"/>
          </a:xfrm>
          <a:prstGeom prst="rect">
            <a:avLst/>
          </a:prstGeom>
          <a:solidFill>
            <a:srgbClr val="C0C0C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1414" tIns="45708" rIns="91414" bIns="45708">
            <a:spAutoFit/>
          </a:bodyPr>
          <a:lstStyle/>
          <a:p>
            <a:pPr algn="ctr">
              <a:spcBef>
                <a:spcPct val="50000"/>
              </a:spcBef>
            </a:pPr>
            <a:r>
              <a:rPr kumimoji="1" lang="zh-CN" altLang="en-US" sz="2000">
                <a:solidFill>
                  <a:srgbClr val="000000"/>
                </a:solidFill>
                <a:latin typeface="Times New Roman" pitchFamily="18" charset="0"/>
                <a:ea typeface="方正姚体" pitchFamily="2" charset="-122"/>
              </a:rPr>
              <a:t>任务</a:t>
            </a:r>
            <a:r>
              <a:rPr kumimoji="1" lang="en-US" altLang="zh-CN" sz="2000">
                <a:solidFill>
                  <a:srgbClr val="000000"/>
                </a:solidFill>
                <a:latin typeface="Times New Roman" pitchFamily="18" charset="0"/>
                <a:ea typeface="方正姚体" pitchFamily="2" charset="-122"/>
              </a:rPr>
              <a:t>1</a:t>
            </a:r>
          </a:p>
        </p:txBody>
      </p:sp>
      <p:sp>
        <p:nvSpPr>
          <p:cNvPr id="319498" name="Text Box 10"/>
          <p:cNvSpPr txBox="1">
            <a:spLocks noChangeArrowheads="1"/>
          </p:cNvSpPr>
          <p:nvPr/>
        </p:nvSpPr>
        <p:spPr bwMode="auto">
          <a:xfrm>
            <a:off x="6629400" y="3962400"/>
            <a:ext cx="990600" cy="393700"/>
          </a:xfrm>
          <a:prstGeom prst="rect">
            <a:avLst/>
          </a:prstGeom>
          <a:solidFill>
            <a:srgbClr val="C0C0C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1414" tIns="45708" rIns="91414" bIns="45708">
            <a:spAutoFit/>
          </a:bodyPr>
          <a:lstStyle/>
          <a:p>
            <a:pPr algn="ctr">
              <a:spcBef>
                <a:spcPct val="50000"/>
              </a:spcBef>
            </a:pPr>
            <a:r>
              <a:rPr kumimoji="1" lang="zh-CN" altLang="en-US" sz="2000">
                <a:solidFill>
                  <a:srgbClr val="000000"/>
                </a:solidFill>
                <a:latin typeface="Times New Roman" pitchFamily="18" charset="0"/>
                <a:ea typeface="方正姚体" pitchFamily="2" charset="-122"/>
              </a:rPr>
              <a:t>任务</a:t>
            </a:r>
            <a:r>
              <a:rPr kumimoji="1" lang="en-US" altLang="zh-CN" sz="2000">
                <a:solidFill>
                  <a:srgbClr val="000000"/>
                </a:solidFill>
                <a:latin typeface="Times New Roman" pitchFamily="18" charset="0"/>
                <a:ea typeface="方正姚体" pitchFamily="2" charset="-122"/>
              </a:rPr>
              <a:t>2</a:t>
            </a:r>
          </a:p>
        </p:txBody>
      </p:sp>
      <p:sp>
        <p:nvSpPr>
          <p:cNvPr id="319499" name="Text Box 11"/>
          <p:cNvSpPr txBox="1">
            <a:spLocks noChangeArrowheads="1"/>
          </p:cNvSpPr>
          <p:nvPr/>
        </p:nvSpPr>
        <p:spPr bwMode="auto">
          <a:xfrm>
            <a:off x="6629400" y="5256213"/>
            <a:ext cx="990600" cy="393700"/>
          </a:xfrm>
          <a:prstGeom prst="rect">
            <a:avLst/>
          </a:prstGeom>
          <a:solidFill>
            <a:srgbClr val="C0C0C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1414" tIns="45708" rIns="91414" bIns="45708">
            <a:spAutoFit/>
          </a:bodyPr>
          <a:lstStyle/>
          <a:p>
            <a:pPr algn="ctr">
              <a:spcBef>
                <a:spcPct val="50000"/>
              </a:spcBef>
            </a:pPr>
            <a:r>
              <a:rPr kumimoji="1" lang="zh-CN" altLang="en-US" sz="2000">
                <a:solidFill>
                  <a:srgbClr val="000000"/>
                </a:solidFill>
                <a:latin typeface="Times New Roman" pitchFamily="18" charset="0"/>
                <a:ea typeface="方正姚体" pitchFamily="2" charset="-122"/>
              </a:rPr>
              <a:t>任务</a:t>
            </a:r>
            <a:r>
              <a:rPr kumimoji="1" lang="en-US" altLang="zh-CN" sz="2000">
                <a:solidFill>
                  <a:srgbClr val="000000"/>
                </a:solidFill>
                <a:latin typeface="Times New Roman" pitchFamily="18" charset="0"/>
                <a:ea typeface="方正姚体" pitchFamily="2" charset="-122"/>
              </a:rPr>
              <a:t>n</a:t>
            </a:r>
          </a:p>
        </p:txBody>
      </p:sp>
      <p:sp>
        <p:nvSpPr>
          <p:cNvPr id="319500" name="Line 12"/>
          <p:cNvSpPr>
            <a:spLocks noChangeShapeType="1"/>
          </p:cNvSpPr>
          <p:nvPr/>
        </p:nvSpPr>
        <p:spPr bwMode="auto">
          <a:xfrm>
            <a:off x="2133600" y="3810000"/>
            <a:ext cx="381000" cy="0"/>
          </a:xfrm>
          <a:prstGeom prst="line">
            <a:avLst/>
          </a:prstGeom>
          <a:noFill/>
          <a:ln w="19050">
            <a:solidFill>
              <a:srgbClr val="CC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9501" name="Line 13"/>
          <p:cNvSpPr>
            <a:spLocks noChangeShapeType="1"/>
          </p:cNvSpPr>
          <p:nvPr/>
        </p:nvSpPr>
        <p:spPr bwMode="auto">
          <a:xfrm>
            <a:off x="2514600" y="2590800"/>
            <a:ext cx="0" cy="2887663"/>
          </a:xfrm>
          <a:prstGeom prst="line">
            <a:avLst/>
          </a:prstGeom>
          <a:noFill/>
          <a:ln w="19050">
            <a:solidFill>
              <a:srgbClr val="CC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9502" name="Line 14"/>
          <p:cNvSpPr>
            <a:spLocks noChangeShapeType="1"/>
          </p:cNvSpPr>
          <p:nvPr/>
        </p:nvSpPr>
        <p:spPr bwMode="auto">
          <a:xfrm>
            <a:off x="2514600" y="2590800"/>
            <a:ext cx="457200" cy="0"/>
          </a:xfrm>
          <a:prstGeom prst="line">
            <a:avLst/>
          </a:prstGeom>
          <a:noFill/>
          <a:ln w="19050">
            <a:solidFill>
              <a:srgbClr val="CC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9503" name="Line 15"/>
          <p:cNvSpPr>
            <a:spLocks noChangeShapeType="1"/>
          </p:cNvSpPr>
          <p:nvPr/>
        </p:nvSpPr>
        <p:spPr bwMode="auto">
          <a:xfrm>
            <a:off x="2514600" y="3657600"/>
            <a:ext cx="381000" cy="0"/>
          </a:xfrm>
          <a:prstGeom prst="line">
            <a:avLst/>
          </a:prstGeom>
          <a:noFill/>
          <a:ln w="19050">
            <a:solidFill>
              <a:srgbClr val="CC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9504" name="Line 16"/>
          <p:cNvSpPr>
            <a:spLocks noChangeShapeType="1"/>
          </p:cNvSpPr>
          <p:nvPr/>
        </p:nvSpPr>
        <p:spPr bwMode="auto">
          <a:xfrm>
            <a:off x="2514600" y="4189413"/>
            <a:ext cx="381000" cy="0"/>
          </a:xfrm>
          <a:prstGeom prst="line">
            <a:avLst/>
          </a:prstGeom>
          <a:noFill/>
          <a:ln w="19050">
            <a:solidFill>
              <a:srgbClr val="CC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9505" name="Line 17"/>
          <p:cNvSpPr>
            <a:spLocks noChangeShapeType="1"/>
          </p:cNvSpPr>
          <p:nvPr/>
        </p:nvSpPr>
        <p:spPr bwMode="auto">
          <a:xfrm>
            <a:off x="2514600" y="5486400"/>
            <a:ext cx="381000" cy="0"/>
          </a:xfrm>
          <a:prstGeom prst="line">
            <a:avLst/>
          </a:prstGeom>
          <a:noFill/>
          <a:ln w="19050">
            <a:solidFill>
              <a:srgbClr val="CC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9506" name="Line 18"/>
          <p:cNvSpPr>
            <a:spLocks noChangeShapeType="1"/>
          </p:cNvSpPr>
          <p:nvPr/>
        </p:nvSpPr>
        <p:spPr bwMode="auto">
          <a:xfrm>
            <a:off x="4648200" y="3657600"/>
            <a:ext cx="1828800" cy="0"/>
          </a:xfrm>
          <a:prstGeom prst="line">
            <a:avLst/>
          </a:prstGeom>
          <a:noFill/>
          <a:ln w="19050">
            <a:solidFill>
              <a:srgbClr val="96969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9507" name="Line 19"/>
          <p:cNvSpPr>
            <a:spLocks noChangeShapeType="1"/>
          </p:cNvSpPr>
          <p:nvPr/>
        </p:nvSpPr>
        <p:spPr bwMode="auto">
          <a:xfrm>
            <a:off x="4648200" y="4189413"/>
            <a:ext cx="1828800" cy="0"/>
          </a:xfrm>
          <a:prstGeom prst="line">
            <a:avLst/>
          </a:prstGeom>
          <a:noFill/>
          <a:ln w="19050">
            <a:solidFill>
              <a:srgbClr val="96969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9508" name="Line 20"/>
          <p:cNvSpPr>
            <a:spLocks noChangeShapeType="1"/>
          </p:cNvSpPr>
          <p:nvPr/>
        </p:nvSpPr>
        <p:spPr bwMode="auto">
          <a:xfrm>
            <a:off x="4648200" y="5486400"/>
            <a:ext cx="1828800" cy="0"/>
          </a:xfrm>
          <a:prstGeom prst="line">
            <a:avLst/>
          </a:prstGeom>
          <a:noFill/>
          <a:ln w="19050">
            <a:solidFill>
              <a:srgbClr val="96969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9509" name="Line 21"/>
          <p:cNvSpPr>
            <a:spLocks noChangeShapeType="1"/>
          </p:cNvSpPr>
          <p:nvPr/>
        </p:nvSpPr>
        <p:spPr bwMode="auto">
          <a:xfrm>
            <a:off x="7162800" y="4572000"/>
            <a:ext cx="0" cy="608013"/>
          </a:xfrm>
          <a:prstGeom prst="line">
            <a:avLst/>
          </a:prstGeom>
          <a:noFill/>
          <a:ln w="25400">
            <a:solidFill>
              <a:srgbClr val="96969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zh-CN" altLang="en-US"/>
              <a:t>测试文档</a:t>
            </a:r>
          </a:p>
        </p:txBody>
      </p:sp>
      <p:sp>
        <p:nvSpPr>
          <p:cNvPr id="320515" name="Rectangle 3"/>
          <p:cNvSpPr>
            <a:spLocks noGrp="1" noChangeArrowheads="1"/>
          </p:cNvSpPr>
          <p:nvPr>
            <p:ph type="body" idx="1"/>
          </p:nvPr>
        </p:nvSpPr>
        <p:spPr/>
        <p:txBody>
          <a:bodyPr/>
          <a:lstStyle/>
          <a:p>
            <a:r>
              <a:rPr lang="zh-CN" altLang="en-US"/>
              <a:t>测试计划</a:t>
            </a:r>
          </a:p>
          <a:p>
            <a:r>
              <a:rPr lang="zh-CN" altLang="en-US"/>
              <a:t>测试用例</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2"/>
          <p:cNvSpPr txBox="1">
            <a:spLocks noChangeArrowheads="1"/>
          </p:cNvSpPr>
          <p:nvPr/>
        </p:nvSpPr>
        <p:spPr bwMode="auto">
          <a:xfrm>
            <a:off x="1447800" y="3581400"/>
            <a:ext cx="678180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r>
              <a:rPr kumimoji="1" lang="zh-CN" altLang="en-US" sz="6000">
                <a:latin typeface="Palatino-Roman" charset="0"/>
              </a:rPr>
              <a:t>软件测试工具</a:t>
            </a:r>
          </a:p>
        </p:txBody>
      </p:sp>
      <p:sp>
        <p:nvSpPr>
          <p:cNvPr id="321539" name="Rectangle 3"/>
          <p:cNvSpPr>
            <a:spLocks noGrp="1" noChangeArrowheads="1"/>
          </p:cNvSpPr>
          <p:nvPr>
            <p:ph type="title" idx="4294967295"/>
          </p:nvPr>
        </p:nvSpPr>
        <p:spPr>
          <a:xfrm>
            <a:off x="838200" y="1752600"/>
            <a:ext cx="7772400" cy="1143000"/>
          </a:xfrm>
        </p:spPr>
        <p:txBody>
          <a:bodyPr/>
          <a:lstStyle/>
          <a:p>
            <a:r>
              <a:rPr lang="zh-CN" altLang="en-US" sz="5900">
                <a:solidFill>
                  <a:schemeClr val="tx1"/>
                </a:solidFill>
                <a:latin typeface="Palatino-Bold" charset="0"/>
              </a:rPr>
              <a:t>第十章  </a:t>
            </a:r>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zh-CN" altLang="en-US"/>
              <a:t>内容简介</a:t>
            </a:r>
          </a:p>
        </p:txBody>
      </p:sp>
      <p:sp>
        <p:nvSpPr>
          <p:cNvPr id="322563" name="Rectangle 3"/>
          <p:cNvSpPr>
            <a:spLocks noGrp="1" noChangeArrowheads="1"/>
          </p:cNvSpPr>
          <p:nvPr>
            <p:ph type="body" idx="1"/>
          </p:nvPr>
        </p:nvSpPr>
        <p:spPr/>
        <p:txBody>
          <a:bodyPr/>
          <a:lstStyle/>
          <a:p>
            <a:r>
              <a:rPr lang="en-US" altLang="zh-CN" sz="3300">
                <a:latin typeface="宋体" pitchFamily="2" charset="-122"/>
              </a:rPr>
              <a:t>JUnit </a:t>
            </a:r>
            <a:r>
              <a:rPr lang="zh-CN" altLang="en-US" sz="3300">
                <a:latin typeface="宋体" pitchFamily="2" charset="-122"/>
              </a:rPr>
              <a:t>背景</a:t>
            </a:r>
          </a:p>
          <a:p>
            <a:r>
              <a:rPr lang="zh-CN" altLang="en-US" sz="3300">
                <a:latin typeface="宋体" pitchFamily="2" charset="-122"/>
              </a:rPr>
              <a:t>用</a:t>
            </a:r>
            <a:r>
              <a:rPr lang="en-US" altLang="zh-CN" sz="3300">
                <a:latin typeface="宋体" pitchFamily="2" charset="-122"/>
              </a:rPr>
              <a:t>TestCase</a:t>
            </a:r>
            <a:r>
              <a:rPr lang="zh-CN" altLang="en-US" sz="3300">
                <a:latin typeface="宋体" pitchFamily="2" charset="-122"/>
              </a:rPr>
              <a:t>测试一个类</a:t>
            </a:r>
          </a:p>
          <a:p>
            <a:r>
              <a:rPr lang="en-US" altLang="zh-CN" sz="3300">
                <a:latin typeface="宋体" pitchFamily="2" charset="-122"/>
              </a:rPr>
              <a:t>TestRunner</a:t>
            </a:r>
          </a:p>
          <a:p>
            <a:r>
              <a:rPr lang="en-US" altLang="zh-CN" sz="3300">
                <a:latin typeface="宋体" pitchFamily="2" charset="-122"/>
              </a:rPr>
              <a:t>TestCase</a:t>
            </a:r>
            <a:r>
              <a:rPr lang="zh-CN" altLang="en-US" sz="3300">
                <a:latin typeface="宋体" pitchFamily="2" charset="-122"/>
              </a:rPr>
              <a:t>原理</a:t>
            </a:r>
          </a:p>
          <a:p>
            <a:r>
              <a:rPr lang="zh-CN" altLang="en-US" sz="3300">
                <a:latin typeface="宋体" pitchFamily="2" charset="-122"/>
              </a:rPr>
              <a:t>用</a:t>
            </a:r>
            <a:r>
              <a:rPr lang="en-US" altLang="zh-CN" sz="3300">
                <a:latin typeface="宋体" pitchFamily="2" charset="-122"/>
              </a:rPr>
              <a:t>TestSuite</a:t>
            </a:r>
            <a:r>
              <a:rPr lang="zh-CN" altLang="en-US" sz="3300">
                <a:latin typeface="宋体" pitchFamily="2" charset="-122"/>
              </a:rPr>
              <a:t>一次测试多各类</a:t>
            </a:r>
          </a:p>
          <a:p>
            <a:r>
              <a:rPr lang="en-US" altLang="zh-CN" sz="3300">
                <a:latin typeface="宋体" pitchFamily="2" charset="-122"/>
              </a:rPr>
              <a:t>TestSuite</a:t>
            </a:r>
            <a:r>
              <a:rPr lang="zh-CN" altLang="en-US" sz="3300">
                <a:latin typeface="宋体" pitchFamily="2" charset="-122"/>
              </a:rPr>
              <a:t>原理</a:t>
            </a:r>
          </a:p>
          <a:p>
            <a:pPr>
              <a:buFontTx/>
              <a:buNone/>
            </a:pPr>
            <a:endParaRPr lang="en-US" altLang="zh-CN" sz="3300">
              <a:latin typeface="宋体" pitchFamily="2" charset="-122"/>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ltLang="zh-CN">
                <a:latin typeface="宋体" pitchFamily="2" charset="-122"/>
              </a:rPr>
              <a:t>JUnit</a:t>
            </a:r>
            <a:r>
              <a:rPr lang="zh-CN" altLang="en-US">
                <a:latin typeface="宋体" pitchFamily="2" charset="-122"/>
              </a:rPr>
              <a:t>是什么？</a:t>
            </a:r>
          </a:p>
        </p:txBody>
      </p:sp>
      <p:sp>
        <p:nvSpPr>
          <p:cNvPr id="324611" name="Rectangle 3"/>
          <p:cNvSpPr>
            <a:spLocks noGrp="1" noChangeArrowheads="1"/>
          </p:cNvSpPr>
          <p:nvPr>
            <p:ph type="body" idx="1"/>
          </p:nvPr>
        </p:nvSpPr>
        <p:spPr>
          <a:xfrm>
            <a:off x="900113" y="1916113"/>
            <a:ext cx="7704137" cy="4392612"/>
          </a:xfrm>
        </p:spPr>
        <p:txBody>
          <a:bodyPr/>
          <a:lstStyle/>
          <a:p>
            <a:r>
              <a:rPr lang="zh-CN" altLang="en-US" sz="3300">
                <a:latin typeface="宋体" pitchFamily="2" charset="-122"/>
                <a:cs typeface="Arial" pitchFamily="34" charset="0"/>
              </a:rPr>
              <a:t>开源的 </a:t>
            </a:r>
          </a:p>
          <a:p>
            <a:r>
              <a:rPr lang="zh-CN" altLang="en-US" sz="3300">
                <a:latin typeface="宋体" pitchFamily="2" charset="-122"/>
                <a:cs typeface="Arial" pitchFamily="34" charset="0"/>
              </a:rPr>
              <a:t>单元测试框架</a:t>
            </a:r>
          </a:p>
          <a:p>
            <a:r>
              <a:rPr lang="en-US" altLang="zh-CN" sz="3300">
                <a:latin typeface="宋体" pitchFamily="2" charset="-122"/>
                <a:cs typeface="Arial" pitchFamily="34" charset="0"/>
              </a:rPr>
              <a:t>xUnit</a:t>
            </a:r>
          </a:p>
          <a:p>
            <a:r>
              <a:rPr lang="en-US" altLang="zh-CN" sz="3300">
                <a:latin typeface="宋体" pitchFamily="2" charset="-122"/>
                <a:cs typeface="Arial" pitchFamily="34" charset="0"/>
              </a:rPr>
              <a:t>JUnit </a:t>
            </a:r>
            <a:r>
              <a:rPr lang="zh-CN" altLang="en-US" sz="3300">
                <a:latin typeface="宋体" pitchFamily="2" charset="-122"/>
                <a:cs typeface="Arial" pitchFamily="34" charset="0"/>
              </a:rPr>
              <a:t>的特点</a:t>
            </a:r>
          </a:p>
          <a:p>
            <a:r>
              <a:rPr lang="en-US" altLang="zh-CN" sz="3300">
                <a:latin typeface="宋体" pitchFamily="2" charset="-122"/>
                <a:cs typeface="Arial" pitchFamily="34" charset="0"/>
              </a:rPr>
              <a:t>www.JUnit.org</a:t>
            </a:r>
          </a:p>
        </p:txBody>
      </p:sp>
      <p:pic>
        <p:nvPicPr>
          <p:cNvPr id="324612" name="Picture 4" descr="junit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765175"/>
            <a:ext cx="2560637" cy="8112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zh-CN">
                <a:latin typeface="宋体" pitchFamily="2" charset="-122"/>
              </a:rPr>
              <a:t>JUnit</a:t>
            </a:r>
            <a:r>
              <a:rPr lang="zh-CN" altLang="en-US">
                <a:latin typeface="宋体" pitchFamily="2" charset="-122"/>
              </a:rPr>
              <a:t>与</a:t>
            </a:r>
            <a:r>
              <a:rPr lang="en-US" altLang="zh-CN">
                <a:latin typeface="宋体" pitchFamily="2" charset="-122"/>
              </a:rPr>
              <a:t>XP</a:t>
            </a:r>
          </a:p>
        </p:txBody>
      </p:sp>
      <p:sp>
        <p:nvSpPr>
          <p:cNvPr id="326659" name="Rectangle 3"/>
          <p:cNvSpPr>
            <a:spLocks noGrp="1" noChangeArrowheads="1"/>
          </p:cNvSpPr>
          <p:nvPr>
            <p:ph type="body" idx="1"/>
          </p:nvPr>
        </p:nvSpPr>
        <p:spPr>
          <a:xfrm>
            <a:off x="827088" y="2205038"/>
            <a:ext cx="7772400" cy="4114800"/>
          </a:xfrm>
        </p:spPr>
        <p:txBody>
          <a:bodyPr/>
          <a:lstStyle/>
          <a:p>
            <a:r>
              <a:rPr lang="en-US" altLang="zh-CN" sz="3300">
                <a:latin typeface="宋体" pitchFamily="2" charset="-122"/>
              </a:rPr>
              <a:t>Extreme Programming </a:t>
            </a:r>
          </a:p>
          <a:p>
            <a:r>
              <a:rPr lang="zh-CN" altLang="en-US" sz="3300">
                <a:latin typeface="宋体" pitchFamily="2" charset="-122"/>
              </a:rPr>
              <a:t>测试驱动开发</a:t>
            </a:r>
          </a:p>
          <a:p>
            <a:r>
              <a:rPr lang="zh-CN" altLang="en-US" sz="3300">
                <a:latin typeface="宋体" pitchFamily="2" charset="-122"/>
              </a:rPr>
              <a:t>单元测试用例</a:t>
            </a:r>
          </a:p>
          <a:p>
            <a:r>
              <a:rPr lang="en-US" altLang="zh-CN" sz="3300">
                <a:latin typeface="宋体" pitchFamily="2" charset="-122"/>
              </a:rPr>
              <a:t>JUnit</a:t>
            </a:r>
            <a:r>
              <a:rPr lang="zh-CN" altLang="en-US" sz="3300">
                <a:latin typeface="宋体" pitchFamily="2" charset="-122"/>
              </a:rPr>
              <a:t>与</a:t>
            </a:r>
            <a:r>
              <a:rPr lang="en-US" altLang="zh-CN" sz="3300">
                <a:latin typeface="宋体" pitchFamily="2" charset="-122"/>
              </a:rPr>
              <a:t>XP</a:t>
            </a:r>
          </a:p>
          <a:p>
            <a:r>
              <a:rPr lang="en-US" altLang="zh-CN" sz="3300">
                <a:latin typeface="宋体" pitchFamily="2" charset="-122"/>
                <a:cs typeface="Arial" pitchFamily="34" charset="0"/>
              </a:rPr>
              <a:t>Kent Beck</a:t>
            </a:r>
            <a:r>
              <a:rPr lang="zh-CN" altLang="en-US" sz="3300">
                <a:latin typeface="宋体" pitchFamily="2" charset="-122"/>
                <a:cs typeface="Arial" pitchFamily="34" charset="0"/>
              </a:rPr>
              <a:t>和</a:t>
            </a:r>
            <a:r>
              <a:rPr lang="en-US" altLang="zh-CN" sz="3300">
                <a:latin typeface="宋体" pitchFamily="2" charset="-122"/>
                <a:cs typeface="Arial" pitchFamily="34" charset="0"/>
              </a:rPr>
              <a:t>Erich Gamma </a:t>
            </a:r>
          </a:p>
          <a:p>
            <a:endParaRPr lang="en-US" altLang="zh-CN" sz="3300">
              <a:latin typeface="宋体" pitchFamily="2" charset="-122"/>
            </a:endParaRPr>
          </a:p>
        </p:txBody>
      </p:sp>
      <p:sp>
        <p:nvSpPr>
          <p:cNvPr id="326660" name="Rectangle 4"/>
          <p:cNvSpPr>
            <a:spLocks noChangeArrowheads="1"/>
          </p:cNvSpPr>
          <p:nvPr/>
        </p:nvSpPr>
        <p:spPr bwMode="auto">
          <a:xfrm>
            <a:off x="2571750" y="2835275"/>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a:t>测试</a:t>
            </a:r>
          </a:p>
        </p:txBody>
      </p:sp>
      <p:sp>
        <p:nvSpPr>
          <p:cNvPr id="33795" name="Rectangle 3"/>
          <p:cNvSpPr>
            <a:spLocks noGrp="1" noChangeArrowheads="1"/>
          </p:cNvSpPr>
          <p:nvPr>
            <p:ph type="body" idx="1"/>
          </p:nvPr>
        </p:nvSpPr>
        <p:spPr/>
        <p:txBody>
          <a:bodyPr/>
          <a:lstStyle/>
          <a:p>
            <a:r>
              <a:rPr lang="zh-CN" altLang="en-US"/>
              <a:t>单元测试</a:t>
            </a:r>
          </a:p>
          <a:p>
            <a:r>
              <a:rPr lang="zh-CN" altLang="en-US"/>
              <a:t>系统测试</a:t>
            </a:r>
          </a:p>
          <a:p>
            <a:r>
              <a:rPr lang="zh-CN" altLang="en-US"/>
              <a:t>用户测试</a:t>
            </a: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457200" y="796925"/>
            <a:ext cx="8229600" cy="620713"/>
          </a:xfrm>
        </p:spPr>
        <p:txBody>
          <a:bodyPr/>
          <a:lstStyle/>
          <a:p>
            <a:r>
              <a:rPr lang="zh-CN" altLang="en-US"/>
              <a:t>用</a:t>
            </a:r>
            <a:r>
              <a:rPr lang="en-US" altLang="zh-CN"/>
              <a:t>TestCase</a:t>
            </a:r>
            <a:r>
              <a:rPr lang="zh-CN" altLang="en-US"/>
              <a:t>测试一个类</a:t>
            </a:r>
          </a:p>
        </p:txBody>
      </p:sp>
      <p:sp>
        <p:nvSpPr>
          <p:cNvPr id="328707" name="Rectangle 3"/>
          <p:cNvSpPr>
            <a:spLocks noGrp="1" noChangeArrowheads="1"/>
          </p:cNvSpPr>
          <p:nvPr>
            <p:ph type="body" idx="1"/>
          </p:nvPr>
        </p:nvSpPr>
        <p:spPr/>
        <p:txBody>
          <a:bodyPr/>
          <a:lstStyle/>
          <a:p>
            <a:r>
              <a:rPr lang="zh-CN" altLang="en-US"/>
              <a:t>新建</a:t>
            </a:r>
            <a:r>
              <a:rPr lang="en-US" altLang="zh-CN"/>
              <a:t>JBuilder9 </a:t>
            </a:r>
            <a:r>
              <a:rPr lang="zh-CN" altLang="en-US"/>
              <a:t>项目</a:t>
            </a:r>
          </a:p>
          <a:p>
            <a:r>
              <a:rPr lang="zh-CN" altLang="en-US"/>
              <a:t>给项目添加一个新类</a:t>
            </a:r>
          </a:p>
          <a:p>
            <a:r>
              <a:rPr lang="zh-CN" altLang="en-US"/>
              <a:t>全手工写的测试代码</a:t>
            </a:r>
          </a:p>
          <a:p>
            <a:r>
              <a:rPr lang="zh-CN" altLang="en-US"/>
              <a:t>创建测试用例 </a:t>
            </a:r>
          </a:p>
          <a:p>
            <a:r>
              <a:rPr lang="zh-CN" altLang="en-US"/>
              <a:t>执行测试用例</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zh-CN" altLang="en-US"/>
              <a:t>新建</a:t>
            </a:r>
            <a:r>
              <a:rPr lang="en-US" altLang="zh-CN"/>
              <a:t>JBuilder </a:t>
            </a:r>
            <a:r>
              <a:rPr lang="zh-CN" altLang="en-US"/>
              <a:t>项目</a:t>
            </a:r>
          </a:p>
        </p:txBody>
      </p:sp>
      <p:sp>
        <p:nvSpPr>
          <p:cNvPr id="329731" name="Rectangle 3"/>
          <p:cNvSpPr>
            <a:spLocks noGrp="1" noChangeArrowheads="1"/>
          </p:cNvSpPr>
          <p:nvPr>
            <p:ph type="body" idx="1"/>
          </p:nvPr>
        </p:nvSpPr>
        <p:spPr/>
        <p:txBody>
          <a:bodyPr/>
          <a:lstStyle/>
          <a:p>
            <a:r>
              <a:rPr lang="zh-CN" altLang="en-US"/>
              <a:t>点击菜单</a:t>
            </a:r>
            <a:r>
              <a:rPr lang="en-US" altLang="zh-CN"/>
              <a:t>File-&gt;New Project </a:t>
            </a:r>
          </a:p>
          <a:p>
            <a:r>
              <a:rPr lang="en-US" altLang="zh-CN"/>
              <a:t>Step1</a:t>
            </a:r>
            <a:r>
              <a:rPr lang="zh-CN" altLang="en-US"/>
              <a:t>：设立项目名称 </a:t>
            </a:r>
          </a:p>
          <a:p>
            <a:r>
              <a:rPr lang="en-US" altLang="zh-CN"/>
              <a:t>Step2</a:t>
            </a:r>
            <a:r>
              <a:rPr lang="zh-CN" altLang="en-US"/>
              <a:t>：点击</a:t>
            </a:r>
            <a:r>
              <a:rPr lang="en-US" altLang="zh-CN"/>
              <a:t>Next</a:t>
            </a:r>
            <a:r>
              <a:rPr lang="zh-CN" altLang="en-US"/>
              <a:t>到下一步 </a:t>
            </a:r>
          </a:p>
          <a:p>
            <a:r>
              <a:rPr lang="en-US" altLang="zh-CN"/>
              <a:t>Step3</a:t>
            </a:r>
            <a:r>
              <a:rPr lang="zh-CN" altLang="en-US"/>
              <a:t>：点击</a:t>
            </a:r>
            <a:r>
              <a:rPr lang="en-US" altLang="zh-CN"/>
              <a:t>Next</a:t>
            </a:r>
            <a:r>
              <a:rPr lang="zh-CN" altLang="en-US"/>
              <a:t>到下一步 </a:t>
            </a:r>
          </a:p>
          <a:p>
            <a:r>
              <a:rPr lang="zh-CN" altLang="en-US"/>
              <a:t>项目建好</a:t>
            </a: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457200" y="847725"/>
            <a:ext cx="8229600" cy="569913"/>
          </a:xfrm>
        </p:spPr>
        <p:txBody>
          <a:bodyPr/>
          <a:lstStyle/>
          <a:p>
            <a:r>
              <a:rPr lang="zh-CN" altLang="en-US" sz="4000"/>
              <a:t>给项目添加一个新类</a:t>
            </a:r>
          </a:p>
        </p:txBody>
      </p:sp>
      <p:sp>
        <p:nvSpPr>
          <p:cNvPr id="330755" name="Rectangle 3"/>
          <p:cNvSpPr>
            <a:spLocks noGrp="1" noChangeArrowheads="1"/>
          </p:cNvSpPr>
          <p:nvPr>
            <p:ph type="body" idx="1"/>
          </p:nvPr>
        </p:nvSpPr>
        <p:spPr/>
        <p:txBody>
          <a:bodyPr/>
          <a:lstStyle/>
          <a:p>
            <a:r>
              <a:rPr lang="en-US" altLang="zh-CN"/>
              <a:t>Ctrl+N-&gt;General Tab-&gt;Class </a:t>
            </a:r>
          </a:p>
          <a:p>
            <a:r>
              <a:rPr lang="zh-CN" altLang="en-US"/>
              <a:t>填写类名称</a:t>
            </a:r>
          </a:p>
          <a:p>
            <a:r>
              <a:rPr lang="zh-CN" altLang="en-US"/>
              <a:t>类的原型生成</a:t>
            </a:r>
          </a:p>
          <a:p>
            <a:r>
              <a:rPr lang="zh-CN" altLang="en-US"/>
              <a:t>给类添加方法</a:t>
            </a:r>
          </a:p>
          <a:p>
            <a:r>
              <a:rPr lang="zh-CN" altLang="en-US"/>
              <a:t>类创建完毕 </a:t>
            </a:r>
          </a:p>
          <a:p>
            <a:endParaRPr lang="en-US" altLang="zh-CN"/>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zh-CN" altLang="en-US"/>
              <a:t>创建测试用例 </a:t>
            </a:r>
          </a:p>
        </p:txBody>
      </p:sp>
      <p:sp>
        <p:nvSpPr>
          <p:cNvPr id="331779" name="Rectangle 3"/>
          <p:cNvSpPr>
            <a:spLocks noGrp="1" noChangeArrowheads="1"/>
          </p:cNvSpPr>
          <p:nvPr>
            <p:ph type="body" idx="1"/>
          </p:nvPr>
        </p:nvSpPr>
        <p:spPr/>
        <p:txBody>
          <a:bodyPr/>
          <a:lstStyle/>
          <a:p>
            <a:r>
              <a:rPr lang="en-US" altLang="zh-CN"/>
              <a:t>Ctrl+N-&gt;Test Tab-&gt;TestClass </a:t>
            </a:r>
          </a:p>
          <a:p>
            <a:r>
              <a:rPr lang="en-US" altLang="zh-CN"/>
              <a:t>Step1</a:t>
            </a:r>
            <a:r>
              <a:rPr lang="zh-CN" altLang="en-US"/>
              <a:t>：选择方法</a:t>
            </a:r>
          </a:p>
          <a:p>
            <a:r>
              <a:rPr lang="en-US" altLang="zh-CN"/>
              <a:t>Step2</a:t>
            </a:r>
            <a:r>
              <a:rPr lang="zh-CN" altLang="en-US"/>
              <a:t>：测试用例类名称 </a:t>
            </a:r>
          </a:p>
          <a:p>
            <a:r>
              <a:rPr lang="en-US" altLang="zh-CN"/>
              <a:t>Step3</a:t>
            </a:r>
            <a:r>
              <a:rPr lang="zh-CN" altLang="en-US"/>
              <a:t>：点击</a:t>
            </a:r>
            <a:r>
              <a:rPr lang="en-US" altLang="zh-CN"/>
              <a:t>Next </a:t>
            </a:r>
          </a:p>
          <a:p>
            <a:r>
              <a:rPr lang="en-US" altLang="zh-CN"/>
              <a:t>Step4</a:t>
            </a:r>
            <a:r>
              <a:rPr lang="zh-CN" altLang="en-US"/>
              <a:t>：设置</a:t>
            </a:r>
            <a:r>
              <a:rPr lang="en-US" altLang="zh-CN"/>
              <a:t>SwingUI</a:t>
            </a:r>
          </a:p>
          <a:p>
            <a:r>
              <a:rPr lang="zh-CN" altLang="en-US"/>
              <a:t>测试案例类原型生成</a:t>
            </a:r>
          </a:p>
          <a:p>
            <a:endParaRPr lang="en-US" altLang="zh-CN"/>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zh-CN" altLang="en-US"/>
              <a:t>执行测试用例</a:t>
            </a:r>
          </a:p>
        </p:txBody>
      </p:sp>
      <p:sp>
        <p:nvSpPr>
          <p:cNvPr id="332803" name="Rectangle 3"/>
          <p:cNvSpPr>
            <a:spLocks noGrp="1" noChangeArrowheads="1"/>
          </p:cNvSpPr>
          <p:nvPr>
            <p:ph type="body" idx="1"/>
          </p:nvPr>
        </p:nvSpPr>
        <p:spPr/>
        <p:txBody>
          <a:bodyPr/>
          <a:lstStyle/>
          <a:p>
            <a:r>
              <a:rPr lang="zh-CN" altLang="en-US"/>
              <a:t>执行测试用例类</a:t>
            </a:r>
            <a:r>
              <a:rPr lang="en-US" altLang="zh-CN"/>
              <a:t>TestCompute</a:t>
            </a:r>
          </a:p>
          <a:p>
            <a:r>
              <a:rPr lang="zh-CN" altLang="en-US"/>
              <a:t>测试结果没发现错误</a:t>
            </a:r>
          </a:p>
          <a:p>
            <a:r>
              <a:rPr lang="zh-CN" altLang="en-US"/>
              <a:t>更改</a:t>
            </a:r>
            <a:r>
              <a:rPr lang="en-US" altLang="zh-CN"/>
              <a:t>testAdd</a:t>
            </a:r>
            <a:r>
              <a:rPr lang="zh-CN" altLang="en-US"/>
              <a:t>方法在执行一次</a:t>
            </a:r>
          </a:p>
          <a:p>
            <a:r>
              <a:rPr lang="zh-CN" altLang="en-US"/>
              <a:t>发现了断言失败</a:t>
            </a: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ltLang="zh-CN"/>
              <a:t>TestRunner</a:t>
            </a:r>
          </a:p>
        </p:txBody>
      </p:sp>
      <p:sp>
        <p:nvSpPr>
          <p:cNvPr id="333827" name="Rectangle 3"/>
          <p:cNvSpPr>
            <a:spLocks noGrp="1" noChangeArrowheads="1"/>
          </p:cNvSpPr>
          <p:nvPr>
            <p:ph type="body" idx="1"/>
          </p:nvPr>
        </p:nvSpPr>
        <p:spPr>
          <a:xfrm>
            <a:off x="1252538" y="1927225"/>
            <a:ext cx="7112000" cy="3722688"/>
          </a:xfrm>
        </p:spPr>
        <p:txBody>
          <a:bodyPr/>
          <a:lstStyle/>
          <a:p>
            <a:r>
              <a:rPr lang="en-US" altLang="zh-CN" sz="3000"/>
              <a:t>Text </a:t>
            </a:r>
            <a:r>
              <a:rPr lang="zh-CN" altLang="en-US" sz="3000"/>
              <a:t>版</a:t>
            </a:r>
          </a:p>
          <a:p>
            <a:r>
              <a:rPr lang="en-US" altLang="zh-CN" sz="3000"/>
              <a:t>Awt </a:t>
            </a:r>
            <a:r>
              <a:rPr lang="zh-CN" altLang="en-US" sz="3000"/>
              <a:t>版</a:t>
            </a:r>
          </a:p>
          <a:p>
            <a:r>
              <a:rPr lang="en-US" altLang="zh-CN" sz="3000"/>
              <a:t>Swing </a:t>
            </a:r>
            <a:r>
              <a:rPr lang="zh-CN" altLang="en-US" sz="3000"/>
              <a:t>版</a:t>
            </a:r>
          </a:p>
        </p:txBody>
      </p:sp>
    </p:spTree>
  </p:cSld>
  <p:clrMapOvr>
    <a:masterClrMapping/>
  </p:clrMapOv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altLang="zh-CN"/>
              <a:t>TestCase </a:t>
            </a:r>
            <a:r>
              <a:rPr lang="zh-CN" altLang="en-US"/>
              <a:t>原理</a:t>
            </a:r>
          </a:p>
        </p:txBody>
      </p:sp>
      <p:sp>
        <p:nvSpPr>
          <p:cNvPr id="334851" name="Rectangle 3"/>
          <p:cNvSpPr>
            <a:spLocks noGrp="1" noChangeArrowheads="1"/>
          </p:cNvSpPr>
          <p:nvPr>
            <p:ph type="body" idx="1"/>
          </p:nvPr>
        </p:nvSpPr>
        <p:spPr/>
        <p:txBody>
          <a:bodyPr/>
          <a:lstStyle/>
          <a:p>
            <a:r>
              <a:rPr lang="en-US" altLang="zh-CN"/>
              <a:t>TestCase</a:t>
            </a:r>
            <a:r>
              <a:rPr lang="zh-CN" altLang="en-US"/>
              <a:t>类继承结构</a:t>
            </a:r>
          </a:p>
          <a:p>
            <a:r>
              <a:rPr lang="en-US" altLang="zh-CN"/>
              <a:t>TestCase</a:t>
            </a:r>
            <a:r>
              <a:rPr lang="zh-CN" altLang="en-US"/>
              <a:t>生命周期</a:t>
            </a:r>
          </a:p>
          <a:p>
            <a:r>
              <a:rPr lang="zh-CN" altLang="en-US"/>
              <a:t>断言</a:t>
            </a:r>
          </a:p>
        </p:txBody>
      </p:sp>
    </p:spTree>
  </p:cSld>
  <p:clrMapOvr>
    <a:masterClrMapping/>
  </p:clrMapOv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457200" y="746125"/>
            <a:ext cx="8229600" cy="671513"/>
          </a:xfrm>
        </p:spPr>
        <p:txBody>
          <a:bodyPr/>
          <a:lstStyle/>
          <a:p>
            <a:r>
              <a:rPr lang="zh-CN" altLang="en-US"/>
              <a:t>用</a:t>
            </a:r>
            <a:r>
              <a:rPr lang="en-US" altLang="zh-CN"/>
              <a:t>TestSuite</a:t>
            </a:r>
            <a:r>
              <a:rPr lang="zh-CN" altLang="en-US"/>
              <a:t>一次测试多各类</a:t>
            </a:r>
          </a:p>
        </p:txBody>
      </p:sp>
      <p:sp>
        <p:nvSpPr>
          <p:cNvPr id="335875" name="Rectangle 3"/>
          <p:cNvSpPr>
            <a:spLocks noGrp="1" noChangeArrowheads="1"/>
          </p:cNvSpPr>
          <p:nvPr>
            <p:ph type="body" idx="1"/>
          </p:nvPr>
        </p:nvSpPr>
        <p:spPr/>
        <p:txBody>
          <a:bodyPr/>
          <a:lstStyle/>
          <a:p>
            <a:r>
              <a:rPr lang="zh-CN" altLang="en-US"/>
              <a:t>再给项目添加一个新类</a:t>
            </a:r>
          </a:p>
          <a:p>
            <a:r>
              <a:rPr lang="zh-CN" altLang="en-US"/>
              <a:t>给新类创建测试用例类</a:t>
            </a:r>
          </a:p>
          <a:p>
            <a:r>
              <a:rPr lang="zh-CN" altLang="en-US"/>
              <a:t>创建测试套件类</a:t>
            </a:r>
          </a:p>
          <a:p>
            <a:r>
              <a:rPr lang="zh-CN" altLang="en-US"/>
              <a:t>执行测试套间类</a:t>
            </a:r>
          </a:p>
          <a:p>
            <a:endParaRPr lang="en-US" altLang="zh-CN"/>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altLang="zh-CN"/>
              <a:t>TestSuite</a:t>
            </a:r>
            <a:r>
              <a:rPr lang="zh-CN" altLang="en-US"/>
              <a:t>原理</a:t>
            </a:r>
          </a:p>
        </p:txBody>
      </p:sp>
      <p:sp>
        <p:nvSpPr>
          <p:cNvPr id="336899" name="Rectangle 3"/>
          <p:cNvSpPr>
            <a:spLocks noGrp="1" noChangeArrowheads="1"/>
          </p:cNvSpPr>
          <p:nvPr>
            <p:ph type="body" idx="1"/>
          </p:nvPr>
        </p:nvSpPr>
        <p:spPr/>
        <p:txBody>
          <a:bodyPr/>
          <a:lstStyle/>
          <a:p>
            <a:r>
              <a:rPr lang="zh-CN" altLang="en-US"/>
              <a:t>静态</a:t>
            </a:r>
            <a:r>
              <a:rPr lang="en-US" altLang="zh-CN"/>
              <a:t>suite</a:t>
            </a:r>
            <a:r>
              <a:rPr lang="zh-CN" altLang="en-US"/>
              <a:t>方法</a:t>
            </a:r>
          </a:p>
          <a:p>
            <a:r>
              <a:rPr lang="en-US" altLang="zh-CN"/>
              <a:t>addTestSuite</a:t>
            </a:r>
            <a:r>
              <a:rPr lang="zh-CN" altLang="en-US"/>
              <a:t>方法</a:t>
            </a:r>
          </a:p>
          <a:p>
            <a:r>
              <a:rPr lang="en-US" altLang="zh-CN"/>
              <a:t>addTest(Test)</a:t>
            </a:r>
            <a:r>
              <a:rPr lang="zh-CN" altLang="en-US"/>
              <a:t>方法</a:t>
            </a:r>
          </a:p>
          <a:p>
            <a:r>
              <a:rPr lang="en-US" altLang="zh-CN"/>
              <a:t>run(TestResult)</a:t>
            </a:r>
            <a:r>
              <a:rPr lang="zh-CN" altLang="en-US"/>
              <a:t>方法</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22" name="Group 2"/>
          <p:cNvGrpSpPr>
            <a:grpSpLocks/>
          </p:cNvGrpSpPr>
          <p:nvPr/>
        </p:nvGrpSpPr>
        <p:grpSpPr bwMode="auto">
          <a:xfrm>
            <a:off x="4776788" y="3446463"/>
            <a:ext cx="1511300" cy="1008062"/>
            <a:chOff x="3288" y="2069"/>
            <a:chExt cx="952" cy="635"/>
          </a:xfrm>
        </p:grpSpPr>
        <p:sp>
          <p:nvSpPr>
            <p:cNvPr id="337923" name="Rectangle 3"/>
            <p:cNvSpPr>
              <a:spLocks noChangeArrowheads="1"/>
            </p:cNvSpPr>
            <p:nvPr/>
          </p:nvSpPr>
          <p:spPr bwMode="auto">
            <a:xfrm>
              <a:off x="3288" y="2296"/>
              <a:ext cx="952" cy="40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CA" sz="1600"/>
                <a:t>run(TestResult)</a:t>
              </a:r>
            </a:p>
            <a:p>
              <a:pPr algn="ctr"/>
              <a:r>
                <a:rPr lang="en-CA" sz="1600"/>
                <a:t>addTest()</a:t>
              </a:r>
            </a:p>
          </p:txBody>
        </p:sp>
        <p:sp>
          <p:nvSpPr>
            <p:cNvPr id="337924" name="Rectangle 4"/>
            <p:cNvSpPr>
              <a:spLocks noChangeArrowheads="1"/>
            </p:cNvSpPr>
            <p:nvPr/>
          </p:nvSpPr>
          <p:spPr bwMode="auto">
            <a:xfrm>
              <a:off x="3288" y="2069"/>
              <a:ext cx="952" cy="22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CA" sz="1600" b="1" i="1"/>
                <a:t>TestSuite</a:t>
              </a:r>
            </a:p>
          </p:txBody>
        </p:sp>
      </p:grpSp>
      <p:grpSp>
        <p:nvGrpSpPr>
          <p:cNvPr id="337925" name="Group 5"/>
          <p:cNvGrpSpPr>
            <a:grpSpLocks/>
          </p:cNvGrpSpPr>
          <p:nvPr/>
        </p:nvGrpSpPr>
        <p:grpSpPr bwMode="auto">
          <a:xfrm>
            <a:off x="3841750" y="1862138"/>
            <a:ext cx="1512888" cy="792162"/>
            <a:chOff x="1429" y="1117"/>
            <a:chExt cx="953" cy="499"/>
          </a:xfrm>
        </p:grpSpPr>
        <p:sp>
          <p:nvSpPr>
            <p:cNvPr id="337926" name="Rectangle 6"/>
            <p:cNvSpPr>
              <a:spLocks noChangeArrowheads="1"/>
            </p:cNvSpPr>
            <p:nvPr/>
          </p:nvSpPr>
          <p:spPr bwMode="auto">
            <a:xfrm>
              <a:off x="1429" y="1344"/>
              <a:ext cx="953" cy="27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CA" sz="1600" i="1"/>
                <a:t>run(TestResult)</a:t>
              </a:r>
            </a:p>
          </p:txBody>
        </p:sp>
        <p:sp>
          <p:nvSpPr>
            <p:cNvPr id="337927" name="Rectangle 7"/>
            <p:cNvSpPr>
              <a:spLocks noChangeArrowheads="1"/>
            </p:cNvSpPr>
            <p:nvPr/>
          </p:nvSpPr>
          <p:spPr bwMode="auto">
            <a:xfrm>
              <a:off x="1429" y="1117"/>
              <a:ext cx="952" cy="22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CA" sz="1600" b="1" i="1"/>
                <a:t>Test</a:t>
              </a:r>
            </a:p>
          </p:txBody>
        </p:sp>
      </p:grpSp>
      <p:grpSp>
        <p:nvGrpSpPr>
          <p:cNvPr id="337928" name="Group 8"/>
          <p:cNvGrpSpPr>
            <a:grpSpLocks/>
          </p:cNvGrpSpPr>
          <p:nvPr/>
        </p:nvGrpSpPr>
        <p:grpSpPr bwMode="auto">
          <a:xfrm>
            <a:off x="3556000" y="5967413"/>
            <a:ext cx="1939925" cy="792162"/>
            <a:chOff x="884" y="3185"/>
            <a:chExt cx="952" cy="471"/>
          </a:xfrm>
        </p:grpSpPr>
        <p:sp>
          <p:nvSpPr>
            <p:cNvPr id="337929" name="Rectangle 9"/>
            <p:cNvSpPr>
              <a:spLocks noChangeArrowheads="1"/>
            </p:cNvSpPr>
            <p:nvPr/>
          </p:nvSpPr>
          <p:spPr bwMode="auto">
            <a:xfrm>
              <a:off x="884" y="3430"/>
              <a:ext cx="952" cy="2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CA" altLang="zh-CN" sz="1600" b="1"/>
                <a:t>t</a:t>
              </a:r>
              <a:r>
                <a:rPr lang="en-CA" sz="1600" b="1"/>
                <a:t>est</a:t>
              </a:r>
              <a:r>
                <a:rPr lang="en-CA" altLang="zh-CN" sz="1600" b="1"/>
                <a:t>Compute</a:t>
              </a:r>
              <a:r>
                <a:rPr lang="en-CA" sz="1600" b="1"/>
                <a:t>Su</a:t>
              </a:r>
              <a:r>
                <a:rPr lang="en-CA" altLang="zh-CN" sz="1600" b="1"/>
                <a:t>m()</a:t>
              </a:r>
              <a:endParaRPr lang="en-CA" sz="1600" b="1"/>
            </a:p>
          </p:txBody>
        </p:sp>
        <p:sp>
          <p:nvSpPr>
            <p:cNvPr id="337930" name="Rectangle 10"/>
            <p:cNvSpPr>
              <a:spLocks noChangeArrowheads="1"/>
            </p:cNvSpPr>
            <p:nvPr/>
          </p:nvSpPr>
          <p:spPr bwMode="auto">
            <a:xfrm>
              <a:off x="884" y="3185"/>
              <a:ext cx="952" cy="24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CA" sz="1600" b="1"/>
                <a:t>Test</a:t>
              </a:r>
              <a:r>
                <a:rPr lang="en-CA" altLang="zh-CN" sz="1600" b="1"/>
                <a:t>Sum</a:t>
              </a:r>
              <a:endParaRPr lang="en-CA" sz="1600" b="1"/>
            </a:p>
          </p:txBody>
        </p:sp>
      </p:grpSp>
      <p:sp>
        <p:nvSpPr>
          <p:cNvPr id="337931" name="Line 11"/>
          <p:cNvSpPr>
            <a:spLocks noChangeShapeType="1"/>
          </p:cNvSpPr>
          <p:nvPr/>
        </p:nvSpPr>
        <p:spPr bwMode="auto">
          <a:xfrm>
            <a:off x="1752600" y="3589338"/>
            <a:ext cx="1081088"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32" name="Line 12"/>
          <p:cNvSpPr>
            <a:spLocks noChangeShapeType="1"/>
          </p:cNvSpPr>
          <p:nvPr/>
        </p:nvSpPr>
        <p:spPr bwMode="auto">
          <a:xfrm>
            <a:off x="3624263" y="3157538"/>
            <a:ext cx="1944687" cy="0"/>
          </a:xfrm>
          <a:prstGeom prst="line">
            <a:avLst/>
          </a:prstGeom>
          <a:noFill/>
          <a:ln w="381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7933" name="Group 13"/>
          <p:cNvGrpSpPr>
            <a:grpSpLocks/>
          </p:cNvGrpSpPr>
          <p:nvPr/>
        </p:nvGrpSpPr>
        <p:grpSpPr bwMode="auto">
          <a:xfrm>
            <a:off x="2833688" y="3157538"/>
            <a:ext cx="1511300" cy="2090737"/>
            <a:chOff x="2064" y="2069"/>
            <a:chExt cx="952" cy="1317"/>
          </a:xfrm>
        </p:grpSpPr>
        <p:sp>
          <p:nvSpPr>
            <p:cNvPr id="337934" name="Rectangle 14"/>
            <p:cNvSpPr>
              <a:spLocks noChangeArrowheads="1"/>
            </p:cNvSpPr>
            <p:nvPr/>
          </p:nvSpPr>
          <p:spPr bwMode="auto">
            <a:xfrm>
              <a:off x="2064" y="2478"/>
              <a:ext cx="952" cy="68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CA" sz="1600"/>
                <a:t>run(TestResult)</a:t>
              </a:r>
            </a:p>
            <a:p>
              <a:pPr algn="ctr"/>
              <a:r>
                <a:rPr lang="en-CA" sz="1600"/>
                <a:t>runTest()</a:t>
              </a:r>
            </a:p>
            <a:p>
              <a:pPr algn="ctr"/>
              <a:r>
                <a:rPr lang="en-CA" sz="1600"/>
                <a:t>setup()</a:t>
              </a:r>
            </a:p>
            <a:p>
              <a:pPr algn="ctr"/>
              <a:r>
                <a:rPr lang="en-CA" sz="1600"/>
                <a:t>tearDown()</a:t>
              </a:r>
            </a:p>
          </p:txBody>
        </p:sp>
        <p:sp>
          <p:nvSpPr>
            <p:cNvPr id="337935" name="Rectangle 15"/>
            <p:cNvSpPr>
              <a:spLocks noChangeArrowheads="1"/>
            </p:cNvSpPr>
            <p:nvPr/>
          </p:nvSpPr>
          <p:spPr bwMode="auto">
            <a:xfrm>
              <a:off x="2064" y="3158"/>
              <a:ext cx="952" cy="22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CA" sz="1600" i="1"/>
                <a:t>fName</a:t>
              </a:r>
            </a:p>
          </p:txBody>
        </p:sp>
        <p:sp>
          <p:nvSpPr>
            <p:cNvPr id="337936" name="Rectangle 16"/>
            <p:cNvSpPr>
              <a:spLocks noChangeArrowheads="1"/>
            </p:cNvSpPr>
            <p:nvPr/>
          </p:nvSpPr>
          <p:spPr bwMode="auto">
            <a:xfrm>
              <a:off x="2064" y="2251"/>
              <a:ext cx="952" cy="227"/>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CA" sz="1600" b="1" i="1"/>
                <a:t>TestCase</a:t>
              </a:r>
            </a:p>
          </p:txBody>
        </p:sp>
        <p:sp>
          <p:nvSpPr>
            <p:cNvPr id="337937" name="Line 17"/>
            <p:cNvSpPr>
              <a:spLocks noChangeShapeType="1"/>
            </p:cNvSpPr>
            <p:nvPr/>
          </p:nvSpPr>
          <p:spPr bwMode="auto">
            <a:xfrm>
              <a:off x="2562" y="2069"/>
              <a:ext cx="0" cy="182"/>
            </a:xfrm>
            <a:prstGeom prst="line">
              <a:avLst/>
            </a:prstGeom>
            <a:noFill/>
            <a:ln w="381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7938" name="Line 18"/>
          <p:cNvSpPr>
            <a:spLocks noChangeShapeType="1"/>
          </p:cNvSpPr>
          <p:nvPr/>
        </p:nvSpPr>
        <p:spPr bwMode="auto">
          <a:xfrm>
            <a:off x="5568950" y="3157538"/>
            <a:ext cx="0" cy="288925"/>
          </a:xfrm>
          <a:prstGeom prst="line">
            <a:avLst/>
          </a:prstGeom>
          <a:noFill/>
          <a:ln w="381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39" name="Line 19"/>
          <p:cNvSpPr>
            <a:spLocks noChangeShapeType="1"/>
          </p:cNvSpPr>
          <p:nvPr/>
        </p:nvSpPr>
        <p:spPr bwMode="auto">
          <a:xfrm>
            <a:off x="4597400" y="2654300"/>
            <a:ext cx="0" cy="503238"/>
          </a:xfrm>
          <a:prstGeom prst="line">
            <a:avLst/>
          </a:prstGeom>
          <a:noFill/>
          <a:ln w="381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40" name="Line 20"/>
          <p:cNvSpPr>
            <a:spLocks noChangeShapeType="1"/>
          </p:cNvSpPr>
          <p:nvPr/>
        </p:nvSpPr>
        <p:spPr bwMode="auto">
          <a:xfrm>
            <a:off x="5353050" y="2438400"/>
            <a:ext cx="2376488" cy="0"/>
          </a:xfrm>
          <a:prstGeom prst="line">
            <a:avLst/>
          </a:prstGeom>
          <a:noFill/>
          <a:ln w="28575">
            <a:solidFill>
              <a:schemeClr val="tx2"/>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7941" name="Group 21"/>
          <p:cNvGrpSpPr>
            <a:grpSpLocks/>
          </p:cNvGrpSpPr>
          <p:nvPr/>
        </p:nvGrpSpPr>
        <p:grpSpPr bwMode="auto">
          <a:xfrm>
            <a:off x="6289675" y="3878263"/>
            <a:ext cx="1439863" cy="215900"/>
            <a:chOff x="4218" y="2568"/>
            <a:chExt cx="930" cy="136"/>
          </a:xfrm>
        </p:grpSpPr>
        <p:sp>
          <p:nvSpPr>
            <p:cNvPr id="337942" name="Line 22"/>
            <p:cNvSpPr>
              <a:spLocks noChangeShapeType="1"/>
            </p:cNvSpPr>
            <p:nvPr/>
          </p:nvSpPr>
          <p:spPr bwMode="auto">
            <a:xfrm>
              <a:off x="4218" y="2636"/>
              <a:ext cx="93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43" name="AutoShape 23"/>
            <p:cNvSpPr>
              <a:spLocks noChangeArrowheads="1"/>
            </p:cNvSpPr>
            <p:nvPr/>
          </p:nvSpPr>
          <p:spPr bwMode="auto">
            <a:xfrm>
              <a:off x="4241" y="2568"/>
              <a:ext cx="227" cy="136"/>
            </a:xfrm>
            <a:prstGeom prst="diamond">
              <a:avLst/>
            </a:prstGeom>
            <a:solidFill>
              <a:schemeClr val="bg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7944" name="Line 24"/>
          <p:cNvSpPr>
            <a:spLocks noChangeShapeType="1"/>
          </p:cNvSpPr>
          <p:nvPr/>
        </p:nvSpPr>
        <p:spPr bwMode="auto">
          <a:xfrm>
            <a:off x="7729538" y="2438400"/>
            <a:ext cx="0" cy="1584325"/>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7945" name="Group 25"/>
          <p:cNvGrpSpPr>
            <a:grpSpLocks/>
          </p:cNvGrpSpPr>
          <p:nvPr/>
        </p:nvGrpSpPr>
        <p:grpSpPr bwMode="auto">
          <a:xfrm>
            <a:off x="1608138" y="6011863"/>
            <a:ext cx="1803400" cy="747712"/>
            <a:chOff x="884" y="3185"/>
            <a:chExt cx="952" cy="471"/>
          </a:xfrm>
        </p:grpSpPr>
        <p:sp>
          <p:nvSpPr>
            <p:cNvPr id="337946" name="Rectangle 26"/>
            <p:cNvSpPr>
              <a:spLocks noChangeArrowheads="1"/>
            </p:cNvSpPr>
            <p:nvPr/>
          </p:nvSpPr>
          <p:spPr bwMode="auto">
            <a:xfrm>
              <a:off x="884" y="3430"/>
              <a:ext cx="952" cy="2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CA" altLang="zh-CN" sz="1600" b="1"/>
                <a:t>t</a:t>
              </a:r>
              <a:r>
                <a:rPr lang="en-CA" sz="1600" b="1"/>
                <a:t>est</a:t>
              </a:r>
              <a:r>
                <a:rPr lang="en-CA" altLang="zh-CN" sz="1600" b="1"/>
                <a:t>Add</a:t>
              </a:r>
              <a:endParaRPr lang="en-CA" sz="1600" b="1"/>
            </a:p>
          </p:txBody>
        </p:sp>
        <p:sp>
          <p:nvSpPr>
            <p:cNvPr id="337947" name="Rectangle 27"/>
            <p:cNvSpPr>
              <a:spLocks noChangeArrowheads="1"/>
            </p:cNvSpPr>
            <p:nvPr/>
          </p:nvSpPr>
          <p:spPr bwMode="auto">
            <a:xfrm>
              <a:off x="884" y="3185"/>
              <a:ext cx="952" cy="24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CA" sz="1600" b="1"/>
                <a:t>TestC</a:t>
              </a:r>
              <a:r>
                <a:rPr lang="en-CA" altLang="zh-CN" sz="1600" b="1"/>
                <a:t>ompute</a:t>
              </a:r>
              <a:endParaRPr lang="zh-CN" altLang="en-CA" sz="1600" b="1"/>
            </a:p>
          </p:txBody>
        </p:sp>
      </p:grpSp>
      <p:sp>
        <p:nvSpPr>
          <p:cNvPr id="337948" name="Line 28"/>
          <p:cNvSpPr>
            <a:spLocks noChangeShapeType="1"/>
          </p:cNvSpPr>
          <p:nvPr/>
        </p:nvSpPr>
        <p:spPr bwMode="auto">
          <a:xfrm>
            <a:off x="2616200" y="5678488"/>
            <a:ext cx="194468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49" name="Line 29"/>
          <p:cNvSpPr>
            <a:spLocks noChangeShapeType="1"/>
          </p:cNvSpPr>
          <p:nvPr/>
        </p:nvSpPr>
        <p:spPr bwMode="auto">
          <a:xfrm>
            <a:off x="4560888" y="5678488"/>
            <a:ext cx="0" cy="288925"/>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50" name="Line 30"/>
          <p:cNvSpPr>
            <a:spLocks noChangeShapeType="1"/>
          </p:cNvSpPr>
          <p:nvPr/>
        </p:nvSpPr>
        <p:spPr bwMode="auto">
          <a:xfrm flipH="1">
            <a:off x="3660775" y="5246688"/>
            <a:ext cx="0" cy="4318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51" name="AutoShape 31"/>
          <p:cNvSpPr>
            <a:spLocks noChangeArrowheads="1"/>
          </p:cNvSpPr>
          <p:nvPr/>
        </p:nvSpPr>
        <p:spPr bwMode="auto">
          <a:xfrm>
            <a:off x="3552825" y="5246688"/>
            <a:ext cx="215900" cy="215900"/>
          </a:xfrm>
          <a:prstGeom prst="triangle">
            <a:avLst>
              <a:gd name="adj" fmla="val 50000"/>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52" name="Line 32"/>
          <p:cNvSpPr>
            <a:spLocks noChangeShapeType="1"/>
          </p:cNvSpPr>
          <p:nvPr/>
        </p:nvSpPr>
        <p:spPr bwMode="auto">
          <a:xfrm>
            <a:off x="2616200" y="5678488"/>
            <a:ext cx="0" cy="288925"/>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53" name="Text Box 33"/>
          <p:cNvSpPr txBox="1">
            <a:spLocks noChangeArrowheads="1"/>
          </p:cNvSpPr>
          <p:nvPr/>
        </p:nvSpPr>
        <p:spPr bwMode="auto">
          <a:xfrm>
            <a:off x="6845300" y="4067175"/>
            <a:ext cx="750888" cy="336550"/>
          </a:xfrm>
          <a:prstGeom prst="rect">
            <a:avLst/>
          </a:prstGeom>
          <a:noFill/>
          <a:ln w="12700">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spAutoFit/>
          </a:bodyPr>
          <a:lstStyle/>
          <a:p>
            <a:r>
              <a:rPr lang="en-CA" sz="1600"/>
              <a:t>fTests</a:t>
            </a:r>
          </a:p>
        </p:txBody>
      </p:sp>
      <p:sp>
        <p:nvSpPr>
          <p:cNvPr id="337954" name="Rectangle 34"/>
          <p:cNvSpPr>
            <a:spLocks noChangeArrowheads="1"/>
          </p:cNvSpPr>
          <p:nvPr/>
        </p:nvSpPr>
        <p:spPr bwMode="auto">
          <a:xfrm>
            <a:off x="600075" y="3446463"/>
            <a:ext cx="1225550" cy="360362"/>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CA" sz="1600" b="1"/>
              <a:t>TestResult</a:t>
            </a:r>
          </a:p>
        </p:txBody>
      </p:sp>
      <p:sp>
        <p:nvSpPr>
          <p:cNvPr id="337955" name="AutoShape 35"/>
          <p:cNvSpPr>
            <a:spLocks noChangeArrowheads="1"/>
          </p:cNvSpPr>
          <p:nvPr/>
        </p:nvSpPr>
        <p:spPr bwMode="auto">
          <a:xfrm>
            <a:off x="4491038" y="2674938"/>
            <a:ext cx="217487" cy="215900"/>
          </a:xfrm>
          <a:prstGeom prst="triangle">
            <a:avLst>
              <a:gd name="adj" fmla="val 50000"/>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643" tIns="42322" rIns="84643" bIns="42322" anchor="ctr"/>
          <a:lstStyle/>
          <a:p>
            <a:pPr marL="342900" indent="-342900" algn="ctr">
              <a:spcBef>
                <a:spcPct val="20000"/>
              </a:spcBef>
              <a:buClr>
                <a:schemeClr val="folHlink"/>
              </a:buClr>
              <a:buSzPct val="60000"/>
              <a:buFont typeface="Wingdings" pitchFamily="2" charset="2"/>
              <a:buNone/>
            </a:pPr>
            <a:endParaRPr lang="zh-CN" altLang="zh-CN" sz="2800" b="1">
              <a:latin typeface="Verdana" pitchFamily="34" charset="0"/>
            </a:endParaRPr>
          </a:p>
        </p:txBody>
      </p:sp>
      <p:sp>
        <p:nvSpPr>
          <p:cNvPr id="337956" name="Rectangle 36"/>
          <p:cNvSpPr>
            <a:spLocks noGrp="1" noChangeArrowheads="1"/>
          </p:cNvSpPr>
          <p:nvPr>
            <p:ph type="title"/>
          </p:nvPr>
        </p:nvSpPr>
        <p:spPr>
          <a:xfrm>
            <a:off x="457200" y="746125"/>
            <a:ext cx="8229600" cy="671513"/>
          </a:xfrm>
          <a:noFill/>
          <a:ln/>
        </p:spPr>
        <p:txBody>
          <a:bodyPr lIns="91414" tIns="45708" rIns="91414" bIns="45708" anchor="b"/>
          <a:lstStyle/>
          <a:p>
            <a:r>
              <a:rPr lang="en-US" altLang="zh-CN"/>
              <a:t>JUnit</a:t>
            </a:r>
            <a:r>
              <a:rPr lang="zh-CN" altLang="en-US"/>
              <a:t>基本框架</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a:t>部署</a:t>
            </a:r>
          </a:p>
        </p:txBody>
      </p:sp>
      <p:sp>
        <p:nvSpPr>
          <p:cNvPr id="34819" name="Rectangle 3"/>
          <p:cNvSpPr>
            <a:spLocks noGrp="1" noChangeArrowheads="1"/>
          </p:cNvSpPr>
          <p:nvPr>
            <p:ph type="body" idx="1"/>
          </p:nvPr>
        </p:nvSpPr>
        <p:spPr/>
        <p:txBody>
          <a:bodyPr/>
          <a:lstStyle/>
          <a:p>
            <a:r>
              <a:rPr lang="zh-CN" altLang="en-US"/>
              <a:t>部署要求</a:t>
            </a:r>
          </a:p>
          <a:p>
            <a:pPr lvl="1"/>
            <a:r>
              <a:rPr lang="zh-CN" altLang="en-US"/>
              <a:t>增强自动化程度，用</a:t>
            </a:r>
            <a:r>
              <a:rPr lang="en-US" altLang="zh-CN"/>
              <a:t>ant</a:t>
            </a:r>
            <a:r>
              <a:rPr lang="zh-CN" altLang="en-US"/>
              <a:t>等工具</a:t>
            </a:r>
          </a:p>
          <a:p>
            <a:pPr lvl="1"/>
            <a:r>
              <a:rPr lang="zh-CN" altLang="en-US"/>
              <a:t>培训最终用户</a:t>
            </a:r>
          </a:p>
          <a:p>
            <a:pPr lvl="1"/>
            <a:r>
              <a:rPr lang="zh-CN" altLang="en-US"/>
              <a:t>要有详细计划</a:t>
            </a:r>
          </a:p>
          <a:p>
            <a:pPr lvl="1"/>
            <a:r>
              <a:rPr lang="zh-CN" altLang="en-US"/>
              <a:t>记录详细的过程数据</a:t>
            </a:r>
          </a:p>
          <a:p>
            <a:pPr lvl="1"/>
            <a:r>
              <a:rPr lang="zh-CN" altLang="en-US"/>
              <a:t>及时反馈软件兼容性缺陷</a:t>
            </a:r>
          </a:p>
          <a:p>
            <a:pPr lvl="1"/>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t>维护</a:t>
            </a:r>
          </a:p>
        </p:txBody>
      </p:sp>
      <p:sp>
        <p:nvSpPr>
          <p:cNvPr id="35843" name="Rectangle 3"/>
          <p:cNvSpPr>
            <a:spLocks noGrp="1" noChangeArrowheads="1"/>
          </p:cNvSpPr>
          <p:nvPr>
            <p:ph type="body" idx="1"/>
          </p:nvPr>
        </p:nvSpPr>
        <p:spPr>
          <a:xfrm>
            <a:off x="611188" y="1989138"/>
            <a:ext cx="8343900" cy="4464050"/>
          </a:xfrm>
        </p:spPr>
        <p:txBody>
          <a:bodyPr/>
          <a:lstStyle/>
          <a:p>
            <a:r>
              <a:rPr lang="zh-CN" altLang="en-US"/>
              <a:t>一般维护分三类：</a:t>
            </a:r>
          </a:p>
          <a:p>
            <a:pPr lvl="1"/>
            <a:r>
              <a:rPr lang="zh-CN" altLang="en-US"/>
              <a:t>纠错性维护</a:t>
            </a:r>
          </a:p>
          <a:p>
            <a:pPr lvl="2"/>
            <a:r>
              <a:rPr lang="zh-CN" altLang="en-US"/>
              <a:t>改正软件漏洞、发布补丁程序</a:t>
            </a:r>
          </a:p>
          <a:p>
            <a:pPr lvl="1"/>
            <a:r>
              <a:rPr lang="zh-CN" altLang="en-US"/>
              <a:t>适应性维护</a:t>
            </a:r>
          </a:p>
          <a:p>
            <a:pPr lvl="2"/>
            <a:r>
              <a:rPr lang="zh-CN" altLang="en-US"/>
              <a:t>使得软件在新的硬件、操作系统、编译器和解释器下运行</a:t>
            </a:r>
          </a:p>
          <a:p>
            <a:pPr lvl="1"/>
            <a:r>
              <a:rPr lang="zh-CN" altLang="en-US"/>
              <a:t>完善性维护</a:t>
            </a:r>
          </a:p>
          <a:p>
            <a:pPr lvl="2"/>
            <a:r>
              <a:rPr lang="zh-CN" altLang="en-US"/>
              <a:t>增加新功能、更改原有的设计等</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a:t>影响维护成本的因素</a:t>
            </a:r>
          </a:p>
        </p:txBody>
      </p:sp>
      <p:sp>
        <p:nvSpPr>
          <p:cNvPr id="36867" name="Rectangle 3"/>
          <p:cNvSpPr>
            <a:spLocks noGrp="1" noChangeArrowheads="1"/>
          </p:cNvSpPr>
          <p:nvPr>
            <p:ph type="body" idx="1"/>
          </p:nvPr>
        </p:nvSpPr>
        <p:spPr/>
        <p:txBody>
          <a:bodyPr/>
          <a:lstStyle/>
          <a:p>
            <a:pPr>
              <a:lnSpc>
                <a:spcPct val="90000"/>
              </a:lnSpc>
            </a:pPr>
            <a:r>
              <a:rPr lang="zh-CN" altLang="en-US" sz="2400"/>
              <a:t>非技术因素 </a:t>
            </a:r>
          </a:p>
          <a:p>
            <a:pPr lvl="1">
              <a:lnSpc>
                <a:spcPct val="90000"/>
              </a:lnSpc>
            </a:pPr>
            <a:r>
              <a:rPr lang="zh-CN" altLang="en-US" sz="2100"/>
              <a:t>需求的复杂性</a:t>
            </a:r>
          </a:p>
          <a:p>
            <a:pPr lvl="1">
              <a:lnSpc>
                <a:spcPct val="90000"/>
              </a:lnSpc>
            </a:pPr>
            <a:r>
              <a:rPr lang="zh-CN" altLang="en-US" sz="2100"/>
              <a:t>开发人员的岗位稳定性</a:t>
            </a:r>
          </a:p>
          <a:p>
            <a:pPr lvl="1">
              <a:lnSpc>
                <a:spcPct val="90000"/>
              </a:lnSpc>
            </a:pPr>
            <a:r>
              <a:rPr lang="zh-CN" altLang="en-US" sz="2100"/>
              <a:t>软件的生命期</a:t>
            </a:r>
          </a:p>
          <a:p>
            <a:pPr lvl="1">
              <a:lnSpc>
                <a:spcPct val="90000"/>
              </a:lnSpc>
            </a:pPr>
            <a:r>
              <a:rPr lang="zh-CN" altLang="en-US" sz="2100"/>
              <a:t>外部环境的变化，例如财政政策影响财务软件</a:t>
            </a:r>
          </a:p>
          <a:p>
            <a:pPr>
              <a:lnSpc>
                <a:spcPct val="90000"/>
              </a:lnSpc>
            </a:pPr>
            <a:r>
              <a:rPr lang="zh-CN" altLang="en-US" sz="2400"/>
              <a:t>技术因素 </a:t>
            </a:r>
          </a:p>
          <a:p>
            <a:pPr lvl="1">
              <a:lnSpc>
                <a:spcPct val="90000"/>
              </a:lnSpc>
            </a:pPr>
            <a:r>
              <a:rPr lang="zh-CN" altLang="en-US" sz="2100"/>
              <a:t>软件运行环境</a:t>
            </a:r>
          </a:p>
          <a:p>
            <a:pPr lvl="1">
              <a:lnSpc>
                <a:spcPct val="90000"/>
              </a:lnSpc>
            </a:pPr>
            <a:r>
              <a:rPr lang="zh-CN" altLang="en-US" sz="2100"/>
              <a:t>编程语言</a:t>
            </a:r>
          </a:p>
          <a:p>
            <a:pPr lvl="1">
              <a:lnSpc>
                <a:spcPct val="90000"/>
              </a:lnSpc>
            </a:pPr>
            <a:r>
              <a:rPr lang="zh-CN" altLang="en-US" sz="2100"/>
              <a:t>编程风格 </a:t>
            </a:r>
          </a:p>
          <a:p>
            <a:pPr lvl="1">
              <a:lnSpc>
                <a:spcPct val="90000"/>
              </a:lnSpc>
            </a:pPr>
            <a:r>
              <a:rPr lang="zh-CN" altLang="en-US" sz="2100"/>
              <a:t>测试工作的有效性</a:t>
            </a:r>
          </a:p>
          <a:p>
            <a:pPr lvl="1">
              <a:lnSpc>
                <a:spcPct val="90000"/>
              </a:lnSpc>
            </a:pPr>
            <a:r>
              <a:rPr lang="zh-CN" altLang="en-US" sz="2100"/>
              <a:t>文档的质量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工程是什么？</a:t>
            </a:r>
          </a:p>
        </p:txBody>
      </p:sp>
      <p:sp>
        <p:nvSpPr>
          <p:cNvPr id="8195" name="Rectangle 3"/>
          <p:cNvSpPr>
            <a:spLocks noGrp="1" noChangeArrowheads="1"/>
          </p:cNvSpPr>
          <p:nvPr>
            <p:ph type="body" idx="1"/>
          </p:nvPr>
        </p:nvSpPr>
        <p:spPr/>
        <p:txBody>
          <a:bodyPr/>
          <a:lstStyle/>
          <a:p>
            <a:r>
              <a:rPr lang="zh-CN" altLang="en-US"/>
              <a:t>工程简而言之就是多人参与并有计划、有步骤地完成一项任务的活动</a:t>
            </a:r>
          </a:p>
          <a:p>
            <a:r>
              <a:rPr lang="zh-CN" altLang="en-US"/>
              <a:t>工程强调</a:t>
            </a:r>
          </a:p>
          <a:p>
            <a:pPr lvl="1"/>
            <a:r>
              <a:rPr lang="zh-CN" altLang="en-US"/>
              <a:t>目的</a:t>
            </a:r>
          </a:p>
          <a:p>
            <a:pPr lvl="1"/>
            <a:r>
              <a:rPr lang="zh-CN" altLang="en-US"/>
              <a:t>计划</a:t>
            </a:r>
          </a:p>
          <a:p>
            <a:pPr lvl="1"/>
            <a:r>
              <a:rPr lang="zh-CN" altLang="en-US"/>
              <a:t>步骤</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latin typeface="宋体" pitchFamily="2" charset="-122"/>
              </a:rPr>
              <a:t>瀑布模型的优点</a:t>
            </a:r>
            <a:r>
              <a:rPr lang="zh-CN" altLang="en-US"/>
              <a:t> </a:t>
            </a:r>
          </a:p>
        </p:txBody>
      </p:sp>
      <p:sp>
        <p:nvSpPr>
          <p:cNvPr id="37891" name="Rectangle 3"/>
          <p:cNvSpPr>
            <a:spLocks noGrp="1" noChangeArrowheads="1"/>
          </p:cNvSpPr>
          <p:nvPr>
            <p:ph type="body" idx="1"/>
          </p:nvPr>
        </p:nvSpPr>
        <p:spPr/>
        <p:txBody>
          <a:bodyPr/>
          <a:lstStyle/>
          <a:p>
            <a:r>
              <a:rPr lang="zh-CN" altLang="en-US"/>
              <a:t>通过设置里程碑，明确每阶段的任务与目标</a:t>
            </a:r>
          </a:p>
          <a:p>
            <a:r>
              <a:rPr lang="zh-CN" altLang="en-US"/>
              <a:t>可为每阶段制定开发计划，进行成本预算，组织开发力量</a:t>
            </a:r>
          </a:p>
          <a:p>
            <a:r>
              <a:rPr lang="zh-CN" altLang="en-US"/>
              <a:t>通过阶段评审，将开发过程纳入正确轨道</a:t>
            </a:r>
          </a:p>
          <a:p>
            <a:r>
              <a:rPr lang="zh-CN" altLang="en-US"/>
              <a:t>严格的计划性保证软件产品的按时交付</a:t>
            </a:r>
          </a:p>
          <a:p>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a:t>瀑布模型的缺点</a:t>
            </a:r>
          </a:p>
        </p:txBody>
      </p:sp>
      <p:sp>
        <p:nvSpPr>
          <p:cNvPr id="38915" name="Rectangle 3"/>
          <p:cNvSpPr>
            <a:spLocks noGrp="1" noChangeArrowheads="1"/>
          </p:cNvSpPr>
          <p:nvPr>
            <p:ph type="body" idx="1"/>
          </p:nvPr>
        </p:nvSpPr>
        <p:spPr/>
        <p:txBody>
          <a:bodyPr/>
          <a:lstStyle/>
          <a:p>
            <a:endParaRPr lang="en-US" altLang="zh-CN"/>
          </a:p>
          <a:p>
            <a:r>
              <a:rPr lang="zh-CN" altLang="en-US"/>
              <a:t>缺乏灵活性，不能适应用户需求的改变</a:t>
            </a:r>
          </a:p>
          <a:p>
            <a:r>
              <a:rPr lang="zh-CN" altLang="en-US"/>
              <a:t>开始阶段的小错误被逐级放大，可能导致软件产品报废</a:t>
            </a:r>
          </a:p>
          <a:p>
            <a:r>
              <a:rPr lang="zh-CN" altLang="en-US"/>
              <a:t>返回上一级的开发需要十分高昂的代价</a:t>
            </a:r>
          </a:p>
          <a:p>
            <a:r>
              <a:rPr lang="zh-CN" altLang="en-US"/>
              <a:t>随着软件规模和复杂性的增加，软件产品成功的机率大幅下降</a:t>
            </a:r>
          </a:p>
          <a:p>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a:t>演化模型</a:t>
            </a:r>
          </a:p>
        </p:txBody>
      </p:sp>
      <p:grpSp>
        <p:nvGrpSpPr>
          <p:cNvPr id="39939" name="Group 3"/>
          <p:cNvGrpSpPr>
            <a:grpSpLocks/>
          </p:cNvGrpSpPr>
          <p:nvPr/>
        </p:nvGrpSpPr>
        <p:grpSpPr bwMode="auto">
          <a:xfrm>
            <a:off x="3205163" y="3357563"/>
            <a:ext cx="2879725" cy="1655762"/>
            <a:chOff x="295" y="1344"/>
            <a:chExt cx="3039" cy="2177"/>
          </a:xfrm>
        </p:grpSpPr>
        <p:sp>
          <p:nvSpPr>
            <p:cNvPr id="39940" name="Rectangle 4"/>
            <p:cNvSpPr>
              <a:spLocks noChangeArrowheads="1"/>
            </p:cNvSpPr>
            <p:nvPr/>
          </p:nvSpPr>
          <p:spPr bwMode="auto">
            <a:xfrm>
              <a:off x="295" y="1344"/>
              <a:ext cx="816" cy="27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可行性分析</a:t>
              </a:r>
            </a:p>
          </p:txBody>
        </p:sp>
        <p:sp>
          <p:nvSpPr>
            <p:cNvPr id="39941" name="Rectangle 5"/>
            <p:cNvSpPr>
              <a:spLocks noChangeArrowheads="1"/>
            </p:cNvSpPr>
            <p:nvPr/>
          </p:nvSpPr>
          <p:spPr bwMode="auto">
            <a:xfrm>
              <a:off x="612" y="1616"/>
              <a:ext cx="816" cy="27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需求分析</a:t>
              </a:r>
            </a:p>
          </p:txBody>
        </p:sp>
        <p:sp>
          <p:nvSpPr>
            <p:cNvPr id="39942" name="Rectangle 6"/>
            <p:cNvSpPr>
              <a:spLocks noChangeArrowheads="1"/>
            </p:cNvSpPr>
            <p:nvPr/>
          </p:nvSpPr>
          <p:spPr bwMode="auto">
            <a:xfrm>
              <a:off x="930" y="1888"/>
              <a:ext cx="816" cy="27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概要设计</a:t>
              </a:r>
            </a:p>
          </p:txBody>
        </p:sp>
        <p:sp>
          <p:nvSpPr>
            <p:cNvPr id="39943" name="Rectangle 7"/>
            <p:cNvSpPr>
              <a:spLocks noChangeArrowheads="1"/>
            </p:cNvSpPr>
            <p:nvPr/>
          </p:nvSpPr>
          <p:spPr bwMode="auto">
            <a:xfrm>
              <a:off x="1248" y="2160"/>
              <a:ext cx="816" cy="27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详细设计</a:t>
              </a:r>
            </a:p>
          </p:txBody>
        </p:sp>
        <p:sp>
          <p:nvSpPr>
            <p:cNvPr id="39944" name="Rectangle 8"/>
            <p:cNvSpPr>
              <a:spLocks noChangeArrowheads="1"/>
            </p:cNvSpPr>
            <p:nvPr/>
          </p:nvSpPr>
          <p:spPr bwMode="auto">
            <a:xfrm>
              <a:off x="1565" y="2432"/>
              <a:ext cx="816" cy="27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编码</a:t>
              </a:r>
            </a:p>
          </p:txBody>
        </p:sp>
        <p:sp>
          <p:nvSpPr>
            <p:cNvPr id="39945" name="Rectangle 9"/>
            <p:cNvSpPr>
              <a:spLocks noChangeArrowheads="1"/>
            </p:cNvSpPr>
            <p:nvPr/>
          </p:nvSpPr>
          <p:spPr bwMode="auto">
            <a:xfrm>
              <a:off x="1883" y="2705"/>
              <a:ext cx="816" cy="27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测试</a:t>
              </a:r>
            </a:p>
          </p:txBody>
        </p:sp>
        <p:sp>
          <p:nvSpPr>
            <p:cNvPr id="39946" name="Rectangle 10"/>
            <p:cNvSpPr>
              <a:spLocks noChangeArrowheads="1"/>
            </p:cNvSpPr>
            <p:nvPr/>
          </p:nvSpPr>
          <p:spPr bwMode="auto">
            <a:xfrm>
              <a:off x="2200" y="2977"/>
              <a:ext cx="816" cy="27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部署</a:t>
              </a:r>
            </a:p>
          </p:txBody>
        </p:sp>
        <p:sp>
          <p:nvSpPr>
            <p:cNvPr id="39947" name="Rectangle 11"/>
            <p:cNvSpPr>
              <a:spLocks noChangeArrowheads="1"/>
            </p:cNvSpPr>
            <p:nvPr/>
          </p:nvSpPr>
          <p:spPr bwMode="auto">
            <a:xfrm>
              <a:off x="2518" y="3249"/>
              <a:ext cx="816" cy="27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维护</a:t>
              </a:r>
            </a:p>
          </p:txBody>
        </p:sp>
        <p:sp>
          <p:nvSpPr>
            <p:cNvPr id="39948" name="AutoShape 12"/>
            <p:cNvSpPr>
              <a:spLocks noChangeArrowheads="1"/>
            </p:cNvSpPr>
            <p:nvPr/>
          </p:nvSpPr>
          <p:spPr bwMode="auto">
            <a:xfrm>
              <a:off x="295" y="1616"/>
              <a:ext cx="2222" cy="1905"/>
            </a:xfrm>
            <a:prstGeom prst="rtTriangle">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2400" b="1">
                  <a:latin typeface="Tahoma" pitchFamily="34" charset="0"/>
                </a:rPr>
                <a:t>软件团队</a:t>
              </a:r>
            </a:p>
          </p:txBody>
        </p:sp>
      </p:grpSp>
      <p:sp>
        <p:nvSpPr>
          <p:cNvPr id="39949" name="AutoShape 13"/>
          <p:cNvSpPr>
            <a:spLocks noChangeArrowheads="1"/>
          </p:cNvSpPr>
          <p:nvPr/>
        </p:nvSpPr>
        <p:spPr bwMode="auto">
          <a:xfrm rot="2453174">
            <a:off x="2084388" y="3933825"/>
            <a:ext cx="6877050" cy="287338"/>
          </a:xfrm>
          <a:prstGeom prst="rightArrow">
            <a:avLst>
              <a:gd name="adj1" fmla="val 50000"/>
              <a:gd name="adj2" fmla="val 59834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sz="2000" b="1">
                <a:latin typeface="Tahoma" pitchFamily="34" charset="0"/>
              </a:rPr>
              <a:t>Time</a:t>
            </a:r>
          </a:p>
        </p:txBody>
      </p:sp>
      <p:sp>
        <p:nvSpPr>
          <p:cNvPr id="39950" name="Rectangle 14"/>
          <p:cNvSpPr>
            <a:spLocks noChangeArrowheads="1"/>
          </p:cNvSpPr>
          <p:nvPr/>
        </p:nvSpPr>
        <p:spPr bwMode="auto">
          <a:xfrm>
            <a:off x="250825" y="1844675"/>
            <a:ext cx="773113" cy="206375"/>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可行性分析</a:t>
            </a:r>
          </a:p>
        </p:txBody>
      </p:sp>
      <p:sp>
        <p:nvSpPr>
          <p:cNvPr id="39951" name="Rectangle 15"/>
          <p:cNvSpPr>
            <a:spLocks noChangeArrowheads="1"/>
          </p:cNvSpPr>
          <p:nvPr/>
        </p:nvSpPr>
        <p:spPr bwMode="auto">
          <a:xfrm>
            <a:off x="550863" y="2051050"/>
            <a:ext cx="773112" cy="207963"/>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需求分析</a:t>
            </a:r>
          </a:p>
        </p:txBody>
      </p:sp>
      <p:sp>
        <p:nvSpPr>
          <p:cNvPr id="39952" name="Rectangle 16"/>
          <p:cNvSpPr>
            <a:spLocks noChangeArrowheads="1"/>
          </p:cNvSpPr>
          <p:nvPr/>
        </p:nvSpPr>
        <p:spPr bwMode="auto">
          <a:xfrm>
            <a:off x="852488" y="2259013"/>
            <a:ext cx="773112" cy="206375"/>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概要设计</a:t>
            </a:r>
          </a:p>
        </p:txBody>
      </p:sp>
      <p:sp>
        <p:nvSpPr>
          <p:cNvPr id="39953" name="Rectangle 17"/>
          <p:cNvSpPr>
            <a:spLocks noChangeArrowheads="1"/>
          </p:cNvSpPr>
          <p:nvPr/>
        </p:nvSpPr>
        <p:spPr bwMode="auto">
          <a:xfrm>
            <a:off x="1154113" y="2465388"/>
            <a:ext cx="773112" cy="206375"/>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详细设计</a:t>
            </a:r>
          </a:p>
        </p:txBody>
      </p:sp>
      <p:sp>
        <p:nvSpPr>
          <p:cNvPr id="39954" name="Rectangle 18"/>
          <p:cNvSpPr>
            <a:spLocks noChangeArrowheads="1"/>
          </p:cNvSpPr>
          <p:nvPr/>
        </p:nvSpPr>
        <p:spPr bwMode="auto">
          <a:xfrm>
            <a:off x="1454150" y="2671763"/>
            <a:ext cx="773113" cy="20796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编码</a:t>
            </a:r>
          </a:p>
        </p:txBody>
      </p:sp>
      <p:sp>
        <p:nvSpPr>
          <p:cNvPr id="39955" name="Rectangle 19"/>
          <p:cNvSpPr>
            <a:spLocks noChangeArrowheads="1"/>
          </p:cNvSpPr>
          <p:nvPr/>
        </p:nvSpPr>
        <p:spPr bwMode="auto">
          <a:xfrm>
            <a:off x="1755775" y="2879725"/>
            <a:ext cx="773113" cy="206375"/>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测试</a:t>
            </a:r>
          </a:p>
        </p:txBody>
      </p:sp>
      <p:sp>
        <p:nvSpPr>
          <p:cNvPr id="39956" name="Rectangle 20"/>
          <p:cNvSpPr>
            <a:spLocks noChangeArrowheads="1"/>
          </p:cNvSpPr>
          <p:nvPr/>
        </p:nvSpPr>
        <p:spPr bwMode="auto">
          <a:xfrm>
            <a:off x="2055813" y="3086100"/>
            <a:ext cx="773112" cy="207963"/>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部署</a:t>
            </a:r>
          </a:p>
        </p:txBody>
      </p:sp>
      <p:sp>
        <p:nvSpPr>
          <p:cNvPr id="39957" name="Rectangle 21"/>
          <p:cNvSpPr>
            <a:spLocks noChangeArrowheads="1"/>
          </p:cNvSpPr>
          <p:nvPr/>
        </p:nvSpPr>
        <p:spPr bwMode="auto">
          <a:xfrm>
            <a:off x="2357438" y="3294063"/>
            <a:ext cx="773112" cy="206375"/>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维护</a:t>
            </a:r>
          </a:p>
        </p:txBody>
      </p:sp>
      <p:sp>
        <p:nvSpPr>
          <p:cNvPr id="39958" name="AutoShape 22"/>
          <p:cNvSpPr>
            <a:spLocks noChangeArrowheads="1"/>
          </p:cNvSpPr>
          <p:nvPr/>
        </p:nvSpPr>
        <p:spPr bwMode="auto">
          <a:xfrm>
            <a:off x="250825" y="2051050"/>
            <a:ext cx="2105025" cy="1449388"/>
          </a:xfrm>
          <a:prstGeom prst="rtTriangle">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2400" b="1">
                <a:latin typeface="Tahoma" pitchFamily="34" charset="0"/>
              </a:rPr>
              <a:t>软件团队</a:t>
            </a:r>
          </a:p>
        </p:txBody>
      </p:sp>
      <p:grpSp>
        <p:nvGrpSpPr>
          <p:cNvPr id="39959" name="Group 23"/>
          <p:cNvGrpSpPr>
            <a:grpSpLocks/>
          </p:cNvGrpSpPr>
          <p:nvPr/>
        </p:nvGrpSpPr>
        <p:grpSpPr bwMode="auto">
          <a:xfrm>
            <a:off x="4284663" y="5084763"/>
            <a:ext cx="2879725" cy="1655762"/>
            <a:chOff x="295" y="1344"/>
            <a:chExt cx="3039" cy="2177"/>
          </a:xfrm>
        </p:grpSpPr>
        <p:sp>
          <p:nvSpPr>
            <p:cNvPr id="39960" name="Rectangle 24"/>
            <p:cNvSpPr>
              <a:spLocks noChangeArrowheads="1"/>
            </p:cNvSpPr>
            <p:nvPr/>
          </p:nvSpPr>
          <p:spPr bwMode="auto">
            <a:xfrm>
              <a:off x="295" y="1344"/>
              <a:ext cx="816" cy="27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可行性分析</a:t>
              </a:r>
            </a:p>
          </p:txBody>
        </p:sp>
        <p:sp>
          <p:nvSpPr>
            <p:cNvPr id="39961" name="Rectangle 25"/>
            <p:cNvSpPr>
              <a:spLocks noChangeArrowheads="1"/>
            </p:cNvSpPr>
            <p:nvPr/>
          </p:nvSpPr>
          <p:spPr bwMode="auto">
            <a:xfrm>
              <a:off x="612" y="1616"/>
              <a:ext cx="816" cy="27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需求分析</a:t>
              </a:r>
            </a:p>
          </p:txBody>
        </p:sp>
        <p:sp>
          <p:nvSpPr>
            <p:cNvPr id="39962" name="Rectangle 26"/>
            <p:cNvSpPr>
              <a:spLocks noChangeArrowheads="1"/>
            </p:cNvSpPr>
            <p:nvPr/>
          </p:nvSpPr>
          <p:spPr bwMode="auto">
            <a:xfrm>
              <a:off x="930" y="1888"/>
              <a:ext cx="816" cy="27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概要设计</a:t>
              </a:r>
            </a:p>
          </p:txBody>
        </p:sp>
        <p:sp>
          <p:nvSpPr>
            <p:cNvPr id="39963" name="Rectangle 27"/>
            <p:cNvSpPr>
              <a:spLocks noChangeArrowheads="1"/>
            </p:cNvSpPr>
            <p:nvPr/>
          </p:nvSpPr>
          <p:spPr bwMode="auto">
            <a:xfrm>
              <a:off x="1248" y="2160"/>
              <a:ext cx="816" cy="27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详细设计</a:t>
              </a:r>
            </a:p>
          </p:txBody>
        </p:sp>
        <p:sp>
          <p:nvSpPr>
            <p:cNvPr id="39964" name="Rectangle 28"/>
            <p:cNvSpPr>
              <a:spLocks noChangeArrowheads="1"/>
            </p:cNvSpPr>
            <p:nvPr/>
          </p:nvSpPr>
          <p:spPr bwMode="auto">
            <a:xfrm>
              <a:off x="1565" y="2432"/>
              <a:ext cx="816" cy="27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编码</a:t>
              </a:r>
            </a:p>
          </p:txBody>
        </p:sp>
        <p:sp>
          <p:nvSpPr>
            <p:cNvPr id="39965" name="Rectangle 29"/>
            <p:cNvSpPr>
              <a:spLocks noChangeArrowheads="1"/>
            </p:cNvSpPr>
            <p:nvPr/>
          </p:nvSpPr>
          <p:spPr bwMode="auto">
            <a:xfrm>
              <a:off x="1883" y="2705"/>
              <a:ext cx="816" cy="27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测试</a:t>
              </a:r>
            </a:p>
          </p:txBody>
        </p:sp>
        <p:sp>
          <p:nvSpPr>
            <p:cNvPr id="39966" name="Rectangle 30"/>
            <p:cNvSpPr>
              <a:spLocks noChangeArrowheads="1"/>
            </p:cNvSpPr>
            <p:nvPr/>
          </p:nvSpPr>
          <p:spPr bwMode="auto">
            <a:xfrm>
              <a:off x="2200" y="2977"/>
              <a:ext cx="816" cy="27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部署</a:t>
              </a:r>
            </a:p>
          </p:txBody>
        </p:sp>
        <p:sp>
          <p:nvSpPr>
            <p:cNvPr id="39967" name="Rectangle 31"/>
            <p:cNvSpPr>
              <a:spLocks noChangeArrowheads="1"/>
            </p:cNvSpPr>
            <p:nvPr/>
          </p:nvSpPr>
          <p:spPr bwMode="auto">
            <a:xfrm>
              <a:off x="2518" y="3249"/>
              <a:ext cx="816" cy="27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1200" b="1">
                  <a:solidFill>
                    <a:srgbClr val="D60093"/>
                  </a:solidFill>
                  <a:latin typeface="Tahoma" pitchFamily="34" charset="0"/>
                </a:rPr>
                <a:t>维护</a:t>
              </a:r>
            </a:p>
          </p:txBody>
        </p:sp>
        <p:sp>
          <p:nvSpPr>
            <p:cNvPr id="39968" name="AutoShape 32"/>
            <p:cNvSpPr>
              <a:spLocks noChangeArrowheads="1"/>
            </p:cNvSpPr>
            <p:nvPr/>
          </p:nvSpPr>
          <p:spPr bwMode="auto">
            <a:xfrm>
              <a:off x="295" y="1616"/>
              <a:ext cx="2222" cy="1905"/>
            </a:xfrm>
            <a:prstGeom prst="rtTriangle">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2400" b="1">
                  <a:latin typeface="Tahoma" pitchFamily="34" charset="0"/>
                </a:rPr>
                <a:t>软件团队</a:t>
              </a:r>
            </a:p>
          </p:txBody>
        </p:sp>
      </p:grpSp>
      <p:sp>
        <p:nvSpPr>
          <p:cNvPr id="39969" name="Oval 33"/>
          <p:cNvSpPr>
            <a:spLocks noChangeArrowheads="1"/>
          </p:cNvSpPr>
          <p:nvPr/>
        </p:nvSpPr>
        <p:spPr bwMode="auto">
          <a:xfrm>
            <a:off x="323850" y="2420938"/>
            <a:ext cx="647700" cy="503237"/>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chemeClr val="hlink"/>
                </a:solidFill>
                <a:latin typeface="Tahoma" pitchFamily="34" charset="0"/>
              </a:rPr>
              <a:t>版本</a:t>
            </a:r>
            <a:r>
              <a:rPr lang="en-US" altLang="zh-CN" b="1">
                <a:solidFill>
                  <a:schemeClr val="hlink"/>
                </a:solidFill>
                <a:latin typeface="Tahoma" pitchFamily="34" charset="0"/>
              </a:rPr>
              <a:t>1</a:t>
            </a:r>
          </a:p>
        </p:txBody>
      </p:sp>
      <p:sp>
        <p:nvSpPr>
          <p:cNvPr id="39970" name="Oval 34"/>
          <p:cNvSpPr>
            <a:spLocks noChangeArrowheads="1"/>
          </p:cNvSpPr>
          <p:nvPr/>
        </p:nvSpPr>
        <p:spPr bwMode="auto">
          <a:xfrm>
            <a:off x="3276600" y="3933825"/>
            <a:ext cx="647700" cy="503238"/>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chemeClr val="hlink"/>
                </a:solidFill>
                <a:latin typeface="Tahoma" pitchFamily="34" charset="0"/>
              </a:rPr>
              <a:t>版本</a:t>
            </a:r>
            <a:r>
              <a:rPr lang="en-US" altLang="zh-CN" b="1">
                <a:solidFill>
                  <a:schemeClr val="hlink"/>
                </a:solidFill>
                <a:latin typeface="Tahoma" pitchFamily="34" charset="0"/>
              </a:rPr>
              <a:t>2</a:t>
            </a:r>
          </a:p>
        </p:txBody>
      </p:sp>
      <p:sp>
        <p:nvSpPr>
          <p:cNvPr id="39971" name="Oval 35"/>
          <p:cNvSpPr>
            <a:spLocks noChangeArrowheads="1"/>
          </p:cNvSpPr>
          <p:nvPr/>
        </p:nvSpPr>
        <p:spPr bwMode="auto">
          <a:xfrm>
            <a:off x="4427538" y="5734050"/>
            <a:ext cx="647700" cy="503238"/>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chemeClr val="hlink"/>
                </a:solidFill>
                <a:latin typeface="Tahoma" pitchFamily="34" charset="0"/>
              </a:rPr>
              <a:t>版本</a:t>
            </a:r>
            <a:r>
              <a:rPr lang="en-US" altLang="zh-CN" b="1">
                <a:solidFill>
                  <a:schemeClr val="hlink"/>
                </a:solidFill>
                <a:latin typeface="Tahoma" pitchFamily="34" charset="0"/>
              </a:rPr>
              <a:t>3</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t>迭代模型</a:t>
            </a:r>
          </a:p>
        </p:txBody>
      </p:sp>
      <p:sp>
        <p:nvSpPr>
          <p:cNvPr id="40963" name="Rectangle 3"/>
          <p:cNvSpPr>
            <a:spLocks noChangeArrowheads="1"/>
          </p:cNvSpPr>
          <p:nvPr/>
        </p:nvSpPr>
        <p:spPr bwMode="auto">
          <a:xfrm>
            <a:off x="712788" y="1616075"/>
            <a:ext cx="1293812" cy="431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rgbClr val="D60093"/>
                </a:solidFill>
                <a:latin typeface="Tahoma" pitchFamily="34" charset="0"/>
              </a:rPr>
              <a:t>可行性分析</a:t>
            </a:r>
          </a:p>
        </p:txBody>
      </p:sp>
      <p:sp>
        <p:nvSpPr>
          <p:cNvPr id="40964" name="Rectangle 4"/>
          <p:cNvSpPr>
            <a:spLocks noChangeArrowheads="1"/>
          </p:cNvSpPr>
          <p:nvPr/>
        </p:nvSpPr>
        <p:spPr bwMode="auto">
          <a:xfrm>
            <a:off x="1574800" y="2190750"/>
            <a:ext cx="1296988" cy="433388"/>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rgbClr val="D60093"/>
                </a:solidFill>
                <a:latin typeface="Tahoma" pitchFamily="34" charset="0"/>
              </a:rPr>
              <a:t>需求分析</a:t>
            </a:r>
            <a:r>
              <a:rPr lang="en-US" altLang="zh-CN" b="1">
                <a:solidFill>
                  <a:srgbClr val="D60093"/>
                </a:solidFill>
                <a:latin typeface="Tahoma" pitchFamily="34" charset="0"/>
              </a:rPr>
              <a:t>v1</a:t>
            </a:r>
          </a:p>
        </p:txBody>
      </p:sp>
      <p:sp>
        <p:nvSpPr>
          <p:cNvPr id="40965" name="Rectangle 5"/>
          <p:cNvSpPr>
            <a:spLocks noChangeArrowheads="1"/>
          </p:cNvSpPr>
          <p:nvPr/>
        </p:nvSpPr>
        <p:spPr bwMode="auto">
          <a:xfrm>
            <a:off x="2222500" y="2697163"/>
            <a:ext cx="1296988" cy="431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rgbClr val="D60093"/>
                </a:solidFill>
                <a:latin typeface="Tahoma" pitchFamily="34" charset="0"/>
              </a:rPr>
              <a:t>概要设计</a:t>
            </a:r>
            <a:r>
              <a:rPr lang="en-US" altLang="zh-CN" b="1">
                <a:solidFill>
                  <a:srgbClr val="D60093"/>
                </a:solidFill>
                <a:latin typeface="Tahoma" pitchFamily="34" charset="0"/>
              </a:rPr>
              <a:t>v1</a:t>
            </a:r>
          </a:p>
        </p:txBody>
      </p:sp>
      <p:sp>
        <p:nvSpPr>
          <p:cNvPr id="40966" name="Rectangle 6"/>
          <p:cNvSpPr>
            <a:spLocks noChangeArrowheads="1"/>
          </p:cNvSpPr>
          <p:nvPr/>
        </p:nvSpPr>
        <p:spPr bwMode="auto">
          <a:xfrm>
            <a:off x="2944813" y="3346450"/>
            <a:ext cx="1293812" cy="431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rgbClr val="D60093"/>
                </a:solidFill>
                <a:latin typeface="Tahoma" pitchFamily="34" charset="0"/>
              </a:rPr>
              <a:t>详细设计</a:t>
            </a:r>
            <a:r>
              <a:rPr lang="en-US" altLang="zh-CN" b="1">
                <a:solidFill>
                  <a:srgbClr val="D60093"/>
                </a:solidFill>
                <a:latin typeface="Tahoma" pitchFamily="34" charset="0"/>
              </a:rPr>
              <a:t>v1</a:t>
            </a:r>
          </a:p>
        </p:txBody>
      </p:sp>
      <p:sp>
        <p:nvSpPr>
          <p:cNvPr id="40967" name="Rectangle 7"/>
          <p:cNvSpPr>
            <a:spLocks noChangeArrowheads="1"/>
          </p:cNvSpPr>
          <p:nvPr/>
        </p:nvSpPr>
        <p:spPr bwMode="auto">
          <a:xfrm>
            <a:off x="3662363" y="3994150"/>
            <a:ext cx="1296987" cy="431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rgbClr val="D60093"/>
                </a:solidFill>
                <a:latin typeface="Tahoma" pitchFamily="34" charset="0"/>
              </a:rPr>
              <a:t>编码</a:t>
            </a:r>
            <a:r>
              <a:rPr lang="en-US" altLang="zh-CN" b="1">
                <a:solidFill>
                  <a:srgbClr val="D60093"/>
                </a:solidFill>
                <a:latin typeface="Tahoma" pitchFamily="34" charset="0"/>
              </a:rPr>
              <a:t>v1</a:t>
            </a:r>
          </a:p>
        </p:txBody>
      </p:sp>
      <p:sp>
        <p:nvSpPr>
          <p:cNvPr id="40968" name="Rectangle 8"/>
          <p:cNvSpPr>
            <a:spLocks noChangeArrowheads="1"/>
          </p:cNvSpPr>
          <p:nvPr/>
        </p:nvSpPr>
        <p:spPr bwMode="auto">
          <a:xfrm>
            <a:off x="4457700" y="4713288"/>
            <a:ext cx="1295400" cy="433387"/>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rgbClr val="D60093"/>
                </a:solidFill>
                <a:latin typeface="Tahoma" pitchFamily="34" charset="0"/>
              </a:rPr>
              <a:t>测试</a:t>
            </a:r>
            <a:r>
              <a:rPr lang="en-US" altLang="zh-CN" b="1">
                <a:solidFill>
                  <a:srgbClr val="D60093"/>
                </a:solidFill>
                <a:latin typeface="Tahoma" pitchFamily="34" charset="0"/>
              </a:rPr>
              <a:t>v1</a:t>
            </a:r>
          </a:p>
        </p:txBody>
      </p:sp>
      <p:sp>
        <p:nvSpPr>
          <p:cNvPr id="40969" name="Rectangle 9"/>
          <p:cNvSpPr>
            <a:spLocks noChangeArrowheads="1"/>
          </p:cNvSpPr>
          <p:nvPr/>
        </p:nvSpPr>
        <p:spPr bwMode="auto">
          <a:xfrm>
            <a:off x="5176838" y="5360988"/>
            <a:ext cx="1293812" cy="431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rgbClr val="D60093"/>
                </a:solidFill>
                <a:latin typeface="Tahoma" pitchFamily="34" charset="0"/>
              </a:rPr>
              <a:t>部署</a:t>
            </a:r>
          </a:p>
        </p:txBody>
      </p:sp>
      <p:sp>
        <p:nvSpPr>
          <p:cNvPr id="40970" name="Rectangle 10"/>
          <p:cNvSpPr>
            <a:spLocks noChangeArrowheads="1"/>
          </p:cNvSpPr>
          <p:nvPr/>
        </p:nvSpPr>
        <p:spPr bwMode="auto">
          <a:xfrm>
            <a:off x="5969000" y="5937250"/>
            <a:ext cx="1296988" cy="431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rgbClr val="D60093"/>
                </a:solidFill>
                <a:latin typeface="Tahoma" pitchFamily="34" charset="0"/>
              </a:rPr>
              <a:t>维护</a:t>
            </a:r>
          </a:p>
        </p:txBody>
      </p:sp>
      <p:sp>
        <p:nvSpPr>
          <p:cNvPr id="40971" name="AutoShape 11"/>
          <p:cNvSpPr>
            <a:spLocks noChangeArrowheads="1"/>
          </p:cNvSpPr>
          <p:nvPr/>
        </p:nvSpPr>
        <p:spPr bwMode="auto">
          <a:xfrm>
            <a:off x="712788" y="2120900"/>
            <a:ext cx="5110162" cy="4224338"/>
          </a:xfrm>
          <a:prstGeom prst="rtTriangle">
            <a:avLst/>
          </a:prstGeom>
          <a:solidFill>
            <a:srgbClr val="CC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sz="2400" b="1">
                <a:latin typeface="Tahoma" pitchFamily="34" charset="0"/>
              </a:rPr>
              <a:t>软件团队</a:t>
            </a:r>
          </a:p>
        </p:txBody>
      </p:sp>
      <p:sp>
        <p:nvSpPr>
          <p:cNvPr id="40972" name="Rectangle 12"/>
          <p:cNvSpPr>
            <a:spLocks noChangeArrowheads="1"/>
          </p:cNvSpPr>
          <p:nvPr/>
        </p:nvSpPr>
        <p:spPr bwMode="auto">
          <a:xfrm>
            <a:off x="3519488" y="2697163"/>
            <a:ext cx="1293812" cy="431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rgbClr val="D60093"/>
                </a:solidFill>
                <a:latin typeface="Tahoma" pitchFamily="34" charset="0"/>
              </a:rPr>
              <a:t>概要设计</a:t>
            </a:r>
            <a:r>
              <a:rPr lang="en-US" altLang="zh-CN" b="1">
                <a:solidFill>
                  <a:srgbClr val="D60093"/>
                </a:solidFill>
                <a:latin typeface="Tahoma" pitchFamily="34" charset="0"/>
              </a:rPr>
              <a:t>v2</a:t>
            </a:r>
          </a:p>
        </p:txBody>
      </p:sp>
      <p:sp>
        <p:nvSpPr>
          <p:cNvPr id="40973" name="Rectangle 13"/>
          <p:cNvSpPr>
            <a:spLocks noChangeArrowheads="1"/>
          </p:cNvSpPr>
          <p:nvPr/>
        </p:nvSpPr>
        <p:spPr bwMode="auto">
          <a:xfrm>
            <a:off x="4238625" y="3348038"/>
            <a:ext cx="1296988" cy="431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rgbClr val="D60093"/>
                </a:solidFill>
                <a:latin typeface="Tahoma" pitchFamily="34" charset="0"/>
              </a:rPr>
              <a:t>详细设计</a:t>
            </a:r>
            <a:r>
              <a:rPr lang="en-US" altLang="zh-CN" b="1">
                <a:solidFill>
                  <a:srgbClr val="D60093"/>
                </a:solidFill>
                <a:latin typeface="Tahoma" pitchFamily="34" charset="0"/>
              </a:rPr>
              <a:t>v2</a:t>
            </a:r>
          </a:p>
        </p:txBody>
      </p:sp>
      <p:sp>
        <p:nvSpPr>
          <p:cNvPr id="40974" name="Rectangle 14"/>
          <p:cNvSpPr>
            <a:spLocks noChangeArrowheads="1"/>
          </p:cNvSpPr>
          <p:nvPr/>
        </p:nvSpPr>
        <p:spPr bwMode="auto">
          <a:xfrm>
            <a:off x="5535613" y="3348038"/>
            <a:ext cx="1293812" cy="431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rgbClr val="D60093"/>
                </a:solidFill>
                <a:latin typeface="Tahoma" pitchFamily="34" charset="0"/>
              </a:rPr>
              <a:t>详细设计</a:t>
            </a:r>
            <a:r>
              <a:rPr lang="en-US" altLang="zh-CN" b="1">
                <a:solidFill>
                  <a:srgbClr val="D60093"/>
                </a:solidFill>
                <a:latin typeface="Tahoma" pitchFamily="34" charset="0"/>
              </a:rPr>
              <a:t>v3</a:t>
            </a:r>
          </a:p>
        </p:txBody>
      </p:sp>
      <p:sp>
        <p:nvSpPr>
          <p:cNvPr id="40975" name="Rectangle 15"/>
          <p:cNvSpPr>
            <a:spLocks noChangeArrowheads="1"/>
          </p:cNvSpPr>
          <p:nvPr/>
        </p:nvSpPr>
        <p:spPr bwMode="auto">
          <a:xfrm>
            <a:off x="4959350" y="3995738"/>
            <a:ext cx="1295400" cy="431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rgbClr val="D60093"/>
                </a:solidFill>
                <a:latin typeface="Tahoma" pitchFamily="34" charset="0"/>
              </a:rPr>
              <a:t>编码</a:t>
            </a:r>
            <a:r>
              <a:rPr lang="en-US" altLang="zh-CN" b="1">
                <a:solidFill>
                  <a:srgbClr val="D60093"/>
                </a:solidFill>
                <a:latin typeface="Tahoma" pitchFamily="34" charset="0"/>
              </a:rPr>
              <a:t>v2</a:t>
            </a:r>
          </a:p>
        </p:txBody>
      </p:sp>
      <p:sp>
        <p:nvSpPr>
          <p:cNvPr id="40976" name="Rectangle 16"/>
          <p:cNvSpPr>
            <a:spLocks noChangeArrowheads="1"/>
          </p:cNvSpPr>
          <p:nvPr/>
        </p:nvSpPr>
        <p:spPr bwMode="auto">
          <a:xfrm>
            <a:off x="5753100" y="4713288"/>
            <a:ext cx="1293813" cy="433387"/>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rgbClr val="D60093"/>
                </a:solidFill>
                <a:latin typeface="Tahoma" pitchFamily="34" charset="0"/>
              </a:rPr>
              <a:t>测试</a:t>
            </a:r>
            <a:r>
              <a:rPr lang="en-US" altLang="zh-CN" b="1">
                <a:solidFill>
                  <a:srgbClr val="D60093"/>
                </a:solidFill>
                <a:latin typeface="Tahoma" pitchFamily="34" charset="0"/>
              </a:rPr>
              <a:t>v2</a:t>
            </a:r>
          </a:p>
        </p:txBody>
      </p:sp>
      <p:sp>
        <p:nvSpPr>
          <p:cNvPr id="40977" name="Rectangle 17"/>
          <p:cNvSpPr>
            <a:spLocks noChangeArrowheads="1"/>
          </p:cNvSpPr>
          <p:nvPr/>
        </p:nvSpPr>
        <p:spPr bwMode="auto">
          <a:xfrm>
            <a:off x="2870200" y="2190750"/>
            <a:ext cx="1293813" cy="433388"/>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rgbClr val="D60093"/>
                </a:solidFill>
                <a:latin typeface="Tahoma" pitchFamily="34" charset="0"/>
              </a:rPr>
              <a:t>需求分析</a:t>
            </a:r>
            <a:r>
              <a:rPr lang="en-US" altLang="zh-CN" b="1">
                <a:solidFill>
                  <a:srgbClr val="D60093"/>
                </a:solidFill>
                <a:latin typeface="Tahoma" pitchFamily="34" charset="0"/>
              </a:rPr>
              <a:t>v2</a:t>
            </a:r>
          </a:p>
        </p:txBody>
      </p:sp>
      <p:sp>
        <p:nvSpPr>
          <p:cNvPr id="40978" name="AutoShape 18"/>
          <p:cNvSpPr>
            <a:spLocks noChangeArrowheads="1"/>
          </p:cNvSpPr>
          <p:nvPr/>
        </p:nvSpPr>
        <p:spPr bwMode="auto">
          <a:xfrm>
            <a:off x="7265988" y="5621338"/>
            <a:ext cx="285750" cy="792162"/>
          </a:xfrm>
          <a:prstGeom prst="downArrow">
            <a:avLst>
              <a:gd name="adj1" fmla="val 50000"/>
              <a:gd name="adj2" fmla="val 69306"/>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0979" name="Group 19"/>
          <p:cNvGrpSpPr>
            <a:grpSpLocks/>
          </p:cNvGrpSpPr>
          <p:nvPr/>
        </p:nvGrpSpPr>
        <p:grpSpPr bwMode="auto">
          <a:xfrm>
            <a:off x="2151063" y="1470025"/>
            <a:ext cx="5256212" cy="4827588"/>
            <a:chOff x="1111" y="1206"/>
            <a:chExt cx="3311" cy="3041"/>
          </a:xfrm>
        </p:grpSpPr>
        <p:sp>
          <p:nvSpPr>
            <p:cNvPr id="40980" name="Freeform 20"/>
            <p:cNvSpPr>
              <a:spLocks/>
            </p:cNvSpPr>
            <p:nvPr/>
          </p:nvSpPr>
          <p:spPr bwMode="auto">
            <a:xfrm>
              <a:off x="1111" y="1434"/>
              <a:ext cx="3311" cy="2813"/>
            </a:xfrm>
            <a:custGeom>
              <a:avLst/>
              <a:gdLst>
                <a:gd name="T0" fmla="*/ 0 w 3311"/>
                <a:gd name="T1" fmla="*/ 0 h 2813"/>
                <a:gd name="T2" fmla="*/ 1406 w 3311"/>
                <a:gd name="T3" fmla="*/ 0 h 2813"/>
                <a:gd name="T4" fmla="*/ 1406 w 3311"/>
                <a:gd name="T5" fmla="*/ 454 h 2813"/>
                <a:gd name="T6" fmla="*/ 1996 w 3311"/>
                <a:gd name="T7" fmla="*/ 454 h 2813"/>
                <a:gd name="T8" fmla="*/ 1996 w 3311"/>
                <a:gd name="T9" fmla="*/ 771 h 2813"/>
                <a:gd name="T10" fmla="*/ 3311 w 3311"/>
                <a:gd name="T11" fmla="*/ 771 h 2813"/>
                <a:gd name="T12" fmla="*/ 3311 w 3311"/>
                <a:gd name="T13" fmla="*/ 2813 h 2813"/>
              </a:gdLst>
              <a:ahLst/>
              <a:cxnLst>
                <a:cxn ang="0">
                  <a:pos x="T0" y="T1"/>
                </a:cxn>
                <a:cxn ang="0">
                  <a:pos x="T2" y="T3"/>
                </a:cxn>
                <a:cxn ang="0">
                  <a:pos x="T4" y="T5"/>
                </a:cxn>
                <a:cxn ang="0">
                  <a:pos x="T6" y="T7"/>
                </a:cxn>
                <a:cxn ang="0">
                  <a:pos x="T8" y="T9"/>
                </a:cxn>
                <a:cxn ang="0">
                  <a:pos x="T10" y="T11"/>
                </a:cxn>
                <a:cxn ang="0">
                  <a:pos x="T12" y="T13"/>
                </a:cxn>
              </a:cxnLst>
              <a:rect l="0" t="0" r="r" b="b"/>
              <a:pathLst>
                <a:path w="3311" h="2813">
                  <a:moveTo>
                    <a:pt x="0" y="0"/>
                  </a:moveTo>
                  <a:lnTo>
                    <a:pt x="1406" y="0"/>
                  </a:lnTo>
                  <a:lnTo>
                    <a:pt x="1406" y="454"/>
                  </a:lnTo>
                  <a:lnTo>
                    <a:pt x="1996" y="454"/>
                  </a:lnTo>
                  <a:lnTo>
                    <a:pt x="1996" y="771"/>
                  </a:lnTo>
                  <a:lnTo>
                    <a:pt x="3311" y="771"/>
                  </a:lnTo>
                  <a:lnTo>
                    <a:pt x="3311" y="2813"/>
                  </a:lnTo>
                </a:path>
              </a:pathLst>
            </a:custGeom>
            <a:noFill/>
            <a:ln w="1301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81" name="Line 21"/>
            <p:cNvSpPr>
              <a:spLocks noChangeShapeType="1"/>
            </p:cNvSpPr>
            <p:nvPr/>
          </p:nvSpPr>
          <p:spPr bwMode="auto">
            <a:xfrm flipH="1">
              <a:off x="1111" y="1206"/>
              <a:ext cx="0" cy="272"/>
            </a:xfrm>
            <a:prstGeom prst="line">
              <a:avLst/>
            </a:prstGeom>
            <a:noFill/>
            <a:ln w="1301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82" name="Rectangle 22"/>
          <p:cNvSpPr>
            <a:spLocks noChangeArrowheads="1"/>
          </p:cNvSpPr>
          <p:nvPr/>
        </p:nvSpPr>
        <p:spPr bwMode="auto">
          <a:xfrm rot="1684350">
            <a:off x="4887913" y="2047875"/>
            <a:ext cx="1584325" cy="431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en-US" altLang="zh-CN" sz="3200" b="1">
                <a:latin typeface="Tahoma" pitchFamily="34" charset="0"/>
              </a:rPr>
              <a:t>Time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a:t>迭代模型 </a:t>
            </a:r>
            <a:r>
              <a:rPr lang="en-US" altLang="zh-CN"/>
              <a:t>continue</a:t>
            </a:r>
          </a:p>
        </p:txBody>
      </p:sp>
      <p:sp>
        <p:nvSpPr>
          <p:cNvPr id="41987" name="Rectangle 3"/>
          <p:cNvSpPr>
            <a:spLocks noGrp="1" noChangeArrowheads="1"/>
          </p:cNvSpPr>
          <p:nvPr>
            <p:ph type="body" idx="1"/>
          </p:nvPr>
        </p:nvSpPr>
        <p:spPr/>
        <p:txBody>
          <a:bodyPr/>
          <a:lstStyle/>
          <a:p>
            <a:pPr>
              <a:buFontTx/>
              <a:buNone/>
            </a:pPr>
            <a:r>
              <a:rPr lang="en-US" altLang="zh-CN"/>
              <a:t> </a:t>
            </a:r>
          </a:p>
        </p:txBody>
      </p:sp>
      <p:pic>
        <p:nvPicPr>
          <p:cNvPr id="41988" name="Picture 4" descr="迭代式模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5" y="2349500"/>
            <a:ext cx="6953250" cy="3529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a:t>迭代模型 </a:t>
            </a:r>
            <a:r>
              <a:rPr lang="en-US" altLang="zh-CN"/>
              <a:t>continue</a:t>
            </a:r>
          </a:p>
        </p:txBody>
      </p:sp>
      <p:sp>
        <p:nvSpPr>
          <p:cNvPr id="43011" name="Rectangle 3"/>
          <p:cNvSpPr>
            <a:spLocks noGrp="1" noChangeArrowheads="1"/>
          </p:cNvSpPr>
          <p:nvPr>
            <p:ph type="body" idx="1"/>
          </p:nvPr>
        </p:nvSpPr>
        <p:spPr/>
        <p:txBody>
          <a:bodyPr/>
          <a:lstStyle/>
          <a:p>
            <a:pPr>
              <a:lnSpc>
                <a:spcPct val="90000"/>
              </a:lnSpc>
            </a:pPr>
            <a:r>
              <a:rPr lang="zh-CN" altLang="en-US" sz="2200"/>
              <a:t>迭代的定义：迭代包括产生产品发布（稳定、可执行的产品版本）的全部开发活动和要使用该发布必需的所有其他外围元素。</a:t>
            </a:r>
          </a:p>
          <a:p>
            <a:pPr>
              <a:lnSpc>
                <a:spcPct val="90000"/>
              </a:lnSpc>
            </a:pPr>
            <a:r>
              <a:rPr lang="zh-CN" altLang="en-US" sz="2200">
                <a:solidFill>
                  <a:srgbClr val="000000"/>
                </a:solidFill>
                <a:latin typeface="宋体" pitchFamily="2" charset="-122"/>
              </a:rPr>
              <a:t>生命周期是基于对一个系统进行连续的扩充和精化，需要经历若干个开发周期，每个周期都需要经历分析、设计、实现和测试阶段。每个开发周期只针对比较小的一部分需求</a:t>
            </a:r>
            <a:endParaRPr lang="zh-CN" altLang="en-US" sz="2200"/>
          </a:p>
          <a:p>
            <a:pPr>
              <a:lnSpc>
                <a:spcPct val="90000"/>
              </a:lnSpc>
            </a:pPr>
            <a:r>
              <a:rPr lang="zh-CN" altLang="en-US" sz="2200"/>
              <a:t>在某种程度上，开发迭代是一次完整地经过所有工作流程的过程：（至少包括）需求工作流程、分析设计工作流程、实施工作流程和测试工作流程</a:t>
            </a:r>
            <a:r>
              <a:rPr lang="en-US" altLang="zh-CN" sz="2200"/>
              <a:t>;</a:t>
            </a:r>
          </a:p>
          <a:p>
            <a:pPr>
              <a:lnSpc>
                <a:spcPct val="90000"/>
              </a:lnSpc>
            </a:pPr>
            <a:r>
              <a:rPr lang="zh-CN" altLang="en-US" sz="2200"/>
              <a:t>类似小型的瀑布式项目。</a:t>
            </a:r>
            <a:r>
              <a:rPr lang="en-US" altLang="zh-CN" sz="2200"/>
              <a:t>RUP</a:t>
            </a:r>
            <a:r>
              <a:rPr lang="zh-CN" altLang="en-US" sz="2200"/>
              <a:t>认为，所有的阶段（需求及其它）都可以细分为迭代。每一次的迭代都会产生一个可以发布的产品，这个产品是最终产品的一个子集</a:t>
            </a:r>
            <a:r>
              <a:rPr lang="zh-CN" altLang="en-US" sz="280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a:t>迭代的优点</a:t>
            </a:r>
          </a:p>
        </p:txBody>
      </p:sp>
      <p:sp>
        <p:nvSpPr>
          <p:cNvPr id="44035" name="Rectangle 3"/>
          <p:cNvSpPr>
            <a:spLocks noGrp="1" noChangeArrowheads="1"/>
          </p:cNvSpPr>
          <p:nvPr>
            <p:ph type="body" idx="1"/>
          </p:nvPr>
        </p:nvSpPr>
        <p:spPr/>
        <p:txBody>
          <a:bodyPr/>
          <a:lstStyle/>
          <a:p>
            <a:r>
              <a:rPr lang="zh-CN" altLang="en-US" sz="1800"/>
              <a:t>降低了在一个增量上的开支风险。如果开发人员重复某个迭代，那么损失只是这一个开发有误的迭代的花费。 </a:t>
            </a:r>
          </a:p>
          <a:p>
            <a:endParaRPr lang="zh-CN" altLang="en-US" sz="1800"/>
          </a:p>
          <a:p>
            <a:r>
              <a:rPr lang="zh-CN" altLang="en-US" sz="1800"/>
              <a:t>降低了产品无法按照既定进度进入市场的风险。通过在开发早期就确定风险，可以尽早来解决而不至于在开发后期匆匆忙忙。 </a:t>
            </a:r>
          </a:p>
          <a:p>
            <a:endParaRPr lang="zh-CN" altLang="en-US" sz="1800"/>
          </a:p>
          <a:p>
            <a:r>
              <a:rPr lang="zh-CN" altLang="en-US" sz="1800"/>
              <a:t>加快了整个开发工作的进度。因为开发人员清楚问题的焦点所在，他们的工作会更有效率。 </a:t>
            </a:r>
          </a:p>
          <a:p>
            <a:endParaRPr lang="zh-CN" altLang="en-US" sz="1800"/>
          </a:p>
          <a:p>
            <a:r>
              <a:rPr lang="zh-CN" altLang="en-US" sz="1800"/>
              <a:t>由于用户的需求并不能在一开始就作出完全的界定，它们通常是在后续阶段中不断细化的。因此，迭代过程这种模式使适应需求的变化会更容易些。</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迭代模型和瀑布模型的差别</a:t>
            </a:r>
          </a:p>
        </p:txBody>
      </p:sp>
      <p:sp>
        <p:nvSpPr>
          <p:cNvPr id="45059" name="Rectangle 3"/>
          <p:cNvSpPr>
            <a:spLocks noGrp="1" noChangeArrowheads="1"/>
          </p:cNvSpPr>
          <p:nvPr>
            <p:ph type="body" idx="1"/>
          </p:nvPr>
        </p:nvSpPr>
        <p:spPr/>
        <p:txBody>
          <a:bodyPr/>
          <a:lstStyle/>
          <a:p>
            <a:r>
              <a:rPr lang="zh-CN" altLang="en-US" sz="2600"/>
              <a:t>最大的差别在于风险的暴露时间上。</a:t>
            </a:r>
          </a:p>
          <a:p>
            <a:r>
              <a:rPr lang="zh-CN" altLang="en-US" sz="2600"/>
              <a:t>任何项目都会涉及到一定的风险。如果能在生命周期中尽早确保避免了风险，那么计划自然会更趋精确。</a:t>
            </a:r>
          </a:p>
          <a:p>
            <a:r>
              <a:rPr lang="zh-CN" altLang="en-US" sz="2600"/>
              <a:t>有许多风险直到已准备集成系统时才被发现。不管开发团队经验如何，都绝不可能预知所有的风险。</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a:t>迭代模型和瀑布模型的差别</a:t>
            </a:r>
          </a:p>
        </p:txBody>
      </p:sp>
      <p:sp>
        <p:nvSpPr>
          <p:cNvPr id="46083" name="Rectangle 3"/>
          <p:cNvSpPr>
            <a:spLocks noGrp="1" noChangeArrowheads="1"/>
          </p:cNvSpPr>
          <p:nvPr>
            <p:ph type="body" idx="1"/>
          </p:nvPr>
        </p:nvSpPr>
        <p:spPr/>
        <p:txBody>
          <a:bodyPr/>
          <a:lstStyle/>
          <a:p>
            <a:pPr>
              <a:buFontTx/>
              <a:buNone/>
            </a:pPr>
            <a:r>
              <a:rPr lang="en-US" altLang="zh-CN"/>
              <a:t> </a:t>
            </a:r>
          </a:p>
        </p:txBody>
      </p:sp>
      <p:pic>
        <p:nvPicPr>
          <p:cNvPr id="46084" name="Picture 4" descr="fig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863" y="2349500"/>
            <a:ext cx="7310437" cy="3525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latin typeface="宋体" pitchFamily="2" charset="-122"/>
              </a:rPr>
              <a:t>统一软件过程</a:t>
            </a:r>
            <a:r>
              <a:rPr lang="en-US" altLang="zh-CN"/>
              <a:t>RUP</a:t>
            </a:r>
            <a:r>
              <a:rPr lang="zh-CN" altLang="en-US">
                <a:latin typeface="宋体" pitchFamily="2" charset="-122"/>
              </a:rPr>
              <a:t>模型</a:t>
            </a:r>
            <a:r>
              <a:rPr lang="zh-CN" altLang="en-US"/>
              <a:t> </a:t>
            </a:r>
          </a:p>
        </p:txBody>
      </p:sp>
      <p:pic>
        <p:nvPicPr>
          <p:cNvPr id="47107"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85900" y="1600200"/>
            <a:ext cx="6172200" cy="4525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软件发展与软件工程起源</a:t>
            </a:r>
          </a:p>
        </p:txBody>
      </p:sp>
      <p:sp>
        <p:nvSpPr>
          <p:cNvPr id="9219" name="Rectangle 3"/>
          <p:cNvSpPr>
            <a:spLocks noGrp="1" noChangeArrowheads="1"/>
          </p:cNvSpPr>
          <p:nvPr>
            <p:ph type="body" idx="1"/>
          </p:nvPr>
        </p:nvSpPr>
        <p:spPr>
          <a:xfrm>
            <a:off x="755650" y="2276475"/>
            <a:ext cx="7961313" cy="4075113"/>
          </a:xfrm>
        </p:spPr>
        <p:txBody>
          <a:bodyPr/>
          <a:lstStyle/>
          <a:p>
            <a:pPr>
              <a:lnSpc>
                <a:spcPct val="80000"/>
              </a:lnSpc>
            </a:pPr>
            <a:r>
              <a:rPr lang="zh-CN" altLang="en-US" sz="2400"/>
              <a:t>软件的发展四个阶段：</a:t>
            </a:r>
          </a:p>
          <a:p>
            <a:pPr lvl="1">
              <a:lnSpc>
                <a:spcPct val="80000"/>
              </a:lnSpc>
            </a:pPr>
            <a:r>
              <a:rPr lang="en-US" altLang="zh-CN" sz="2400"/>
              <a:t>1950</a:t>
            </a:r>
            <a:r>
              <a:rPr lang="zh-CN" altLang="en-US" sz="2400"/>
              <a:t>年前后到</a:t>
            </a:r>
            <a:r>
              <a:rPr lang="en-US" altLang="zh-CN" sz="2400"/>
              <a:t>1960</a:t>
            </a:r>
            <a:r>
              <a:rPr lang="zh-CN" altLang="en-US" sz="2400"/>
              <a:t>年前后，程序设计阶段；</a:t>
            </a:r>
          </a:p>
          <a:p>
            <a:pPr lvl="1">
              <a:lnSpc>
                <a:spcPct val="80000"/>
              </a:lnSpc>
            </a:pPr>
            <a:r>
              <a:rPr lang="en-US" altLang="zh-CN" sz="2400"/>
              <a:t>1960</a:t>
            </a:r>
            <a:r>
              <a:rPr lang="zh-CN" altLang="en-US" sz="2400"/>
              <a:t>年前后到</a:t>
            </a:r>
            <a:r>
              <a:rPr lang="en-US" altLang="zh-CN" sz="2400"/>
              <a:t>1970</a:t>
            </a:r>
            <a:r>
              <a:rPr lang="zh-CN" altLang="en-US" sz="2400"/>
              <a:t>年前后，软件系统阶段；</a:t>
            </a:r>
          </a:p>
          <a:p>
            <a:pPr lvl="1">
              <a:lnSpc>
                <a:spcPct val="80000"/>
              </a:lnSpc>
            </a:pPr>
            <a:r>
              <a:rPr lang="en-US" altLang="zh-CN" sz="2400"/>
              <a:t>1970</a:t>
            </a:r>
            <a:r>
              <a:rPr lang="zh-CN" altLang="en-US" sz="2400"/>
              <a:t>年前后到</a:t>
            </a:r>
            <a:r>
              <a:rPr lang="en-US" altLang="zh-CN" sz="2400"/>
              <a:t>1980</a:t>
            </a:r>
            <a:r>
              <a:rPr lang="zh-CN" altLang="en-US" sz="2400"/>
              <a:t>年前后互联网络兴起，软件工程阶段；</a:t>
            </a:r>
          </a:p>
          <a:p>
            <a:pPr lvl="1">
              <a:lnSpc>
                <a:spcPct val="80000"/>
              </a:lnSpc>
            </a:pPr>
            <a:r>
              <a:rPr lang="en-US" altLang="zh-CN" sz="2400"/>
              <a:t>1980</a:t>
            </a:r>
            <a:r>
              <a:rPr lang="zh-CN" altLang="en-US" sz="2400"/>
              <a:t>年前后到现在，分布式软件工程阶段；</a:t>
            </a:r>
          </a:p>
          <a:p>
            <a:pPr>
              <a:lnSpc>
                <a:spcPct val="80000"/>
              </a:lnSpc>
            </a:pPr>
            <a:r>
              <a:rPr lang="en-US" altLang="zh-CN" sz="2400"/>
              <a:t>1968</a:t>
            </a:r>
            <a:r>
              <a:rPr lang="zh-CN" altLang="en-US" sz="2400"/>
              <a:t>年，北大西洋公约组织的计算机科学家召开国际会议，第一次提出软件危机的概念，产生了应对软件危机的对策</a:t>
            </a:r>
            <a:r>
              <a:rPr lang="en-US" altLang="zh-CN" sz="2400"/>
              <a:t>---</a:t>
            </a:r>
            <a:r>
              <a:rPr lang="zh-CN" altLang="en-US" sz="2400"/>
              <a:t>软件工程。</a:t>
            </a:r>
            <a:br>
              <a:rPr lang="zh-CN" altLang="en-US" sz="2400"/>
            </a:br>
            <a:endParaRPr lang="zh-CN" altLang="en-US" sz="2400"/>
          </a:p>
          <a:p>
            <a:pPr>
              <a:lnSpc>
                <a:spcPct val="80000"/>
              </a:lnSpc>
            </a:pPr>
            <a:endParaRPr lang="en-US" altLang="zh-CN"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a:t>RUP</a:t>
            </a:r>
            <a:r>
              <a:rPr lang="zh-CN" altLang="en-US"/>
              <a:t>中的软件生命周期</a:t>
            </a:r>
          </a:p>
        </p:txBody>
      </p:sp>
      <p:sp>
        <p:nvSpPr>
          <p:cNvPr id="48131" name="Rectangle 3"/>
          <p:cNvSpPr>
            <a:spLocks noGrp="1" noChangeArrowheads="1"/>
          </p:cNvSpPr>
          <p:nvPr>
            <p:ph type="body" idx="1"/>
          </p:nvPr>
        </p:nvSpPr>
        <p:spPr/>
        <p:txBody>
          <a:bodyPr/>
          <a:lstStyle/>
          <a:p>
            <a:pPr>
              <a:lnSpc>
                <a:spcPct val="90000"/>
              </a:lnSpc>
            </a:pPr>
            <a:r>
              <a:rPr lang="zh-CN" altLang="en-US" sz="2200"/>
              <a:t>初始阶段</a:t>
            </a:r>
            <a:r>
              <a:rPr lang="en-US" altLang="zh-CN" sz="2200"/>
              <a:t>(Inception)</a:t>
            </a:r>
            <a:r>
              <a:rPr lang="zh-CN" altLang="en-US" sz="2200"/>
              <a:t>：</a:t>
            </a:r>
            <a:r>
              <a:rPr lang="zh-CN" altLang="en-US" sz="2200">
                <a:latin typeface="宋体" pitchFamily="2" charset="-122"/>
              </a:rPr>
              <a:t>目标是为系统建立商业案例并确定项目的边界。</a:t>
            </a:r>
            <a:r>
              <a:rPr lang="zh-CN" altLang="en-US" sz="2200"/>
              <a:t> </a:t>
            </a:r>
          </a:p>
          <a:p>
            <a:pPr>
              <a:lnSpc>
                <a:spcPct val="90000"/>
              </a:lnSpc>
            </a:pPr>
            <a:r>
              <a:rPr lang="zh-CN" altLang="en-US" sz="2200"/>
              <a:t>细化阶段</a:t>
            </a:r>
            <a:r>
              <a:rPr lang="en-US" altLang="zh-CN" sz="2200"/>
              <a:t>(Elaboration)</a:t>
            </a:r>
            <a:r>
              <a:rPr lang="zh-CN" altLang="en-US" sz="2200"/>
              <a:t>：</a:t>
            </a:r>
            <a:r>
              <a:rPr lang="zh-CN" altLang="en-US" sz="2200">
                <a:latin typeface="宋体" pitchFamily="2" charset="-122"/>
              </a:rPr>
              <a:t>目标是分析问题领域，建立健全的体系结构基础，编制项目计划，淘汰项目中最高风险的元素。</a:t>
            </a:r>
            <a:r>
              <a:rPr lang="zh-CN" altLang="en-US" sz="2200"/>
              <a:t> </a:t>
            </a:r>
          </a:p>
          <a:p>
            <a:pPr>
              <a:lnSpc>
                <a:spcPct val="90000"/>
              </a:lnSpc>
            </a:pPr>
            <a:r>
              <a:rPr lang="zh-CN" altLang="en-US" sz="2200"/>
              <a:t>构造阶段</a:t>
            </a:r>
            <a:r>
              <a:rPr lang="en-US" altLang="zh-CN" sz="2200"/>
              <a:t>(Construction)</a:t>
            </a:r>
            <a:r>
              <a:rPr lang="zh-CN" altLang="en-US" sz="2200"/>
              <a:t>：</a:t>
            </a:r>
            <a:r>
              <a:rPr lang="zh-CN" altLang="en-US" sz="2200">
                <a:latin typeface="宋体" pitchFamily="2" charset="-122"/>
              </a:rPr>
              <a:t>所有剩余的构件和应用程序功能被开发并集成为产品，所有的功能被详细测试。</a:t>
            </a:r>
            <a:r>
              <a:rPr lang="zh-CN" altLang="en-US" sz="2200"/>
              <a:t> </a:t>
            </a:r>
          </a:p>
          <a:p>
            <a:pPr>
              <a:lnSpc>
                <a:spcPct val="90000"/>
              </a:lnSpc>
            </a:pPr>
            <a:r>
              <a:rPr lang="zh-CN" altLang="en-US" sz="2200"/>
              <a:t>交付阶段</a:t>
            </a:r>
            <a:r>
              <a:rPr lang="en-US" altLang="zh-CN" sz="2200"/>
              <a:t>(Transition)</a:t>
            </a:r>
            <a:r>
              <a:rPr lang="zh-CN" altLang="en-US" sz="2200"/>
              <a:t>：</a:t>
            </a:r>
            <a:r>
              <a:rPr lang="zh-CN" altLang="en-US" sz="2200">
                <a:latin typeface="宋体" pitchFamily="2" charset="-122"/>
              </a:rPr>
              <a:t>重点是确保软件对最终用户是可用的。</a:t>
            </a:r>
            <a:r>
              <a:rPr lang="zh-CN" altLang="en-US" sz="2200"/>
              <a:t> </a:t>
            </a:r>
          </a:p>
          <a:p>
            <a:pPr>
              <a:lnSpc>
                <a:spcPct val="90000"/>
              </a:lnSpc>
              <a:buFontTx/>
              <a:buNone/>
            </a:pPr>
            <a:r>
              <a:rPr lang="zh-CN" altLang="en-US" sz="1800" i="1"/>
              <a:t>      每个阶段结束于一个主要的里程碑</a:t>
            </a:r>
            <a:r>
              <a:rPr lang="en-US" altLang="zh-CN" sz="1800" i="1"/>
              <a:t>(Major Milestones)</a:t>
            </a:r>
            <a:r>
              <a:rPr lang="zh-CN" altLang="en-US" sz="1800" i="1"/>
              <a:t>；每个阶段本质上是两个里程碑之间的时间跨度。在每个阶段的结尾执行一次评估以确定这个阶段的目标是否已经满足。如果评估结果令人满意的话，可以允许项目进入下一个阶段。</a:t>
            </a:r>
          </a:p>
          <a:p>
            <a:pPr>
              <a:lnSpc>
                <a:spcPct val="90000"/>
              </a:lnSpc>
            </a:pPr>
            <a:endParaRPr lang="zh-CN" altLang="en-US"/>
          </a:p>
          <a:p>
            <a:pPr>
              <a:lnSpc>
                <a:spcPct val="90000"/>
              </a:lnSpc>
            </a:pPr>
            <a:endParaRPr lang="en-US" altLang="zh-CN"/>
          </a:p>
        </p:txBody>
      </p:sp>
    </p:spTree>
  </p:cSld>
  <p:clrMapOvr>
    <a:masterClrMapping/>
  </p:clrMapOvr>
</p:sld>
</file>

<file path=ppt/slides/slide41.xml><?xml version="1.0" encoding="UTF-8" standalone="yes"?>
<p:sld xmlns:a="http://schemas.openxmlformats.org/drawingml/2006/main" xmlns:r="http://schemas.openxmlformats.org/officeDocument/2006/relationships" xmlns:p="http://schemas.openxmlformats.org/presentationml/2006/main"><p:cSld><p:spTree><p:nvGrpSpPr><p:cNvPr id="1" name=""/><p:cNvGrpSpPr/><p:nvPr/></p:nvGrpSpPr><p:grpSpPr><a:xfrm><a:off x="0" y="0"/><a:ext cx="0" cy="0"/><a:chOff x="0" y="0"/><a:chExt cx="0" cy="0"/></a:xfrm></p:grpSpPr><p:sp><p:nvSpPr><p:cNvPr id="49154" name="Rectangle 2"/><p:cNvSpPr><a:spLocks noGrp="1" noChangeArrowheads="1"/></p:cNvSpPr><p:nvPr><p:ph type="title"/></p:nvPr></p:nvSpPr><p:spPr/><p:txBody><a:bodyPr/><a:lstStyle/><a:p><a:r><a:rPr lang="en-US" altLang="zh-CN"/><a:t>RUP</a:t></a:r><a:r><a:rPr lang="zh-CN" altLang="en-US"><a:latin typeface="宋体" pitchFamily="2" charset="-122"/></a:rPr><a:t>模型的优缺点</a:t></a:r><a:r><a:rPr lang="zh-CN" altLang="en-US"/><a:t> </a:t></a:r></a:p></p:txBody></p:sp><p:sp><p:nvSpPr><p:cNvPr id="49155" name="Rectangle 3"/><p:cNvSpPr><a:spLocks noGrp="1" noChangeArrowheads="1"/></p:cNvSpPr><p:nvPr><p:ph type="body" idx="1"/></p:nvPr></p:nvSpPr><p:spPr/><p:txBody><a:bodyPr/><a:lstStyle/><a:p><a:pPr><a:lnSpc><a:spcPct val="90000"/></a:lnSpc><a:buFontTx/><a:buNone/></a:pPr><a:r><a:rPr lang="zh-CN" altLang="en-US" sz="2200"><a:latin typeface="" charset="0"/></a:rPr><a:t>优点</a:t></a:r></a:p><a:p><a:pPr><a:lnSpc><a:spcPct val="90000"/></a:lnSpc></a:pPr><a:r><a:rPr lang="zh-CN" altLang="en-US" sz="2200"><a:latin typeface="宋体" pitchFamily="2" charset="-122"/></a:rPr><a:t>提高了团队生产力，在迭代的开发过程、需求管理、基于组件的体系结构、可视化软件建模、验证软件质量及控制软件变更等方面，针对所有关键的开发活动为每个开发成员提供了必要的准则、模板和工具指导，并确保全体成员共享相同的知识基础。</a:t></a:r></a:p><a:p><a:pPr><a:lnSpc><a:spcPct val="90000"/></a:lnSpc></a:pPr><a:r><a:rPr lang="zh-CN" altLang="en-US" sz="2200"><a:latin typeface="宋体" pitchFamily="2" charset="-122"/></a:rPr><a:t>建立了简洁和清晰的过程结构，为开发过程提供较大的通用性。</a:t></a:r><a:r><a:rPr lang="zh-CN" altLang="en-US" sz="2200"/><a:t> </a:t></a:r></a:p><a:p><a:pPr><a:lnSpc><a:spcPct val="90000"/></a:lnSpc><a:buFontTx/><a:buNone/></a:pPr><a:r><a:rPr lang="zh-CN" altLang="en-US" sz="2200"><a:latin typeface="" charset="0"/></a:rPr><a:t>缺点</a:t></a:r></a:p><a:p><a:pPr><a:lnSpc><a:spcPct val="90000"/></a:lnSpc></a:pPr><a:r><a:rPr lang="en-US" altLang="zh-CN" sz="2200"><a:latin typeface="" charset="0"/></a:rPr><a:t>RUP</a:t></a:r><a:r><a:rPr lang="zh-CN" altLang="en-US" sz="2200"><a:latin typeface="宋体" pitchFamily="2" charset="-122"/></a:rPr><a:t>只是一个开发过程，并没有涵盖软件过程的全部内容，例如它缺少关于软件运行和支持等方面的内容；</a:t></a:r></a:p><a:p><a:pPr><a:lnSpc><a:spcPct val="90000"/></a:lnSpc></a:pPr><a:r><a:rPr lang="zh-CN" altLang="en-US" sz="2200"><a:latin typeface="宋体" pitchFamily="2" charset="-122"/></a:rPr><a:t>没有支持多项目的开发结构，这在一定程度上降低了在开发组织内大范围实现重用的可能性。</a:t></a:r><a:r><a:rPr lang="zh-CN" altLang="en-US" sz="2800"/><a:t> </a:t></a:r></a:p></p:txBody></p:sp></p:spTree></p:cSld><p:clrMapOvr><a:masterClrMapping/></p:clrMapOvr></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447800" y="3581400"/>
            <a:ext cx="678180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r>
              <a:rPr kumimoji="1" lang="zh-CN" altLang="en-US" sz="6000">
                <a:latin typeface="Palatino-Roman" charset="0"/>
              </a:rPr>
              <a:t>软件项目管理</a:t>
            </a:r>
          </a:p>
        </p:txBody>
      </p:sp>
      <p:sp>
        <p:nvSpPr>
          <p:cNvPr id="50179" name="Rectangle 3"/>
          <p:cNvSpPr>
            <a:spLocks noGrp="1" noChangeArrowheads="1"/>
          </p:cNvSpPr>
          <p:nvPr>
            <p:ph type="title" idx="4294967295"/>
          </p:nvPr>
        </p:nvSpPr>
        <p:spPr>
          <a:xfrm>
            <a:off x="838200" y="1752600"/>
            <a:ext cx="7772400" cy="1143000"/>
          </a:xfrm>
        </p:spPr>
        <p:txBody>
          <a:bodyPr/>
          <a:lstStyle/>
          <a:p>
            <a:r>
              <a:rPr lang="zh-CN" altLang="en-US" sz="5900">
                <a:solidFill>
                  <a:schemeClr val="tx1"/>
                </a:solidFill>
                <a:latin typeface="Palatino-Bold" charset="0"/>
              </a:rPr>
              <a:t>第二章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本章要点</a:t>
            </a:r>
          </a:p>
        </p:txBody>
      </p:sp>
      <p:sp>
        <p:nvSpPr>
          <p:cNvPr id="51203" name="Rectangle 3"/>
          <p:cNvSpPr>
            <a:spLocks noGrp="1" noChangeArrowheads="1"/>
          </p:cNvSpPr>
          <p:nvPr>
            <p:ph type="body" idx="1"/>
          </p:nvPr>
        </p:nvSpPr>
        <p:spPr/>
        <p:txBody>
          <a:bodyPr/>
          <a:lstStyle/>
          <a:p>
            <a:r>
              <a:rPr lang="zh-CN" altLang="en-US"/>
              <a:t>项目管理一般原理</a:t>
            </a:r>
          </a:p>
          <a:p>
            <a:r>
              <a:rPr lang="en-US" altLang="zh-CN"/>
              <a:t>Project 2002</a:t>
            </a:r>
            <a:r>
              <a:rPr lang="zh-CN" altLang="en-US"/>
              <a:t>中的项目管理概念</a:t>
            </a:r>
          </a:p>
          <a:p>
            <a:r>
              <a:rPr lang="zh-CN" altLang="en-US"/>
              <a:t>用</a:t>
            </a:r>
            <a:r>
              <a:rPr lang="en-US" altLang="zh-CN"/>
              <a:t>Project2002</a:t>
            </a:r>
            <a:r>
              <a:rPr lang="zh-CN" altLang="en-US"/>
              <a:t>做项目计划</a:t>
            </a:r>
          </a:p>
          <a:p>
            <a:r>
              <a:rPr lang="zh-CN" altLang="en-US"/>
              <a:t>关键路径、关键任务计算法则</a:t>
            </a:r>
          </a:p>
          <a:p>
            <a:endParaRPr lang="zh-CN" altLang="en-US"/>
          </a:p>
          <a:p>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t>成功的软件项目有多少？</a:t>
            </a:r>
          </a:p>
        </p:txBody>
      </p:sp>
      <p:grpSp>
        <p:nvGrpSpPr>
          <p:cNvPr id="52227" name="Group 3"/>
          <p:cNvGrpSpPr>
            <a:grpSpLocks/>
          </p:cNvGrpSpPr>
          <p:nvPr/>
        </p:nvGrpSpPr>
        <p:grpSpPr bwMode="auto">
          <a:xfrm>
            <a:off x="1042988" y="1916113"/>
            <a:ext cx="6878637" cy="3795712"/>
            <a:chOff x="716" y="972"/>
            <a:chExt cx="4333" cy="2391"/>
          </a:xfrm>
        </p:grpSpPr>
        <p:sp>
          <p:nvSpPr>
            <p:cNvPr id="52228" name="Freeform 4"/>
            <p:cNvSpPr>
              <a:spLocks/>
            </p:cNvSpPr>
            <p:nvPr/>
          </p:nvSpPr>
          <p:spPr bwMode="auto">
            <a:xfrm>
              <a:off x="859" y="1453"/>
              <a:ext cx="1256" cy="515"/>
            </a:xfrm>
            <a:custGeom>
              <a:avLst/>
              <a:gdLst>
                <a:gd name="T0" fmla="*/ 1255 w 1256"/>
                <a:gd name="T1" fmla="*/ 137 h 515"/>
                <a:gd name="T2" fmla="*/ 0 w 1256"/>
                <a:gd name="T3" fmla="*/ 0 h 515"/>
                <a:gd name="T4" fmla="*/ 0 w 1256"/>
                <a:gd name="T5" fmla="*/ 375 h 515"/>
                <a:gd name="T6" fmla="*/ 1255 w 1256"/>
                <a:gd name="T7" fmla="*/ 514 h 515"/>
                <a:gd name="T8" fmla="*/ 1255 w 1256"/>
                <a:gd name="T9" fmla="*/ 137 h 515"/>
              </a:gdLst>
              <a:ahLst/>
              <a:cxnLst>
                <a:cxn ang="0">
                  <a:pos x="T0" y="T1"/>
                </a:cxn>
                <a:cxn ang="0">
                  <a:pos x="T2" y="T3"/>
                </a:cxn>
                <a:cxn ang="0">
                  <a:pos x="T4" y="T5"/>
                </a:cxn>
                <a:cxn ang="0">
                  <a:pos x="T6" y="T7"/>
                </a:cxn>
                <a:cxn ang="0">
                  <a:pos x="T8" y="T9"/>
                </a:cxn>
              </a:cxnLst>
              <a:rect l="0" t="0" r="r" b="b"/>
              <a:pathLst>
                <a:path w="1256" h="515">
                  <a:moveTo>
                    <a:pt x="1255" y="137"/>
                  </a:moveTo>
                  <a:lnTo>
                    <a:pt x="0" y="0"/>
                  </a:lnTo>
                  <a:lnTo>
                    <a:pt x="0" y="375"/>
                  </a:lnTo>
                  <a:lnTo>
                    <a:pt x="1255" y="514"/>
                  </a:lnTo>
                  <a:lnTo>
                    <a:pt x="1255" y="137"/>
                  </a:lnTo>
                </a:path>
              </a:pathLst>
            </a:custGeom>
            <a:gradFill rotWithShape="0">
              <a:gsLst>
                <a:gs pos="0">
                  <a:srgbClr val="0099CC"/>
                </a:gs>
                <a:gs pos="100000">
                  <a:srgbClr val="CC0066"/>
                </a:gs>
              </a:gsLst>
              <a:lin ang="189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29" name="Freeform 5"/>
            <p:cNvSpPr>
              <a:spLocks/>
            </p:cNvSpPr>
            <p:nvPr/>
          </p:nvSpPr>
          <p:spPr bwMode="auto">
            <a:xfrm>
              <a:off x="2106" y="1343"/>
              <a:ext cx="965" cy="625"/>
            </a:xfrm>
            <a:custGeom>
              <a:avLst/>
              <a:gdLst>
                <a:gd name="T0" fmla="*/ 0 w 965"/>
                <a:gd name="T1" fmla="*/ 247 h 625"/>
                <a:gd name="T2" fmla="*/ 964 w 965"/>
                <a:gd name="T3" fmla="*/ 0 h 625"/>
                <a:gd name="T4" fmla="*/ 964 w 965"/>
                <a:gd name="T5" fmla="*/ 376 h 625"/>
                <a:gd name="T6" fmla="*/ 0 w 965"/>
                <a:gd name="T7" fmla="*/ 624 h 625"/>
                <a:gd name="T8" fmla="*/ 0 w 965"/>
                <a:gd name="T9" fmla="*/ 247 h 625"/>
              </a:gdLst>
              <a:ahLst/>
              <a:cxnLst>
                <a:cxn ang="0">
                  <a:pos x="T0" y="T1"/>
                </a:cxn>
                <a:cxn ang="0">
                  <a:pos x="T2" y="T3"/>
                </a:cxn>
                <a:cxn ang="0">
                  <a:pos x="T4" y="T5"/>
                </a:cxn>
                <a:cxn ang="0">
                  <a:pos x="T6" y="T7"/>
                </a:cxn>
                <a:cxn ang="0">
                  <a:pos x="T8" y="T9"/>
                </a:cxn>
              </a:cxnLst>
              <a:rect l="0" t="0" r="r" b="b"/>
              <a:pathLst>
                <a:path w="965" h="625">
                  <a:moveTo>
                    <a:pt x="0" y="247"/>
                  </a:moveTo>
                  <a:lnTo>
                    <a:pt x="964" y="0"/>
                  </a:lnTo>
                  <a:lnTo>
                    <a:pt x="964" y="376"/>
                  </a:lnTo>
                  <a:lnTo>
                    <a:pt x="0" y="624"/>
                  </a:lnTo>
                  <a:lnTo>
                    <a:pt x="0" y="247"/>
                  </a:lnTo>
                </a:path>
              </a:pathLst>
            </a:custGeom>
            <a:gradFill rotWithShape="0">
              <a:gsLst>
                <a:gs pos="0">
                  <a:srgbClr val="0099CC"/>
                </a:gs>
                <a:gs pos="100000">
                  <a:srgbClr val="CC0066"/>
                </a:gs>
              </a:gsLst>
              <a:lin ang="189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0" name="Freeform 6"/>
            <p:cNvSpPr>
              <a:spLocks/>
            </p:cNvSpPr>
            <p:nvPr/>
          </p:nvSpPr>
          <p:spPr bwMode="auto">
            <a:xfrm>
              <a:off x="3768" y="1645"/>
              <a:ext cx="36" cy="457"/>
            </a:xfrm>
            <a:custGeom>
              <a:avLst/>
              <a:gdLst>
                <a:gd name="T0" fmla="*/ 35 w 36"/>
                <a:gd name="T1" fmla="*/ 0 h 457"/>
                <a:gd name="T2" fmla="*/ 35 w 36"/>
                <a:gd name="T3" fmla="*/ 0 h 457"/>
                <a:gd name="T4" fmla="*/ 35 w 36"/>
                <a:gd name="T5" fmla="*/ 5 h 457"/>
                <a:gd name="T6" fmla="*/ 33 w 36"/>
                <a:gd name="T7" fmla="*/ 12 h 457"/>
                <a:gd name="T8" fmla="*/ 33 w 36"/>
                <a:gd name="T9" fmla="*/ 17 h 457"/>
                <a:gd name="T10" fmla="*/ 32 w 36"/>
                <a:gd name="T11" fmla="*/ 25 h 457"/>
                <a:gd name="T12" fmla="*/ 30 w 36"/>
                <a:gd name="T13" fmla="*/ 30 h 457"/>
                <a:gd name="T14" fmla="*/ 28 w 36"/>
                <a:gd name="T15" fmla="*/ 37 h 457"/>
                <a:gd name="T16" fmla="*/ 25 w 36"/>
                <a:gd name="T17" fmla="*/ 42 h 457"/>
                <a:gd name="T18" fmla="*/ 21 w 36"/>
                <a:gd name="T19" fmla="*/ 47 h 457"/>
                <a:gd name="T20" fmla="*/ 18 w 36"/>
                <a:gd name="T21" fmla="*/ 55 h 457"/>
                <a:gd name="T22" fmla="*/ 14 w 36"/>
                <a:gd name="T23" fmla="*/ 60 h 457"/>
                <a:gd name="T24" fmla="*/ 11 w 36"/>
                <a:gd name="T25" fmla="*/ 67 h 457"/>
                <a:gd name="T26" fmla="*/ 5 w 36"/>
                <a:gd name="T27" fmla="*/ 72 h 457"/>
                <a:gd name="T28" fmla="*/ 0 w 36"/>
                <a:gd name="T29" fmla="*/ 79 h 457"/>
                <a:gd name="T30" fmla="*/ 0 w 36"/>
                <a:gd name="T31" fmla="*/ 456 h 457"/>
                <a:gd name="T32" fmla="*/ 5 w 36"/>
                <a:gd name="T33" fmla="*/ 448 h 457"/>
                <a:gd name="T34" fmla="*/ 11 w 36"/>
                <a:gd name="T35" fmla="*/ 443 h 457"/>
                <a:gd name="T36" fmla="*/ 14 w 36"/>
                <a:gd name="T37" fmla="*/ 436 h 457"/>
                <a:gd name="T38" fmla="*/ 18 w 36"/>
                <a:gd name="T39" fmla="*/ 430 h 457"/>
                <a:gd name="T40" fmla="*/ 21 w 36"/>
                <a:gd name="T41" fmla="*/ 423 h 457"/>
                <a:gd name="T42" fmla="*/ 25 w 36"/>
                <a:gd name="T43" fmla="*/ 418 h 457"/>
                <a:gd name="T44" fmla="*/ 28 w 36"/>
                <a:gd name="T45" fmla="*/ 413 h 457"/>
                <a:gd name="T46" fmla="*/ 30 w 36"/>
                <a:gd name="T47" fmla="*/ 406 h 457"/>
                <a:gd name="T48" fmla="*/ 32 w 36"/>
                <a:gd name="T49" fmla="*/ 400 h 457"/>
                <a:gd name="T50" fmla="*/ 33 w 36"/>
                <a:gd name="T51" fmla="*/ 393 h 457"/>
                <a:gd name="T52" fmla="*/ 33 w 36"/>
                <a:gd name="T53" fmla="*/ 388 h 457"/>
                <a:gd name="T54" fmla="*/ 35 w 36"/>
                <a:gd name="T55" fmla="*/ 381 h 457"/>
                <a:gd name="T56" fmla="*/ 35 w 36"/>
                <a:gd name="T57" fmla="*/ 376 h 457"/>
                <a:gd name="T58" fmla="*/ 35 w 36"/>
                <a:gd name="T59"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457">
                  <a:moveTo>
                    <a:pt x="35" y="0"/>
                  </a:moveTo>
                  <a:lnTo>
                    <a:pt x="35" y="0"/>
                  </a:lnTo>
                  <a:lnTo>
                    <a:pt x="35" y="5"/>
                  </a:lnTo>
                  <a:lnTo>
                    <a:pt x="33" y="12"/>
                  </a:lnTo>
                  <a:lnTo>
                    <a:pt x="33" y="17"/>
                  </a:lnTo>
                  <a:lnTo>
                    <a:pt x="32" y="25"/>
                  </a:lnTo>
                  <a:lnTo>
                    <a:pt x="30" y="30"/>
                  </a:lnTo>
                  <a:lnTo>
                    <a:pt x="28" y="37"/>
                  </a:lnTo>
                  <a:lnTo>
                    <a:pt x="25" y="42"/>
                  </a:lnTo>
                  <a:lnTo>
                    <a:pt x="21" y="47"/>
                  </a:lnTo>
                  <a:lnTo>
                    <a:pt x="18" y="55"/>
                  </a:lnTo>
                  <a:lnTo>
                    <a:pt x="14" y="60"/>
                  </a:lnTo>
                  <a:lnTo>
                    <a:pt x="11" y="67"/>
                  </a:lnTo>
                  <a:lnTo>
                    <a:pt x="5" y="72"/>
                  </a:lnTo>
                  <a:lnTo>
                    <a:pt x="0" y="79"/>
                  </a:lnTo>
                  <a:lnTo>
                    <a:pt x="0" y="456"/>
                  </a:lnTo>
                  <a:lnTo>
                    <a:pt x="5" y="448"/>
                  </a:lnTo>
                  <a:lnTo>
                    <a:pt x="11" y="443"/>
                  </a:lnTo>
                  <a:lnTo>
                    <a:pt x="14" y="436"/>
                  </a:lnTo>
                  <a:lnTo>
                    <a:pt x="18" y="430"/>
                  </a:lnTo>
                  <a:lnTo>
                    <a:pt x="21" y="423"/>
                  </a:lnTo>
                  <a:lnTo>
                    <a:pt x="25" y="418"/>
                  </a:lnTo>
                  <a:lnTo>
                    <a:pt x="28" y="413"/>
                  </a:lnTo>
                  <a:lnTo>
                    <a:pt x="30" y="406"/>
                  </a:lnTo>
                  <a:lnTo>
                    <a:pt x="32" y="400"/>
                  </a:lnTo>
                  <a:lnTo>
                    <a:pt x="33" y="393"/>
                  </a:lnTo>
                  <a:lnTo>
                    <a:pt x="33" y="388"/>
                  </a:lnTo>
                  <a:lnTo>
                    <a:pt x="35" y="381"/>
                  </a:lnTo>
                  <a:lnTo>
                    <a:pt x="35" y="376"/>
                  </a:lnTo>
                  <a:lnTo>
                    <a:pt x="35" y="0"/>
                  </a:lnTo>
                </a:path>
              </a:pathLst>
            </a:custGeom>
            <a:gradFill rotWithShape="0">
              <a:gsLst>
                <a:gs pos="0">
                  <a:srgbClr val="FFFF00"/>
                </a:gs>
                <a:gs pos="100000">
                  <a:srgbClr val="FF9933"/>
                </a:gs>
              </a:gsLst>
              <a:lin ang="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1" name="Freeform 7"/>
            <p:cNvSpPr>
              <a:spLocks/>
            </p:cNvSpPr>
            <p:nvPr/>
          </p:nvSpPr>
          <p:spPr bwMode="auto">
            <a:xfrm>
              <a:off x="2447" y="1635"/>
              <a:ext cx="1330" cy="457"/>
            </a:xfrm>
            <a:custGeom>
              <a:avLst/>
              <a:gdLst>
                <a:gd name="T0" fmla="*/ 0 w 1330"/>
                <a:gd name="T1" fmla="*/ 0 h 457"/>
                <a:gd name="T2" fmla="*/ 1329 w 1330"/>
                <a:gd name="T3" fmla="*/ 79 h 457"/>
                <a:gd name="T4" fmla="*/ 1329 w 1330"/>
                <a:gd name="T5" fmla="*/ 456 h 457"/>
                <a:gd name="T6" fmla="*/ 0 w 1330"/>
                <a:gd name="T7" fmla="*/ 376 h 457"/>
                <a:gd name="T8" fmla="*/ 0 w 1330"/>
                <a:gd name="T9" fmla="*/ 0 h 457"/>
              </a:gdLst>
              <a:ahLst/>
              <a:cxnLst>
                <a:cxn ang="0">
                  <a:pos x="T0" y="T1"/>
                </a:cxn>
                <a:cxn ang="0">
                  <a:pos x="T2" y="T3"/>
                </a:cxn>
                <a:cxn ang="0">
                  <a:pos x="T4" y="T5"/>
                </a:cxn>
                <a:cxn ang="0">
                  <a:pos x="T6" y="T7"/>
                </a:cxn>
                <a:cxn ang="0">
                  <a:pos x="T8" y="T9"/>
                </a:cxn>
              </a:cxnLst>
              <a:rect l="0" t="0" r="r" b="b"/>
              <a:pathLst>
                <a:path w="1330" h="457">
                  <a:moveTo>
                    <a:pt x="0" y="0"/>
                  </a:moveTo>
                  <a:lnTo>
                    <a:pt x="1329" y="79"/>
                  </a:lnTo>
                  <a:lnTo>
                    <a:pt x="1329" y="456"/>
                  </a:lnTo>
                  <a:lnTo>
                    <a:pt x="0" y="376"/>
                  </a:lnTo>
                  <a:lnTo>
                    <a:pt x="0" y="0"/>
                  </a:lnTo>
                </a:path>
              </a:pathLst>
            </a:custGeom>
            <a:gradFill rotWithShape="0">
              <a:gsLst>
                <a:gs pos="0">
                  <a:srgbClr val="FFFF00"/>
                </a:gs>
                <a:gs pos="100000">
                  <a:srgbClr val="FF9933"/>
                </a:gs>
              </a:gsLst>
              <a:lin ang="0" scaled="1"/>
            </a:gra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2" name="Freeform 8"/>
            <p:cNvSpPr>
              <a:spLocks/>
            </p:cNvSpPr>
            <p:nvPr/>
          </p:nvSpPr>
          <p:spPr bwMode="auto">
            <a:xfrm>
              <a:off x="716" y="1740"/>
              <a:ext cx="2693" cy="729"/>
            </a:xfrm>
            <a:custGeom>
              <a:avLst/>
              <a:gdLst>
                <a:gd name="T0" fmla="*/ 2659 w 2693"/>
                <a:gd name="T1" fmla="*/ 108 h 729"/>
                <a:gd name="T2" fmla="*/ 2608 w 2693"/>
                <a:gd name="T3" fmla="*/ 143 h 729"/>
                <a:gd name="T4" fmla="*/ 2545 w 2693"/>
                <a:gd name="T5" fmla="*/ 175 h 729"/>
                <a:gd name="T6" fmla="*/ 2466 w 2693"/>
                <a:gd name="T7" fmla="*/ 206 h 729"/>
                <a:gd name="T8" fmla="*/ 2377 w 2693"/>
                <a:gd name="T9" fmla="*/ 235 h 729"/>
                <a:gd name="T10" fmla="*/ 2275 w 2693"/>
                <a:gd name="T11" fmla="*/ 261 h 729"/>
                <a:gd name="T12" fmla="*/ 2165 w 2693"/>
                <a:gd name="T13" fmla="*/ 284 h 729"/>
                <a:gd name="T14" fmla="*/ 2044 w 2693"/>
                <a:gd name="T15" fmla="*/ 303 h 729"/>
                <a:gd name="T16" fmla="*/ 1918 w 2693"/>
                <a:gd name="T17" fmla="*/ 321 h 729"/>
                <a:gd name="T18" fmla="*/ 1784 w 2693"/>
                <a:gd name="T19" fmla="*/ 333 h 729"/>
                <a:gd name="T20" fmla="*/ 1646 w 2693"/>
                <a:gd name="T21" fmla="*/ 342 h 729"/>
                <a:gd name="T22" fmla="*/ 1506 w 2693"/>
                <a:gd name="T23" fmla="*/ 349 h 729"/>
                <a:gd name="T24" fmla="*/ 1362 w 2693"/>
                <a:gd name="T25" fmla="*/ 351 h 729"/>
                <a:gd name="T26" fmla="*/ 1220 w 2693"/>
                <a:gd name="T27" fmla="*/ 349 h 729"/>
                <a:gd name="T28" fmla="*/ 1079 w 2693"/>
                <a:gd name="T29" fmla="*/ 342 h 729"/>
                <a:gd name="T30" fmla="*/ 940 w 2693"/>
                <a:gd name="T31" fmla="*/ 333 h 729"/>
                <a:gd name="T32" fmla="*/ 808 w 2693"/>
                <a:gd name="T33" fmla="*/ 321 h 729"/>
                <a:gd name="T34" fmla="*/ 680 w 2693"/>
                <a:gd name="T35" fmla="*/ 303 h 729"/>
                <a:gd name="T36" fmla="*/ 561 w 2693"/>
                <a:gd name="T37" fmla="*/ 284 h 729"/>
                <a:gd name="T38" fmla="*/ 449 w 2693"/>
                <a:gd name="T39" fmla="*/ 261 h 729"/>
                <a:gd name="T40" fmla="*/ 349 w 2693"/>
                <a:gd name="T41" fmla="*/ 235 h 729"/>
                <a:gd name="T42" fmla="*/ 260 w 2693"/>
                <a:gd name="T43" fmla="*/ 206 h 729"/>
                <a:gd name="T44" fmla="*/ 182 w 2693"/>
                <a:gd name="T45" fmla="*/ 175 h 729"/>
                <a:gd name="T46" fmla="*/ 116 w 2693"/>
                <a:gd name="T47" fmla="*/ 143 h 729"/>
                <a:gd name="T48" fmla="*/ 65 w 2693"/>
                <a:gd name="T49" fmla="*/ 108 h 729"/>
                <a:gd name="T50" fmla="*/ 30 w 2693"/>
                <a:gd name="T51" fmla="*/ 72 h 729"/>
                <a:gd name="T52" fmla="*/ 7 w 2693"/>
                <a:gd name="T53" fmla="*/ 37 h 729"/>
                <a:gd name="T54" fmla="*/ 0 w 2693"/>
                <a:gd name="T55" fmla="*/ 0 h 729"/>
                <a:gd name="T56" fmla="*/ 5 w 2693"/>
                <a:gd name="T57" fmla="*/ 406 h 729"/>
                <a:gd name="T58" fmla="*/ 25 w 2693"/>
                <a:gd name="T59" fmla="*/ 443 h 729"/>
                <a:gd name="T60" fmla="*/ 58 w 2693"/>
                <a:gd name="T61" fmla="*/ 478 h 729"/>
                <a:gd name="T62" fmla="*/ 107 w 2693"/>
                <a:gd name="T63" fmla="*/ 513 h 729"/>
                <a:gd name="T64" fmla="*/ 170 w 2693"/>
                <a:gd name="T65" fmla="*/ 545 h 729"/>
                <a:gd name="T66" fmla="*/ 246 w 2693"/>
                <a:gd name="T67" fmla="*/ 577 h 729"/>
                <a:gd name="T68" fmla="*/ 333 w 2693"/>
                <a:gd name="T69" fmla="*/ 605 h 729"/>
                <a:gd name="T70" fmla="*/ 432 w 2693"/>
                <a:gd name="T71" fmla="*/ 632 h 729"/>
                <a:gd name="T72" fmla="*/ 542 w 2693"/>
                <a:gd name="T73" fmla="*/ 656 h 729"/>
                <a:gd name="T74" fmla="*/ 661 w 2693"/>
                <a:gd name="T75" fmla="*/ 676 h 729"/>
                <a:gd name="T76" fmla="*/ 786 w 2693"/>
                <a:gd name="T77" fmla="*/ 693 h 729"/>
                <a:gd name="T78" fmla="*/ 919 w 2693"/>
                <a:gd name="T79" fmla="*/ 707 h 729"/>
                <a:gd name="T80" fmla="*/ 1056 w 2693"/>
                <a:gd name="T81" fmla="*/ 718 h 729"/>
                <a:gd name="T82" fmla="*/ 1196 w 2693"/>
                <a:gd name="T83" fmla="*/ 723 h 729"/>
                <a:gd name="T84" fmla="*/ 1339 w 2693"/>
                <a:gd name="T85" fmla="*/ 728 h 729"/>
                <a:gd name="T86" fmla="*/ 1481 w 2693"/>
                <a:gd name="T87" fmla="*/ 725 h 729"/>
                <a:gd name="T88" fmla="*/ 1623 w 2693"/>
                <a:gd name="T89" fmla="*/ 720 h 729"/>
                <a:gd name="T90" fmla="*/ 1762 w 2693"/>
                <a:gd name="T91" fmla="*/ 711 h 729"/>
                <a:gd name="T92" fmla="*/ 1895 w 2693"/>
                <a:gd name="T93" fmla="*/ 699 h 729"/>
                <a:gd name="T94" fmla="*/ 2023 w 2693"/>
                <a:gd name="T95" fmla="*/ 683 h 729"/>
                <a:gd name="T96" fmla="*/ 2146 w 2693"/>
                <a:gd name="T97" fmla="*/ 663 h 729"/>
                <a:gd name="T98" fmla="*/ 2258 w 2693"/>
                <a:gd name="T99" fmla="*/ 640 h 729"/>
                <a:gd name="T100" fmla="*/ 2360 w 2693"/>
                <a:gd name="T101" fmla="*/ 614 h 729"/>
                <a:gd name="T102" fmla="*/ 2452 w 2693"/>
                <a:gd name="T103" fmla="*/ 587 h 729"/>
                <a:gd name="T104" fmla="*/ 2532 w 2693"/>
                <a:gd name="T105" fmla="*/ 556 h 729"/>
                <a:gd name="T106" fmla="*/ 2600 w 2693"/>
                <a:gd name="T107" fmla="*/ 524 h 729"/>
                <a:gd name="T108" fmla="*/ 2652 w 2693"/>
                <a:gd name="T109" fmla="*/ 490 h 729"/>
                <a:gd name="T110" fmla="*/ 2692 w 2693"/>
                <a:gd name="T111" fmla="*/ 45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93" h="729">
                  <a:moveTo>
                    <a:pt x="2692" y="79"/>
                  </a:moveTo>
                  <a:lnTo>
                    <a:pt x="2686" y="85"/>
                  </a:lnTo>
                  <a:lnTo>
                    <a:pt x="2681" y="90"/>
                  </a:lnTo>
                  <a:lnTo>
                    <a:pt x="2674" y="97"/>
                  </a:lnTo>
                  <a:lnTo>
                    <a:pt x="2667" y="102"/>
                  </a:lnTo>
                  <a:lnTo>
                    <a:pt x="2659" y="108"/>
                  </a:lnTo>
                  <a:lnTo>
                    <a:pt x="2652" y="115"/>
                  </a:lnTo>
                  <a:lnTo>
                    <a:pt x="2644" y="120"/>
                  </a:lnTo>
                  <a:lnTo>
                    <a:pt x="2637" y="125"/>
                  </a:lnTo>
                  <a:lnTo>
                    <a:pt x="2628" y="131"/>
                  </a:lnTo>
                  <a:lnTo>
                    <a:pt x="2619" y="138"/>
                  </a:lnTo>
                  <a:lnTo>
                    <a:pt x="2608" y="143"/>
                  </a:lnTo>
                  <a:lnTo>
                    <a:pt x="2600" y="148"/>
                  </a:lnTo>
                  <a:lnTo>
                    <a:pt x="2589" y="154"/>
                  </a:lnTo>
                  <a:lnTo>
                    <a:pt x="2578" y="159"/>
                  </a:lnTo>
                  <a:lnTo>
                    <a:pt x="2568" y="164"/>
                  </a:lnTo>
                  <a:lnTo>
                    <a:pt x="2556" y="169"/>
                  </a:lnTo>
                  <a:lnTo>
                    <a:pt x="2545" y="175"/>
                  </a:lnTo>
                  <a:lnTo>
                    <a:pt x="2532" y="180"/>
                  </a:lnTo>
                  <a:lnTo>
                    <a:pt x="2519" y="185"/>
                  </a:lnTo>
                  <a:lnTo>
                    <a:pt x="2507" y="191"/>
                  </a:lnTo>
                  <a:lnTo>
                    <a:pt x="2493" y="196"/>
                  </a:lnTo>
                  <a:lnTo>
                    <a:pt x="2481" y="201"/>
                  </a:lnTo>
                  <a:lnTo>
                    <a:pt x="2466" y="206"/>
                  </a:lnTo>
                  <a:lnTo>
                    <a:pt x="2452" y="212"/>
                  </a:lnTo>
                  <a:lnTo>
                    <a:pt x="2438" y="215"/>
                  </a:lnTo>
                  <a:lnTo>
                    <a:pt x="2422" y="221"/>
                  </a:lnTo>
                  <a:lnTo>
                    <a:pt x="2408" y="226"/>
                  </a:lnTo>
                  <a:lnTo>
                    <a:pt x="2393" y="229"/>
                  </a:lnTo>
                  <a:lnTo>
                    <a:pt x="2377" y="235"/>
                  </a:lnTo>
                  <a:lnTo>
                    <a:pt x="2360" y="238"/>
                  </a:lnTo>
                  <a:lnTo>
                    <a:pt x="2344" y="244"/>
                  </a:lnTo>
                  <a:lnTo>
                    <a:pt x="2326" y="247"/>
                  </a:lnTo>
                  <a:lnTo>
                    <a:pt x="2311" y="252"/>
                  </a:lnTo>
                  <a:lnTo>
                    <a:pt x="2293" y="256"/>
                  </a:lnTo>
                  <a:lnTo>
                    <a:pt x="2275" y="261"/>
                  </a:lnTo>
                  <a:lnTo>
                    <a:pt x="2258" y="265"/>
                  </a:lnTo>
                  <a:lnTo>
                    <a:pt x="2240" y="268"/>
                  </a:lnTo>
                  <a:lnTo>
                    <a:pt x="2222" y="272"/>
                  </a:lnTo>
                  <a:lnTo>
                    <a:pt x="2202" y="277"/>
                  </a:lnTo>
                  <a:lnTo>
                    <a:pt x="2183" y="281"/>
                  </a:lnTo>
                  <a:lnTo>
                    <a:pt x="2165" y="284"/>
                  </a:lnTo>
                  <a:lnTo>
                    <a:pt x="2146" y="288"/>
                  </a:lnTo>
                  <a:lnTo>
                    <a:pt x="2126" y="291"/>
                  </a:lnTo>
                  <a:lnTo>
                    <a:pt x="2105" y="295"/>
                  </a:lnTo>
                  <a:lnTo>
                    <a:pt x="2086" y="298"/>
                  </a:lnTo>
                  <a:lnTo>
                    <a:pt x="2066" y="300"/>
                  </a:lnTo>
                  <a:lnTo>
                    <a:pt x="2044" y="303"/>
                  </a:lnTo>
                  <a:lnTo>
                    <a:pt x="2023" y="307"/>
                  </a:lnTo>
                  <a:lnTo>
                    <a:pt x="2004" y="309"/>
                  </a:lnTo>
                  <a:lnTo>
                    <a:pt x="1983" y="312"/>
                  </a:lnTo>
                  <a:lnTo>
                    <a:pt x="1962" y="316"/>
                  </a:lnTo>
                  <a:lnTo>
                    <a:pt x="1939" y="318"/>
                  </a:lnTo>
                  <a:lnTo>
                    <a:pt x="1918" y="321"/>
                  </a:lnTo>
                  <a:lnTo>
                    <a:pt x="1895" y="323"/>
                  </a:lnTo>
                  <a:lnTo>
                    <a:pt x="1874" y="325"/>
                  </a:lnTo>
                  <a:lnTo>
                    <a:pt x="1851" y="328"/>
                  </a:lnTo>
                  <a:lnTo>
                    <a:pt x="1829" y="330"/>
                  </a:lnTo>
                  <a:lnTo>
                    <a:pt x="1807" y="332"/>
                  </a:lnTo>
                  <a:lnTo>
                    <a:pt x="1784" y="333"/>
                  </a:lnTo>
                  <a:lnTo>
                    <a:pt x="1762" y="335"/>
                  </a:lnTo>
                  <a:lnTo>
                    <a:pt x="1738" y="337"/>
                  </a:lnTo>
                  <a:lnTo>
                    <a:pt x="1715" y="339"/>
                  </a:lnTo>
                  <a:lnTo>
                    <a:pt x="1692" y="341"/>
                  </a:lnTo>
                  <a:lnTo>
                    <a:pt x="1669" y="342"/>
                  </a:lnTo>
                  <a:lnTo>
                    <a:pt x="1646" y="342"/>
                  </a:lnTo>
                  <a:lnTo>
                    <a:pt x="1623" y="344"/>
                  </a:lnTo>
                  <a:lnTo>
                    <a:pt x="1600" y="346"/>
                  </a:lnTo>
                  <a:lnTo>
                    <a:pt x="1576" y="346"/>
                  </a:lnTo>
                  <a:lnTo>
                    <a:pt x="1552" y="348"/>
                  </a:lnTo>
                  <a:lnTo>
                    <a:pt x="1529" y="348"/>
                  </a:lnTo>
                  <a:lnTo>
                    <a:pt x="1506" y="349"/>
                  </a:lnTo>
                  <a:lnTo>
                    <a:pt x="1481" y="349"/>
                  </a:lnTo>
                  <a:lnTo>
                    <a:pt x="1458" y="349"/>
                  </a:lnTo>
                  <a:lnTo>
                    <a:pt x="1436" y="349"/>
                  </a:lnTo>
                  <a:lnTo>
                    <a:pt x="1410" y="351"/>
                  </a:lnTo>
                  <a:lnTo>
                    <a:pt x="1387" y="351"/>
                  </a:lnTo>
                  <a:lnTo>
                    <a:pt x="1362" y="351"/>
                  </a:lnTo>
                  <a:lnTo>
                    <a:pt x="1339" y="351"/>
                  </a:lnTo>
                  <a:lnTo>
                    <a:pt x="1315" y="351"/>
                  </a:lnTo>
                  <a:lnTo>
                    <a:pt x="1292" y="349"/>
                  </a:lnTo>
                  <a:lnTo>
                    <a:pt x="1269" y="349"/>
                  </a:lnTo>
                  <a:lnTo>
                    <a:pt x="1243" y="349"/>
                  </a:lnTo>
                  <a:lnTo>
                    <a:pt x="1220" y="349"/>
                  </a:lnTo>
                  <a:lnTo>
                    <a:pt x="1196" y="348"/>
                  </a:lnTo>
                  <a:lnTo>
                    <a:pt x="1173" y="348"/>
                  </a:lnTo>
                  <a:lnTo>
                    <a:pt x="1150" y="346"/>
                  </a:lnTo>
                  <a:lnTo>
                    <a:pt x="1127" y="346"/>
                  </a:lnTo>
                  <a:lnTo>
                    <a:pt x="1101" y="344"/>
                  </a:lnTo>
                  <a:lnTo>
                    <a:pt x="1079" y="342"/>
                  </a:lnTo>
                  <a:lnTo>
                    <a:pt x="1056" y="342"/>
                  </a:lnTo>
                  <a:lnTo>
                    <a:pt x="1033" y="341"/>
                  </a:lnTo>
                  <a:lnTo>
                    <a:pt x="1010" y="339"/>
                  </a:lnTo>
                  <a:lnTo>
                    <a:pt x="987" y="337"/>
                  </a:lnTo>
                  <a:lnTo>
                    <a:pt x="964" y="335"/>
                  </a:lnTo>
                  <a:lnTo>
                    <a:pt x="940" y="333"/>
                  </a:lnTo>
                  <a:lnTo>
                    <a:pt x="919" y="332"/>
                  </a:lnTo>
                  <a:lnTo>
                    <a:pt x="896" y="330"/>
                  </a:lnTo>
                  <a:lnTo>
                    <a:pt x="873" y="328"/>
                  </a:lnTo>
                  <a:lnTo>
                    <a:pt x="852" y="325"/>
                  </a:lnTo>
                  <a:lnTo>
                    <a:pt x="831" y="323"/>
                  </a:lnTo>
                  <a:lnTo>
                    <a:pt x="808" y="321"/>
                  </a:lnTo>
                  <a:lnTo>
                    <a:pt x="786" y="318"/>
                  </a:lnTo>
                  <a:lnTo>
                    <a:pt x="765" y="316"/>
                  </a:lnTo>
                  <a:lnTo>
                    <a:pt x="744" y="312"/>
                  </a:lnTo>
                  <a:lnTo>
                    <a:pt x="723" y="309"/>
                  </a:lnTo>
                  <a:lnTo>
                    <a:pt x="701" y="307"/>
                  </a:lnTo>
                  <a:lnTo>
                    <a:pt x="680" y="303"/>
                  </a:lnTo>
                  <a:lnTo>
                    <a:pt x="661" y="300"/>
                  </a:lnTo>
                  <a:lnTo>
                    <a:pt x="640" y="298"/>
                  </a:lnTo>
                  <a:lnTo>
                    <a:pt x="619" y="295"/>
                  </a:lnTo>
                  <a:lnTo>
                    <a:pt x="600" y="291"/>
                  </a:lnTo>
                  <a:lnTo>
                    <a:pt x="581" y="288"/>
                  </a:lnTo>
                  <a:lnTo>
                    <a:pt x="561" y="284"/>
                  </a:lnTo>
                  <a:lnTo>
                    <a:pt x="542" y="281"/>
                  </a:lnTo>
                  <a:lnTo>
                    <a:pt x="524" y="277"/>
                  </a:lnTo>
                  <a:lnTo>
                    <a:pt x="505" y="272"/>
                  </a:lnTo>
                  <a:lnTo>
                    <a:pt x="487" y="268"/>
                  </a:lnTo>
                  <a:lnTo>
                    <a:pt x="467" y="265"/>
                  </a:lnTo>
                  <a:lnTo>
                    <a:pt x="449" y="261"/>
                  </a:lnTo>
                  <a:lnTo>
                    <a:pt x="432" y="256"/>
                  </a:lnTo>
                  <a:lnTo>
                    <a:pt x="416" y="252"/>
                  </a:lnTo>
                  <a:lnTo>
                    <a:pt x="398" y="247"/>
                  </a:lnTo>
                  <a:lnTo>
                    <a:pt x="382" y="244"/>
                  </a:lnTo>
                  <a:lnTo>
                    <a:pt x="365" y="238"/>
                  </a:lnTo>
                  <a:lnTo>
                    <a:pt x="349" y="235"/>
                  </a:lnTo>
                  <a:lnTo>
                    <a:pt x="333" y="229"/>
                  </a:lnTo>
                  <a:lnTo>
                    <a:pt x="319" y="226"/>
                  </a:lnTo>
                  <a:lnTo>
                    <a:pt x="302" y="221"/>
                  </a:lnTo>
                  <a:lnTo>
                    <a:pt x="288" y="215"/>
                  </a:lnTo>
                  <a:lnTo>
                    <a:pt x="274" y="212"/>
                  </a:lnTo>
                  <a:lnTo>
                    <a:pt x="260" y="206"/>
                  </a:lnTo>
                  <a:lnTo>
                    <a:pt x="246" y="201"/>
                  </a:lnTo>
                  <a:lnTo>
                    <a:pt x="232" y="196"/>
                  </a:lnTo>
                  <a:lnTo>
                    <a:pt x="219" y="191"/>
                  </a:lnTo>
                  <a:lnTo>
                    <a:pt x="207" y="185"/>
                  </a:lnTo>
                  <a:lnTo>
                    <a:pt x="195" y="180"/>
                  </a:lnTo>
                  <a:lnTo>
                    <a:pt x="182" y="175"/>
                  </a:lnTo>
                  <a:lnTo>
                    <a:pt x="170" y="169"/>
                  </a:lnTo>
                  <a:lnTo>
                    <a:pt x="160" y="164"/>
                  </a:lnTo>
                  <a:lnTo>
                    <a:pt x="148" y="159"/>
                  </a:lnTo>
                  <a:lnTo>
                    <a:pt x="137" y="154"/>
                  </a:lnTo>
                  <a:lnTo>
                    <a:pt x="127" y="148"/>
                  </a:lnTo>
                  <a:lnTo>
                    <a:pt x="116" y="143"/>
                  </a:lnTo>
                  <a:lnTo>
                    <a:pt x="107" y="138"/>
                  </a:lnTo>
                  <a:lnTo>
                    <a:pt x="99" y="131"/>
                  </a:lnTo>
                  <a:lnTo>
                    <a:pt x="90" y="125"/>
                  </a:lnTo>
                  <a:lnTo>
                    <a:pt x="81" y="120"/>
                  </a:lnTo>
                  <a:lnTo>
                    <a:pt x="74" y="115"/>
                  </a:lnTo>
                  <a:lnTo>
                    <a:pt x="65" y="108"/>
                  </a:lnTo>
                  <a:lnTo>
                    <a:pt x="58" y="102"/>
                  </a:lnTo>
                  <a:lnTo>
                    <a:pt x="53" y="97"/>
                  </a:lnTo>
                  <a:lnTo>
                    <a:pt x="46" y="90"/>
                  </a:lnTo>
                  <a:lnTo>
                    <a:pt x="41" y="85"/>
                  </a:lnTo>
                  <a:lnTo>
                    <a:pt x="34" y="79"/>
                  </a:lnTo>
                  <a:lnTo>
                    <a:pt x="30" y="72"/>
                  </a:lnTo>
                  <a:lnTo>
                    <a:pt x="25" y="67"/>
                  </a:lnTo>
                  <a:lnTo>
                    <a:pt x="19" y="60"/>
                  </a:lnTo>
                  <a:lnTo>
                    <a:pt x="16" y="55"/>
                  </a:lnTo>
                  <a:lnTo>
                    <a:pt x="12" y="48"/>
                  </a:lnTo>
                  <a:lnTo>
                    <a:pt x="9" y="42"/>
                  </a:lnTo>
                  <a:lnTo>
                    <a:pt x="7" y="37"/>
                  </a:lnTo>
                  <a:lnTo>
                    <a:pt x="5" y="30"/>
                  </a:lnTo>
                  <a:lnTo>
                    <a:pt x="4" y="25"/>
                  </a:lnTo>
                  <a:lnTo>
                    <a:pt x="2" y="18"/>
                  </a:lnTo>
                  <a:lnTo>
                    <a:pt x="0" y="12"/>
                  </a:lnTo>
                  <a:lnTo>
                    <a:pt x="0" y="5"/>
                  </a:lnTo>
                  <a:lnTo>
                    <a:pt x="0" y="0"/>
                  </a:lnTo>
                  <a:lnTo>
                    <a:pt x="0" y="376"/>
                  </a:lnTo>
                  <a:lnTo>
                    <a:pt x="0" y="381"/>
                  </a:lnTo>
                  <a:lnTo>
                    <a:pt x="0" y="388"/>
                  </a:lnTo>
                  <a:lnTo>
                    <a:pt x="2" y="393"/>
                  </a:lnTo>
                  <a:lnTo>
                    <a:pt x="4" y="400"/>
                  </a:lnTo>
                  <a:lnTo>
                    <a:pt x="5" y="406"/>
                  </a:lnTo>
                  <a:lnTo>
                    <a:pt x="7" y="413"/>
                  </a:lnTo>
                  <a:lnTo>
                    <a:pt x="9" y="418"/>
                  </a:lnTo>
                  <a:lnTo>
                    <a:pt x="12" y="423"/>
                  </a:lnTo>
                  <a:lnTo>
                    <a:pt x="16" y="430"/>
                  </a:lnTo>
                  <a:lnTo>
                    <a:pt x="19" y="436"/>
                  </a:lnTo>
                  <a:lnTo>
                    <a:pt x="25" y="443"/>
                  </a:lnTo>
                  <a:lnTo>
                    <a:pt x="30" y="448"/>
                  </a:lnTo>
                  <a:lnTo>
                    <a:pt x="34" y="455"/>
                  </a:lnTo>
                  <a:lnTo>
                    <a:pt x="41" y="460"/>
                  </a:lnTo>
                  <a:lnTo>
                    <a:pt x="46" y="466"/>
                  </a:lnTo>
                  <a:lnTo>
                    <a:pt x="53" y="473"/>
                  </a:lnTo>
                  <a:lnTo>
                    <a:pt x="58" y="478"/>
                  </a:lnTo>
                  <a:lnTo>
                    <a:pt x="65" y="483"/>
                  </a:lnTo>
                  <a:lnTo>
                    <a:pt x="74" y="490"/>
                  </a:lnTo>
                  <a:lnTo>
                    <a:pt x="81" y="496"/>
                  </a:lnTo>
                  <a:lnTo>
                    <a:pt x="90" y="501"/>
                  </a:lnTo>
                  <a:lnTo>
                    <a:pt x="99" y="506"/>
                  </a:lnTo>
                  <a:lnTo>
                    <a:pt x="107" y="513"/>
                  </a:lnTo>
                  <a:lnTo>
                    <a:pt x="116" y="519"/>
                  </a:lnTo>
                  <a:lnTo>
                    <a:pt x="127" y="524"/>
                  </a:lnTo>
                  <a:lnTo>
                    <a:pt x="137" y="529"/>
                  </a:lnTo>
                  <a:lnTo>
                    <a:pt x="148" y="535"/>
                  </a:lnTo>
                  <a:lnTo>
                    <a:pt x="160" y="540"/>
                  </a:lnTo>
                  <a:lnTo>
                    <a:pt x="170" y="545"/>
                  </a:lnTo>
                  <a:lnTo>
                    <a:pt x="182" y="550"/>
                  </a:lnTo>
                  <a:lnTo>
                    <a:pt x="195" y="556"/>
                  </a:lnTo>
                  <a:lnTo>
                    <a:pt x="207" y="561"/>
                  </a:lnTo>
                  <a:lnTo>
                    <a:pt x="219" y="566"/>
                  </a:lnTo>
                  <a:lnTo>
                    <a:pt x="232" y="572"/>
                  </a:lnTo>
                  <a:lnTo>
                    <a:pt x="246" y="577"/>
                  </a:lnTo>
                  <a:lnTo>
                    <a:pt x="260" y="582"/>
                  </a:lnTo>
                  <a:lnTo>
                    <a:pt x="274" y="587"/>
                  </a:lnTo>
                  <a:lnTo>
                    <a:pt x="288" y="591"/>
                  </a:lnTo>
                  <a:lnTo>
                    <a:pt x="302" y="596"/>
                  </a:lnTo>
                  <a:lnTo>
                    <a:pt x="319" y="602"/>
                  </a:lnTo>
                  <a:lnTo>
                    <a:pt x="333" y="605"/>
                  </a:lnTo>
                  <a:lnTo>
                    <a:pt x="349" y="610"/>
                  </a:lnTo>
                  <a:lnTo>
                    <a:pt x="365" y="614"/>
                  </a:lnTo>
                  <a:lnTo>
                    <a:pt x="382" y="619"/>
                  </a:lnTo>
                  <a:lnTo>
                    <a:pt x="398" y="623"/>
                  </a:lnTo>
                  <a:lnTo>
                    <a:pt x="416" y="628"/>
                  </a:lnTo>
                  <a:lnTo>
                    <a:pt x="432" y="632"/>
                  </a:lnTo>
                  <a:lnTo>
                    <a:pt x="449" y="637"/>
                  </a:lnTo>
                  <a:lnTo>
                    <a:pt x="467" y="640"/>
                  </a:lnTo>
                  <a:lnTo>
                    <a:pt x="487" y="644"/>
                  </a:lnTo>
                  <a:lnTo>
                    <a:pt x="505" y="647"/>
                  </a:lnTo>
                  <a:lnTo>
                    <a:pt x="524" y="653"/>
                  </a:lnTo>
                  <a:lnTo>
                    <a:pt x="542" y="656"/>
                  </a:lnTo>
                  <a:lnTo>
                    <a:pt x="561" y="660"/>
                  </a:lnTo>
                  <a:lnTo>
                    <a:pt x="581" y="663"/>
                  </a:lnTo>
                  <a:lnTo>
                    <a:pt x="600" y="667"/>
                  </a:lnTo>
                  <a:lnTo>
                    <a:pt x="619" y="670"/>
                  </a:lnTo>
                  <a:lnTo>
                    <a:pt x="640" y="674"/>
                  </a:lnTo>
                  <a:lnTo>
                    <a:pt x="661" y="676"/>
                  </a:lnTo>
                  <a:lnTo>
                    <a:pt x="680" y="679"/>
                  </a:lnTo>
                  <a:lnTo>
                    <a:pt x="701" y="683"/>
                  </a:lnTo>
                  <a:lnTo>
                    <a:pt x="723" y="684"/>
                  </a:lnTo>
                  <a:lnTo>
                    <a:pt x="744" y="688"/>
                  </a:lnTo>
                  <a:lnTo>
                    <a:pt x="765" y="692"/>
                  </a:lnTo>
                  <a:lnTo>
                    <a:pt x="786" y="693"/>
                  </a:lnTo>
                  <a:lnTo>
                    <a:pt x="808" y="697"/>
                  </a:lnTo>
                  <a:lnTo>
                    <a:pt x="831" y="699"/>
                  </a:lnTo>
                  <a:lnTo>
                    <a:pt x="852" y="700"/>
                  </a:lnTo>
                  <a:lnTo>
                    <a:pt x="873" y="704"/>
                  </a:lnTo>
                  <a:lnTo>
                    <a:pt x="896" y="706"/>
                  </a:lnTo>
                  <a:lnTo>
                    <a:pt x="919" y="707"/>
                  </a:lnTo>
                  <a:lnTo>
                    <a:pt x="940" y="709"/>
                  </a:lnTo>
                  <a:lnTo>
                    <a:pt x="964" y="711"/>
                  </a:lnTo>
                  <a:lnTo>
                    <a:pt x="987" y="713"/>
                  </a:lnTo>
                  <a:lnTo>
                    <a:pt x="1010" y="714"/>
                  </a:lnTo>
                  <a:lnTo>
                    <a:pt x="1033" y="716"/>
                  </a:lnTo>
                  <a:lnTo>
                    <a:pt x="1056" y="718"/>
                  </a:lnTo>
                  <a:lnTo>
                    <a:pt x="1079" y="718"/>
                  </a:lnTo>
                  <a:lnTo>
                    <a:pt x="1101" y="720"/>
                  </a:lnTo>
                  <a:lnTo>
                    <a:pt x="1127" y="722"/>
                  </a:lnTo>
                  <a:lnTo>
                    <a:pt x="1150" y="722"/>
                  </a:lnTo>
                  <a:lnTo>
                    <a:pt x="1173" y="723"/>
                  </a:lnTo>
                  <a:lnTo>
                    <a:pt x="1196" y="723"/>
                  </a:lnTo>
                  <a:lnTo>
                    <a:pt x="1220" y="725"/>
                  </a:lnTo>
                  <a:lnTo>
                    <a:pt x="1243" y="725"/>
                  </a:lnTo>
                  <a:lnTo>
                    <a:pt x="1269" y="725"/>
                  </a:lnTo>
                  <a:lnTo>
                    <a:pt x="1292" y="725"/>
                  </a:lnTo>
                  <a:lnTo>
                    <a:pt x="1315" y="728"/>
                  </a:lnTo>
                  <a:lnTo>
                    <a:pt x="1339" y="728"/>
                  </a:lnTo>
                  <a:lnTo>
                    <a:pt x="1362" y="728"/>
                  </a:lnTo>
                  <a:lnTo>
                    <a:pt x="1387" y="728"/>
                  </a:lnTo>
                  <a:lnTo>
                    <a:pt x="1410" y="728"/>
                  </a:lnTo>
                  <a:lnTo>
                    <a:pt x="1436" y="725"/>
                  </a:lnTo>
                  <a:lnTo>
                    <a:pt x="1458" y="725"/>
                  </a:lnTo>
                  <a:lnTo>
                    <a:pt x="1481" y="725"/>
                  </a:lnTo>
                  <a:lnTo>
                    <a:pt x="1506" y="725"/>
                  </a:lnTo>
                  <a:lnTo>
                    <a:pt x="1529" y="723"/>
                  </a:lnTo>
                  <a:lnTo>
                    <a:pt x="1552" y="723"/>
                  </a:lnTo>
                  <a:lnTo>
                    <a:pt x="1576" y="722"/>
                  </a:lnTo>
                  <a:lnTo>
                    <a:pt x="1600" y="722"/>
                  </a:lnTo>
                  <a:lnTo>
                    <a:pt x="1623" y="720"/>
                  </a:lnTo>
                  <a:lnTo>
                    <a:pt x="1646" y="718"/>
                  </a:lnTo>
                  <a:lnTo>
                    <a:pt x="1669" y="718"/>
                  </a:lnTo>
                  <a:lnTo>
                    <a:pt x="1692" y="716"/>
                  </a:lnTo>
                  <a:lnTo>
                    <a:pt x="1715" y="714"/>
                  </a:lnTo>
                  <a:lnTo>
                    <a:pt x="1738" y="713"/>
                  </a:lnTo>
                  <a:lnTo>
                    <a:pt x="1762" y="711"/>
                  </a:lnTo>
                  <a:lnTo>
                    <a:pt x="1784" y="709"/>
                  </a:lnTo>
                  <a:lnTo>
                    <a:pt x="1807" y="707"/>
                  </a:lnTo>
                  <a:lnTo>
                    <a:pt x="1829" y="706"/>
                  </a:lnTo>
                  <a:lnTo>
                    <a:pt x="1851" y="704"/>
                  </a:lnTo>
                  <a:lnTo>
                    <a:pt x="1874" y="700"/>
                  </a:lnTo>
                  <a:lnTo>
                    <a:pt x="1895" y="699"/>
                  </a:lnTo>
                  <a:lnTo>
                    <a:pt x="1918" y="697"/>
                  </a:lnTo>
                  <a:lnTo>
                    <a:pt x="1939" y="693"/>
                  </a:lnTo>
                  <a:lnTo>
                    <a:pt x="1962" y="692"/>
                  </a:lnTo>
                  <a:lnTo>
                    <a:pt x="1983" y="688"/>
                  </a:lnTo>
                  <a:lnTo>
                    <a:pt x="2004" y="684"/>
                  </a:lnTo>
                  <a:lnTo>
                    <a:pt x="2023" y="683"/>
                  </a:lnTo>
                  <a:lnTo>
                    <a:pt x="2044" y="679"/>
                  </a:lnTo>
                  <a:lnTo>
                    <a:pt x="2066" y="676"/>
                  </a:lnTo>
                  <a:lnTo>
                    <a:pt x="2086" y="674"/>
                  </a:lnTo>
                  <a:lnTo>
                    <a:pt x="2105" y="670"/>
                  </a:lnTo>
                  <a:lnTo>
                    <a:pt x="2126" y="667"/>
                  </a:lnTo>
                  <a:lnTo>
                    <a:pt x="2146" y="663"/>
                  </a:lnTo>
                  <a:lnTo>
                    <a:pt x="2165" y="660"/>
                  </a:lnTo>
                  <a:lnTo>
                    <a:pt x="2183" y="656"/>
                  </a:lnTo>
                  <a:lnTo>
                    <a:pt x="2202" y="653"/>
                  </a:lnTo>
                  <a:lnTo>
                    <a:pt x="2222" y="647"/>
                  </a:lnTo>
                  <a:lnTo>
                    <a:pt x="2240" y="644"/>
                  </a:lnTo>
                  <a:lnTo>
                    <a:pt x="2258" y="640"/>
                  </a:lnTo>
                  <a:lnTo>
                    <a:pt x="2275" y="637"/>
                  </a:lnTo>
                  <a:lnTo>
                    <a:pt x="2293" y="632"/>
                  </a:lnTo>
                  <a:lnTo>
                    <a:pt x="2311" y="628"/>
                  </a:lnTo>
                  <a:lnTo>
                    <a:pt x="2326" y="623"/>
                  </a:lnTo>
                  <a:lnTo>
                    <a:pt x="2344" y="619"/>
                  </a:lnTo>
                  <a:lnTo>
                    <a:pt x="2360" y="614"/>
                  </a:lnTo>
                  <a:lnTo>
                    <a:pt x="2377" y="610"/>
                  </a:lnTo>
                  <a:lnTo>
                    <a:pt x="2393" y="605"/>
                  </a:lnTo>
                  <a:lnTo>
                    <a:pt x="2408" y="602"/>
                  </a:lnTo>
                  <a:lnTo>
                    <a:pt x="2422" y="596"/>
                  </a:lnTo>
                  <a:lnTo>
                    <a:pt x="2438" y="591"/>
                  </a:lnTo>
                  <a:lnTo>
                    <a:pt x="2452" y="587"/>
                  </a:lnTo>
                  <a:lnTo>
                    <a:pt x="2466" y="582"/>
                  </a:lnTo>
                  <a:lnTo>
                    <a:pt x="2481" y="577"/>
                  </a:lnTo>
                  <a:lnTo>
                    <a:pt x="2493" y="572"/>
                  </a:lnTo>
                  <a:lnTo>
                    <a:pt x="2507" y="566"/>
                  </a:lnTo>
                  <a:lnTo>
                    <a:pt x="2519" y="561"/>
                  </a:lnTo>
                  <a:lnTo>
                    <a:pt x="2532" y="556"/>
                  </a:lnTo>
                  <a:lnTo>
                    <a:pt x="2545" y="550"/>
                  </a:lnTo>
                  <a:lnTo>
                    <a:pt x="2556" y="545"/>
                  </a:lnTo>
                  <a:lnTo>
                    <a:pt x="2568" y="540"/>
                  </a:lnTo>
                  <a:lnTo>
                    <a:pt x="2578" y="535"/>
                  </a:lnTo>
                  <a:lnTo>
                    <a:pt x="2589" y="529"/>
                  </a:lnTo>
                  <a:lnTo>
                    <a:pt x="2600" y="524"/>
                  </a:lnTo>
                  <a:lnTo>
                    <a:pt x="2608" y="519"/>
                  </a:lnTo>
                  <a:lnTo>
                    <a:pt x="2619" y="513"/>
                  </a:lnTo>
                  <a:lnTo>
                    <a:pt x="2628" y="506"/>
                  </a:lnTo>
                  <a:lnTo>
                    <a:pt x="2637" y="501"/>
                  </a:lnTo>
                  <a:lnTo>
                    <a:pt x="2644" y="496"/>
                  </a:lnTo>
                  <a:lnTo>
                    <a:pt x="2652" y="490"/>
                  </a:lnTo>
                  <a:lnTo>
                    <a:pt x="2659" y="483"/>
                  </a:lnTo>
                  <a:lnTo>
                    <a:pt x="2667" y="478"/>
                  </a:lnTo>
                  <a:lnTo>
                    <a:pt x="2674" y="473"/>
                  </a:lnTo>
                  <a:lnTo>
                    <a:pt x="2681" y="466"/>
                  </a:lnTo>
                  <a:lnTo>
                    <a:pt x="2686" y="460"/>
                  </a:lnTo>
                  <a:lnTo>
                    <a:pt x="2692" y="455"/>
                  </a:lnTo>
                  <a:lnTo>
                    <a:pt x="2692" y="79"/>
                  </a:lnTo>
                </a:path>
              </a:pathLst>
            </a:custGeom>
            <a:gradFill rotWithShape="0">
              <a:gsLst>
                <a:gs pos="0">
                  <a:srgbClr val="CC0066"/>
                </a:gs>
                <a:gs pos="100000">
                  <a:srgbClr val="0099CC"/>
                </a:gs>
              </a:gsLst>
              <a:lin ang="189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3" name="Freeform 9"/>
            <p:cNvSpPr>
              <a:spLocks/>
            </p:cNvSpPr>
            <p:nvPr/>
          </p:nvSpPr>
          <p:spPr bwMode="auto">
            <a:xfrm>
              <a:off x="2447" y="1396"/>
              <a:ext cx="1366" cy="330"/>
            </a:xfrm>
            <a:custGeom>
              <a:avLst/>
              <a:gdLst>
                <a:gd name="T0" fmla="*/ 964 w 1366"/>
                <a:gd name="T1" fmla="*/ 0 h 330"/>
                <a:gd name="T2" fmla="*/ 964 w 1366"/>
                <a:gd name="T3" fmla="*/ 0 h 330"/>
                <a:gd name="T4" fmla="*/ 982 w 1366"/>
                <a:gd name="T5" fmla="*/ 5 h 330"/>
                <a:gd name="T6" fmla="*/ 998 w 1366"/>
                <a:gd name="T7" fmla="*/ 9 h 330"/>
                <a:gd name="T8" fmla="*/ 1014 w 1366"/>
                <a:gd name="T9" fmla="*/ 14 h 330"/>
                <a:gd name="T10" fmla="*/ 1029 w 1366"/>
                <a:gd name="T11" fmla="*/ 18 h 330"/>
                <a:gd name="T12" fmla="*/ 1045 w 1366"/>
                <a:gd name="T13" fmla="*/ 23 h 330"/>
                <a:gd name="T14" fmla="*/ 1059 w 1366"/>
                <a:gd name="T15" fmla="*/ 28 h 330"/>
                <a:gd name="T16" fmla="*/ 1076 w 1366"/>
                <a:gd name="T17" fmla="*/ 32 h 330"/>
                <a:gd name="T18" fmla="*/ 1090 w 1366"/>
                <a:gd name="T19" fmla="*/ 37 h 330"/>
                <a:gd name="T20" fmla="*/ 1104 w 1366"/>
                <a:gd name="T21" fmla="*/ 42 h 330"/>
                <a:gd name="T22" fmla="*/ 1118 w 1366"/>
                <a:gd name="T23" fmla="*/ 48 h 330"/>
                <a:gd name="T24" fmla="*/ 1131 w 1366"/>
                <a:gd name="T25" fmla="*/ 51 h 330"/>
                <a:gd name="T26" fmla="*/ 1145 w 1366"/>
                <a:gd name="T27" fmla="*/ 57 h 330"/>
                <a:gd name="T28" fmla="*/ 1157 w 1366"/>
                <a:gd name="T29" fmla="*/ 62 h 330"/>
                <a:gd name="T30" fmla="*/ 1170 w 1366"/>
                <a:gd name="T31" fmla="*/ 67 h 330"/>
                <a:gd name="T32" fmla="*/ 1182 w 1366"/>
                <a:gd name="T33" fmla="*/ 72 h 330"/>
                <a:gd name="T34" fmla="*/ 1192 w 1366"/>
                <a:gd name="T35" fmla="*/ 78 h 330"/>
                <a:gd name="T36" fmla="*/ 1205 w 1366"/>
                <a:gd name="T37" fmla="*/ 83 h 330"/>
                <a:gd name="T38" fmla="*/ 1216 w 1366"/>
                <a:gd name="T39" fmla="*/ 88 h 330"/>
                <a:gd name="T40" fmla="*/ 1227 w 1366"/>
                <a:gd name="T41" fmla="*/ 95 h 330"/>
                <a:gd name="T42" fmla="*/ 1237 w 1366"/>
                <a:gd name="T43" fmla="*/ 101 h 330"/>
                <a:gd name="T44" fmla="*/ 1246 w 1366"/>
                <a:gd name="T45" fmla="*/ 106 h 330"/>
                <a:gd name="T46" fmla="*/ 1257 w 1366"/>
                <a:gd name="T47" fmla="*/ 111 h 330"/>
                <a:gd name="T48" fmla="*/ 1266 w 1366"/>
                <a:gd name="T49" fmla="*/ 117 h 330"/>
                <a:gd name="T50" fmla="*/ 1274 w 1366"/>
                <a:gd name="T51" fmla="*/ 122 h 330"/>
                <a:gd name="T52" fmla="*/ 1281 w 1366"/>
                <a:gd name="T53" fmla="*/ 129 h 330"/>
                <a:gd name="T54" fmla="*/ 1290 w 1366"/>
                <a:gd name="T55" fmla="*/ 134 h 330"/>
                <a:gd name="T56" fmla="*/ 1297 w 1366"/>
                <a:gd name="T57" fmla="*/ 139 h 330"/>
                <a:gd name="T58" fmla="*/ 1304 w 1366"/>
                <a:gd name="T59" fmla="*/ 147 h 330"/>
                <a:gd name="T60" fmla="*/ 1311 w 1366"/>
                <a:gd name="T61" fmla="*/ 152 h 330"/>
                <a:gd name="T62" fmla="*/ 1318 w 1366"/>
                <a:gd name="T63" fmla="*/ 157 h 330"/>
                <a:gd name="T64" fmla="*/ 1324 w 1366"/>
                <a:gd name="T65" fmla="*/ 164 h 330"/>
                <a:gd name="T66" fmla="*/ 1329 w 1366"/>
                <a:gd name="T67" fmla="*/ 169 h 330"/>
                <a:gd name="T68" fmla="*/ 1334 w 1366"/>
                <a:gd name="T69" fmla="*/ 175 h 330"/>
                <a:gd name="T70" fmla="*/ 1340 w 1366"/>
                <a:gd name="T71" fmla="*/ 182 h 330"/>
                <a:gd name="T72" fmla="*/ 1343 w 1366"/>
                <a:gd name="T73" fmla="*/ 187 h 330"/>
                <a:gd name="T74" fmla="*/ 1347 w 1366"/>
                <a:gd name="T75" fmla="*/ 194 h 330"/>
                <a:gd name="T76" fmla="*/ 1350 w 1366"/>
                <a:gd name="T77" fmla="*/ 199 h 330"/>
                <a:gd name="T78" fmla="*/ 1354 w 1366"/>
                <a:gd name="T79" fmla="*/ 205 h 330"/>
                <a:gd name="T80" fmla="*/ 1357 w 1366"/>
                <a:gd name="T81" fmla="*/ 212 h 330"/>
                <a:gd name="T82" fmla="*/ 1359 w 1366"/>
                <a:gd name="T83" fmla="*/ 217 h 330"/>
                <a:gd name="T84" fmla="*/ 1361 w 1366"/>
                <a:gd name="T85" fmla="*/ 224 h 330"/>
                <a:gd name="T86" fmla="*/ 1362 w 1366"/>
                <a:gd name="T87" fmla="*/ 229 h 330"/>
                <a:gd name="T88" fmla="*/ 1362 w 1366"/>
                <a:gd name="T89" fmla="*/ 236 h 330"/>
                <a:gd name="T90" fmla="*/ 1365 w 1366"/>
                <a:gd name="T91" fmla="*/ 242 h 330"/>
                <a:gd name="T92" fmla="*/ 1365 w 1366"/>
                <a:gd name="T93" fmla="*/ 249 h 330"/>
                <a:gd name="T94" fmla="*/ 1365 w 1366"/>
                <a:gd name="T95" fmla="*/ 254 h 330"/>
                <a:gd name="T96" fmla="*/ 1362 w 1366"/>
                <a:gd name="T97" fmla="*/ 261 h 330"/>
                <a:gd name="T98" fmla="*/ 1362 w 1366"/>
                <a:gd name="T99" fmla="*/ 266 h 330"/>
                <a:gd name="T100" fmla="*/ 1361 w 1366"/>
                <a:gd name="T101" fmla="*/ 274 h 330"/>
                <a:gd name="T102" fmla="*/ 1359 w 1366"/>
                <a:gd name="T103" fmla="*/ 279 h 330"/>
                <a:gd name="T104" fmla="*/ 1357 w 1366"/>
                <a:gd name="T105" fmla="*/ 286 h 330"/>
                <a:gd name="T106" fmla="*/ 1354 w 1366"/>
                <a:gd name="T107" fmla="*/ 291 h 330"/>
                <a:gd name="T108" fmla="*/ 1350 w 1366"/>
                <a:gd name="T109" fmla="*/ 296 h 330"/>
                <a:gd name="T110" fmla="*/ 1347 w 1366"/>
                <a:gd name="T111" fmla="*/ 304 h 330"/>
                <a:gd name="T112" fmla="*/ 1343 w 1366"/>
                <a:gd name="T113" fmla="*/ 309 h 330"/>
                <a:gd name="T114" fmla="*/ 1340 w 1366"/>
                <a:gd name="T115" fmla="*/ 316 h 330"/>
                <a:gd name="T116" fmla="*/ 1334 w 1366"/>
                <a:gd name="T117" fmla="*/ 321 h 330"/>
                <a:gd name="T118" fmla="*/ 1329 w 1366"/>
                <a:gd name="T119" fmla="*/ 329 h 330"/>
                <a:gd name="T120" fmla="*/ 0 w 1366"/>
                <a:gd name="T121" fmla="*/ 249 h 330"/>
                <a:gd name="T122" fmla="*/ 964 w 1366"/>
                <a:gd name="T123"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6" h="330">
                  <a:moveTo>
                    <a:pt x="964" y="0"/>
                  </a:moveTo>
                  <a:lnTo>
                    <a:pt x="964" y="0"/>
                  </a:lnTo>
                  <a:lnTo>
                    <a:pt x="982" y="5"/>
                  </a:lnTo>
                  <a:lnTo>
                    <a:pt x="998" y="9"/>
                  </a:lnTo>
                  <a:lnTo>
                    <a:pt x="1014" y="14"/>
                  </a:lnTo>
                  <a:lnTo>
                    <a:pt x="1029" y="18"/>
                  </a:lnTo>
                  <a:lnTo>
                    <a:pt x="1045" y="23"/>
                  </a:lnTo>
                  <a:lnTo>
                    <a:pt x="1059" y="28"/>
                  </a:lnTo>
                  <a:lnTo>
                    <a:pt x="1076" y="32"/>
                  </a:lnTo>
                  <a:lnTo>
                    <a:pt x="1090" y="37"/>
                  </a:lnTo>
                  <a:lnTo>
                    <a:pt x="1104" y="42"/>
                  </a:lnTo>
                  <a:lnTo>
                    <a:pt x="1118" y="48"/>
                  </a:lnTo>
                  <a:lnTo>
                    <a:pt x="1131" y="51"/>
                  </a:lnTo>
                  <a:lnTo>
                    <a:pt x="1145" y="57"/>
                  </a:lnTo>
                  <a:lnTo>
                    <a:pt x="1157" y="62"/>
                  </a:lnTo>
                  <a:lnTo>
                    <a:pt x="1170" y="67"/>
                  </a:lnTo>
                  <a:lnTo>
                    <a:pt x="1182" y="72"/>
                  </a:lnTo>
                  <a:lnTo>
                    <a:pt x="1192" y="78"/>
                  </a:lnTo>
                  <a:lnTo>
                    <a:pt x="1205" y="83"/>
                  </a:lnTo>
                  <a:lnTo>
                    <a:pt x="1216" y="88"/>
                  </a:lnTo>
                  <a:lnTo>
                    <a:pt x="1227" y="95"/>
                  </a:lnTo>
                  <a:lnTo>
                    <a:pt x="1237" y="101"/>
                  </a:lnTo>
                  <a:lnTo>
                    <a:pt x="1246" y="106"/>
                  </a:lnTo>
                  <a:lnTo>
                    <a:pt x="1257" y="111"/>
                  </a:lnTo>
                  <a:lnTo>
                    <a:pt x="1266" y="117"/>
                  </a:lnTo>
                  <a:lnTo>
                    <a:pt x="1274" y="122"/>
                  </a:lnTo>
                  <a:lnTo>
                    <a:pt x="1281" y="129"/>
                  </a:lnTo>
                  <a:lnTo>
                    <a:pt x="1290" y="134"/>
                  </a:lnTo>
                  <a:lnTo>
                    <a:pt x="1297" y="139"/>
                  </a:lnTo>
                  <a:lnTo>
                    <a:pt x="1304" y="147"/>
                  </a:lnTo>
                  <a:lnTo>
                    <a:pt x="1311" y="152"/>
                  </a:lnTo>
                  <a:lnTo>
                    <a:pt x="1318" y="157"/>
                  </a:lnTo>
                  <a:lnTo>
                    <a:pt x="1324" y="164"/>
                  </a:lnTo>
                  <a:lnTo>
                    <a:pt x="1329" y="169"/>
                  </a:lnTo>
                  <a:lnTo>
                    <a:pt x="1334" y="175"/>
                  </a:lnTo>
                  <a:lnTo>
                    <a:pt x="1340" y="182"/>
                  </a:lnTo>
                  <a:lnTo>
                    <a:pt x="1343" y="187"/>
                  </a:lnTo>
                  <a:lnTo>
                    <a:pt x="1347" y="194"/>
                  </a:lnTo>
                  <a:lnTo>
                    <a:pt x="1350" y="199"/>
                  </a:lnTo>
                  <a:lnTo>
                    <a:pt x="1354" y="205"/>
                  </a:lnTo>
                  <a:lnTo>
                    <a:pt x="1357" y="212"/>
                  </a:lnTo>
                  <a:lnTo>
                    <a:pt x="1359" y="217"/>
                  </a:lnTo>
                  <a:lnTo>
                    <a:pt x="1361" y="224"/>
                  </a:lnTo>
                  <a:lnTo>
                    <a:pt x="1362" y="229"/>
                  </a:lnTo>
                  <a:lnTo>
                    <a:pt x="1362" y="236"/>
                  </a:lnTo>
                  <a:lnTo>
                    <a:pt x="1365" y="242"/>
                  </a:lnTo>
                  <a:lnTo>
                    <a:pt x="1365" y="249"/>
                  </a:lnTo>
                  <a:lnTo>
                    <a:pt x="1365" y="254"/>
                  </a:lnTo>
                  <a:lnTo>
                    <a:pt x="1362" y="261"/>
                  </a:lnTo>
                  <a:lnTo>
                    <a:pt x="1362" y="266"/>
                  </a:lnTo>
                  <a:lnTo>
                    <a:pt x="1361" y="274"/>
                  </a:lnTo>
                  <a:lnTo>
                    <a:pt x="1359" y="279"/>
                  </a:lnTo>
                  <a:lnTo>
                    <a:pt x="1357" y="286"/>
                  </a:lnTo>
                  <a:lnTo>
                    <a:pt x="1354" y="291"/>
                  </a:lnTo>
                  <a:lnTo>
                    <a:pt x="1350" y="296"/>
                  </a:lnTo>
                  <a:lnTo>
                    <a:pt x="1347" y="304"/>
                  </a:lnTo>
                  <a:lnTo>
                    <a:pt x="1343" y="309"/>
                  </a:lnTo>
                  <a:lnTo>
                    <a:pt x="1340" y="316"/>
                  </a:lnTo>
                  <a:lnTo>
                    <a:pt x="1334" y="321"/>
                  </a:lnTo>
                  <a:lnTo>
                    <a:pt x="1329" y="329"/>
                  </a:lnTo>
                  <a:lnTo>
                    <a:pt x="0" y="249"/>
                  </a:lnTo>
                  <a:lnTo>
                    <a:pt x="964" y="0"/>
                  </a:lnTo>
                </a:path>
              </a:pathLst>
            </a:custGeom>
            <a:solidFill>
              <a:srgbClr val="FFCC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4" name="Freeform 10"/>
            <p:cNvSpPr>
              <a:spLocks/>
            </p:cNvSpPr>
            <p:nvPr/>
          </p:nvSpPr>
          <p:spPr bwMode="auto">
            <a:xfrm>
              <a:off x="716" y="1603"/>
              <a:ext cx="2693" cy="490"/>
            </a:xfrm>
            <a:custGeom>
              <a:avLst/>
              <a:gdLst>
                <a:gd name="T0" fmla="*/ 2681 w 2693"/>
                <a:gd name="T1" fmla="*/ 227 h 490"/>
                <a:gd name="T2" fmla="*/ 2652 w 2693"/>
                <a:gd name="T3" fmla="*/ 252 h 490"/>
                <a:gd name="T4" fmla="*/ 2619 w 2693"/>
                <a:gd name="T5" fmla="*/ 275 h 490"/>
                <a:gd name="T6" fmla="*/ 2578 w 2693"/>
                <a:gd name="T7" fmla="*/ 296 h 490"/>
                <a:gd name="T8" fmla="*/ 2532 w 2693"/>
                <a:gd name="T9" fmla="*/ 317 h 490"/>
                <a:gd name="T10" fmla="*/ 2481 w 2693"/>
                <a:gd name="T11" fmla="*/ 338 h 490"/>
                <a:gd name="T12" fmla="*/ 2422 w 2693"/>
                <a:gd name="T13" fmla="*/ 358 h 490"/>
                <a:gd name="T14" fmla="*/ 2360 w 2693"/>
                <a:gd name="T15" fmla="*/ 375 h 490"/>
                <a:gd name="T16" fmla="*/ 2293 w 2693"/>
                <a:gd name="T17" fmla="*/ 393 h 490"/>
                <a:gd name="T18" fmla="*/ 2222 w 2693"/>
                <a:gd name="T19" fmla="*/ 409 h 490"/>
                <a:gd name="T20" fmla="*/ 2146 w 2693"/>
                <a:gd name="T21" fmla="*/ 425 h 490"/>
                <a:gd name="T22" fmla="*/ 2066 w 2693"/>
                <a:gd name="T23" fmla="*/ 437 h 490"/>
                <a:gd name="T24" fmla="*/ 1983 w 2693"/>
                <a:gd name="T25" fmla="*/ 449 h 490"/>
                <a:gd name="T26" fmla="*/ 1895 w 2693"/>
                <a:gd name="T27" fmla="*/ 460 h 490"/>
                <a:gd name="T28" fmla="*/ 1807 w 2693"/>
                <a:gd name="T29" fmla="*/ 469 h 490"/>
                <a:gd name="T30" fmla="*/ 1715 w 2693"/>
                <a:gd name="T31" fmla="*/ 476 h 490"/>
                <a:gd name="T32" fmla="*/ 1623 w 2693"/>
                <a:gd name="T33" fmla="*/ 481 h 490"/>
                <a:gd name="T34" fmla="*/ 1529 w 2693"/>
                <a:gd name="T35" fmla="*/ 485 h 490"/>
                <a:gd name="T36" fmla="*/ 1436 w 2693"/>
                <a:gd name="T37" fmla="*/ 486 h 490"/>
                <a:gd name="T38" fmla="*/ 1339 w 2693"/>
                <a:gd name="T39" fmla="*/ 489 h 490"/>
                <a:gd name="T40" fmla="*/ 1243 w 2693"/>
                <a:gd name="T41" fmla="*/ 486 h 490"/>
                <a:gd name="T42" fmla="*/ 1150 w 2693"/>
                <a:gd name="T43" fmla="*/ 483 h 490"/>
                <a:gd name="T44" fmla="*/ 1056 w 2693"/>
                <a:gd name="T45" fmla="*/ 479 h 490"/>
                <a:gd name="T46" fmla="*/ 964 w 2693"/>
                <a:gd name="T47" fmla="*/ 472 h 490"/>
                <a:gd name="T48" fmla="*/ 873 w 2693"/>
                <a:gd name="T49" fmla="*/ 465 h 490"/>
                <a:gd name="T50" fmla="*/ 786 w 2693"/>
                <a:gd name="T51" fmla="*/ 455 h 490"/>
                <a:gd name="T52" fmla="*/ 701 w 2693"/>
                <a:gd name="T53" fmla="*/ 444 h 490"/>
                <a:gd name="T54" fmla="*/ 619 w 2693"/>
                <a:gd name="T55" fmla="*/ 432 h 490"/>
                <a:gd name="T56" fmla="*/ 542 w 2693"/>
                <a:gd name="T57" fmla="*/ 418 h 490"/>
                <a:gd name="T58" fmla="*/ 467 w 2693"/>
                <a:gd name="T59" fmla="*/ 402 h 490"/>
                <a:gd name="T60" fmla="*/ 398 w 2693"/>
                <a:gd name="T61" fmla="*/ 384 h 490"/>
                <a:gd name="T62" fmla="*/ 333 w 2693"/>
                <a:gd name="T63" fmla="*/ 366 h 490"/>
                <a:gd name="T64" fmla="*/ 274 w 2693"/>
                <a:gd name="T65" fmla="*/ 349 h 490"/>
                <a:gd name="T66" fmla="*/ 219 w 2693"/>
                <a:gd name="T67" fmla="*/ 328 h 490"/>
                <a:gd name="T68" fmla="*/ 170 w 2693"/>
                <a:gd name="T69" fmla="*/ 306 h 490"/>
                <a:gd name="T70" fmla="*/ 127 w 2693"/>
                <a:gd name="T71" fmla="*/ 285 h 490"/>
                <a:gd name="T72" fmla="*/ 90 w 2693"/>
                <a:gd name="T73" fmla="*/ 262 h 490"/>
                <a:gd name="T74" fmla="*/ 58 w 2693"/>
                <a:gd name="T75" fmla="*/ 239 h 490"/>
                <a:gd name="T76" fmla="*/ 34 w 2693"/>
                <a:gd name="T77" fmla="*/ 216 h 490"/>
                <a:gd name="T78" fmla="*/ 16 w 2693"/>
                <a:gd name="T79" fmla="*/ 192 h 490"/>
                <a:gd name="T80" fmla="*/ 5 w 2693"/>
                <a:gd name="T81" fmla="*/ 167 h 490"/>
                <a:gd name="T82" fmla="*/ 0 w 2693"/>
                <a:gd name="T83" fmla="*/ 142 h 490"/>
                <a:gd name="T84" fmla="*/ 2 w 2693"/>
                <a:gd name="T85" fmla="*/ 118 h 490"/>
                <a:gd name="T86" fmla="*/ 9 w 2693"/>
                <a:gd name="T87" fmla="*/ 93 h 490"/>
                <a:gd name="T88" fmla="*/ 25 w 2693"/>
                <a:gd name="T89" fmla="*/ 70 h 490"/>
                <a:gd name="T90" fmla="*/ 46 w 2693"/>
                <a:gd name="T91" fmla="*/ 45 h 490"/>
                <a:gd name="T92" fmla="*/ 74 w 2693"/>
                <a:gd name="T93" fmla="*/ 22 h 490"/>
                <a:gd name="T94" fmla="*/ 107 w 2693"/>
                <a:gd name="T95"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93" h="490">
                  <a:moveTo>
                    <a:pt x="2692" y="216"/>
                  </a:moveTo>
                  <a:lnTo>
                    <a:pt x="2692" y="216"/>
                  </a:lnTo>
                  <a:lnTo>
                    <a:pt x="2686" y="222"/>
                  </a:lnTo>
                  <a:lnTo>
                    <a:pt x="2681" y="227"/>
                  </a:lnTo>
                  <a:lnTo>
                    <a:pt x="2674" y="234"/>
                  </a:lnTo>
                  <a:lnTo>
                    <a:pt x="2667" y="239"/>
                  </a:lnTo>
                  <a:lnTo>
                    <a:pt x="2659" y="245"/>
                  </a:lnTo>
                  <a:lnTo>
                    <a:pt x="2652" y="252"/>
                  </a:lnTo>
                  <a:lnTo>
                    <a:pt x="2644" y="257"/>
                  </a:lnTo>
                  <a:lnTo>
                    <a:pt x="2637" y="262"/>
                  </a:lnTo>
                  <a:lnTo>
                    <a:pt x="2628" y="268"/>
                  </a:lnTo>
                  <a:lnTo>
                    <a:pt x="2619" y="275"/>
                  </a:lnTo>
                  <a:lnTo>
                    <a:pt x="2608" y="280"/>
                  </a:lnTo>
                  <a:lnTo>
                    <a:pt x="2600" y="285"/>
                  </a:lnTo>
                  <a:lnTo>
                    <a:pt x="2589" y="291"/>
                  </a:lnTo>
                  <a:lnTo>
                    <a:pt x="2578" y="296"/>
                  </a:lnTo>
                  <a:lnTo>
                    <a:pt x="2568" y="301"/>
                  </a:lnTo>
                  <a:lnTo>
                    <a:pt x="2556" y="306"/>
                  </a:lnTo>
                  <a:lnTo>
                    <a:pt x="2545" y="312"/>
                  </a:lnTo>
                  <a:lnTo>
                    <a:pt x="2532" y="317"/>
                  </a:lnTo>
                  <a:lnTo>
                    <a:pt x="2519" y="322"/>
                  </a:lnTo>
                  <a:lnTo>
                    <a:pt x="2507" y="328"/>
                  </a:lnTo>
                  <a:lnTo>
                    <a:pt x="2493" y="333"/>
                  </a:lnTo>
                  <a:lnTo>
                    <a:pt x="2481" y="338"/>
                  </a:lnTo>
                  <a:lnTo>
                    <a:pt x="2466" y="343"/>
                  </a:lnTo>
                  <a:lnTo>
                    <a:pt x="2452" y="349"/>
                  </a:lnTo>
                  <a:lnTo>
                    <a:pt x="2438" y="352"/>
                  </a:lnTo>
                  <a:lnTo>
                    <a:pt x="2422" y="358"/>
                  </a:lnTo>
                  <a:lnTo>
                    <a:pt x="2408" y="363"/>
                  </a:lnTo>
                  <a:lnTo>
                    <a:pt x="2393" y="366"/>
                  </a:lnTo>
                  <a:lnTo>
                    <a:pt x="2377" y="372"/>
                  </a:lnTo>
                  <a:lnTo>
                    <a:pt x="2360" y="375"/>
                  </a:lnTo>
                  <a:lnTo>
                    <a:pt x="2344" y="381"/>
                  </a:lnTo>
                  <a:lnTo>
                    <a:pt x="2326" y="384"/>
                  </a:lnTo>
                  <a:lnTo>
                    <a:pt x="2311" y="389"/>
                  </a:lnTo>
                  <a:lnTo>
                    <a:pt x="2293" y="393"/>
                  </a:lnTo>
                  <a:lnTo>
                    <a:pt x="2275" y="398"/>
                  </a:lnTo>
                  <a:lnTo>
                    <a:pt x="2258" y="402"/>
                  </a:lnTo>
                  <a:lnTo>
                    <a:pt x="2240" y="405"/>
                  </a:lnTo>
                  <a:lnTo>
                    <a:pt x="2222" y="409"/>
                  </a:lnTo>
                  <a:lnTo>
                    <a:pt x="2202" y="414"/>
                  </a:lnTo>
                  <a:lnTo>
                    <a:pt x="2183" y="418"/>
                  </a:lnTo>
                  <a:lnTo>
                    <a:pt x="2165" y="421"/>
                  </a:lnTo>
                  <a:lnTo>
                    <a:pt x="2146" y="425"/>
                  </a:lnTo>
                  <a:lnTo>
                    <a:pt x="2126" y="428"/>
                  </a:lnTo>
                  <a:lnTo>
                    <a:pt x="2105" y="432"/>
                  </a:lnTo>
                  <a:lnTo>
                    <a:pt x="2086" y="435"/>
                  </a:lnTo>
                  <a:lnTo>
                    <a:pt x="2066" y="437"/>
                  </a:lnTo>
                  <a:lnTo>
                    <a:pt x="2044" y="440"/>
                  </a:lnTo>
                  <a:lnTo>
                    <a:pt x="2023" y="444"/>
                  </a:lnTo>
                  <a:lnTo>
                    <a:pt x="2004" y="446"/>
                  </a:lnTo>
                  <a:lnTo>
                    <a:pt x="1983" y="449"/>
                  </a:lnTo>
                  <a:lnTo>
                    <a:pt x="1962" y="453"/>
                  </a:lnTo>
                  <a:lnTo>
                    <a:pt x="1939" y="455"/>
                  </a:lnTo>
                  <a:lnTo>
                    <a:pt x="1918" y="458"/>
                  </a:lnTo>
                  <a:lnTo>
                    <a:pt x="1895" y="460"/>
                  </a:lnTo>
                  <a:lnTo>
                    <a:pt x="1874" y="462"/>
                  </a:lnTo>
                  <a:lnTo>
                    <a:pt x="1851" y="465"/>
                  </a:lnTo>
                  <a:lnTo>
                    <a:pt x="1829" y="467"/>
                  </a:lnTo>
                  <a:lnTo>
                    <a:pt x="1807" y="469"/>
                  </a:lnTo>
                  <a:lnTo>
                    <a:pt x="1784" y="470"/>
                  </a:lnTo>
                  <a:lnTo>
                    <a:pt x="1762" y="472"/>
                  </a:lnTo>
                  <a:lnTo>
                    <a:pt x="1738" y="474"/>
                  </a:lnTo>
                  <a:lnTo>
                    <a:pt x="1715" y="476"/>
                  </a:lnTo>
                  <a:lnTo>
                    <a:pt x="1692" y="478"/>
                  </a:lnTo>
                  <a:lnTo>
                    <a:pt x="1669" y="479"/>
                  </a:lnTo>
                  <a:lnTo>
                    <a:pt x="1646" y="479"/>
                  </a:lnTo>
                  <a:lnTo>
                    <a:pt x="1623" y="481"/>
                  </a:lnTo>
                  <a:lnTo>
                    <a:pt x="1600" y="483"/>
                  </a:lnTo>
                  <a:lnTo>
                    <a:pt x="1576" y="483"/>
                  </a:lnTo>
                  <a:lnTo>
                    <a:pt x="1552" y="485"/>
                  </a:lnTo>
                  <a:lnTo>
                    <a:pt x="1529" y="485"/>
                  </a:lnTo>
                  <a:lnTo>
                    <a:pt x="1506" y="486"/>
                  </a:lnTo>
                  <a:lnTo>
                    <a:pt x="1481" y="486"/>
                  </a:lnTo>
                  <a:lnTo>
                    <a:pt x="1458" y="486"/>
                  </a:lnTo>
                  <a:lnTo>
                    <a:pt x="1436" y="486"/>
                  </a:lnTo>
                  <a:lnTo>
                    <a:pt x="1410" y="489"/>
                  </a:lnTo>
                  <a:lnTo>
                    <a:pt x="1387" y="489"/>
                  </a:lnTo>
                  <a:lnTo>
                    <a:pt x="1362" y="489"/>
                  </a:lnTo>
                  <a:lnTo>
                    <a:pt x="1339" y="489"/>
                  </a:lnTo>
                  <a:lnTo>
                    <a:pt x="1315" y="489"/>
                  </a:lnTo>
                  <a:lnTo>
                    <a:pt x="1292" y="486"/>
                  </a:lnTo>
                  <a:lnTo>
                    <a:pt x="1269" y="486"/>
                  </a:lnTo>
                  <a:lnTo>
                    <a:pt x="1243" y="486"/>
                  </a:lnTo>
                  <a:lnTo>
                    <a:pt x="1220" y="486"/>
                  </a:lnTo>
                  <a:lnTo>
                    <a:pt x="1196" y="485"/>
                  </a:lnTo>
                  <a:lnTo>
                    <a:pt x="1173" y="485"/>
                  </a:lnTo>
                  <a:lnTo>
                    <a:pt x="1150" y="483"/>
                  </a:lnTo>
                  <a:lnTo>
                    <a:pt x="1127" y="483"/>
                  </a:lnTo>
                  <a:lnTo>
                    <a:pt x="1101" y="481"/>
                  </a:lnTo>
                  <a:lnTo>
                    <a:pt x="1079" y="479"/>
                  </a:lnTo>
                  <a:lnTo>
                    <a:pt x="1056" y="479"/>
                  </a:lnTo>
                  <a:lnTo>
                    <a:pt x="1033" y="478"/>
                  </a:lnTo>
                  <a:lnTo>
                    <a:pt x="1010" y="476"/>
                  </a:lnTo>
                  <a:lnTo>
                    <a:pt x="987" y="474"/>
                  </a:lnTo>
                  <a:lnTo>
                    <a:pt x="964" y="472"/>
                  </a:lnTo>
                  <a:lnTo>
                    <a:pt x="940" y="470"/>
                  </a:lnTo>
                  <a:lnTo>
                    <a:pt x="919" y="469"/>
                  </a:lnTo>
                  <a:lnTo>
                    <a:pt x="896" y="467"/>
                  </a:lnTo>
                  <a:lnTo>
                    <a:pt x="873" y="465"/>
                  </a:lnTo>
                  <a:lnTo>
                    <a:pt x="852" y="462"/>
                  </a:lnTo>
                  <a:lnTo>
                    <a:pt x="831" y="460"/>
                  </a:lnTo>
                  <a:lnTo>
                    <a:pt x="808" y="458"/>
                  </a:lnTo>
                  <a:lnTo>
                    <a:pt x="786" y="455"/>
                  </a:lnTo>
                  <a:lnTo>
                    <a:pt x="765" y="453"/>
                  </a:lnTo>
                  <a:lnTo>
                    <a:pt x="744" y="449"/>
                  </a:lnTo>
                  <a:lnTo>
                    <a:pt x="723" y="446"/>
                  </a:lnTo>
                  <a:lnTo>
                    <a:pt x="701" y="444"/>
                  </a:lnTo>
                  <a:lnTo>
                    <a:pt x="680" y="440"/>
                  </a:lnTo>
                  <a:lnTo>
                    <a:pt x="661" y="437"/>
                  </a:lnTo>
                  <a:lnTo>
                    <a:pt x="640" y="435"/>
                  </a:lnTo>
                  <a:lnTo>
                    <a:pt x="619" y="432"/>
                  </a:lnTo>
                  <a:lnTo>
                    <a:pt x="600" y="428"/>
                  </a:lnTo>
                  <a:lnTo>
                    <a:pt x="581" y="425"/>
                  </a:lnTo>
                  <a:lnTo>
                    <a:pt x="561" y="421"/>
                  </a:lnTo>
                  <a:lnTo>
                    <a:pt x="542" y="418"/>
                  </a:lnTo>
                  <a:lnTo>
                    <a:pt x="524" y="414"/>
                  </a:lnTo>
                  <a:lnTo>
                    <a:pt x="505" y="409"/>
                  </a:lnTo>
                  <a:lnTo>
                    <a:pt x="487" y="405"/>
                  </a:lnTo>
                  <a:lnTo>
                    <a:pt x="467" y="402"/>
                  </a:lnTo>
                  <a:lnTo>
                    <a:pt x="449" y="398"/>
                  </a:lnTo>
                  <a:lnTo>
                    <a:pt x="432" y="393"/>
                  </a:lnTo>
                  <a:lnTo>
                    <a:pt x="416" y="389"/>
                  </a:lnTo>
                  <a:lnTo>
                    <a:pt x="398" y="384"/>
                  </a:lnTo>
                  <a:lnTo>
                    <a:pt x="382" y="381"/>
                  </a:lnTo>
                  <a:lnTo>
                    <a:pt x="365" y="375"/>
                  </a:lnTo>
                  <a:lnTo>
                    <a:pt x="349" y="372"/>
                  </a:lnTo>
                  <a:lnTo>
                    <a:pt x="333" y="366"/>
                  </a:lnTo>
                  <a:lnTo>
                    <a:pt x="319" y="363"/>
                  </a:lnTo>
                  <a:lnTo>
                    <a:pt x="302" y="358"/>
                  </a:lnTo>
                  <a:lnTo>
                    <a:pt x="288" y="352"/>
                  </a:lnTo>
                  <a:lnTo>
                    <a:pt x="274" y="349"/>
                  </a:lnTo>
                  <a:lnTo>
                    <a:pt x="260" y="343"/>
                  </a:lnTo>
                  <a:lnTo>
                    <a:pt x="246" y="338"/>
                  </a:lnTo>
                  <a:lnTo>
                    <a:pt x="232" y="333"/>
                  </a:lnTo>
                  <a:lnTo>
                    <a:pt x="219" y="328"/>
                  </a:lnTo>
                  <a:lnTo>
                    <a:pt x="207" y="322"/>
                  </a:lnTo>
                  <a:lnTo>
                    <a:pt x="195" y="317"/>
                  </a:lnTo>
                  <a:lnTo>
                    <a:pt x="182" y="312"/>
                  </a:lnTo>
                  <a:lnTo>
                    <a:pt x="170" y="306"/>
                  </a:lnTo>
                  <a:lnTo>
                    <a:pt x="160" y="301"/>
                  </a:lnTo>
                  <a:lnTo>
                    <a:pt x="148" y="296"/>
                  </a:lnTo>
                  <a:lnTo>
                    <a:pt x="137" y="291"/>
                  </a:lnTo>
                  <a:lnTo>
                    <a:pt x="127" y="285"/>
                  </a:lnTo>
                  <a:lnTo>
                    <a:pt x="116" y="280"/>
                  </a:lnTo>
                  <a:lnTo>
                    <a:pt x="107" y="275"/>
                  </a:lnTo>
                  <a:lnTo>
                    <a:pt x="99" y="268"/>
                  </a:lnTo>
                  <a:lnTo>
                    <a:pt x="90" y="262"/>
                  </a:lnTo>
                  <a:lnTo>
                    <a:pt x="81" y="257"/>
                  </a:lnTo>
                  <a:lnTo>
                    <a:pt x="74" y="252"/>
                  </a:lnTo>
                  <a:lnTo>
                    <a:pt x="65" y="245"/>
                  </a:lnTo>
                  <a:lnTo>
                    <a:pt x="58" y="239"/>
                  </a:lnTo>
                  <a:lnTo>
                    <a:pt x="53" y="234"/>
                  </a:lnTo>
                  <a:lnTo>
                    <a:pt x="46" y="227"/>
                  </a:lnTo>
                  <a:lnTo>
                    <a:pt x="41" y="222"/>
                  </a:lnTo>
                  <a:lnTo>
                    <a:pt x="34" y="216"/>
                  </a:lnTo>
                  <a:lnTo>
                    <a:pt x="30" y="209"/>
                  </a:lnTo>
                  <a:lnTo>
                    <a:pt x="25" y="204"/>
                  </a:lnTo>
                  <a:lnTo>
                    <a:pt x="19" y="197"/>
                  </a:lnTo>
                  <a:lnTo>
                    <a:pt x="16" y="192"/>
                  </a:lnTo>
                  <a:lnTo>
                    <a:pt x="12" y="185"/>
                  </a:lnTo>
                  <a:lnTo>
                    <a:pt x="9" y="179"/>
                  </a:lnTo>
                  <a:lnTo>
                    <a:pt x="7" y="174"/>
                  </a:lnTo>
                  <a:lnTo>
                    <a:pt x="5" y="167"/>
                  </a:lnTo>
                  <a:lnTo>
                    <a:pt x="4" y="162"/>
                  </a:lnTo>
                  <a:lnTo>
                    <a:pt x="2" y="155"/>
                  </a:lnTo>
                  <a:lnTo>
                    <a:pt x="0" y="149"/>
                  </a:lnTo>
                  <a:lnTo>
                    <a:pt x="0" y="142"/>
                  </a:lnTo>
                  <a:lnTo>
                    <a:pt x="0" y="137"/>
                  </a:lnTo>
                  <a:lnTo>
                    <a:pt x="0" y="130"/>
                  </a:lnTo>
                  <a:lnTo>
                    <a:pt x="0" y="125"/>
                  </a:lnTo>
                  <a:lnTo>
                    <a:pt x="2" y="118"/>
                  </a:lnTo>
                  <a:lnTo>
                    <a:pt x="4" y="112"/>
                  </a:lnTo>
                  <a:lnTo>
                    <a:pt x="5" y="105"/>
                  </a:lnTo>
                  <a:lnTo>
                    <a:pt x="7" y="100"/>
                  </a:lnTo>
                  <a:lnTo>
                    <a:pt x="9" y="93"/>
                  </a:lnTo>
                  <a:lnTo>
                    <a:pt x="12" y="88"/>
                  </a:lnTo>
                  <a:lnTo>
                    <a:pt x="16" y="82"/>
                  </a:lnTo>
                  <a:lnTo>
                    <a:pt x="19" y="75"/>
                  </a:lnTo>
                  <a:lnTo>
                    <a:pt x="25" y="70"/>
                  </a:lnTo>
                  <a:lnTo>
                    <a:pt x="30" y="63"/>
                  </a:lnTo>
                  <a:lnTo>
                    <a:pt x="34" y="58"/>
                  </a:lnTo>
                  <a:lnTo>
                    <a:pt x="41" y="52"/>
                  </a:lnTo>
                  <a:lnTo>
                    <a:pt x="46" y="45"/>
                  </a:lnTo>
                  <a:lnTo>
                    <a:pt x="53" y="40"/>
                  </a:lnTo>
                  <a:lnTo>
                    <a:pt x="58" y="35"/>
                  </a:lnTo>
                  <a:lnTo>
                    <a:pt x="65" y="28"/>
                  </a:lnTo>
                  <a:lnTo>
                    <a:pt x="74" y="22"/>
                  </a:lnTo>
                  <a:lnTo>
                    <a:pt x="81" y="17"/>
                  </a:lnTo>
                  <a:lnTo>
                    <a:pt x="90" y="10"/>
                  </a:lnTo>
                  <a:lnTo>
                    <a:pt x="99" y="5"/>
                  </a:lnTo>
                  <a:lnTo>
                    <a:pt x="107" y="0"/>
                  </a:lnTo>
                  <a:lnTo>
                    <a:pt x="1362" y="137"/>
                  </a:lnTo>
                  <a:lnTo>
                    <a:pt x="2692" y="216"/>
                  </a:lnTo>
                </a:path>
              </a:pathLst>
            </a:custGeom>
            <a:solidFill>
              <a:srgbClr val="CC0066"/>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5" name="Freeform 11"/>
            <p:cNvSpPr>
              <a:spLocks/>
            </p:cNvSpPr>
            <p:nvPr/>
          </p:nvSpPr>
          <p:spPr bwMode="auto">
            <a:xfrm>
              <a:off x="859" y="1239"/>
              <a:ext cx="2220" cy="353"/>
            </a:xfrm>
            <a:custGeom>
              <a:avLst/>
              <a:gdLst>
                <a:gd name="T0" fmla="*/ 0 w 2220"/>
                <a:gd name="T1" fmla="*/ 214 h 353"/>
                <a:gd name="T2" fmla="*/ 19 w 2220"/>
                <a:gd name="T3" fmla="*/ 203 h 353"/>
                <a:gd name="T4" fmla="*/ 40 w 2220"/>
                <a:gd name="T5" fmla="*/ 191 h 353"/>
                <a:gd name="T6" fmla="*/ 61 w 2220"/>
                <a:gd name="T7" fmla="*/ 180 h 353"/>
                <a:gd name="T8" fmla="*/ 86 w 2220"/>
                <a:gd name="T9" fmla="*/ 169 h 353"/>
                <a:gd name="T10" fmla="*/ 111 w 2220"/>
                <a:gd name="T11" fmla="*/ 159 h 353"/>
                <a:gd name="T12" fmla="*/ 137 w 2220"/>
                <a:gd name="T13" fmla="*/ 150 h 353"/>
                <a:gd name="T14" fmla="*/ 166 w 2220"/>
                <a:gd name="T15" fmla="*/ 139 h 353"/>
                <a:gd name="T16" fmla="*/ 194 w 2220"/>
                <a:gd name="T17" fmla="*/ 131 h 353"/>
                <a:gd name="T18" fmla="*/ 224 w 2220"/>
                <a:gd name="T19" fmla="*/ 120 h 353"/>
                <a:gd name="T20" fmla="*/ 256 w 2220"/>
                <a:gd name="T21" fmla="*/ 111 h 353"/>
                <a:gd name="T22" fmla="*/ 290 w 2220"/>
                <a:gd name="T23" fmla="*/ 102 h 353"/>
                <a:gd name="T24" fmla="*/ 324 w 2220"/>
                <a:gd name="T25" fmla="*/ 94 h 353"/>
                <a:gd name="T26" fmla="*/ 359 w 2220"/>
                <a:gd name="T27" fmla="*/ 87 h 353"/>
                <a:gd name="T28" fmla="*/ 396 w 2220"/>
                <a:gd name="T29" fmla="*/ 78 h 353"/>
                <a:gd name="T30" fmla="*/ 433 w 2220"/>
                <a:gd name="T31" fmla="*/ 71 h 353"/>
                <a:gd name="T32" fmla="*/ 472 w 2220"/>
                <a:gd name="T33" fmla="*/ 64 h 353"/>
                <a:gd name="T34" fmla="*/ 512 w 2220"/>
                <a:gd name="T35" fmla="*/ 57 h 353"/>
                <a:gd name="T36" fmla="*/ 552 w 2220"/>
                <a:gd name="T37" fmla="*/ 50 h 353"/>
                <a:gd name="T38" fmla="*/ 593 w 2220"/>
                <a:gd name="T39" fmla="*/ 44 h 353"/>
                <a:gd name="T40" fmla="*/ 636 w 2220"/>
                <a:gd name="T41" fmla="*/ 37 h 353"/>
                <a:gd name="T42" fmla="*/ 678 w 2220"/>
                <a:gd name="T43" fmla="*/ 32 h 353"/>
                <a:gd name="T44" fmla="*/ 722 w 2220"/>
                <a:gd name="T45" fmla="*/ 28 h 353"/>
                <a:gd name="T46" fmla="*/ 764 w 2220"/>
                <a:gd name="T47" fmla="*/ 23 h 353"/>
                <a:gd name="T48" fmla="*/ 811 w 2220"/>
                <a:gd name="T49" fmla="*/ 20 h 353"/>
                <a:gd name="T50" fmla="*/ 855 w 2220"/>
                <a:gd name="T51" fmla="*/ 14 h 353"/>
                <a:gd name="T52" fmla="*/ 901 w 2220"/>
                <a:gd name="T53" fmla="*/ 12 h 353"/>
                <a:gd name="T54" fmla="*/ 947 w 2220"/>
                <a:gd name="T55" fmla="*/ 9 h 353"/>
                <a:gd name="T56" fmla="*/ 994 w 2220"/>
                <a:gd name="T57" fmla="*/ 5 h 353"/>
                <a:gd name="T58" fmla="*/ 1041 w 2220"/>
                <a:gd name="T59" fmla="*/ 4 h 353"/>
                <a:gd name="T60" fmla="*/ 1087 w 2220"/>
                <a:gd name="T61" fmla="*/ 2 h 353"/>
                <a:gd name="T62" fmla="*/ 1136 w 2220"/>
                <a:gd name="T63" fmla="*/ 2 h 353"/>
                <a:gd name="T64" fmla="*/ 1183 w 2220"/>
                <a:gd name="T65" fmla="*/ 0 h 353"/>
                <a:gd name="T66" fmla="*/ 1231 w 2220"/>
                <a:gd name="T67" fmla="*/ 0 h 353"/>
                <a:gd name="T68" fmla="*/ 1279 w 2220"/>
                <a:gd name="T69" fmla="*/ 0 h 353"/>
                <a:gd name="T70" fmla="*/ 1327 w 2220"/>
                <a:gd name="T71" fmla="*/ 0 h 353"/>
                <a:gd name="T72" fmla="*/ 1373 w 2220"/>
                <a:gd name="T73" fmla="*/ 2 h 353"/>
                <a:gd name="T74" fmla="*/ 1420 w 2220"/>
                <a:gd name="T75" fmla="*/ 2 h 353"/>
                <a:gd name="T76" fmla="*/ 1469 w 2220"/>
                <a:gd name="T77" fmla="*/ 4 h 353"/>
                <a:gd name="T78" fmla="*/ 1514 w 2220"/>
                <a:gd name="T79" fmla="*/ 5 h 353"/>
                <a:gd name="T80" fmla="*/ 1560 w 2220"/>
                <a:gd name="T81" fmla="*/ 9 h 353"/>
                <a:gd name="T82" fmla="*/ 1607 w 2220"/>
                <a:gd name="T83" fmla="*/ 12 h 353"/>
                <a:gd name="T84" fmla="*/ 1653 w 2220"/>
                <a:gd name="T85" fmla="*/ 14 h 353"/>
                <a:gd name="T86" fmla="*/ 1699 w 2220"/>
                <a:gd name="T87" fmla="*/ 20 h 353"/>
                <a:gd name="T88" fmla="*/ 1744 w 2220"/>
                <a:gd name="T89" fmla="*/ 23 h 353"/>
                <a:gd name="T90" fmla="*/ 1788 w 2220"/>
                <a:gd name="T91" fmla="*/ 28 h 353"/>
                <a:gd name="T92" fmla="*/ 1830 w 2220"/>
                <a:gd name="T93" fmla="*/ 32 h 353"/>
                <a:gd name="T94" fmla="*/ 1874 w 2220"/>
                <a:gd name="T95" fmla="*/ 37 h 353"/>
                <a:gd name="T96" fmla="*/ 1915 w 2220"/>
                <a:gd name="T97" fmla="*/ 44 h 353"/>
                <a:gd name="T98" fmla="*/ 1958 w 2220"/>
                <a:gd name="T99" fmla="*/ 50 h 353"/>
                <a:gd name="T100" fmla="*/ 1996 w 2220"/>
                <a:gd name="T101" fmla="*/ 57 h 353"/>
                <a:gd name="T102" fmla="*/ 2037 w 2220"/>
                <a:gd name="T103" fmla="*/ 64 h 353"/>
                <a:gd name="T104" fmla="*/ 2075 w 2220"/>
                <a:gd name="T105" fmla="*/ 71 h 353"/>
                <a:gd name="T106" fmla="*/ 2114 w 2220"/>
                <a:gd name="T107" fmla="*/ 78 h 353"/>
                <a:gd name="T108" fmla="*/ 2149 w 2220"/>
                <a:gd name="T109" fmla="*/ 87 h 353"/>
                <a:gd name="T110" fmla="*/ 2184 w 2220"/>
                <a:gd name="T111" fmla="*/ 94 h 353"/>
                <a:gd name="T112" fmla="*/ 2219 w 2220"/>
                <a:gd name="T113" fmla="*/ 102 h 353"/>
                <a:gd name="T114" fmla="*/ 0 w 2220"/>
                <a:gd name="T115" fmla="*/ 2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20" h="353">
                  <a:moveTo>
                    <a:pt x="0" y="214"/>
                  </a:moveTo>
                  <a:lnTo>
                    <a:pt x="0" y="214"/>
                  </a:lnTo>
                  <a:lnTo>
                    <a:pt x="9" y="208"/>
                  </a:lnTo>
                  <a:lnTo>
                    <a:pt x="19" y="203"/>
                  </a:lnTo>
                  <a:lnTo>
                    <a:pt x="30" y="198"/>
                  </a:lnTo>
                  <a:lnTo>
                    <a:pt x="40" y="191"/>
                  </a:lnTo>
                  <a:lnTo>
                    <a:pt x="51" y="185"/>
                  </a:lnTo>
                  <a:lnTo>
                    <a:pt x="61" y="180"/>
                  </a:lnTo>
                  <a:lnTo>
                    <a:pt x="74" y="175"/>
                  </a:lnTo>
                  <a:lnTo>
                    <a:pt x="86" y="169"/>
                  </a:lnTo>
                  <a:lnTo>
                    <a:pt x="98" y="164"/>
                  </a:lnTo>
                  <a:lnTo>
                    <a:pt x="111" y="159"/>
                  </a:lnTo>
                  <a:lnTo>
                    <a:pt x="123" y="154"/>
                  </a:lnTo>
                  <a:lnTo>
                    <a:pt x="137" y="150"/>
                  </a:lnTo>
                  <a:lnTo>
                    <a:pt x="151" y="145"/>
                  </a:lnTo>
                  <a:lnTo>
                    <a:pt x="166" y="139"/>
                  </a:lnTo>
                  <a:lnTo>
                    <a:pt x="180" y="134"/>
                  </a:lnTo>
                  <a:lnTo>
                    <a:pt x="194" y="131"/>
                  </a:lnTo>
                  <a:lnTo>
                    <a:pt x="210" y="125"/>
                  </a:lnTo>
                  <a:lnTo>
                    <a:pt x="224" y="120"/>
                  </a:lnTo>
                  <a:lnTo>
                    <a:pt x="240" y="117"/>
                  </a:lnTo>
                  <a:lnTo>
                    <a:pt x="256" y="111"/>
                  </a:lnTo>
                  <a:lnTo>
                    <a:pt x="274" y="108"/>
                  </a:lnTo>
                  <a:lnTo>
                    <a:pt x="290" y="102"/>
                  </a:lnTo>
                  <a:lnTo>
                    <a:pt x="307" y="99"/>
                  </a:lnTo>
                  <a:lnTo>
                    <a:pt x="324" y="94"/>
                  </a:lnTo>
                  <a:lnTo>
                    <a:pt x="342" y="90"/>
                  </a:lnTo>
                  <a:lnTo>
                    <a:pt x="359" y="87"/>
                  </a:lnTo>
                  <a:lnTo>
                    <a:pt x="379" y="81"/>
                  </a:lnTo>
                  <a:lnTo>
                    <a:pt x="396" y="78"/>
                  </a:lnTo>
                  <a:lnTo>
                    <a:pt x="416" y="74"/>
                  </a:lnTo>
                  <a:lnTo>
                    <a:pt x="433" y="71"/>
                  </a:lnTo>
                  <a:lnTo>
                    <a:pt x="453" y="67"/>
                  </a:lnTo>
                  <a:lnTo>
                    <a:pt x="472" y="64"/>
                  </a:lnTo>
                  <a:lnTo>
                    <a:pt x="492" y="60"/>
                  </a:lnTo>
                  <a:lnTo>
                    <a:pt x="512" y="57"/>
                  </a:lnTo>
                  <a:lnTo>
                    <a:pt x="531" y="53"/>
                  </a:lnTo>
                  <a:lnTo>
                    <a:pt x="552" y="50"/>
                  </a:lnTo>
                  <a:lnTo>
                    <a:pt x="572" y="46"/>
                  </a:lnTo>
                  <a:lnTo>
                    <a:pt x="593" y="44"/>
                  </a:lnTo>
                  <a:lnTo>
                    <a:pt x="614" y="41"/>
                  </a:lnTo>
                  <a:lnTo>
                    <a:pt x="636" y="37"/>
                  </a:lnTo>
                  <a:lnTo>
                    <a:pt x="657" y="35"/>
                  </a:lnTo>
                  <a:lnTo>
                    <a:pt x="678" y="32"/>
                  </a:lnTo>
                  <a:lnTo>
                    <a:pt x="699" y="30"/>
                  </a:lnTo>
                  <a:lnTo>
                    <a:pt x="722" y="28"/>
                  </a:lnTo>
                  <a:lnTo>
                    <a:pt x="743" y="25"/>
                  </a:lnTo>
                  <a:lnTo>
                    <a:pt x="764" y="23"/>
                  </a:lnTo>
                  <a:lnTo>
                    <a:pt x="787" y="21"/>
                  </a:lnTo>
                  <a:lnTo>
                    <a:pt x="811" y="20"/>
                  </a:lnTo>
                  <a:lnTo>
                    <a:pt x="832" y="16"/>
                  </a:lnTo>
                  <a:lnTo>
                    <a:pt x="855" y="14"/>
                  </a:lnTo>
                  <a:lnTo>
                    <a:pt x="878" y="12"/>
                  </a:lnTo>
                  <a:lnTo>
                    <a:pt x="901" y="12"/>
                  </a:lnTo>
                  <a:lnTo>
                    <a:pt x="924" y="11"/>
                  </a:lnTo>
                  <a:lnTo>
                    <a:pt x="947" y="9"/>
                  </a:lnTo>
                  <a:lnTo>
                    <a:pt x="971" y="7"/>
                  </a:lnTo>
                  <a:lnTo>
                    <a:pt x="994" y="5"/>
                  </a:lnTo>
                  <a:lnTo>
                    <a:pt x="1018" y="5"/>
                  </a:lnTo>
                  <a:lnTo>
                    <a:pt x="1041" y="4"/>
                  </a:lnTo>
                  <a:lnTo>
                    <a:pt x="1064" y="4"/>
                  </a:lnTo>
                  <a:lnTo>
                    <a:pt x="1087" y="2"/>
                  </a:lnTo>
                  <a:lnTo>
                    <a:pt x="1113" y="2"/>
                  </a:lnTo>
                  <a:lnTo>
                    <a:pt x="1136" y="2"/>
                  </a:lnTo>
                  <a:lnTo>
                    <a:pt x="1160" y="0"/>
                  </a:lnTo>
                  <a:lnTo>
                    <a:pt x="1183" y="0"/>
                  </a:lnTo>
                  <a:lnTo>
                    <a:pt x="1206" y="0"/>
                  </a:lnTo>
                  <a:lnTo>
                    <a:pt x="1231" y="0"/>
                  </a:lnTo>
                  <a:lnTo>
                    <a:pt x="1254" y="0"/>
                  </a:lnTo>
                  <a:lnTo>
                    <a:pt x="1279" y="0"/>
                  </a:lnTo>
                  <a:lnTo>
                    <a:pt x="1302" y="0"/>
                  </a:lnTo>
                  <a:lnTo>
                    <a:pt x="1327" y="0"/>
                  </a:lnTo>
                  <a:lnTo>
                    <a:pt x="1350" y="0"/>
                  </a:lnTo>
                  <a:lnTo>
                    <a:pt x="1373" y="2"/>
                  </a:lnTo>
                  <a:lnTo>
                    <a:pt x="1397" y="2"/>
                  </a:lnTo>
                  <a:lnTo>
                    <a:pt x="1420" y="2"/>
                  </a:lnTo>
                  <a:lnTo>
                    <a:pt x="1444" y="4"/>
                  </a:lnTo>
                  <a:lnTo>
                    <a:pt x="1469" y="4"/>
                  </a:lnTo>
                  <a:lnTo>
                    <a:pt x="1492" y="5"/>
                  </a:lnTo>
                  <a:lnTo>
                    <a:pt x="1514" y="5"/>
                  </a:lnTo>
                  <a:lnTo>
                    <a:pt x="1537" y="7"/>
                  </a:lnTo>
                  <a:lnTo>
                    <a:pt x="1560" y="9"/>
                  </a:lnTo>
                  <a:lnTo>
                    <a:pt x="1583" y="11"/>
                  </a:lnTo>
                  <a:lnTo>
                    <a:pt x="1607" y="12"/>
                  </a:lnTo>
                  <a:lnTo>
                    <a:pt x="1630" y="12"/>
                  </a:lnTo>
                  <a:lnTo>
                    <a:pt x="1653" y="14"/>
                  </a:lnTo>
                  <a:lnTo>
                    <a:pt x="1676" y="16"/>
                  </a:lnTo>
                  <a:lnTo>
                    <a:pt x="1699" y="20"/>
                  </a:lnTo>
                  <a:lnTo>
                    <a:pt x="1720" y="21"/>
                  </a:lnTo>
                  <a:lnTo>
                    <a:pt x="1744" y="23"/>
                  </a:lnTo>
                  <a:lnTo>
                    <a:pt x="1767" y="25"/>
                  </a:lnTo>
                  <a:lnTo>
                    <a:pt x="1788" y="28"/>
                  </a:lnTo>
                  <a:lnTo>
                    <a:pt x="1809" y="30"/>
                  </a:lnTo>
                  <a:lnTo>
                    <a:pt x="1830" y="32"/>
                  </a:lnTo>
                  <a:lnTo>
                    <a:pt x="1853" y="35"/>
                  </a:lnTo>
                  <a:lnTo>
                    <a:pt x="1874" y="37"/>
                  </a:lnTo>
                  <a:lnTo>
                    <a:pt x="1895" y="41"/>
                  </a:lnTo>
                  <a:lnTo>
                    <a:pt x="1915" y="44"/>
                  </a:lnTo>
                  <a:lnTo>
                    <a:pt x="1937" y="46"/>
                  </a:lnTo>
                  <a:lnTo>
                    <a:pt x="1958" y="50"/>
                  </a:lnTo>
                  <a:lnTo>
                    <a:pt x="1977" y="53"/>
                  </a:lnTo>
                  <a:lnTo>
                    <a:pt x="1996" y="57"/>
                  </a:lnTo>
                  <a:lnTo>
                    <a:pt x="2018" y="60"/>
                  </a:lnTo>
                  <a:lnTo>
                    <a:pt x="2037" y="64"/>
                  </a:lnTo>
                  <a:lnTo>
                    <a:pt x="2056" y="67"/>
                  </a:lnTo>
                  <a:lnTo>
                    <a:pt x="2075" y="71"/>
                  </a:lnTo>
                  <a:lnTo>
                    <a:pt x="2094" y="74"/>
                  </a:lnTo>
                  <a:lnTo>
                    <a:pt x="2114" y="78"/>
                  </a:lnTo>
                  <a:lnTo>
                    <a:pt x="2131" y="81"/>
                  </a:lnTo>
                  <a:lnTo>
                    <a:pt x="2149" y="87"/>
                  </a:lnTo>
                  <a:lnTo>
                    <a:pt x="2167" y="90"/>
                  </a:lnTo>
                  <a:lnTo>
                    <a:pt x="2184" y="94"/>
                  </a:lnTo>
                  <a:lnTo>
                    <a:pt x="2202" y="99"/>
                  </a:lnTo>
                  <a:lnTo>
                    <a:pt x="2219" y="102"/>
                  </a:lnTo>
                  <a:lnTo>
                    <a:pt x="1254" y="352"/>
                  </a:lnTo>
                  <a:lnTo>
                    <a:pt x="0" y="214"/>
                  </a:lnTo>
                </a:path>
              </a:pathLst>
            </a:custGeom>
            <a:solidFill>
              <a:srgbClr val="0099CC"/>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6" name="Rectangle 12"/>
            <p:cNvSpPr>
              <a:spLocks noChangeArrowheads="1"/>
            </p:cNvSpPr>
            <p:nvPr/>
          </p:nvSpPr>
          <p:spPr bwMode="auto">
            <a:xfrm>
              <a:off x="3802" y="1425"/>
              <a:ext cx="439"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eaLnBrk="0" hangingPunct="0"/>
              <a:r>
                <a:rPr lang="en-US" altLang="en-GB" sz="2000" b="1">
                  <a:solidFill>
                    <a:srgbClr val="000000"/>
                  </a:solidFill>
                </a:rPr>
                <a:t>16%</a:t>
              </a:r>
            </a:p>
          </p:txBody>
        </p:sp>
        <p:sp>
          <p:nvSpPr>
            <p:cNvPr id="52237" name="Rectangle 13"/>
            <p:cNvSpPr>
              <a:spLocks noChangeArrowheads="1"/>
            </p:cNvSpPr>
            <p:nvPr/>
          </p:nvSpPr>
          <p:spPr bwMode="auto">
            <a:xfrm>
              <a:off x="1052" y="2481"/>
              <a:ext cx="439"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eaLnBrk="0" hangingPunct="0"/>
              <a:r>
                <a:rPr lang="en-US" altLang="en-GB" sz="2000" b="1">
                  <a:solidFill>
                    <a:srgbClr val="000000"/>
                  </a:solidFill>
                </a:rPr>
                <a:t>53%</a:t>
              </a:r>
            </a:p>
          </p:txBody>
        </p:sp>
        <p:sp>
          <p:nvSpPr>
            <p:cNvPr id="52238" name="Rectangle 14"/>
            <p:cNvSpPr>
              <a:spLocks noChangeArrowheads="1"/>
            </p:cNvSpPr>
            <p:nvPr/>
          </p:nvSpPr>
          <p:spPr bwMode="auto">
            <a:xfrm>
              <a:off x="1554" y="972"/>
              <a:ext cx="439"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eaLnBrk="0" hangingPunct="0"/>
              <a:r>
                <a:rPr lang="en-US" altLang="en-GB" sz="2000" b="1">
                  <a:solidFill>
                    <a:srgbClr val="000000"/>
                  </a:solidFill>
                </a:rPr>
                <a:t>31%</a:t>
              </a:r>
            </a:p>
          </p:txBody>
        </p:sp>
        <p:sp>
          <p:nvSpPr>
            <p:cNvPr id="52239" name="Rectangle 15"/>
            <p:cNvSpPr>
              <a:spLocks noChangeArrowheads="1"/>
            </p:cNvSpPr>
            <p:nvPr/>
          </p:nvSpPr>
          <p:spPr bwMode="auto">
            <a:xfrm>
              <a:off x="3767" y="2393"/>
              <a:ext cx="1282" cy="970"/>
            </a:xfrm>
            <a:prstGeom prst="rect">
              <a:avLst/>
            </a:prstGeom>
            <a:solidFill>
              <a:schemeClr val="bg1"/>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0" name="Rectangle 16"/>
            <p:cNvSpPr>
              <a:spLocks noChangeArrowheads="1"/>
            </p:cNvSpPr>
            <p:nvPr/>
          </p:nvSpPr>
          <p:spPr bwMode="auto">
            <a:xfrm>
              <a:off x="3861" y="2512"/>
              <a:ext cx="79" cy="77"/>
            </a:xfrm>
            <a:prstGeom prst="rect">
              <a:avLst/>
            </a:prstGeom>
            <a:solidFill>
              <a:srgbClr val="FFCC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1" name="Rectangle 17"/>
            <p:cNvSpPr>
              <a:spLocks noChangeArrowheads="1"/>
            </p:cNvSpPr>
            <p:nvPr/>
          </p:nvSpPr>
          <p:spPr bwMode="auto">
            <a:xfrm>
              <a:off x="3968" y="2433"/>
              <a:ext cx="1002"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eaLnBrk="0" hangingPunct="0"/>
              <a:r>
                <a:rPr lang="zh-CN" altLang="en-US" b="1">
                  <a:solidFill>
                    <a:srgbClr val="000000"/>
                  </a:solidFill>
                </a:rPr>
                <a:t>成功</a:t>
              </a:r>
            </a:p>
          </p:txBody>
        </p:sp>
        <p:sp>
          <p:nvSpPr>
            <p:cNvPr id="52242" name="Rectangle 18"/>
            <p:cNvSpPr>
              <a:spLocks noChangeArrowheads="1"/>
            </p:cNvSpPr>
            <p:nvPr/>
          </p:nvSpPr>
          <p:spPr bwMode="auto">
            <a:xfrm>
              <a:off x="3968" y="2583"/>
              <a:ext cx="865"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eaLnBrk="0" hangingPunct="0"/>
              <a:r>
                <a:rPr lang="zh-CN" altLang="en-US" b="1">
                  <a:solidFill>
                    <a:srgbClr val="000000"/>
                  </a:solidFill>
                </a:rPr>
                <a:t>实现</a:t>
              </a:r>
            </a:p>
          </p:txBody>
        </p:sp>
        <p:sp>
          <p:nvSpPr>
            <p:cNvPr id="52243" name="Rectangle 19"/>
            <p:cNvSpPr>
              <a:spLocks noChangeArrowheads="1"/>
            </p:cNvSpPr>
            <p:nvPr/>
          </p:nvSpPr>
          <p:spPr bwMode="auto">
            <a:xfrm>
              <a:off x="3861" y="2913"/>
              <a:ext cx="79" cy="77"/>
            </a:xfrm>
            <a:prstGeom prst="rect">
              <a:avLst/>
            </a:prstGeom>
            <a:solidFill>
              <a:srgbClr val="CC006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4" name="Rectangle 20"/>
            <p:cNvSpPr>
              <a:spLocks noChangeArrowheads="1"/>
            </p:cNvSpPr>
            <p:nvPr/>
          </p:nvSpPr>
          <p:spPr bwMode="auto">
            <a:xfrm>
              <a:off x="3968" y="2834"/>
              <a:ext cx="938"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eaLnBrk="0" hangingPunct="0"/>
              <a:r>
                <a:rPr lang="zh-CN" altLang="en-US" b="1">
                  <a:solidFill>
                    <a:srgbClr val="000000"/>
                  </a:solidFill>
                </a:rPr>
                <a:t>失控</a:t>
              </a:r>
            </a:p>
          </p:txBody>
        </p:sp>
        <p:sp>
          <p:nvSpPr>
            <p:cNvPr id="52245" name="Rectangle 21"/>
            <p:cNvSpPr>
              <a:spLocks noChangeArrowheads="1"/>
            </p:cNvSpPr>
            <p:nvPr/>
          </p:nvSpPr>
          <p:spPr bwMode="auto">
            <a:xfrm>
              <a:off x="3861" y="3164"/>
              <a:ext cx="79" cy="76"/>
            </a:xfrm>
            <a:prstGeom prst="rect">
              <a:avLst/>
            </a:prstGeom>
            <a:solidFill>
              <a:srgbClr val="0099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6" name="Rectangle 22"/>
            <p:cNvSpPr>
              <a:spLocks noChangeArrowheads="1"/>
            </p:cNvSpPr>
            <p:nvPr/>
          </p:nvSpPr>
          <p:spPr bwMode="auto">
            <a:xfrm>
              <a:off x="3968" y="3085"/>
              <a:ext cx="761"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eaLnBrk="0" hangingPunct="0"/>
              <a:r>
                <a:rPr lang="zh-CN" altLang="en-US" b="1">
                  <a:solidFill>
                    <a:srgbClr val="000000"/>
                  </a:solidFill>
                </a:rPr>
                <a:t>取消</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t>为什么失败？</a:t>
            </a:r>
          </a:p>
        </p:txBody>
      </p:sp>
      <p:sp>
        <p:nvSpPr>
          <p:cNvPr id="53251" name="Line 3"/>
          <p:cNvSpPr>
            <a:spLocks noChangeShapeType="1"/>
          </p:cNvSpPr>
          <p:nvPr/>
        </p:nvSpPr>
        <p:spPr bwMode="auto">
          <a:xfrm flipV="1">
            <a:off x="7096125" y="2295525"/>
            <a:ext cx="0" cy="2540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2" name="Line 4"/>
          <p:cNvSpPr>
            <a:spLocks noChangeShapeType="1"/>
          </p:cNvSpPr>
          <p:nvPr/>
        </p:nvSpPr>
        <p:spPr bwMode="auto">
          <a:xfrm flipV="1">
            <a:off x="1476375" y="4841875"/>
            <a:ext cx="5948363" cy="476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3" name="Line 5"/>
          <p:cNvSpPr>
            <a:spLocks noChangeShapeType="1"/>
          </p:cNvSpPr>
          <p:nvPr/>
        </p:nvSpPr>
        <p:spPr bwMode="auto">
          <a:xfrm flipV="1">
            <a:off x="4324350" y="2292350"/>
            <a:ext cx="0" cy="2540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4" name="Rectangle 6"/>
          <p:cNvSpPr>
            <a:spLocks noChangeArrowheads="1"/>
          </p:cNvSpPr>
          <p:nvPr/>
        </p:nvSpPr>
        <p:spPr bwMode="auto">
          <a:xfrm>
            <a:off x="1482725" y="2522538"/>
            <a:ext cx="2603500" cy="279400"/>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5" name="Rectangle 7"/>
          <p:cNvSpPr>
            <a:spLocks noChangeArrowheads="1"/>
          </p:cNvSpPr>
          <p:nvPr/>
        </p:nvSpPr>
        <p:spPr bwMode="auto">
          <a:xfrm>
            <a:off x="1524000" y="1828800"/>
            <a:ext cx="2600325"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eaLnBrk="0" hangingPunct="0"/>
            <a:r>
              <a:rPr lang="zh-CN" altLang="en-US" b="1">
                <a:solidFill>
                  <a:schemeClr val="bg1"/>
                </a:solidFill>
                <a:latin typeface="Arial Narrow" pitchFamily="34" charset="0"/>
              </a:rPr>
              <a:t>项目失败的前</a:t>
            </a:r>
            <a:r>
              <a:rPr lang="en-US" altLang="zh-CN" b="1">
                <a:solidFill>
                  <a:schemeClr val="bg1"/>
                </a:solidFill>
                <a:latin typeface="Arial Narrow" pitchFamily="34" charset="0"/>
              </a:rPr>
              <a:t>5</a:t>
            </a:r>
            <a:r>
              <a:rPr lang="zh-CN" altLang="en-US" b="1">
                <a:solidFill>
                  <a:schemeClr val="bg1"/>
                </a:solidFill>
                <a:latin typeface="Arial Narrow" pitchFamily="34" charset="0"/>
              </a:rPr>
              <a:t>个原因</a:t>
            </a:r>
          </a:p>
        </p:txBody>
      </p:sp>
      <p:sp>
        <p:nvSpPr>
          <p:cNvPr id="53256" name="Line 8"/>
          <p:cNvSpPr>
            <a:spLocks noChangeShapeType="1"/>
          </p:cNvSpPr>
          <p:nvPr/>
        </p:nvSpPr>
        <p:spPr bwMode="auto">
          <a:xfrm flipV="1">
            <a:off x="5251450" y="2292350"/>
            <a:ext cx="0" cy="2540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7" name="Line 9"/>
          <p:cNvSpPr>
            <a:spLocks noChangeShapeType="1"/>
          </p:cNvSpPr>
          <p:nvPr/>
        </p:nvSpPr>
        <p:spPr bwMode="auto">
          <a:xfrm flipV="1">
            <a:off x="6169025" y="2293938"/>
            <a:ext cx="0" cy="2540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258" name="Group 10"/>
          <p:cNvGrpSpPr>
            <a:grpSpLocks/>
          </p:cNvGrpSpPr>
          <p:nvPr/>
        </p:nvGrpSpPr>
        <p:grpSpPr bwMode="auto">
          <a:xfrm>
            <a:off x="3870325" y="4783138"/>
            <a:ext cx="3670300" cy="354012"/>
            <a:chOff x="2438" y="3013"/>
            <a:chExt cx="2312" cy="223"/>
          </a:xfrm>
        </p:grpSpPr>
        <p:sp>
          <p:nvSpPr>
            <p:cNvPr id="53259" name="AutoShape 11"/>
            <p:cNvSpPr>
              <a:spLocks noChangeArrowheads="1"/>
            </p:cNvSpPr>
            <p:nvPr/>
          </p:nvSpPr>
          <p:spPr bwMode="auto">
            <a:xfrm>
              <a:off x="2438" y="3013"/>
              <a:ext cx="566" cy="223"/>
            </a:xfrm>
            <a:prstGeom prst="triangle">
              <a:avLst>
                <a:gd name="adj" fmla="val 49995"/>
              </a:avLst>
            </a:prstGeom>
            <a:gradFill rotWithShape="0">
              <a:gsLst>
                <a:gs pos="0">
                  <a:srgbClr val="FFFF00"/>
                </a:gs>
                <a:gs pos="100000">
                  <a:srgbClr val="FF99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0" name="AutoShape 12"/>
            <p:cNvSpPr>
              <a:spLocks noChangeArrowheads="1"/>
            </p:cNvSpPr>
            <p:nvPr/>
          </p:nvSpPr>
          <p:spPr bwMode="auto">
            <a:xfrm>
              <a:off x="3022" y="3013"/>
              <a:ext cx="567" cy="223"/>
            </a:xfrm>
            <a:prstGeom prst="triangle">
              <a:avLst>
                <a:gd name="adj" fmla="val 49995"/>
              </a:avLst>
            </a:prstGeom>
            <a:gradFill rotWithShape="0">
              <a:gsLst>
                <a:gs pos="0">
                  <a:srgbClr val="FFFF00"/>
                </a:gs>
                <a:gs pos="100000">
                  <a:srgbClr val="FF99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1" name="AutoShape 13"/>
            <p:cNvSpPr>
              <a:spLocks noChangeArrowheads="1"/>
            </p:cNvSpPr>
            <p:nvPr/>
          </p:nvSpPr>
          <p:spPr bwMode="auto">
            <a:xfrm>
              <a:off x="3599" y="3013"/>
              <a:ext cx="567" cy="223"/>
            </a:xfrm>
            <a:prstGeom prst="triangle">
              <a:avLst>
                <a:gd name="adj" fmla="val 49995"/>
              </a:avLst>
            </a:prstGeom>
            <a:gradFill rotWithShape="0">
              <a:gsLst>
                <a:gs pos="0">
                  <a:srgbClr val="FFFF00"/>
                </a:gs>
                <a:gs pos="100000">
                  <a:srgbClr val="FF99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2" name="AutoShape 14"/>
            <p:cNvSpPr>
              <a:spLocks noChangeArrowheads="1"/>
            </p:cNvSpPr>
            <p:nvPr/>
          </p:nvSpPr>
          <p:spPr bwMode="auto">
            <a:xfrm>
              <a:off x="4184" y="3013"/>
              <a:ext cx="566" cy="223"/>
            </a:xfrm>
            <a:prstGeom prst="triangle">
              <a:avLst>
                <a:gd name="adj" fmla="val 49995"/>
              </a:avLst>
            </a:prstGeom>
            <a:gradFill rotWithShape="0">
              <a:gsLst>
                <a:gs pos="0">
                  <a:srgbClr val="FFFF00"/>
                </a:gs>
                <a:gs pos="100000">
                  <a:srgbClr val="FF99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263" name="Rectangle 15"/>
          <p:cNvSpPr>
            <a:spLocks noChangeArrowheads="1"/>
          </p:cNvSpPr>
          <p:nvPr/>
        </p:nvSpPr>
        <p:spPr bwMode="auto">
          <a:xfrm>
            <a:off x="4124325" y="4867275"/>
            <a:ext cx="4000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eaLnBrk="0" hangingPunct="0"/>
            <a:r>
              <a:rPr lang="en-US" altLang="en-GB" sz="1400" b="1">
                <a:latin typeface="Arial Narrow" pitchFamily="34" charset="0"/>
              </a:rPr>
              <a:t>0%</a:t>
            </a:r>
          </a:p>
        </p:txBody>
      </p:sp>
      <p:sp>
        <p:nvSpPr>
          <p:cNvPr id="53264" name="Rectangle 16"/>
          <p:cNvSpPr>
            <a:spLocks noChangeArrowheads="1"/>
          </p:cNvSpPr>
          <p:nvPr/>
        </p:nvSpPr>
        <p:spPr bwMode="auto">
          <a:xfrm>
            <a:off x="1482725" y="2967038"/>
            <a:ext cx="2603500" cy="279400"/>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5" name="Rectangle 17"/>
          <p:cNvSpPr>
            <a:spLocks noChangeArrowheads="1"/>
          </p:cNvSpPr>
          <p:nvPr/>
        </p:nvSpPr>
        <p:spPr bwMode="auto">
          <a:xfrm>
            <a:off x="1482725" y="3424238"/>
            <a:ext cx="2603500" cy="279400"/>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6" name="Rectangle 18"/>
          <p:cNvSpPr>
            <a:spLocks noChangeArrowheads="1"/>
          </p:cNvSpPr>
          <p:nvPr/>
        </p:nvSpPr>
        <p:spPr bwMode="auto">
          <a:xfrm>
            <a:off x="1482725" y="3881438"/>
            <a:ext cx="2603500" cy="279400"/>
          </a:xfrm>
          <a:prstGeom prst="rect">
            <a:avLst/>
          </a:prstGeom>
          <a:solidFill>
            <a:srgbClr val="FF7C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7" name="Rectangle 19"/>
          <p:cNvSpPr>
            <a:spLocks noChangeArrowheads="1"/>
          </p:cNvSpPr>
          <p:nvPr/>
        </p:nvSpPr>
        <p:spPr bwMode="auto">
          <a:xfrm>
            <a:off x="1482725" y="4338638"/>
            <a:ext cx="2603500" cy="279400"/>
          </a:xfrm>
          <a:prstGeom prst="rect">
            <a:avLst/>
          </a:prstGeom>
          <a:solidFill>
            <a:srgbClr val="FF7C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8" name="Rectangle 20"/>
          <p:cNvSpPr>
            <a:spLocks noChangeArrowheads="1"/>
          </p:cNvSpPr>
          <p:nvPr/>
        </p:nvSpPr>
        <p:spPr bwMode="auto">
          <a:xfrm>
            <a:off x="5054600" y="4864100"/>
            <a:ext cx="40005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eaLnBrk="0" hangingPunct="0"/>
            <a:r>
              <a:rPr lang="en-US" altLang="en-GB" sz="1400" b="1">
                <a:latin typeface="Arial Narrow" pitchFamily="34" charset="0"/>
              </a:rPr>
              <a:t>5%</a:t>
            </a:r>
          </a:p>
        </p:txBody>
      </p:sp>
      <p:sp>
        <p:nvSpPr>
          <p:cNvPr id="53269" name="Rectangle 21"/>
          <p:cNvSpPr>
            <a:spLocks noChangeArrowheads="1"/>
          </p:cNvSpPr>
          <p:nvPr/>
        </p:nvSpPr>
        <p:spPr bwMode="auto">
          <a:xfrm>
            <a:off x="5927725" y="4864100"/>
            <a:ext cx="4826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eaLnBrk="0" hangingPunct="0"/>
            <a:r>
              <a:rPr lang="en-US" altLang="en-GB" sz="1400" b="1">
                <a:latin typeface="Arial Narrow" pitchFamily="34" charset="0"/>
              </a:rPr>
              <a:t>10%</a:t>
            </a:r>
          </a:p>
        </p:txBody>
      </p:sp>
      <p:sp>
        <p:nvSpPr>
          <p:cNvPr id="53270" name="Rectangle 22"/>
          <p:cNvSpPr>
            <a:spLocks noChangeArrowheads="1"/>
          </p:cNvSpPr>
          <p:nvPr/>
        </p:nvSpPr>
        <p:spPr bwMode="auto">
          <a:xfrm>
            <a:off x="6854825" y="4868863"/>
            <a:ext cx="482600"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eaLnBrk="0" hangingPunct="0"/>
            <a:r>
              <a:rPr lang="en-US" altLang="en-GB" sz="1400" b="1">
                <a:latin typeface="Arial Narrow" pitchFamily="34" charset="0"/>
              </a:rPr>
              <a:t>15%</a:t>
            </a:r>
          </a:p>
        </p:txBody>
      </p:sp>
      <p:sp>
        <p:nvSpPr>
          <p:cNvPr id="53271" name="Rectangle 23"/>
          <p:cNvSpPr>
            <a:spLocks noChangeArrowheads="1"/>
          </p:cNvSpPr>
          <p:nvPr/>
        </p:nvSpPr>
        <p:spPr bwMode="auto">
          <a:xfrm>
            <a:off x="1635125" y="2513013"/>
            <a:ext cx="2486025"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algn="r" eaLnBrk="0" hangingPunct="0"/>
            <a:r>
              <a:rPr lang="zh-CN" altLang="en-US" sz="1400" b="1">
                <a:effectLst>
                  <a:outerShdw blurRad="38100" dist="38100" dir="2700000" algn="tl">
                    <a:srgbClr val="C0C0C0"/>
                  </a:outerShdw>
                </a:effectLst>
                <a:latin typeface="Arial Narrow" pitchFamily="34" charset="0"/>
              </a:rPr>
              <a:t>需求分析不完整</a:t>
            </a:r>
          </a:p>
        </p:txBody>
      </p:sp>
      <p:sp>
        <p:nvSpPr>
          <p:cNvPr id="53272" name="Rectangle 24"/>
          <p:cNvSpPr>
            <a:spLocks noChangeArrowheads="1"/>
          </p:cNvSpPr>
          <p:nvPr/>
        </p:nvSpPr>
        <p:spPr bwMode="auto">
          <a:xfrm>
            <a:off x="1546225" y="2957513"/>
            <a:ext cx="2552700"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algn="r" eaLnBrk="0" hangingPunct="0"/>
            <a:r>
              <a:rPr lang="zh-CN" altLang="en-US" sz="1400" b="1">
                <a:effectLst>
                  <a:outerShdw blurRad="38100" dist="38100" dir="2700000" algn="tl">
                    <a:srgbClr val="C0C0C0"/>
                  </a:outerShdw>
                </a:effectLst>
                <a:latin typeface="Arial Narrow" pitchFamily="34" charset="0"/>
              </a:rPr>
              <a:t>缺少用户参与</a:t>
            </a:r>
          </a:p>
        </p:txBody>
      </p:sp>
      <p:sp>
        <p:nvSpPr>
          <p:cNvPr id="53273" name="Rectangle 25"/>
          <p:cNvSpPr>
            <a:spLocks noChangeArrowheads="1"/>
          </p:cNvSpPr>
          <p:nvPr/>
        </p:nvSpPr>
        <p:spPr bwMode="auto">
          <a:xfrm>
            <a:off x="3219450" y="3429000"/>
            <a:ext cx="904875"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r" eaLnBrk="0" hangingPunct="0"/>
            <a:r>
              <a:rPr lang="zh-CN" altLang="en-US" sz="1400" b="1">
                <a:effectLst>
                  <a:outerShdw blurRad="38100" dist="38100" dir="2700000" algn="tl">
                    <a:srgbClr val="C0C0C0"/>
                  </a:outerShdw>
                </a:effectLst>
                <a:latin typeface="Arial Narrow" pitchFamily="34" charset="0"/>
              </a:rPr>
              <a:t>缺少资源</a:t>
            </a:r>
          </a:p>
        </p:txBody>
      </p:sp>
      <p:sp>
        <p:nvSpPr>
          <p:cNvPr id="53274" name="Rectangle 26"/>
          <p:cNvSpPr>
            <a:spLocks noChangeArrowheads="1"/>
          </p:cNvSpPr>
          <p:nvPr/>
        </p:nvSpPr>
        <p:spPr bwMode="auto">
          <a:xfrm>
            <a:off x="1711325" y="3879850"/>
            <a:ext cx="24130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algn="r" eaLnBrk="0" hangingPunct="0"/>
            <a:r>
              <a:rPr lang="zh-CN" altLang="en-US" sz="1400" b="1">
                <a:effectLst>
                  <a:outerShdw blurRad="38100" dist="38100" dir="2700000" algn="tl">
                    <a:srgbClr val="C0C0C0"/>
                  </a:outerShdw>
                </a:effectLst>
                <a:latin typeface="Arial Narrow" pitchFamily="34" charset="0"/>
              </a:rPr>
              <a:t>不现实的期望</a:t>
            </a:r>
          </a:p>
        </p:txBody>
      </p:sp>
      <p:sp>
        <p:nvSpPr>
          <p:cNvPr id="53275" name="Rectangle 27"/>
          <p:cNvSpPr>
            <a:spLocks noChangeArrowheads="1"/>
          </p:cNvSpPr>
          <p:nvPr/>
        </p:nvSpPr>
        <p:spPr bwMode="auto">
          <a:xfrm>
            <a:off x="796925" y="4335463"/>
            <a:ext cx="3314700"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lvl="1" algn="r" eaLnBrk="0" hangingPunct="0"/>
            <a:r>
              <a:rPr lang="zh-CN" altLang="en-US" sz="1400" b="1">
                <a:effectLst>
                  <a:outerShdw blurRad="38100" dist="38100" dir="2700000" algn="tl">
                    <a:srgbClr val="C0C0C0"/>
                  </a:outerShdw>
                </a:effectLst>
                <a:latin typeface="Arial Narrow" pitchFamily="34" charset="0"/>
              </a:rPr>
              <a:t>缺乏系统支持</a:t>
            </a:r>
          </a:p>
        </p:txBody>
      </p:sp>
      <p:sp>
        <p:nvSpPr>
          <p:cNvPr id="53276" name="Rectangle 28"/>
          <p:cNvSpPr>
            <a:spLocks noChangeArrowheads="1"/>
          </p:cNvSpPr>
          <p:nvPr/>
        </p:nvSpPr>
        <p:spPr bwMode="auto">
          <a:xfrm>
            <a:off x="4321175" y="2519363"/>
            <a:ext cx="2457450" cy="282575"/>
          </a:xfrm>
          <a:prstGeom prst="rect">
            <a:avLst/>
          </a:prstGeom>
          <a:gradFill rotWithShape="1">
            <a:gsLst>
              <a:gs pos="0">
                <a:srgbClr val="6600FF"/>
              </a:gs>
              <a:gs pos="100000">
                <a:srgbClr val="CC0099">
                  <a:alpha val="60001"/>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7" name="Rectangle 29"/>
          <p:cNvSpPr>
            <a:spLocks noChangeArrowheads="1"/>
          </p:cNvSpPr>
          <p:nvPr/>
        </p:nvSpPr>
        <p:spPr bwMode="auto">
          <a:xfrm>
            <a:off x="4321175" y="2963863"/>
            <a:ext cx="2216150" cy="282575"/>
          </a:xfrm>
          <a:prstGeom prst="rect">
            <a:avLst/>
          </a:prstGeom>
          <a:gradFill rotWithShape="1">
            <a:gsLst>
              <a:gs pos="0">
                <a:srgbClr val="6600FF"/>
              </a:gs>
              <a:gs pos="100000">
                <a:srgbClr val="CC0099">
                  <a:alpha val="60001"/>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8" name="Rectangle 30"/>
          <p:cNvSpPr>
            <a:spLocks noChangeArrowheads="1"/>
          </p:cNvSpPr>
          <p:nvPr/>
        </p:nvSpPr>
        <p:spPr bwMode="auto">
          <a:xfrm>
            <a:off x="4321175" y="3421063"/>
            <a:ext cx="2051050" cy="282575"/>
          </a:xfrm>
          <a:prstGeom prst="rect">
            <a:avLst/>
          </a:prstGeom>
          <a:gradFill rotWithShape="1">
            <a:gsLst>
              <a:gs pos="0">
                <a:srgbClr val="6600FF"/>
              </a:gs>
              <a:gs pos="100000">
                <a:srgbClr val="CC0099">
                  <a:alpha val="60001"/>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9" name="Rectangle 31"/>
          <p:cNvSpPr>
            <a:spLocks noChangeArrowheads="1"/>
          </p:cNvSpPr>
          <p:nvPr/>
        </p:nvSpPr>
        <p:spPr bwMode="auto">
          <a:xfrm>
            <a:off x="4321175" y="3875088"/>
            <a:ext cx="1860550" cy="282575"/>
          </a:xfrm>
          <a:prstGeom prst="rect">
            <a:avLst/>
          </a:prstGeom>
          <a:gradFill rotWithShape="1">
            <a:gsLst>
              <a:gs pos="0">
                <a:srgbClr val="6600FF"/>
              </a:gs>
              <a:gs pos="100000">
                <a:srgbClr val="CC0099">
                  <a:alpha val="60001"/>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0" name="Rectangle 32"/>
          <p:cNvSpPr>
            <a:spLocks noChangeArrowheads="1"/>
          </p:cNvSpPr>
          <p:nvPr/>
        </p:nvSpPr>
        <p:spPr bwMode="auto">
          <a:xfrm>
            <a:off x="4321175" y="4332288"/>
            <a:ext cx="1733550" cy="282575"/>
          </a:xfrm>
          <a:prstGeom prst="rect">
            <a:avLst/>
          </a:prstGeom>
          <a:gradFill rotWithShape="1">
            <a:gsLst>
              <a:gs pos="0">
                <a:srgbClr val="6600FF"/>
              </a:gs>
              <a:gs pos="100000">
                <a:srgbClr val="CC0099">
                  <a:alpha val="60001"/>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1" name="AutoShape 33"/>
          <p:cNvSpPr>
            <a:spLocks noChangeArrowheads="1"/>
          </p:cNvSpPr>
          <p:nvPr/>
        </p:nvSpPr>
        <p:spPr bwMode="auto">
          <a:xfrm>
            <a:off x="6623050" y="0"/>
            <a:ext cx="2520950" cy="1512888"/>
          </a:xfrm>
          <a:prstGeom prst="irregularSeal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rgbClr val="07F918"/>
                </a:solidFill>
                <a:latin typeface="Tahoma" pitchFamily="34" charset="0"/>
              </a:rPr>
              <a:t>缺少项目管理</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a:t>项目管理</a:t>
            </a:r>
          </a:p>
        </p:txBody>
      </p:sp>
      <p:sp>
        <p:nvSpPr>
          <p:cNvPr id="54275" name="Rectangle 3"/>
          <p:cNvSpPr>
            <a:spLocks noGrp="1" noChangeArrowheads="1"/>
          </p:cNvSpPr>
          <p:nvPr>
            <p:ph type="body" idx="1"/>
          </p:nvPr>
        </p:nvSpPr>
        <p:spPr>
          <a:xfrm>
            <a:off x="900113" y="1916113"/>
            <a:ext cx="8054975" cy="4216400"/>
          </a:xfrm>
        </p:spPr>
        <p:txBody>
          <a:bodyPr/>
          <a:lstStyle/>
          <a:p>
            <a:r>
              <a:rPr lang="zh-CN" altLang="en-US"/>
              <a:t>项目管理的定义</a:t>
            </a:r>
          </a:p>
          <a:p>
            <a:r>
              <a:rPr lang="zh-CN" altLang="en-US"/>
              <a:t>项目管理分三个阶段：</a:t>
            </a:r>
          </a:p>
          <a:p>
            <a:pPr lvl="1"/>
            <a:r>
              <a:rPr lang="zh-CN" altLang="en-US"/>
              <a:t>制定项目计划</a:t>
            </a:r>
          </a:p>
          <a:p>
            <a:pPr lvl="1"/>
            <a:r>
              <a:rPr lang="zh-CN" altLang="en-US"/>
              <a:t>管理和跟踪项目</a:t>
            </a:r>
          </a:p>
          <a:p>
            <a:pPr lvl="1"/>
            <a:r>
              <a:rPr lang="zh-CN" altLang="en-US"/>
              <a:t>结束项目</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t>项目管理三角形</a:t>
            </a:r>
          </a:p>
        </p:txBody>
      </p:sp>
      <p:grpSp>
        <p:nvGrpSpPr>
          <p:cNvPr id="55299" name="Group 3"/>
          <p:cNvGrpSpPr>
            <a:grpSpLocks/>
          </p:cNvGrpSpPr>
          <p:nvPr/>
        </p:nvGrpSpPr>
        <p:grpSpPr bwMode="auto">
          <a:xfrm>
            <a:off x="3008313" y="2746375"/>
            <a:ext cx="2782887" cy="1851025"/>
            <a:chOff x="1927" y="2840"/>
            <a:chExt cx="1542" cy="1089"/>
          </a:xfrm>
        </p:grpSpPr>
        <p:sp>
          <p:nvSpPr>
            <p:cNvPr id="55300" name="AutoShape 4"/>
            <p:cNvSpPr>
              <a:spLocks noChangeArrowheads="1"/>
            </p:cNvSpPr>
            <p:nvPr/>
          </p:nvSpPr>
          <p:spPr bwMode="auto">
            <a:xfrm>
              <a:off x="1927" y="2840"/>
              <a:ext cx="1542" cy="1089"/>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1" name="Text Box 5"/>
            <p:cNvSpPr txBox="1">
              <a:spLocks noChangeArrowheads="1"/>
            </p:cNvSpPr>
            <p:nvPr/>
          </p:nvSpPr>
          <p:spPr bwMode="auto">
            <a:xfrm rot="-24771070">
              <a:off x="2169" y="3322"/>
              <a:ext cx="545"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spcBef>
                  <a:spcPct val="50000"/>
                </a:spcBef>
              </a:pPr>
              <a:r>
                <a:rPr lang="zh-CN" altLang="en-US" b="1">
                  <a:latin typeface="Tahoma" pitchFamily="34" charset="0"/>
                </a:rPr>
                <a:t>时间</a:t>
              </a:r>
            </a:p>
          </p:txBody>
        </p:sp>
        <p:sp>
          <p:nvSpPr>
            <p:cNvPr id="55302" name="Text Box 6"/>
            <p:cNvSpPr txBox="1">
              <a:spLocks noChangeArrowheads="1"/>
            </p:cNvSpPr>
            <p:nvPr/>
          </p:nvSpPr>
          <p:spPr bwMode="auto">
            <a:xfrm>
              <a:off x="2472" y="3702"/>
              <a:ext cx="544"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spcBef>
                  <a:spcPct val="50000"/>
                </a:spcBef>
              </a:pPr>
              <a:r>
                <a:rPr lang="zh-CN" altLang="en-US" b="1">
                  <a:latin typeface="Tahoma" pitchFamily="34" charset="0"/>
                </a:rPr>
                <a:t>费用</a:t>
              </a:r>
            </a:p>
          </p:txBody>
        </p:sp>
        <p:sp>
          <p:nvSpPr>
            <p:cNvPr id="55303" name="Text Box 7"/>
            <p:cNvSpPr txBox="1">
              <a:spLocks noChangeArrowheads="1"/>
            </p:cNvSpPr>
            <p:nvPr/>
          </p:nvSpPr>
          <p:spPr bwMode="auto">
            <a:xfrm rot="3394542">
              <a:off x="2827" y="3459"/>
              <a:ext cx="5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spcBef>
                  <a:spcPct val="50000"/>
                </a:spcBef>
              </a:pPr>
              <a:r>
                <a:rPr lang="zh-CN" altLang="en-US" b="1">
                  <a:latin typeface="Tahoma" pitchFamily="34" charset="0"/>
                </a:rPr>
                <a:t>范围</a:t>
              </a: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t>项目轮廓定义</a:t>
            </a:r>
          </a:p>
        </p:txBody>
      </p:sp>
      <p:sp>
        <p:nvSpPr>
          <p:cNvPr id="56323" name="Rectangle 3"/>
          <p:cNvSpPr>
            <a:spLocks noGrp="1" noChangeArrowheads="1"/>
          </p:cNvSpPr>
          <p:nvPr>
            <p:ph type="body" idx="1"/>
          </p:nvPr>
        </p:nvSpPr>
        <p:spPr/>
        <p:txBody>
          <a:bodyPr/>
          <a:lstStyle/>
          <a:p>
            <a:r>
              <a:rPr lang="zh-CN" altLang="en-US" b="1"/>
              <a:t>目标</a:t>
            </a:r>
            <a:r>
              <a:rPr lang="zh-CN" altLang="en-US"/>
              <a:t>    </a:t>
            </a:r>
          </a:p>
          <a:p>
            <a:r>
              <a:rPr lang="zh-CN" altLang="en-US" b="1"/>
              <a:t>前提</a:t>
            </a:r>
          </a:p>
          <a:p>
            <a:r>
              <a:rPr lang="zh-CN" altLang="en-US" b="1"/>
              <a:t>限制</a:t>
            </a:r>
          </a:p>
          <a:p>
            <a:r>
              <a:rPr lang="zh-CN" altLang="en-US" b="1"/>
              <a:t>范围</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a:t>项目计划要素</a:t>
            </a:r>
          </a:p>
        </p:txBody>
      </p:sp>
      <p:sp>
        <p:nvSpPr>
          <p:cNvPr id="57347" name="Rectangle 3"/>
          <p:cNvSpPr>
            <a:spLocks noGrp="1" noChangeArrowheads="1"/>
          </p:cNvSpPr>
          <p:nvPr>
            <p:ph type="body" idx="1"/>
          </p:nvPr>
        </p:nvSpPr>
        <p:spPr/>
        <p:txBody>
          <a:bodyPr/>
          <a:lstStyle/>
          <a:p>
            <a:r>
              <a:rPr lang="zh-CN" altLang="en-US"/>
              <a:t>任务</a:t>
            </a:r>
          </a:p>
          <a:p>
            <a:r>
              <a:rPr lang="zh-CN" altLang="en-US"/>
              <a:t>任务相关性</a:t>
            </a:r>
          </a:p>
          <a:p>
            <a:r>
              <a:rPr lang="zh-CN" altLang="en-US"/>
              <a:t>工期</a:t>
            </a:r>
          </a:p>
          <a:p>
            <a:r>
              <a:rPr lang="zh-CN" altLang="en-US"/>
              <a:t>成本</a:t>
            </a:r>
          </a:p>
          <a:p>
            <a:r>
              <a:rPr lang="zh-CN" altLang="en-US" b="1"/>
              <a:t>资源</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5005388" y="2060575"/>
            <a:ext cx="3527425" cy="4711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 name="Rectangle 3"/>
          <p:cNvSpPr>
            <a:spLocks noChangeArrowheads="1"/>
          </p:cNvSpPr>
          <p:nvPr/>
        </p:nvSpPr>
        <p:spPr bwMode="auto">
          <a:xfrm>
            <a:off x="755650" y="2060575"/>
            <a:ext cx="3527425" cy="4711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4" name="Rectangle 4"/>
          <p:cNvSpPr>
            <a:spLocks noGrp="1" noChangeArrowheads="1"/>
          </p:cNvSpPr>
          <p:nvPr>
            <p:ph type="title"/>
          </p:nvPr>
        </p:nvSpPr>
        <p:spPr/>
        <p:txBody>
          <a:bodyPr/>
          <a:lstStyle/>
          <a:p>
            <a:r>
              <a:rPr lang="zh-CN" altLang="en-US"/>
              <a:t>软件工程与建筑工程的对比</a:t>
            </a:r>
          </a:p>
        </p:txBody>
      </p:sp>
      <p:sp>
        <p:nvSpPr>
          <p:cNvPr id="10245" name="Rectangle 5"/>
          <p:cNvSpPr>
            <a:spLocks noChangeArrowheads="1"/>
          </p:cNvSpPr>
          <p:nvPr/>
        </p:nvSpPr>
        <p:spPr bwMode="auto">
          <a:xfrm>
            <a:off x="1403350" y="2636838"/>
            <a:ext cx="2232025" cy="5762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预算</a:t>
            </a:r>
          </a:p>
        </p:txBody>
      </p:sp>
      <p:sp>
        <p:nvSpPr>
          <p:cNvPr id="10246" name="Rectangle 6"/>
          <p:cNvSpPr>
            <a:spLocks noChangeArrowheads="1"/>
          </p:cNvSpPr>
          <p:nvPr/>
        </p:nvSpPr>
        <p:spPr bwMode="auto">
          <a:xfrm>
            <a:off x="1403350" y="3500438"/>
            <a:ext cx="2232025" cy="5762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画设计图</a:t>
            </a:r>
          </a:p>
        </p:txBody>
      </p:sp>
      <p:sp>
        <p:nvSpPr>
          <p:cNvPr id="10247" name="Rectangle 7"/>
          <p:cNvSpPr>
            <a:spLocks noChangeArrowheads="1"/>
          </p:cNvSpPr>
          <p:nvPr/>
        </p:nvSpPr>
        <p:spPr bwMode="auto">
          <a:xfrm>
            <a:off x="1403350" y="4365625"/>
            <a:ext cx="2232025" cy="5762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施工</a:t>
            </a:r>
          </a:p>
        </p:txBody>
      </p:sp>
      <p:sp>
        <p:nvSpPr>
          <p:cNvPr id="10248" name="Rectangle 8"/>
          <p:cNvSpPr>
            <a:spLocks noChangeArrowheads="1"/>
          </p:cNvSpPr>
          <p:nvPr/>
        </p:nvSpPr>
        <p:spPr bwMode="auto">
          <a:xfrm>
            <a:off x="1403350" y="5229225"/>
            <a:ext cx="2232025" cy="5762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质检</a:t>
            </a:r>
          </a:p>
        </p:txBody>
      </p:sp>
      <p:cxnSp>
        <p:nvCxnSpPr>
          <p:cNvPr id="10249" name="AutoShape 9"/>
          <p:cNvCxnSpPr>
            <a:cxnSpLocks noChangeShapeType="1"/>
            <a:stCxn id="10245" idx="2"/>
            <a:endCxn id="10246" idx="0"/>
          </p:cNvCxnSpPr>
          <p:nvPr/>
        </p:nvCxnSpPr>
        <p:spPr bwMode="auto">
          <a:xfrm>
            <a:off x="2679700" y="3543300"/>
            <a:ext cx="0" cy="3159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0" name="AutoShape 10"/>
          <p:cNvCxnSpPr>
            <a:cxnSpLocks noChangeShapeType="1"/>
            <a:stCxn id="10246" idx="2"/>
            <a:endCxn id="10247" idx="0"/>
          </p:cNvCxnSpPr>
          <p:nvPr/>
        </p:nvCxnSpPr>
        <p:spPr bwMode="auto">
          <a:xfrm>
            <a:off x="2679700" y="4494213"/>
            <a:ext cx="0" cy="3190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1" name="AutoShape 11"/>
          <p:cNvCxnSpPr>
            <a:cxnSpLocks noChangeShapeType="1"/>
            <a:stCxn id="10247" idx="2"/>
            <a:endCxn id="10248" idx="0"/>
          </p:cNvCxnSpPr>
          <p:nvPr/>
        </p:nvCxnSpPr>
        <p:spPr bwMode="auto">
          <a:xfrm>
            <a:off x="2679700" y="5448300"/>
            <a:ext cx="0" cy="317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2" name="AutoShape 12"/>
          <p:cNvCxnSpPr>
            <a:cxnSpLocks noChangeShapeType="1"/>
            <a:stCxn id="10245" idx="3"/>
            <a:endCxn id="10253" idx="1"/>
          </p:cNvCxnSpPr>
          <p:nvPr/>
        </p:nvCxnSpPr>
        <p:spPr bwMode="auto">
          <a:xfrm>
            <a:off x="3865563" y="3225800"/>
            <a:ext cx="2143125"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3" name="Rectangle 13"/>
          <p:cNvSpPr>
            <a:spLocks noChangeArrowheads="1"/>
          </p:cNvSpPr>
          <p:nvPr/>
        </p:nvSpPr>
        <p:spPr bwMode="auto">
          <a:xfrm>
            <a:off x="5651500" y="2636838"/>
            <a:ext cx="2232025" cy="5762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可行性分析</a:t>
            </a:r>
          </a:p>
        </p:txBody>
      </p:sp>
      <p:sp>
        <p:nvSpPr>
          <p:cNvPr id="10254" name="Rectangle 14"/>
          <p:cNvSpPr>
            <a:spLocks noChangeArrowheads="1"/>
          </p:cNvSpPr>
          <p:nvPr/>
        </p:nvSpPr>
        <p:spPr bwMode="auto">
          <a:xfrm>
            <a:off x="5651500" y="3500438"/>
            <a:ext cx="2232025" cy="5762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需求分析</a:t>
            </a:r>
            <a:br>
              <a:rPr lang="zh-CN" altLang="en-US">
                <a:latin typeface="Tahoma" pitchFamily="34" charset="0"/>
              </a:rPr>
            </a:br>
            <a:r>
              <a:rPr lang="zh-CN" altLang="en-US">
                <a:latin typeface="Tahoma" pitchFamily="34" charset="0"/>
              </a:rPr>
              <a:t>详细设计、概要设计</a:t>
            </a:r>
          </a:p>
        </p:txBody>
      </p:sp>
      <p:sp>
        <p:nvSpPr>
          <p:cNvPr id="10255" name="Rectangle 15"/>
          <p:cNvSpPr>
            <a:spLocks noChangeArrowheads="1"/>
          </p:cNvSpPr>
          <p:nvPr/>
        </p:nvSpPr>
        <p:spPr bwMode="auto">
          <a:xfrm>
            <a:off x="5651500" y="4365625"/>
            <a:ext cx="2232025" cy="5762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编码</a:t>
            </a:r>
          </a:p>
        </p:txBody>
      </p:sp>
      <p:sp>
        <p:nvSpPr>
          <p:cNvPr id="10256" name="Rectangle 16"/>
          <p:cNvSpPr>
            <a:spLocks noChangeArrowheads="1"/>
          </p:cNvSpPr>
          <p:nvPr/>
        </p:nvSpPr>
        <p:spPr bwMode="auto">
          <a:xfrm>
            <a:off x="5651500" y="5229225"/>
            <a:ext cx="2232025" cy="5762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测试</a:t>
            </a:r>
          </a:p>
        </p:txBody>
      </p:sp>
      <p:cxnSp>
        <p:nvCxnSpPr>
          <p:cNvPr id="10257" name="AutoShape 17"/>
          <p:cNvCxnSpPr>
            <a:cxnSpLocks noChangeShapeType="1"/>
            <a:stCxn id="10253" idx="2"/>
            <a:endCxn id="10254" idx="0"/>
          </p:cNvCxnSpPr>
          <p:nvPr/>
        </p:nvCxnSpPr>
        <p:spPr bwMode="auto">
          <a:xfrm>
            <a:off x="7196138" y="3543300"/>
            <a:ext cx="0" cy="3159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8" name="AutoShape 18"/>
          <p:cNvCxnSpPr>
            <a:cxnSpLocks noChangeShapeType="1"/>
            <a:stCxn id="10254" idx="2"/>
            <a:endCxn id="10255" idx="0"/>
          </p:cNvCxnSpPr>
          <p:nvPr/>
        </p:nvCxnSpPr>
        <p:spPr bwMode="auto">
          <a:xfrm>
            <a:off x="7196138" y="4494213"/>
            <a:ext cx="0" cy="3190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9" name="AutoShape 19"/>
          <p:cNvCxnSpPr>
            <a:cxnSpLocks noChangeShapeType="1"/>
            <a:stCxn id="10255" idx="2"/>
            <a:endCxn id="10256" idx="0"/>
          </p:cNvCxnSpPr>
          <p:nvPr/>
        </p:nvCxnSpPr>
        <p:spPr bwMode="auto">
          <a:xfrm>
            <a:off x="7196138" y="5448300"/>
            <a:ext cx="0" cy="317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0" name="AutoShape 20"/>
          <p:cNvCxnSpPr>
            <a:cxnSpLocks noChangeShapeType="1"/>
            <a:stCxn id="10246" idx="3"/>
            <a:endCxn id="10254" idx="1"/>
          </p:cNvCxnSpPr>
          <p:nvPr/>
        </p:nvCxnSpPr>
        <p:spPr bwMode="auto">
          <a:xfrm>
            <a:off x="3865563" y="4176713"/>
            <a:ext cx="2143125"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1" name="AutoShape 21"/>
          <p:cNvCxnSpPr>
            <a:cxnSpLocks noChangeShapeType="1"/>
            <a:stCxn id="10247" idx="3"/>
            <a:endCxn id="10255" idx="1"/>
          </p:cNvCxnSpPr>
          <p:nvPr/>
        </p:nvCxnSpPr>
        <p:spPr bwMode="auto">
          <a:xfrm>
            <a:off x="3865563" y="5130800"/>
            <a:ext cx="2143125"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2" name="AutoShape 22"/>
          <p:cNvCxnSpPr>
            <a:cxnSpLocks noChangeShapeType="1"/>
            <a:stCxn id="10248" idx="3"/>
            <a:endCxn id="10256" idx="1"/>
          </p:cNvCxnSpPr>
          <p:nvPr/>
        </p:nvCxnSpPr>
        <p:spPr bwMode="auto">
          <a:xfrm>
            <a:off x="3865563" y="6083300"/>
            <a:ext cx="2143125"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63" name="Text Box 23"/>
          <p:cNvSpPr txBox="1">
            <a:spLocks noChangeArrowheads="1"/>
          </p:cNvSpPr>
          <p:nvPr/>
        </p:nvSpPr>
        <p:spPr bwMode="auto">
          <a:xfrm>
            <a:off x="1476375" y="2132013"/>
            <a:ext cx="2160588"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spcBef>
                <a:spcPct val="50000"/>
              </a:spcBef>
            </a:pPr>
            <a:r>
              <a:rPr lang="zh-CN" altLang="en-US" sz="2400" b="1">
                <a:latin typeface="Tahoma" pitchFamily="34" charset="0"/>
              </a:rPr>
              <a:t>兴建一座高楼</a:t>
            </a:r>
          </a:p>
        </p:txBody>
      </p:sp>
      <p:sp>
        <p:nvSpPr>
          <p:cNvPr id="10264" name="Text Box 24"/>
          <p:cNvSpPr txBox="1">
            <a:spLocks noChangeArrowheads="1"/>
          </p:cNvSpPr>
          <p:nvPr/>
        </p:nvSpPr>
        <p:spPr bwMode="auto">
          <a:xfrm>
            <a:off x="5508625" y="2205038"/>
            <a:ext cx="2808288"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spcBef>
                <a:spcPct val="50000"/>
              </a:spcBef>
            </a:pPr>
            <a:r>
              <a:rPr lang="zh-CN" altLang="en-US" sz="2400" b="1">
                <a:latin typeface="Tahoma" pitchFamily="34" charset="0"/>
              </a:rPr>
              <a:t>创造一部软件产品</a:t>
            </a:r>
          </a:p>
        </p:txBody>
      </p:sp>
      <p:sp>
        <p:nvSpPr>
          <p:cNvPr id="10265" name="Rectangle 25"/>
          <p:cNvSpPr>
            <a:spLocks noChangeArrowheads="1"/>
          </p:cNvSpPr>
          <p:nvPr/>
        </p:nvSpPr>
        <p:spPr bwMode="auto">
          <a:xfrm>
            <a:off x="1403350" y="6021388"/>
            <a:ext cx="2232025" cy="5762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销售、入住使用</a:t>
            </a:r>
          </a:p>
        </p:txBody>
      </p:sp>
      <p:sp>
        <p:nvSpPr>
          <p:cNvPr id="10266" name="Rectangle 26"/>
          <p:cNvSpPr>
            <a:spLocks noChangeArrowheads="1"/>
          </p:cNvSpPr>
          <p:nvPr/>
        </p:nvSpPr>
        <p:spPr bwMode="auto">
          <a:xfrm>
            <a:off x="5651500" y="6021388"/>
            <a:ext cx="2232025" cy="5762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销售、安装使用</a:t>
            </a:r>
          </a:p>
        </p:txBody>
      </p:sp>
      <p:cxnSp>
        <p:nvCxnSpPr>
          <p:cNvPr id="10267" name="AutoShape 27"/>
          <p:cNvCxnSpPr>
            <a:cxnSpLocks noChangeShapeType="1"/>
            <a:stCxn id="10265" idx="0"/>
            <a:endCxn id="10248" idx="2"/>
          </p:cNvCxnSpPr>
          <p:nvPr/>
        </p:nvCxnSpPr>
        <p:spPr bwMode="auto">
          <a:xfrm flipV="1">
            <a:off x="2679700" y="6400800"/>
            <a:ext cx="0" cy="23812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8" name="AutoShape 28"/>
          <p:cNvCxnSpPr>
            <a:cxnSpLocks noChangeShapeType="1"/>
            <a:stCxn id="10266" idx="0"/>
            <a:endCxn id="10256" idx="2"/>
          </p:cNvCxnSpPr>
          <p:nvPr/>
        </p:nvCxnSpPr>
        <p:spPr bwMode="auto">
          <a:xfrm flipV="1">
            <a:off x="7196138" y="6400800"/>
            <a:ext cx="0" cy="23812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9" name="AutoShape 29"/>
          <p:cNvCxnSpPr>
            <a:cxnSpLocks noChangeShapeType="1"/>
            <a:stCxn id="10265" idx="3"/>
            <a:endCxn id="10266" idx="1"/>
          </p:cNvCxnSpPr>
          <p:nvPr/>
        </p:nvCxnSpPr>
        <p:spPr bwMode="auto">
          <a:xfrm>
            <a:off x="3865563" y="6956425"/>
            <a:ext cx="2143125"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b="1">
                <a:solidFill>
                  <a:srgbClr val="343941"/>
                </a:solidFill>
              </a:rPr>
              <a:t>任务相关性</a:t>
            </a:r>
          </a:p>
        </p:txBody>
      </p:sp>
      <p:sp>
        <p:nvSpPr>
          <p:cNvPr id="58371" name="Rectangle 3"/>
          <p:cNvSpPr>
            <a:spLocks noGrp="1" noChangeArrowheads="1"/>
          </p:cNvSpPr>
          <p:nvPr>
            <p:ph type="body" idx="1"/>
          </p:nvPr>
        </p:nvSpPr>
        <p:spPr/>
        <p:txBody>
          <a:bodyPr/>
          <a:lstStyle/>
          <a:p>
            <a:pPr fontAlgn="b"/>
            <a:r>
              <a:rPr lang="zh-CN" altLang="en-US" sz="2600"/>
              <a:t>任务相关性：两个链接任务之间的关系；通过完成日期和开始日期之间的相关性进行链接。有四种任务相关性类型：“完成</a:t>
            </a:r>
            <a:r>
              <a:rPr lang="en-US" altLang="zh-CN" sz="2600"/>
              <a:t>-</a:t>
            </a:r>
            <a:r>
              <a:rPr lang="zh-CN" altLang="en-US" sz="2600"/>
              <a:t>开始”</a:t>
            </a:r>
            <a:r>
              <a:rPr lang="en-US" altLang="zh-CN" sz="2600"/>
              <a:t>(FS)</a:t>
            </a:r>
            <a:r>
              <a:rPr lang="zh-CN" altLang="en-US" sz="2600"/>
              <a:t>、“开始</a:t>
            </a:r>
            <a:r>
              <a:rPr lang="en-US" altLang="zh-CN" sz="2600"/>
              <a:t>-</a:t>
            </a:r>
            <a:r>
              <a:rPr lang="zh-CN" altLang="en-US" sz="2600"/>
              <a:t>开始”</a:t>
            </a:r>
            <a:r>
              <a:rPr lang="en-US" altLang="zh-CN" sz="2600"/>
              <a:t>(SS)</a:t>
            </a:r>
            <a:r>
              <a:rPr lang="zh-CN" altLang="en-US" sz="2600"/>
              <a:t>、“完成</a:t>
            </a:r>
            <a:r>
              <a:rPr lang="en-US" altLang="zh-CN" sz="2600"/>
              <a:t>-</a:t>
            </a:r>
            <a:r>
              <a:rPr lang="zh-CN" altLang="en-US" sz="2600"/>
              <a:t>完成”</a:t>
            </a:r>
            <a:r>
              <a:rPr lang="en-US" altLang="zh-CN" sz="2600"/>
              <a:t>(FF)</a:t>
            </a:r>
            <a:r>
              <a:rPr lang="zh-CN" altLang="en-US" sz="2600"/>
              <a:t>、“开始</a:t>
            </a:r>
            <a:r>
              <a:rPr lang="en-US" altLang="zh-CN" sz="2600"/>
              <a:t>-</a:t>
            </a:r>
            <a:r>
              <a:rPr lang="zh-CN" altLang="en-US" sz="2600"/>
              <a:t>完成”</a:t>
            </a:r>
            <a:r>
              <a:rPr lang="en-US" altLang="zh-CN" sz="2600"/>
              <a:t>(SF)</a:t>
            </a:r>
            <a:r>
              <a:rPr lang="zh-CN" altLang="en-US" sz="2600"/>
              <a:t>。</a:t>
            </a:r>
            <a:r>
              <a:rPr lang="zh-CN" altLang="en-US">
                <a:solidFill>
                  <a:srgbClr val="00AA00"/>
                </a:solidFill>
              </a:rPr>
              <a:t> </a:t>
            </a:r>
          </a:p>
          <a:p>
            <a:pPr fontAlgn="b"/>
            <a:r>
              <a:rPr lang="zh-CN" altLang="en-US" sz="2600"/>
              <a:t>当关键任务完成或另一系列中的任务发生延迟时，关键路径就会更改。</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b="1">
                <a:solidFill>
                  <a:srgbClr val="343941"/>
                </a:solidFill>
              </a:rPr>
              <a:t>任务相关性</a:t>
            </a:r>
          </a:p>
        </p:txBody>
      </p:sp>
      <p:graphicFrame>
        <p:nvGraphicFramePr>
          <p:cNvPr id="59395" name="Group 3"/>
          <p:cNvGraphicFramePr>
            <a:graphicFrameLocks noGrp="1"/>
          </p:cNvGraphicFramePr>
          <p:nvPr/>
        </p:nvGraphicFramePr>
        <p:xfrm>
          <a:off x="990600" y="1781175"/>
          <a:ext cx="7467600" cy="4276725"/>
        </p:xfrm>
        <a:graphic>
          <a:graphicData uri="http://schemas.openxmlformats.org/drawingml/2006/table">
            <a:tbl>
              <a:tblPr/>
              <a:tblGrid>
                <a:gridCol w="2133600"/>
                <a:gridCol w="2514600"/>
                <a:gridCol w="2819400"/>
              </a:tblGrid>
              <a:tr h="812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a:ea typeface="黑体" pitchFamily="49" charset="-122"/>
                        </a:rPr>
                        <a:t> </a:t>
                      </a:r>
                      <a:r>
                        <a:rPr kumimoji="0" lang="zh-CN" altLang="en-US" sz="2800" b="0" i="0" u="none" strike="noStrike" cap="none" normalizeH="0" baseline="0" smtClean="0">
                          <a:ln>
                            <a:noFill/>
                          </a:ln>
                          <a:solidFill>
                            <a:schemeClr val="tx1"/>
                          </a:solidFill>
                          <a:effectLst/>
                          <a:latin typeface="黑体" pitchFamily="49" charset="-122"/>
                          <a:ea typeface="黑体" pitchFamily="49" charset="-122"/>
                        </a:rPr>
                        <a:t>任务相关性</a:t>
                      </a:r>
                    </a:p>
                  </a:txBody>
                  <a:tcPr marL="91427" marR="91427"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黑体" pitchFamily="49" charset="-122"/>
                          <a:ea typeface="黑体" pitchFamily="49" charset="-122"/>
                        </a:rPr>
                        <a:t>描述</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800" b="0" i="0" u="none" strike="noStrike" cap="none" normalizeH="0" baseline="0" smtClean="0">
                        <a:ln>
                          <a:noFill/>
                        </a:ln>
                        <a:solidFill>
                          <a:schemeClr val="tx1"/>
                        </a:solidFill>
                        <a:effectLst/>
                        <a:latin typeface="黑体" pitchFamily="49" charset="-122"/>
                        <a:ea typeface="黑体" pitchFamily="49" charset="-122"/>
                      </a:endParaRPr>
                    </a:p>
                  </a:txBody>
                  <a:tcPr marL="91427" marR="9142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黑体" pitchFamily="49" charset="-122"/>
                          <a:ea typeface="黑体" pitchFamily="49" charset="-122"/>
                        </a:rPr>
                        <a:t>例子</a:t>
                      </a:r>
                    </a:p>
                  </a:txBody>
                  <a:tcPr marL="91427" marR="91427"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61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完成</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开始（</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FS</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a:t>
                      </a:r>
                    </a:p>
                  </a:txBody>
                  <a:tcPr marL="91427" marR="91427"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只有在任务 </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A </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完成后任务 </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B </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才能开始。 </a:t>
                      </a:r>
                    </a:p>
                  </a:txBody>
                  <a:tcPr marL="91427" marR="9142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地基要先建好才能盖房子 </a:t>
                      </a:r>
                    </a:p>
                  </a:txBody>
                  <a:tcPr marL="91427" marR="91427"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开始</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开始（</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SS</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a:t>
                      </a:r>
                    </a:p>
                  </a:txBody>
                  <a:tcPr marL="91427" marR="91427"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只有在任务 </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A </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开始后任务 </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B </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才能开始。 </a:t>
                      </a:r>
                    </a:p>
                  </a:txBody>
                  <a:tcPr marL="91427" marR="9142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所有的人员都到齐后会议才能开始 </a:t>
                      </a:r>
                    </a:p>
                  </a:txBody>
                  <a:tcPr marL="91427" marR="91427"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完成</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完成（</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FF</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a:t>
                      </a:r>
                    </a:p>
                  </a:txBody>
                  <a:tcPr marL="91427" marR="91427"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只有在任务 </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A </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完成后任务 </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B </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才能完成。 </a:t>
                      </a:r>
                    </a:p>
                  </a:txBody>
                  <a:tcPr marL="91427" marR="9142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所有的资料全部准备齐全后才能结案 </a:t>
                      </a:r>
                    </a:p>
                  </a:txBody>
                  <a:tcPr marL="91427" marR="91427"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开始</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完成（</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SF</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a:t>
                      </a:r>
                    </a:p>
                  </a:txBody>
                  <a:tcPr marL="91427" marR="91427"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只有在任务 </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A </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开始后任务 </a:t>
                      </a:r>
                      <a:r>
                        <a:rPr kumimoji="0" lang="en-US" altLang="zh-CN" sz="2000" b="0" i="0" u="none" strike="noStrike" cap="none" normalizeH="0" baseline="0" smtClean="0">
                          <a:ln>
                            <a:noFill/>
                          </a:ln>
                          <a:solidFill>
                            <a:schemeClr val="tx1"/>
                          </a:solidFill>
                          <a:effectLst/>
                          <a:latin typeface="黑体" pitchFamily="49" charset="-122"/>
                          <a:ea typeface="黑体" pitchFamily="49" charset="-122"/>
                        </a:rPr>
                        <a:t>B </a:t>
                      </a: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才能完成。 </a:t>
                      </a:r>
                    </a:p>
                  </a:txBody>
                  <a:tcPr marL="91427" marR="91427"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黑体" pitchFamily="49" charset="-122"/>
                          <a:ea typeface="黑体" pitchFamily="49" charset="-122"/>
                        </a:rPr>
                        <a:t>站岗时，下一个站岗的人来了，原本站岗的人才能回去 </a:t>
                      </a:r>
                    </a:p>
                  </a:txBody>
                  <a:tcPr marL="91427" marR="91427"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a:t>工作分解结构</a:t>
            </a:r>
          </a:p>
        </p:txBody>
      </p:sp>
      <p:grpSp>
        <p:nvGrpSpPr>
          <p:cNvPr id="2" name="Organization Chart 3"/>
          <p:cNvGrpSpPr>
            <a:grpSpLocks/>
          </p:cNvGrpSpPr>
          <p:nvPr/>
        </p:nvGrpSpPr>
        <p:grpSpPr bwMode="auto">
          <a:xfrm>
            <a:off x="966788" y="2395538"/>
            <a:ext cx="7489825" cy="3384550"/>
            <a:chOff x="249" y="2069"/>
            <a:chExt cx="4717" cy="2132"/>
          </a:xfrm>
        </p:grpSpPr>
        <p:graphicFrame>
          <p:nvGraphicFramePr>
            <p:cNvPr id="9" name="图示 8"/>
            <p:cNvGraphicFramePr/>
            <p:nvPr/>
          </p:nvGraphicFramePr>
          <p:xfrm>
            <a:off x="249" y="2069"/>
            <a:ext cx="4717" cy="2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16"/>
            <p:cNvGrpSpPr>
              <a:grpSpLocks/>
            </p:cNvGrpSpPr>
            <p:nvPr/>
          </p:nvGrpSpPr>
          <p:grpSpPr bwMode="auto">
            <a:xfrm>
              <a:off x="2426" y="3385"/>
              <a:ext cx="2361" cy="720"/>
              <a:chOff x="2425" y="3022"/>
              <a:chExt cx="2362" cy="720"/>
            </a:xfrm>
          </p:grpSpPr>
          <p:sp>
            <p:nvSpPr>
              <p:cNvPr id="4" name="_s1034"/>
              <p:cNvSpPr>
                <a:spLocks noChangeArrowheads="1"/>
              </p:cNvSpPr>
              <p:nvPr/>
            </p:nvSpPr>
            <p:spPr bwMode="auto">
              <a:xfrm>
                <a:off x="3062" y="3022"/>
                <a:ext cx="1092" cy="288"/>
              </a:xfrm>
              <a:prstGeom prst="roundRect">
                <a:avLst>
                  <a:gd name="adj" fmla="val 16667"/>
                </a:avLst>
              </a:prstGeom>
              <a:solidFill>
                <a:schemeClr val="accent1"/>
              </a:solidFill>
              <a:ln w="9525">
                <a:solidFill>
                  <a:schemeClr val="tx1"/>
                </a:solidFill>
                <a:round/>
                <a:headEnd/>
                <a:tailEnd/>
              </a:ln>
            </p:spPr>
            <p:txBody>
              <a:bodyPr vert="horz" wrap="none" lIns="84655" tIns="42328" rIns="84655" bIns="4232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摘要任务</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2.1</a:t>
                </a:r>
              </a:p>
            </p:txBody>
          </p:sp>
          <p:sp>
            <p:nvSpPr>
              <p:cNvPr id="7" name="_s1037"/>
              <p:cNvSpPr>
                <a:spLocks noChangeArrowheads="1"/>
              </p:cNvSpPr>
              <p:nvPr/>
            </p:nvSpPr>
            <p:spPr bwMode="auto">
              <a:xfrm>
                <a:off x="2425" y="3454"/>
                <a:ext cx="1091" cy="288"/>
              </a:xfrm>
              <a:prstGeom prst="roundRect">
                <a:avLst>
                  <a:gd name="adj" fmla="val 16667"/>
                </a:avLst>
              </a:prstGeom>
              <a:solidFill>
                <a:schemeClr val="accent1"/>
              </a:solidFill>
              <a:ln w="9525">
                <a:solidFill>
                  <a:schemeClr val="tx1"/>
                </a:solidFill>
                <a:round/>
                <a:headEnd/>
                <a:tailEnd/>
              </a:ln>
            </p:spPr>
            <p:txBody>
              <a:bodyPr vert="horz" wrap="none" lIns="84655" tIns="42328" rIns="84655" bIns="4232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任务</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2.1.1</a:t>
                </a:r>
              </a:p>
            </p:txBody>
          </p:sp>
          <p:sp>
            <p:nvSpPr>
              <p:cNvPr id="8" name="_s1038"/>
              <p:cNvSpPr>
                <a:spLocks noChangeArrowheads="1"/>
              </p:cNvSpPr>
              <p:nvPr/>
            </p:nvSpPr>
            <p:spPr bwMode="auto">
              <a:xfrm>
                <a:off x="3698" y="3454"/>
                <a:ext cx="1089" cy="288"/>
              </a:xfrm>
              <a:prstGeom prst="roundRect">
                <a:avLst>
                  <a:gd name="adj" fmla="val 16667"/>
                </a:avLst>
              </a:prstGeom>
              <a:solidFill>
                <a:schemeClr val="accent1"/>
              </a:solidFill>
              <a:ln w="9525">
                <a:solidFill>
                  <a:schemeClr val="tx1"/>
                </a:solidFill>
                <a:round/>
                <a:headEnd/>
                <a:tailEnd/>
              </a:ln>
            </p:spPr>
            <p:txBody>
              <a:bodyPr vert="horz" wrap="none" lIns="84655" tIns="42328" rIns="84655" bIns="42328"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任务</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2.1.2</a:t>
                </a:r>
              </a:p>
            </p:txBody>
          </p:sp>
          <p:cxnSp>
            <p:nvCxnSpPr>
              <p:cNvPr id="60436" name="_s1028"/>
              <p:cNvCxnSpPr>
                <a:cxnSpLocks noChangeShapeType="1"/>
              </p:cNvCxnSpPr>
              <p:nvPr/>
            </p:nvCxnSpPr>
            <p:spPr bwMode="auto">
              <a:xfrm rot="5400000" flipH="1">
                <a:off x="3811" y="3065"/>
                <a:ext cx="144" cy="643"/>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60437" name="_s1029"/>
              <p:cNvCxnSpPr>
                <a:cxnSpLocks noChangeShapeType="1"/>
              </p:cNvCxnSpPr>
              <p:nvPr/>
            </p:nvCxnSpPr>
            <p:spPr bwMode="auto">
              <a:xfrm rot="16200000">
                <a:off x="3168" y="3065"/>
                <a:ext cx="144" cy="643"/>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grpSp>
        <p:cxnSp>
          <p:nvCxnSpPr>
            <p:cNvPr id="60438" name="_s1028"/>
            <p:cNvCxnSpPr>
              <a:cxnSpLocks noChangeShapeType="1"/>
              <a:stCxn id="4" idx="0"/>
              <a:endCxn id="0" idx="2"/>
            </p:cNvCxnSpPr>
            <p:nvPr/>
          </p:nvCxnSpPr>
          <p:spPr bwMode="auto">
            <a:xfrm rot="5400000" flipH="1">
              <a:off x="3162" y="2940"/>
              <a:ext cx="241" cy="650"/>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grpSp>
      <p:sp>
        <p:nvSpPr>
          <p:cNvPr id="60439" name="Text Box 23"/>
          <p:cNvSpPr txBox="1">
            <a:spLocks noChangeArrowheads="1"/>
          </p:cNvSpPr>
          <p:nvPr/>
        </p:nvSpPr>
        <p:spPr bwMode="auto">
          <a:xfrm>
            <a:off x="1036638" y="2468563"/>
            <a:ext cx="2039937"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2000" b="1">
                <a:latin typeface="Times New Roman" pitchFamily="18" charset="0"/>
              </a:rPr>
              <a:t>任务关系树型图</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a:t>WBS</a:t>
            </a:r>
            <a:r>
              <a:rPr lang="zh-CN" altLang="en-US"/>
              <a:t>代码列</a:t>
            </a:r>
          </a:p>
        </p:txBody>
      </p:sp>
      <p:sp>
        <p:nvSpPr>
          <p:cNvPr id="61443" name="Rectangle 3"/>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61444" name="Object 4"/>
          <p:cNvGraphicFramePr>
            <a:graphicFrameLocks noChangeAspect="1"/>
          </p:cNvGraphicFramePr>
          <p:nvPr>
            <p:ph idx="1"/>
          </p:nvPr>
        </p:nvGraphicFramePr>
        <p:xfrm>
          <a:off x="395288" y="1989138"/>
          <a:ext cx="8424862" cy="4319587"/>
        </p:xfrm>
        <a:graphic>
          <a:graphicData uri="http://schemas.openxmlformats.org/presentationml/2006/ole">
            <mc:AlternateContent xmlns:mc="http://schemas.openxmlformats.org/markup-compatibility/2006">
              <mc:Choice xmlns:v="urn:schemas-microsoft-com:vml" Requires="v">
                <p:oleObj spid="_x0000_s61445" name="位图图像" r:id="rId3" imgW="8097380" imgH="3086531" progId="Paint.Picture">
                  <p:embed/>
                </p:oleObj>
              </mc:Choice>
              <mc:Fallback>
                <p:oleObj name="位图图像" r:id="rId3" imgW="8097380" imgH="3086531"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989138"/>
                        <a:ext cx="8424862" cy="431958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750888" y="1095375"/>
            <a:ext cx="8154987" cy="769938"/>
          </a:xfrm>
        </p:spPr>
        <p:txBody>
          <a:bodyPr/>
          <a:lstStyle/>
          <a:p>
            <a:r>
              <a:rPr lang="en-US" altLang="zh-CN"/>
              <a:t>Project </a:t>
            </a:r>
            <a:r>
              <a:rPr lang="zh-CN" altLang="en-US"/>
              <a:t>中创建项目计划文档</a:t>
            </a:r>
          </a:p>
        </p:txBody>
      </p:sp>
      <p:sp>
        <p:nvSpPr>
          <p:cNvPr id="62467" name="Rectangle 3"/>
          <p:cNvSpPr>
            <a:spLocks noGrp="1" noChangeArrowheads="1"/>
          </p:cNvSpPr>
          <p:nvPr>
            <p:ph type="body" idx="1"/>
          </p:nvPr>
        </p:nvSpPr>
        <p:spPr/>
        <p:txBody>
          <a:bodyPr/>
          <a:lstStyle/>
          <a:p>
            <a:r>
              <a:rPr lang="zh-CN" altLang="en-US"/>
              <a:t>新建项目文档</a:t>
            </a:r>
          </a:p>
          <a:p>
            <a:r>
              <a:rPr lang="zh-CN" altLang="en-US"/>
              <a:t>定义常规工作时间</a:t>
            </a:r>
          </a:p>
          <a:p>
            <a:r>
              <a:rPr lang="zh-CN" altLang="en-US"/>
              <a:t>添加分层任务</a:t>
            </a:r>
          </a:p>
          <a:p>
            <a:r>
              <a:rPr lang="zh-CN" altLang="en-US"/>
              <a:t>读取来自</a:t>
            </a:r>
            <a:r>
              <a:rPr lang="en-US" altLang="zh-CN"/>
              <a:t>Excel</a:t>
            </a:r>
            <a:r>
              <a:rPr lang="zh-CN" altLang="en-US"/>
              <a:t>的资料</a:t>
            </a:r>
          </a:p>
          <a:p>
            <a:r>
              <a:rPr lang="zh-CN" altLang="en-US"/>
              <a:t>添加资源</a:t>
            </a:r>
          </a:p>
          <a:p>
            <a:r>
              <a:rPr lang="zh-CN" altLang="en-US"/>
              <a:t>给任务配备资源</a:t>
            </a:r>
          </a:p>
          <a:p>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t>任务相关操作</a:t>
            </a:r>
          </a:p>
        </p:txBody>
      </p:sp>
      <p:sp>
        <p:nvSpPr>
          <p:cNvPr id="63491" name="Rectangle 3"/>
          <p:cNvSpPr>
            <a:spLocks noGrp="1" noChangeArrowheads="1"/>
          </p:cNvSpPr>
          <p:nvPr>
            <p:ph type="body" sz="half" idx="1"/>
          </p:nvPr>
        </p:nvSpPr>
        <p:spPr>
          <a:xfrm>
            <a:off x="1116013" y="1916113"/>
            <a:ext cx="7385050" cy="3700462"/>
          </a:xfrm>
          <a:noFill/>
          <a:ln/>
        </p:spPr>
        <p:txBody>
          <a:bodyPr lIns="91414" tIns="45708" rIns="91414" bIns="45708"/>
          <a:lstStyle/>
          <a:p>
            <a:r>
              <a:rPr lang="zh-CN" altLang="en-US" sz="3300"/>
              <a:t>创建里程碑</a:t>
            </a:r>
            <a:r>
              <a:rPr lang="en-US" altLang="zh-CN" sz="3300"/>
              <a:t>(0</a:t>
            </a:r>
            <a:r>
              <a:rPr lang="zh-CN" altLang="en-US" sz="3300"/>
              <a:t>天</a:t>
            </a:r>
            <a:r>
              <a:rPr lang="en-US" altLang="zh-CN" sz="3300"/>
              <a:t>)</a:t>
            </a:r>
          </a:p>
          <a:p>
            <a:r>
              <a:rPr lang="zh-CN" altLang="en-US" sz="3300"/>
              <a:t>创建周期性任务</a:t>
            </a:r>
          </a:p>
          <a:p>
            <a:r>
              <a:rPr lang="zh-CN" altLang="en-US" sz="3300"/>
              <a:t>创建和删除任务链接</a:t>
            </a:r>
          </a:p>
          <a:p>
            <a:r>
              <a:rPr lang="zh-CN" altLang="en-US" sz="3300"/>
              <a:t>创建任务相关性</a:t>
            </a:r>
          </a:p>
          <a:p>
            <a:r>
              <a:rPr lang="zh-CN" altLang="en-US" sz="3300"/>
              <a:t>设置任务限制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t>工时计算公式</a:t>
            </a:r>
          </a:p>
        </p:txBody>
      </p:sp>
      <p:sp>
        <p:nvSpPr>
          <p:cNvPr id="64515" name="Rectangle 3"/>
          <p:cNvSpPr>
            <a:spLocks noGrp="1" noChangeArrowheads="1"/>
          </p:cNvSpPr>
          <p:nvPr>
            <p:ph type="body" idx="1"/>
          </p:nvPr>
        </p:nvSpPr>
        <p:spPr>
          <a:xfrm>
            <a:off x="684213" y="2060575"/>
            <a:ext cx="8280400" cy="4114800"/>
          </a:xfrm>
        </p:spPr>
        <p:txBody>
          <a:bodyPr/>
          <a:lstStyle/>
          <a:p>
            <a:pPr>
              <a:buFontTx/>
              <a:buNone/>
            </a:pPr>
            <a:r>
              <a:rPr lang="zh-CN" altLang="en-US"/>
              <a:t>工时</a:t>
            </a:r>
            <a:r>
              <a:rPr lang="en-US" altLang="zh-CN"/>
              <a:t>=</a:t>
            </a:r>
            <a:r>
              <a:rPr lang="zh-CN" altLang="en-US"/>
              <a:t>工期</a:t>
            </a:r>
            <a:r>
              <a:rPr lang="en-US" altLang="zh-CN"/>
              <a:t>×</a:t>
            </a:r>
            <a:r>
              <a:rPr lang="zh-CN" altLang="en-US"/>
              <a:t>单位（资源工作分配单位）工期是完成任务所经历的实际时间</a:t>
            </a:r>
          </a:p>
          <a:p>
            <a:pPr lvl="1"/>
            <a:r>
              <a:rPr lang="zh-CN" altLang="en-US"/>
              <a:t>工时是资源执行任务的工作时间</a:t>
            </a:r>
          </a:p>
          <a:p>
            <a:pPr lvl="1"/>
            <a:r>
              <a:rPr lang="zh-CN" altLang="en-US"/>
              <a:t>单位是资源的分配量</a:t>
            </a:r>
          </a:p>
          <a:p>
            <a:r>
              <a:rPr lang="zh-CN" altLang="en-US"/>
              <a:t>全职工作人员的单位一般是</a:t>
            </a:r>
            <a:r>
              <a:rPr lang="en-US" altLang="zh-CN"/>
              <a:t>100%</a:t>
            </a:r>
            <a:br>
              <a:rPr lang="en-US" altLang="zh-CN"/>
            </a:br>
            <a:r>
              <a:rPr lang="zh-CN" altLang="en-US"/>
              <a:t>兼职工作人员的单位一般是</a:t>
            </a:r>
            <a:r>
              <a:rPr lang="en-US" altLang="zh-CN"/>
              <a:t>50%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50825" y="1096963"/>
            <a:ext cx="7793038" cy="536575"/>
          </a:xfrm>
        </p:spPr>
        <p:txBody>
          <a:bodyPr/>
          <a:lstStyle/>
          <a:p>
            <a:r>
              <a:rPr lang="zh-CN" altLang="en-US"/>
              <a:t>详细甘特图</a:t>
            </a:r>
          </a:p>
        </p:txBody>
      </p:sp>
      <p:pic>
        <p:nvPicPr>
          <p:cNvPr id="65539" name="Picture 3"/>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00063" y="1647825"/>
            <a:ext cx="7848600" cy="4914900"/>
          </a:xfrm>
          <a:noFill/>
          <a:ln/>
        </p:spPr>
      </p:pic>
    </p:spTree>
  </p:cSld>
  <p:clrMapOvr>
    <a:masterClrMapping/>
  </p:clrMapOvr>
  <p:timing>
    <p:tnLst>
      <p:par>
        <p:cTn id="1" dur="indefinite" restart="never" nodeType="tmRoot"/>
      </p:par>
    </p:tnLst>
  </p:timing>
</p:sld>
</file>

<file path=ppt/slides/slide58.xml><?xml version="1.0" encoding="UTF-8" standalone="yes"?>
<p:sld xmlns:a="http://schemas.openxmlformats.org/drawingml/2006/main" xmlns:r="http://schemas.openxmlformats.org/officeDocument/2006/relationships" xmlns:p="http://schemas.openxmlformats.org/presentationml/2006/main"><p:cSld><p:spTree><p:nvGrpSpPr><p:cNvPr id="1" name=""/><p:cNvGrpSpPr/><p:nvPr/></p:nvGrpSpPr><p:grpSpPr><a:xfrm><a:off x="0" y="0"/><a:ext cx="0" cy="0"/><a:chOff x="0" y="0"/><a:chExt cx="0" cy="0"/></a:xfrm></p:grpSpPr><p:sp><p:nvSpPr><p:cNvPr id="66562" name="Rectangle 2"/><p:cNvSpPr><a:spLocks noGrp="1" noChangeArrowheads="1"/></p:cNvSpPr><p:nvPr><p:ph type="title"/></p:nvPr></p:nvSpPr><p:spPr/><p:txBody><a:bodyPr/><a:lstStyle/><a:p><a:r><a:rPr lang="zh-CN" altLang="en-US"/><a:t>关键路径</a:t></a:r></a:p></p:txBody></p:sp><p:sp><p:nvSpPr><p:cNvPr id="66563" name="Rectangle 3"/><p:cNvSpPr><a:spLocks noChangeArrowheads="1"/></p:cNvSpPr><p:nvPr/></p:nvSpPr><p:spPr bwMode="auto"><a:xfrm><a:off x="1179513" y="3097213"/><a:ext cx="6786562" cy="661987"/></a:xfrm><a:prstGeom prst="rect"><a:avLst/></a:prstGeom><a:noFill/><a:ln><a:noFill/></a:ln><a:effectLst/><a:extLst><a:ext uri="{909E8E84-426E-40DD-AFC4-6F175D3DCCD1}"><a14:hiddenFill xmlns:a14="http://schemas.microsoft.com/office/drawing/2010/main"><a:solidFill><a:schemeClr val="accent1"/></a:solidFill></a14:hiddenFill></a:ext><a:ext uri="{91240B29-F687-4F45-9708-019B960494DF}"><a14:hiddenLine xmlns:a14="http://schemas.microsoft.com/office/drawing/2010/main" w="9525"><a:solidFill><a:schemeClr val="tx1"/></a:solidFill><a:miter lim="800000"/><a:headEnd/><a:tailEnd/></a14:hiddenLine></a:ext><a:ext uri="{AF507438-7753-43E0-B8FC-AC1667EBCBE1}"><a14:hiddenEffects xmlns:a14="http://schemas.microsoft.com/office/drawing/2010/main"><a:effectLst><a:outerShdw dist="35921" dir="2700000" algn="ctr" rotWithShape="0"><a:schemeClr val="bg2"/></a:outerShdw></a:effectLst></a14:hiddenEffects></a:ext></a:extLst></p:spPr><p:txBody><a:bodyPr lIns="84655" tIns="42328" rIns="84655" bIns="42328" anchor="ctr"/><a:lstStyle/><a:p><a:pPr defTabSz="846138"><a:buFontTx/><a:buChar char="•"/></a:pPr><a:r><a:rPr kumimoji="1" lang="zh-CN" altLang="en-US" sz="2200"><a:solidFill><a:srgbClr val="000000"/></a:solidFill><a:latin typeface=""/></a:rPr><a:t>是贯穿整个项目的一条路径，表明在限定的时间成功完成项目涉及的各任务间的依赖关系。</a:t></a:r></a:p><a:p><a:pPr defTabSz="846138"><a:buFontTx/><a:buChar char="•"/></a:pPr><a:r><a:rPr kumimoji="1" lang="zh-CN" altLang="en-US" sz="2200"><a:solidFill><a:srgbClr val="000000"/></a:solidFill><a:latin typeface=""/></a:rPr><a:t>调整关键路径上任务的时间进度将会影响整个项目的交付时间。</a:t></a:r></a:p><a:p><a:pPr defTabSz="846138"><a:buFontTx/><a:buChar char="•"/></a:pPr><a:r><a:rPr kumimoji="1" lang="zh-CN" altLang="en-US" sz="2200"><a:solidFill><a:srgbClr val="000000"/></a:solidFill><a:latin typeface=""/></a:rPr><a:t>关键路径方法（</a:t></a:r><a:r><a:rPr kumimoji="1" lang="en-US" altLang="zh-CN" sz="2200"><a:solidFill><a:srgbClr val="000000"/></a:solidFill><a:latin typeface=""/></a:rPr><a:t>CRM</a:t></a:r><a:r><a:rPr kumimoji="1" lang="zh-CN" altLang="en-US" sz="2200"><a:solidFill><a:srgbClr val="000000"/></a:solidFill><a:latin typeface=""/></a:rPr><a:t>）图是一种网络图，用于项目的进度控制和协调项目的活动和事件。</a:t></a:r></a:p><a:p><a:pPr defTabSz="846138" eaLnBrk="0" hangingPunct="0"/><a:endParaRPr kumimoji="1" lang="en-US" altLang="zh-CN" sz="2200"><a:latin typeface="Times New Roman" pitchFamily="18" charset="0"/></a:endParaRPr></a:p></p:txBody></p:sp></p:spTree></p:cSld><p:clrMapOvr><a:masterClrMapping/></p:clrMapOvr></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z="3900"/>
              <a:t>最早</a:t>
            </a:r>
            <a:r>
              <a:rPr lang="en-US" altLang="zh-CN" sz="3900"/>
              <a:t>/</a:t>
            </a:r>
            <a:r>
              <a:rPr lang="zh-CN" altLang="en-US" sz="3900"/>
              <a:t>晚完成日期</a:t>
            </a:r>
          </a:p>
        </p:txBody>
      </p:sp>
      <p:sp>
        <p:nvSpPr>
          <p:cNvPr id="67587" name="Rectangle 3"/>
          <p:cNvSpPr>
            <a:spLocks noGrp="1" noChangeArrowheads="1"/>
          </p:cNvSpPr>
          <p:nvPr>
            <p:ph type="body" idx="1"/>
          </p:nvPr>
        </p:nvSpPr>
        <p:spPr/>
        <p:txBody>
          <a:bodyPr/>
          <a:lstStyle/>
          <a:p>
            <a:r>
              <a:rPr lang="zh-CN" altLang="en-US" sz="2200"/>
              <a:t>最早完成日期：根据前置任务和后续任务的最早完成日期、其他限制以及任何调配延迟，任务可能完成的最早日期。</a:t>
            </a:r>
          </a:p>
          <a:p>
            <a:pPr>
              <a:buFontTx/>
              <a:buNone/>
            </a:pPr>
            <a:r>
              <a:rPr lang="zh-CN" altLang="en-US" sz="2200"/>
              <a:t>     	即任务在开始日期和预计工期的基础上能够最早完成的日期。</a:t>
            </a:r>
          </a:p>
          <a:p>
            <a:r>
              <a:rPr lang="zh-CN" altLang="en-US" sz="2200"/>
              <a:t>最晚完成日期：在不延迟项目完成时间的情况下，任务可以完成的最晚日期。该日期基于任务最晚开始日期、前置任务和后续任务的最晚开始和完成日期及其他限制。</a:t>
            </a:r>
          </a:p>
          <a:p>
            <a:pPr>
              <a:buFontTx/>
              <a:buNone/>
            </a:pPr>
            <a:r>
              <a:rPr lang="zh-CN" altLang="en-US" sz="2200"/>
              <a:t>    		即任务在不延迟项目完成时间的情况下能够最晚完成的日期。 </a:t>
            </a:r>
          </a:p>
          <a:p>
            <a:endParaRPr lang="en-US" altLang="zh-CN"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工程策略</a:t>
            </a:r>
          </a:p>
        </p:txBody>
      </p:sp>
      <p:sp>
        <p:nvSpPr>
          <p:cNvPr id="11267" name="Rectangle 3"/>
          <p:cNvSpPr>
            <a:spLocks noGrp="1" noChangeArrowheads="1"/>
          </p:cNvSpPr>
          <p:nvPr>
            <p:ph type="body" idx="1"/>
          </p:nvPr>
        </p:nvSpPr>
        <p:spPr/>
        <p:txBody>
          <a:bodyPr/>
          <a:lstStyle/>
          <a:p>
            <a:r>
              <a:rPr lang="zh-CN" altLang="en-US"/>
              <a:t>任何工程都有如下的策略：</a:t>
            </a:r>
          </a:p>
          <a:p>
            <a:pPr lvl="1"/>
            <a:r>
              <a:rPr lang="zh-CN" altLang="en-US"/>
              <a:t>分而治之</a:t>
            </a:r>
          </a:p>
          <a:p>
            <a:pPr lvl="1"/>
            <a:r>
              <a:rPr lang="zh-CN" altLang="en-US"/>
              <a:t>复用</a:t>
            </a:r>
          </a:p>
          <a:p>
            <a:pPr lvl="1"/>
            <a:r>
              <a:rPr lang="zh-CN" altLang="en-US"/>
              <a:t>折衷优化</a:t>
            </a:r>
          </a:p>
          <a:p>
            <a:pPr lvl="1"/>
            <a:r>
              <a:rPr lang="zh-CN" altLang="en-US"/>
              <a:t>检验并保证质量</a:t>
            </a:r>
          </a:p>
          <a:p>
            <a:r>
              <a:rPr lang="zh-CN" altLang="en-US"/>
              <a:t>软件工程也会充分利用这些策略</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a:t>关键任务</a:t>
            </a:r>
            <a:r>
              <a:rPr lang="en-US" altLang="zh-CN"/>
              <a:t>/</a:t>
            </a:r>
            <a:r>
              <a:rPr lang="zh-CN" altLang="en-US"/>
              <a:t>时差</a:t>
            </a:r>
          </a:p>
        </p:txBody>
      </p:sp>
      <p:sp>
        <p:nvSpPr>
          <p:cNvPr id="68611" name="Rectangle 3"/>
          <p:cNvSpPr>
            <a:spLocks noGrp="1" noChangeArrowheads="1"/>
          </p:cNvSpPr>
          <p:nvPr>
            <p:ph type="body" idx="1"/>
          </p:nvPr>
        </p:nvSpPr>
        <p:spPr/>
        <p:txBody>
          <a:bodyPr/>
          <a:lstStyle/>
          <a:p>
            <a:r>
              <a:rPr lang="zh-CN" altLang="en-US" sz="2600"/>
              <a:t>关键任务是指一旦延迟就会影响项目完成日期的任务。</a:t>
            </a:r>
          </a:p>
          <a:p>
            <a:r>
              <a:rPr lang="zh-CN" altLang="en-US" sz="2600"/>
              <a:t>时差：在不影响其他任务或项目完成日期的情况下，任务可以落后的时间量。</a:t>
            </a:r>
          </a:p>
          <a:p>
            <a:pPr lvl="1"/>
            <a:r>
              <a:rPr lang="zh-CN" altLang="en-US" sz="2200"/>
              <a:t>可用时差是在不延迟其他任务的情况下，任务可以落后的时间量。</a:t>
            </a:r>
          </a:p>
          <a:p>
            <a:pPr lvl="1"/>
            <a:r>
              <a:rPr lang="zh-CN" altLang="en-US" sz="2200"/>
              <a:t>总时差是在不延迟项目的情况下，任务可以落后的总时差。</a:t>
            </a:r>
          </a:p>
          <a:p>
            <a:r>
              <a:rPr lang="zh-CN" altLang="en-US" sz="2600"/>
              <a:t>在典型的项目中，很多任务都有时差，因此即使延迟一小段时间也不会影响其他任务或项目完成日期。</a:t>
            </a:r>
          </a:p>
          <a:p>
            <a:pPr lvl="1"/>
            <a:endParaRPr lang="zh-CN" altLang="en-US" sz="2200"/>
          </a:p>
          <a:p>
            <a:endParaRPr lang="zh-CN" altLang="en-US" sz="2600"/>
          </a:p>
          <a:p>
            <a:endParaRPr lang="en-US" altLang="zh-CN" sz="26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a:t>关键任务</a:t>
            </a:r>
            <a:r>
              <a:rPr lang="en-US" altLang="zh-CN"/>
              <a:t>/</a:t>
            </a:r>
            <a:r>
              <a:rPr lang="zh-CN" altLang="en-US"/>
              <a:t>时差 </a:t>
            </a:r>
            <a:r>
              <a:rPr lang="en-US" altLang="zh-CN"/>
              <a:t>continue</a:t>
            </a:r>
          </a:p>
        </p:txBody>
      </p:sp>
      <p:sp>
        <p:nvSpPr>
          <p:cNvPr id="69635" name="Rectangle 3"/>
          <p:cNvSpPr>
            <a:spLocks noGrp="1" noChangeArrowheads="1"/>
          </p:cNvSpPr>
          <p:nvPr>
            <p:ph type="body" idx="1"/>
          </p:nvPr>
        </p:nvSpPr>
        <p:spPr/>
        <p:txBody>
          <a:bodyPr/>
          <a:lstStyle/>
          <a:p>
            <a:pPr fontAlgn="b">
              <a:lnSpc>
                <a:spcPct val="90000"/>
              </a:lnSpc>
              <a:buFontTx/>
              <a:buNone/>
            </a:pPr>
            <a:r>
              <a:rPr lang="zh-CN" altLang="en-US" sz="1800">
                <a:solidFill>
                  <a:srgbClr val="343941"/>
                </a:solidFill>
              </a:rPr>
              <a:t>当一项任务满足以下任何一个条件时，该任务即成为关键任务：</a:t>
            </a:r>
          </a:p>
          <a:p>
            <a:pPr fontAlgn="b">
              <a:lnSpc>
                <a:spcPct val="90000"/>
              </a:lnSpc>
            </a:pPr>
            <a:r>
              <a:rPr lang="zh-CN" altLang="en-US" sz="1800">
                <a:solidFill>
                  <a:srgbClr val="343941"/>
                </a:solidFill>
              </a:rPr>
              <a:t>该任务没有时差。 </a:t>
            </a:r>
          </a:p>
          <a:p>
            <a:pPr fontAlgn="b">
              <a:lnSpc>
                <a:spcPct val="90000"/>
              </a:lnSpc>
            </a:pPr>
            <a:r>
              <a:rPr lang="zh-CN" altLang="en-US" sz="1800">
                <a:solidFill>
                  <a:srgbClr val="343941"/>
                </a:solidFill>
              </a:rPr>
              <a:t>该任务有“必须开始于”</a:t>
            </a:r>
            <a:r>
              <a:rPr lang="en-US" altLang="zh-CN" sz="1800">
                <a:solidFill>
                  <a:srgbClr val="343941"/>
                </a:solidFill>
              </a:rPr>
              <a:t>(MSO) </a:t>
            </a:r>
            <a:r>
              <a:rPr lang="zh-CN" altLang="en-US" sz="1800">
                <a:solidFill>
                  <a:srgbClr val="343941"/>
                </a:solidFill>
              </a:rPr>
              <a:t>或“必须完成于”</a:t>
            </a:r>
            <a:r>
              <a:rPr lang="en-US" altLang="zh-CN" sz="1800">
                <a:solidFill>
                  <a:srgbClr val="343941"/>
                </a:solidFill>
              </a:rPr>
              <a:t>(MFO) </a:t>
            </a:r>
            <a:r>
              <a:rPr lang="zh-CN" altLang="en-US" sz="1800">
                <a:solidFill>
                  <a:srgbClr val="343941"/>
                </a:solidFill>
              </a:rPr>
              <a:t>的日期限制 （</a:t>
            </a:r>
            <a:r>
              <a:rPr lang="zh-CN" altLang="en-US" sz="1600" i="1">
                <a:solidFill>
                  <a:srgbClr val="343941"/>
                </a:solidFill>
              </a:rPr>
              <a:t>限制：对任务的开始日期或完成日期设置的限制。可以指定任务在特定日期开始，或者不晚于特定日期完成。限制可以是弹性的（未指定特定日期</a:t>
            </a:r>
            <a:r>
              <a:rPr lang="zh-CN" altLang="en-US" sz="1800">
                <a:solidFill>
                  <a:srgbClr val="343941"/>
                </a:solidFill>
              </a:rPr>
              <a:t>），也可以是非弹性的（</a:t>
            </a:r>
            <a:r>
              <a:rPr lang="zh-CN" altLang="en-US" sz="1600" i="1">
                <a:solidFill>
                  <a:srgbClr val="343941"/>
                </a:solidFill>
              </a:rPr>
              <a:t>指定了特定日期</a:t>
            </a:r>
            <a:r>
              <a:rPr lang="zh-CN" altLang="en-US" sz="1800">
                <a:solidFill>
                  <a:srgbClr val="343941"/>
                </a:solidFill>
              </a:rPr>
              <a:t>）。</a:t>
            </a:r>
          </a:p>
          <a:p>
            <a:pPr fontAlgn="b">
              <a:lnSpc>
                <a:spcPct val="90000"/>
              </a:lnSpc>
            </a:pPr>
            <a:r>
              <a:rPr lang="zh-CN" altLang="en-US" sz="1800">
                <a:solidFill>
                  <a:srgbClr val="343941"/>
                </a:solidFill>
              </a:rPr>
              <a:t>在一个从开始日期排定的项目中，该任务有“越晚越好”</a:t>
            </a:r>
            <a:r>
              <a:rPr lang="en-US" altLang="zh-CN" sz="1800">
                <a:solidFill>
                  <a:srgbClr val="343941"/>
                </a:solidFill>
              </a:rPr>
              <a:t>(ALAP) </a:t>
            </a:r>
            <a:r>
              <a:rPr lang="zh-CN" altLang="en-US" sz="1800">
                <a:solidFill>
                  <a:srgbClr val="343941"/>
                </a:solidFill>
              </a:rPr>
              <a:t>的限制。 </a:t>
            </a:r>
          </a:p>
          <a:p>
            <a:pPr fontAlgn="b">
              <a:lnSpc>
                <a:spcPct val="90000"/>
              </a:lnSpc>
            </a:pPr>
            <a:r>
              <a:rPr lang="zh-CN" altLang="en-US" sz="1800">
                <a:solidFill>
                  <a:srgbClr val="343941"/>
                </a:solidFill>
              </a:rPr>
              <a:t>在一个从完成日期排定的项目中，该任务有“越早越好”</a:t>
            </a:r>
            <a:r>
              <a:rPr lang="en-US" altLang="zh-CN" sz="1800">
                <a:solidFill>
                  <a:srgbClr val="343941"/>
                </a:solidFill>
              </a:rPr>
              <a:t>(ASAP) </a:t>
            </a:r>
            <a:r>
              <a:rPr lang="zh-CN" altLang="en-US" sz="1800">
                <a:solidFill>
                  <a:srgbClr val="343941"/>
                </a:solidFill>
              </a:rPr>
              <a:t>的限制。 </a:t>
            </a:r>
          </a:p>
          <a:p>
            <a:pPr fontAlgn="b">
              <a:lnSpc>
                <a:spcPct val="90000"/>
              </a:lnSpc>
            </a:pPr>
            <a:r>
              <a:rPr lang="zh-CN" altLang="en-US" sz="1800">
                <a:solidFill>
                  <a:srgbClr val="343941"/>
                </a:solidFill>
              </a:rPr>
              <a:t>该任务的完成日期等同于或超出期限 （</a:t>
            </a:r>
            <a:r>
              <a:rPr lang="zh-CN" altLang="en-US" sz="1600" i="1">
                <a:solidFill>
                  <a:srgbClr val="343941"/>
                </a:solidFill>
              </a:rPr>
              <a:t>期限：表明希望完成任务的目标日期。如果期限日期已过而任务仍未完成，</a:t>
            </a:r>
            <a:r>
              <a:rPr lang="en-US" altLang="zh-CN" sz="1600" i="1">
                <a:solidFill>
                  <a:srgbClr val="343941"/>
                </a:solidFill>
              </a:rPr>
              <a:t>Project </a:t>
            </a:r>
            <a:r>
              <a:rPr lang="zh-CN" altLang="en-US" sz="1600" i="1">
                <a:solidFill>
                  <a:srgbClr val="343941"/>
                </a:solidFill>
              </a:rPr>
              <a:t>就会显示一个标记。</a:t>
            </a:r>
            <a:r>
              <a:rPr lang="zh-CN" altLang="en-US" sz="1800">
                <a:solidFill>
                  <a:srgbClr val="343941"/>
                </a:solidFill>
              </a:rPr>
              <a:t>）日期。 </a:t>
            </a:r>
          </a:p>
          <a:p>
            <a:pPr fontAlgn="b">
              <a:lnSpc>
                <a:spcPct val="90000"/>
              </a:lnSpc>
            </a:pPr>
            <a:r>
              <a:rPr lang="zh-CN" altLang="en-US" sz="1800">
                <a:solidFill>
                  <a:srgbClr val="343941"/>
                </a:solidFill>
              </a:rPr>
              <a:t>当一项任务标记为已完成时，就不再是关键任务，因为它不再影响后续任务的完成或项目完成日期。</a:t>
            </a:r>
          </a:p>
          <a:p>
            <a:pPr>
              <a:lnSpc>
                <a:spcPct val="90000"/>
              </a:lnSpc>
            </a:pPr>
            <a:endParaRPr lang="en-US" altLang="zh-CN"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b="1">
                <a:solidFill>
                  <a:srgbClr val="343941"/>
                </a:solidFill>
              </a:rPr>
              <a:t>关键路径显示项目的内容</a:t>
            </a:r>
          </a:p>
        </p:txBody>
      </p:sp>
      <p:sp>
        <p:nvSpPr>
          <p:cNvPr id="70659" name="Rectangle 3"/>
          <p:cNvSpPr>
            <a:spLocks noGrp="1" noChangeArrowheads="1"/>
          </p:cNvSpPr>
          <p:nvPr>
            <p:ph type="body" idx="1"/>
          </p:nvPr>
        </p:nvSpPr>
        <p:spPr/>
        <p:txBody>
          <a:bodyPr/>
          <a:lstStyle/>
          <a:p>
            <a:pPr fontAlgn="b"/>
            <a:r>
              <a:rPr lang="zh-CN" altLang="en-US" sz="2900">
                <a:solidFill>
                  <a:srgbClr val="343941"/>
                </a:solidFill>
              </a:rPr>
              <a:t>通过了解和跟踪项目的关键路径和分配给关键任务 的资源，就可以确定哪些任务会影响项目的完成日期以及项目能否按时完成。</a:t>
            </a:r>
          </a:p>
          <a:p>
            <a:pPr fontAlgn="b"/>
            <a:endParaRPr lang="zh-CN" altLang="en-US" sz="2900">
              <a:solidFill>
                <a:srgbClr val="343941"/>
              </a:solidFill>
            </a:endParaRPr>
          </a:p>
          <a:p>
            <a:endParaRPr lang="en-US" altLang="zh-CN" sz="29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任务节点表示</a:t>
            </a:r>
          </a:p>
        </p:txBody>
      </p:sp>
      <p:sp>
        <p:nvSpPr>
          <p:cNvPr id="71683" name="Rectangle 3"/>
          <p:cNvSpPr>
            <a:spLocks noGrp="1" noChangeArrowheads="1"/>
          </p:cNvSpPr>
          <p:nvPr>
            <p:ph type="body" sz="half" idx="1"/>
          </p:nvPr>
        </p:nvSpPr>
        <p:spPr>
          <a:xfrm>
            <a:off x="457200" y="1600200"/>
            <a:ext cx="7631113" cy="2898775"/>
          </a:xfrm>
        </p:spPr>
        <p:txBody>
          <a:bodyPr/>
          <a:lstStyle/>
          <a:p>
            <a:r>
              <a:rPr lang="zh-CN" altLang="en-US" sz="2800"/>
              <a:t>任务节点</a:t>
            </a:r>
          </a:p>
          <a:p>
            <a:endParaRPr lang="zh-CN" altLang="en-US" sz="2800"/>
          </a:p>
          <a:p>
            <a:endParaRPr lang="zh-CN" altLang="en-US" sz="2800"/>
          </a:p>
          <a:p>
            <a:endParaRPr lang="zh-CN" altLang="en-US" sz="2800"/>
          </a:p>
          <a:p>
            <a:r>
              <a:rPr lang="zh-CN" altLang="en-US" sz="2800"/>
              <a:t>任务链接</a:t>
            </a:r>
          </a:p>
        </p:txBody>
      </p:sp>
      <p:sp>
        <p:nvSpPr>
          <p:cNvPr id="716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1685" name="Rectangle 5"/>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1686" name="Group 6"/>
          <p:cNvGraphicFramePr>
            <a:graphicFrameLocks noGrp="1"/>
          </p:cNvGraphicFramePr>
          <p:nvPr>
            <p:ph sz="half" idx="2"/>
          </p:nvPr>
        </p:nvGraphicFramePr>
        <p:xfrm>
          <a:off x="842963" y="2755900"/>
          <a:ext cx="4500562" cy="1106488"/>
        </p:xfrm>
        <a:graphic>
          <a:graphicData uri="http://schemas.openxmlformats.org/drawingml/2006/table">
            <a:tbl>
              <a:tblPr/>
              <a:tblGrid>
                <a:gridCol w="1498600"/>
                <a:gridCol w="1501775"/>
                <a:gridCol w="1500187"/>
              </a:tblGrid>
              <a:tr h="369888">
                <a:tc>
                  <a:txBody>
                    <a:bodyPr/>
                    <a:lstStyle/>
                    <a:p>
                      <a:pPr marL="0" marR="0" lvl="0" indent="0" algn="ctr" defTabSz="987425"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rgbClr val="003366"/>
                          </a:solidFill>
                          <a:effectLst/>
                          <a:latin typeface="Arial" pitchFamily="34" charset="0"/>
                          <a:ea typeface="宋体" pitchFamily="2" charset="-122"/>
                        </a:rPr>
                        <a:t>最早开始时间</a:t>
                      </a:r>
                    </a:p>
                  </a:txBody>
                  <a:tcPr marL="91414" marR="91414"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20000"/>
                        </a:spcBef>
                        <a:spcAft>
                          <a:spcPct val="0"/>
                        </a:spcAft>
                        <a:buClrTx/>
                        <a:buSzTx/>
                        <a:buFontTx/>
                        <a:buNone/>
                        <a:tabLst/>
                      </a:pPr>
                      <a:r>
                        <a:rPr kumimoji="0" lang="zh-CN" altLang="en-US" sz="1400" b="1" i="0" u="none" strike="noStrike" cap="none" normalizeH="0" baseline="0" smtClean="0">
                          <a:ln>
                            <a:noFill/>
                          </a:ln>
                          <a:solidFill>
                            <a:srgbClr val="660033"/>
                          </a:solidFill>
                          <a:effectLst/>
                          <a:latin typeface="Arial" pitchFamily="34" charset="0"/>
                          <a:ea typeface="宋体" pitchFamily="2" charset="-122"/>
                        </a:rPr>
                        <a:t>持续时间</a:t>
                      </a:r>
                    </a:p>
                  </a:txBody>
                  <a:tcPr marL="89976" marR="89976" marT="46788" marB="4678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rgbClr val="003366"/>
                          </a:solidFill>
                          <a:effectLst/>
                          <a:latin typeface="Arial" pitchFamily="34" charset="0"/>
                          <a:ea typeface="宋体" pitchFamily="2" charset="-122"/>
                        </a:rPr>
                        <a:t>最早结束时间</a:t>
                      </a:r>
                    </a:p>
                  </a:txBody>
                  <a:tcPr marL="91414" marR="91414"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368300">
                <a:tc>
                  <a:txBody>
                    <a:bodyPr/>
                    <a:lstStyle/>
                    <a:p>
                      <a:pPr marL="0" marR="0" lvl="0" indent="0" algn="ctr" defTabSz="987425" rtl="0" eaLnBrk="1" fontAlgn="base" latinLnBrk="0" hangingPunct="1">
                        <a:lnSpc>
                          <a:spcPct val="100000"/>
                        </a:lnSpc>
                        <a:spcBef>
                          <a:spcPct val="20000"/>
                        </a:spcBef>
                        <a:spcAft>
                          <a:spcPct val="0"/>
                        </a:spcAft>
                        <a:buClrTx/>
                        <a:buSzTx/>
                        <a:buFontTx/>
                        <a:buNone/>
                        <a:tabLst/>
                      </a:pPr>
                      <a:r>
                        <a:rPr kumimoji="0" lang="zh-CN" altLang="en-US" sz="1400" b="1" i="0" u="none" strike="noStrike" cap="none" normalizeH="0" baseline="0" smtClean="0">
                          <a:ln>
                            <a:noFill/>
                          </a:ln>
                          <a:solidFill>
                            <a:srgbClr val="008000"/>
                          </a:solidFill>
                          <a:effectLst/>
                          <a:latin typeface="Arial" pitchFamily="34" charset="0"/>
                          <a:ea typeface="宋体" pitchFamily="2" charset="-122"/>
                        </a:rPr>
                        <a:t>任务标识号</a:t>
                      </a:r>
                    </a:p>
                  </a:txBody>
                  <a:tcPr marL="91414" marR="91414"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20000"/>
                        </a:spcBef>
                        <a:spcAft>
                          <a:spcPct val="0"/>
                        </a:spcAft>
                        <a:buClrTx/>
                        <a:buSzTx/>
                        <a:buFontTx/>
                        <a:buNone/>
                        <a:tabLst/>
                      </a:pPr>
                      <a:r>
                        <a:rPr kumimoji="0" lang="zh-CN" altLang="en-US" sz="1400" b="1" i="0" u="none" strike="noStrike" cap="none" normalizeH="0" baseline="0" smtClean="0">
                          <a:ln>
                            <a:noFill/>
                          </a:ln>
                          <a:solidFill>
                            <a:srgbClr val="FF0000"/>
                          </a:solidFill>
                          <a:effectLst/>
                          <a:latin typeface="Arial" pitchFamily="34" charset="0"/>
                          <a:ea typeface="宋体" pitchFamily="2" charset="-122"/>
                        </a:rPr>
                        <a:t>时差</a:t>
                      </a:r>
                    </a:p>
                  </a:txBody>
                  <a:tcPr marL="91414" marR="91414"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ctr" defTabSz="987425"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rgbClr val="660066"/>
                          </a:solidFill>
                          <a:effectLst/>
                          <a:latin typeface="Arial" pitchFamily="34" charset="0"/>
                          <a:ea typeface="宋体" pitchFamily="2" charset="-122"/>
                        </a:rPr>
                        <a:t>最晚开始时间</a:t>
                      </a:r>
                    </a:p>
                  </a:txBody>
                  <a:tcPr marL="91414" marR="91414"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rgbClr val="660066"/>
                          </a:solidFill>
                          <a:effectLst/>
                          <a:latin typeface="Arial" pitchFamily="34" charset="0"/>
                          <a:ea typeface="宋体" pitchFamily="2" charset="-122"/>
                        </a:rPr>
                        <a:t>最晚结束时间</a:t>
                      </a:r>
                    </a:p>
                  </a:txBody>
                  <a:tcPr marL="91414" marR="91414"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sp>
        <p:nvSpPr>
          <p:cNvPr id="71704" name="AutoShape 24"/>
          <p:cNvSpPr>
            <a:spLocks noChangeArrowheads="1"/>
          </p:cNvSpPr>
          <p:nvPr/>
        </p:nvSpPr>
        <p:spPr bwMode="auto">
          <a:xfrm>
            <a:off x="3059113" y="1628775"/>
            <a:ext cx="3744912" cy="647700"/>
          </a:xfrm>
          <a:prstGeom prst="wedgeRoundRectCallout">
            <a:avLst>
              <a:gd name="adj1" fmla="val -44657"/>
              <a:gd name="adj2" fmla="val 2000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lstStyle/>
          <a:p>
            <a:pPr algn="ctr"/>
            <a:r>
              <a:rPr lang="en-US" altLang="zh-CN">
                <a:latin typeface="Tahoma" pitchFamily="34" charset="0"/>
              </a:rPr>
              <a:t>=</a:t>
            </a:r>
            <a:r>
              <a:rPr lang="zh-CN" altLang="en-US">
                <a:latin typeface="Tahoma" pitchFamily="34" charset="0"/>
              </a:rPr>
              <a:t>最早结束时间</a:t>
            </a:r>
            <a:r>
              <a:rPr lang="en-US" altLang="zh-CN">
                <a:latin typeface="Tahoma" pitchFamily="34" charset="0"/>
              </a:rPr>
              <a:t>-</a:t>
            </a:r>
            <a:r>
              <a:rPr lang="zh-CN" altLang="en-US">
                <a:latin typeface="Tahoma" pitchFamily="34" charset="0"/>
              </a:rPr>
              <a:t>最早开始时间</a:t>
            </a:r>
          </a:p>
          <a:p>
            <a:pPr algn="ctr"/>
            <a:r>
              <a:rPr lang="en-US" altLang="zh-CN">
                <a:latin typeface="Tahoma" pitchFamily="34" charset="0"/>
              </a:rPr>
              <a:t>=</a:t>
            </a:r>
            <a:r>
              <a:rPr lang="zh-CN" altLang="en-US">
                <a:latin typeface="Tahoma" pitchFamily="34" charset="0"/>
              </a:rPr>
              <a:t>最晚结束时间</a:t>
            </a:r>
            <a:r>
              <a:rPr lang="en-US" altLang="zh-CN">
                <a:latin typeface="Tahoma" pitchFamily="34" charset="0"/>
              </a:rPr>
              <a:t>-</a:t>
            </a:r>
            <a:r>
              <a:rPr lang="zh-CN" altLang="en-US">
                <a:latin typeface="Tahoma" pitchFamily="34" charset="0"/>
              </a:rPr>
              <a:t>最晚开始时间</a:t>
            </a:r>
          </a:p>
        </p:txBody>
      </p:sp>
      <p:sp>
        <p:nvSpPr>
          <p:cNvPr id="71705" name="AutoShape 25"/>
          <p:cNvSpPr>
            <a:spLocks noChangeArrowheads="1"/>
          </p:cNvSpPr>
          <p:nvPr/>
        </p:nvSpPr>
        <p:spPr bwMode="auto">
          <a:xfrm>
            <a:off x="5472113" y="2420938"/>
            <a:ext cx="3457575" cy="646112"/>
          </a:xfrm>
          <a:prstGeom prst="wedgeRoundRectCallout">
            <a:avLst>
              <a:gd name="adj1" fmla="val -45681"/>
              <a:gd name="adj2" fmla="val 12683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lstStyle/>
          <a:p>
            <a:pPr algn="ctr"/>
            <a:r>
              <a:rPr lang="en-US" altLang="zh-CN">
                <a:latin typeface="Tahoma" pitchFamily="34" charset="0"/>
              </a:rPr>
              <a:t>=</a:t>
            </a:r>
            <a:r>
              <a:rPr lang="zh-CN" altLang="en-US">
                <a:latin typeface="Tahoma" pitchFamily="34" charset="0"/>
              </a:rPr>
              <a:t>最晚结束时间</a:t>
            </a:r>
            <a:r>
              <a:rPr lang="en-US" altLang="zh-CN">
                <a:latin typeface="Tahoma" pitchFamily="34" charset="0"/>
              </a:rPr>
              <a:t>-</a:t>
            </a:r>
            <a:r>
              <a:rPr lang="zh-CN" altLang="en-US">
                <a:latin typeface="Tahoma" pitchFamily="34" charset="0"/>
              </a:rPr>
              <a:t>最早结束时间</a:t>
            </a:r>
          </a:p>
          <a:p>
            <a:pPr algn="ctr"/>
            <a:r>
              <a:rPr lang="en-US" altLang="zh-CN">
                <a:latin typeface="Tahoma" pitchFamily="34" charset="0"/>
              </a:rPr>
              <a:t>=</a:t>
            </a:r>
            <a:r>
              <a:rPr lang="zh-CN" altLang="en-US">
                <a:latin typeface="Tahoma" pitchFamily="34" charset="0"/>
              </a:rPr>
              <a:t>最晚开始时间</a:t>
            </a:r>
            <a:r>
              <a:rPr lang="en-US" altLang="zh-CN">
                <a:latin typeface="Tahoma" pitchFamily="34" charset="0"/>
              </a:rPr>
              <a:t>-</a:t>
            </a:r>
            <a:r>
              <a:rPr lang="zh-CN" altLang="en-US">
                <a:latin typeface="Tahoma" pitchFamily="34" charset="0"/>
              </a:rPr>
              <a:t>最早开始时间</a:t>
            </a:r>
          </a:p>
        </p:txBody>
      </p:sp>
      <p:sp>
        <p:nvSpPr>
          <p:cNvPr id="71706" name="AutoShape 26"/>
          <p:cNvSpPr>
            <a:spLocks noChangeArrowheads="1"/>
          </p:cNvSpPr>
          <p:nvPr/>
        </p:nvSpPr>
        <p:spPr bwMode="auto">
          <a:xfrm>
            <a:off x="3851275" y="4221163"/>
            <a:ext cx="1441450" cy="576262"/>
          </a:xfrm>
          <a:prstGeom prst="wedgeEllipseCallout">
            <a:avLst>
              <a:gd name="adj1" fmla="val -62227"/>
              <a:gd name="adj2" fmla="val -1301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lstStyle/>
          <a:p>
            <a:pPr algn="ctr"/>
            <a:r>
              <a:rPr lang="zh-CN" altLang="en-US">
                <a:latin typeface="Tahoma" pitchFamily="34" charset="0"/>
              </a:rPr>
              <a:t>工期</a:t>
            </a:r>
          </a:p>
        </p:txBody>
      </p:sp>
      <p:graphicFrame>
        <p:nvGraphicFramePr>
          <p:cNvPr id="71707" name="Group 27"/>
          <p:cNvGraphicFramePr>
            <a:graphicFrameLocks noGrp="1"/>
          </p:cNvGraphicFramePr>
          <p:nvPr/>
        </p:nvGraphicFramePr>
        <p:xfrm>
          <a:off x="1454150" y="5113338"/>
          <a:ext cx="2908300" cy="936625"/>
        </p:xfrm>
        <a:graphic>
          <a:graphicData uri="http://schemas.openxmlformats.org/drawingml/2006/table">
            <a:tbl>
              <a:tblPr/>
              <a:tblGrid>
                <a:gridCol w="965200"/>
                <a:gridCol w="952500"/>
                <a:gridCol w="990600"/>
              </a:tblGrid>
              <a:tr h="34607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3366"/>
                          </a:solidFill>
                          <a:effectLst/>
                          <a:latin typeface="Arial" pitchFamily="34" charset="0"/>
                          <a:ea typeface="宋体" pitchFamily="2" charset="-122"/>
                        </a:rPr>
                        <a:t>5</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660033"/>
                          </a:solidFill>
                          <a:effectLst/>
                          <a:latin typeface="Arial" pitchFamily="34" charset="0"/>
                          <a:ea typeface="宋体" pitchFamily="2" charset="-122"/>
                        </a:rPr>
                        <a:t>4</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3366"/>
                          </a:solidFill>
                          <a:effectLst/>
                          <a:latin typeface="Arial" pitchFamily="34" charset="0"/>
                          <a:ea typeface="宋体" pitchFamily="2" charset="-122"/>
                        </a:rPr>
                        <a:t>9</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342900">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8000"/>
                          </a:solidFill>
                          <a:effectLst/>
                          <a:latin typeface="Arial" pitchFamily="34" charset="0"/>
                          <a:ea typeface="宋体" pitchFamily="2" charset="-122"/>
                        </a:rPr>
                        <a:t>4</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pitchFamily="34" charset="0"/>
                          <a:ea typeface="宋体" pitchFamily="2" charset="-122"/>
                        </a:rPr>
                        <a:t>21</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660066"/>
                          </a:solidFill>
                          <a:effectLst/>
                          <a:latin typeface="Arial" pitchFamily="34" charset="0"/>
                          <a:ea typeface="宋体" pitchFamily="2" charset="-122"/>
                        </a:rPr>
                        <a:t>26</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660066"/>
                          </a:solidFill>
                          <a:effectLst/>
                          <a:latin typeface="Arial" pitchFamily="34" charset="0"/>
                          <a:ea typeface="宋体" pitchFamily="2" charset="-122"/>
                        </a:rPr>
                        <a:t>30</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1725" name="Group 45"/>
          <p:cNvGraphicFramePr>
            <a:graphicFrameLocks noGrp="1"/>
          </p:cNvGraphicFramePr>
          <p:nvPr/>
        </p:nvGraphicFramePr>
        <p:xfrm>
          <a:off x="5454650" y="5113338"/>
          <a:ext cx="2908300" cy="936625"/>
        </p:xfrm>
        <a:graphic>
          <a:graphicData uri="http://schemas.openxmlformats.org/drawingml/2006/table">
            <a:tbl>
              <a:tblPr/>
              <a:tblGrid>
                <a:gridCol w="966788"/>
                <a:gridCol w="952500"/>
                <a:gridCol w="989012"/>
              </a:tblGrid>
              <a:tr h="34607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3366"/>
                          </a:solidFill>
                          <a:effectLst/>
                          <a:latin typeface="Arial" pitchFamily="34" charset="0"/>
                          <a:ea typeface="宋体" pitchFamily="2" charset="-122"/>
                        </a:rPr>
                        <a:t>9</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660033"/>
                          </a:solidFill>
                          <a:effectLst/>
                          <a:latin typeface="Arial" pitchFamily="34" charset="0"/>
                          <a:ea typeface="宋体" pitchFamily="2" charset="-122"/>
                        </a:rPr>
                        <a:t>7</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3366"/>
                          </a:solidFill>
                          <a:effectLst/>
                          <a:latin typeface="Arial" pitchFamily="34" charset="0"/>
                          <a:ea typeface="宋体" pitchFamily="2" charset="-122"/>
                        </a:rPr>
                        <a:t>16</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342900">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8000"/>
                          </a:solidFill>
                          <a:effectLst/>
                          <a:latin typeface="Arial" pitchFamily="34" charset="0"/>
                          <a:ea typeface="宋体" pitchFamily="2" charset="-122"/>
                        </a:rPr>
                        <a:t>7</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Arial" pitchFamily="34" charset="0"/>
                          <a:ea typeface="宋体" pitchFamily="2" charset="-122"/>
                        </a:rPr>
                        <a:t>11</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660066"/>
                          </a:solidFill>
                          <a:effectLst/>
                          <a:latin typeface="Arial" pitchFamily="34" charset="0"/>
                          <a:ea typeface="宋体" pitchFamily="2" charset="-122"/>
                        </a:rPr>
                        <a:t>30</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660066"/>
                          </a:solidFill>
                          <a:effectLst/>
                          <a:latin typeface="Arial" pitchFamily="34" charset="0"/>
                          <a:ea typeface="宋体" pitchFamily="2" charset="-122"/>
                        </a:rPr>
                        <a:t>37</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cxnSp>
        <p:nvCxnSpPr>
          <p:cNvPr id="71743" name="AutoShape 63"/>
          <p:cNvCxnSpPr>
            <a:cxnSpLocks noChangeShapeType="1"/>
            <a:stCxn id="0" idx="3"/>
            <a:endCxn id="0" idx="1"/>
          </p:cNvCxnSpPr>
          <p:nvPr/>
        </p:nvCxnSpPr>
        <p:spPr bwMode="auto">
          <a:xfrm>
            <a:off x="4638675" y="6154738"/>
            <a:ext cx="11604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t>网络初始状态</a:t>
            </a:r>
          </a:p>
        </p:txBody>
      </p:sp>
      <p:sp>
        <p:nvSpPr>
          <p:cNvPr id="72707" name="Rectangle 3"/>
          <p:cNvSpPr>
            <a:spLocks noChangeArrowheads="1"/>
          </p:cNvSpPr>
          <p:nvPr/>
        </p:nvSpPr>
        <p:spPr bwMode="auto">
          <a:xfrm>
            <a:off x="0"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2708" name="Group 4"/>
          <p:cNvGraphicFramePr>
            <a:graphicFrameLocks noGrp="1"/>
          </p:cNvGraphicFramePr>
          <p:nvPr/>
        </p:nvGraphicFramePr>
        <p:xfrm>
          <a:off x="328613" y="3186113"/>
          <a:ext cx="1414462" cy="547687"/>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1</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2726" name="Group 22"/>
          <p:cNvGraphicFramePr>
            <a:graphicFrameLocks noGrp="1"/>
          </p:cNvGraphicFramePr>
          <p:nvPr/>
        </p:nvGraphicFramePr>
        <p:xfrm>
          <a:off x="2233613" y="2219325"/>
          <a:ext cx="1414462" cy="547688"/>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2</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2744" name="Group 40"/>
          <p:cNvGraphicFramePr>
            <a:graphicFrameLocks noGrp="1"/>
          </p:cNvGraphicFramePr>
          <p:nvPr/>
        </p:nvGraphicFramePr>
        <p:xfrm>
          <a:off x="2259013" y="3371850"/>
          <a:ext cx="1414462" cy="547688"/>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3</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2762" name="Group 58"/>
          <p:cNvGraphicFramePr>
            <a:graphicFrameLocks noGrp="1"/>
          </p:cNvGraphicFramePr>
          <p:nvPr/>
        </p:nvGraphicFramePr>
        <p:xfrm>
          <a:off x="4006850" y="2235200"/>
          <a:ext cx="1414463" cy="547688"/>
        </p:xfrm>
        <a:graphic>
          <a:graphicData uri="http://schemas.openxmlformats.org/drawingml/2006/table">
            <a:tbl>
              <a:tblPr/>
              <a:tblGrid>
                <a:gridCol w="468313"/>
                <a:gridCol w="465137"/>
                <a:gridCol w="481013"/>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2780" name="Group 76"/>
          <p:cNvGraphicFramePr>
            <a:graphicFrameLocks noGrp="1"/>
          </p:cNvGraphicFramePr>
          <p:nvPr/>
        </p:nvGraphicFramePr>
        <p:xfrm>
          <a:off x="4457700" y="3430588"/>
          <a:ext cx="1414463" cy="547687"/>
        </p:xfrm>
        <a:graphic>
          <a:graphicData uri="http://schemas.openxmlformats.org/drawingml/2006/table">
            <a:tbl>
              <a:tblPr/>
              <a:tblGrid>
                <a:gridCol w="469900"/>
                <a:gridCol w="463550"/>
                <a:gridCol w="481013"/>
              </a:tblGrid>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6</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2798" name="Group 94"/>
          <p:cNvGraphicFramePr>
            <a:graphicFrameLocks noGrp="1"/>
          </p:cNvGraphicFramePr>
          <p:nvPr/>
        </p:nvGraphicFramePr>
        <p:xfrm>
          <a:off x="7615238" y="3098800"/>
          <a:ext cx="1414462" cy="547688"/>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9</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2816" name="Group 112"/>
          <p:cNvGraphicFramePr>
            <a:graphicFrameLocks noGrp="1"/>
          </p:cNvGraphicFramePr>
          <p:nvPr/>
        </p:nvGraphicFramePr>
        <p:xfrm>
          <a:off x="2281238" y="4291013"/>
          <a:ext cx="1414462" cy="547687"/>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4</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2834" name="Group 130"/>
          <p:cNvGraphicFramePr>
            <a:graphicFrameLocks noGrp="1"/>
          </p:cNvGraphicFramePr>
          <p:nvPr/>
        </p:nvGraphicFramePr>
        <p:xfrm>
          <a:off x="4568825" y="4202113"/>
          <a:ext cx="1414463" cy="547687"/>
        </p:xfrm>
        <a:graphic>
          <a:graphicData uri="http://schemas.openxmlformats.org/drawingml/2006/table">
            <a:tbl>
              <a:tblPr/>
              <a:tblGrid>
                <a:gridCol w="469900"/>
                <a:gridCol w="463550"/>
                <a:gridCol w="481013"/>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cxnSp>
        <p:nvCxnSpPr>
          <p:cNvPr id="72852" name="AutoShape 148"/>
          <p:cNvCxnSpPr>
            <a:cxnSpLocks noChangeShapeType="1"/>
            <a:stCxn id="0" idx="3"/>
            <a:endCxn id="0" idx="1"/>
          </p:cNvCxnSpPr>
          <p:nvPr/>
        </p:nvCxnSpPr>
        <p:spPr bwMode="auto">
          <a:xfrm flipV="1">
            <a:off x="1852613" y="2749550"/>
            <a:ext cx="522287" cy="10652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853" name="AutoShape 149"/>
          <p:cNvCxnSpPr>
            <a:cxnSpLocks noChangeShapeType="1"/>
            <a:stCxn id="0" idx="3"/>
            <a:endCxn id="0" idx="1"/>
          </p:cNvCxnSpPr>
          <p:nvPr/>
        </p:nvCxnSpPr>
        <p:spPr bwMode="auto">
          <a:xfrm>
            <a:off x="1852613" y="3814763"/>
            <a:ext cx="549275" cy="204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854" name="AutoShape 150"/>
          <p:cNvCxnSpPr>
            <a:cxnSpLocks noChangeShapeType="1"/>
            <a:stCxn id="0" idx="3"/>
            <a:endCxn id="0" idx="1"/>
          </p:cNvCxnSpPr>
          <p:nvPr/>
        </p:nvCxnSpPr>
        <p:spPr bwMode="auto">
          <a:xfrm>
            <a:off x="1852613" y="3814763"/>
            <a:ext cx="573087" cy="1219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855" name="AutoShape 151"/>
          <p:cNvCxnSpPr>
            <a:cxnSpLocks noChangeShapeType="1"/>
            <a:stCxn id="0" idx="3"/>
            <a:endCxn id="0" idx="1"/>
          </p:cNvCxnSpPr>
          <p:nvPr/>
        </p:nvCxnSpPr>
        <p:spPr bwMode="auto">
          <a:xfrm>
            <a:off x="3878263" y="2749550"/>
            <a:ext cx="382587" cy="174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856" name="AutoShape 152"/>
          <p:cNvCxnSpPr>
            <a:cxnSpLocks noChangeShapeType="1"/>
            <a:stCxn id="0" idx="3"/>
            <a:endCxn id="0" idx="1"/>
          </p:cNvCxnSpPr>
          <p:nvPr/>
        </p:nvCxnSpPr>
        <p:spPr bwMode="auto">
          <a:xfrm flipV="1">
            <a:off x="5764213" y="2762250"/>
            <a:ext cx="434975" cy="47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857" name="AutoShape 153"/>
          <p:cNvCxnSpPr>
            <a:cxnSpLocks noChangeShapeType="1"/>
            <a:stCxn id="0" idx="3"/>
            <a:endCxn id="0" idx="1"/>
          </p:cNvCxnSpPr>
          <p:nvPr/>
        </p:nvCxnSpPr>
        <p:spPr bwMode="auto">
          <a:xfrm>
            <a:off x="3905250" y="4019550"/>
            <a:ext cx="833438" cy="650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858" name="AutoShape 154"/>
          <p:cNvCxnSpPr>
            <a:cxnSpLocks noChangeShapeType="1"/>
            <a:stCxn id="0" idx="3"/>
            <a:endCxn id="0" idx="1"/>
          </p:cNvCxnSpPr>
          <p:nvPr/>
        </p:nvCxnSpPr>
        <p:spPr bwMode="auto">
          <a:xfrm flipV="1">
            <a:off x="6243638" y="3719513"/>
            <a:ext cx="1852612" cy="3651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859" name="AutoShape 155"/>
          <p:cNvCxnSpPr>
            <a:cxnSpLocks noChangeShapeType="1"/>
            <a:stCxn id="0" idx="3"/>
            <a:endCxn id="0" idx="1"/>
          </p:cNvCxnSpPr>
          <p:nvPr/>
        </p:nvCxnSpPr>
        <p:spPr bwMode="auto">
          <a:xfrm flipV="1">
            <a:off x="3929063" y="4935538"/>
            <a:ext cx="928687" cy="98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860" name="AutoShape 156"/>
          <p:cNvCxnSpPr>
            <a:cxnSpLocks noChangeShapeType="1"/>
            <a:stCxn id="0" idx="3"/>
            <a:endCxn id="0" idx="1"/>
          </p:cNvCxnSpPr>
          <p:nvPr/>
        </p:nvCxnSpPr>
        <p:spPr bwMode="auto">
          <a:xfrm flipV="1">
            <a:off x="6361113" y="3719513"/>
            <a:ext cx="1735137" cy="12160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2861" name="Group 157"/>
          <p:cNvGraphicFramePr>
            <a:graphicFrameLocks noGrp="1"/>
          </p:cNvGraphicFramePr>
          <p:nvPr/>
        </p:nvGraphicFramePr>
        <p:xfrm>
          <a:off x="5830888" y="2230438"/>
          <a:ext cx="1414462" cy="547687"/>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8</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cxnSp>
        <p:nvCxnSpPr>
          <p:cNvPr id="72879" name="AutoShape 175"/>
          <p:cNvCxnSpPr>
            <a:cxnSpLocks noChangeShapeType="1"/>
            <a:stCxn id="0" idx="3"/>
            <a:endCxn id="0" idx="1"/>
          </p:cNvCxnSpPr>
          <p:nvPr/>
        </p:nvCxnSpPr>
        <p:spPr bwMode="auto">
          <a:xfrm>
            <a:off x="7702550" y="2762250"/>
            <a:ext cx="393700" cy="9572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a:t>计算工期</a:t>
            </a:r>
          </a:p>
        </p:txBody>
      </p:sp>
      <p:sp>
        <p:nvSpPr>
          <p:cNvPr id="73731" name="Rectangle 3"/>
          <p:cNvSpPr>
            <a:spLocks noChangeArrowheads="1"/>
          </p:cNvSpPr>
          <p:nvPr/>
        </p:nvSpPr>
        <p:spPr bwMode="auto">
          <a:xfrm>
            <a:off x="0"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3732" name="Group 4"/>
          <p:cNvGraphicFramePr>
            <a:graphicFrameLocks noGrp="1"/>
          </p:cNvGraphicFramePr>
          <p:nvPr/>
        </p:nvGraphicFramePr>
        <p:xfrm>
          <a:off x="290513" y="3186113"/>
          <a:ext cx="1414462" cy="547687"/>
        </p:xfrm>
        <a:graphic>
          <a:graphicData uri="http://schemas.openxmlformats.org/drawingml/2006/table">
            <a:tbl>
              <a:tblPr/>
              <a:tblGrid>
                <a:gridCol w="468312"/>
                <a:gridCol w="465138"/>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1</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3750" name="Group 22"/>
          <p:cNvGraphicFramePr>
            <a:graphicFrameLocks noGrp="1"/>
          </p:cNvGraphicFramePr>
          <p:nvPr/>
        </p:nvGraphicFramePr>
        <p:xfrm>
          <a:off x="2195513" y="2219325"/>
          <a:ext cx="1414462" cy="547688"/>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8</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2</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3768" name="Group 40"/>
          <p:cNvGraphicFramePr>
            <a:graphicFrameLocks noGrp="1"/>
          </p:cNvGraphicFramePr>
          <p:nvPr/>
        </p:nvGraphicFramePr>
        <p:xfrm>
          <a:off x="2220913" y="3371850"/>
          <a:ext cx="1414462" cy="547688"/>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12</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3</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3786" name="Group 58"/>
          <p:cNvGraphicFramePr>
            <a:graphicFrameLocks noGrp="1"/>
          </p:cNvGraphicFramePr>
          <p:nvPr/>
        </p:nvGraphicFramePr>
        <p:xfrm>
          <a:off x="3968750" y="2235200"/>
          <a:ext cx="1414463" cy="547688"/>
        </p:xfrm>
        <a:graphic>
          <a:graphicData uri="http://schemas.openxmlformats.org/drawingml/2006/table">
            <a:tbl>
              <a:tblPr/>
              <a:tblGrid>
                <a:gridCol w="469900"/>
                <a:gridCol w="463550"/>
                <a:gridCol w="481013"/>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10</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3804" name="Group 76"/>
          <p:cNvGraphicFramePr>
            <a:graphicFrameLocks noGrp="1"/>
          </p:cNvGraphicFramePr>
          <p:nvPr/>
        </p:nvGraphicFramePr>
        <p:xfrm>
          <a:off x="4419600" y="3430588"/>
          <a:ext cx="1414463" cy="547687"/>
        </p:xfrm>
        <a:graphic>
          <a:graphicData uri="http://schemas.openxmlformats.org/drawingml/2006/table">
            <a:tbl>
              <a:tblPr/>
              <a:tblGrid>
                <a:gridCol w="469900"/>
                <a:gridCol w="463550"/>
                <a:gridCol w="481013"/>
              </a:tblGrid>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20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6</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3822" name="Group 94"/>
          <p:cNvGraphicFramePr>
            <a:graphicFrameLocks noGrp="1"/>
          </p:cNvGraphicFramePr>
          <p:nvPr/>
        </p:nvGraphicFramePr>
        <p:xfrm>
          <a:off x="7577138" y="3098800"/>
          <a:ext cx="1414462" cy="547688"/>
        </p:xfrm>
        <a:graphic>
          <a:graphicData uri="http://schemas.openxmlformats.org/drawingml/2006/table">
            <a:tbl>
              <a:tblPr/>
              <a:tblGrid>
                <a:gridCol w="468312"/>
                <a:gridCol w="465138"/>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9</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3840" name="Group 112"/>
          <p:cNvGraphicFramePr>
            <a:graphicFrameLocks noGrp="1"/>
          </p:cNvGraphicFramePr>
          <p:nvPr/>
        </p:nvGraphicFramePr>
        <p:xfrm>
          <a:off x="2243138" y="4291013"/>
          <a:ext cx="1414462" cy="547687"/>
        </p:xfrm>
        <a:graphic>
          <a:graphicData uri="http://schemas.openxmlformats.org/drawingml/2006/table">
            <a:tbl>
              <a:tblPr/>
              <a:tblGrid>
                <a:gridCol w="469900"/>
                <a:gridCol w="461962"/>
                <a:gridCol w="482600"/>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4</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4</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3858" name="Group 130"/>
          <p:cNvGraphicFramePr>
            <a:graphicFrameLocks noGrp="1"/>
          </p:cNvGraphicFramePr>
          <p:nvPr/>
        </p:nvGraphicFramePr>
        <p:xfrm>
          <a:off x="4530725" y="4202113"/>
          <a:ext cx="1414463" cy="547687"/>
        </p:xfrm>
        <a:graphic>
          <a:graphicData uri="http://schemas.openxmlformats.org/drawingml/2006/table">
            <a:tbl>
              <a:tblPr/>
              <a:tblGrid>
                <a:gridCol w="469900"/>
                <a:gridCol w="463550"/>
                <a:gridCol w="481013"/>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cxnSp>
        <p:nvCxnSpPr>
          <p:cNvPr id="73876" name="AutoShape 148"/>
          <p:cNvCxnSpPr>
            <a:cxnSpLocks noChangeShapeType="1"/>
            <a:stCxn id="0" idx="3"/>
            <a:endCxn id="0" idx="1"/>
          </p:cNvCxnSpPr>
          <p:nvPr/>
        </p:nvCxnSpPr>
        <p:spPr bwMode="auto">
          <a:xfrm flipV="1">
            <a:off x="1812925" y="2749550"/>
            <a:ext cx="520700" cy="10652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877" name="AutoShape 149"/>
          <p:cNvCxnSpPr>
            <a:cxnSpLocks noChangeShapeType="1"/>
            <a:stCxn id="0" idx="3"/>
            <a:endCxn id="0" idx="1"/>
          </p:cNvCxnSpPr>
          <p:nvPr/>
        </p:nvCxnSpPr>
        <p:spPr bwMode="auto">
          <a:xfrm>
            <a:off x="1812925" y="3814763"/>
            <a:ext cx="547688" cy="204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878" name="AutoShape 150"/>
          <p:cNvCxnSpPr>
            <a:cxnSpLocks noChangeShapeType="1"/>
            <a:stCxn id="0" idx="3"/>
            <a:endCxn id="0" idx="1"/>
          </p:cNvCxnSpPr>
          <p:nvPr/>
        </p:nvCxnSpPr>
        <p:spPr bwMode="auto">
          <a:xfrm>
            <a:off x="1812925" y="3814763"/>
            <a:ext cx="571500" cy="1219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879" name="AutoShape 151"/>
          <p:cNvCxnSpPr>
            <a:cxnSpLocks noChangeShapeType="1"/>
            <a:stCxn id="0" idx="3"/>
            <a:endCxn id="0" idx="1"/>
          </p:cNvCxnSpPr>
          <p:nvPr/>
        </p:nvCxnSpPr>
        <p:spPr bwMode="auto">
          <a:xfrm>
            <a:off x="3838575" y="2749550"/>
            <a:ext cx="381000" cy="174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880" name="AutoShape 152"/>
          <p:cNvCxnSpPr>
            <a:cxnSpLocks noChangeShapeType="1"/>
            <a:stCxn id="0" idx="3"/>
            <a:endCxn id="0" idx="1"/>
          </p:cNvCxnSpPr>
          <p:nvPr/>
        </p:nvCxnSpPr>
        <p:spPr bwMode="auto">
          <a:xfrm flipV="1">
            <a:off x="5722938" y="2762250"/>
            <a:ext cx="436562" cy="47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881" name="AutoShape 153"/>
          <p:cNvCxnSpPr>
            <a:cxnSpLocks noChangeShapeType="1"/>
            <a:stCxn id="0" idx="3"/>
            <a:endCxn id="0" idx="1"/>
          </p:cNvCxnSpPr>
          <p:nvPr/>
        </p:nvCxnSpPr>
        <p:spPr bwMode="auto">
          <a:xfrm>
            <a:off x="3865563" y="4019550"/>
            <a:ext cx="833437" cy="650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882" name="AutoShape 154"/>
          <p:cNvCxnSpPr>
            <a:cxnSpLocks noChangeShapeType="1"/>
            <a:stCxn id="0" idx="3"/>
            <a:endCxn id="0" idx="1"/>
          </p:cNvCxnSpPr>
          <p:nvPr/>
        </p:nvCxnSpPr>
        <p:spPr bwMode="auto">
          <a:xfrm flipV="1">
            <a:off x="6202363" y="3719513"/>
            <a:ext cx="1854200" cy="3651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883" name="AutoShape 155"/>
          <p:cNvCxnSpPr>
            <a:cxnSpLocks noChangeShapeType="1"/>
            <a:stCxn id="0" idx="3"/>
            <a:endCxn id="0" idx="1"/>
          </p:cNvCxnSpPr>
          <p:nvPr/>
        </p:nvCxnSpPr>
        <p:spPr bwMode="auto">
          <a:xfrm flipV="1">
            <a:off x="3889375" y="4935538"/>
            <a:ext cx="927100" cy="98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884" name="AutoShape 156"/>
          <p:cNvCxnSpPr>
            <a:cxnSpLocks noChangeShapeType="1"/>
            <a:stCxn id="0" idx="3"/>
            <a:endCxn id="0" idx="1"/>
          </p:cNvCxnSpPr>
          <p:nvPr/>
        </p:nvCxnSpPr>
        <p:spPr bwMode="auto">
          <a:xfrm flipV="1">
            <a:off x="6321425" y="3719513"/>
            <a:ext cx="1735138" cy="12160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3885" name="Group 157"/>
          <p:cNvGraphicFramePr>
            <a:graphicFrameLocks noGrp="1"/>
          </p:cNvGraphicFramePr>
          <p:nvPr/>
        </p:nvGraphicFramePr>
        <p:xfrm>
          <a:off x="5792788" y="2230438"/>
          <a:ext cx="1414462" cy="547687"/>
        </p:xfrm>
        <a:graphic>
          <a:graphicData uri="http://schemas.openxmlformats.org/drawingml/2006/table">
            <a:tbl>
              <a:tblPr/>
              <a:tblGrid>
                <a:gridCol w="468312"/>
                <a:gridCol w="465138"/>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10</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8</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cxnSp>
        <p:nvCxnSpPr>
          <p:cNvPr id="73903" name="AutoShape 175"/>
          <p:cNvCxnSpPr>
            <a:cxnSpLocks noChangeShapeType="1"/>
            <a:stCxn id="0" idx="3"/>
            <a:endCxn id="0" idx="1"/>
          </p:cNvCxnSpPr>
          <p:nvPr/>
        </p:nvCxnSpPr>
        <p:spPr bwMode="auto">
          <a:xfrm>
            <a:off x="7662863" y="2762250"/>
            <a:ext cx="393700" cy="9572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904" name="AutoShape 176"/>
          <p:cNvSpPr>
            <a:spLocks noChangeArrowheads="1"/>
          </p:cNvSpPr>
          <p:nvPr/>
        </p:nvSpPr>
        <p:spPr bwMode="auto">
          <a:xfrm>
            <a:off x="2214563" y="5153025"/>
            <a:ext cx="4997450" cy="1106488"/>
          </a:xfrm>
          <a:prstGeom prst="star24">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b="1">
                <a:solidFill>
                  <a:schemeClr val="accent2"/>
                </a:solidFill>
                <a:latin typeface="Tahoma" pitchFamily="34" charset="0"/>
              </a:rPr>
              <a:t>因为举例子，所以直接填写工期</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738188" y="1123950"/>
            <a:ext cx="8205787" cy="911225"/>
          </a:xfrm>
        </p:spPr>
        <p:txBody>
          <a:bodyPr/>
          <a:lstStyle/>
          <a:p>
            <a:r>
              <a:rPr lang="zh-CN" altLang="en-US" sz="4100"/>
              <a:t>计算最早开始时间和最早结束时间</a:t>
            </a:r>
          </a:p>
        </p:txBody>
      </p:sp>
      <p:graphicFrame>
        <p:nvGraphicFramePr>
          <p:cNvPr id="74755" name="Group 3"/>
          <p:cNvGraphicFramePr>
            <a:graphicFrameLocks noGrp="1"/>
          </p:cNvGraphicFramePr>
          <p:nvPr/>
        </p:nvGraphicFramePr>
        <p:xfrm>
          <a:off x="303213" y="3313113"/>
          <a:ext cx="1414462" cy="547687"/>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1</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4773" name="Group 21"/>
          <p:cNvGraphicFramePr>
            <a:graphicFrameLocks noGrp="1"/>
          </p:cNvGraphicFramePr>
          <p:nvPr/>
        </p:nvGraphicFramePr>
        <p:xfrm>
          <a:off x="2208213" y="2346325"/>
          <a:ext cx="1414462" cy="547688"/>
        </p:xfrm>
        <a:graphic>
          <a:graphicData uri="http://schemas.openxmlformats.org/drawingml/2006/table">
            <a:tbl>
              <a:tblPr/>
              <a:tblGrid>
                <a:gridCol w="469900"/>
                <a:gridCol w="463550"/>
                <a:gridCol w="481012"/>
              </a:tblGrid>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8</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13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2</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4791" name="Group 39"/>
          <p:cNvGraphicFramePr>
            <a:graphicFrameLocks noGrp="1"/>
          </p:cNvGraphicFramePr>
          <p:nvPr/>
        </p:nvGraphicFramePr>
        <p:xfrm>
          <a:off x="2233613" y="3498850"/>
          <a:ext cx="1414462" cy="547688"/>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12</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17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3</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4809" name="Group 57"/>
          <p:cNvGraphicFramePr>
            <a:graphicFrameLocks noGrp="1"/>
          </p:cNvGraphicFramePr>
          <p:nvPr/>
        </p:nvGraphicFramePr>
        <p:xfrm>
          <a:off x="3981450" y="2362200"/>
          <a:ext cx="1414463" cy="547688"/>
        </p:xfrm>
        <a:graphic>
          <a:graphicData uri="http://schemas.openxmlformats.org/drawingml/2006/table">
            <a:tbl>
              <a:tblPr/>
              <a:tblGrid>
                <a:gridCol w="469900"/>
                <a:gridCol w="463550"/>
                <a:gridCol w="481013"/>
              </a:tblGrid>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13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10</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23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4827" name="Group 75"/>
          <p:cNvGraphicFramePr>
            <a:graphicFrameLocks noGrp="1"/>
          </p:cNvGraphicFramePr>
          <p:nvPr/>
        </p:nvGraphicFramePr>
        <p:xfrm>
          <a:off x="4432300" y="3557588"/>
          <a:ext cx="1414463" cy="547687"/>
        </p:xfrm>
        <a:graphic>
          <a:graphicData uri="http://schemas.openxmlformats.org/drawingml/2006/table">
            <a:tbl>
              <a:tblPr/>
              <a:tblGrid>
                <a:gridCol w="469900"/>
                <a:gridCol w="463550"/>
                <a:gridCol w="481013"/>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17</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20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37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6</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4845" name="Group 93"/>
          <p:cNvGraphicFramePr>
            <a:graphicFrameLocks noGrp="1"/>
          </p:cNvGraphicFramePr>
          <p:nvPr/>
        </p:nvGraphicFramePr>
        <p:xfrm>
          <a:off x="7589838" y="3225800"/>
          <a:ext cx="1414462" cy="547688"/>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37</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42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9</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4863" name="Group 111"/>
          <p:cNvGraphicFramePr>
            <a:graphicFrameLocks noGrp="1"/>
          </p:cNvGraphicFramePr>
          <p:nvPr/>
        </p:nvGraphicFramePr>
        <p:xfrm>
          <a:off x="2255838" y="4418013"/>
          <a:ext cx="1414462" cy="547687"/>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4</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9</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4</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4881" name="Group 129"/>
          <p:cNvGraphicFramePr>
            <a:graphicFrameLocks noGrp="1"/>
          </p:cNvGraphicFramePr>
          <p:nvPr/>
        </p:nvGraphicFramePr>
        <p:xfrm>
          <a:off x="4543425" y="4329113"/>
          <a:ext cx="1414463" cy="547687"/>
        </p:xfrm>
        <a:graphic>
          <a:graphicData uri="http://schemas.openxmlformats.org/drawingml/2006/table">
            <a:tbl>
              <a:tblPr/>
              <a:tblGrid>
                <a:gridCol w="469900"/>
                <a:gridCol w="463550"/>
                <a:gridCol w="481013"/>
              </a:tblGrid>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9</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16</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cxnSp>
        <p:nvCxnSpPr>
          <p:cNvPr id="74899" name="AutoShape 147"/>
          <p:cNvCxnSpPr>
            <a:cxnSpLocks noChangeShapeType="1"/>
            <a:stCxn id="0" idx="3"/>
            <a:endCxn id="0" idx="1"/>
          </p:cNvCxnSpPr>
          <p:nvPr/>
        </p:nvCxnSpPr>
        <p:spPr bwMode="auto">
          <a:xfrm flipV="1">
            <a:off x="1825625" y="2889250"/>
            <a:ext cx="522288" cy="1066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00" name="AutoShape 148"/>
          <p:cNvCxnSpPr>
            <a:cxnSpLocks noChangeShapeType="1"/>
            <a:stCxn id="0" idx="3"/>
            <a:endCxn id="0" idx="1"/>
          </p:cNvCxnSpPr>
          <p:nvPr/>
        </p:nvCxnSpPr>
        <p:spPr bwMode="auto">
          <a:xfrm>
            <a:off x="1825625" y="3956050"/>
            <a:ext cx="549275" cy="2047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01" name="AutoShape 149"/>
          <p:cNvCxnSpPr>
            <a:cxnSpLocks noChangeShapeType="1"/>
            <a:stCxn id="0" idx="3"/>
            <a:endCxn id="0" idx="1"/>
          </p:cNvCxnSpPr>
          <p:nvPr/>
        </p:nvCxnSpPr>
        <p:spPr bwMode="auto">
          <a:xfrm>
            <a:off x="1825625" y="3956050"/>
            <a:ext cx="573088" cy="12176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02" name="AutoShape 150"/>
          <p:cNvCxnSpPr>
            <a:cxnSpLocks noChangeShapeType="1"/>
            <a:stCxn id="0" idx="3"/>
            <a:endCxn id="0" idx="1"/>
          </p:cNvCxnSpPr>
          <p:nvPr/>
        </p:nvCxnSpPr>
        <p:spPr bwMode="auto">
          <a:xfrm>
            <a:off x="3851275" y="2889250"/>
            <a:ext cx="381000" cy="174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03" name="AutoShape 151"/>
          <p:cNvCxnSpPr>
            <a:cxnSpLocks noChangeShapeType="1"/>
            <a:stCxn id="0" idx="3"/>
            <a:endCxn id="0" idx="1"/>
          </p:cNvCxnSpPr>
          <p:nvPr/>
        </p:nvCxnSpPr>
        <p:spPr bwMode="auto">
          <a:xfrm flipV="1">
            <a:off x="5737225" y="2901950"/>
            <a:ext cx="434975" cy="47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04" name="AutoShape 152"/>
          <p:cNvCxnSpPr>
            <a:cxnSpLocks noChangeShapeType="1"/>
            <a:stCxn id="0" idx="3"/>
            <a:endCxn id="0" idx="1"/>
          </p:cNvCxnSpPr>
          <p:nvPr/>
        </p:nvCxnSpPr>
        <p:spPr bwMode="auto">
          <a:xfrm>
            <a:off x="3878263" y="4160838"/>
            <a:ext cx="833437" cy="63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05" name="AutoShape 153"/>
          <p:cNvCxnSpPr>
            <a:cxnSpLocks noChangeShapeType="1"/>
            <a:stCxn id="0" idx="3"/>
            <a:endCxn id="0" idx="1"/>
          </p:cNvCxnSpPr>
          <p:nvPr/>
        </p:nvCxnSpPr>
        <p:spPr bwMode="auto">
          <a:xfrm flipV="1">
            <a:off x="6216650" y="3859213"/>
            <a:ext cx="1852613" cy="3651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06" name="AutoShape 154"/>
          <p:cNvCxnSpPr>
            <a:cxnSpLocks noChangeShapeType="1"/>
            <a:stCxn id="0" idx="3"/>
            <a:endCxn id="0" idx="1"/>
          </p:cNvCxnSpPr>
          <p:nvPr/>
        </p:nvCxnSpPr>
        <p:spPr bwMode="auto">
          <a:xfrm flipV="1">
            <a:off x="3902075" y="5075238"/>
            <a:ext cx="928688" cy="98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07" name="AutoShape 155"/>
          <p:cNvCxnSpPr>
            <a:cxnSpLocks noChangeShapeType="1"/>
            <a:stCxn id="0" idx="3"/>
            <a:endCxn id="0" idx="1"/>
          </p:cNvCxnSpPr>
          <p:nvPr/>
        </p:nvCxnSpPr>
        <p:spPr bwMode="auto">
          <a:xfrm flipV="1">
            <a:off x="6334125" y="3859213"/>
            <a:ext cx="1735138" cy="12160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4908" name="Group 156"/>
          <p:cNvGraphicFramePr>
            <a:graphicFrameLocks noGrp="1"/>
          </p:cNvGraphicFramePr>
          <p:nvPr/>
        </p:nvGraphicFramePr>
        <p:xfrm>
          <a:off x="5805488" y="2357438"/>
          <a:ext cx="1414462" cy="547687"/>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23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10</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33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8</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cxnSp>
        <p:nvCxnSpPr>
          <p:cNvPr id="74926" name="AutoShape 174"/>
          <p:cNvCxnSpPr>
            <a:cxnSpLocks noChangeShapeType="1"/>
            <a:stCxn id="0" idx="3"/>
            <a:endCxn id="0" idx="1"/>
          </p:cNvCxnSpPr>
          <p:nvPr/>
        </p:nvCxnSpPr>
        <p:spPr bwMode="auto">
          <a:xfrm>
            <a:off x="7675563" y="2901950"/>
            <a:ext cx="393700" cy="9572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52463" y="1054100"/>
            <a:ext cx="8205787" cy="911225"/>
          </a:xfrm>
        </p:spPr>
        <p:txBody>
          <a:bodyPr/>
          <a:lstStyle/>
          <a:p>
            <a:r>
              <a:rPr lang="zh-CN" altLang="en-US" sz="4100"/>
              <a:t>计算最晚开始时间和最晚结束时间</a:t>
            </a:r>
          </a:p>
        </p:txBody>
      </p:sp>
      <p:graphicFrame>
        <p:nvGraphicFramePr>
          <p:cNvPr id="75779" name="Group 3"/>
          <p:cNvGraphicFramePr>
            <a:graphicFrameLocks noGrp="1"/>
          </p:cNvGraphicFramePr>
          <p:nvPr/>
        </p:nvGraphicFramePr>
        <p:xfrm>
          <a:off x="303213" y="3313113"/>
          <a:ext cx="1414462" cy="547687"/>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1</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5797" name="Group 21"/>
          <p:cNvGraphicFramePr>
            <a:graphicFrameLocks noGrp="1"/>
          </p:cNvGraphicFramePr>
          <p:nvPr/>
        </p:nvGraphicFramePr>
        <p:xfrm>
          <a:off x="2208213" y="2346325"/>
          <a:ext cx="1414462" cy="547688"/>
        </p:xfrm>
        <a:graphic>
          <a:graphicData uri="http://schemas.openxmlformats.org/drawingml/2006/table">
            <a:tbl>
              <a:tblPr/>
              <a:tblGrid>
                <a:gridCol w="469900"/>
                <a:gridCol w="463550"/>
                <a:gridCol w="481012"/>
              </a:tblGrid>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8</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13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2</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9</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17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5815" name="Group 39"/>
          <p:cNvGraphicFramePr>
            <a:graphicFrameLocks noGrp="1"/>
          </p:cNvGraphicFramePr>
          <p:nvPr/>
        </p:nvGraphicFramePr>
        <p:xfrm>
          <a:off x="2233613" y="3498850"/>
          <a:ext cx="1414462" cy="547688"/>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12</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17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3</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17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5833" name="Group 57"/>
          <p:cNvGraphicFramePr>
            <a:graphicFrameLocks noGrp="1"/>
          </p:cNvGraphicFramePr>
          <p:nvPr/>
        </p:nvGraphicFramePr>
        <p:xfrm>
          <a:off x="3981450" y="2362200"/>
          <a:ext cx="1414463" cy="547688"/>
        </p:xfrm>
        <a:graphic>
          <a:graphicData uri="http://schemas.openxmlformats.org/drawingml/2006/table">
            <a:tbl>
              <a:tblPr/>
              <a:tblGrid>
                <a:gridCol w="469900"/>
                <a:gridCol w="463550"/>
                <a:gridCol w="481013"/>
              </a:tblGrid>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13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10</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23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17</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27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5851" name="Group 75"/>
          <p:cNvGraphicFramePr>
            <a:graphicFrameLocks noGrp="1"/>
          </p:cNvGraphicFramePr>
          <p:nvPr/>
        </p:nvGraphicFramePr>
        <p:xfrm>
          <a:off x="4432300" y="3557588"/>
          <a:ext cx="1414463" cy="547687"/>
        </p:xfrm>
        <a:graphic>
          <a:graphicData uri="http://schemas.openxmlformats.org/drawingml/2006/table">
            <a:tbl>
              <a:tblPr/>
              <a:tblGrid>
                <a:gridCol w="469900"/>
                <a:gridCol w="463550"/>
                <a:gridCol w="481013"/>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17</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20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37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6</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17</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37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5869" name="Group 93"/>
          <p:cNvGraphicFramePr>
            <a:graphicFrameLocks noGrp="1"/>
          </p:cNvGraphicFramePr>
          <p:nvPr/>
        </p:nvGraphicFramePr>
        <p:xfrm>
          <a:off x="7589838" y="3225800"/>
          <a:ext cx="1414462" cy="547688"/>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37</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42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9</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37</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42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5887" name="Group 111"/>
          <p:cNvGraphicFramePr>
            <a:graphicFrameLocks noGrp="1"/>
          </p:cNvGraphicFramePr>
          <p:nvPr/>
        </p:nvGraphicFramePr>
        <p:xfrm>
          <a:off x="2255838" y="4418013"/>
          <a:ext cx="1414462" cy="547687"/>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5</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4</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9</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4</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26</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30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5905" name="Group 129"/>
          <p:cNvGraphicFramePr>
            <a:graphicFrameLocks noGrp="1"/>
          </p:cNvGraphicFramePr>
          <p:nvPr/>
        </p:nvGraphicFramePr>
        <p:xfrm>
          <a:off x="4543425" y="4329113"/>
          <a:ext cx="1414463" cy="547687"/>
        </p:xfrm>
        <a:graphic>
          <a:graphicData uri="http://schemas.openxmlformats.org/drawingml/2006/table">
            <a:tbl>
              <a:tblPr/>
              <a:tblGrid>
                <a:gridCol w="469900"/>
                <a:gridCol w="463550"/>
                <a:gridCol w="481013"/>
              </a:tblGrid>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9</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16</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30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37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cxnSp>
        <p:nvCxnSpPr>
          <p:cNvPr id="75923" name="AutoShape 147"/>
          <p:cNvCxnSpPr>
            <a:cxnSpLocks noChangeShapeType="1"/>
            <a:stCxn id="0" idx="3"/>
            <a:endCxn id="0" idx="1"/>
          </p:cNvCxnSpPr>
          <p:nvPr/>
        </p:nvCxnSpPr>
        <p:spPr bwMode="auto">
          <a:xfrm flipV="1">
            <a:off x="1825625" y="2889250"/>
            <a:ext cx="522288" cy="1066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924" name="AutoShape 148"/>
          <p:cNvCxnSpPr>
            <a:cxnSpLocks noChangeShapeType="1"/>
            <a:stCxn id="0" idx="3"/>
            <a:endCxn id="0" idx="1"/>
          </p:cNvCxnSpPr>
          <p:nvPr/>
        </p:nvCxnSpPr>
        <p:spPr bwMode="auto">
          <a:xfrm>
            <a:off x="1825625" y="3956050"/>
            <a:ext cx="549275" cy="2047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925" name="AutoShape 149"/>
          <p:cNvCxnSpPr>
            <a:cxnSpLocks noChangeShapeType="1"/>
            <a:stCxn id="0" idx="3"/>
            <a:endCxn id="0" idx="1"/>
          </p:cNvCxnSpPr>
          <p:nvPr/>
        </p:nvCxnSpPr>
        <p:spPr bwMode="auto">
          <a:xfrm>
            <a:off x="1825625" y="3956050"/>
            <a:ext cx="573088" cy="12176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926" name="AutoShape 150"/>
          <p:cNvCxnSpPr>
            <a:cxnSpLocks noChangeShapeType="1"/>
            <a:stCxn id="0" idx="3"/>
            <a:endCxn id="0" idx="1"/>
          </p:cNvCxnSpPr>
          <p:nvPr/>
        </p:nvCxnSpPr>
        <p:spPr bwMode="auto">
          <a:xfrm>
            <a:off x="3851275" y="2889250"/>
            <a:ext cx="381000" cy="174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927" name="AutoShape 151"/>
          <p:cNvCxnSpPr>
            <a:cxnSpLocks noChangeShapeType="1"/>
            <a:stCxn id="0" idx="3"/>
            <a:endCxn id="0" idx="1"/>
          </p:cNvCxnSpPr>
          <p:nvPr/>
        </p:nvCxnSpPr>
        <p:spPr bwMode="auto">
          <a:xfrm flipV="1">
            <a:off x="5737225" y="2901950"/>
            <a:ext cx="434975" cy="47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928" name="AutoShape 152"/>
          <p:cNvCxnSpPr>
            <a:cxnSpLocks noChangeShapeType="1"/>
            <a:stCxn id="0" idx="3"/>
            <a:endCxn id="0" idx="1"/>
          </p:cNvCxnSpPr>
          <p:nvPr/>
        </p:nvCxnSpPr>
        <p:spPr bwMode="auto">
          <a:xfrm>
            <a:off x="3878263" y="4160838"/>
            <a:ext cx="833437" cy="63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929" name="AutoShape 153"/>
          <p:cNvCxnSpPr>
            <a:cxnSpLocks noChangeShapeType="1"/>
            <a:stCxn id="0" idx="3"/>
            <a:endCxn id="0" idx="1"/>
          </p:cNvCxnSpPr>
          <p:nvPr/>
        </p:nvCxnSpPr>
        <p:spPr bwMode="auto">
          <a:xfrm flipV="1">
            <a:off x="6216650" y="3859213"/>
            <a:ext cx="1852613" cy="3651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930" name="AutoShape 154"/>
          <p:cNvCxnSpPr>
            <a:cxnSpLocks noChangeShapeType="1"/>
            <a:stCxn id="0" idx="3"/>
            <a:endCxn id="0" idx="1"/>
          </p:cNvCxnSpPr>
          <p:nvPr/>
        </p:nvCxnSpPr>
        <p:spPr bwMode="auto">
          <a:xfrm flipV="1">
            <a:off x="3902075" y="5075238"/>
            <a:ext cx="928688" cy="98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931" name="AutoShape 155"/>
          <p:cNvCxnSpPr>
            <a:cxnSpLocks noChangeShapeType="1"/>
            <a:stCxn id="0" idx="3"/>
            <a:endCxn id="0" idx="1"/>
          </p:cNvCxnSpPr>
          <p:nvPr/>
        </p:nvCxnSpPr>
        <p:spPr bwMode="auto">
          <a:xfrm flipV="1">
            <a:off x="6334125" y="3859213"/>
            <a:ext cx="1735138" cy="12160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5932" name="Group 156"/>
          <p:cNvGraphicFramePr>
            <a:graphicFrameLocks noGrp="1"/>
          </p:cNvGraphicFramePr>
          <p:nvPr/>
        </p:nvGraphicFramePr>
        <p:xfrm>
          <a:off x="5805488" y="2357438"/>
          <a:ext cx="1414462" cy="547687"/>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23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10</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33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8</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endParaRPr kumimoji="0" lang="zh-CN"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27</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37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cxnSp>
        <p:nvCxnSpPr>
          <p:cNvPr id="75950" name="AutoShape 174"/>
          <p:cNvCxnSpPr>
            <a:cxnSpLocks noChangeShapeType="1"/>
            <a:stCxn id="0" idx="3"/>
            <a:endCxn id="0" idx="1"/>
          </p:cNvCxnSpPr>
          <p:nvPr/>
        </p:nvCxnSpPr>
        <p:spPr bwMode="auto">
          <a:xfrm>
            <a:off x="7675563" y="2901950"/>
            <a:ext cx="393700" cy="9572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a:t>计算时差</a:t>
            </a:r>
          </a:p>
        </p:txBody>
      </p:sp>
      <p:sp>
        <p:nvSpPr>
          <p:cNvPr id="76803" name="Rectangle 3"/>
          <p:cNvSpPr>
            <a:spLocks noChangeArrowheads="1"/>
          </p:cNvSpPr>
          <p:nvPr/>
        </p:nvSpPr>
        <p:spPr bwMode="auto">
          <a:xfrm>
            <a:off x="1390650" y="5018088"/>
            <a:ext cx="61928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nchor="ctr">
            <a:spAutoFit/>
          </a:bodyPr>
          <a:lstStyle/>
          <a:p>
            <a:r>
              <a:rPr kumimoji="1" lang="zh-CN" altLang="en-US" sz="2400">
                <a:latin typeface="Times New Roman" pitchFamily="18" charset="0"/>
              </a:rPr>
              <a:t>完成这些任务最多用</a:t>
            </a:r>
            <a:r>
              <a:rPr kumimoji="1" lang="en-US" altLang="zh-CN" sz="2400">
                <a:latin typeface="Times New Roman" pitchFamily="18" charset="0"/>
              </a:rPr>
              <a:t>42</a:t>
            </a:r>
            <a:r>
              <a:rPr kumimoji="1" lang="zh-CN" altLang="en-US" sz="2400">
                <a:latin typeface="Times New Roman" pitchFamily="18" charset="0"/>
              </a:rPr>
              <a:t>单位工期</a:t>
            </a:r>
          </a:p>
          <a:p>
            <a:r>
              <a:rPr kumimoji="1" lang="zh-CN" altLang="en-US" sz="2400">
                <a:latin typeface="Times New Roman" pitchFamily="18" charset="0"/>
              </a:rPr>
              <a:t>关键路径为</a:t>
            </a:r>
            <a:r>
              <a:rPr kumimoji="1" lang="en-US" altLang="zh-CN" sz="2400">
                <a:latin typeface="Times New Roman" pitchFamily="18" charset="0"/>
              </a:rPr>
              <a:t>1</a:t>
            </a:r>
            <a:r>
              <a:rPr kumimoji="1" lang="en-US" altLang="zh-CN" sz="2400">
                <a:latin typeface="Times New Roman" pitchFamily="18" charset="0"/>
                <a:sym typeface="Wingdings" pitchFamily="2" charset="2"/>
              </a:rPr>
              <a:t>369</a:t>
            </a:r>
            <a:endParaRPr kumimoji="1" lang="en-US" altLang="zh-CN" sz="2400">
              <a:latin typeface="Times New Roman" pitchFamily="18" charset="0"/>
            </a:endParaRPr>
          </a:p>
        </p:txBody>
      </p:sp>
      <p:graphicFrame>
        <p:nvGraphicFramePr>
          <p:cNvPr id="76804" name="Group 4"/>
          <p:cNvGraphicFramePr>
            <a:graphicFrameLocks noGrp="1"/>
          </p:cNvGraphicFramePr>
          <p:nvPr>
            <p:ph sz="half" idx="2"/>
          </p:nvPr>
        </p:nvGraphicFramePr>
        <p:xfrm>
          <a:off x="227013" y="2970213"/>
          <a:ext cx="1414462" cy="547687"/>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0</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5715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hlink"/>
                      </a:solidFill>
                      <a:prstDash val="solid"/>
                      <a:round/>
                      <a:headEnd type="none" w="med" len="med"/>
                      <a:tailEnd type="none" w="med" len="med"/>
                    </a:lnT>
                    <a:lnB w="571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hlink"/>
                      </a:solidFill>
                      <a:prstDash val="solid"/>
                      <a:round/>
                      <a:headEnd type="none" w="med" len="med"/>
                      <a:tailEnd type="none" w="med" len="med"/>
                    </a:lnR>
                    <a:lnT w="5715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1</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5715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0</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0</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5715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hlink"/>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hlink"/>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6822" name="Group 22"/>
          <p:cNvGraphicFramePr>
            <a:graphicFrameLocks noGrp="1"/>
          </p:cNvGraphicFramePr>
          <p:nvPr/>
        </p:nvGraphicFramePr>
        <p:xfrm>
          <a:off x="2132013" y="2003425"/>
          <a:ext cx="1414462" cy="547688"/>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8</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13</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2</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4</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9</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17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6840" name="Group 40"/>
          <p:cNvGraphicFramePr>
            <a:graphicFrameLocks noGrp="1"/>
          </p:cNvGraphicFramePr>
          <p:nvPr/>
        </p:nvGraphicFramePr>
        <p:xfrm>
          <a:off x="3905250" y="2019300"/>
          <a:ext cx="1414463" cy="547688"/>
        </p:xfrm>
        <a:graphic>
          <a:graphicData uri="http://schemas.openxmlformats.org/drawingml/2006/table">
            <a:tbl>
              <a:tblPr/>
              <a:tblGrid>
                <a:gridCol w="469900"/>
                <a:gridCol w="463550"/>
                <a:gridCol w="481013"/>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13</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10</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23</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4</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17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27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6858" name="Group 58"/>
          <p:cNvGraphicFramePr>
            <a:graphicFrameLocks noGrp="1"/>
          </p:cNvGraphicFramePr>
          <p:nvPr/>
        </p:nvGraphicFramePr>
        <p:xfrm>
          <a:off x="2157413" y="3155950"/>
          <a:ext cx="1414462" cy="547688"/>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5715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12</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hlink"/>
                      </a:solidFill>
                      <a:prstDash val="solid"/>
                      <a:round/>
                      <a:headEnd type="none" w="med" len="med"/>
                      <a:tailEnd type="none" w="med" len="med"/>
                    </a:lnT>
                    <a:lnB w="571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17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hlink"/>
                      </a:solidFill>
                      <a:prstDash val="solid"/>
                      <a:round/>
                      <a:headEnd type="none" w="med" len="med"/>
                      <a:tailEnd type="none" w="med" len="med"/>
                    </a:lnR>
                    <a:lnT w="5715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3</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5715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0</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5715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hlink"/>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17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hlink"/>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6876" name="Group 76"/>
          <p:cNvGraphicFramePr>
            <a:graphicFrameLocks noGrp="1"/>
          </p:cNvGraphicFramePr>
          <p:nvPr/>
        </p:nvGraphicFramePr>
        <p:xfrm>
          <a:off x="2179638" y="4075113"/>
          <a:ext cx="1414462" cy="547687"/>
        </p:xfrm>
        <a:graphic>
          <a:graphicData uri="http://schemas.openxmlformats.org/drawingml/2006/table">
            <a:tbl>
              <a:tblPr/>
              <a:tblGrid>
                <a:gridCol w="468312"/>
                <a:gridCol w="465138"/>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4</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9</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4</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21</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26</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30</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6894" name="Group 94"/>
          <p:cNvGraphicFramePr>
            <a:graphicFrameLocks noGrp="1"/>
          </p:cNvGraphicFramePr>
          <p:nvPr/>
        </p:nvGraphicFramePr>
        <p:xfrm>
          <a:off x="4467225" y="3986213"/>
          <a:ext cx="1414463" cy="547687"/>
        </p:xfrm>
        <a:graphic>
          <a:graphicData uri="http://schemas.openxmlformats.org/drawingml/2006/table">
            <a:tbl>
              <a:tblPr/>
              <a:tblGrid>
                <a:gridCol w="469900"/>
                <a:gridCol w="463550"/>
                <a:gridCol w="481013"/>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9</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16</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11</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30</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37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cxnSp>
        <p:nvCxnSpPr>
          <p:cNvPr id="76912" name="AutoShape 112"/>
          <p:cNvCxnSpPr>
            <a:cxnSpLocks noChangeShapeType="1"/>
            <a:stCxn id="0" idx="3"/>
            <a:endCxn id="0" idx="1"/>
          </p:cNvCxnSpPr>
          <p:nvPr/>
        </p:nvCxnSpPr>
        <p:spPr bwMode="auto">
          <a:xfrm flipV="1">
            <a:off x="1744663" y="2511425"/>
            <a:ext cx="522287" cy="10652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913" name="AutoShape 113"/>
          <p:cNvCxnSpPr>
            <a:cxnSpLocks noChangeShapeType="1"/>
            <a:stCxn id="0" idx="3"/>
            <a:endCxn id="0" idx="1"/>
          </p:cNvCxnSpPr>
          <p:nvPr/>
        </p:nvCxnSpPr>
        <p:spPr bwMode="auto">
          <a:xfrm>
            <a:off x="1744663" y="3576638"/>
            <a:ext cx="549275" cy="204787"/>
          </a:xfrm>
          <a:prstGeom prst="straightConnector1">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914" name="AutoShape 114"/>
          <p:cNvCxnSpPr>
            <a:cxnSpLocks noChangeShapeType="1"/>
            <a:stCxn id="0" idx="3"/>
            <a:endCxn id="0" idx="1"/>
          </p:cNvCxnSpPr>
          <p:nvPr/>
        </p:nvCxnSpPr>
        <p:spPr bwMode="auto">
          <a:xfrm>
            <a:off x="1744663" y="3576638"/>
            <a:ext cx="573087" cy="1219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915" name="AutoShape 115"/>
          <p:cNvCxnSpPr>
            <a:cxnSpLocks noChangeShapeType="1"/>
            <a:stCxn id="0" idx="3"/>
            <a:endCxn id="0" idx="1"/>
          </p:cNvCxnSpPr>
          <p:nvPr/>
        </p:nvCxnSpPr>
        <p:spPr bwMode="auto">
          <a:xfrm>
            <a:off x="3770313" y="2511425"/>
            <a:ext cx="381000" cy="174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916" name="AutoShape 116"/>
          <p:cNvCxnSpPr>
            <a:cxnSpLocks noChangeShapeType="1"/>
            <a:stCxn id="0" idx="3"/>
            <a:endCxn id="0" idx="1"/>
          </p:cNvCxnSpPr>
          <p:nvPr/>
        </p:nvCxnSpPr>
        <p:spPr bwMode="auto">
          <a:xfrm flipV="1">
            <a:off x="5656263" y="2524125"/>
            <a:ext cx="434975" cy="47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917" name="AutoShape 117"/>
          <p:cNvCxnSpPr>
            <a:cxnSpLocks noChangeShapeType="1"/>
            <a:stCxn id="0" idx="3"/>
            <a:endCxn id="0" idx="1"/>
          </p:cNvCxnSpPr>
          <p:nvPr/>
        </p:nvCxnSpPr>
        <p:spPr bwMode="auto">
          <a:xfrm>
            <a:off x="3797300" y="3781425"/>
            <a:ext cx="833438" cy="65088"/>
          </a:xfrm>
          <a:prstGeom prst="straightConnector1">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918" name="AutoShape 118"/>
          <p:cNvCxnSpPr>
            <a:cxnSpLocks noChangeShapeType="1"/>
            <a:stCxn id="0" idx="3"/>
            <a:endCxn id="0" idx="1"/>
          </p:cNvCxnSpPr>
          <p:nvPr/>
        </p:nvCxnSpPr>
        <p:spPr bwMode="auto">
          <a:xfrm flipV="1">
            <a:off x="6135688" y="3481388"/>
            <a:ext cx="1852612" cy="365125"/>
          </a:xfrm>
          <a:prstGeom prst="straightConnector1">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919" name="AutoShape 119"/>
          <p:cNvCxnSpPr>
            <a:cxnSpLocks noChangeShapeType="1"/>
            <a:stCxn id="0" idx="3"/>
            <a:endCxn id="0" idx="1"/>
          </p:cNvCxnSpPr>
          <p:nvPr/>
        </p:nvCxnSpPr>
        <p:spPr bwMode="auto">
          <a:xfrm flipV="1">
            <a:off x="3821113" y="4697413"/>
            <a:ext cx="928687" cy="98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920" name="AutoShape 120"/>
          <p:cNvCxnSpPr>
            <a:cxnSpLocks noChangeShapeType="1"/>
            <a:stCxn id="0" idx="3"/>
            <a:endCxn id="0" idx="1"/>
          </p:cNvCxnSpPr>
          <p:nvPr/>
        </p:nvCxnSpPr>
        <p:spPr bwMode="auto">
          <a:xfrm flipV="1">
            <a:off x="6253163" y="3481388"/>
            <a:ext cx="1735137" cy="12160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6921" name="Group 121"/>
          <p:cNvGraphicFramePr>
            <a:graphicFrameLocks noGrp="1"/>
          </p:cNvGraphicFramePr>
          <p:nvPr/>
        </p:nvGraphicFramePr>
        <p:xfrm>
          <a:off x="5729288" y="2014538"/>
          <a:ext cx="1414462" cy="547687"/>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23</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10</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33</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8</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4</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27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37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00"/>
                    </a:solidFill>
                  </a:tcPr>
                </a:tc>
              </a:tr>
            </a:tbl>
          </a:graphicData>
        </a:graphic>
      </p:graphicFrame>
      <p:graphicFrame>
        <p:nvGraphicFramePr>
          <p:cNvPr id="76939" name="Group 139"/>
          <p:cNvGraphicFramePr>
            <a:graphicFrameLocks noGrp="1"/>
          </p:cNvGraphicFramePr>
          <p:nvPr/>
        </p:nvGraphicFramePr>
        <p:xfrm>
          <a:off x="4356100" y="3214688"/>
          <a:ext cx="1414463" cy="547687"/>
        </p:xfrm>
        <a:graphic>
          <a:graphicData uri="http://schemas.openxmlformats.org/drawingml/2006/table">
            <a:tbl>
              <a:tblPr/>
              <a:tblGrid>
                <a:gridCol w="469900"/>
                <a:gridCol w="463550"/>
                <a:gridCol w="481013"/>
              </a:tblGrid>
              <a:tr h="200025">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17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5715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20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hlink"/>
                      </a:solidFill>
                      <a:prstDash val="solid"/>
                      <a:round/>
                      <a:headEnd type="none" w="med" len="med"/>
                      <a:tailEnd type="none" w="med" len="med"/>
                    </a:lnT>
                    <a:lnB w="571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37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hlink"/>
                      </a:solidFill>
                      <a:prstDash val="solid"/>
                      <a:round/>
                      <a:headEnd type="none" w="med" len="med"/>
                      <a:tailEnd type="none" w="med" len="med"/>
                    </a:lnR>
                    <a:lnT w="5715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6</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5715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0</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17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5715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hlink"/>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37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hlink"/>
                      </a:solidFill>
                      <a:prstDash val="solid"/>
                      <a:round/>
                      <a:headEnd type="none" w="med" len="med"/>
                      <a:tailEnd type="none" w="med" len="med"/>
                    </a:lnB>
                    <a:lnTlToBr>
                      <a:noFill/>
                    </a:lnTlToBr>
                    <a:lnBlToTr>
                      <a:noFill/>
                    </a:lnBlToTr>
                    <a:solidFill>
                      <a:srgbClr val="CCCC00"/>
                    </a:solidFill>
                  </a:tcPr>
                </a:tc>
              </a:tr>
            </a:tbl>
          </a:graphicData>
        </a:graphic>
      </p:graphicFrame>
      <p:cxnSp>
        <p:nvCxnSpPr>
          <p:cNvPr id="76957" name="AutoShape 157"/>
          <p:cNvCxnSpPr>
            <a:cxnSpLocks noChangeShapeType="1"/>
            <a:stCxn id="0" idx="3"/>
            <a:endCxn id="0" idx="1"/>
          </p:cNvCxnSpPr>
          <p:nvPr/>
        </p:nvCxnSpPr>
        <p:spPr bwMode="auto">
          <a:xfrm>
            <a:off x="7594600" y="2524125"/>
            <a:ext cx="393700" cy="9572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6958" name="Group 158"/>
          <p:cNvGraphicFramePr>
            <a:graphicFrameLocks noGrp="1"/>
          </p:cNvGraphicFramePr>
          <p:nvPr/>
        </p:nvGraphicFramePr>
        <p:xfrm>
          <a:off x="7513638" y="2882900"/>
          <a:ext cx="1414462" cy="547688"/>
        </p:xfrm>
        <a:graphic>
          <a:graphicData uri="http://schemas.openxmlformats.org/drawingml/2006/table">
            <a:tbl>
              <a:tblPr/>
              <a:tblGrid>
                <a:gridCol w="469900"/>
                <a:gridCol w="463550"/>
                <a:gridCol w="481012"/>
              </a:tblGrid>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37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5715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rowSpan="3">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660033"/>
                          </a:solidFill>
                          <a:effectLst/>
                          <a:latin typeface="Arial" pitchFamily="34" charset="0"/>
                          <a:ea typeface="宋体" pitchFamily="2" charset="-122"/>
                        </a:rPr>
                        <a:t>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hlink"/>
                      </a:solidFill>
                      <a:prstDash val="solid"/>
                      <a:round/>
                      <a:headEnd type="none" w="med" len="med"/>
                      <a:tailEnd type="none" w="med" len="med"/>
                    </a:lnT>
                    <a:lnB w="571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3366"/>
                          </a:solidFill>
                          <a:effectLst/>
                          <a:latin typeface="Arial" pitchFamily="34" charset="0"/>
                          <a:ea typeface="宋体" pitchFamily="2" charset="-122"/>
                        </a:rPr>
                        <a:t>42</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hlink"/>
                      </a:solidFill>
                      <a:prstDash val="solid"/>
                      <a:round/>
                      <a:headEnd type="none" w="med" len="med"/>
                      <a:tailEnd type="none" w="med" len="med"/>
                    </a:lnR>
                    <a:lnT w="5715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008000"/>
                          </a:solidFill>
                          <a:effectLst/>
                          <a:latin typeface="Arial" pitchFamily="34" charset="0"/>
                          <a:ea typeface="宋体" pitchFamily="2" charset="-122"/>
                        </a:rPr>
                        <a:t>9</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5715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rgbClr val="FF0000"/>
                          </a:solidFill>
                          <a:effectLst/>
                          <a:latin typeface="Arial" pitchFamily="34" charset="0"/>
                          <a:ea typeface="宋体" pitchFamily="2" charset="-122"/>
                        </a:rPr>
                        <a:t>0</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37</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5715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hlink"/>
                      </a:solidFill>
                      <a:prstDash val="solid"/>
                      <a:round/>
                      <a:headEnd type="none" w="med" len="med"/>
                      <a:tailEnd type="none" w="med" len="med"/>
                    </a:lnB>
                    <a:lnTlToBr>
                      <a:noFill/>
                    </a:lnTlToBr>
                    <a:lnBlToTr>
                      <a:noFill/>
                    </a:lnBlToTr>
                    <a:solidFill>
                      <a:srgbClr val="CCCC00"/>
                    </a:solidFill>
                  </a:tcPr>
                </a:tc>
                <a:tc vMerge="1">
                  <a:txBody>
                    <a:bodyPr/>
                    <a:lstStyle/>
                    <a:p>
                      <a:endParaRPr lang="zh-CN" altLang="en-US"/>
                    </a:p>
                  </a:txBody>
                  <a:tcPr/>
                </a:tc>
                <a:tc>
                  <a:txBody>
                    <a:bodyPr/>
                    <a:lstStyle/>
                    <a:p>
                      <a:pPr marL="0" marR="0" lvl="0" indent="0" algn="ctr" defTabSz="987425"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660066"/>
                          </a:solidFill>
                          <a:effectLst/>
                          <a:latin typeface="Arial" pitchFamily="34" charset="0"/>
                          <a:ea typeface="宋体" pitchFamily="2" charset="-122"/>
                        </a:rPr>
                        <a:t>42</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5715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hlink"/>
                      </a:solidFill>
                      <a:prstDash val="solid"/>
                      <a:round/>
                      <a:headEnd type="none" w="med" len="med"/>
                      <a:tailEnd type="none" w="med" len="med"/>
                    </a:lnB>
                    <a:lnTlToBr>
                      <a:noFill/>
                    </a:lnTlToBr>
                    <a:lnBlToTr>
                      <a:noFill/>
                    </a:lnBlToTr>
                    <a:solidFill>
                      <a:srgbClr val="CCCC00"/>
                    </a:solid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a:t>关键任务实例</a:t>
            </a:r>
          </a:p>
        </p:txBody>
      </p:sp>
      <p:sp>
        <p:nvSpPr>
          <p:cNvPr id="77827" name="Rectangle 3"/>
          <p:cNvSpPr>
            <a:spLocks noGrp="1" noChangeArrowheads="1"/>
          </p:cNvSpPr>
          <p:nvPr>
            <p:ph type="body" idx="1"/>
          </p:nvPr>
        </p:nvSpPr>
        <p:spPr>
          <a:xfrm>
            <a:off x="523875" y="4249738"/>
            <a:ext cx="7773988" cy="3168650"/>
          </a:xfrm>
        </p:spPr>
        <p:txBody>
          <a:bodyPr/>
          <a:lstStyle/>
          <a:p>
            <a:pPr fontAlgn="b">
              <a:buFontTx/>
              <a:buNone/>
            </a:pPr>
            <a:r>
              <a:rPr lang="en-US" altLang="zh-CN" sz="1500">
                <a:solidFill>
                  <a:srgbClr val="343941"/>
                </a:solidFill>
              </a:rPr>
              <a:t>  (1)</a:t>
            </a:r>
            <a:r>
              <a:rPr lang="zh-CN" altLang="en-US" sz="1500">
                <a:solidFill>
                  <a:srgbClr val="343941"/>
                </a:solidFill>
              </a:rPr>
              <a:t>此任务序列没有时差 ，因而会推动项目的完成日期尽早到来。此序列中的所有任务都在关键路径上，称为关键任务。在“详细甘特图”视图中，关键任务显示为红色。</a:t>
            </a:r>
          </a:p>
          <a:p>
            <a:pPr fontAlgn="b">
              <a:buFontTx/>
              <a:buNone/>
            </a:pPr>
            <a:r>
              <a:rPr lang="zh-CN" altLang="en-US" sz="1500">
                <a:solidFill>
                  <a:srgbClr val="343941"/>
                </a:solidFill>
              </a:rPr>
              <a:t> </a:t>
            </a:r>
            <a:r>
              <a:rPr lang="en-US" altLang="zh-CN" sz="1500">
                <a:solidFill>
                  <a:srgbClr val="343941"/>
                </a:solidFill>
              </a:rPr>
              <a:t>(2)</a:t>
            </a:r>
            <a:r>
              <a:rPr lang="zh-CN" altLang="en-US" sz="1500">
                <a:solidFill>
                  <a:srgbClr val="343941"/>
                </a:solidFill>
              </a:rPr>
              <a:t>此任务序列不会推动项目的完成日期尽早到来，因此不是关键任务。在“详细甘特图”视图中，非关键任务显示为蓝色。 </a:t>
            </a:r>
          </a:p>
          <a:p>
            <a:pPr fontAlgn="b">
              <a:buFontTx/>
              <a:buNone/>
            </a:pPr>
            <a:r>
              <a:rPr lang="zh-CN" altLang="en-US" sz="1500">
                <a:solidFill>
                  <a:srgbClr val="343941"/>
                </a:solidFill>
              </a:rPr>
              <a:t> </a:t>
            </a:r>
            <a:r>
              <a:rPr lang="en-US" altLang="zh-CN" sz="1500">
                <a:solidFill>
                  <a:srgbClr val="343941"/>
                </a:solidFill>
              </a:rPr>
              <a:t>(3)</a:t>
            </a:r>
            <a:r>
              <a:rPr lang="zh-CN" altLang="en-US" sz="1500">
                <a:solidFill>
                  <a:srgbClr val="343941"/>
                </a:solidFill>
              </a:rPr>
              <a:t>总时差是指此任务序列在不影响项目的完成日期的条件下可跳过的时间量。在“详细甘特图”视图中，总时差显示为浅蓝绿色线。 </a:t>
            </a:r>
          </a:p>
          <a:p>
            <a:pPr fontAlgn="b">
              <a:buFontTx/>
              <a:buNone/>
            </a:pPr>
            <a:r>
              <a:rPr lang="zh-CN" altLang="en-US" sz="1500">
                <a:solidFill>
                  <a:srgbClr val="343941"/>
                </a:solidFill>
              </a:rPr>
              <a:t> 如果项目必须如期完成，应该密切关注关键路径上的任务以及为其分配的资源。这些要素将决定项目能否按时完成。</a:t>
            </a:r>
          </a:p>
          <a:p>
            <a:endParaRPr lang="en-US" altLang="zh-CN" sz="1500"/>
          </a:p>
        </p:txBody>
      </p:sp>
      <p:grpSp>
        <p:nvGrpSpPr>
          <p:cNvPr id="77828" name="Group 4"/>
          <p:cNvGrpSpPr>
            <a:grpSpLocks/>
          </p:cNvGrpSpPr>
          <p:nvPr/>
        </p:nvGrpSpPr>
        <p:grpSpPr bwMode="auto">
          <a:xfrm>
            <a:off x="-44450" y="7938"/>
            <a:ext cx="9232900" cy="6842125"/>
            <a:chOff x="0" y="4763"/>
            <a:chExt cx="6184" cy="4763"/>
          </a:xfrm>
        </p:grpSpPr>
        <p:sp>
          <p:nvSpPr>
            <p:cNvPr id="77829" name="Rectangle 5"/>
            <p:cNvSpPr>
              <a:spLocks noChangeArrowheads="1"/>
            </p:cNvSpPr>
            <p:nvPr/>
          </p:nvSpPr>
          <p:spPr bwMode="auto">
            <a:xfrm>
              <a:off x="0" y="4763"/>
              <a:ext cx="459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grpSp>
          <p:nvGrpSpPr>
            <p:cNvPr id="77830" name="Group 6"/>
            <p:cNvGrpSpPr>
              <a:grpSpLocks/>
            </p:cNvGrpSpPr>
            <p:nvPr/>
          </p:nvGrpSpPr>
          <p:grpSpPr bwMode="auto">
            <a:xfrm>
              <a:off x="0" y="4775"/>
              <a:ext cx="6184" cy="4751"/>
              <a:chOff x="0" y="9526"/>
              <a:chExt cx="6184" cy="4763"/>
            </a:xfrm>
          </p:grpSpPr>
          <p:grpSp>
            <p:nvGrpSpPr>
              <p:cNvPr id="77831" name="Group 7"/>
              <p:cNvGrpSpPr>
                <a:grpSpLocks/>
              </p:cNvGrpSpPr>
              <p:nvPr/>
            </p:nvGrpSpPr>
            <p:grpSpPr bwMode="auto">
              <a:xfrm>
                <a:off x="12" y="9538"/>
                <a:ext cx="6154" cy="4751"/>
                <a:chOff x="0" y="14289"/>
                <a:chExt cx="6154" cy="4763"/>
              </a:xfrm>
            </p:grpSpPr>
            <p:sp>
              <p:nvSpPr>
                <p:cNvPr id="77832" name="Rectangle 8"/>
                <p:cNvSpPr>
                  <a:spLocks noChangeArrowheads="1"/>
                </p:cNvSpPr>
                <p:nvPr/>
              </p:nvSpPr>
              <p:spPr bwMode="auto">
                <a:xfrm>
                  <a:off x="0" y="14289"/>
                  <a:ext cx="6124" cy="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grpSp>
              <p:nvGrpSpPr>
                <p:cNvPr id="77833" name="Group 9"/>
                <p:cNvGrpSpPr>
                  <a:grpSpLocks/>
                </p:cNvGrpSpPr>
                <p:nvPr/>
              </p:nvGrpSpPr>
              <p:grpSpPr bwMode="auto">
                <a:xfrm>
                  <a:off x="0" y="14289"/>
                  <a:ext cx="6154" cy="4763"/>
                  <a:chOff x="0" y="14289"/>
                  <a:chExt cx="6154" cy="4763"/>
                </a:xfrm>
              </p:grpSpPr>
              <p:grpSp>
                <p:nvGrpSpPr>
                  <p:cNvPr id="77834" name="Group 10"/>
                  <p:cNvGrpSpPr>
                    <a:grpSpLocks/>
                  </p:cNvGrpSpPr>
                  <p:nvPr/>
                </p:nvGrpSpPr>
                <p:grpSpPr bwMode="auto">
                  <a:xfrm>
                    <a:off x="12" y="14301"/>
                    <a:ext cx="6124" cy="4751"/>
                    <a:chOff x="0" y="19052"/>
                    <a:chExt cx="6124" cy="4763"/>
                  </a:xfrm>
                </p:grpSpPr>
                <p:sp>
                  <p:nvSpPr>
                    <p:cNvPr id="77835" name="Rectangle 11"/>
                    <p:cNvSpPr>
                      <a:spLocks noChangeArrowheads="1"/>
                    </p:cNvSpPr>
                    <p:nvPr/>
                  </p:nvSpPr>
                  <p:spPr bwMode="auto">
                    <a:xfrm>
                      <a:off x="0" y="19052"/>
                      <a:ext cx="6124" cy="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grpSp>
                  <p:nvGrpSpPr>
                    <p:cNvPr id="77836" name="Group 12"/>
                    <p:cNvGrpSpPr>
                      <a:grpSpLocks/>
                    </p:cNvGrpSpPr>
                    <p:nvPr/>
                  </p:nvGrpSpPr>
                  <p:grpSpPr bwMode="auto">
                    <a:xfrm>
                      <a:off x="0" y="19064"/>
                      <a:ext cx="6124" cy="1301"/>
                      <a:chOff x="0" y="19052"/>
                      <a:chExt cx="6124" cy="1313"/>
                    </a:xfrm>
                  </p:grpSpPr>
                  <p:sp>
                    <p:nvSpPr>
                      <p:cNvPr id="77837" name="Rectangle 13"/>
                      <p:cNvSpPr>
                        <a:spLocks noChangeArrowheads="1"/>
                      </p:cNvSpPr>
                      <p:nvPr/>
                    </p:nvSpPr>
                    <p:spPr bwMode="auto">
                      <a:xfrm>
                        <a:off x="12" y="19064"/>
                        <a:ext cx="6094" cy="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846138" fontAlgn="b"/>
                        <a:r>
                          <a:rPr kumimoji="1" lang="en-US" altLang="zh-CN" sz="1000">
                            <a:solidFill>
                              <a:srgbClr val="343941"/>
                            </a:solidFill>
                            <a:latin typeface="Times New Roman" pitchFamily="18" charset="0"/>
                          </a:rPr>
                          <a:t>  </a:t>
                        </a:r>
                        <a:r>
                          <a:rPr kumimoji="1" lang="en-US" altLang="zh-CN" sz="12800">
                            <a:solidFill>
                              <a:srgbClr val="343941"/>
                            </a:solidFill>
                            <a:latin typeface="Times New Roman" pitchFamily="18" charset="0"/>
                          </a:rPr>
                          <a:t> </a:t>
                        </a:r>
                        <a:r>
                          <a:rPr kumimoji="1" lang="en-US" altLang="zh-CN" sz="1000">
                            <a:solidFill>
                              <a:srgbClr val="343941"/>
                            </a:solidFill>
                            <a:latin typeface="Times New Roman" pitchFamily="18" charset="0"/>
                          </a:rPr>
                          <a:t>                                                                                                                 </a:t>
                        </a:r>
                      </a:p>
                    </p:txBody>
                  </p:sp>
                  <p:sp>
                    <p:nvSpPr>
                      <p:cNvPr id="77838" name="Rectangle 14"/>
                      <p:cNvSpPr>
                        <a:spLocks noChangeArrowheads="1"/>
                      </p:cNvSpPr>
                      <p:nvPr/>
                    </p:nvSpPr>
                    <p:spPr bwMode="auto">
                      <a:xfrm>
                        <a:off x="0" y="19052"/>
                        <a:ext cx="6124" cy="131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7839" name="Rectangle 15"/>
                  <p:cNvSpPr>
                    <a:spLocks noChangeArrowheads="1"/>
                  </p:cNvSpPr>
                  <p:nvPr/>
                </p:nvSpPr>
                <p:spPr bwMode="auto">
                  <a:xfrm>
                    <a:off x="0" y="14289"/>
                    <a:ext cx="6154" cy="476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7840" name="Rectangle 16"/>
              <p:cNvSpPr>
                <a:spLocks noChangeArrowheads="1"/>
              </p:cNvSpPr>
              <p:nvPr/>
            </p:nvSpPr>
            <p:spPr bwMode="auto">
              <a:xfrm>
                <a:off x="0" y="9526"/>
                <a:ext cx="6184" cy="476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pic>
        <p:nvPicPr>
          <p:cNvPr id="77841" name="Picture 17" descr="关键路径和时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350" y="1973263"/>
            <a:ext cx="3730625" cy="1990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分而治之</a:t>
            </a:r>
          </a:p>
        </p:txBody>
      </p:sp>
      <p:sp>
        <p:nvSpPr>
          <p:cNvPr id="12291" name="Rectangle 3"/>
          <p:cNvSpPr>
            <a:spLocks noGrp="1" noChangeArrowheads="1"/>
          </p:cNvSpPr>
          <p:nvPr>
            <p:ph type="body" idx="1"/>
          </p:nvPr>
        </p:nvSpPr>
        <p:spPr>
          <a:xfrm>
            <a:off x="827088" y="2017713"/>
            <a:ext cx="8128000" cy="1266825"/>
          </a:xfrm>
        </p:spPr>
        <p:txBody>
          <a:bodyPr/>
          <a:lstStyle/>
          <a:p>
            <a:r>
              <a:rPr lang="zh-CN" altLang="en-US"/>
              <a:t>把复杂的问题分解为小的问题并一一解决</a:t>
            </a:r>
          </a:p>
          <a:p>
            <a:r>
              <a:rPr lang="zh-CN" altLang="en-US"/>
              <a:t>分而治之图示</a:t>
            </a:r>
          </a:p>
        </p:txBody>
      </p:sp>
      <p:grpSp>
        <p:nvGrpSpPr>
          <p:cNvPr id="12292" name="Group 4"/>
          <p:cNvGrpSpPr>
            <a:grpSpLocks/>
          </p:cNvGrpSpPr>
          <p:nvPr/>
        </p:nvGrpSpPr>
        <p:grpSpPr bwMode="auto">
          <a:xfrm>
            <a:off x="827088" y="3284538"/>
            <a:ext cx="8064500" cy="3351212"/>
            <a:chOff x="521" y="2069"/>
            <a:chExt cx="5080" cy="2111"/>
          </a:xfrm>
        </p:grpSpPr>
        <p:grpSp>
          <p:nvGrpSpPr>
            <p:cNvPr id="12293" name="Group 5"/>
            <p:cNvGrpSpPr>
              <a:grpSpLocks/>
            </p:cNvGrpSpPr>
            <p:nvPr/>
          </p:nvGrpSpPr>
          <p:grpSpPr bwMode="auto">
            <a:xfrm>
              <a:off x="521" y="2069"/>
              <a:ext cx="1179" cy="811"/>
              <a:chOff x="521" y="2069"/>
              <a:chExt cx="1179" cy="811"/>
            </a:xfrm>
          </p:grpSpPr>
          <p:sp>
            <p:nvSpPr>
              <p:cNvPr id="12294" name="Freeform 6"/>
              <p:cNvSpPr>
                <a:spLocks/>
              </p:cNvSpPr>
              <p:nvPr/>
            </p:nvSpPr>
            <p:spPr bwMode="auto">
              <a:xfrm>
                <a:off x="521" y="2069"/>
                <a:ext cx="1179" cy="811"/>
              </a:xfrm>
              <a:custGeom>
                <a:avLst/>
                <a:gdLst>
                  <a:gd name="T0" fmla="*/ 668 w 1179"/>
                  <a:gd name="T1" fmla="*/ 18 h 811"/>
                  <a:gd name="T2" fmla="*/ 284 w 1179"/>
                  <a:gd name="T3" fmla="*/ 17 h 811"/>
                  <a:gd name="T4" fmla="*/ 84 w 1179"/>
                  <a:gd name="T5" fmla="*/ 135 h 811"/>
                  <a:gd name="T6" fmla="*/ 25 w 1179"/>
                  <a:gd name="T7" fmla="*/ 151 h 811"/>
                  <a:gd name="T8" fmla="*/ 0 w 1179"/>
                  <a:gd name="T9" fmla="*/ 160 h 811"/>
                  <a:gd name="T10" fmla="*/ 109 w 1179"/>
                  <a:gd name="T11" fmla="*/ 200 h 811"/>
                  <a:gd name="T12" fmla="*/ 67 w 1179"/>
                  <a:gd name="T13" fmla="*/ 309 h 811"/>
                  <a:gd name="T14" fmla="*/ 50 w 1179"/>
                  <a:gd name="T15" fmla="*/ 392 h 811"/>
                  <a:gd name="T16" fmla="*/ 90 w 1179"/>
                  <a:gd name="T17" fmla="*/ 720 h 811"/>
                  <a:gd name="T18" fmla="*/ 459 w 1179"/>
                  <a:gd name="T19" fmla="*/ 676 h 811"/>
                  <a:gd name="T20" fmla="*/ 770 w 1179"/>
                  <a:gd name="T21" fmla="*/ 811 h 811"/>
                  <a:gd name="T22" fmla="*/ 893 w 1179"/>
                  <a:gd name="T23" fmla="*/ 526 h 811"/>
                  <a:gd name="T24" fmla="*/ 1179 w 1179"/>
                  <a:gd name="T25" fmla="*/ 357 h 811"/>
                  <a:gd name="T26" fmla="*/ 968 w 1179"/>
                  <a:gd name="T27" fmla="*/ 150 h 811"/>
                  <a:gd name="T28" fmla="*/ 668 w 1179"/>
                  <a:gd name="T29" fmla="*/ 18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9" h="811">
                    <a:moveTo>
                      <a:pt x="668" y="18"/>
                    </a:moveTo>
                    <a:cubicBezTo>
                      <a:pt x="313" y="83"/>
                      <a:pt x="508" y="0"/>
                      <a:pt x="284" y="17"/>
                    </a:cubicBezTo>
                    <a:cubicBezTo>
                      <a:pt x="235" y="36"/>
                      <a:pt x="134" y="122"/>
                      <a:pt x="84" y="135"/>
                    </a:cubicBezTo>
                    <a:cubicBezTo>
                      <a:pt x="49" y="144"/>
                      <a:pt x="56" y="141"/>
                      <a:pt x="25" y="151"/>
                    </a:cubicBezTo>
                    <a:cubicBezTo>
                      <a:pt x="17" y="154"/>
                      <a:pt x="0" y="160"/>
                      <a:pt x="0" y="160"/>
                    </a:cubicBezTo>
                    <a:lnTo>
                      <a:pt x="109" y="200"/>
                    </a:lnTo>
                    <a:lnTo>
                      <a:pt x="67" y="309"/>
                    </a:lnTo>
                    <a:lnTo>
                      <a:pt x="50" y="392"/>
                    </a:lnTo>
                    <a:lnTo>
                      <a:pt x="90" y="720"/>
                    </a:lnTo>
                    <a:lnTo>
                      <a:pt x="459" y="676"/>
                    </a:lnTo>
                    <a:lnTo>
                      <a:pt x="770" y="811"/>
                    </a:lnTo>
                    <a:lnTo>
                      <a:pt x="893" y="526"/>
                    </a:lnTo>
                    <a:lnTo>
                      <a:pt x="1179" y="357"/>
                    </a:lnTo>
                    <a:lnTo>
                      <a:pt x="968" y="150"/>
                    </a:lnTo>
                    <a:lnTo>
                      <a:pt x="668" y="18"/>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5" name="Text Box 7"/>
              <p:cNvSpPr txBox="1">
                <a:spLocks noChangeArrowheads="1"/>
              </p:cNvSpPr>
              <p:nvPr/>
            </p:nvSpPr>
            <p:spPr bwMode="auto">
              <a:xfrm>
                <a:off x="703" y="2296"/>
                <a:ext cx="771"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spcBef>
                    <a:spcPct val="50000"/>
                  </a:spcBef>
                </a:pPr>
                <a:r>
                  <a:rPr lang="zh-CN" altLang="en-US">
                    <a:latin typeface="Tahoma" pitchFamily="34" charset="0"/>
                  </a:rPr>
                  <a:t>复杂问题</a:t>
                </a:r>
              </a:p>
            </p:txBody>
          </p:sp>
        </p:grpSp>
        <p:sp>
          <p:nvSpPr>
            <p:cNvPr id="12296" name="AutoShape 8"/>
            <p:cNvSpPr>
              <a:spLocks noChangeArrowheads="1"/>
            </p:cNvSpPr>
            <p:nvPr/>
          </p:nvSpPr>
          <p:spPr bwMode="auto">
            <a:xfrm>
              <a:off x="1927" y="2432"/>
              <a:ext cx="908" cy="454"/>
            </a:xfrm>
            <a:prstGeom prst="pentag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子问题</a:t>
              </a:r>
              <a:r>
                <a:rPr lang="en-US" altLang="zh-CN">
                  <a:latin typeface="Tahoma" pitchFamily="34" charset="0"/>
                </a:rPr>
                <a:t>1</a:t>
              </a:r>
            </a:p>
          </p:txBody>
        </p:sp>
        <p:sp>
          <p:nvSpPr>
            <p:cNvPr id="12297" name="AutoShape 9"/>
            <p:cNvSpPr>
              <a:spLocks noChangeArrowheads="1"/>
            </p:cNvSpPr>
            <p:nvPr/>
          </p:nvSpPr>
          <p:spPr bwMode="auto">
            <a:xfrm>
              <a:off x="1973" y="3158"/>
              <a:ext cx="816" cy="31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子问题</a:t>
              </a:r>
              <a:r>
                <a:rPr lang="en-US" altLang="zh-CN">
                  <a:latin typeface="Tahoma" pitchFamily="34" charset="0"/>
                </a:rPr>
                <a:t>2</a:t>
              </a:r>
            </a:p>
          </p:txBody>
        </p:sp>
        <p:sp>
          <p:nvSpPr>
            <p:cNvPr id="12298" name="AutoShape 10"/>
            <p:cNvSpPr>
              <a:spLocks noChangeArrowheads="1"/>
            </p:cNvSpPr>
            <p:nvPr/>
          </p:nvSpPr>
          <p:spPr bwMode="auto">
            <a:xfrm>
              <a:off x="1973" y="3748"/>
              <a:ext cx="862" cy="31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子问题</a:t>
              </a:r>
              <a:r>
                <a:rPr lang="en-US" altLang="zh-CN">
                  <a:latin typeface="Tahoma" pitchFamily="34" charset="0"/>
                </a:rPr>
                <a:t>3</a:t>
              </a:r>
            </a:p>
          </p:txBody>
        </p:sp>
        <p:sp>
          <p:nvSpPr>
            <p:cNvPr id="12299" name="AutoShape 11"/>
            <p:cNvSpPr>
              <a:spLocks noChangeArrowheads="1"/>
            </p:cNvSpPr>
            <p:nvPr/>
          </p:nvSpPr>
          <p:spPr bwMode="auto">
            <a:xfrm>
              <a:off x="3379" y="2333"/>
              <a:ext cx="998" cy="544"/>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子程序</a:t>
              </a:r>
              <a:r>
                <a:rPr lang="en-US" altLang="zh-CN">
                  <a:latin typeface="Tahoma" pitchFamily="34" charset="0"/>
                </a:rPr>
                <a:t>1</a:t>
              </a:r>
            </a:p>
          </p:txBody>
        </p:sp>
        <p:sp>
          <p:nvSpPr>
            <p:cNvPr id="12300" name="AutoShape 12"/>
            <p:cNvSpPr>
              <a:spLocks noChangeArrowheads="1"/>
            </p:cNvSpPr>
            <p:nvPr/>
          </p:nvSpPr>
          <p:spPr bwMode="auto">
            <a:xfrm>
              <a:off x="3379" y="3044"/>
              <a:ext cx="998" cy="544"/>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子程序</a:t>
              </a:r>
              <a:r>
                <a:rPr lang="en-US" altLang="zh-CN">
                  <a:latin typeface="Tahoma" pitchFamily="34" charset="0"/>
                </a:rPr>
                <a:t>2</a:t>
              </a:r>
            </a:p>
          </p:txBody>
        </p:sp>
        <p:sp>
          <p:nvSpPr>
            <p:cNvPr id="12301" name="AutoShape 13"/>
            <p:cNvSpPr>
              <a:spLocks noChangeArrowheads="1"/>
            </p:cNvSpPr>
            <p:nvPr/>
          </p:nvSpPr>
          <p:spPr bwMode="auto">
            <a:xfrm>
              <a:off x="3379" y="3636"/>
              <a:ext cx="998" cy="544"/>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子程序</a:t>
              </a:r>
              <a:r>
                <a:rPr lang="en-US" altLang="zh-CN">
                  <a:latin typeface="Tahoma" pitchFamily="34" charset="0"/>
                </a:rPr>
                <a:t>3</a:t>
              </a:r>
            </a:p>
          </p:txBody>
        </p:sp>
        <p:cxnSp>
          <p:nvCxnSpPr>
            <p:cNvPr id="12302" name="AutoShape 14"/>
            <p:cNvCxnSpPr>
              <a:cxnSpLocks noChangeShapeType="1"/>
              <a:stCxn id="12294" idx="12"/>
              <a:endCxn id="12296" idx="1"/>
            </p:cNvCxnSpPr>
            <p:nvPr/>
          </p:nvCxnSpPr>
          <p:spPr bwMode="auto">
            <a:xfrm>
              <a:off x="1700" y="2426"/>
              <a:ext cx="227" cy="1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3" name="AutoShape 15"/>
            <p:cNvCxnSpPr>
              <a:cxnSpLocks noChangeShapeType="1"/>
              <a:stCxn id="12294" idx="11"/>
              <a:endCxn id="12297" idx="2"/>
            </p:cNvCxnSpPr>
            <p:nvPr/>
          </p:nvCxnSpPr>
          <p:spPr bwMode="auto">
            <a:xfrm>
              <a:off x="1414" y="2595"/>
              <a:ext cx="661" cy="72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4" name="AutoShape 16"/>
            <p:cNvCxnSpPr>
              <a:cxnSpLocks noChangeShapeType="1"/>
              <a:stCxn id="12294" idx="10"/>
              <a:endCxn id="12298" idx="1"/>
            </p:cNvCxnSpPr>
            <p:nvPr/>
          </p:nvCxnSpPr>
          <p:spPr bwMode="auto">
            <a:xfrm>
              <a:off x="1291" y="2880"/>
              <a:ext cx="682" cy="102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5" name="Text Box 17"/>
            <p:cNvSpPr txBox="1">
              <a:spLocks noChangeArrowheads="1"/>
            </p:cNvSpPr>
            <p:nvPr/>
          </p:nvSpPr>
          <p:spPr bwMode="auto">
            <a:xfrm rot="-2772809">
              <a:off x="1340" y="2747"/>
              <a:ext cx="68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spcBef>
                  <a:spcPct val="50000"/>
                </a:spcBef>
              </a:pPr>
              <a:r>
                <a:rPr lang="zh-CN" altLang="en-US" b="1">
                  <a:latin typeface="Tahoma" pitchFamily="34" charset="0"/>
                </a:rPr>
                <a:t>分      解</a:t>
              </a:r>
            </a:p>
          </p:txBody>
        </p:sp>
        <p:cxnSp>
          <p:nvCxnSpPr>
            <p:cNvPr id="12306" name="AutoShape 18"/>
            <p:cNvCxnSpPr>
              <a:cxnSpLocks noChangeShapeType="1"/>
              <a:stCxn id="12296" idx="5"/>
              <a:endCxn id="12299" idx="1"/>
            </p:cNvCxnSpPr>
            <p:nvPr/>
          </p:nvCxnSpPr>
          <p:spPr bwMode="auto">
            <a:xfrm flipV="1">
              <a:off x="2835" y="2605"/>
              <a:ext cx="544" cy="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7" name="AutoShape 19"/>
            <p:cNvCxnSpPr>
              <a:cxnSpLocks noChangeShapeType="1"/>
              <a:stCxn id="12297" idx="0"/>
              <a:endCxn id="12300" idx="1"/>
            </p:cNvCxnSpPr>
            <p:nvPr/>
          </p:nvCxnSpPr>
          <p:spPr bwMode="auto">
            <a:xfrm flipV="1">
              <a:off x="2687" y="3316"/>
              <a:ext cx="692" cy="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8" name="AutoShape 20"/>
            <p:cNvCxnSpPr>
              <a:cxnSpLocks noChangeShapeType="1"/>
              <a:stCxn id="12298" idx="3"/>
              <a:endCxn id="12301" idx="1"/>
            </p:cNvCxnSpPr>
            <p:nvPr/>
          </p:nvCxnSpPr>
          <p:spPr bwMode="auto">
            <a:xfrm>
              <a:off x="2835" y="3907"/>
              <a:ext cx="544" cy="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9" name="AutoShape 21"/>
            <p:cNvSpPr>
              <a:spLocks noChangeArrowheads="1"/>
            </p:cNvSpPr>
            <p:nvPr/>
          </p:nvSpPr>
          <p:spPr bwMode="auto">
            <a:xfrm>
              <a:off x="4830" y="2251"/>
              <a:ext cx="771" cy="635"/>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程序</a:t>
              </a:r>
            </a:p>
          </p:txBody>
        </p:sp>
        <p:cxnSp>
          <p:nvCxnSpPr>
            <p:cNvPr id="12310" name="AutoShape 22"/>
            <p:cNvCxnSpPr>
              <a:cxnSpLocks noChangeShapeType="1"/>
              <a:stCxn id="12299" idx="3"/>
              <a:endCxn id="12309" idx="2"/>
            </p:cNvCxnSpPr>
            <p:nvPr/>
          </p:nvCxnSpPr>
          <p:spPr bwMode="auto">
            <a:xfrm>
              <a:off x="4377" y="2605"/>
              <a:ext cx="453" cy="4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1" name="AutoShape 23"/>
            <p:cNvCxnSpPr>
              <a:cxnSpLocks noChangeShapeType="1"/>
              <a:stCxn id="12300" idx="3"/>
              <a:endCxn id="12309" idx="3"/>
            </p:cNvCxnSpPr>
            <p:nvPr/>
          </p:nvCxnSpPr>
          <p:spPr bwMode="auto">
            <a:xfrm flipV="1">
              <a:off x="4377" y="2886"/>
              <a:ext cx="759" cy="43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2" name="AutoShape 24"/>
            <p:cNvCxnSpPr>
              <a:cxnSpLocks noChangeShapeType="1"/>
              <a:stCxn id="12301" idx="3"/>
              <a:endCxn id="12309" idx="4"/>
            </p:cNvCxnSpPr>
            <p:nvPr/>
          </p:nvCxnSpPr>
          <p:spPr bwMode="auto">
            <a:xfrm flipV="1">
              <a:off x="4377" y="2648"/>
              <a:ext cx="1065" cy="12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b="1">
                <a:solidFill>
                  <a:srgbClr val="343941"/>
                </a:solidFill>
              </a:rPr>
              <a:t>如何缩短关键路径</a:t>
            </a:r>
          </a:p>
        </p:txBody>
      </p:sp>
      <p:sp>
        <p:nvSpPr>
          <p:cNvPr id="78851" name="Rectangle 3"/>
          <p:cNvSpPr>
            <a:spLocks noGrp="1" noChangeArrowheads="1"/>
          </p:cNvSpPr>
          <p:nvPr>
            <p:ph type="body" idx="1"/>
          </p:nvPr>
        </p:nvSpPr>
        <p:spPr/>
        <p:txBody>
          <a:bodyPr/>
          <a:lstStyle/>
          <a:p>
            <a:r>
              <a:rPr lang="zh-CN" altLang="en-US" sz="2200" i="1"/>
              <a:t>冲击：在不更改任务关系的情况下缩短项目的总体工期。对项目进行冲击通常需要为任务分配额外的资源。</a:t>
            </a:r>
          </a:p>
          <a:p>
            <a:pPr>
              <a:buFontTx/>
              <a:buNone/>
            </a:pPr>
            <a:endParaRPr lang="zh-CN" altLang="en-US" sz="2200" i="1"/>
          </a:p>
          <a:p>
            <a:r>
              <a:rPr lang="zh-CN" altLang="en-US" sz="2200"/>
              <a:t>缩短关键路径上任务的工期或工时。 </a:t>
            </a:r>
          </a:p>
          <a:p>
            <a:r>
              <a:rPr lang="zh-CN" altLang="en-US" sz="2200"/>
              <a:t>更改任务限制，以增加日程排定的灵活性。 </a:t>
            </a:r>
          </a:p>
          <a:p>
            <a:r>
              <a:rPr lang="zh-CN" altLang="en-US" sz="2200"/>
              <a:t>将关键任务分解成多个由不同资源同时进行的小任务。 </a:t>
            </a:r>
          </a:p>
          <a:p>
            <a:r>
              <a:rPr lang="zh-CN" altLang="en-US" sz="2200"/>
              <a:t>更改任务相关性，以增加日程排定的灵活性。 </a:t>
            </a:r>
          </a:p>
          <a:p>
            <a:r>
              <a:rPr lang="zh-CN" altLang="en-US" sz="2200"/>
              <a:t>在适用的相关任务间设置前置重叠时间。 </a:t>
            </a:r>
          </a:p>
          <a:p>
            <a:r>
              <a:rPr lang="zh-CN" altLang="en-US" sz="2200"/>
              <a:t>排定加班工时。 </a:t>
            </a:r>
          </a:p>
          <a:p>
            <a:r>
              <a:rPr lang="zh-CN" altLang="en-US" sz="2200"/>
              <a:t>为关键路径上的任务分配额外资源。</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447800" y="3581400"/>
            <a:ext cx="678180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r>
              <a:rPr kumimoji="1" lang="en-US" altLang="zh-CN" sz="6000">
                <a:latin typeface="Palatino-Roman" charset="0"/>
              </a:rPr>
              <a:t>MSF</a:t>
            </a:r>
            <a:r>
              <a:rPr kumimoji="1" lang="zh-CN" altLang="en-US" sz="6000">
                <a:latin typeface="Palatino-Roman" charset="0"/>
              </a:rPr>
              <a:t>介绍</a:t>
            </a:r>
          </a:p>
        </p:txBody>
      </p:sp>
      <p:sp>
        <p:nvSpPr>
          <p:cNvPr id="79875" name="Rectangle 3"/>
          <p:cNvSpPr>
            <a:spLocks noGrp="1" noChangeArrowheads="1"/>
          </p:cNvSpPr>
          <p:nvPr>
            <p:ph type="title" idx="4294967295"/>
          </p:nvPr>
        </p:nvSpPr>
        <p:spPr>
          <a:xfrm>
            <a:off x="838200" y="1752600"/>
            <a:ext cx="7772400" cy="1143000"/>
          </a:xfrm>
        </p:spPr>
        <p:txBody>
          <a:bodyPr/>
          <a:lstStyle/>
          <a:p>
            <a:r>
              <a:rPr lang="zh-CN" altLang="en-US" sz="5900">
                <a:solidFill>
                  <a:schemeClr val="tx1"/>
                </a:solidFill>
                <a:latin typeface="Palatino-Bold" charset="0"/>
              </a:rPr>
              <a:t>第三章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a:t>本章要点</a:t>
            </a:r>
          </a:p>
        </p:txBody>
      </p:sp>
      <p:sp>
        <p:nvSpPr>
          <p:cNvPr id="81923" name="Rectangle 3"/>
          <p:cNvSpPr>
            <a:spLocks noGrp="1" noChangeArrowheads="1"/>
          </p:cNvSpPr>
          <p:nvPr>
            <p:ph type="body" idx="1"/>
          </p:nvPr>
        </p:nvSpPr>
        <p:spPr/>
        <p:txBody>
          <a:bodyPr/>
          <a:lstStyle/>
          <a:p>
            <a:r>
              <a:rPr lang="en-US" altLang="zh-CN"/>
              <a:t>MSF</a:t>
            </a:r>
            <a:r>
              <a:rPr lang="zh-CN" altLang="en-US"/>
              <a:t>内容</a:t>
            </a:r>
          </a:p>
          <a:p>
            <a:r>
              <a:rPr lang="zh-CN" altLang="en-US"/>
              <a:t>组队模型</a:t>
            </a:r>
          </a:p>
          <a:p>
            <a:r>
              <a:rPr lang="zh-CN" altLang="en-US"/>
              <a:t>过程管理模型</a:t>
            </a:r>
          </a:p>
          <a:p>
            <a:r>
              <a:rPr lang="zh-CN" altLang="en-US"/>
              <a:t>应用程序模型</a:t>
            </a:r>
          </a:p>
          <a:p>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a:t>什么是</a:t>
            </a:r>
            <a:r>
              <a:rPr lang="en-US" altLang="zh-CN"/>
              <a:t>MSF</a:t>
            </a:r>
          </a:p>
        </p:txBody>
      </p:sp>
      <p:sp>
        <p:nvSpPr>
          <p:cNvPr id="83971" name="Rectangle 3"/>
          <p:cNvSpPr>
            <a:spLocks noGrp="1" noChangeArrowheads="1"/>
          </p:cNvSpPr>
          <p:nvPr>
            <p:ph type="body" idx="1"/>
          </p:nvPr>
        </p:nvSpPr>
        <p:spPr>
          <a:xfrm>
            <a:off x="611188" y="2276475"/>
            <a:ext cx="8348662" cy="3671888"/>
          </a:xfrm>
        </p:spPr>
        <p:txBody>
          <a:bodyPr/>
          <a:lstStyle/>
          <a:p>
            <a:r>
              <a:rPr lang="en-US" altLang="zh-CN"/>
              <a:t>MSF(Microsoft Solution Framework)</a:t>
            </a:r>
            <a:r>
              <a:rPr lang="zh-CN" altLang="en-US"/>
              <a:t>是指微软解决方案框架。</a:t>
            </a:r>
          </a:p>
          <a:p>
            <a:r>
              <a:rPr lang="en-US" altLang="zh-CN"/>
              <a:t>MSF</a:t>
            </a:r>
            <a:r>
              <a:rPr lang="zh-CN" altLang="en-US"/>
              <a:t>描述了微软公司从众多大小软件产品研发实践中总结的</a:t>
            </a:r>
            <a:r>
              <a:rPr lang="zh-CN" altLang="en-US" b="1">
                <a:solidFill>
                  <a:srgbClr val="FF3300"/>
                </a:solidFill>
              </a:rPr>
              <a:t>管理软件开发过程</a:t>
            </a:r>
            <a:r>
              <a:rPr lang="zh-CN" altLang="en-US"/>
              <a:t>的经验</a:t>
            </a:r>
            <a:endParaRPr lang="zh-CN" altLang="en-US">
              <a:latin typeface="宋体"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a:t>程序员眼中的</a:t>
            </a:r>
            <a:r>
              <a:rPr lang="en-US" altLang="zh-CN"/>
              <a:t>MSF</a:t>
            </a:r>
            <a:r>
              <a:rPr lang="zh-CN" altLang="en-US"/>
              <a:t>三个核心</a:t>
            </a:r>
          </a:p>
        </p:txBody>
      </p:sp>
      <p:sp>
        <p:nvSpPr>
          <p:cNvPr id="86019" name="Rectangle 3"/>
          <p:cNvSpPr>
            <a:spLocks noGrp="1" noChangeArrowheads="1"/>
          </p:cNvSpPr>
          <p:nvPr>
            <p:ph type="body" idx="1"/>
          </p:nvPr>
        </p:nvSpPr>
        <p:spPr>
          <a:noFill/>
          <a:ln/>
        </p:spPr>
        <p:txBody>
          <a:bodyPr/>
          <a:lstStyle/>
          <a:p>
            <a:r>
              <a:rPr lang="zh-CN" altLang="en-US"/>
              <a:t>组队模型</a:t>
            </a:r>
          </a:p>
          <a:p>
            <a:r>
              <a:rPr lang="zh-CN" altLang="en-US"/>
              <a:t>过程管理模型</a:t>
            </a:r>
          </a:p>
          <a:p>
            <a:r>
              <a:rPr lang="zh-CN" altLang="en-US"/>
              <a:t>应用程序模型</a:t>
            </a:r>
          </a:p>
          <a:p>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a:latin typeface="宋体" pitchFamily="2" charset="-122"/>
              </a:rPr>
              <a:t>三种模型的关系</a:t>
            </a:r>
          </a:p>
        </p:txBody>
      </p:sp>
      <p:sp>
        <p:nvSpPr>
          <p:cNvPr id="88067" name="Rectangle 3"/>
          <p:cNvSpPr>
            <a:spLocks noChangeArrowheads="1"/>
          </p:cNvSpPr>
          <p:nvPr/>
        </p:nvSpPr>
        <p:spPr bwMode="auto">
          <a:xfrm>
            <a:off x="750888" y="1806575"/>
            <a:ext cx="2508250" cy="2241550"/>
          </a:xfrm>
          <a:prstGeom prst="rect">
            <a:avLst/>
          </a:prstGeom>
          <a:solidFill>
            <a:srgbClr val="FFFFFF"/>
          </a:solidFill>
          <a:ln w="12700">
            <a:solidFill>
              <a:srgbClr val="000000"/>
            </a:solidFill>
            <a:miter lim="800000"/>
            <a:headEnd/>
            <a:tailEnd/>
          </a:ln>
          <a:effectLst>
            <a:outerShdw dist="107763" dir="2700000" algn="ctr" rotWithShape="0">
              <a:srgbClr val="969696">
                <a:alpha val="50000"/>
              </a:srgbClr>
            </a:outerShdw>
          </a:effectLst>
        </p:spPr>
        <p:txBody>
          <a:bodyPr wrap="none" anchor="ctr"/>
          <a:lstStyle/>
          <a:p>
            <a:endParaRPr lang="zh-CN" altLang="en-US"/>
          </a:p>
        </p:txBody>
      </p:sp>
      <p:grpSp>
        <p:nvGrpSpPr>
          <p:cNvPr id="88068" name="Group 4"/>
          <p:cNvGrpSpPr>
            <a:grpSpLocks/>
          </p:cNvGrpSpPr>
          <p:nvPr/>
        </p:nvGrpSpPr>
        <p:grpSpPr bwMode="auto">
          <a:xfrm>
            <a:off x="1360488" y="1965325"/>
            <a:ext cx="1327150" cy="1258888"/>
            <a:chOff x="1165" y="882"/>
            <a:chExt cx="836" cy="793"/>
          </a:xfrm>
        </p:grpSpPr>
        <p:sp>
          <p:nvSpPr>
            <p:cNvPr id="88069" name="Oval 5"/>
            <p:cNvSpPr>
              <a:spLocks noChangeArrowheads="1"/>
            </p:cNvSpPr>
            <p:nvPr/>
          </p:nvSpPr>
          <p:spPr bwMode="auto">
            <a:xfrm>
              <a:off x="1473" y="912"/>
              <a:ext cx="251" cy="154"/>
            </a:xfrm>
            <a:prstGeom prst="ellipse">
              <a:avLst/>
            </a:prstGeom>
            <a:solidFill>
              <a:srgbClr val="393939"/>
            </a:solidFill>
            <a:ln w="12700">
              <a:solidFill>
                <a:srgbClr val="39393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0" name="Oval 6"/>
            <p:cNvSpPr>
              <a:spLocks noChangeArrowheads="1"/>
            </p:cNvSpPr>
            <p:nvPr/>
          </p:nvSpPr>
          <p:spPr bwMode="auto">
            <a:xfrm>
              <a:off x="1473" y="1524"/>
              <a:ext cx="251" cy="151"/>
            </a:xfrm>
            <a:prstGeom prst="ellipse">
              <a:avLst/>
            </a:prstGeom>
            <a:solidFill>
              <a:srgbClr val="393939"/>
            </a:solidFill>
            <a:ln w="12700">
              <a:solidFill>
                <a:srgbClr val="39393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1" name="Oval 7"/>
            <p:cNvSpPr>
              <a:spLocks noChangeArrowheads="1"/>
            </p:cNvSpPr>
            <p:nvPr/>
          </p:nvSpPr>
          <p:spPr bwMode="auto">
            <a:xfrm>
              <a:off x="1747" y="1082"/>
              <a:ext cx="254" cy="151"/>
            </a:xfrm>
            <a:prstGeom prst="ellipse">
              <a:avLst/>
            </a:prstGeom>
            <a:solidFill>
              <a:srgbClr val="393939"/>
            </a:solidFill>
            <a:ln w="12700">
              <a:solidFill>
                <a:srgbClr val="39393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2" name="Oval 8"/>
            <p:cNvSpPr>
              <a:spLocks noChangeArrowheads="1"/>
            </p:cNvSpPr>
            <p:nvPr/>
          </p:nvSpPr>
          <p:spPr bwMode="auto">
            <a:xfrm>
              <a:off x="1195" y="1082"/>
              <a:ext cx="253" cy="151"/>
            </a:xfrm>
            <a:prstGeom prst="ellipse">
              <a:avLst/>
            </a:prstGeom>
            <a:solidFill>
              <a:srgbClr val="393939"/>
            </a:solidFill>
            <a:ln w="12700">
              <a:solidFill>
                <a:srgbClr val="39393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3" name="Oval 9"/>
            <p:cNvSpPr>
              <a:spLocks noChangeArrowheads="1"/>
            </p:cNvSpPr>
            <p:nvPr/>
          </p:nvSpPr>
          <p:spPr bwMode="auto">
            <a:xfrm>
              <a:off x="1747" y="1332"/>
              <a:ext cx="254" cy="149"/>
            </a:xfrm>
            <a:prstGeom prst="ellipse">
              <a:avLst/>
            </a:prstGeom>
            <a:solidFill>
              <a:srgbClr val="393939"/>
            </a:solidFill>
            <a:ln w="12700">
              <a:solidFill>
                <a:srgbClr val="39393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4" name="Oval 10"/>
            <p:cNvSpPr>
              <a:spLocks noChangeArrowheads="1"/>
            </p:cNvSpPr>
            <p:nvPr/>
          </p:nvSpPr>
          <p:spPr bwMode="auto">
            <a:xfrm>
              <a:off x="1195" y="1332"/>
              <a:ext cx="253" cy="149"/>
            </a:xfrm>
            <a:prstGeom prst="ellipse">
              <a:avLst/>
            </a:prstGeom>
            <a:solidFill>
              <a:srgbClr val="393939"/>
            </a:solidFill>
            <a:ln w="12700">
              <a:solidFill>
                <a:srgbClr val="39393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5" name="Oval 11"/>
            <p:cNvSpPr>
              <a:spLocks noChangeArrowheads="1"/>
            </p:cNvSpPr>
            <p:nvPr/>
          </p:nvSpPr>
          <p:spPr bwMode="auto">
            <a:xfrm>
              <a:off x="1269" y="948"/>
              <a:ext cx="614" cy="635"/>
            </a:xfrm>
            <a:prstGeom prst="ellipse">
              <a:avLst/>
            </a:prstGeom>
            <a:noFill/>
            <a:ln w="25400">
              <a:solidFill>
                <a:schemeClr val="tx1"/>
              </a:solidFill>
              <a:round/>
              <a:headEnd/>
              <a:tailEnd/>
            </a:ln>
            <a:effectLst>
              <a:outerShdw dist="107763" dir="2700000" algn="ctr" rotWithShape="0">
                <a:srgbClr val="393939"/>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88076" name="Oval 12"/>
            <p:cNvSpPr>
              <a:spLocks noChangeArrowheads="1"/>
            </p:cNvSpPr>
            <p:nvPr/>
          </p:nvSpPr>
          <p:spPr bwMode="auto">
            <a:xfrm>
              <a:off x="1442" y="882"/>
              <a:ext cx="259" cy="159"/>
            </a:xfrm>
            <a:prstGeom prst="ellipse">
              <a:avLst/>
            </a:prstGeom>
            <a:gradFill rotWithShape="0">
              <a:gsLst>
                <a:gs pos="0">
                  <a:srgbClr val="FFCC00"/>
                </a:gs>
                <a:gs pos="100000">
                  <a:srgbClr val="FFCC00">
                    <a:gamma/>
                    <a:shade val="89804"/>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7" name="Oval 13"/>
            <p:cNvSpPr>
              <a:spLocks noChangeArrowheads="1"/>
            </p:cNvSpPr>
            <p:nvPr/>
          </p:nvSpPr>
          <p:spPr bwMode="auto">
            <a:xfrm>
              <a:off x="1442" y="1491"/>
              <a:ext cx="259" cy="162"/>
            </a:xfrm>
            <a:prstGeom prst="ellipse">
              <a:avLst/>
            </a:prstGeom>
            <a:gradFill rotWithShape="0">
              <a:gsLst>
                <a:gs pos="0">
                  <a:srgbClr val="FF9900"/>
                </a:gs>
                <a:gs pos="100000">
                  <a:srgbClr val="FF9900">
                    <a:gamma/>
                    <a:shade val="89804"/>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8" name="Oval 14"/>
            <p:cNvSpPr>
              <a:spLocks noChangeArrowheads="1"/>
            </p:cNvSpPr>
            <p:nvPr/>
          </p:nvSpPr>
          <p:spPr bwMode="auto">
            <a:xfrm>
              <a:off x="1718" y="1049"/>
              <a:ext cx="261" cy="159"/>
            </a:xfrm>
            <a:prstGeom prst="ellipse">
              <a:avLst/>
            </a:prstGeom>
            <a:gradFill rotWithShape="0">
              <a:gsLst>
                <a:gs pos="0">
                  <a:srgbClr val="33CCFF"/>
                </a:gs>
                <a:gs pos="100000">
                  <a:srgbClr val="33CCFF">
                    <a:gamma/>
                    <a:shade val="89804"/>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9" name="Oval 15"/>
            <p:cNvSpPr>
              <a:spLocks noChangeArrowheads="1"/>
            </p:cNvSpPr>
            <p:nvPr/>
          </p:nvSpPr>
          <p:spPr bwMode="auto">
            <a:xfrm>
              <a:off x="1165" y="1049"/>
              <a:ext cx="262" cy="159"/>
            </a:xfrm>
            <a:prstGeom prst="ellipse">
              <a:avLst/>
            </a:prstGeom>
            <a:gradFill rotWithShape="0">
              <a:gsLst>
                <a:gs pos="0">
                  <a:srgbClr val="CC0000"/>
                </a:gs>
                <a:gs pos="100000">
                  <a:srgbClr val="CC0000">
                    <a:gamma/>
                    <a:shade val="89804"/>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0" name="Oval 16"/>
            <p:cNvSpPr>
              <a:spLocks noChangeArrowheads="1"/>
            </p:cNvSpPr>
            <p:nvPr/>
          </p:nvSpPr>
          <p:spPr bwMode="auto">
            <a:xfrm>
              <a:off x="1718" y="1300"/>
              <a:ext cx="261" cy="161"/>
            </a:xfrm>
            <a:prstGeom prst="ellipse">
              <a:avLst/>
            </a:prstGeom>
            <a:gradFill rotWithShape="0">
              <a:gsLst>
                <a:gs pos="0">
                  <a:srgbClr val="0066FF"/>
                </a:gs>
                <a:gs pos="100000">
                  <a:srgbClr val="0066FF">
                    <a:gamma/>
                    <a:shade val="89804"/>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1" name="Oval 17"/>
            <p:cNvSpPr>
              <a:spLocks noChangeArrowheads="1"/>
            </p:cNvSpPr>
            <p:nvPr/>
          </p:nvSpPr>
          <p:spPr bwMode="auto">
            <a:xfrm>
              <a:off x="1165" y="1300"/>
              <a:ext cx="262" cy="161"/>
            </a:xfrm>
            <a:prstGeom prst="ellipse">
              <a:avLst/>
            </a:prstGeom>
            <a:gradFill rotWithShape="0">
              <a:gsLst>
                <a:gs pos="0">
                  <a:srgbClr val="990099"/>
                </a:gs>
                <a:gs pos="100000">
                  <a:srgbClr val="990099">
                    <a:gamma/>
                    <a:shade val="89804"/>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8082" name="Rectangle 18"/>
          <p:cNvSpPr>
            <a:spLocks noChangeArrowheads="1"/>
          </p:cNvSpPr>
          <p:nvPr/>
        </p:nvSpPr>
        <p:spPr bwMode="auto">
          <a:xfrm>
            <a:off x="609600" y="3371850"/>
            <a:ext cx="2436813" cy="531813"/>
          </a:xfrm>
          <a:prstGeom prst="rect">
            <a:avLst/>
          </a:prstGeom>
          <a:solidFill>
            <a:schemeClr val="tx1"/>
          </a:solidFill>
          <a:ln>
            <a:noFill/>
          </a:ln>
          <a:effectLst>
            <a:outerShdw dist="53882" dir="2700000" algn="ctr" rotWithShape="0">
              <a:srgbClr val="969696">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88083" name="Rectangle 19"/>
          <p:cNvSpPr>
            <a:spLocks noChangeArrowheads="1"/>
          </p:cNvSpPr>
          <p:nvPr/>
        </p:nvSpPr>
        <p:spPr bwMode="auto">
          <a:xfrm>
            <a:off x="1108075" y="3413125"/>
            <a:ext cx="1436688"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zh-CN" altLang="en-US" sz="2400" b="1">
                <a:solidFill>
                  <a:schemeClr val="bg1"/>
                </a:solidFill>
                <a:latin typeface="Arial Narrow" pitchFamily="34" charset="0"/>
              </a:rPr>
              <a:t>组队模型</a:t>
            </a:r>
          </a:p>
        </p:txBody>
      </p:sp>
      <p:sp>
        <p:nvSpPr>
          <p:cNvPr id="88084" name="Rectangle 20"/>
          <p:cNvSpPr>
            <a:spLocks noChangeArrowheads="1"/>
          </p:cNvSpPr>
          <p:nvPr/>
        </p:nvSpPr>
        <p:spPr bwMode="auto">
          <a:xfrm>
            <a:off x="4818063" y="1811338"/>
            <a:ext cx="2506662" cy="2236787"/>
          </a:xfrm>
          <a:prstGeom prst="rect">
            <a:avLst/>
          </a:prstGeom>
          <a:solidFill>
            <a:srgbClr val="FFFFFF"/>
          </a:solidFill>
          <a:ln w="12700">
            <a:solidFill>
              <a:schemeClr val="tx1"/>
            </a:solidFill>
            <a:miter lim="800000"/>
            <a:headEnd/>
            <a:tailEnd/>
          </a:ln>
          <a:effectLst>
            <a:outerShdw dist="107763" dir="2700000" algn="ctr" rotWithShape="0">
              <a:srgbClr val="969696">
                <a:alpha val="50000"/>
              </a:srgbClr>
            </a:outerShdw>
          </a:effectLst>
        </p:spPr>
        <p:txBody>
          <a:bodyPr wrap="none" anchor="ctr"/>
          <a:lstStyle/>
          <a:p>
            <a:endParaRPr lang="zh-CN" altLang="en-US"/>
          </a:p>
        </p:txBody>
      </p:sp>
      <p:sp>
        <p:nvSpPr>
          <p:cNvPr id="88085" name="Rectangle 21"/>
          <p:cNvSpPr>
            <a:spLocks noChangeArrowheads="1"/>
          </p:cNvSpPr>
          <p:nvPr/>
        </p:nvSpPr>
        <p:spPr bwMode="auto">
          <a:xfrm>
            <a:off x="2916238" y="4365625"/>
            <a:ext cx="2511425" cy="2238375"/>
          </a:xfrm>
          <a:prstGeom prst="rect">
            <a:avLst/>
          </a:prstGeom>
          <a:solidFill>
            <a:srgbClr val="FFFFFF"/>
          </a:solidFill>
          <a:ln w="12700">
            <a:solidFill>
              <a:srgbClr val="000000"/>
            </a:solidFill>
            <a:miter lim="800000"/>
            <a:headEnd/>
            <a:tailEnd/>
          </a:ln>
          <a:effectLst>
            <a:outerShdw dist="107763" dir="2700000" algn="ctr" rotWithShape="0">
              <a:srgbClr val="969696">
                <a:alpha val="50000"/>
              </a:srgbClr>
            </a:outerShdw>
          </a:effectLst>
        </p:spPr>
        <p:txBody>
          <a:bodyPr wrap="none" anchor="ctr"/>
          <a:lstStyle/>
          <a:p>
            <a:endParaRPr lang="zh-CN" altLang="en-US"/>
          </a:p>
        </p:txBody>
      </p:sp>
      <p:grpSp>
        <p:nvGrpSpPr>
          <p:cNvPr id="88086" name="Group 22"/>
          <p:cNvGrpSpPr>
            <a:grpSpLocks/>
          </p:cNvGrpSpPr>
          <p:nvPr/>
        </p:nvGrpSpPr>
        <p:grpSpPr bwMode="auto">
          <a:xfrm>
            <a:off x="3551238" y="4619625"/>
            <a:ext cx="1657350" cy="1246188"/>
            <a:chOff x="2699" y="2554"/>
            <a:chExt cx="1044" cy="785"/>
          </a:xfrm>
        </p:grpSpPr>
        <p:grpSp>
          <p:nvGrpSpPr>
            <p:cNvPr id="88087" name="Group 23"/>
            <p:cNvGrpSpPr>
              <a:grpSpLocks/>
            </p:cNvGrpSpPr>
            <p:nvPr/>
          </p:nvGrpSpPr>
          <p:grpSpPr bwMode="auto">
            <a:xfrm>
              <a:off x="2699" y="2554"/>
              <a:ext cx="1044" cy="785"/>
              <a:chOff x="2699" y="2554"/>
              <a:chExt cx="1044" cy="785"/>
            </a:xfrm>
          </p:grpSpPr>
          <p:grpSp>
            <p:nvGrpSpPr>
              <p:cNvPr id="88088" name="Group 24"/>
              <p:cNvGrpSpPr>
                <a:grpSpLocks/>
              </p:cNvGrpSpPr>
              <p:nvPr/>
            </p:nvGrpSpPr>
            <p:grpSpPr bwMode="auto">
              <a:xfrm>
                <a:off x="3201" y="2796"/>
                <a:ext cx="542" cy="543"/>
                <a:chOff x="3201" y="2796"/>
                <a:chExt cx="542" cy="543"/>
              </a:xfrm>
            </p:grpSpPr>
            <p:sp>
              <p:nvSpPr>
                <p:cNvPr id="88089" name="Oval 25"/>
                <p:cNvSpPr>
                  <a:spLocks noChangeArrowheads="1"/>
                </p:cNvSpPr>
                <p:nvPr/>
              </p:nvSpPr>
              <p:spPr bwMode="auto">
                <a:xfrm rot="60000">
                  <a:off x="3228" y="2818"/>
                  <a:ext cx="489" cy="493"/>
                </a:xfrm>
                <a:prstGeom prst="ellipse">
                  <a:avLst/>
                </a:prstGeom>
                <a:noFill/>
                <a:ln w="12700">
                  <a:solidFill>
                    <a:srgbClr val="CC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0" name="Rectangle 26"/>
                <p:cNvSpPr>
                  <a:spLocks noChangeArrowheads="1"/>
                </p:cNvSpPr>
                <p:nvPr/>
              </p:nvSpPr>
              <p:spPr bwMode="auto">
                <a:xfrm rot="19860000">
                  <a:off x="3441" y="2796"/>
                  <a:ext cx="67" cy="543"/>
                </a:xfrm>
                <a:prstGeom prst="rect">
                  <a:avLst/>
                </a:prstGeom>
                <a:solidFill>
                  <a:srgbClr val="FF9900"/>
                </a:solidFill>
                <a:ln w="12700">
                  <a:solidFill>
                    <a:srgbClr val="CC6600"/>
                  </a:solidFill>
                  <a:miter lim="800000"/>
                  <a:headEnd/>
                  <a:tailEnd/>
                </a:ln>
                <a:effectLst>
                  <a:outerShdw dist="53882" dir="2700000" algn="ctr" rotWithShape="0">
                    <a:srgbClr val="969696">
                      <a:alpha val="50000"/>
                    </a:srgbClr>
                  </a:outerShdw>
                </a:effectLst>
              </p:spPr>
              <p:txBody>
                <a:bodyPr wrap="none" anchor="ctr"/>
                <a:lstStyle/>
                <a:p>
                  <a:endParaRPr lang="zh-CN" altLang="en-US"/>
                </a:p>
              </p:txBody>
            </p:sp>
            <p:sp>
              <p:nvSpPr>
                <p:cNvPr id="88091" name="Rectangle 27"/>
                <p:cNvSpPr>
                  <a:spLocks noChangeArrowheads="1"/>
                </p:cNvSpPr>
                <p:nvPr/>
              </p:nvSpPr>
              <p:spPr bwMode="auto">
                <a:xfrm rot="19860000">
                  <a:off x="3201" y="3028"/>
                  <a:ext cx="540" cy="73"/>
                </a:xfrm>
                <a:prstGeom prst="rect">
                  <a:avLst/>
                </a:prstGeom>
                <a:solidFill>
                  <a:srgbClr val="FF9900"/>
                </a:solidFill>
                <a:ln w="12700">
                  <a:solidFill>
                    <a:srgbClr val="CC6600"/>
                  </a:solidFill>
                  <a:miter lim="800000"/>
                  <a:headEnd/>
                  <a:tailEnd/>
                </a:ln>
                <a:effectLst>
                  <a:outerShdw dist="53882" dir="2700000" algn="ctr" rotWithShape="0">
                    <a:srgbClr val="969696">
                      <a:alpha val="50000"/>
                    </a:srgbClr>
                  </a:outerShdw>
                </a:effectLst>
              </p:spPr>
              <p:txBody>
                <a:bodyPr wrap="none" anchor="ctr"/>
                <a:lstStyle/>
                <a:p>
                  <a:endParaRPr lang="zh-CN" altLang="en-US"/>
                </a:p>
              </p:txBody>
            </p:sp>
            <p:sp>
              <p:nvSpPr>
                <p:cNvPr id="88092" name="Rectangle 28"/>
                <p:cNvSpPr>
                  <a:spLocks noChangeArrowheads="1"/>
                </p:cNvSpPr>
                <p:nvPr/>
              </p:nvSpPr>
              <p:spPr bwMode="auto">
                <a:xfrm rot="1920000">
                  <a:off x="3434" y="2796"/>
                  <a:ext cx="75" cy="539"/>
                </a:xfrm>
                <a:prstGeom prst="rect">
                  <a:avLst/>
                </a:prstGeom>
                <a:solidFill>
                  <a:srgbClr val="FF9900"/>
                </a:solidFill>
                <a:ln w="12700">
                  <a:solidFill>
                    <a:srgbClr val="CC6600"/>
                  </a:solidFill>
                  <a:miter lim="800000"/>
                  <a:headEnd/>
                  <a:tailEnd/>
                </a:ln>
                <a:effectLst>
                  <a:outerShdw dist="53882" dir="2700000" algn="ctr" rotWithShape="0">
                    <a:srgbClr val="969696">
                      <a:alpha val="50000"/>
                    </a:srgbClr>
                  </a:outerShdw>
                </a:effectLst>
              </p:spPr>
              <p:txBody>
                <a:bodyPr wrap="none" anchor="ctr"/>
                <a:lstStyle/>
                <a:p>
                  <a:endParaRPr lang="zh-CN" altLang="en-US"/>
                </a:p>
              </p:txBody>
            </p:sp>
            <p:sp>
              <p:nvSpPr>
                <p:cNvPr id="88093" name="Rectangle 29"/>
                <p:cNvSpPr>
                  <a:spLocks noChangeArrowheads="1"/>
                </p:cNvSpPr>
                <p:nvPr/>
              </p:nvSpPr>
              <p:spPr bwMode="auto">
                <a:xfrm rot="1920000">
                  <a:off x="3201" y="3029"/>
                  <a:ext cx="542" cy="71"/>
                </a:xfrm>
                <a:prstGeom prst="rect">
                  <a:avLst/>
                </a:prstGeom>
                <a:solidFill>
                  <a:srgbClr val="FF9900"/>
                </a:solidFill>
                <a:ln w="12700">
                  <a:solidFill>
                    <a:srgbClr val="CC6600"/>
                  </a:solidFill>
                  <a:miter lim="800000"/>
                  <a:headEnd/>
                  <a:tailEnd/>
                </a:ln>
                <a:effectLst>
                  <a:outerShdw dist="53882" dir="2700000" algn="ctr" rotWithShape="0">
                    <a:srgbClr val="969696">
                      <a:alpha val="50000"/>
                    </a:srgbClr>
                  </a:outerShdw>
                </a:effectLst>
              </p:spPr>
              <p:txBody>
                <a:bodyPr wrap="none" anchor="ctr"/>
                <a:lstStyle/>
                <a:p>
                  <a:endParaRPr lang="zh-CN" altLang="en-US"/>
                </a:p>
              </p:txBody>
            </p:sp>
            <p:sp>
              <p:nvSpPr>
                <p:cNvPr id="88094" name="Rectangle 30"/>
                <p:cNvSpPr>
                  <a:spLocks noChangeArrowheads="1"/>
                </p:cNvSpPr>
                <p:nvPr/>
              </p:nvSpPr>
              <p:spPr bwMode="auto">
                <a:xfrm rot="60000">
                  <a:off x="3436" y="2796"/>
                  <a:ext cx="73" cy="541"/>
                </a:xfrm>
                <a:prstGeom prst="rect">
                  <a:avLst/>
                </a:prstGeom>
                <a:solidFill>
                  <a:srgbClr val="FF9900"/>
                </a:solidFill>
                <a:ln w="12700">
                  <a:solidFill>
                    <a:srgbClr val="CC6600"/>
                  </a:solidFill>
                  <a:miter lim="800000"/>
                  <a:headEnd/>
                  <a:tailEnd/>
                </a:ln>
                <a:effectLst>
                  <a:outerShdw dist="53882" dir="2700000" algn="ctr" rotWithShape="0">
                    <a:srgbClr val="969696">
                      <a:alpha val="50000"/>
                    </a:srgbClr>
                  </a:outerShdw>
                </a:effectLst>
              </p:spPr>
              <p:txBody>
                <a:bodyPr wrap="none" anchor="ctr"/>
                <a:lstStyle/>
                <a:p>
                  <a:endParaRPr lang="zh-CN" altLang="en-US"/>
                </a:p>
              </p:txBody>
            </p:sp>
            <p:sp>
              <p:nvSpPr>
                <p:cNvPr id="88095" name="Rectangle 31"/>
                <p:cNvSpPr>
                  <a:spLocks noChangeArrowheads="1"/>
                </p:cNvSpPr>
                <p:nvPr/>
              </p:nvSpPr>
              <p:spPr bwMode="auto">
                <a:xfrm rot="60000">
                  <a:off x="3201" y="3028"/>
                  <a:ext cx="540" cy="73"/>
                </a:xfrm>
                <a:prstGeom prst="rect">
                  <a:avLst/>
                </a:prstGeom>
                <a:solidFill>
                  <a:srgbClr val="FF9900"/>
                </a:solidFill>
                <a:ln w="12700">
                  <a:solidFill>
                    <a:srgbClr val="CC6600"/>
                  </a:solidFill>
                  <a:miter lim="800000"/>
                  <a:headEnd/>
                  <a:tailEnd/>
                </a:ln>
                <a:effectLst>
                  <a:outerShdw dist="53882" dir="2700000" algn="ctr" rotWithShape="0">
                    <a:srgbClr val="969696">
                      <a:alpha val="50000"/>
                    </a:srgbClr>
                  </a:outerShdw>
                </a:effectLst>
              </p:spPr>
              <p:txBody>
                <a:bodyPr wrap="none" anchor="ctr"/>
                <a:lstStyle/>
                <a:p>
                  <a:endParaRPr lang="zh-CN" altLang="en-US"/>
                </a:p>
              </p:txBody>
            </p:sp>
            <p:sp>
              <p:nvSpPr>
                <p:cNvPr id="88096" name="Oval 32"/>
                <p:cNvSpPr>
                  <a:spLocks noChangeArrowheads="1"/>
                </p:cNvSpPr>
                <p:nvPr/>
              </p:nvSpPr>
              <p:spPr bwMode="auto">
                <a:xfrm rot="60000">
                  <a:off x="3229" y="2819"/>
                  <a:ext cx="489" cy="489"/>
                </a:xfrm>
                <a:prstGeom prst="ellipse">
                  <a:avLst/>
                </a:prstGeom>
                <a:gradFill rotWithShape="0">
                  <a:gsLst>
                    <a:gs pos="0">
                      <a:srgbClr val="FFFF00"/>
                    </a:gs>
                    <a:gs pos="100000">
                      <a:srgbClr val="FF990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7" name="AutoShape 33"/>
                <p:cNvSpPr>
                  <a:spLocks noChangeArrowheads="1"/>
                </p:cNvSpPr>
                <p:nvPr/>
              </p:nvSpPr>
              <p:spPr bwMode="auto">
                <a:xfrm rot="60000">
                  <a:off x="3431" y="3019"/>
                  <a:ext cx="84" cy="85"/>
                </a:xfrm>
                <a:prstGeom prst="hexagon">
                  <a:avLst>
                    <a:gd name="adj" fmla="val 24995"/>
                    <a:gd name="vf" fmla="val 11547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8" name="Oval 34"/>
                <p:cNvSpPr>
                  <a:spLocks noChangeArrowheads="1"/>
                </p:cNvSpPr>
                <p:nvPr/>
              </p:nvSpPr>
              <p:spPr bwMode="auto">
                <a:xfrm rot="60000">
                  <a:off x="3278" y="2864"/>
                  <a:ext cx="394" cy="397"/>
                </a:xfrm>
                <a:prstGeom prst="ellipse">
                  <a:avLst/>
                </a:prstGeom>
                <a:noFill/>
                <a:ln w="25400">
                  <a:solidFill>
                    <a:srgbClr val="CC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9" name="Oval 35"/>
                <p:cNvSpPr>
                  <a:spLocks noChangeArrowheads="1"/>
                </p:cNvSpPr>
                <p:nvPr/>
              </p:nvSpPr>
              <p:spPr bwMode="auto">
                <a:xfrm rot="60000">
                  <a:off x="3274" y="2860"/>
                  <a:ext cx="402" cy="405"/>
                </a:xfrm>
                <a:prstGeom prst="ellipse">
                  <a:avLst/>
                </a:prstGeom>
                <a:noFill/>
                <a:ln w="12700">
                  <a:solidFill>
                    <a:srgbClr val="66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0" name="Arc 36"/>
                <p:cNvSpPr>
                  <a:spLocks/>
                </p:cNvSpPr>
                <p:nvPr/>
              </p:nvSpPr>
              <p:spPr bwMode="auto">
                <a:xfrm rot="60000">
                  <a:off x="3367" y="3020"/>
                  <a:ext cx="307" cy="247"/>
                </a:xfrm>
                <a:custGeom>
                  <a:avLst/>
                  <a:gdLst>
                    <a:gd name="G0" fmla="+- 11095 0 0"/>
                    <a:gd name="G1" fmla="+- 4451 0 0"/>
                    <a:gd name="G2" fmla="+- 21600 0 0"/>
                    <a:gd name="T0" fmla="*/ 32232 w 32695"/>
                    <a:gd name="T1" fmla="*/ 0 h 26051"/>
                    <a:gd name="T2" fmla="*/ 0 w 32695"/>
                    <a:gd name="T3" fmla="*/ 22984 h 26051"/>
                    <a:gd name="T4" fmla="*/ 11095 w 32695"/>
                    <a:gd name="T5" fmla="*/ 4451 h 26051"/>
                  </a:gdLst>
                  <a:ahLst/>
                  <a:cxnLst>
                    <a:cxn ang="0">
                      <a:pos x="T0" y="T1"/>
                    </a:cxn>
                    <a:cxn ang="0">
                      <a:pos x="T2" y="T3"/>
                    </a:cxn>
                    <a:cxn ang="0">
                      <a:pos x="T4" y="T5"/>
                    </a:cxn>
                  </a:cxnLst>
                  <a:rect l="0" t="0" r="r" b="b"/>
                  <a:pathLst>
                    <a:path w="32695" h="26051" fill="none" extrusionOk="0">
                      <a:moveTo>
                        <a:pt x="32231" y="0"/>
                      </a:moveTo>
                      <a:cubicBezTo>
                        <a:pt x="32539" y="1463"/>
                        <a:pt x="32695" y="2955"/>
                        <a:pt x="32695" y="4451"/>
                      </a:cubicBezTo>
                      <a:cubicBezTo>
                        <a:pt x="32695" y="16380"/>
                        <a:pt x="23024" y="26051"/>
                        <a:pt x="11095" y="26051"/>
                      </a:cubicBezTo>
                      <a:cubicBezTo>
                        <a:pt x="7187" y="26051"/>
                        <a:pt x="3352" y="24990"/>
                        <a:pt x="0" y="22983"/>
                      </a:cubicBezTo>
                    </a:path>
                    <a:path w="32695" h="26051" stroke="0" extrusionOk="0">
                      <a:moveTo>
                        <a:pt x="32231" y="0"/>
                      </a:moveTo>
                      <a:cubicBezTo>
                        <a:pt x="32539" y="1463"/>
                        <a:pt x="32695" y="2955"/>
                        <a:pt x="32695" y="4451"/>
                      </a:cubicBezTo>
                      <a:cubicBezTo>
                        <a:pt x="32695" y="16380"/>
                        <a:pt x="23024" y="26051"/>
                        <a:pt x="11095" y="26051"/>
                      </a:cubicBezTo>
                      <a:cubicBezTo>
                        <a:pt x="7187" y="26051"/>
                        <a:pt x="3352" y="24990"/>
                        <a:pt x="0" y="22983"/>
                      </a:cubicBezTo>
                      <a:lnTo>
                        <a:pt x="11095" y="4451"/>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8101" name="Group 37"/>
              <p:cNvGrpSpPr>
                <a:grpSpLocks/>
              </p:cNvGrpSpPr>
              <p:nvPr/>
            </p:nvGrpSpPr>
            <p:grpSpPr bwMode="auto">
              <a:xfrm>
                <a:off x="3062" y="2554"/>
                <a:ext cx="297" cy="302"/>
                <a:chOff x="3062" y="2554"/>
                <a:chExt cx="297" cy="302"/>
              </a:xfrm>
            </p:grpSpPr>
            <p:sp>
              <p:nvSpPr>
                <p:cNvPr id="88102" name="Oval 38"/>
                <p:cNvSpPr>
                  <a:spLocks noChangeArrowheads="1"/>
                </p:cNvSpPr>
                <p:nvPr/>
              </p:nvSpPr>
              <p:spPr bwMode="auto">
                <a:xfrm rot="60000">
                  <a:off x="3072" y="2566"/>
                  <a:ext cx="271" cy="279"/>
                </a:xfrm>
                <a:prstGeom prst="ellipse">
                  <a:avLst/>
                </a:prstGeom>
                <a:noFill/>
                <a:ln w="12700">
                  <a:solidFill>
                    <a:srgbClr val="66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3" name="Rectangle 39"/>
                <p:cNvSpPr>
                  <a:spLocks noChangeArrowheads="1"/>
                </p:cNvSpPr>
                <p:nvPr/>
              </p:nvSpPr>
              <p:spPr bwMode="auto">
                <a:xfrm rot="19860000">
                  <a:off x="3194" y="2559"/>
                  <a:ext cx="32" cy="297"/>
                </a:xfrm>
                <a:prstGeom prst="rect">
                  <a:avLst/>
                </a:prstGeom>
                <a:solidFill>
                  <a:srgbClr val="9966FF"/>
                </a:solidFill>
                <a:ln w="12700">
                  <a:solidFill>
                    <a:srgbClr val="6600CC"/>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04" name="Rectangle 40"/>
                <p:cNvSpPr>
                  <a:spLocks noChangeArrowheads="1"/>
                </p:cNvSpPr>
                <p:nvPr/>
              </p:nvSpPr>
              <p:spPr bwMode="auto">
                <a:xfrm rot="19860000">
                  <a:off x="3062" y="2688"/>
                  <a:ext cx="294" cy="33"/>
                </a:xfrm>
                <a:prstGeom prst="rect">
                  <a:avLst/>
                </a:prstGeom>
                <a:solidFill>
                  <a:srgbClr val="9966FF"/>
                </a:solidFill>
                <a:ln w="12700">
                  <a:solidFill>
                    <a:srgbClr val="6600CC"/>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05" name="Rectangle 41"/>
                <p:cNvSpPr>
                  <a:spLocks noChangeArrowheads="1"/>
                </p:cNvSpPr>
                <p:nvPr/>
              </p:nvSpPr>
              <p:spPr bwMode="auto">
                <a:xfrm rot="1920000">
                  <a:off x="3195" y="2554"/>
                  <a:ext cx="31" cy="302"/>
                </a:xfrm>
                <a:prstGeom prst="rect">
                  <a:avLst/>
                </a:prstGeom>
                <a:solidFill>
                  <a:srgbClr val="9966FF"/>
                </a:solidFill>
                <a:ln w="12700">
                  <a:solidFill>
                    <a:srgbClr val="6600CC"/>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06" name="Rectangle 42"/>
                <p:cNvSpPr>
                  <a:spLocks noChangeArrowheads="1"/>
                </p:cNvSpPr>
                <p:nvPr/>
              </p:nvSpPr>
              <p:spPr bwMode="auto">
                <a:xfrm rot="1920000">
                  <a:off x="3062" y="2687"/>
                  <a:ext cx="297" cy="35"/>
                </a:xfrm>
                <a:prstGeom prst="rect">
                  <a:avLst/>
                </a:prstGeom>
                <a:solidFill>
                  <a:srgbClr val="9966FF"/>
                </a:solidFill>
                <a:ln w="12700">
                  <a:solidFill>
                    <a:srgbClr val="6600CC"/>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07" name="Rectangle 43"/>
                <p:cNvSpPr>
                  <a:spLocks noChangeArrowheads="1"/>
                </p:cNvSpPr>
                <p:nvPr/>
              </p:nvSpPr>
              <p:spPr bwMode="auto">
                <a:xfrm rot="60000">
                  <a:off x="3194" y="2559"/>
                  <a:ext cx="32" cy="297"/>
                </a:xfrm>
                <a:prstGeom prst="rect">
                  <a:avLst/>
                </a:prstGeom>
                <a:solidFill>
                  <a:srgbClr val="9966FF"/>
                </a:solidFill>
                <a:ln w="12700">
                  <a:solidFill>
                    <a:srgbClr val="6600CC"/>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08" name="Rectangle 44"/>
                <p:cNvSpPr>
                  <a:spLocks noChangeArrowheads="1"/>
                </p:cNvSpPr>
                <p:nvPr/>
              </p:nvSpPr>
              <p:spPr bwMode="auto">
                <a:xfrm rot="60000">
                  <a:off x="3062" y="2688"/>
                  <a:ext cx="294" cy="33"/>
                </a:xfrm>
                <a:prstGeom prst="rect">
                  <a:avLst/>
                </a:prstGeom>
                <a:solidFill>
                  <a:srgbClr val="9966FF"/>
                </a:solidFill>
                <a:ln w="12700">
                  <a:solidFill>
                    <a:srgbClr val="6600CC"/>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09" name="Oval 45"/>
                <p:cNvSpPr>
                  <a:spLocks noChangeArrowheads="1"/>
                </p:cNvSpPr>
                <p:nvPr/>
              </p:nvSpPr>
              <p:spPr bwMode="auto">
                <a:xfrm rot="60000">
                  <a:off x="3073" y="2568"/>
                  <a:ext cx="270" cy="273"/>
                </a:xfrm>
                <a:prstGeom prst="ellipse">
                  <a:avLst/>
                </a:prstGeom>
                <a:gradFill rotWithShape="0">
                  <a:gsLst>
                    <a:gs pos="0">
                      <a:srgbClr val="9999FF"/>
                    </a:gs>
                    <a:gs pos="100000">
                      <a:srgbClr val="9933FF"/>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0" name="AutoShape 46"/>
                <p:cNvSpPr>
                  <a:spLocks noChangeArrowheads="1"/>
                </p:cNvSpPr>
                <p:nvPr/>
              </p:nvSpPr>
              <p:spPr bwMode="auto">
                <a:xfrm rot="60000">
                  <a:off x="3188" y="2680"/>
                  <a:ext cx="45" cy="50"/>
                </a:xfrm>
                <a:prstGeom prst="hexagon">
                  <a:avLst>
                    <a:gd name="adj" fmla="val 24995"/>
                    <a:gd name="vf" fmla="val 11547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1" name="Oval 47"/>
                <p:cNvSpPr>
                  <a:spLocks noChangeArrowheads="1"/>
                </p:cNvSpPr>
                <p:nvPr/>
              </p:nvSpPr>
              <p:spPr bwMode="auto">
                <a:xfrm rot="60000">
                  <a:off x="3103" y="2598"/>
                  <a:ext cx="212" cy="213"/>
                </a:xfrm>
                <a:prstGeom prst="ellipse">
                  <a:avLst/>
                </a:prstGeom>
                <a:noFill/>
                <a:ln w="25400">
                  <a:solidFill>
                    <a:srgbClr val="99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2" name="Oval 48"/>
                <p:cNvSpPr>
                  <a:spLocks noChangeArrowheads="1"/>
                </p:cNvSpPr>
                <p:nvPr/>
              </p:nvSpPr>
              <p:spPr bwMode="auto">
                <a:xfrm rot="60000">
                  <a:off x="3097" y="2593"/>
                  <a:ext cx="220" cy="226"/>
                </a:xfrm>
                <a:prstGeom prst="ellipse">
                  <a:avLst/>
                </a:prstGeom>
                <a:noFill/>
                <a:ln w="12700">
                  <a:solidFill>
                    <a:srgbClr val="66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3" name="Arc 49"/>
                <p:cNvSpPr>
                  <a:spLocks/>
                </p:cNvSpPr>
                <p:nvPr/>
              </p:nvSpPr>
              <p:spPr bwMode="auto">
                <a:xfrm rot="60000">
                  <a:off x="3148" y="2684"/>
                  <a:ext cx="173" cy="135"/>
                </a:xfrm>
                <a:custGeom>
                  <a:avLst/>
                  <a:gdLst>
                    <a:gd name="G0" fmla="+- 11250 0 0"/>
                    <a:gd name="G1" fmla="+- 4497 0 0"/>
                    <a:gd name="G2" fmla="+- 21600 0 0"/>
                    <a:gd name="T0" fmla="*/ 32377 w 32850"/>
                    <a:gd name="T1" fmla="*/ 0 h 26097"/>
                    <a:gd name="T2" fmla="*/ 0 w 32850"/>
                    <a:gd name="T3" fmla="*/ 22936 h 26097"/>
                    <a:gd name="T4" fmla="*/ 11250 w 32850"/>
                    <a:gd name="T5" fmla="*/ 4497 h 26097"/>
                  </a:gdLst>
                  <a:ahLst/>
                  <a:cxnLst>
                    <a:cxn ang="0">
                      <a:pos x="T0" y="T1"/>
                    </a:cxn>
                    <a:cxn ang="0">
                      <a:pos x="T2" y="T3"/>
                    </a:cxn>
                    <a:cxn ang="0">
                      <a:pos x="T4" y="T5"/>
                    </a:cxn>
                  </a:cxnLst>
                  <a:rect l="0" t="0" r="r" b="b"/>
                  <a:pathLst>
                    <a:path w="32850" h="26097" fill="none" extrusionOk="0">
                      <a:moveTo>
                        <a:pt x="32376" y="0"/>
                      </a:moveTo>
                      <a:cubicBezTo>
                        <a:pt x="32691" y="1478"/>
                        <a:pt x="32850" y="2985"/>
                        <a:pt x="32850" y="4497"/>
                      </a:cubicBezTo>
                      <a:cubicBezTo>
                        <a:pt x="32850" y="16426"/>
                        <a:pt x="23179" y="26097"/>
                        <a:pt x="11250" y="26097"/>
                      </a:cubicBezTo>
                      <a:cubicBezTo>
                        <a:pt x="7280" y="26097"/>
                        <a:pt x="3388" y="25003"/>
                        <a:pt x="-1" y="22936"/>
                      </a:cubicBezTo>
                    </a:path>
                    <a:path w="32850" h="26097" stroke="0" extrusionOk="0">
                      <a:moveTo>
                        <a:pt x="32376" y="0"/>
                      </a:moveTo>
                      <a:cubicBezTo>
                        <a:pt x="32691" y="1478"/>
                        <a:pt x="32850" y="2985"/>
                        <a:pt x="32850" y="4497"/>
                      </a:cubicBezTo>
                      <a:cubicBezTo>
                        <a:pt x="32850" y="16426"/>
                        <a:pt x="23179" y="26097"/>
                        <a:pt x="11250" y="26097"/>
                      </a:cubicBezTo>
                      <a:cubicBezTo>
                        <a:pt x="7280" y="26097"/>
                        <a:pt x="3388" y="25003"/>
                        <a:pt x="-1" y="22936"/>
                      </a:cubicBezTo>
                      <a:lnTo>
                        <a:pt x="11250" y="4497"/>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8114" name="Group 50"/>
              <p:cNvGrpSpPr>
                <a:grpSpLocks/>
              </p:cNvGrpSpPr>
              <p:nvPr/>
            </p:nvGrpSpPr>
            <p:grpSpPr bwMode="auto">
              <a:xfrm>
                <a:off x="2699" y="2605"/>
                <a:ext cx="295" cy="301"/>
                <a:chOff x="2699" y="2605"/>
                <a:chExt cx="295" cy="301"/>
              </a:xfrm>
            </p:grpSpPr>
            <p:sp>
              <p:nvSpPr>
                <p:cNvPr id="88115" name="Oval 51"/>
                <p:cNvSpPr>
                  <a:spLocks noChangeArrowheads="1"/>
                </p:cNvSpPr>
                <p:nvPr/>
              </p:nvSpPr>
              <p:spPr bwMode="auto">
                <a:xfrm rot="60000">
                  <a:off x="2710" y="2618"/>
                  <a:ext cx="271" cy="275"/>
                </a:xfrm>
                <a:prstGeom prst="ellipse">
                  <a:avLst/>
                </a:prstGeom>
                <a:noFill/>
                <a:ln w="12700">
                  <a:solidFill>
                    <a:srgbClr val="0066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6" name="Rectangle 52"/>
                <p:cNvSpPr>
                  <a:spLocks noChangeArrowheads="1"/>
                </p:cNvSpPr>
                <p:nvPr/>
              </p:nvSpPr>
              <p:spPr bwMode="auto">
                <a:xfrm rot="19860000">
                  <a:off x="2831" y="2608"/>
                  <a:ext cx="36" cy="297"/>
                </a:xfrm>
                <a:prstGeom prst="rect">
                  <a:avLst/>
                </a:prstGeom>
                <a:solidFill>
                  <a:srgbClr val="009900"/>
                </a:solidFill>
                <a:ln w="12700">
                  <a:solidFill>
                    <a:srgbClr val="006633"/>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17" name="Rectangle 53"/>
                <p:cNvSpPr>
                  <a:spLocks noChangeArrowheads="1"/>
                </p:cNvSpPr>
                <p:nvPr/>
              </p:nvSpPr>
              <p:spPr bwMode="auto">
                <a:xfrm rot="19860000">
                  <a:off x="2700" y="2740"/>
                  <a:ext cx="292" cy="35"/>
                </a:xfrm>
                <a:prstGeom prst="rect">
                  <a:avLst/>
                </a:prstGeom>
                <a:solidFill>
                  <a:srgbClr val="009900"/>
                </a:solidFill>
                <a:ln w="12700">
                  <a:solidFill>
                    <a:srgbClr val="006633"/>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18" name="Rectangle 54"/>
                <p:cNvSpPr>
                  <a:spLocks noChangeArrowheads="1"/>
                </p:cNvSpPr>
                <p:nvPr/>
              </p:nvSpPr>
              <p:spPr bwMode="auto">
                <a:xfrm rot="1920000">
                  <a:off x="2829" y="2605"/>
                  <a:ext cx="38" cy="301"/>
                </a:xfrm>
                <a:prstGeom prst="rect">
                  <a:avLst/>
                </a:prstGeom>
                <a:solidFill>
                  <a:srgbClr val="009900"/>
                </a:solidFill>
                <a:ln w="12700">
                  <a:solidFill>
                    <a:srgbClr val="006633"/>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19" name="Rectangle 55"/>
                <p:cNvSpPr>
                  <a:spLocks noChangeArrowheads="1"/>
                </p:cNvSpPr>
                <p:nvPr/>
              </p:nvSpPr>
              <p:spPr bwMode="auto">
                <a:xfrm rot="1920000">
                  <a:off x="2699" y="2738"/>
                  <a:ext cx="295" cy="37"/>
                </a:xfrm>
                <a:prstGeom prst="rect">
                  <a:avLst/>
                </a:prstGeom>
                <a:solidFill>
                  <a:srgbClr val="009900"/>
                </a:solidFill>
                <a:ln w="12700">
                  <a:solidFill>
                    <a:srgbClr val="006633"/>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20" name="Rectangle 56"/>
                <p:cNvSpPr>
                  <a:spLocks noChangeArrowheads="1"/>
                </p:cNvSpPr>
                <p:nvPr/>
              </p:nvSpPr>
              <p:spPr bwMode="auto">
                <a:xfrm rot="60000">
                  <a:off x="2831" y="2607"/>
                  <a:ext cx="35" cy="299"/>
                </a:xfrm>
                <a:prstGeom prst="rect">
                  <a:avLst/>
                </a:prstGeom>
                <a:solidFill>
                  <a:srgbClr val="009900"/>
                </a:solidFill>
                <a:ln w="12700">
                  <a:solidFill>
                    <a:srgbClr val="006633"/>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21" name="Rectangle 57"/>
                <p:cNvSpPr>
                  <a:spLocks noChangeArrowheads="1"/>
                </p:cNvSpPr>
                <p:nvPr/>
              </p:nvSpPr>
              <p:spPr bwMode="auto">
                <a:xfrm rot="60000">
                  <a:off x="2700" y="2740"/>
                  <a:ext cx="292" cy="35"/>
                </a:xfrm>
                <a:prstGeom prst="rect">
                  <a:avLst/>
                </a:prstGeom>
                <a:solidFill>
                  <a:srgbClr val="009900"/>
                </a:solidFill>
                <a:ln w="12700">
                  <a:solidFill>
                    <a:srgbClr val="006633"/>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22" name="Oval 58"/>
                <p:cNvSpPr>
                  <a:spLocks noChangeArrowheads="1"/>
                </p:cNvSpPr>
                <p:nvPr/>
              </p:nvSpPr>
              <p:spPr bwMode="auto">
                <a:xfrm rot="60000">
                  <a:off x="2712" y="2620"/>
                  <a:ext cx="270" cy="271"/>
                </a:xfrm>
                <a:prstGeom prst="ellipse">
                  <a:avLst/>
                </a:prstGeom>
                <a:gradFill rotWithShape="0">
                  <a:gsLst>
                    <a:gs pos="0">
                      <a:srgbClr val="00FF66"/>
                    </a:gs>
                    <a:gs pos="100000">
                      <a:srgbClr val="00FF66">
                        <a:gamma/>
                        <a:shade val="89804"/>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23" name="AutoShape 59"/>
                <p:cNvSpPr>
                  <a:spLocks noChangeArrowheads="1"/>
                </p:cNvSpPr>
                <p:nvPr/>
              </p:nvSpPr>
              <p:spPr bwMode="auto">
                <a:xfrm rot="60000">
                  <a:off x="2820" y="2731"/>
                  <a:ext cx="49" cy="50"/>
                </a:xfrm>
                <a:prstGeom prst="hexagon">
                  <a:avLst>
                    <a:gd name="adj" fmla="val 24995"/>
                    <a:gd name="vf" fmla="val 11547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24" name="Oval 60"/>
                <p:cNvSpPr>
                  <a:spLocks noChangeArrowheads="1"/>
                </p:cNvSpPr>
                <p:nvPr/>
              </p:nvSpPr>
              <p:spPr bwMode="auto">
                <a:xfrm rot="60000">
                  <a:off x="2743" y="2648"/>
                  <a:ext cx="210" cy="214"/>
                </a:xfrm>
                <a:prstGeom prst="ellipse">
                  <a:avLst/>
                </a:prstGeom>
                <a:noFill/>
                <a:ln w="25400">
                  <a:solidFill>
                    <a:srgbClr val="00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25" name="Oval 61"/>
                <p:cNvSpPr>
                  <a:spLocks noChangeArrowheads="1"/>
                </p:cNvSpPr>
                <p:nvPr/>
              </p:nvSpPr>
              <p:spPr bwMode="auto">
                <a:xfrm rot="60000">
                  <a:off x="2734" y="2647"/>
                  <a:ext cx="222" cy="221"/>
                </a:xfrm>
                <a:prstGeom prst="ellipse">
                  <a:avLst/>
                </a:prstGeom>
                <a:noFill/>
                <a:ln w="12700">
                  <a:solidFill>
                    <a:srgbClr val="66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26" name="Arc 62"/>
                <p:cNvSpPr>
                  <a:spLocks/>
                </p:cNvSpPr>
                <p:nvPr/>
              </p:nvSpPr>
              <p:spPr bwMode="auto">
                <a:xfrm rot="60000">
                  <a:off x="2786" y="2734"/>
                  <a:ext cx="171" cy="135"/>
                </a:xfrm>
                <a:custGeom>
                  <a:avLst/>
                  <a:gdLst>
                    <a:gd name="G0" fmla="+- 11322 0 0"/>
                    <a:gd name="G1" fmla="+- 4498 0 0"/>
                    <a:gd name="G2" fmla="+- 21600 0 0"/>
                    <a:gd name="T0" fmla="*/ 32449 w 32922"/>
                    <a:gd name="T1" fmla="*/ 0 h 26098"/>
                    <a:gd name="T2" fmla="*/ 0 w 32922"/>
                    <a:gd name="T3" fmla="*/ 22893 h 26098"/>
                    <a:gd name="T4" fmla="*/ 11322 w 32922"/>
                    <a:gd name="T5" fmla="*/ 4498 h 26098"/>
                  </a:gdLst>
                  <a:ahLst/>
                  <a:cxnLst>
                    <a:cxn ang="0">
                      <a:pos x="T0" y="T1"/>
                    </a:cxn>
                    <a:cxn ang="0">
                      <a:pos x="T2" y="T3"/>
                    </a:cxn>
                    <a:cxn ang="0">
                      <a:pos x="T4" y="T5"/>
                    </a:cxn>
                  </a:cxnLst>
                  <a:rect l="0" t="0" r="r" b="b"/>
                  <a:pathLst>
                    <a:path w="32922" h="26098" fill="none" extrusionOk="0">
                      <a:moveTo>
                        <a:pt x="32448" y="0"/>
                      </a:moveTo>
                      <a:cubicBezTo>
                        <a:pt x="32763" y="1478"/>
                        <a:pt x="32922" y="2986"/>
                        <a:pt x="32922" y="4498"/>
                      </a:cubicBezTo>
                      <a:cubicBezTo>
                        <a:pt x="32922" y="16427"/>
                        <a:pt x="23251" y="26098"/>
                        <a:pt x="11322" y="26098"/>
                      </a:cubicBezTo>
                      <a:cubicBezTo>
                        <a:pt x="7324" y="26098"/>
                        <a:pt x="3404" y="24988"/>
                        <a:pt x="0" y="22892"/>
                      </a:cubicBezTo>
                    </a:path>
                    <a:path w="32922" h="26098" stroke="0" extrusionOk="0">
                      <a:moveTo>
                        <a:pt x="32448" y="0"/>
                      </a:moveTo>
                      <a:cubicBezTo>
                        <a:pt x="32763" y="1478"/>
                        <a:pt x="32922" y="2986"/>
                        <a:pt x="32922" y="4498"/>
                      </a:cubicBezTo>
                      <a:cubicBezTo>
                        <a:pt x="32922" y="16427"/>
                        <a:pt x="23251" y="26098"/>
                        <a:pt x="11322" y="26098"/>
                      </a:cubicBezTo>
                      <a:cubicBezTo>
                        <a:pt x="7324" y="26098"/>
                        <a:pt x="3404" y="24988"/>
                        <a:pt x="0" y="22892"/>
                      </a:cubicBezTo>
                      <a:lnTo>
                        <a:pt x="11322" y="4498"/>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8127" name="Group 63"/>
              <p:cNvGrpSpPr>
                <a:grpSpLocks/>
              </p:cNvGrpSpPr>
              <p:nvPr/>
            </p:nvGrpSpPr>
            <p:grpSpPr bwMode="auto">
              <a:xfrm>
                <a:off x="2914" y="2823"/>
                <a:ext cx="294" cy="300"/>
                <a:chOff x="2914" y="2823"/>
                <a:chExt cx="294" cy="300"/>
              </a:xfrm>
            </p:grpSpPr>
            <p:sp>
              <p:nvSpPr>
                <p:cNvPr id="88128" name="Oval 64"/>
                <p:cNvSpPr>
                  <a:spLocks noChangeArrowheads="1"/>
                </p:cNvSpPr>
                <p:nvPr/>
              </p:nvSpPr>
              <p:spPr bwMode="auto">
                <a:xfrm rot="60000">
                  <a:off x="2924" y="2832"/>
                  <a:ext cx="272" cy="278"/>
                </a:xfrm>
                <a:prstGeom prst="ellipse">
                  <a:avLst/>
                </a:prstGeom>
                <a:noFill/>
                <a:ln w="12700">
                  <a:solidFill>
                    <a:srgbClr val="8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29" name="Rectangle 65"/>
                <p:cNvSpPr>
                  <a:spLocks noChangeArrowheads="1"/>
                </p:cNvSpPr>
                <p:nvPr/>
              </p:nvSpPr>
              <p:spPr bwMode="auto">
                <a:xfrm rot="19860000">
                  <a:off x="3046" y="2826"/>
                  <a:ext cx="33" cy="294"/>
                </a:xfrm>
                <a:prstGeom prst="rect">
                  <a:avLst/>
                </a:prstGeom>
                <a:solidFill>
                  <a:srgbClr val="990033"/>
                </a:solidFill>
                <a:ln w="12700">
                  <a:solidFill>
                    <a:srgbClr val="800000"/>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30" name="Rectangle 66"/>
                <p:cNvSpPr>
                  <a:spLocks noChangeArrowheads="1"/>
                </p:cNvSpPr>
                <p:nvPr/>
              </p:nvSpPr>
              <p:spPr bwMode="auto">
                <a:xfrm rot="19860000">
                  <a:off x="2914" y="2955"/>
                  <a:ext cx="293" cy="37"/>
                </a:xfrm>
                <a:prstGeom prst="rect">
                  <a:avLst/>
                </a:prstGeom>
                <a:solidFill>
                  <a:srgbClr val="990033"/>
                </a:solidFill>
                <a:ln w="12700">
                  <a:solidFill>
                    <a:srgbClr val="800000"/>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31" name="Rectangle 67"/>
                <p:cNvSpPr>
                  <a:spLocks noChangeArrowheads="1"/>
                </p:cNvSpPr>
                <p:nvPr/>
              </p:nvSpPr>
              <p:spPr bwMode="auto">
                <a:xfrm rot="1920000">
                  <a:off x="3047" y="2823"/>
                  <a:ext cx="33" cy="297"/>
                </a:xfrm>
                <a:prstGeom prst="rect">
                  <a:avLst/>
                </a:prstGeom>
                <a:solidFill>
                  <a:srgbClr val="990033"/>
                </a:solidFill>
                <a:ln w="12700">
                  <a:solidFill>
                    <a:srgbClr val="800000"/>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32" name="Rectangle 68"/>
                <p:cNvSpPr>
                  <a:spLocks noChangeArrowheads="1"/>
                </p:cNvSpPr>
                <p:nvPr/>
              </p:nvSpPr>
              <p:spPr bwMode="auto">
                <a:xfrm rot="1920000">
                  <a:off x="2916" y="2954"/>
                  <a:ext cx="292" cy="37"/>
                </a:xfrm>
                <a:prstGeom prst="rect">
                  <a:avLst/>
                </a:prstGeom>
                <a:solidFill>
                  <a:srgbClr val="990033"/>
                </a:solidFill>
                <a:ln w="12700">
                  <a:solidFill>
                    <a:srgbClr val="800000"/>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33" name="Rectangle 69"/>
                <p:cNvSpPr>
                  <a:spLocks noChangeArrowheads="1"/>
                </p:cNvSpPr>
                <p:nvPr/>
              </p:nvSpPr>
              <p:spPr bwMode="auto">
                <a:xfrm rot="60000">
                  <a:off x="3046" y="2824"/>
                  <a:ext cx="32" cy="299"/>
                </a:xfrm>
                <a:prstGeom prst="rect">
                  <a:avLst/>
                </a:prstGeom>
                <a:solidFill>
                  <a:srgbClr val="990033"/>
                </a:solidFill>
                <a:ln w="12700">
                  <a:solidFill>
                    <a:srgbClr val="800000"/>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34" name="Rectangle 70"/>
                <p:cNvSpPr>
                  <a:spLocks noChangeArrowheads="1"/>
                </p:cNvSpPr>
                <p:nvPr/>
              </p:nvSpPr>
              <p:spPr bwMode="auto">
                <a:xfrm rot="60000">
                  <a:off x="2914" y="2955"/>
                  <a:ext cx="293" cy="37"/>
                </a:xfrm>
                <a:prstGeom prst="rect">
                  <a:avLst/>
                </a:prstGeom>
                <a:solidFill>
                  <a:srgbClr val="990033"/>
                </a:solidFill>
                <a:ln w="12700">
                  <a:solidFill>
                    <a:srgbClr val="800000"/>
                  </a:solidFill>
                  <a:miter lim="800000"/>
                  <a:headEnd/>
                  <a:tailEnd/>
                </a:ln>
                <a:effectLst>
                  <a:outerShdw dist="35921" dir="2700000" algn="ctr" rotWithShape="0">
                    <a:srgbClr val="969696">
                      <a:alpha val="50000"/>
                    </a:srgbClr>
                  </a:outerShdw>
                </a:effectLst>
              </p:spPr>
              <p:txBody>
                <a:bodyPr wrap="none" anchor="ctr"/>
                <a:lstStyle/>
                <a:p>
                  <a:endParaRPr lang="zh-CN" altLang="en-US"/>
                </a:p>
              </p:txBody>
            </p:sp>
            <p:sp>
              <p:nvSpPr>
                <p:cNvPr id="88135" name="Oval 71"/>
                <p:cNvSpPr>
                  <a:spLocks noChangeArrowheads="1"/>
                </p:cNvSpPr>
                <p:nvPr/>
              </p:nvSpPr>
              <p:spPr bwMode="auto">
                <a:xfrm rot="60000">
                  <a:off x="2928" y="2833"/>
                  <a:ext cx="272" cy="274"/>
                </a:xfrm>
                <a:prstGeom prst="ellipse">
                  <a:avLst/>
                </a:prstGeom>
                <a:gradFill rotWithShape="0">
                  <a:gsLst>
                    <a:gs pos="0">
                      <a:srgbClr val="FF3399"/>
                    </a:gs>
                    <a:gs pos="100000">
                      <a:srgbClr val="990033"/>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36" name="AutoShape 72"/>
                <p:cNvSpPr>
                  <a:spLocks noChangeArrowheads="1"/>
                </p:cNvSpPr>
                <p:nvPr/>
              </p:nvSpPr>
              <p:spPr bwMode="auto">
                <a:xfrm rot="60000">
                  <a:off x="3038" y="2945"/>
                  <a:ext cx="46" cy="50"/>
                </a:xfrm>
                <a:prstGeom prst="hexagon">
                  <a:avLst>
                    <a:gd name="adj" fmla="val 24995"/>
                    <a:gd name="vf" fmla="val 11547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37" name="Oval 73"/>
                <p:cNvSpPr>
                  <a:spLocks noChangeArrowheads="1"/>
                </p:cNvSpPr>
                <p:nvPr/>
              </p:nvSpPr>
              <p:spPr bwMode="auto">
                <a:xfrm rot="60000">
                  <a:off x="2956" y="2864"/>
                  <a:ext cx="214" cy="211"/>
                </a:xfrm>
                <a:prstGeom prst="ellipse">
                  <a:avLst/>
                </a:prstGeom>
                <a:noFill/>
                <a:ln w="25400">
                  <a:solidFill>
                    <a:srgbClr val="FF99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38" name="Oval 74"/>
                <p:cNvSpPr>
                  <a:spLocks noChangeArrowheads="1"/>
                </p:cNvSpPr>
                <p:nvPr/>
              </p:nvSpPr>
              <p:spPr bwMode="auto">
                <a:xfrm rot="60000">
                  <a:off x="2952" y="2862"/>
                  <a:ext cx="219" cy="219"/>
                </a:xfrm>
                <a:prstGeom prst="ellipse">
                  <a:avLst/>
                </a:prstGeom>
                <a:noFill/>
                <a:ln w="12700">
                  <a:solidFill>
                    <a:srgbClr val="66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39" name="Arc 75"/>
                <p:cNvSpPr>
                  <a:spLocks/>
                </p:cNvSpPr>
                <p:nvPr/>
              </p:nvSpPr>
              <p:spPr bwMode="auto">
                <a:xfrm rot="60000">
                  <a:off x="3000" y="2949"/>
                  <a:ext cx="171" cy="134"/>
                </a:xfrm>
                <a:custGeom>
                  <a:avLst/>
                  <a:gdLst>
                    <a:gd name="G0" fmla="+- 11286 0 0"/>
                    <a:gd name="G1" fmla="+- 4517 0 0"/>
                    <a:gd name="G2" fmla="+- 21600 0 0"/>
                    <a:gd name="T0" fmla="*/ 32408 w 32886"/>
                    <a:gd name="T1" fmla="*/ 0 h 26117"/>
                    <a:gd name="T2" fmla="*/ 0 w 32886"/>
                    <a:gd name="T3" fmla="*/ 22934 h 26117"/>
                    <a:gd name="T4" fmla="*/ 11286 w 32886"/>
                    <a:gd name="T5" fmla="*/ 4517 h 26117"/>
                  </a:gdLst>
                  <a:ahLst/>
                  <a:cxnLst>
                    <a:cxn ang="0">
                      <a:pos x="T0" y="T1"/>
                    </a:cxn>
                    <a:cxn ang="0">
                      <a:pos x="T2" y="T3"/>
                    </a:cxn>
                    <a:cxn ang="0">
                      <a:pos x="T4" y="T5"/>
                    </a:cxn>
                  </a:cxnLst>
                  <a:rect l="0" t="0" r="r" b="b"/>
                  <a:pathLst>
                    <a:path w="32886" h="26117" fill="none" extrusionOk="0">
                      <a:moveTo>
                        <a:pt x="32408" y="-1"/>
                      </a:moveTo>
                      <a:cubicBezTo>
                        <a:pt x="32725" y="1484"/>
                        <a:pt x="32886" y="2998"/>
                        <a:pt x="32886" y="4517"/>
                      </a:cubicBezTo>
                      <a:cubicBezTo>
                        <a:pt x="32886" y="16446"/>
                        <a:pt x="23215" y="26117"/>
                        <a:pt x="11286" y="26117"/>
                      </a:cubicBezTo>
                      <a:cubicBezTo>
                        <a:pt x="7302" y="26117"/>
                        <a:pt x="3396" y="25015"/>
                        <a:pt x="-1" y="22934"/>
                      </a:cubicBezTo>
                    </a:path>
                    <a:path w="32886" h="26117" stroke="0" extrusionOk="0">
                      <a:moveTo>
                        <a:pt x="32408" y="-1"/>
                      </a:moveTo>
                      <a:cubicBezTo>
                        <a:pt x="32725" y="1484"/>
                        <a:pt x="32886" y="2998"/>
                        <a:pt x="32886" y="4517"/>
                      </a:cubicBezTo>
                      <a:cubicBezTo>
                        <a:pt x="32886" y="16446"/>
                        <a:pt x="23215" y="26117"/>
                        <a:pt x="11286" y="26117"/>
                      </a:cubicBezTo>
                      <a:cubicBezTo>
                        <a:pt x="7302" y="26117"/>
                        <a:pt x="3396" y="25015"/>
                        <a:pt x="-1" y="22934"/>
                      </a:cubicBezTo>
                      <a:lnTo>
                        <a:pt x="11286" y="4517"/>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88140" name="Group 76"/>
            <p:cNvGrpSpPr>
              <a:grpSpLocks/>
            </p:cNvGrpSpPr>
            <p:nvPr/>
          </p:nvGrpSpPr>
          <p:grpSpPr bwMode="auto">
            <a:xfrm>
              <a:off x="2900" y="2665"/>
              <a:ext cx="215" cy="298"/>
              <a:chOff x="2900" y="2665"/>
              <a:chExt cx="215" cy="298"/>
            </a:xfrm>
          </p:grpSpPr>
          <p:sp>
            <p:nvSpPr>
              <p:cNvPr id="88141" name="Freeform 77"/>
              <p:cNvSpPr>
                <a:spLocks/>
              </p:cNvSpPr>
              <p:nvPr/>
            </p:nvSpPr>
            <p:spPr bwMode="auto">
              <a:xfrm>
                <a:off x="2934" y="2733"/>
                <a:ext cx="175" cy="209"/>
              </a:xfrm>
              <a:custGeom>
                <a:avLst/>
                <a:gdLst>
                  <a:gd name="T0" fmla="*/ 22 w 175"/>
                  <a:gd name="T1" fmla="*/ 136 h 209"/>
                  <a:gd name="T2" fmla="*/ 19 w 175"/>
                  <a:gd name="T3" fmla="*/ 206 h 209"/>
                  <a:gd name="T4" fmla="*/ 61 w 175"/>
                  <a:gd name="T5" fmla="*/ 191 h 209"/>
                  <a:gd name="T6" fmla="*/ 74 w 175"/>
                  <a:gd name="T7" fmla="*/ 208 h 209"/>
                  <a:gd name="T8" fmla="*/ 94 w 175"/>
                  <a:gd name="T9" fmla="*/ 201 h 209"/>
                  <a:gd name="T10" fmla="*/ 121 w 175"/>
                  <a:gd name="T11" fmla="*/ 204 h 209"/>
                  <a:gd name="T12" fmla="*/ 121 w 175"/>
                  <a:gd name="T13" fmla="*/ 139 h 209"/>
                  <a:gd name="T14" fmla="*/ 113 w 175"/>
                  <a:gd name="T15" fmla="*/ 138 h 209"/>
                  <a:gd name="T16" fmla="*/ 157 w 175"/>
                  <a:gd name="T17" fmla="*/ 138 h 209"/>
                  <a:gd name="T18" fmla="*/ 157 w 175"/>
                  <a:gd name="T19" fmla="*/ 129 h 209"/>
                  <a:gd name="T20" fmla="*/ 167 w 175"/>
                  <a:gd name="T21" fmla="*/ 102 h 209"/>
                  <a:gd name="T22" fmla="*/ 139 w 175"/>
                  <a:gd name="T23" fmla="*/ 102 h 209"/>
                  <a:gd name="T24" fmla="*/ 139 w 175"/>
                  <a:gd name="T25" fmla="*/ 92 h 209"/>
                  <a:gd name="T26" fmla="*/ 170 w 175"/>
                  <a:gd name="T27" fmla="*/ 92 h 209"/>
                  <a:gd name="T28" fmla="*/ 172 w 175"/>
                  <a:gd name="T29" fmla="*/ 76 h 209"/>
                  <a:gd name="T30" fmla="*/ 174 w 175"/>
                  <a:gd name="T31" fmla="*/ 66 h 209"/>
                  <a:gd name="T32" fmla="*/ 159 w 175"/>
                  <a:gd name="T33" fmla="*/ 27 h 209"/>
                  <a:gd name="T34" fmla="*/ 169 w 175"/>
                  <a:gd name="T35" fmla="*/ 0 h 209"/>
                  <a:gd name="T36" fmla="*/ 130 w 175"/>
                  <a:gd name="T37" fmla="*/ 12 h 209"/>
                  <a:gd name="T38" fmla="*/ 99 w 175"/>
                  <a:gd name="T39" fmla="*/ 8 h 209"/>
                  <a:gd name="T40" fmla="*/ 104 w 175"/>
                  <a:gd name="T41" fmla="*/ 30 h 209"/>
                  <a:gd name="T42" fmla="*/ 61 w 175"/>
                  <a:gd name="T43" fmla="*/ 16 h 209"/>
                  <a:gd name="T44" fmla="*/ 76 w 175"/>
                  <a:gd name="T45" fmla="*/ 48 h 209"/>
                  <a:gd name="T46" fmla="*/ 67 w 175"/>
                  <a:gd name="T47" fmla="*/ 39 h 209"/>
                  <a:gd name="T48" fmla="*/ 49 w 175"/>
                  <a:gd name="T49" fmla="*/ 39 h 209"/>
                  <a:gd name="T50" fmla="*/ 21 w 175"/>
                  <a:gd name="T51" fmla="*/ 39 h 209"/>
                  <a:gd name="T52" fmla="*/ 0 w 175"/>
                  <a:gd name="T53" fmla="*/ 74 h 209"/>
                  <a:gd name="T54" fmla="*/ 39 w 175"/>
                  <a:gd name="T55" fmla="*/ 84 h 209"/>
                  <a:gd name="T56" fmla="*/ 43 w 175"/>
                  <a:gd name="T57" fmla="*/ 97 h 209"/>
                  <a:gd name="T58" fmla="*/ 40 w 175"/>
                  <a:gd name="T59" fmla="*/ 120 h 209"/>
                  <a:gd name="T60" fmla="*/ 22 w 175"/>
                  <a:gd name="T61" fmla="*/ 136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5" h="209">
                    <a:moveTo>
                      <a:pt x="22" y="136"/>
                    </a:moveTo>
                    <a:lnTo>
                      <a:pt x="19" y="206"/>
                    </a:lnTo>
                    <a:lnTo>
                      <a:pt x="61" y="191"/>
                    </a:lnTo>
                    <a:lnTo>
                      <a:pt x="74" y="208"/>
                    </a:lnTo>
                    <a:lnTo>
                      <a:pt x="94" y="201"/>
                    </a:lnTo>
                    <a:lnTo>
                      <a:pt x="121" y="204"/>
                    </a:lnTo>
                    <a:lnTo>
                      <a:pt x="121" y="139"/>
                    </a:lnTo>
                    <a:lnTo>
                      <a:pt x="113" y="138"/>
                    </a:lnTo>
                    <a:lnTo>
                      <a:pt x="157" y="138"/>
                    </a:lnTo>
                    <a:lnTo>
                      <a:pt x="157" y="129"/>
                    </a:lnTo>
                    <a:lnTo>
                      <a:pt x="167" y="102"/>
                    </a:lnTo>
                    <a:lnTo>
                      <a:pt x="139" y="102"/>
                    </a:lnTo>
                    <a:lnTo>
                      <a:pt x="139" y="92"/>
                    </a:lnTo>
                    <a:lnTo>
                      <a:pt x="170" y="92"/>
                    </a:lnTo>
                    <a:lnTo>
                      <a:pt x="172" y="76"/>
                    </a:lnTo>
                    <a:lnTo>
                      <a:pt x="174" y="66"/>
                    </a:lnTo>
                    <a:lnTo>
                      <a:pt x="159" y="27"/>
                    </a:lnTo>
                    <a:lnTo>
                      <a:pt x="169" y="0"/>
                    </a:lnTo>
                    <a:lnTo>
                      <a:pt x="130" y="12"/>
                    </a:lnTo>
                    <a:lnTo>
                      <a:pt x="99" y="8"/>
                    </a:lnTo>
                    <a:lnTo>
                      <a:pt x="104" y="30"/>
                    </a:lnTo>
                    <a:lnTo>
                      <a:pt x="61" y="16"/>
                    </a:lnTo>
                    <a:lnTo>
                      <a:pt x="76" y="48"/>
                    </a:lnTo>
                    <a:lnTo>
                      <a:pt x="67" y="39"/>
                    </a:lnTo>
                    <a:lnTo>
                      <a:pt x="49" y="39"/>
                    </a:lnTo>
                    <a:lnTo>
                      <a:pt x="21" y="39"/>
                    </a:lnTo>
                    <a:lnTo>
                      <a:pt x="0" y="74"/>
                    </a:lnTo>
                    <a:lnTo>
                      <a:pt x="39" y="84"/>
                    </a:lnTo>
                    <a:lnTo>
                      <a:pt x="43" y="97"/>
                    </a:lnTo>
                    <a:lnTo>
                      <a:pt x="40" y="120"/>
                    </a:lnTo>
                    <a:lnTo>
                      <a:pt x="22" y="13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42" name="Freeform 78"/>
              <p:cNvSpPr>
                <a:spLocks/>
              </p:cNvSpPr>
              <p:nvPr/>
            </p:nvSpPr>
            <p:spPr bwMode="auto">
              <a:xfrm>
                <a:off x="2900" y="2665"/>
                <a:ext cx="215" cy="298"/>
              </a:xfrm>
              <a:custGeom>
                <a:avLst/>
                <a:gdLst>
                  <a:gd name="T0" fmla="*/ 46 w 215"/>
                  <a:gd name="T1" fmla="*/ 0 h 298"/>
                  <a:gd name="T2" fmla="*/ 158 w 215"/>
                  <a:gd name="T3" fmla="*/ 0 h 298"/>
                  <a:gd name="T4" fmla="*/ 185 w 215"/>
                  <a:gd name="T5" fmla="*/ 8 h 298"/>
                  <a:gd name="T6" fmla="*/ 214 w 215"/>
                  <a:gd name="T7" fmla="*/ 55 h 298"/>
                  <a:gd name="T8" fmla="*/ 195 w 215"/>
                  <a:gd name="T9" fmla="*/ 101 h 298"/>
                  <a:gd name="T10" fmla="*/ 214 w 215"/>
                  <a:gd name="T11" fmla="*/ 139 h 298"/>
                  <a:gd name="T12" fmla="*/ 204 w 215"/>
                  <a:gd name="T13" fmla="*/ 186 h 298"/>
                  <a:gd name="T14" fmla="*/ 185 w 215"/>
                  <a:gd name="T15" fmla="*/ 213 h 298"/>
                  <a:gd name="T16" fmla="*/ 158 w 215"/>
                  <a:gd name="T17" fmla="*/ 213 h 298"/>
                  <a:gd name="T18" fmla="*/ 158 w 215"/>
                  <a:gd name="T19" fmla="*/ 241 h 298"/>
                  <a:gd name="T20" fmla="*/ 214 w 215"/>
                  <a:gd name="T21" fmla="*/ 297 h 298"/>
                  <a:gd name="T22" fmla="*/ 8 w 215"/>
                  <a:gd name="T23" fmla="*/ 297 h 298"/>
                  <a:gd name="T24" fmla="*/ 8 w 215"/>
                  <a:gd name="T25" fmla="*/ 278 h 298"/>
                  <a:gd name="T26" fmla="*/ 46 w 215"/>
                  <a:gd name="T27" fmla="*/ 250 h 298"/>
                  <a:gd name="T28" fmla="*/ 102 w 215"/>
                  <a:gd name="T29" fmla="*/ 250 h 298"/>
                  <a:gd name="T30" fmla="*/ 120 w 215"/>
                  <a:gd name="T31" fmla="*/ 269 h 298"/>
                  <a:gd name="T32" fmla="*/ 158 w 215"/>
                  <a:gd name="T33" fmla="*/ 269 h 298"/>
                  <a:gd name="T34" fmla="*/ 158 w 215"/>
                  <a:gd name="T35" fmla="*/ 213 h 298"/>
                  <a:gd name="T36" fmla="*/ 139 w 215"/>
                  <a:gd name="T37" fmla="*/ 213 h 298"/>
                  <a:gd name="T38" fmla="*/ 139 w 215"/>
                  <a:gd name="T39" fmla="*/ 203 h 298"/>
                  <a:gd name="T40" fmla="*/ 185 w 215"/>
                  <a:gd name="T41" fmla="*/ 203 h 298"/>
                  <a:gd name="T42" fmla="*/ 195 w 215"/>
                  <a:gd name="T43" fmla="*/ 186 h 298"/>
                  <a:gd name="T44" fmla="*/ 195 w 215"/>
                  <a:gd name="T45" fmla="*/ 176 h 298"/>
                  <a:gd name="T46" fmla="*/ 166 w 215"/>
                  <a:gd name="T47" fmla="*/ 176 h 298"/>
                  <a:gd name="T48" fmla="*/ 166 w 215"/>
                  <a:gd name="T49" fmla="*/ 157 h 298"/>
                  <a:gd name="T50" fmla="*/ 195 w 215"/>
                  <a:gd name="T51" fmla="*/ 157 h 298"/>
                  <a:gd name="T52" fmla="*/ 195 w 215"/>
                  <a:gd name="T53" fmla="*/ 148 h 298"/>
                  <a:gd name="T54" fmla="*/ 185 w 215"/>
                  <a:gd name="T55" fmla="*/ 148 h 298"/>
                  <a:gd name="T56" fmla="*/ 185 w 215"/>
                  <a:gd name="T57" fmla="*/ 139 h 298"/>
                  <a:gd name="T58" fmla="*/ 204 w 215"/>
                  <a:gd name="T59" fmla="*/ 139 h 298"/>
                  <a:gd name="T60" fmla="*/ 204 w 215"/>
                  <a:gd name="T61" fmla="*/ 129 h 298"/>
                  <a:gd name="T62" fmla="*/ 185 w 215"/>
                  <a:gd name="T63" fmla="*/ 83 h 298"/>
                  <a:gd name="T64" fmla="*/ 139 w 215"/>
                  <a:gd name="T65" fmla="*/ 83 h 298"/>
                  <a:gd name="T66" fmla="*/ 139 w 215"/>
                  <a:gd name="T67" fmla="*/ 93 h 298"/>
                  <a:gd name="T68" fmla="*/ 111 w 215"/>
                  <a:gd name="T69" fmla="*/ 93 h 298"/>
                  <a:gd name="T70" fmla="*/ 111 w 215"/>
                  <a:gd name="T71" fmla="*/ 120 h 298"/>
                  <a:gd name="T72" fmla="*/ 93 w 215"/>
                  <a:gd name="T73" fmla="*/ 120 h 298"/>
                  <a:gd name="T74" fmla="*/ 93 w 215"/>
                  <a:gd name="T75" fmla="*/ 111 h 298"/>
                  <a:gd name="T76" fmla="*/ 55 w 215"/>
                  <a:gd name="T77" fmla="*/ 111 h 298"/>
                  <a:gd name="T78" fmla="*/ 55 w 215"/>
                  <a:gd name="T79" fmla="*/ 139 h 298"/>
                  <a:gd name="T80" fmla="*/ 83 w 215"/>
                  <a:gd name="T81" fmla="*/ 148 h 298"/>
                  <a:gd name="T82" fmla="*/ 83 w 215"/>
                  <a:gd name="T83" fmla="*/ 195 h 298"/>
                  <a:gd name="T84" fmla="*/ 55 w 215"/>
                  <a:gd name="T85" fmla="*/ 222 h 298"/>
                  <a:gd name="T86" fmla="*/ 46 w 215"/>
                  <a:gd name="T87" fmla="*/ 222 h 298"/>
                  <a:gd name="T88" fmla="*/ 8 w 215"/>
                  <a:gd name="T89" fmla="*/ 186 h 298"/>
                  <a:gd name="T90" fmla="*/ 0 w 215"/>
                  <a:gd name="T91" fmla="*/ 157 h 298"/>
                  <a:gd name="T92" fmla="*/ 0 w 215"/>
                  <a:gd name="T93" fmla="*/ 55 h 298"/>
                  <a:gd name="T94" fmla="*/ 47 w 215"/>
                  <a:gd name="T95" fmla="*/ 1 h 298"/>
                  <a:gd name="T96" fmla="*/ 67 w 215"/>
                  <a:gd name="T97" fmla="*/ 76 h 298"/>
                  <a:gd name="T98" fmla="*/ 101 w 215"/>
                  <a:gd name="T99" fmla="*/ 66 h 298"/>
                  <a:gd name="T100" fmla="*/ 161 w 215"/>
                  <a:gd name="T101" fmla="*/ 40 h 298"/>
                  <a:gd name="T102" fmla="*/ 46 w 215"/>
                  <a:gd name="T103"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5" h="298">
                    <a:moveTo>
                      <a:pt x="46" y="0"/>
                    </a:moveTo>
                    <a:lnTo>
                      <a:pt x="158" y="0"/>
                    </a:lnTo>
                    <a:lnTo>
                      <a:pt x="185" y="8"/>
                    </a:lnTo>
                    <a:lnTo>
                      <a:pt x="214" y="55"/>
                    </a:lnTo>
                    <a:lnTo>
                      <a:pt x="195" y="101"/>
                    </a:lnTo>
                    <a:lnTo>
                      <a:pt x="214" y="139"/>
                    </a:lnTo>
                    <a:lnTo>
                      <a:pt x="204" y="186"/>
                    </a:lnTo>
                    <a:lnTo>
                      <a:pt x="185" y="213"/>
                    </a:lnTo>
                    <a:lnTo>
                      <a:pt x="158" y="213"/>
                    </a:lnTo>
                    <a:lnTo>
                      <a:pt x="158" y="241"/>
                    </a:lnTo>
                    <a:lnTo>
                      <a:pt x="214" y="297"/>
                    </a:lnTo>
                    <a:lnTo>
                      <a:pt x="8" y="297"/>
                    </a:lnTo>
                    <a:lnTo>
                      <a:pt x="8" y="278"/>
                    </a:lnTo>
                    <a:lnTo>
                      <a:pt x="46" y="250"/>
                    </a:lnTo>
                    <a:lnTo>
                      <a:pt x="102" y="250"/>
                    </a:lnTo>
                    <a:lnTo>
                      <a:pt x="120" y="269"/>
                    </a:lnTo>
                    <a:lnTo>
                      <a:pt x="158" y="269"/>
                    </a:lnTo>
                    <a:lnTo>
                      <a:pt x="158" y="213"/>
                    </a:lnTo>
                    <a:lnTo>
                      <a:pt x="139" y="213"/>
                    </a:lnTo>
                    <a:lnTo>
                      <a:pt x="139" y="203"/>
                    </a:lnTo>
                    <a:lnTo>
                      <a:pt x="185" y="203"/>
                    </a:lnTo>
                    <a:lnTo>
                      <a:pt x="195" y="186"/>
                    </a:lnTo>
                    <a:lnTo>
                      <a:pt x="195" y="176"/>
                    </a:lnTo>
                    <a:lnTo>
                      <a:pt x="166" y="176"/>
                    </a:lnTo>
                    <a:lnTo>
                      <a:pt x="166" y="157"/>
                    </a:lnTo>
                    <a:lnTo>
                      <a:pt x="195" y="157"/>
                    </a:lnTo>
                    <a:lnTo>
                      <a:pt x="195" y="148"/>
                    </a:lnTo>
                    <a:lnTo>
                      <a:pt x="185" y="148"/>
                    </a:lnTo>
                    <a:lnTo>
                      <a:pt x="185" y="139"/>
                    </a:lnTo>
                    <a:lnTo>
                      <a:pt x="204" y="139"/>
                    </a:lnTo>
                    <a:lnTo>
                      <a:pt x="204" y="129"/>
                    </a:lnTo>
                    <a:lnTo>
                      <a:pt x="185" y="83"/>
                    </a:lnTo>
                    <a:lnTo>
                      <a:pt x="139" y="83"/>
                    </a:lnTo>
                    <a:lnTo>
                      <a:pt x="139" y="93"/>
                    </a:lnTo>
                    <a:lnTo>
                      <a:pt x="111" y="93"/>
                    </a:lnTo>
                    <a:lnTo>
                      <a:pt x="111" y="120"/>
                    </a:lnTo>
                    <a:lnTo>
                      <a:pt x="93" y="120"/>
                    </a:lnTo>
                    <a:lnTo>
                      <a:pt x="93" y="111"/>
                    </a:lnTo>
                    <a:lnTo>
                      <a:pt x="55" y="111"/>
                    </a:lnTo>
                    <a:lnTo>
                      <a:pt x="55" y="139"/>
                    </a:lnTo>
                    <a:lnTo>
                      <a:pt x="83" y="148"/>
                    </a:lnTo>
                    <a:lnTo>
                      <a:pt x="83" y="195"/>
                    </a:lnTo>
                    <a:lnTo>
                      <a:pt x="55" y="222"/>
                    </a:lnTo>
                    <a:lnTo>
                      <a:pt x="46" y="222"/>
                    </a:lnTo>
                    <a:lnTo>
                      <a:pt x="8" y="186"/>
                    </a:lnTo>
                    <a:lnTo>
                      <a:pt x="0" y="157"/>
                    </a:lnTo>
                    <a:lnTo>
                      <a:pt x="0" y="55"/>
                    </a:lnTo>
                    <a:lnTo>
                      <a:pt x="47" y="1"/>
                    </a:lnTo>
                    <a:lnTo>
                      <a:pt x="67" y="76"/>
                    </a:lnTo>
                    <a:lnTo>
                      <a:pt x="101" y="66"/>
                    </a:lnTo>
                    <a:lnTo>
                      <a:pt x="161" y="40"/>
                    </a:lnTo>
                    <a:lnTo>
                      <a:pt x="46" y="0"/>
                    </a:lnTo>
                  </a:path>
                </a:pathLst>
              </a:custGeom>
              <a:solidFill>
                <a:schemeClr val="tx1"/>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43" name="Freeform 79"/>
              <p:cNvSpPr>
                <a:spLocks/>
              </p:cNvSpPr>
              <p:nvPr/>
            </p:nvSpPr>
            <p:spPr bwMode="auto">
              <a:xfrm>
                <a:off x="2903" y="2668"/>
                <a:ext cx="210" cy="291"/>
              </a:xfrm>
              <a:custGeom>
                <a:avLst/>
                <a:gdLst>
                  <a:gd name="T0" fmla="*/ 45 w 210"/>
                  <a:gd name="T1" fmla="*/ 0 h 291"/>
                  <a:gd name="T2" fmla="*/ 154 w 210"/>
                  <a:gd name="T3" fmla="*/ 0 h 291"/>
                  <a:gd name="T4" fmla="*/ 181 w 210"/>
                  <a:gd name="T5" fmla="*/ 8 h 291"/>
                  <a:gd name="T6" fmla="*/ 209 w 210"/>
                  <a:gd name="T7" fmla="*/ 54 h 291"/>
                  <a:gd name="T8" fmla="*/ 191 w 210"/>
                  <a:gd name="T9" fmla="*/ 99 h 291"/>
                  <a:gd name="T10" fmla="*/ 209 w 210"/>
                  <a:gd name="T11" fmla="*/ 136 h 291"/>
                  <a:gd name="T12" fmla="*/ 199 w 210"/>
                  <a:gd name="T13" fmla="*/ 181 h 291"/>
                  <a:gd name="T14" fmla="*/ 181 w 210"/>
                  <a:gd name="T15" fmla="*/ 208 h 291"/>
                  <a:gd name="T16" fmla="*/ 154 w 210"/>
                  <a:gd name="T17" fmla="*/ 208 h 291"/>
                  <a:gd name="T18" fmla="*/ 154 w 210"/>
                  <a:gd name="T19" fmla="*/ 235 h 291"/>
                  <a:gd name="T20" fmla="*/ 209 w 210"/>
                  <a:gd name="T21" fmla="*/ 290 h 291"/>
                  <a:gd name="T22" fmla="*/ 8 w 210"/>
                  <a:gd name="T23" fmla="*/ 290 h 291"/>
                  <a:gd name="T24" fmla="*/ 8 w 210"/>
                  <a:gd name="T25" fmla="*/ 271 h 291"/>
                  <a:gd name="T26" fmla="*/ 40 w 210"/>
                  <a:gd name="T27" fmla="*/ 247 h 291"/>
                  <a:gd name="T28" fmla="*/ 99 w 210"/>
                  <a:gd name="T29" fmla="*/ 244 h 291"/>
                  <a:gd name="T30" fmla="*/ 118 w 210"/>
                  <a:gd name="T31" fmla="*/ 263 h 291"/>
                  <a:gd name="T32" fmla="*/ 154 w 210"/>
                  <a:gd name="T33" fmla="*/ 263 h 291"/>
                  <a:gd name="T34" fmla="*/ 154 w 210"/>
                  <a:gd name="T35" fmla="*/ 208 h 291"/>
                  <a:gd name="T36" fmla="*/ 136 w 210"/>
                  <a:gd name="T37" fmla="*/ 208 h 291"/>
                  <a:gd name="T38" fmla="*/ 136 w 210"/>
                  <a:gd name="T39" fmla="*/ 199 h 291"/>
                  <a:gd name="T40" fmla="*/ 181 w 210"/>
                  <a:gd name="T41" fmla="*/ 199 h 291"/>
                  <a:gd name="T42" fmla="*/ 191 w 210"/>
                  <a:gd name="T43" fmla="*/ 181 h 291"/>
                  <a:gd name="T44" fmla="*/ 191 w 210"/>
                  <a:gd name="T45" fmla="*/ 171 h 291"/>
                  <a:gd name="T46" fmla="*/ 162 w 210"/>
                  <a:gd name="T47" fmla="*/ 171 h 291"/>
                  <a:gd name="T48" fmla="*/ 162 w 210"/>
                  <a:gd name="T49" fmla="*/ 153 h 291"/>
                  <a:gd name="T50" fmla="*/ 191 w 210"/>
                  <a:gd name="T51" fmla="*/ 153 h 291"/>
                  <a:gd name="T52" fmla="*/ 191 w 210"/>
                  <a:gd name="T53" fmla="*/ 145 h 291"/>
                  <a:gd name="T54" fmla="*/ 181 w 210"/>
                  <a:gd name="T55" fmla="*/ 145 h 291"/>
                  <a:gd name="T56" fmla="*/ 181 w 210"/>
                  <a:gd name="T57" fmla="*/ 136 h 291"/>
                  <a:gd name="T58" fmla="*/ 199 w 210"/>
                  <a:gd name="T59" fmla="*/ 136 h 291"/>
                  <a:gd name="T60" fmla="*/ 199 w 210"/>
                  <a:gd name="T61" fmla="*/ 126 h 291"/>
                  <a:gd name="T62" fmla="*/ 181 w 210"/>
                  <a:gd name="T63" fmla="*/ 81 h 291"/>
                  <a:gd name="T64" fmla="*/ 136 w 210"/>
                  <a:gd name="T65" fmla="*/ 81 h 291"/>
                  <a:gd name="T66" fmla="*/ 136 w 210"/>
                  <a:gd name="T67" fmla="*/ 90 h 291"/>
                  <a:gd name="T68" fmla="*/ 109 w 210"/>
                  <a:gd name="T69" fmla="*/ 90 h 291"/>
                  <a:gd name="T70" fmla="*/ 109 w 210"/>
                  <a:gd name="T71" fmla="*/ 118 h 291"/>
                  <a:gd name="T72" fmla="*/ 90 w 210"/>
                  <a:gd name="T73" fmla="*/ 118 h 291"/>
                  <a:gd name="T74" fmla="*/ 90 w 210"/>
                  <a:gd name="T75" fmla="*/ 109 h 291"/>
                  <a:gd name="T76" fmla="*/ 54 w 210"/>
                  <a:gd name="T77" fmla="*/ 109 h 291"/>
                  <a:gd name="T78" fmla="*/ 54 w 210"/>
                  <a:gd name="T79" fmla="*/ 136 h 291"/>
                  <a:gd name="T80" fmla="*/ 81 w 210"/>
                  <a:gd name="T81" fmla="*/ 145 h 291"/>
                  <a:gd name="T82" fmla="*/ 81 w 210"/>
                  <a:gd name="T83" fmla="*/ 190 h 291"/>
                  <a:gd name="T84" fmla="*/ 48 w 210"/>
                  <a:gd name="T85" fmla="*/ 217 h 291"/>
                  <a:gd name="T86" fmla="*/ 30 w 210"/>
                  <a:gd name="T87" fmla="*/ 202 h 291"/>
                  <a:gd name="T88" fmla="*/ 8 w 210"/>
                  <a:gd name="T89" fmla="*/ 181 h 291"/>
                  <a:gd name="T90" fmla="*/ 0 w 210"/>
                  <a:gd name="T91" fmla="*/ 153 h 291"/>
                  <a:gd name="T92" fmla="*/ 0 w 210"/>
                  <a:gd name="T93" fmla="*/ 54 h 291"/>
                  <a:gd name="T94" fmla="*/ 8 w 210"/>
                  <a:gd name="T95" fmla="*/ 54 h 291"/>
                  <a:gd name="T96" fmla="*/ 8 w 210"/>
                  <a:gd name="T97" fmla="*/ 35 h 291"/>
                  <a:gd name="T98" fmla="*/ 26 w 210"/>
                  <a:gd name="T99" fmla="*/ 8 h 291"/>
                  <a:gd name="T100" fmla="*/ 45 w 210"/>
                  <a:gd name="T101" fmla="*/ 8 h 291"/>
                  <a:gd name="T102" fmla="*/ 45 w 210"/>
                  <a:gd name="T103"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291">
                    <a:moveTo>
                      <a:pt x="45" y="0"/>
                    </a:moveTo>
                    <a:lnTo>
                      <a:pt x="154" y="0"/>
                    </a:lnTo>
                    <a:lnTo>
                      <a:pt x="181" y="8"/>
                    </a:lnTo>
                    <a:lnTo>
                      <a:pt x="209" y="54"/>
                    </a:lnTo>
                    <a:lnTo>
                      <a:pt x="191" y="99"/>
                    </a:lnTo>
                    <a:lnTo>
                      <a:pt x="209" y="136"/>
                    </a:lnTo>
                    <a:lnTo>
                      <a:pt x="199" y="181"/>
                    </a:lnTo>
                    <a:lnTo>
                      <a:pt x="181" y="208"/>
                    </a:lnTo>
                    <a:lnTo>
                      <a:pt x="154" y="208"/>
                    </a:lnTo>
                    <a:lnTo>
                      <a:pt x="154" y="235"/>
                    </a:lnTo>
                    <a:lnTo>
                      <a:pt x="209" y="290"/>
                    </a:lnTo>
                    <a:lnTo>
                      <a:pt x="8" y="290"/>
                    </a:lnTo>
                    <a:lnTo>
                      <a:pt x="8" y="271"/>
                    </a:lnTo>
                    <a:lnTo>
                      <a:pt x="40" y="247"/>
                    </a:lnTo>
                    <a:lnTo>
                      <a:pt x="99" y="244"/>
                    </a:lnTo>
                    <a:lnTo>
                      <a:pt x="118" y="263"/>
                    </a:lnTo>
                    <a:lnTo>
                      <a:pt x="154" y="263"/>
                    </a:lnTo>
                    <a:lnTo>
                      <a:pt x="154" y="208"/>
                    </a:lnTo>
                    <a:lnTo>
                      <a:pt x="136" y="208"/>
                    </a:lnTo>
                    <a:lnTo>
                      <a:pt x="136" y="199"/>
                    </a:lnTo>
                    <a:lnTo>
                      <a:pt x="181" y="199"/>
                    </a:lnTo>
                    <a:lnTo>
                      <a:pt x="191" y="181"/>
                    </a:lnTo>
                    <a:lnTo>
                      <a:pt x="191" y="171"/>
                    </a:lnTo>
                    <a:lnTo>
                      <a:pt x="162" y="171"/>
                    </a:lnTo>
                    <a:lnTo>
                      <a:pt x="162" y="153"/>
                    </a:lnTo>
                    <a:lnTo>
                      <a:pt x="191" y="153"/>
                    </a:lnTo>
                    <a:lnTo>
                      <a:pt x="191" y="145"/>
                    </a:lnTo>
                    <a:lnTo>
                      <a:pt x="181" y="145"/>
                    </a:lnTo>
                    <a:lnTo>
                      <a:pt x="181" y="136"/>
                    </a:lnTo>
                    <a:lnTo>
                      <a:pt x="199" y="136"/>
                    </a:lnTo>
                    <a:lnTo>
                      <a:pt x="199" y="126"/>
                    </a:lnTo>
                    <a:lnTo>
                      <a:pt x="181" y="81"/>
                    </a:lnTo>
                    <a:lnTo>
                      <a:pt x="136" y="81"/>
                    </a:lnTo>
                    <a:lnTo>
                      <a:pt x="136" y="90"/>
                    </a:lnTo>
                    <a:lnTo>
                      <a:pt x="109" y="90"/>
                    </a:lnTo>
                    <a:lnTo>
                      <a:pt x="109" y="118"/>
                    </a:lnTo>
                    <a:lnTo>
                      <a:pt x="90" y="118"/>
                    </a:lnTo>
                    <a:lnTo>
                      <a:pt x="90" y="109"/>
                    </a:lnTo>
                    <a:lnTo>
                      <a:pt x="54" y="109"/>
                    </a:lnTo>
                    <a:lnTo>
                      <a:pt x="54" y="136"/>
                    </a:lnTo>
                    <a:lnTo>
                      <a:pt x="81" y="145"/>
                    </a:lnTo>
                    <a:lnTo>
                      <a:pt x="81" y="190"/>
                    </a:lnTo>
                    <a:lnTo>
                      <a:pt x="48" y="217"/>
                    </a:lnTo>
                    <a:lnTo>
                      <a:pt x="30" y="202"/>
                    </a:lnTo>
                    <a:lnTo>
                      <a:pt x="8" y="181"/>
                    </a:lnTo>
                    <a:lnTo>
                      <a:pt x="0" y="153"/>
                    </a:lnTo>
                    <a:lnTo>
                      <a:pt x="0" y="54"/>
                    </a:lnTo>
                    <a:lnTo>
                      <a:pt x="8" y="54"/>
                    </a:lnTo>
                    <a:lnTo>
                      <a:pt x="8" y="35"/>
                    </a:lnTo>
                    <a:lnTo>
                      <a:pt x="26" y="8"/>
                    </a:lnTo>
                    <a:lnTo>
                      <a:pt x="45" y="8"/>
                    </a:lnTo>
                    <a:lnTo>
                      <a:pt x="45"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144" name="Group 80"/>
            <p:cNvGrpSpPr>
              <a:grpSpLocks/>
            </p:cNvGrpSpPr>
            <p:nvPr/>
          </p:nvGrpSpPr>
          <p:grpSpPr bwMode="auto">
            <a:xfrm>
              <a:off x="3191" y="2587"/>
              <a:ext cx="363" cy="327"/>
              <a:chOff x="3191" y="2587"/>
              <a:chExt cx="363" cy="327"/>
            </a:xfrm>
          </p:grpSpPr>
          <p:sp>
            <p:nvSpPr>
              <p:cNvPr id="88145" name="Freeform 81"/>
              <p:cNvSpPr>
                <a:spLocks/>
              </p:cNvSpPr>
              <p:nvPr/>
            </p:nvSpPr>
            <p:spPr bwMode="auto">
              <a:xfrm>
                <a:off x="3452" y="2849"/>
                <a:ext cx="102" cy="65"/>
              </a:xfrm>
              <a:custGeom>
                <a:avLst/>
                <a:gdLst>
                  <a:gd name="T0" fmla="*/ 0 w 102"/>
                  <a:gd name="T1" fmla="*/ 0 h 65"/>
                  <a:gd name="T2" fmla="*/ 101 w 102"/>
                  <a:gd name="T3" fmla="*/ 0 h 65"/>
                  <a:gd name="T4" fmla="*/ 101 w 102"/>
                  <a:gd name="T5" fmla="*/ 64 h 65"/>
                  <a:gd name="T6" fmla="*/ 0 w 102"/>
                  <a:gd name="T7" fmla="*/ 64 h 65"/>
                  <a:gd name="T8" fmla="*/ 0 w 102"/>
                  <a:gd name="T9" fmla="*/ 0 h 65"/>
                </a:gdLst>
                <a:ahLst/>
                <a:cxnLst>
                  <a:cxn ang="0">
                    <a:pos x="T0" y="T1"/>
                  </a:cxn>
                  <a:cxn ang="0">
                    <a:pos x="T2" y="T3"/>
                  </a:cxn>
                  <a:cxn ang="0">
                    <a:pos x="T4" y="T5"/>
                  </a:cxn>
                  <a:cxn ang="0">
                    <a:pos x="T6" y="T7"/>
                  </a:cxn>
                  <a:cxn ang="0">
                    <a:pos x="T8" y="T9"/>
                  </a:cxn>
                </a:cxnLst>
                <a:rect l="0" t="0" r="r" b="b"/>
                <a:pathLst>
                  <a:path w="102" h="65">
                    <a:moveTo>
                      <a:pt x="0" y="0"/>
                    </a:moveTo>
                    <a:lnTo>
                      <a:pt x="101" y="0"/>
                    </a:lnTo>
                    <a:lnTo>
                      <a:pt x="101" y="64"/>
                    </a:lnTo>
                    <a:lnTo>
                      <a:pt x="0" y="64"/>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46" name="Freeform 82"/>
              <p:cNvSpPr>
                <a:spLocks/>
              </p:cNvSpPr>
              <p:nvPr/>
            </p:nvSpPr>
            <p:spPr bwMode="auto">
              <a:xfrm>
                <a:off x="3238" y="2587"/>
                <a:ext cx="261" cy="111"/>
              </a:xfrm>
              <a:custGeom>
                <a:avLst/>
                <a:gdLst>
                  <a:gd name="T0" fmla="*/ 0 w 261"/>
                  <a:gd name="T1" fmla="*/ 0 h 111"/>
                  <a:gd name="T2" fmla="*/ 260 w 261"/>
                  <a:gd name="T3" fmla="*/ 0 h 111"/>
                  <a:gd name="T4" fmla="*/ 260 w 261"/>
                  <a:gd name="T5" fmla="*/ 110 h 111"/>
                  <a:gd name="T6" fmla="*/ 0 w 261"/>
                  <a:gd name="T7" fmla="*/ 110 h 111"/>
                  <a:gd name="T8" fmla="*/ 0 w 261"/>
                  <a:gd name="T9" fmla="*/ 0 h 111"/>
                </a:gdLst>
                <a:ahLst/>
                <a:cxnLst>
                  <a:cxn ang="0">
                    <a:pos x="T0" y="T1"/>
                  </a:cxn>
                  <a:cxn ang="0">
                    <a:pos x="T2" y="T3"/>
                  </a:cxn>
                  <a:cxn ang="0">
                    <a:pos x="T4" y="T5"/>
                  </a:cxn>
                  <a:cxn ang="0">
                    <a:pos x="T6" y="T7"/>
                  </a:cxn>
                  <a:cxn ang="0">
                    <a:pos x="T8" y="T9"/>
                  </a:cxn>
                </a:cxnLst>
                <a:rect l="0" t="0" r="r" b="b"/>
                <a:pathLst>
                  <a:path w="261" h="111">
                    <a:moveTo>
                      <a:pt x="0" y="0"/>
                    </a:moveTo>
                    <a:lnTo>
                      <a:pt x="260" y="0"/>
                    </a:lnTo>
                    <a:lnTo>
                      <a:pt x="260" y="110"/>
                    </a:lnTo>
                    <a:lnTo>
                      <a:pt x="0" y="11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47" name="Line 83"/>
              <p:cNvSpPr>
                <a:spLocks noChangeShapeType="1"/>
              </p:cNvSpPr>
              <p:nvPr/>
            </p:nvSpPr>
            <p:spPr bwMode="auto">
              <a:xfrm>
                <a:off x="3369" y="2684"/>
                <a:ext cx="0" cy="6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48" name="Line 84"/>
              <p:cNvSpPr>
                <a:spLocks noChangeShapeType="1"/>
              </p:cNvSpPr>
              <p:nvPr/>
            </p:nvSpPr>
            <p:spPr bwMode="auto">
              <a:xfrm>
                <a:off x="3238" y="2797"/>
                <a:ext cx="264"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49" name="Freeform 85"/>
              <p:cNvSpPr>
                <a:spLocks/>
              </p:cNvSpPr>
              <p:nvPr/>
            </p:nvSpPr>
            <p:spPr bwMode="auto">
              <a:xfrm>
                <a:off x="3309" y="2737"/>
                <a:ext cx="129" cy="127"/>
              </a:xfrm>
              <a:custGeom>
                <a:avLst/>
                <a:gdLst>
                  <a:gd name="T0" fmla="*/ 0 w 129"/>
                  <a:gd name="T1" fmla="*/ 59 h 127"/>
                  <a:gd name="T2" fmla="*/ 59 w 129"/>
                  <a:gd name="T3" fmla="*/ 0 h 127"/>
                  <a:gd name="T4" fmla="*/ 128 w 129"/>
                  <a:gd name="T5" fmla="*/ 59 h 127"/>
                  <a:gd name="T6" fmla="*/ 59 w 129"/>
                  <a:gd name="T7" fmla="*/ 126 h 127"/>
                  <a:gd name="T8" fmla="*/ 0 w 129"/>
                  <a:gd name="T9" fmla="*/ 59 h 127"/>
                </a:gdLst>
                <a:ahLst/>
                <a:cxnLst>
                  <a:cxn ang="0">
                    <a:pos x="T0" y="T1"/>
                  </a:cxn>
                  <a:cxn ang="0">
                    <a:pos x="T2" y="T3"/>
                  </a:cxn>
                  <a:cxn ang="0">
                    <a:pos x="T4" y="T5"/>
                  </a:cxn>
                  <a:cxn ang="0">
                    <a:pos x="T6" y="T7"/>
                  </a:cxn>
                  <a:cxn ang="0">
                    <a:pos x="T8" y="T9"/>
                  </a:cxn>
                </a:cxnLst>
                <a:rect l="0" t="0" r="r" b="b"/>
                <a:pathLst>
                  <a:path w="129" h="127">
                    <a:moveTo>
                      <a:pt x="0" y="59"/>
                    </a:moveTo>
                    <a:lnTo>
                      <a:pt x="59" y="0"/>
                    </a:lnTo>
                    <a:lnTo>
                      <a:pt x="128" y="59"/>
                    </a:lnTo>
                    <a:lnTo>
                      <a:pt x="59" y="126"/>
                    </a:lnTo>
                    <a:lnTo>
                      <a:pt x="0" y="5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50" name="Line 86"/>
              <p:cNvSpPr>
                <a:spLocks noChangeShapeType="1"/>
              </p:cNvSpPr>
              <p:nvPr/>
            </p:nvSpPr>
            <p:spPr bwMode="auto">
              <a:xfrm>
                <a:off x="3240" y="2797"/>
                <a:ext cx="0" cy="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51" name="Line 87"/>
              <p:cNvSpPr>
                <a:spLocks noChangeShapeType="1"/>
              </p:cNvSpPr>
              <p:nvPr/>
            </p:nvSpPr>
            <p:spPr bwMode="auto">
              <a:xfrm>
                <a:off x="3502" y="2797"/>
                <a:ext cx="0" cy="5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52" name="Freeform 88"/>
              <p:cNvSpPr>
                <a:spLocks/>
              </p:cNvSpPr>
              <p:nvPr/>
            </p:nvSpPr>
            <p:spPr bwMode="auto">
              <a:xfrm>
                <a:off x="3191" y="2849"/>
                <a:ext cx="101" cy="65"/>
              </a:xfrm>
              <a:custGeom>
                <a:avLst/>
                <a:gdLst>
                  <a:gd name="T0" fmla="*/ 0 w 101"/>
                  <a:gd name="T1" fmla="*/ 0 h 65"/>
                  <a:gd name="T2" fmla="*/ 100 w 101"/>
                  <a:gd name="T3" fmla="*/ 0 h 65"/>
                  <a:gd name="T4" fmla="*/ 100 w 101"/>
                  <a:gd name="T5" fmla="*/ 64 h 65"/>
                  <a:gd name="T6" fmla="*/ 0 w 101"/>
                  <a:gd name="T7" fmla="*/ 64 h 65"/>
                  <a:gd name="T8" fmla="*/ 0 w 101"/>
                  <a:gd name="T9" fmla="*/ 0 h 65"/>
                </a:gdLst>
                <a:ahLst/>
                <a:cxnLst>
                  <a:cxn ang="0">
                    <a:pos x="T0" y="T1"/>
                  </a:cxn>
                  <a:cxn ang="0">
                    <a:pos x="T2" y="T3"/>
                  </a:cxn>
                  <a:cxn ang="0">
                    <a:pos x="T4" y="T5"/>
                  </a:cxn>
                  <a:cxn ang="0">
                    <a:pos x="T6" y="T7"/>
                  </a:cxn>
                  <a:cxn ang="0">
                    <a:pos x="T8" y="T9"/>
                  </a:cxn>
                </a:cxnLst>
                <a:rect l="0" t="0" r="r" b="b"/>
                <a:pathLst>
                  <a:path w="101" h="65">
                    <a:moveTo>
                      <a:pt x="0" y="0"/>
                    </a:moveTo>
                    <a:lnTo>
                      <a:pt x="100" y="0"/>
                    </a:lnTo>
                    <a:lnTo>
                      <a:pt x="100" y="64"/>
                    </a:lnTo>
                    <a:lnTo>
                      <a:pt x="0" y="64"/>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153" name="Group 89"/>
            <p:cNvGrpSpPr>
              <a:grpSpLocks/>
            </p:cNvGrpSpPr>
            <p:nvPr/>
          </p:nvGrpSpPr>
          <p:grpSpPr bwMode="auto">
            <a:xfrm>
              <a:off x="3202" y="2989"/>
              <a:ext cx="348" cy="232"/>
              <a:chOff x="3202" y="2989"/>
              <a:chExt cx="348" cy="232"/>
            </a:xfrm>
          </p:grpSpPr>
          <p:sp>
            <p:nvSpPr>
              <p:cNvPr id="88154" name="Oval 90"/>
              <p:cNvSpPr>
                <a:spLocks noChangeArrowheads="1"/>
              </p:cNvSpPr>
              <p:nvPr/>
            </p:nvSpPr>
            <p:spPr bwMode="auto">
              <a:xfrm>
                <a:off x="3353" y="2989"/>
                <a:ext cx="193" cy="67"/>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55" name="Oval 91"/>
              <p:cNvSpPr>
                <a:spLocks noChangeArrowheads="1"/>
              </p:cNvSpPr>
              <p:nvPr/>
            </p:nvSpPr>
            <p:spPr bwMode="auto">
              <a:xfrm>
                <a:off x="3353" y="3100"/>
                <a:ext cx="193" cy="7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56" name="Freeform 92"/>
              <p:cNvSpPr>
                <a:spLocks/>
              </p:cNvSpPr>
              <p:nvPr/>
            </p:nvSpPr>
            <p:spPr bwMode="auto">
              <a:xfrm>
                <a:off x="3353" y="3026"/>
                <a:ext cx="197" cy="111"/>
              </a:xfrm>
              <a:custGeom>
                <a:avLst/>
                <a:gdLst>
                  <a:gd name="T0" fmla="*/ 0 w 197"/>
                  <a:gd name="T1" fmla="*/ 0 h 111"/>
                  <a:gd name="T2" fmla="*/ 196 w 197"/>
                  <a:gd name="T3" fmla="*/ 0 h 111"/>
                  <a:gd name="T4" fmla="*/ 196 w 197"/>
                  <a:gd name="T5" fmla="*/ 110 h 111"/>
                  <a:gd name="T6" fmla="*/ 0 w 197"/>
                  <a:gd name="T7" fmla="*/ 110 h 111"/>
                  <a:gd name="T8" fmla="*/ 0 w 197"/>
                  <a:gd name="T9" fmla="*/ 0 h 111"/>
                </a:gdLst>
                <a:ahLst/>
                <a:cxnLst>
                  <a:cxn ang="0">
                    <a:pos x="T0" y="T1"/>
                  </a:cxn>
                  <a:cxn ang="0">
                    <a:pos x="T2" y="T3"/>
                  </a:cxn>
                  <a:cxn ang="0">
                    <a:pos x="T4" y="T5"/>
                  </a:cxn>
                  <a:cxn ang="0">
                    <a:pos x="T6" y="T7"/>
                  </a:cxn>
                  <a:cxn ang="0">
                    <a:pos x="T8" y="T9"/>
                  </a:cxn>
                </a:cxnLst>
                <a:rect l="0" t="0" r="r" b="b"/>
                <a:pathLst>
                  <a:path w="197" h="111">
                    <a:moveTo>
                      <a:pt x="0" y="0"/>
                    </a:moveTo>
                    <a:lnTo>
                      <a:pt x="196" y="0"/>
                    </a:lnTo>
                    <a:lnTo>
                      <a:pt x="196" y="110"/>
                    </a:lnTo>
                    <a:lnTo>
                      <a:pt x="0" y="11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57" name="Freeform 93"/>
              <p:cNvSpPr>
                <a:spLocks/>
              </p:cNvSpPr>
              <p:nvPr/>
            </p:nvSpPr>
            <p:spPr bwMode="auto">
              <a:xfrm>
                <a:off x="3432" y="3107"/>
                <a:ext cx="36" cy="28"/>
              </a:xfrm>
              <a:custGeom>
                <a:avLst/>
                <a:gdLst>
                  <a:gd name="T0" fmla="*/ 0 w 36"/>
                  <a:gd name="T1" fmla="*/ 0 h 28"/>
                  <a:gd name="T2" fmla="*/ 35 w 36"/>
                  <a:gd name="T3" fmla="*/ 0 h 28"/>
                  <a:gd name="T4" fmla="*/ 35 w 36"/>
                  <a:gd name="T5" fmla="*/ 27 h 28"/>
                  <a:gd name="T6" fmla="*/ 0 w 36"/>
                  <a:gd name="T7" fmla="*/ 27 h 28"/>
                  <a:gd name="T8" fmla="*/ 0 w 36"/>
                  <a:gd name="T9" fmla="*/ 0 h 28"/>
                </a:gdLst>
                <a:ahLst/>
                <a:cxnLst>
                  <a:cxn ang="0">
                    <a:pos x="T0" y="T1"/>
                  </a:cxn>
                  <a:cxn ang="0">
                    <a:pos x="T2" y="T3"/>
                  </a:cxn>
                  <a:cxn ang="0">
                    <a:pos x="T4" y="T5"/>
                  </a:cxn>
                  <a:cxn ang="0">
                    <a:pos x="T6" y="T7"/>
                  </a:cxn>
                  <a:cxn ang="0">
                    <a:pos x="T8" y="T9"/>
                  </a:cxn>
                </a:cxnLst>
                <a:rect l="0" t="0" r="r" b="b"/>
                <a:pathLst>
                  <a:path w="36" h="28">
                    <a:moveTo>
                      <a:pt x="0" y="0"/>
                    </a:moveTo>
                    <a:lnTo>
                      <a:pt x="35" y="0"/>
                    </a:lnTo>
                    <a:lnTo>
                      <a:pt x="35" y="27"/>
                    </a:lnTo>
                    <a:lnTo>
                      <a:pt x="0" y="27"/>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58" name="Freeform 94"/>
              <p:cNvSpPr>
                <a:spLocks/>
              </p:cNvSpPr>
              <p:nvPr/>
            </p:nvSpPr>
            <p:spPr bwMode="auto">
              <a:xfrm>
                <a:off x="3202" y="3140"/>
                <a:ext cx="162" cy="81"/>
              </a:xfrm>
              <a:custGeom>
                <a:avLst/>
                <a:gdLst>
                  <a:gd name="T0" fmla="*/ 0 w 162"/>
                  <a:gd name="T1" fmla="*/ 0 h 81"/>
                  <a:gd name="T2" fmla="*/ 161 w 162"/>
                  <a:gd name="T3" fmla="*/ 0 h 81"/>
                  <a:gd name="T4" fmla="*/ 161 w 162"/>
                  <a:gd name="T5" fmla="*/ 80 h 81"/>
                  <a:gd name="T6" fmla="*/ 0 w 162"/>
                  <a:gd name="T7" fmla="*/ 80 h 81"/>
                  <a:gd name="T8" fmla="*/ 0 w 162"/>
                  <a:gd name="T9" fmla="*/ 0 h 81"/>
                </a:gdLst>
                <a:ahLst/>
                <a:cxnLst>
                  <a:cxn ang="0">
                    <a:pos x="T0" y="T1"/>
                  </a:cxn>
                  <a:cxn ang="0">
                    <a:pos x="T2" y="T3"/>
                  </a:cxn>
                  <a:cxn ang="0">
                    <a:pos x="T4" y="T5"/>
                  </a:cxn>
                  <a:cxn ang="0">
                    <a:pos x="T6" y="T7"/>
                  </a:cxn>
                  <a:cxn ang="0">
                    <a:pos x="T8" y="T9"/>
                  </a:cxn>
                </a:cxnLst>
                <a:rect l="0" t="0" r="r" b="b"/>
                <a:pathLst>
                  <a:path w="162" h="81">
                    <a:moveTo>
                      <a:pt x="0" y="0"/>
                    </a:moveTo>
                    <a:lnTo>
                      <a:pt x="161" y="0"/>
                    </a:lnTo>
                    <a:lnTo>
                      <a:pt x="161" y="80"/>
                    </a:lnTo>
                    <a:lnTo>
                      <a:pt x="0" y="80"/>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59" name="Line 95"/>
              <p:cNvSpPr>
                <a:spLocks noChangeShapeType="1"/>
              </p:cNvSpPr>
              <p:nvPr/>
            </p:nvSpPr>
            <p:spPr bwMode="auto">
              <a:xfrm>
                <a:off x="3321" y="3201"/>
                <a:ext cx="38"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60" name="Freeform 96"/>
              <p:cNvSpPr>
                <a:spLocks/>
              </p:cNvSpPr>
              <p:nvPr/>
            </p:nvSpPr>
            <p:spPr bwMode="auto">
              <a:xfrm>
                <a:off x="3380" y="3122"/>
                <a:ext cx="41" cy="41"/>
              </a:xfrm>
              <a:custGeom>
                <a:avLst/>
                <a:gdLst>
                  <a:gd name="T0" fmla="*/ 0 w 41"/>
                  <a:gd name="T1" fmla="*/ 0 h 41"/>
                  <a:gd name="T2" fmla="*/ 40 w 41"/>
                  <a:gd name="T3" fmla="*/ 9 h 41"/>
                  <a:gd name="T4" fmla="*/ 7 w 41"/>
                  <a:gd name="T5" fmla="*/ 40 h 41"/>
                  <a:gd name="T6" fmla="*/ 4 w 41"/>
                  <a:gd name="T7" fmla="*/ 20 h 41"/>
                  <a:gd name="T8" fmla="*/ 0 w 41"/>
                  <a:gd name="T9" fmla="*/ 0 h 41"/>
                </a:gdLst>
                <a:ahLst/>
                <a:cxnLst>
                  <a:cxn ang="0">
                    <a:pos x="T0" y="T1"/>
                  </a:cxn>
                  <a:cxn ang="0">
                    <a:pos x="T2" y="T3"/>
                  </a:cxn>
                  <a:cxn ang="0">
                    <a:pos x="T4" y="T5"/>
                  </a:cxn>
                  <a:cxn ang="0">
                    <a:pos x="T6" y="T7"/>
                  </a:cxn>
                  <a:cxn ang="0">
                    <a:pos x="T8" y="T9"/>
                  </a:cxn>
                </a:cxnLst>
                <a:rect l="0" t="0" r="r" b="b"/>
                <a:pathLst>
                  <a:path w="41" h="41">
                    <a:moveTo>
                      <a:pt x="0" y="0"/>
                    </a:moveTo>
                    <a:lnTo>
                      <a:pt x="40" y="9"/>
                    </a:lnTo>
                    <a:lnTo>
                      <a:pt x="7" y="40"/>
                    </a:lnTo>
                    <a:lnTo>
                      <a:pt x="4" y="20"/>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61" name="Line 97"/>
              <p:cNvSpPr>
                <a:spLocks noChangeShapeType="1"/>
              </p:cNvSpPr>
              <p:nvPr/>
            </p:nvSpPr>
            <p:spPr bwMode="auto">
              <a:xfrm flipH="1">
                <a:off x="3328" y="3140"/>
                <a:ext cx="72" cy="15"/>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8162" name="Rectangle 98"/>
          <p:cNvSpPr>
            <a:spLocks noChangeArrowheads="1"/>
          </p:cNvSpPr>
          <p:nvPr/>
        </p:nvSpPr>
        <p:spPr bwMode="auto">
          <a:xfrm>
            <a:off x="2973388" y="5932488"/>
            <a:ext cx="2436812" cy="531812"/>
          </a:xfrm>
          <a:prstGeom prst="rect">
            <a:avLst/>
          </a:prstGeom>
          <a:solidFill>
            <a:schemeClr val="tx1"/>
          </a:solidFill>
          <a:ln>
            <a:noFill/>
          </a:ln>
          <a:effectLst>
            <a:outerShdw dist="53882" dir="2700000" algn="ctr" rotWithShape="0">
              <a:srgbClr val="969696">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88163" name="Rectangle 99"/>
          <p:cNvSpPr>
            <a:spLocks noChangeArrowheads="1"/>
          </p:cNvSpPr>
          <p:nvPr/>
        </p:nvSpPr>
        <p:spPr bwMode="auto">
          <a:xfrm>
            <a:off x="3157538" y="5973763"/>
            <a:ext cx="2060575"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zh-CN" altLang="en-US" sz="2400" b="1">
                <a:solidFill>
                  <a:schemeClr val="bg1"/>
                </a:solidFill>
                <a:latin typeface="Arial Narrow" pitchFamily="34" charset="0"/>
              </a:rPr>
              <a:t>应用程序模型</a:t>
            </a:r>
          </a:p>
        </p:txBody>
      </p:sp>
      <p:grpSp>
        <p:nvGrpSpPr>
          <p:cNvPr id="88164" name="Group 100"/>
          <p:cNvGrpSpPr>
            <a:grpSpLocks/>
          </p:cNvGrpSpPr>
          <p:nvPr/>
        </p:nvGrpSpPr>
        <p:grpSpPr bwMode="auto">
          <a:xfrm>
            <a:off x="5037138" y="2143125"/>
            <a:ext cx="2065337" cy="1027113"/>
            <a:chOff x="3481" y="994"/>
            <a:chExt cx="1301" cy="647"/>
          </a:xfrm>
        </p:grpSpPr>
        <p:sp>
          <p:nvSpPr>
            <p:cNvPr id="88165" name="Freeform 101"/>
            <p:cNvSpPr>
              <a:spLocks/>
            </p:cNvSpPr>
            <p:nvPr/>
          </p:nvSpPr>
          <p:spPr bwMode="auto">
            <a:xfrm>
              <a:off x="3539" y="1021"/>
              <a:ext cx="862" cy="275"/>
            </a:xfrm>
            <a:custGeom>
              <a:avLst/>
              <a:gdLst>
                <a:gd name="T0" fmla="*/ 4 w 862"/>
                <a:gd name="T1" fmla="*/ 152 h 275"/>
                <a:gd name="T2" fmla="*/ 14 w 862"/>
                <a:gd name="T3" fmla="*/ 145 h 275"/>
                <a:gd name="T4" fmla="*/ 26 w 862"/>
                <a:gd name="T5" fmla="*/ 135 h 275"/>
                <a:gd name="T6" fmla="*/ 36 w 862"/>
                <a:gd name="T7" fmla="*/ 128 h 275"/>
                <a:gd name="T8" fmla="*/ 48 w 862"/>
                <a:gd name="T9" fmla="*/ 121 h 275"/>
                <a:gd name="T10" fmla="*/ 63 w 862"/>
                <a:gd name="T11" fmla="*/ 111 h 275"/>
                <a:gd name="T12" fmla="*/ 75 w 862"/>
                <a:gd name="T13" fmla="*/ 104 h 275"/>
                <a:gd name="T14" fmla="*/ 89 w 862"/>
                <a:gd name="T15" fmla="*/ 96 h 275"/>
                <a:gd name="T16" fmla="*/ 104 w 862"/>
                <a:gd name="T17" fmla="*/ 89 h 275"/>
                <a:gd name="T18" fmla="*/ 121 w 862"/>
                <a:gd name="T19" fmla="*/ 82 h 275"/>
                <a:gd name="T20" fmla="*/ 136 w 862"/>
                <a:gd name="T21" fmla="*/ 74 h 275"/>
                <a:gd name="T22" fmla="*/ 153 w 862"/>
                <a:gd name="T23" fmla="*/ 70 h 275"/>
                <a:gd name="T24" fmla="*/ 170 w 862"/>
                <a:gd name="T25" fmla="*/ 62 h 275"/>
                <a:gd name="T26" fmla="*/ 187 w 862"/>
                <a:gd name="T27" fmla="*/ 57 h 275"/>
                <a:gd name="T28" fmla="*/ 206 w 862"/>
                <a:gd name="T29" fmla="*/ 50 h 275"/>
                <a:gd name="T30" fmla="*/ 223 w 862"/>
                <a:gd name="T31" fmla="*/ 45 h 275"/>
                <a:gd name="T32" fmla="*/ 242 w 862"/>
                <a:gd name="T33" fmla="*/ 40 h 275"/>
                <a:gd name="T34" fmla="*/ 261 w 862"/>
                <a:gd name="T35" fmla="*/ 36 h 275"/>
                <a:gd name="T36" fmla="*/ 281 w 862"/>
                <a:gd name="T37" fmla="*/ 31 h 275"/>
                <a:gd name="T38" fmla="*/ 303 w 862"/>
                <a:gd name="T39" fmla="*/ 26 h 275"/>
                <a:gd name="T40" fmla="*/ 322 w 862"/>
                <a:gd name="T41" fmla="*/ 24 h 275"/>
                <a:gd name="T42" fmla="*/ 344 w 862"/>
                <a:gd name="T43" fmla="*/ 19 h 275"/>
                <a:gd name="T44" fmla="*/ 363 w 862"/>
                <a:gd name="T45" fmla="*/ 17 h 275"/>
                <a:gd name="T46" fmla="*/ 385 w 862"/>
                <a:gd name="T47" fmla="*/ 12 h 275"/>
                <a:gd name="T48" fmla="*/ 407 w 862"/>
                <a:gd name="T49" fmla="*/ 9 h 275"/>
                <a:gd name="T50" fmla="*/ 429 w 862"/>
                <a:gd name="T51" fmla="*/ 7 h 275"/>
                <a:gd name="T52" fmla="*/ 451 w 862"/>
                <a:gd name="T53" fmla="*/ 4 h 275"/>
                <a:gd name="T54" fmla="*/ 472 w 862"/>
                <a:gd name="T55" fmla="*/ 2 h 275"/>
                <a:gd name="T56" fmla="*/ 497 w 862"/>
                <a:gd name="T57" fmla="*/ 2 h 275"/>
                <a:gd name="T58" fmla="*/ 518 w 862"/>
                <a:gd name="T59" fmla="*/ 0 h 275"/>
                <a:gd name="T60" fmla="*/ 540 w 862"/>
                <a:gd name="T61" fmla="*/ 0 h 275"/>
                <a:gd name="T62" fmla="*/ 562 w 862"/>
                <a:gd name="T63" fmla="*/ 0 h 275"/>
                <a:gd name="T64" fmla="*/ 586 w 862"/>
                <a:gd name="T65" fmla="*/ 0 h 275"/>
                <a:gd name="T66" fmla="*/ 608 w 862"/>
                <a:gd name="T67" fmla="*/ 0 h 275"/>
                <a:gd name="T68" fmla="*/ 630 w 862"/>
                <a:gd name="T69" fmla="*/ 0 h 275"/>
                <a:gd name="T70" fmla="*/ 654 w 862"/>
                <a:gd name="T71" fmla="*/ 0 h 275"/>
                <a:gd name="T72" fmla="*/ 676 w 862"/>
                <a:gd name="T73" fmla="*/ 2 h 275"/>
                <a:gd name="T74" fmla="*/ 698 w 862"/>
                <a:gd name="T75" fmla="*/ 2 h 275"/>
                <a:gd name="T76" fmla="*/ 720 w 862"/>
                <a:gd name="T77" fmla="*/ 4 h 275"/>
                <a:gd name="T78" fmla="*/ 741 w 862"/>
                <a:gd name="T79" fmla="*/ 7 h 275"/>
                <a:gd name="T80" fmla="*/ 763 w 862"/>
                <a:gd name="T81" fmla="*/ 9 h 275"/>
                <a:gd name="T82" fmla="*/ 785 w 862"/>
                <a:gd name="T83" fmla="*/ 12 h 275"/>
                <a:gd name="T84" fmla="*/ 807 w 862"/>
                <a:gd name="T85" fmla="*/ 17 h 275"/>
                <a:gd name="T86" fmla="*/ 829 w 862"/>
                <a:gd name="T87" fmla="*/ 19 h 275"/>
                <a:gd name="T88" fmla="*/ 848 w 862"/>
                <a:gd name="T89" fmla="*/ 24 h 275"/>
                <a:gd name="T90" fmla="*/ 586 w 862"/>
                <a:gd name="T91" fmla="*/ 27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2" h="275">
                  <a:moveTo>
                    <a:pt x="0" y="157"/>
                  </a:moveTo>
                  <a:lnTo>
                    <a:pt x="4" y="152"/>
                  </a:lnTo>
                  <a:lnTo>
                    <a:pt x="9" y="147"/>
                  </a:lnTo>
                  <a:lnTo>
                    <a:pt x="14" y="145"/>
                  </a:lnTo>
                  <a:lnTo>
                    <a:pt x="19" y="140"/>
                  </a:lnTo>
                  <a:lnTo>
                    <a:pt x="26" y="135"/>
                  </a:lnTo>
                  <a:lnTo>
                    <a:pt x="31" y="133"/>
                  </a:lnTo>
                  <a:lnTo>
                    <a:pt x="36" y="128"/>
                  </a:lnTo>
                  <a:lnTo>
                    <a:pt x="43" y="123"/>
                  </a:lnTo>
                  <a:lnTo>
                    <a:pt x="48" y="121"/>
                  </a:lnTo>
                  <a:lnTo>
                    <a:pt x="55" y="116"/>
                  </a:lnTo>
                  <a:lnTo>
                    <a:pt x="63" y="111"/>
                  </a:lnTo>
                  <a:lnTo>
                    <a:pt x="70" y="109"/>
                  </a:lnTo>
                  <a:lnTo>
                    <a:pt x="75" y="104"/>
                  </a:lnTo>
                  <a:lnTo>
                    <a:pt x="82" y="101"/>
                  </a:lnTo>
                  <a:lnTo>
                    <a:pt x="89" y="96"/>
                  </a:lnTo>
                  <a:lnTo>
                    <a:pt x="97" y="94"/>
                  </a:lnTo>
                  <a:lnTo>
                    <a:pt x="104" y="89"/>
                  </a:lnTo>
                  <a:lnTo>
                    <a:pt x="111" y="87"/>
                  </a:lnTo>
                  <a:lnTo>
                    <a:pt x="121" y="82"/>
                  </a:lnTo>
                  <a:lnTo>
                    <a:pt x="128" y="79"/>
                  </a:lnTo>
                  <a:lnTo>
                    <a:pt x="136" y="74"/>
                  </a:lnTo>
                  <a:lnTo>
                    <a:pt x="145" y="72"/>
                  </a:lnTo>
                  <a:lnTo>
                    <a:pt x="153" y="70"/>
                  </a:lnTo>
                  <a:lnTo>
                    <a:pt x="162" y="65"/>
                  </a:lnTo>
                  <a:lnTo>
                    <a:pt x="170" y="62"/>
                  </a:lnTo>
                  <a:lnTo>
                    <a:pt x="179" y="60"/>
                  </a:lnTo>
                  <a:lnTo>
                    <a:pt x="187" y="57"/>
                  </a:lnTo>
                  <a:lnTo>
                    <a:pt x="196" y="55"/>
                  </a:lnTo>
                  <a:lnTo>
                    <a:pt x="206" y="50"/>
                  </a:lnTo>
                  <a:lnTo>
                    <a:pt x="215" y="48"/>
                  </a:lnTo>
                  <a:lnTo>
                    <a:pt x="223" y="45"/>
                  </a:lnTo>
                  <a:lnTo>
                    <a:pt x="232" y="43"/>
                  </a:lnTo>
                  <a:lnTo>
                    <a:pt x="242" y="40"/>
                  </a:lnTo>
                  <a:lnTo>
                    <a:pt x="252" y="38"/>
                  </a:lnTo>
                  <a:lnTo>
                    <a:pt x="261" y="36"/>
                  </a:lnTo>
                  <a:lnTo>
                    <a:pt x="271" y="34"/>
                  </a:lnTo>
                  <a:lnTo>
                    <a:pt x="281" y="31"/>
                  </a:lnTo>
                  <a:lnTo>
                    <a:pt x="293" y="29"/>
                  </a:lnTo>
                  <a:lnTo>
                    <a:pt x="303" y="26"/>
                  </a:lnTo>
                  <a:lnTo>
                    <a:pt x="312" y="24"/>
                  </a:lnTo>
                  <a:lnTo>
                    <a:pt x="322" y="24"/>
                  </a:lnTo>
                  <a:lnTo>
                    <a:pt x="332" y="21"/>
                  </a:lnTo>
                  <a:lnTo>
                    <a:pt x="344" y="19"/>
                  </a:lnTo>
                  <a:lnTo>
                    <a:pt x="354" y="17"/>
                  </a:lnTo>
                  <a:lnTo>
                    <a:pt x="363" y="17"/>
                  </a:lnTo>
                  <a:lnTo>
                    <a:pt x="376" y="14"/>
                  </a:lnTo>
                  <a:lnTo>
                    <a:pt x="385" y="12"/>
                  </a:lnTo>
                  <a:lnTo>
                    <a:pt x="397" y="12"/>
                  </a:lnTo>
                  <a:lnTo>
                    <a:pt x="407" y="9"/>
                  </a:lnTo>
                  <a:lnTo>
                    <a:pt x="419" y="9"/>
                  </a:lnTo>
                  <a:lnTo>
                    <a:pt x="429" y="7"/>
                  </a:lnTo>
                  <a:lnTo>
                    <a:pt x="441" y="7"/>
                  </a:lnTo>
                  <a:lnTo>
                    <a:pt x="451" y="4"/>
                  </a:lnTo>
                  <a:lnTo>
                    <a:pt x="463" y="4"/>
                  </a:lnTo>
                  <a:lnTo>
                    <a:pt x="472" y="2"/>
                  </a:lnTo>
                  <a:lnTo>
                    <a:pt x="484" y="2"/>
                  </a:lnTo>
                  <a:lnTo>
                    <a:pt x="497" y="2"/>
                  </a:lnTo>
                  <a:lnTo>
                    <a:pt x="506" y="2"/>
                  </a:lnTo>
                  <a:lnTo>
                    <a:pt x="518" y="0"/>
                  </a:lnTo>
                  <a:lnTo>
                    <a:pt x="528" y="0"/>
                  </a:lnTo>
                  <a:lnTo>
                    <a:pt x="540" y="0"/>
                  </a:lnTo>
                  <a:lnTo>
                    <a:pt x="552" y="0"/>
                  </a:lnTo>
                  <a:lnTo>
                    <a:pt x="562" y="0"/>
                  </a:lnTo>
                  <a:lnTo>
                    <a:pt x="574" y="0"/>
                  </a:lnTo>
                  <a:lnTo>
                    <a:pt x="586" y="0"/>
                  </a:lnTo>
                  <a:lnTo>
                    <a:pt x="596" y="0"/>
                  </a:lnTo>
                  <a:lnTo>
                    <a:pt x="608" y="0"/>
                  </a:lnTo>
                  <a:lnTo>
                    <a:pt x="620" y="0"/>
                  </a:lnTo>
                  <a:lnTo>
                    <a:pt x="630" y="0"/>
                  </a:lnTo>
                  <a:lnTo>
                    <a:pt x="642" y="0"/>
                  </a:lnTo>
                  <a:lnTo>
                    <a:pt x="654" y="0"/>
                  </a:lnTo>
                  <a:lnTo>
                    <a:pt x="664" y="2"/>
                  </a:lnTo>
                  <a:lnTo>
                    <a:pt x="676" y="2"/>
                  </a:lnTo>
                  <a:lnTo>
                    <a:pt x="688" y="2"/>
                  </a:lnTo>
                  <a:lnTo>
                    <a:pt x="698" y="2"/>
                  </a:lnTo>
                  <a:lnTo>
                    <a:pt x="710" y="4"/>
                  </a:lnTo>
                  <a:lnTo>
                    <a:pt x="720" y="4"/>
                  </a:lnTo>
                  <a:lnTo>
                    <a:pt x="732" y="7"/>
                  </a:lnTo>
                  <a:lnTo>
                    <a:pt x="741" y="7"/>
                  </a:lnTo>
                  <a:lnTo>
                    <a:pt x="754" y="9"/>
                  </a:lnTo>
                  <a:lnTo>
                    <a:pt x="763" y="9"/>
                  </a:lnTo>
                  <a:lnTo>
                    <a:pt x="775" y="12"/>
                  </a:lnTo>
                  <a:lnTo>
                    <a:pt x="785" y="12"/>
                  </a:lnTo>
                  <a:lnTo>
                    <a:pt x="797" y="14"/>
                  </a:lnTo>
                  <a:lnTo>
                    <a:pt x="807" y="17"/>
                  </a:lnTo>
                  <a:lnTo>
                    <a:pt x="817" y="17"/>
                  </a:lnTo>
                  <a:lnTo>
                    <a:pt x="829" y="19"/>
                  </a:lnTo>
                  <a:lnTo>
                    <a:pt x="839" y="21"/>
                  </a:lnTo>
                  <a:lnTo>
                    <a:pt x="848" y="24"/>
                  </a:lnTo>
                  <a:lnTo>
                    <a:pt x="861" y="24"/>
                  </a:lnTo>
                  <a:lnTo>
                    <a:pt x="586" y="274"/>
                  </a:lnTo>
                  <a:lnTo>
                    <a:pt x="0" y="157"/>
                  </a:lnTo>
                </a:path>
              </a:pathLst>
            </a:custGeom>
            <a:gradFill rotWithShape="0">
              <a:gsLst>
                <a:gs pos="0">
                  <a:srgbClr val="FF9900"/>
                </a:gs>
                <a:gs pos="100000">
                  <a:srgbClr val="FFFF00"/>
                </a:gs>
              </a:gsLst>
              <a:lin ang="2700000" scaled="1"/>
            </a:gradFill>
            <a:ln w="12700" cap="rnd" cmpd="sng">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8166" name="Group 102"/>
            <p:cNvGrpSpPr>
              <a:grpSpLocks/>
            </p:cNvGrpSpPr>
            <p:nvPr/>
          </p:nvGrpSpPr>
          <p:grpSpPr bwMode="auto">
            <a:xfrm>
              <a:off x="4121" y="1045"/>
              <a:ext cx="661" cy="437"/>
              <a:chOff x="4121" y="1045"/>
              <a:chExt cx="661" cy="437"/>
            </a:xfrm>
          </p:grpSpPr>
          <p:sp>
            <p:nvSpPr>
              <p:cNvPr id="88167" name="Freeform 103"/>
              <p:cNvSpPr>
                <a:spLocks/>
              </p:cNvSpPr>
              <p:nvPr/>
            </p:nvSpPr>
            <p:spPr bwMode="auto">
              <a:xfrm>
                <a:off x="4133" y="1116"/>
                <a:ext cx="649" cy="366"/>
              </a:xfrm>
              <a:custGeom>
                <a:avLst/>
                <a:gdLst>
                  <a:gd name="T0" fmla="*/ 284 w 649"/>
                  <a:gd name="T1" fmla="*/ 2 h 366"/>
                  <a:gd name="T2" fmla="*/ 303 w 649"/>
                  <a:gd name="T3" fmla="*/ 7 h 366"/>
                  <a:gd name="T4" fmla="*/ 322 w 649"/>
                  <a:gd name="T5" fmla="*/ 12 h 366"/>
                  <a:gd name="T6" fmla="*/ 342 w 649"/>
                  <a:gd name="T7" fmla="*/ 16 h 366"/>
                  <a:gd name="T8" fmla="*/ 361 w 649"/>
                  <a:gd name="T9" fmla="*/ 21 h 366"/>
                  <a:gd name="T10" fmla="*/ 381 w 649"/>
                  <a:gd name="T11" fmla="*/ 26 h 366"/>
                  <a:gd name="T12" fmla="*/ 397 w 649"/>
                  <a:gd name="T13" fmla="*/ 33 h 366"/>
                  <a:gd name="T14" fmla="*/ 414 w 649"/>
                  <a:gd name="T15" fmla="*/ 38 h 366"/>
                  <a:gd name="T16" fmla="*/ 432 w 649"/>
                  <a:gd name="T17" fmla="*/ 45 h 366"/>
                  <a:gd name="T18" fmla="*/ 449 w 649"/>
                  <a:gd name="T19" fmla="*/ 50 h 366"/>
                  <a:gd name="T20" fmla="*/ 466 w 649"/>
                  <a:gd name="T21" fmla="*/ 57 h 366"/>
                  <a:gd name="T22" fmla="*/ 480 w 649"/>
                  <a:gd name="T23" fmla="*/ 65 h 366"/>
                  <a:gd name="T24" fmla="*/ 495 w 649"/>
                  <a:gd name="T25" fmla="*/ 72 h 366"/>
                  <a:gd name="T26" fmla="*/ 509 w 649"/>
                  <a:gd name="T27" fmla="*/ 79 h 366"/>
                  <a:gd name="T28" fmla="*/ 524 w 649"/>
                  <a:gd name="T29" fmla="*/ 86 h 366"/>
                  <a:gd name="T30" fmla="*/ 536 w 649"/>
                  <a:gd name="T31" fmla="*/ 96 h 366"/>
                  <a:gd name="T32" fmla="*/ 548 w 649"/>
                  <a:gd name="T33" fmla="*/ 103 h 366"/>
                  <a:gd name="T34" fmla="*/ 560 w 649"/>
                  <a:gd name="T35" fmla="*/ 111 h 366"/>
                  <a:gd name="T36" fmla="*/ 573 w 649"/>
                  <a:gd name="T37" fmla="*/ 120 h 366"/>
                  <a:gd name="T38" fmla="*/ 582 w 649"/>
                  <a:gd name="T39" fmla="*/ 128 h 366"/>
                  <a:gd name="T40" fmla="*/ 592 w 649"/>
                  <a:gd name="T41" fmla="*/ 137 h 366"/>
                  <a:gd name="T42" fmla="*/ 599 w 649"/>
                  <a:gd name="T43" fmla="*/ 145 h 366"/>
                  <a:gd name="T44" fmla="*/ 609 w 649"/>
                  <a:gd name="T45" fmla="*/ 154 h 366"/>
                  <a:gd name="T46" fmla="*/ 616 w 649"/>
                  <a:gd name="T47" fmla="*/ 164 h 366"/>
                  <a:gd name="T48" fmla="*/ 621 w 649"/>
                  <a:gd name="T49" fmla="*/ 174 h 366"/>
                  <a:gd name="T50" fmla="*/ 628 w 649"/>
                  <a:gd name="T51" fmla="*/ 181 h 366"/>
                  <a:gd name="T52" fmla="*/ 633 w 649"/>
                  <a:gd name="T53" fmla="*/ 190 h 366"/>
                  <a:gd name="T54" fmla="*/ 638 w 649"/>
                  <a:gd name="T55" fmla="*/ 200 h 366"/>
                  <a:gd name="T56" fmla="*/ 641 w 649"/>
                  <a:gd name="T57" fmla="*/ 210 h 366"/>
                  <a:gd name="T58" fmla="*/ 643 w 649"/>
                  <a:gd name="T59" fmla="*/ 219 h 366"/>
                  <a:gd name="T60" fmla="*/ 645 w 649"/>
                  <a:gd name="T61" fmla="*/ 229 h 366"/>
                  <a:gd name="T62" fmla="*/ 648 w 649"/>
                  <a:gd name="T63" fmla="*/ 239 h 366"/>
                  <a:gd name="T64" fmla="*/ 648 w 649"/>
                  <a:gd name="T65" fmla="*/ 248 h 366"/>
                  <a:gd name="T66" fmla="*/ 648 w 649"/>
                  <a:gd name="T67" fmla="*/ 258 h 366"/>
                  <a:gd name="T68" fmla="*/ 645 w 649"/>
                  <a:gd name="T69" fmla="*/ 268 h 366"/>
                  <a:gd name="T70" fmla="*/ 643 w 649"/>
                  <a:gd name="T71" fmla="*/ 278 h 366"/>
                  <a:gd name="T72" fmla="*/ 641 w 649"/>
                  <a:gd name="T73" fmla="*/ 285 h 366"/>
                  <a:gd name="T74" fmla="*/ 638 w 649"/>
                  <a:gd name="T75" fmla="*/ 295 h 366"/>
                  <a:gd name="T76" fmla="*/ 633 w 649"/>
                  <a:gd name="T77" fmla="*/ 304 h 366"/>
                  <a:gd name="T78" fmla="*/ 628 w 649"/>
                  <a:gd name="T79" fmla="*/ 314 h 366"/>
                  <a:gd name="T80" fmla="*/ 621 w 649"/>
                  <a:gd name="T81" fmla="*/ 324 h 366"/>
                  <a:gd name="T82" fmla="*/ 616 w 649"/>
                  <a:gd name="T83" fmla="*/ 333 h 366"/>
                  <a:gd name="T84" fmla="*/ 609 w 649"/>
                  <a:gd name="T85" fmla="*/ 341 h 366"/>
                  <a:gd name="T86" fmla="*/ 599 w 649"/>
                  <a:gd name="T87" fmla="*/ 350 h 366"/>
                  <a:gd name="T88" fmla="*/ 592 w 649"/>
                  <a:gd name="T89" fmla="*/ 360 h 366"/>
                  <a:gd name="T90" fmla="*/ 0 w 649"/>
                  <a:gd name="T91" fmla="*/ 24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9" h="366">
                    <a:moveTo>
                      <a:pt x="274" y="0"/>
                    </a:moveTo>
                    <a:lnTo>
                      <a:pt x="284" y="2"/>
                    </a:lnTo>
                    <a:lnTo>
                      <a:pt x="293" y="4"/>
                    </a:lnTo>
                    <a:lnTo>
                      <a:pt x="303" y="7"/>
                    </a:lnTo>
                    <a:lnTo>
                      <a:pt x="313" y="9"/>
                    </a:lnTo>
                    <a:lnTo>
                      <a:pt x="322" y="12"/>
                    </a:lnTo>
                    <a:lnTo>
                      <a:pt x="332" y="14"/>
                    </a:lnTo>
                    <a:lnTo>
                      <a:pt x="342" y="16"/>
                    </a:lnTo>
                    <a:lnTo>
                      <a:pt x="352" y="18"/>
                    </a:lnTo>
                    <a:lnTo>
                      <a:pt x="361" y="21"/>
                    </a:lnTo>
                    <a:lnTo>
                      <a:pt x="371" y="23"/>
                    </a:lnTo>
                    <a:lnTo>
                      <a:pt x="381" y="26"/>
                    </a:lnTo>
                    <a:lnTo>
                      <a:pt x="388" y="31"/>
                    </a:lnTo>
                    <a:lnTo>
                      <a:pt x="397" y="33"/>
                    </a:lnTo>
                    <a:lnTo>
                      <a:pt x="407" y="35"/>
                    </a:lnTo>
                    <a:lnTo>
                      <a:pt x="414" y="38"/>
                    </a:lnTo>
                    <a:lnTo>
                      <a:pt x="424" y="40"/>
                    </a:lnTo>
                    <a:lnTo>
                      <a:pt x="432" y="45"/>
                    </a:lnTo>
                    <a:lnTo>
                      <a:pt x="441" y="48"/>
                    </a:lnTo>
                    <a:lnTo>
                      <a:pt x="449" y="50"/>
                    </a:lnTo>
                    <a:lnTo>
                      <a:pt x="458" y="55"/>
                    </a:lnTo>
                    <a:lnTo>
                      <a:pt x="466" y="57"/>
                    </a:lnTo>
                    <a:lnTo>
                      <a:pt x="473" y="62"/>
                    </a:lnTo>
                    <a:lnTo>
                      <a:pt x="480" y="65"/>
                    </a:lnTo>
                    <a:lnTo>
                      <a:pt x="487" y="69"/>
                    </a:lnTo>
                    <a:lnTo>
                      <a:pt x="495" y="72"/>
                    </a:lnTo>
                    <a:lnTo>
                      <a:pt x="502" y="77"/>
                    </a:lnTo>
                    <a:lnTo>
                      <a:pt x="509" y="79"/>
                    </a:lnTo>
                    <a:lnTo>
                      <a:pt x="517" y="84"/>
                    </a:lnTo>
                    <a:lnTo>
                      <a:pt x="524" y="86"/>
                    </a:lnTo>
                    <a:lnTo>
                      <a:pt x="529" y="91"/>
                    </a:lnTo>
                    <a:lnTo>
                      <a:pt x="536" y="96"/>
                    </a:lnTo>
                    <a:lnTo>
                      <a:pt x="543" y="99"/>
                    </a:lnTo>
                    <a:lnTo>
                      <a:pt x="548" y="103"/>
                    </a:lnTo>
                    <a:lnTo>
                      <a:pt x="556" y="108"/>
                    </a:lnTo>
                    <a:lnTo>
                      <a:pt x="560" y="111"/>
                    </a:lnTo>
                    <a:lnTo>
                      <a:pt x="565" y="116"/>
                    </a:lnTo>
                    <a:lnTo>
                      <a:pt x="573" y="120"/>
                    </a:lnTo>
                    <a:lnTo>
                      <a:pt x="577" y="123"/>
                    </a:lnTo>
                    <a:lnTo>
                      <a:pt x="582" y="128"/>
                    </a:lnTo>
                    <a:lnTo>
                      <a:pt x="587" y="132"/>
                    </a:lnTo>
                    <a:lnTo>
                      <a:pt x="592" y="137"/>
                    </a:lnTo>
                    <a:lnTo>
                      <a:pt x="597" y="142"/>
                    </a:lnTo>
                    <a:lnTo>
                      <a:pt x="599" y="145"/>
                    </a:lnTo>
                    <a:lnTo>
                      <a:pt x="604" y="149"/>
                    </a:lnTo>
                    <a:lnTo>
                      <a:pt x="609" y="154"/>
                    </a:lnTo>
                    <a:lnTo>
                      <a:pt x="611" y="159"/>
                    </a:lnTo>
                    <a:lnTo>
                      <a:pt x="616" y="164"/>
                    </a:lnTo>
                    <a:lnTo>
                      <a:pt x="619" y="169"/>
                    </a:lnTo>
                    <a:lnTo>
                      <a:pt x="621" y="174"/>
                    </a:lnTo>
                    <a:lnTo>
                      <a:pt x="626" y="179"/>
                    </a:lnTo>
                    <a:lnTo>
                      <a:pt x="628" y="181"/>
                    </a:lnTo>
                    <a:lnTo>
                      <a:pt x="631" y="186"/>
                    </a:lnTo>
                    <a:lnTo>
                      <a:pt x="633" y="190"/>
                    </a:lnTo>
                    <a:lnTo>
                      <a:pt x="636" y="195"/>
                    </a:lnTo>
                    <a:lnTo>
                      <a:pt x="638" y="200"/>
                    </a:lnTo>
                    <a:lnTo>
                      <a:pt x="638" y="205"/>
                    </a:lnTo>
                    <a:lnTo>
                      <a:pt x="641" y="210"/>
                    </a:lnTo>
                    <a:lnTo>
                      <a:pt x="643" y="215"/>
                    </a:lnTo>
                    <a:lnTo>
                      <a:pt x="643" y="219"/>
                    </a:lnTo>
                    <a:lnTo>
                      <a:pt x="645" y="224"/>
                    </a:lnTo>
                    <a:lnTo>
                      <a:pt x="645" y="229"/>
                    </a:lnTo>
                    <a:lnTo>
                      <a:pt x="645" y="234"/>
                    </a:lnTo>
                    <a:lnTo>
                      <a:pt x="648" y="239"/>
                    </a:lnTo>
                    <a:lnTo>
                      <a:pt x="648" y="244"/>
                    </a:lnTo>
                    <a:lnTo>
                      <a:pt x="648" y="248"/>
                    </a:lnTo>
                    <a:lnTo>
                      <a:pt x="648" y="253"/>
                    </a:lnTo>
                    <a:lnTo>
                      <a:pt x="648" y="258"/>
                    </a:lnTo>
                    <a:lnTo>
                      <a:pt x="645" y="263"/>
                    </a:lnTo>
                    <a:lnTo>
                      <a:pt x="645" y="268"/>
                    </a:lnTo>
                    <a:lnTo>
                      <a:pt x="645" y="273"/>
                    </a:lnTo>
                    <a:lnTo>
                      <a:pt x="643" y="278"/>
                    </a:lnTo>
                    <a:lnTo>
                      <a:pt x="643" y="282"/>
                    </a:lnTo>
                    <a:lnTo>
                      <a:pt x="641" y="285"/>
                    </a:lnTo>
                    <a:lnTo>
                      <a:pt x="638" y="290"/>
                    </a:lnTo>
                    <a:lnTo>
                      <a:pt x="638" y="295"/>
                    </a:lnTo>
                    <a:lnTo>
                      <a:pt x="636" y="299"/>
                    </a:lnTo>
                    <a:lnTo>
                      <a:pt x="633" y="304"/>
                    </a:lnTo>
                    <a:lnTo>
                      <a:pt x="631" y="309"/>
                    </a:lnTo>
                    <a:lnTo>
                      <a:pt x="628" y="314"/>
                    </a:lnTo>
                    <a:lnTo>
                      <a:pt x="626" y="319"/>
                    </a:lnTo>
                    <a:lnTo>
                      <a:pt x="621" y="324"/>
                    </a:lnTo>
                    <a:lnTo>
                      <a:pt x="619" y="329"/>
                    </a:lnTo>
                    <a:lnTo>
                      <a:pt x="616" y="333"/>
                    </a:lnTo>
                    <a:lnTo>
                      <a:pt x="611" y="338"/>
                    </a:lnTo>
                    <a:lnTo>
                      <a:pt x="609" y="341"/>
                    </a:lnTo>
                    <a:lnTo>
                      <a:pt x="604" y="346"/>
                    </a:lnTo>
                    <a:lnTo>
                      <a:pt x="599" y="350"/>
                    </a:lnTo>
                    <a:lnTo>
                      <a:pt x="597" y="355"/>
                    </a:lnTo>
                    <a:lnTo>
                      <a:pt x="592" y="360"/>
                    </a:lnTo>
                    <a:lnTo>
                      <a:pt x="587" y="365"/>
                    </a:lnTo>
                    <a:lnTo>
                      <a:pt x="0" y="248"/>
                    </a:lnTo>
                    <a:lnTo>
                      <a:pt x="274" y="0"/>
                    </a:lnTo>
                  </a:path>
                </a:pathLst>
              </a:custGeom>
              <a:solidFill>
                <a:srgbClr val="969696">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68" name="Freeform 104"/>
              <p:cNvSpPr>
                <a:spLocks/>
              </p:cNvSpPr>
              <p:nvPr/>
            </p:nvSpPr>
            <p:spPr bwMode="auto">
              <a:xfrm>
                <a:off x="4709" y="1294"/>
                <a:ext cx="61" cy="168"/>
              </a:xfrm>
              <a:custGeom>
                <a:avLst/>
                <a:gdLst>
                  <a:gd name="T0" fmla="*/ 60 w 61"/>
                  <a:gd name="T1" fmla="*/ 0 h 168"/>
                  <a:gd name="T2" fmla="*/ 60 w 61"/>
                  <a:gd name="T3" fmla="*/ 4 h 168"/>
                  <a:gd name="T4" fmla="*/ 60 w 61"/>
                  <a:gd name="T5" fmla="*/ 9 h 168"/>
                  <a:gd name="T6" fmla="*/ 57 w 61"/>
                  <a:gd name="T7" fmla="*/ 14 h 168"/>
                  <a:gd name="T8" fmla="*/ 57 w 61"/>
                  <a:gd name="T9" fmla="*/ 19 h 168"/>
                  <a:gd name="T10" fmla="*/ 57 w 61"/>
                  <a:gd name="T11" fmla="*/ 24 h 168"/>
                  <a:gd name="T12" fmla="*/ 55 w 61"/>
                  <a:gd name="T13" fmla="*/ 29 h 168"/>
                  <a:gd name="T14" fmla="*/ 55 w 61"/>
                  <a:gd name="T15" fmla="*/ 29 h 168"/>
                  <a:gd name="T16" fmla="*/ 55 w 61"/>
                  <a:gd name="T17" fmla="*/ 33 h 168"/>
                  <a:gd name="T18" fmla="*/ 53 w 61"/>
                  <a:gd name="T19" fmla="*/ 36 h 168"/>
                  <a:gd name="T20" fmla="*/ 50 w 61"/>
                  <a:gd name="T21" fmla="*/ 41 h 168"/>
                  <a:gd name="T22" fmla="*/ 50 w 61"/>
                  <a:gd name="T23" fmla="*/ 46 h 168"/>
                  <a:gd name="T24" fmla="*/ 48 w 61"/>
                  <a:gd name="T25" fmla="*/ 50 h 168"/>
                  <a:gd name="T26" fmla="*/ 45 w 61"/>
                  <a:gd name="T27" fmla="*/ 55 h 168"/>
                  <a:gd name="T28" fmla="*/ 43 w 61"/>
                  <a:gd name="T29" fmla="*/ 60 h 168"/>
                  <a:gd name="T30" fmla="*/ 41 w 61"/>
                  <a:gd name="T31" fmla="*/ 65 h 168"/>
                  <a:gd name="T32" fmla="*/ 38 w 61"/>
                  <a:gd name="T33" fmla="*/ 70 h 168"/>
                  <a:gd name="T34" fmla="*/ 33 w 61"/>
                  <a:gd name="T35" fmla="*/ 75 h 168"/>
                  <a:gd name="T36" fmla="*/ 31 w 61"/>
                  <a:gd name="T37" fmla="*/ 80 h 168"/>
                  <a:gd name="T38" fmla="*/ 28 w 61"/>
                  <a:gd name="T39" fmla="*/ 84 h 168"/>
                  <a:gd name="T40" fmla="*/ 24 w 61"/>
                  <a:gd name="T41" fmla="*/ 89 h 168"/>
                  <a:gd name="T42" fmla="*/ 24 w 61"/>
                  <a:gd name="T43" fmla="*/ 89 h 168"/>
                  <a:gd name="T44" fmla="*/ 21 w 61"/>
                  <a:gd name="T45" fmla="*/ 92 h 168"/>
                  <a:gd name="T46" fmla="*/ 16 w 61"/>
                  <a:gd name="T47" fmla="*/ 97 h 168"/>
                  <a:gd name="T48" fmla="*/ 12 w 61"/>
                  <a:gd name="T49" fmla="*/ 101 h 168"/>
                  <a:gd name="T50" fmla="*/ 9 w 61"/>
                  <a:gd name="T51" fmla="*/ 106 h 168"/>
                  <a:gd name="T52" fmla="*/ 4 w 61"/>
                  <a:gd name="T53" fmla="*/ 111 h 168"/>
                  <a:gd name="T54" fmla="*/ 0 w 61"/>
                  <a:gd name="T55" fmla="*/ 116 h 168"/>
                  <a:gd name="T56" fmla="*/ 0 w 61"/>
                  <a:gd name="T57" fmla="*/ 167 h 168"/>
                  <a:gd name="T58" fmla="*/ 4 w 61"/>
                  <a:gd name="T59" fmla="*/ 162 h 168"/>
                  <a:gd name="T60" fmla="*/ 9 w 61"/>
                  <a:gd name="T61" fmla="*/ 157 h 168"/>
                  <a:gd name="T62" fmla="*/ 12 w 61"/>
                  <a:gd name="T63" fmla="*/ 152 h 168"/>
                  <a:gd name="T64" fmla="*/ 16 w 61"/>
                  <a:gd name="T65" fmla="*/ 147 h 168"/>
                  <a:gd name="T66" fmla="*/ 21 w 61"/>
                  <a:gd name="T67" fmla="*/ 142 h 168"/>
                  <a:gd name="T68" fmla="*/ 24 w 61"/>
                  <a:gd name="T69" fmla="*/ 140 h 168"/>
                  <a:gd name="T70" fmla="*/ 24 w 61"/>
                  <a:gd name="T71" fmla="*/ 140 h 168"/>
                  <a:gd name="T72" fmla="*/ 28 w 61"/>
                  <a:gd name="T73" fmla="*/ 135 h 168"/>
                  <a:gd name="T74" fmla="*/ 31 w 61"/>
                  <a:gd name="T75" fmla="*/ 130 h 168"/>
                  <a:gd name="T76" fmla="*/ 33 w 61"/>
                  <a:gd name="T77" fmla="*/ 125 h 168"/>
                  <a:gd name="T78" fmla="*/ 38 w 61"/>
                  <a:gd name="T79" fmla="*/ 120 h 168"/>
                  <a:gd name="T80" fmla="*/ 41 w 61"/>
                  <a:gd name="T81" fmla="*/ 116 h 168"/>
                  <a:gd name="T82" fmla="*/ 43 w 61"/>
                  <a:gd name="T83" fmla="*/ 111 h 168"/>
                  <a:gd name="T84" fmla="*/ 45 w 61"/>
                  <a:gd name="T85" fmla="*/ 106 h 168"/>
                  <a:gd name="T86" fmla="*/ 48 w 61"/>
                  <a:gd name="T87" fmla="*/ 101 h 168"/>
                  <a:gd name="T88" fmla="*/ 50 w 61"/>
                  <a:gd name="T89" fmla="*/ 97 h 168"/>
                  <a:gd name="T90" fmla="*/ 50 w 61"/>
                  <a:gd name="T91" fmla="*/ 92 h 168"/>
                  <a:gd name="T92" fmla="*/ 53 w 61"/>
                  <a:gd name="T93" fmla="*/ 87 h 168"/>
                  <a:gd name="T94" fmla="*/ 55 w 61"/>
                  <a:gd name="T95" fmla="*/ 84 h 168"/>
                  <a:gd name="T96" fmla="*/ 55 w 61"/>
                  <a:gd name="T97" fmla="*/ 80 h 168"/>
                  <a:gd name="T98" fmla="*/ 55 w 61"/>
                  <a:gd name="T99" fmla="*/ 80 h 168"/>
                  <a:gd name="T100" fmla="*/ 57 w 61"/>
                  <a:gd name="T101" fmla="*/ 75 h 168"/>
                  <a:gd name="T102" fmla="*/ 57 w 61"/>
                  <a:gd name="T103" fmla="*/ 70 h 168"/>
                  <a:gd name="T104" fmla="*/ 57 w 61"/>
                  <a:gd name="T105" fmla="*/ 65 h 168"/>
                  <a:gd name="T106" fmla="*/ 60 w 61"/>
                  <a:gd name="T107" fmla="*/ 60 h 168"/>
                  <a:gd name="T108" fmla="*/ 60 w 61"/>
                  <a:gd name="T109" fmla="*/ 55 h 168"/>
                  <a:gd name="T110" fmla="*/ 60 w 61"/>
                  <a:gd name="T111" fmla="*/ 50 h 168"/>
                  <a:gd name="T112" fmla="*/ 60 w 61"/>
                  <a:gd name="T11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 h="168">
                    <a:moveTo>
                      <a:pt x="60" y="0"/>
                    </a:moveTo>
                    <a:lnTo>
                      <a:pt x="60" y="4"/>
                    </a:lnTo>
                    <a:lnTo>
                      <a:pt x="60" y="9"/>
                    </a:lnTo>
                    <a:lnTo>
                      <a:pt x="57" y="14"/>
                    </a:lnTo>
                    <a:lnTo>
                      <a:pt x="57" y="19"/>
                    </a:lnTo>
                    <a:lnTo>
                      <a:pt x="57" y="24"/>
                    </a:lnTo>
                    <a:lnTo>
                      <a:pt x="55" y="29"/>
                    </a:lnTo>
                    <a:lnTo>
                      <a:pt x="55" y="29"/>
                    </a:lnTo>
                    <a:lnTo>
                      <a:pt x="55" y="33"/>
                    </a:lnTo>
                    <a:lnTo>
                      <a:pt x="53" y="36"/>
                    </a:lnTo>
                    <a:lnTo>
                      <a:pt x="50" y="41"/>
                    </a:lnTo>
                    <a:lnTo>
                      <a:pt x="50" y="46"/>
                    </a:lnTo>
                    <a:lnTo>
                      <a:pt x="48" y="50"/>
                    </a:lnTo>
                    <a:lnTo>
                      <a:pt x="45" y="55"/>
                    </a:lnTo>
                    <a:lnTo>
                      <a:pt x="43" y="60"/>
                    </a:lnTo>
                    <a:lnTo>
                      <a:pt x="41" y="65"/>
                    </a:lnTo>
                    <a:lnTo>
                      <a:pt x="38" y="70"/>
                    </a:lnTo>
                    <a:lnTo>
                      <a:pt x="33" y="75"/>
                    </a:lnTo>
                    <a:lnTo>
                      <a:pt x="31" y="80"/>
                    </a:lnTo>
                    <a:lnTo>
                      <a:pt x="28" y="84"/>
                    </a:lnTo>
                    <a:lnTo>
                      <a:pt x="24" y="89"/>
                    </a:lnTo>
                    <a:lnTo>
                      <a:pt x="24" y="89"/>
                    </a:lnTo>
                    <a:lnTo>
                      <a:pt x="21" y="92"/>
                    </a:lnTo>
                    <a:lnTo>
                      <a:pt x="16" y="97"/>
                    </a:lnTo>
                    <a:lnTo>
                      <a:pt x="12" y="101"/>
                    </a:lnTo>
                    <a:lnTo>
                      <a:pt x="9" y="106"/>
                    </a:lnTo>
                    <a:lnTo>
                      <a:pt x="4" y="111"/>
                    </a:lnTo>
                    <a:lnTo>
                      <a:pt x="0" y="116"/>
                    </a:lnTo>
                    <a:lnTo>
                      <a:pt x="0" y="167"/>
                    </a:lnTo>
                    <a:lnTo>
                      <a:pt x="4" y="162"/>
                    </a:lnTo>
                    <a:lnTo>
                      <a:pt x="9" y="157"/>
                    </a:lnTo>
                    <a:lnTo>
                      <a:pt x="12" y="152"/>
                    </a:lnTo>
                    <a:lnTo>
                      <a:pt x="16" y="147"/>
                    </a:lnTo>
                    <a:lnTo>
                      <a:pt x="21" y="142"/>
                    </a:lnTo>
                    <a:lnTo>
                      <a:pt x="24" y="140"/>
                    </a:lnTo>
                    <a:lnTo>
                      <a:pt x="24" y="140"/>
                    </a:lnTo>
                    <a:lnTo>
                      <a:pt x="28" y="135"/>
                    </a:lnTo>
                    <a:lnTo>
                      <a:pt x="31" y="130"/>
                    </a:lnTo>
                    <a:lnTo>
                      <a:pt x="33" y="125"/>
                    </a:lnTo>
                    <a:lnTo>
                      <a:pt x="38" y="120"/>
                    </a:lnTo>
                    <a:lnTo>
                      <a:pt x="41" y="116"/>
                    </a:lnTo>
                    <a:lnTo>
                      <a:pt x="43" y="111"/>
                    </a:lnTo>
                    <a:lnTo>
                      <a:pt x="45" y="106"/>
                    </a:lnTo>
                    <a:lnTo>
                      <a:pt x="48" y="101"/>
                    </a:lnTo>
                    <a:lnTo>
                      <a:pt x="50" y="97"/>
                    </a:lnTo>
                    <a:lnTo>
                      <a:pt x="50" y="92"/>
                    </a:lnTo>
                    <a:lnTo>
                      <a:pt x="53" y="87"/>
                    </a:lnTo>
                    <a:lnTo>
                      <a:pt x="55" y="84"/>
                    </a:lnTo>
                    <a:lnTo>
                      <a:pt x="55" y="80"/>
                    </a:lnTo>
                    <a:lnTo>
                      <a:pt x="55" y="80"/>
                    </a:lnTo>
                    <a:lnTo>
                      <a:pt x="57" y="75"/>
                    </a:lnTo>
                    <a:lnTo>
                      <a:pt x="57" y="70"/>
                    </a:lnTo>
                    <a:lnTo>
                      <a:pt x="57" y="65"/>
                    </a:lnTo>
                    <a:lnTo>
                      <a:pt x="60" y="60"/>
                    </a:lnTo>
                    <a:lnTo>
                      <a:pt x="60" y="55"/>
                    </a:lnTo>
                    <a:lnTo>
                      <a:pt x="60" y="50"/>
                    </a:lnTo>
                    <a:lnTo>
                      <a:pt x="60" y="0"/>
                    </a:lnTo>
                  </a:path>
                </a:pathLst>
              </a:custGeom>
              <a:gradFill rotWithShape="0">
                <a:gsLst>
                  <a:gs pos="0">
                    <a:srgbClr val="FF9900"/>
                  </a:gs>
                  <a:gs pos="100000">
                    <a:srgbClr val="CC3300"/>
                  </a:gs>
                </a:gsLst>
                <a:lin ang="0" scaled="1"/>
              </a:gradFill>
              <a:ln w="12700" cap="rnd" cmpd="sng">
                <a:solidFill>
                  <a:srgbClr val="99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69" name="Freeform 105"/>
              <p:cNvSpPr>
                <a:spLocks/>
              </p:cNvSpPr>
              <p:nvPr/>
            </p:nvSpPr>
            <p:spPr bwMode="auto">
              <a:xfrm>
                <a:off x="4121" y="1045"/>
                <a:ext cx="649" cy="366"/>
              </a:xfrm>
              <a:custGeom>
                <a:avLst/>
                <a:gdLst>
                  <a:gd name="T0" fmla="*/ 284 w 649"/>
                  <a:gd name="T1" fmla="*/ 2 h 366"/>
                  <a:gd name="T2" fmla="*/ 303 w 649"/>
                  <a:gd name="T3" fmla="*/ 7 h 366"/>
                  <a:gd name="T4" fmla="*/ 322 w 649"/>
                  <a:gd name="T5" fmla="*/ 12 h 366"/>
                  <a:gd name="T6" fmla="*/ 342 w 649"/>
                  <a:gd name="T7" fmla="*/ 16 h 366"/>
                  <a:gd name="T8" fmla="*/ 361 w 649"/>
                  <a:gd name="T9" fmla="*/ 21 h 366"/>
                  <a:gd name="T10" fmla="*/ 381 w 649"/>
                  <a:gd name="T11" fmla="*/ 26 h 366"/>
                  <a:gd name="T12" fmla="*/ 397 w 649"/>
                  <a:gd name="T13" fmla="*/ 33 h 366"/>
                  <a:gd name="T14" fmla="*/ 414 w 649"/>
                  <a:gd name="T15" fmla="*/ 38 h 366"/>
                  <a:gd name="T16" fmla="*/ 432 w 649"/>
                  <a:gd name="T17" fmla="*/ 45 h 366"/>
                  <a:gd name="T18" fmla="*/ 449 w 649"/>
                  <a:gd name="T19" fmla="*/ 50 h 366"/>
                  <a:gd name="T20" fmla="*/ 466 w 649"/>
                  <a:gd name="T21" fmla="*/ 57 h 366"/>
                  <a:gd name="T22" fmla="*/ 480 w 649"/>
                  <a:gd name="T23" fmla="*/ 65 h 366"/>
                  <a:gd name="T24" fmla="*/ 495 w 649"/>
                  <a:gd name="T25" fmla="*/ 72 h 366"/>
                  <a:gd name="T26" fmla="*/ 509 w 649"/>
                  <a:gd name="T27" fmla="*/ 79 h 366"/>
                  <a:gd name="T28" fmla="*/ 524 w 649"/>
                  <a:gd name="T29" fmla="*/ 86 h 366"/>
                  <a:gd name="T30" fmla="*/ 536 w 649"/>
                  <a:gd name="T31" fmla="*/ 96 h 366"/>
                  <a:gd name="T32" fmla="*/ 548 w 649"/>
                  <a:gd name="T33" fmla="*/ 103 h 366"/>
                  <a:gd name="T34" fmla="*/ 560 w 649"/>
                  <a:gd name="T35" fmla="*/ 111 h 366"/>
                  <a:gd name="T36" fmla="*/ 573 w 649"/>
                  <a:gd name="T37" fmla="*/ 120 h 366"/>
                  <a:gd name="T38" fmla="*/ 582 w 649"/>
                  <a:gd name="T39" fmla="*/ 128 h 366"/>
                  <a:gd name="T40" fmla="*/ 592 w 649"/>
                  <a:gd name="T41" fmla="*/ 137 h 366"/>
                  <a:gd name="T42" fmla="*/ 599 w 649"/>
                  <a:gd name="T43" fmla="*/ 145 h 366"/>
                  <a:gd name="T44" fmla="*/ 609 w 649"/>
                  <a:gd name="T45" fmla="*/ 154 h 366"/>
                  <a:gd name="T46" fmla="*/ 616 w 649"/>
                  <a:gd name="T47" fmla="*/ 164 h 366"/>
                  <a:gd name="T48" fmla="*/ 621 w 649"/>
                  <a:gd name="T49" fmla="*/ 174 h 366"/>
                  <a:gd name="T50" fmla="*/ 628 w 649"/>
                  <a:gd name="T51" fmla="*/ 181 h 366"/>
                  <a:gd name="T52" fmla="*/ 633 w 649"/>
                  <a:gd name="T53" fmla="*/ 190 h 366"/>
                  <a:gd name="T54" fmla="*/ 638 w 649"/>
                  <a:gd name="T55" fmla="*/ 200 h 366"/>
                  <a:gd name="T56" fmla="*/ 641 w 649"/>
                  <a:gd name="T57" fmla="*/ 210 h 366"/>
                  <a:gd name="T58" fmla="*/ 643 w 649"/>
                  <a:gd name="T59" fmla="*/ 219 h 366"/>
                  <a:gd name="T60" fmla="*/ 645 w 649"/>
                  <a:gd name="T61" fmla="*/ 229 h 366"/>
                  <a:gd name="T62" fmla="*/ 648 w 649"/>
                  <a:gd name="T63" fmla="*/ 239 h 366"/>
                  <a:gd name="T64" fmla="*/ 648 w 649"/>
                  <a:gd name="T65" fmla="*/ 248 h 366"/>
                  <a:gd name="T66" fmla="*/ 648 w 649"/>
                  <a:gd name="T67" fmla="*/ 258 h 366"/>
                  <a:gd name="T68" fmla="*/ 645 w 649"/>
                  <a:gd name="T69" fmla="*/ 268 h 366"/>
                  <a:gd name="T70" fmla="*/ 643 w 649"/>
                  <a:gd name="T71" fmla="*/ 278 h 366"/>
                  <a:gd name="T72" fmla="*/ 641 w 649"/>
                  <a:gd name="T73" fmla="*/ 285 h 366"/>
                  <a:gd name="T74" fmla="*/ 638 w 649"/>
                  <a:gd name="T75" fmla="*/ 295 h 366"/>
                  <a:gd name="T76" fmla="*/ 633 w 649"/>
                  <a:gd name="T77" fmla="*/ 304 h 366"/>
                  <a:gd name="T78" fmla="*/ 628 w 649"/>
                  <a:gd name="T79" fmla="*/ 314 h 366"/>
                  <a:gd name="T80" fmla="*/ 621 w 649"/>
                  <a:gd name="T81" fmla="*/ 324 h 366"/>
                  <a:gd name="T82" fmla="*/ 616 w 649"/>
                  <a:gd name="T83" fmla="*/ 333 h 366"/>
                  <a:gd name="T84" fmla="*/ 609 w 649"/>
                  <a:gd name="T85" fmla="*/ 341 h 366"/>
                  <a:gd name="T86" fmla="*/ 599 w 649"/>
                  <a:gd name="T87" fmla="*/ 350 h 366"/>
                  <a:gd name="T88" fmla="*/ 592 w 649"/>
                  <a:gd name="T89" fmla="*/ 360 h 366"/>
                  <a:gd name="T90" fmla="*/ 0 w 649"/>
                  <a:gd name="T91" fmla="*/ 24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9" h="366">
                    <a:moveTo>
                      <a:pt x="274" y="0"/>
                    </a:moveTo>
                    <a:lnTo>
                      <a:pt x="284" y="2"/>
                    </a:lnTo>
                    <a:lnTo>
                      <a:pt x="293" y="4"/>
                    </a:lnTo>
                    <a:lnTo>
                      <a:pt x="303" y="7"/>
                    </a:lnTo>
                    <a:lnTo>
                      <a:pt x="313" y="9"/>
                    </a:lnTo>
                    <a:lnTo>
                      <a:pt x="322" y="12"/>
                    </a:lnTo>
                    <a:lnTo>
                      <a:pt x="332" y="14"/>
                    </a:lnTo>
                    <a:lnTo>
                      <a:pt x="342" y="16"/>
                    </a:lnTo>
                    <a:lnTo>
                      <a:pt x="352" y="18"/>
                    </a:lnTo>
                    <a:lnTo>
                      <a:pt x="361" y="21"/>
                    </a:lnTo>
                    <a:lnTo>
                      <a:pt x="371" y="23"/>
                    </a:lnTo>
                    <a:lnTo>
                      <a:pt x="381" y="26"/>
                    </a:lnTo>
                    <a:lnTo>
                      <a:pt x="388" y="31"/>
                    </a:lnTo>
                    <a:lnTo>
                      <a:pt x="397" y="33"/>
                    </a:lnTo>
                    <a:lnTo>
                      <a:pt x="407" y="35"/>
                    </a:lnTo>
                    <a:lnTo>
                      <a:pt x="414" y="38"/>
                    </a:lnTo>
                    <a:lnTo>
                      <a:pt x="424" y="40"/>
                    </a:lnTo>
                    <a:lnTo>
                      <a:pt x="432" y="45"/>
                    </a:lnTo>
                    <a:lnTo>
                      <a:pt x="441" y="48"/>
                    </a:lnTo>
                    <a:lnTo>
                      <a:pt x="449" y="50"/>
                    </a:lnTo>
                    <a:lnTo>
                      <a:pt x="458" y="55"/>
                    </a:lnTo>
                    <a:lnTo>
                      <a:pt x="466" y="57"/>
                    </a:lnTo>
                    <a:lnTo>
                      <a:pt x="473" y="62"/>
                    </a:lnTo>
                    <a:lnTo>
                      <a:pt x="480" y="65"/>
                    </a:lnTo>
                    <a:lnTo>
                      <a:pt x="487" y="69"/>
                    </a:lnTo>
                    <a:lnTo>
                      <a:pt x="495" y="72"/>
                    </a:lnTo>
                    <a:lnTo>
                      <a:pt x="502" y="77"/>
                    </a:lnTo>
                    <a:lnTo>
                      <a:pt x="509" y="79"/>
                    </a:lnTo>
                    <a:lnTo>
                      <a:pt x="517" y="84"/>
                    </a:lnTo>
                    <a:lnTo>
                      <a:pt x="524" y="86"/>
                    </a:lnTo>
                    <a:lnTo>
                      <a:pt x="529" y="91"/>
                    </a:lnTo>
                    <a:lnTo>
                      <a:pt x="536" y="96"/>
                    </a:lnTo>
                    <a:lnTo>
                      <a:pt x="543" y="99"/>
                    </a:lnTo>
                    <a:lnTo>
                      <a:pt x="548" y="103"/>
                    </a:lnTo>
                    <a:lnTo>
                      <a:pt x="556" y="108"/>
                    </a:lnTo>
                    <a:lnTo>
                      <a:pt x="560" y="111"/>
                    </a:lnTo>
                    <a:lnTo>
                      <a:pt x="565" y="116"/>
                    </a:lnTo>
                    <a:lnTo>
                      <a:pt x="573" y="120"/>
                    </a:lnTo>
                    <a:lnTo>
                      <a:pt x="577" y="123"/>
                    </a:lnTo>
                    <a:lnTo>
                      <a:pt x="582" y="128"/>
                    </a:lnTo>
                    <a:lnTo>
                      <a:pt x="587" y="132"/>
                    </a:lnTo>
                    <a:lnTo>
                      <a:pt x="592" y="137"/>
                    </a:lnTo>
                    <a:lnTo>
                      <a:pt x="597" y="142"/>
                    </a:lnTo>
                    <a:lnTo>
                      <a:pt x="599" y="145"/>
                    </a:lnTo>
                    <a:lnTo>
                      <a:pt x="604" y="149"/>
                    </a:lnTo>
                    <a:lnTo>
                      <a:pt x="609" y="154"/>
                    </a:lnTo>
                    <a:lnTo>
                      <a:pt x="611" y="159"/>
                    </a:lnTo>
                    <a:lnTo>
                      <a:pt x="616" y="164"/>
                    </a:lnTo>
                    <a:lnTo>
                      <a:pt x="619" y="169"/>
                    </a:lnTo>
                    <a:lnTo>
                      <a:pt x="621" y="174"/>
                    </a:lnTo>
                    <a:lnTo>
                      <a:pt x="626" y="179"/>
                    </a:lnTo>
                    <a:lnTo>
                      <a:pt x="628" y="181"/>
                    </a:lnTo>
                    <a:lnTo>
                      <a:pt x="631" y="186"/>
                    </a:lnTo>
                    <a:lnTo>
                      <a:pt x="633" y="190"/>
                    </a:lnTo>
                    <a:lnTo>
                      <a:pt x="636" y="195"/>
                    </a:lnTo>
                    <a:lnTo>
                      <a:pt x="638" y="200"/>
                    </a:lnTo>
                    <a:lnTo>
                      <a:pt x="638" y="205"/>
                    </a:lnTo>
                    <a:lnTo>
                      <a:pt x="641" y="210"/>
                    </a:lnTo>
                    <a:lnTo>
                      <a:pt x="643" y="215"/>
                    </a:lnTo>
                    <a:lnTo>
                      <a:pt x="643" y="219"/>
                    </a:lnTo>
                    <a:lnTo>
                      <a:pt x="645" y="224"/>
                    </a:lnTo>
                    <a:lnTo>
                      <a:pt x="645" y="229"/>
                    </a:lnTo>
                    <a:lnTo>
                      <a:pt x="645" y="234"/>
                    </a:lnTo>
                    <a:lnTo>
                      <a:pt x="648" y="239"/>
                    </a:lnTo>
                    <a:lnTo>
                      <a:pt x="648" y="244"/>
                    </a:lnTo>
                    <a:lnTo>
                      <a:pt x="648" y="248"/>
                    </a:lnTo>
                    <a:lnTo>
                      <a:pt x="648" y="253"/>
                    </a:lnTo>
                    <a:lnTo>
                      <a:pt x="648" y="258"/>
                    </a:lnTo>
                    <a:lnTo>
                      <a:pt x="645" y="263"/>
                    </a:lnTo>
                    <a:lnTo>
                      <a:pt x="645" y="268"/>
                    </a:lnTo>
                    <a:lnTo>
                      <a:pt x="645" y="273"/>
                    </a:lnTo>
                    <a:lnTo>
                      <a:pt x="643" y="278"/>
                    </a:lnTo>
                    <a:lnTo>
                      <a:pt x="643" y="282"/>
                    </a:lnTo>
                    <a:lnTo>
                      <a:pt x="641" y="285"/>
                    </a:lnTo>
                    <a:lnTo>
                      <a:pt x="638" y="290"/>
                    </a:lnTo>
                    <a:lnTo>
                      <a:pt x="638" y="295"/>
                    </a:lnTo>
                    <a:lnTo>
                      <a:pt x="636" y="299"/>
                    </a:lnTo>
                    <a:lnTo>
                      <a:pt x="633" y="304"/>
                    </a:lnTo>
                    <a:lnTo>
                      <a:pt x="631" y="309"/>
                    </a:lnTo>
                    <a:lnTo>
                      <a:pt x="628" y="314"/>
                    </a:lnTo>
                    <a:lnTo>
                      <a:pt x="626" y="319"/>
                    </a:lnTo>
                    <a:lnTo>
                      <a:pt x="621" y="324"/>
                    </a:lnTo>
                    <a:lnTo>
                      <a:pt x="619" y="329"/>
                    </a:lnTo>
                    <a:lnTo>
                      <a:pt x="616" y="333"/>
                    </a:lnTo>
                    <a:lnTo>
                      <a:pt x="611" y="338"/>
                    </a:lnTo>
                    <a:lnTo>
                      <a:pt x="609" y="341"/>
                    </a:lnTo>
                    <a:lnTo>
                      <a:pt x="604" y="346"/>
                    </a:lnTo>
                    <a:lnTo>
                      <a:pt x="599" y="350"/>
                    </a:lnTo>
                    <a:lnTo>
                      <a:pt x="597" y="355"/>
                    </a:lnTo>
                    <a:lnTo>
                      <a:pt x="592" y="360"/>
                    </a:lnTo>
                    <a:lnTo>
                      <a:pt x="587" y="365"/>
                    </a:lnTo>
                    <a:lnTo>
                      <a:pt x="0" y="248"/>
                    </a:lnTo>
                    <a:lnTo>
                      <a:pt x="274" y="0"/>
                    </a:lnTo>
                  </a:path>
                </a:pathLst>
              </a:custGeom>
              <a:gradFill rotWithShape="0">
                <a:gsLst>
                  <a:gs pos="0">
                    <a:srgbClr val="FFFF00"/>
                  </a:gs>
                  <a:gs pos="100000">
                    <a:srgbClr val="FF9900"/>
                  </a:gs>
                </a:gsLst>
                <a:lin ang="18900000" scaled="1"/>
              </a:gradFill>
              <a:ln w="12700" cap="rnd" cmpd="sng">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170" name="Group 106"/>
            <p:cNvGrpSpPr>
              <a:grpSpLocks/>
            </p:cNvGrpSpPr>
            <p:nvPr/>
          </p:nvGrpSpPr>
          <p:grpSpPr bwMode="auto">
            <a:xfrm>
              <a:off x="3481" y="1178"/>
              <a:ext cx="653" cy="437"/>
              <a:chOff x="3481" y="1178"/>
              <a:chExt cx="653" cy="437"/>
            </a:xfrm>
          </p:grpSpPr>
          <p:sp>
            <p:nvSpPr>
              <p:cNvPr id="88171" name="Freeform 107"/>
              <p:cNvSpPr>
                <a:spLocks/>
              </p:cNvSpPr>
              <p:nvPr/>
            </p:nvSpPr>
            <p:spPr bwMode="auto">
              <a:xfrm>
                <a:off x="3486" y="1251"/>
                <a:ext cx="648" cy="364"/>
              </a:xfrm>
              <a:custGeom>
                <a:avLst/>
                <a:gdLst>
                  <a:gd name="T0" fmla="*/ 363 w 648"/>
                  <a:gd name="T1" fmla="*/ 360 h 364"/>
                  <a:gd name="T2" fmla="*/ 341 w 648"/>
                  <a:gd name="T3" fmla="*/ 358 h 364"/>
                  <a:gd name="T4" fmla="*/ 322 w 648"/>
                  <a:gd name="T5" fmla="*/ 353 h 364"/>
                  <a:gd name="T6" fmla="*/ 302 w 648"/>
                  <a:gd name="T7" fmla="*/ 348 h 364"/>
                  <a:gd name="T8" fmla="*/ 283 w 648"/>
                  <a:gd name="T9" fmla="*/ 341 h 364"/>
                  <a:gd name="T10" fmla="*/ 266 w 648"/>
                  <a:gd name="T11" fmla="*/ 336 h 364"/>
                  <a:gd name="T12" fmla="*/ 247 w 648"/>
                  <a:gd name="T13" fmla="*/ 331 h 364"/>
                  <a:gd name="T14" fmla="*/ 230 w 648"/>
                  <a:gd name="T15" fmla="*/ 324 h 364"/>
                  <a:gd name="T16" fmla="*/ 213 w 648"/>
                  <a:gd name="T17" fmla="*/ 319 h 364"/>
                  <a:gd name="T18" fmla="*/ 196 w 648"/>
                  <a:gd name="T19" fmla="*/ 312 h 364"/>
                  <a:gd name="T20" fmla="*/ 181 w 648"/>
                  <a:gd name="T21" fmla="*/ 304 h 364"/>
                  <a:gd name="T22" fmla="*/ 164 w 648"/>
                  <a:gd name="T23" fmla="*/ 297 h 364"/>
                  <a:gd name="T24" fmla="*/ 150 w 648"/>
                  <a:gd name="T25" fmla="*/ 290 h 364"/>
                  <a:gd name="T26" fmla="*/ 135 w 648"/>
                  <a:gd name="T27" fmla="*/ 282 h 364"/>
                  <a:gd name="T28" fmla="*/ 123 w 648"/>
                  <a:gd name="T29" fmla="*/ 275 h 364"/>
                  <a:gd name="T30" fmla="*/ 108 w 648"/>
                  <a:gd name="T31" fmla="*/ 268 h 364"/>
                  <a:gd name="T32" fmla="*/ 96 w 648"/>
                  <a:gd name="T33" fmla="*/ 261 h 364"/>
                  <a:gd name="T34" fmla="*/ 86 w 648"/>
                  <a:gd name="T35" fmla="*/ 251 h 364"/>
                  <a:gd name="T36" fmla="*/ 74 w 648"/>
                  <a:gd name="T37" fmla="*/ 244 h 364"/>
                  <a:gd name="T38" fmla="*/ 65 w 648"/>
                  <a:gd name="T39" fmla="*/ 234 h 364"/>
                  <a:gd name="T40" fmla="*/ 55 w 648"/>
                  <a:gd name="T41" fmla="*/ 227 h 364"/>
                  <a:gd name="T42" fmla="*/ 45 w 648"/>
                  <a:gd name="T43" fmla="*/ 217 h 364"/>
                  <a:gd name="T44" fmla="*/ 38 w 648"/>
                  <a:gd name="T45" fmla="*/ 208 h 364"/>
                  <a:gd name="T46" fmla="*/ 31 w 648"/>
                  <a:gd name="T47" fmla="*/ 200 h 364"/>
                  <a:gd name="T48" fmla="*/ 23 w 648"/>
                  <a:gd name="T49" fmla="*/ 191 h 364"/>
                  <a:gd name="T50" fmla="*/ 19 w 648"/>
                  <a:gd name="T51" fmla="*/ 181 h 364"/>
                  <a:gd name="T52" fmla="*/ 14 w 648"/>
                  <a:gd name="T53" fmla="*/ 171 h 364"/>
                  <a:gd name="T54" fmla="*/ 9 w 648"/>
                  <a:gd name="T55" fmla="*/ 162 h 364"/>
                  <a:gd name="T56" fmla="*/ 4 w 648"/>
                  <a:gd name="T57" fmla="*/ 152 h 364"/>
                  <a:gd name="T58" fmla="*/ 2 w 648"/>
                  <a:gd name="T59" fmla="*/ 145 h 364"/>
                  <a:gd name="T60" fmla="*/ 0 w 648"/>
                  <a:gd name="T61" fmla="*/ 135 h 364"/>
                  <a:gd name="T62" fmla="*/ 0 w 648"/>
                  <a:gd name="T63" fmla="*/ 125 h 364"/>
                  <a:gd name="T64" fmla="*/ 0 w 648"/>
                  <a:gd name="T65" fmla="*/ 116 h 364"/>
                  <a:gd name="T66" fmla="*/ 0 w 648"/>
                  <a:gd name="T67" fmla="*/ 106 h 364"/>
                  <a:gd name="T68" fmla="*/ 0 w 648"/>
                  <a:gd name="T69" fmla="*/ 96 h 364"/>
                  <a:gd name="T70" fmla="*/ 2 w 648"/>
                  <a:gd name="T71" fmla="*/ 86 h 364"/>
                  <a:gd name="T72" fmla="*/ 4 w 648"/>
                  <a:gd name="T73" fmla="*/ 77 h 364"/>
                  <a:gd name="T74" fmla="*/ 9 w 648"/>
                  <a:gd name="T75" fmla="*/ 67 h 364"/>
                  <a:gd name="T76" fmla="*/ 14 w 648"/>
                  <a:gd name="T77" fmla="*/ 57 h 364"/>
                  <a:gd name="T78" fmla="*/ 19 w 648"/>
                  <a:gd name="T79" fmla="*/ 48 h 364"/>
                  <a:gd name="T80" fmla="*/ 23 w 648"/>
                  <a:gd name="T81" fmla="*/ 41 h 364"/>
                  <a:gd name="T82" fmla="*/ 31 w 648"/>
                  <a:gd name="T83" fmla="*/ 31 h 364"/>
                  <a:gd name="T84" fmla="*/ 38 w 648"/>
                  <a:gd name="T85" fmla="*/ 21 h 364"/>
                  <a:gd name="T86" fmla="*/ 45 w 648"/>
                  <a:gd name="T87" fmla="*/ 12 h 364"/>
                  <a:gd name="T88" fmla="*/ 55 w 648"/>
                  <a:gd name="T89" fmla="*/ 4 h 364"/>
                  <a:gd name="T90" fmla="*/ 647 w 648"/>
                  <a:gd name="T91" fmla="*/ 11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8" h="364">
                    <a:moveTo>
                      <a:pt x="373" y="363"/>
                    </a:moveTo>
                    <a:lnTo>
                      <a:pt x="363" y="360"/>
                    </a:lnTo>
                    <a:lnTo>
                      <a:pt x="353" y="358"/>
                    </a:lnTo>
                    <a:lnTo>
                      <a:pt x="341" y="358"/>
                    </a:lnTo>
                    <a:lnTo>
                      <a:pt x="331" y="355"/>
                    </a:lnTo>
                    <a:lnTo>
                      <a:pt x="322" y="353"/>
                    </a:lnTo>
                    <a:lnTo>
                      <a:pt x="312" y="350"/>
                    </a:lnTo>
                    <a:lnTo>
                      <a:pt x="302" y="348"/>
                    </a:lnTo>
                    <a:lnTo>
                      <a:pt x="292" y="346"/>
                    </a:lnTo>
                    <a:lnTo>
                      <a:pt x="283" y="341"/>
                    </a:lnTo>
                    <a:lnTo>
                      <a:pt x="275" y="338"/>
                    </a:lnTo>
                    <a:lnTo>
                      <a:pt x="266" y="336"/>
                    </a:lnTo>
                    <a:lnTo>
                      <a:pt x="256" y="333"/>
                    </a:lnTo>
                    <a:lnTo>
                      <a:pt x="247" y="331"/>
                    </a:lnTo>
                    <a:lnTo>
                      <a:pt x="239" y="329"/>
                    </a:lnTo>
                    <a:lnTo>
                      <a:pt x="230" y="324"/>
                    </a:lnTo>
                    <a:lnTo>
                      <a:pt x="222" y="321"/>
                    </a:lnTo>
                    <a:lnTo>
                      <a:pt x="213" y="319"/>
                    </a:lnTo>
                    <a:lnTo>
                      <a:pt x="205" y="314"/>
                    </a:lnTo>
                    <a:lnTo>
                      <a:pt x="196" y="312"/>
                    </a:lnTo>
                    <a:lnTo>
                      <a:pt x="188" y="309"/>
                    </a:lnTo>
                    <a:lnTo>
                      <a:pt x="181" y="304"/>
                    </a:lnTo>
                    <a:lnTo>
                      <a:pt x="171" y="302"/>
                    </a:lnTo>
                    <a:lnTo>
                      <a:pt x="164" y="297"/>
                    </a:lnTo>
                    <a:lnTo>
                      <a:pt x="157" y="295"/>
                    </a:lnTo>
                    <a:lnTo>
                      <a:pt x="150" y="290"/>
                    </a:lnTo>
                    <a:lnTo>
                      <a:pt x="142" y="287"/>
                    </a:lnTo>
                    <a:lnTo>
                      <a:pt x="135" y="282"/>
                    </a:lnTo>
                    <a:lnTo>
                      <a:pt x="130" y="280"/>
                    </a:lnTo>
                    <a:lnTo>
                      <a:pt x="123" y="275"/>
                    </a:lnTo>
                    <a:lnTo>
                      <a:pt x="116" y="273"/>
                    </a:lnTo>
                    <a:lnTo>
                      <a:pt x="108" y="268"/>
                    </a:lnTo>
                    <a:lnTo>
                      <a:pt x="103" y="263"/>
                    </a:lnTo>
                    <a:lnTo>
                      <a:pt x="96" y="261"/>
                    </a:lnTo>
                    <a:lnTo>
                      <a:pt x="91" y="256"/>
                    </a:lnTo>
                    <a:lnTo>
                      <a:pt x="86" y="251"/>
                    </a:lnTo>
                    <a:lnTo>
                      <a:pt x="79" y="249"/>
                    </a:lnTo>
                    <a:lnTo>
                      <a:pt x="74" y="244"/>
                    </a:lnTo>
                    <a:lnTo>
                      <a:pt x="70" y="239"/>
                    </a:lnTo>
                    <a:lnTo>
                      <a:pt x="65" y="234"/>
                    </a:lnTo>
                    <a:lnTo>
                      <a:pt x="60" y="232"/>
                    </a:lnTo>
                    <a:lnTo>
                      <a:pt x="55" y="227"/>
                    </a:lnTo>
                    <a:lnTo>
                      <a:pt x="50" y="222"/>
                    </a:lnTo>
                    <a:lnTo>
                      <a:pt x="45" y="217"/>
                    </a:lnTo>
                    <a:lnTo>
                      <a:pt x="40" y="213"/>
                    </a:lnTo>
                    <a:lnTo>
                      <a:pt x="38" y="208"/>
                    </a:lnTo>
                    <a:lnTo>
                      <a:pt x="33" y="205"/>
                    </a:lnTo>
                    <a:lnTo>
                      <a:pt x="31" y="200"/>
                    </a:lnTo>
                    <a:lnTo>
                      <a:pt x="26" y="196"/>
                    </a:lnTo>
                    <a:lnTo>
                      <a:pt x="23" y="191"/>
                    </a:lnTo>
                    <a:lnTo>
                      <a:pt x="21" y="186"/>
                    </a:lnTo>
                    <a:lnTo>
                      <a:pt x="19" y="181"/>
                    </a:lnTo>
                    <a:lnTo>
                      <a:pt x="16" y="176"/>
                    </a:lnTo>
                    <a:lnTo>
                      <a:pt x="14" y="171"/>
                    </a:lnTo>
                    <a:lnTo>
                      <a:pt x="11" y="166"/>
                    </a:lnTo>
                    <a:lnTo>
                      <a:pt x="9" y="162"/>
                    </a:lnTo>
                    <a:lnTo>
                      <a:pt x="6" y="157"/>
                    </a:lnTo>
                    <a:lnTo>
                      <a:pt x="4" y="152"/>
                    </a:lnTo>
                    <a:lnTo>
                      <a:pt x="4" y="149"/>
                    </a:lnTo>
                    <a:lnTo>
                      <a:pt x="2" y="145"/>
                    </a:lnTo>
                    <a:lnTo>
                      <a:pt x="2" y="140"/>
                    </a:lnTo>
                    <a:lnTo>
                      <a:pt x="0" y="135"/>
                    </a:lnTo>
                    <a:lnTo>
                      <a:pt x="0" y="130"/>
                    </a:lnTo>
                    <a:lnTo>
                      <a:pt x="0" y="125"/>
                    </a:lnTo>
                    <a:lnTo>
                      <a:pt x="0" y="120"/>
                    </a:lnTo>
                    <a:lnTo>
                      <a:pt x="0" y="116"/>
                    </a:lnTo>
                    <a:lnTo>
                      <a:pt x="0" y="111"/>
                    </a:lnTo>
                    <a:lnTo>
                      <a:pt x="0" y="106"/>
                    </a:lnTo>
                    <a:lnTo>
                      <a:pt x="0" y="101"/>
                    </a:lnTo>
                    <a:lnTo>
                      <a:pt x="0" y="96"/>
                    </a:lnTo>
                    <a:lnTo>
                      <a:pt x="2" y="91"/>
                    </a:lnTo>
                    <a:lnTo>
                      <a:pt x="2" y="86"/>
                    </a:lnTo>
                    <a:lnTo>
                      <a:pt x="4" y="82"/>
                    </a:lnTo>
                    <a:lnTo>
                      <a:pt x="4" y="77"/>
                    </a:lnTo>
                    <a:lnTo>
                      <a:pt x="6" y="72"/>
                    </a:lnTo>
                    <a:lnTo>
                      <a:pt x="9" y="67"/>
                    </a:lnTo>
                    <a:lnTo>
                      <a:pt x="11" y="62"/>
                    </a:lnTo>
                    <a:lnTo>
                      <a:pt x="14" y="57"/>
                    </a:lnTo>
                    <a:lnTo>
                      <a:pt x="16" y="53"/>
                    </a:lnTo>
                    <a:lnTo>
                      <a:pt x="19" y="48"/>
                    </a:lnTo>
                    <a:lnTo>
                      <a:pt x="21" y="46"/>
                    </a:lnTo>
                    <a:lnTo>
                      <a:pt x="23" y="41"/>
                    </a:lnTo>
                    <a:lnTo>
                      <a:pt x="26" y="36"/>
                    </a:lnTo>
                    <a:lnTo>
                      <a:pt x="31" y="31"/>
                    </a:lnTo>
                    <a:lnTo>
                      <a:pt x="33" y="26"/>
                    </a:lnTo>
                    <a:lnTo>
                      <a:pt x="38" y="21"/>
                    </a:lnTo>
                    <a:lnTo>
                      <a:pt x="40" y="16"/>
                    </a:lnTo>
                    <a:lnTo>
                      <a:pt x="45" y="12"/>
                    </a:lnTo>
                    <a:lnTo>
                      <a:pt x="50" y="9"/>
                    </a:lnTo>
                    <a:lnTo>
                      <a:pt x="55" y="4"/>
                    </a:lnTo>
                    <a:lnTo>
                      <a:pt x="60" y="0"/>
                    </a:lnTo>
                    <a:lnTo>
                      <a:pt x="647" y="116"/>
                    </a:lnTo>
                    <a:lnTo>
                      <a:pt x="373" y="363"/>
                    </a:lnTo>
                  </a:path>
                </a:pathLst>
              </a:custGeom>
              <a:solidFill>
                <a:srgbClr val="969696">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72" name="Freeform 108"/>
              <p:cNvSpPr>
                <a:spLocks/>
              </p:cNvSpPr>
              <p:nvPr/>
            </p:nvSpPr>
            <p:spPr bwMode="auto">
              <a:xfrm>
                <a:off x="3481" y="1293"/>
                <a:ext cx="375" cy="300"/>
              </a:xfrm>
              <a:custGeom>
                <a:avLst/>
                <a:gdLst>
                  <a:gd name="T0" fmla="*/ 354 w 375"/>
                  <a:gd name="T1" fmla="*/ 243 h 300"/>
                  <a:gd name="T2" fmla="*/ 322 w 375"/>
                  <a:gd name="T3" fmla="*/ 238 h 300"/>
                  <a:gd name="T4" fmla="*/ 293 w 375"/>
                  <a:gd name="T5" fmla="*/ 231 h 300"/>
                  <a:gd name="T6" fmla="*/ 266 w 375"/>
                  <a:gd name="T7" fmla="*/ 221 h 300"/>
                  <a:gd name="T8" fmla="*/ 240 w 375"/>
                  <a:gd name="T9" fmla="*/ 214 h 300"/>
                  <a:gd name="T10" fmla="*/ 213 w 375"/>
                  <a:gd name="T11" fmla="*/ 204 h 300"/>
                  <a:gd name="T12" fmla="*/ 189 w 375"/>
                  <a:gd name="T13" fmla="*/ 194 h 300"/>
                  <a:gd name="T14" fmla="*/ 165 w 375"/>
                  <a:gd name="T15" fmla="*/ 182 h 300"/>
                  <a:gd name="T16" fmla="*/ 143 w 375"/>
                  <a:gd name="T17" fmla="*/ 172 h 300"/>
                  <a:gd name="T18" fmla="*/ 123 w 375"/>
                  <a:gd name="T19" fmla="*/ 160 h 300"/>
                  <a:gd name="T20" fmla="*/ 104 w 375"/>
                  <a:gd name="T21" fmla="*/ 148 h 300"/>
                  <a:gd name="T22" fmla="*/ 92 w 375"/>
                  <a:gd name="T23" fmla="*/ 140 h 300"/>
                  <a:gd name="T24" fmla="*/ 75 w 375"/>
                  <a:gd name="T25" fmla="*/ 128 h 300"/>
                  <a:gd name="T26" fmla="*/ 60 w 375"/>
                  <a:gd name="T27" fmla="*/ 116 h 300"/>
                  <a:gd name="T28" fmla="*/ 45 w 375"/>
                  <a:gd name="T29" fmla="*/ 102 h 300"/>
                  <a:gd name="T30" fmla="*/ 33 w 375"/>
                  <a:gd name="T31" fmla="*/ 90 h 300"/>
                  <a:gd name="T32" fmla="*/ 23 w 375"/>
                  <a:gd name="T33" fmla="*/ 75 h 300"/>
                  <a:gd name="T34" fmla="*/ 16 w 375"/>
                  <a:gd name="T35" fmla="*/ 60 h 300"/>
                  <a:gd name="T36" fmla="*/ 9 w 375"/>
                  <a:gd name="T37" fmla="*/ 46 h 300"/>
                  <a:gd name="T38" fmla="*/ 4 w 375"/>
                  <a:gd name="T39" fmla="*/ 34 h 300"/>
                  <a:gd name="T40" fmla="*/ 0 w 375"/>
                  <a:gd name="T41" fmla="*/ 19 h 300"/>
                  <a:gd name="T42" fmla="*/ 0 w 375"/>
                  <a:gd name="T43" fmla="*/ 4 h 300"/>
                  <a:gd name="T44" fmla="*/ 0 w 375"/>
                  <a:gd name="T45" fmla="*/ 56 h 300"/>
                  <a:gd name="T46" fmla="*/ 0 w 375"/>
                  <a:gd name="T47" fmla="*/ 70 h 300"/>
                  <a:gd name="T48" fmla="*/ 4 w 375"/>
                  <a:gd name="T49" fmla="*/ 85 h 300"/>
                  <a:gd name="T50" fmla="*/ 9 w 375"/>
                  <a:gd name="T51" fmla="*/ 97 h 300"/>
                  <a:gd name="T52" fmla="*/ 16 w 375"/>
                  <a:gd name="T53" fmla="*/ 112 h 300"/>
                  <a:gd name="T54" fmla="*/ 23 w 375"/>
                  <a:gd name="T55" fmla="*/ 126 h 300"/>
                  <a:gd name="T56" fmla="*/ 33 w 375"/>
                  <a:gd name="T57" fmla="*/ 140 h 300"/>
                  <a:gd name="T58" fmla="*/ 45 w 375"/>
                  <a:gd name="T59" fmla="*/ 153 h 300"/>
                  <a:gd name="T60" fmla="*/ 60 w 375"/>
                  <a:gd name="T61" fmla="*/ 167 h 300"/>
                  <a:gd name="T62" fmla="*/ 75 w 375"/>
                  <a:gd name="T63" fmla="*/ 179 h 300"/>
                  <a:gd name="T64" fmla="*/ 92 w 375"/>
                  <a:gd name="T65" fmla="*/ 192 h 300"/>
                  <a:gd name="T66" fmla="*/ 104 w 375"/>
                  <a:gd name="T67" fmla="*/ 199 h 300"/>
                  <a:gd name="T68" fmla="*/ 123 w 375"/>
                  <a:gd name="T69" fmla="*/ 211 h 300"/>
                  <a:gd name="T70" fmla="*/ 143 w 375"/>
                  <a:gd name="T71" fmla="*/ 223 h 300"/>
                  <a:gd name="T72" fmla="*/ 165 w 375"/>
                  <a:gd name="T73" fmla="*/ 233 h 300"/>
                  <a:gd name="T74" fmla="*/ 189 w 375"/>
                  <a:gd name="T75" fmla="*/ 245 h 300"/>
                  <a:gd name="T76" fmla="*/ 213 w 375"/>
                  <a:gd name="T77" fmla="*/ 255 h 300"/>
                  <a:gd name="T78" fmla="*/ 240 w 375"/>
                  <a:gd name="T79" fmla="*/ 265 h 300"/>
                  <a:gd name="T80" fmla="*/ 266 w 375"/>
                  <a:gd name="T81" fmla="*/ 272 h 300"/>
                  <a:gd name="T82" fmla="*/ 293 w 375"/>
                  <a:gd name="T83" fmla="*/ 282 h 300"/>
                  <a:gd name="T84" fmla="*/ 322 w 375"/>
                  <a:gd name="T85" fmla="*/ 289 h 300"/>
                  <a:gd name="T86" fmla="*/ 354 w 375"/>
                  <a:gd name="T87" fmla="*/ 294 h 300"/>
                  <a:gd name="T88" fmla="*/ 374 w 375"/>
                  <a:gd name="T89" fmla="*/ 2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5" h="300">
                    <a:moveTo>
                      <a:pt x="374" y="248"/>
                    </a:moveTo>
                    <a:lnTo>
                      <a:pt x="364" y="245"/>
                    </a:lnTo>
                    <a:lnTo>
                      <a:pt x="354" y="243"/>
                    </a:lnTo>
                    <a:lnTo>
                      <a:pt x="342" y="243"/>
                    </a:lnTo>
                    <a:lnTo>
                      <a:pt x="332" y="240"/>
                    </a:lnTo>
                    <a:lnTo>
                      <a:pt x="322" y="238"/>
                    </a:lnTo>
                    <a:lnTo>
                      <a:pt x="313" y="236"/>
                    </a:lnTo>
                    <a:lnTo>
                      <a:pt x="303" y="233"/>
                    </a:lnTo>
                    <a:lnTo>
                      <a:pt x="293" y="231"/>
                    </a:lnTo>
                    <a:lnTo>
                      <a:pt x="283" y="226"/>
                    </a:lnTo>
                    <a:lnTo>
                      <a:pt x="276" y="223"/>
                    </a:lnTo>
                    <a:lnTo>
                      <a:pt x="266" y="221"/>
                    </a:lnTo>
                    <a:lnTo>
                      <a:pt x="257" y="218"/>
                    </a:lnTo>
                    <a:lnTo>
                      <a:pt x="247" y="216"/>
                    </a:lnTo>
                    <a:lnTo>
                      <a:pt x="240" y="214"/>
                    </a:lnTo>
                    <a:lnTo>
                      <a:pt x="230" y="209"/>
                    </a:lnTo>
                    <a:lnTo>
                      <a:pt x="223" y="206"/>
                    </a:lnTo>
                    <a:lnTo>
                      <a:pt x="213" y="204"/>
                    </a:lnTo>
                    <a:lnTo>
                      <a:pt x="206" y="199"/>
                    </a:lnTo>
                    <a:lnTo>
                      <a:pt x="196" y="197"/>
                    </a:lnTo>
                    <a:lnTo>
                      <a:pt x="189" y="194"/>
                    </a:lnTo>
                    <a:lnTo>
                      <a:pt x="182" y="189"/>
                    </a:lnTo>
                    <a:lnTo>
                      <a:pt x="172" y="187"/>
                    </a:lnTo>
                    <a:lnTo>
                      <a:pt x="165" y="182"/>
                    </a:lnTo>
                    <a:lnTo>
                      <a:pt x="157" y="179"/>
                    </a:lnTo>
                    <a:lnTo>
                      <a:pt x="150" y="175"/>
                    </a:lnTo>
                    <a:lnTo>
                      <a:pt x="143" y="172"/>
                    </a:lnTo>
                    <a:lnTo>
                      <a:pt x="135" y="167"/>
                    </a:lnTo>
                    <a:lnTo>
                      <a:pt x="131" y="165"/>
                    </a:lnTo>
                    <a:lnTo>
                      <a:pt x="123" y="160"/>
                    </a:lnTo>
                    <a:lnTo>
                      <a:pt x="116" y="158"/>
                    </a:lnTo>
                    <a:lnTo>
                      <a:pt x="109" y="153"/>
                    </a:lnTo>
                    <a:lnTo>
                      <a:pt x="104" y="148"/>
                    </a:lnTo>
                    <a:lnTo>
                      <a:pt x="96" y="145"/>
                    </a:lnTo>
                    <a:lnTo>
                      <a:pt x="96" y="145"/>
                    </a:lnTo>
                    <a:lnTo>
                      <a:pt x="92" y="140"/>
                    </a:lnTo>
                    <a:lnTo>
                      <a:pt x="87" y="136"/>
                    </a:lnTo>
                    <a:lnTo>
                      <a:pt x="79" y="133"/>
                    </a:lnTo>
                    <a:lnTo>
                      <a:pt x="75" y="128"/>
                    </a:lnTo>
                    <a:lnTo>
                      <a:pt x="70" y="123"/>
                    </a:lnTo>
                    <a:lnTo>
                      <a:pt x="65" y="119"/>
                    </a:lnTo>
                    <a:lnTo>
                      <a:pt x="60" y="116"/>
                    </a:lnTo>
                    <a:lnTo>
                      <a:pt x="55" y="112"/>
                    </a:lnTo>
                    <a:lnTo>
                      <a:pt x="50" y="107"/>
                    </a:lnTo>
                    <a:lnTo>
                      <a:pt x="45" y="102"/>
                    </a:lnTo>
                    <a:lnTo>
                      <a:pt x="40" y="97"/>
                    </a:lnTo>
                    <a:lnTo>
                      <a:pt x="38" y="92"/>
                    </a:lnTo>
                    <a:lnTo>
                      <a:pt x="33" y="90"/>
                    </a:lnTo>
                    <a:lnTo>
                      <a:pt x="31" y="85"/>
                    </a:lnTo>
                    <a:lnTo>
                      <a:pt x="26" y="80"/>
                    </a:lnTo>
                    <a:lnTo>
                      <a:pt x="23" y="75"/>
                    </a:lnTo>
                    <a:lnTo>
                      <a:pt x="21" y="70"/>
                    </a:lnTo>
                    <a:lnTo>
                      <a:pt x="19" y="65"/>
                    </a:lnTo>
                    <a:lnTo>
                      <a:pt x="16" y="60"/>
                    </a:lnTo>
                    <a:lnTo>
                      <a:pt x="14" y="56"/>
                    </a:lnTo>
                    <a:lnTo>
                      <a:pt x="11" y="51"/>
                    </a:lnTo>
                    <a:lnTo>
                      <a:pt x="9" y="46"/>
                    </a:lnTo>
                    <a:lnTo>
                      <a:pt x="6" y="41"/>
                    </a:lnTo>
                    <a:lnTo>
                      <a:pt x="4" y="36"/>
                    </a:lnTo>
                    <a:lnTo>
                      <a:pt x="4" y="34"/>
                    </a:lnTo>
                    <a:lnTo>
                      <a:pt x="2" y="29"/>
                    </a:lnTo>
                    <a:lnTo>
                      <a:pt x="2" y="24"/>
                    </a:lnTo>
                    <a:lnTo>
                      <a:pt x="0" y="19"/>
                    </a:lnTo>
                    <a:lnTo>
                      <a:pt x="0" y="14"/>
                    </a:lnTo>
                    <a:lnTo>
                      <a:pt x="0" y="9"/>
                    </a:lnTo>
                    <a:lnTo>
                      <a:pt x="0" y="4"/>
                    </a:lnTo>
                    <a:lnTo>
                      <a:pt x="0" y="0"/>
                    </a:lnTo>
                    <a:lnTo>
                      <a:pt x="0" y="51"/>
                    </a:lnTo>
                    <a:lnTo>
                      <a:pt x="0" y="56"/>
                    </a:lnTo>
                    <a:lnTo>
                      <a:pt x="0" y="60"/>
                    </a:lnTo>
                    <a:lnTo>
                      <a:pt x="0" y="65"/>
                    </a:lnTo>
                    <a:lnTo>
                      <a:pt x="0" y="70"/>
                    </a:lnTo>
                    <a:lnTo>
                      <a:pt x="2" y="75"/>
                    </a:lnTo>
                    <a:lnTo>
                      <a:pt x="2" y="80"/>
                    </a:lnTo>
                    <a:lnTo>
                      <a:pt x="4" y="85"/>
                    </a:lnTo>
                    <a:lnTo>
                      <a:pt x="4" y="87"/>
                    </a:lnTo>
                    <a:lnTo>
                      <a:pt x="6" y="92"/>
                    </a:lnTo>
                    <a:lnTo>
                      <a:pt x="9" y="97"/>
                    </a:lnTo>
                    <a:lnTo>
                      <a:pt x="11" y="102"/>
                    </a:lnTo>
                    <a:lnTo>
                      <a:pt x="14" y="107"/>
                    </a:lnTo>
                    <a:lnTo>
                      <a:pt x="16" y="112"/>
                    </a:lnTo>
                    <a:lnTo>
                      <a:pt x="19" y="116"/>
                    </a:lnTo>
                    <a:lnTo>
                      <a:pt x="21" y="121"/>
                    </a:lnTo>
                    <a:lnTo>
                      <a:pt x="23" y="126"/>
                    </a:lnTo>
                    <a:lnTo>
                      <a:pt x="26" y="131"/>
                    </a:lnTo>
                    <a:lnTo>
                      <a:pt x="31" y="136"/>
                    </a:lnTo>
                    <a:lnTo>
                      <a:pt x="33" y="140"/>
                    </a:lnTo>
                    <a:lnTo>
                      <a:pt x="38" y="143"/>
                    </a:lnTo>
                    <a:lnTo>
                      <a:pt x="40" y="148"/>
                    </a:lnTo>
                    <a:lnTo>
                      <a:pt x="45" y="153"/>
                    </a:lnTo>
                    <a:lnTo>
                      <a:pt x="50" y="158"/>
                    </a:lnTo>
                    <a:lnTo>
                      <a:pt x="55" y="162"/>
                    </a:lnTo>
                    <a:lnTo>
                      <a:pt x="60" y="167"/>
                    </a:lnTo>
                    <a:lnTo>
                      <a:pt x="65" y="170"/>
                    </a:lnTo>
                    <a:lnTo>
                      <a:pt x="70" y="175"/>
                    </a:lnTo>
                    <a:lnTo>
                      <a:pt x="75" y="179"/>
                    </a:lnTo>
                    <a:lnTo>
                      <a:pt x="79" y="184"/>
                    </a:lnTo>
                    <a:lnTo>
                      <a:pt x="87" y="187"/>
                    </a:lnTo>
                    <a:lnTo>
                      <a:pt x="92" y="192"/>
                    </a:lnTo>
                    <a:lnTo>
                      <a:pt x="96" y="197"/>
                    </a:lnTo>
                    <a:lnTo>
                      <a:pt x="96" y="197"/>
                    </a:lnTo>
                    <a:lnTo>
                      <a:pt x="104" y="199"/>
                    </a:lnTo>
                    <a:lnTo>
                      <a:pt x="109" y="204"/>
                    </a:lnTo>
                    <a:lnTo>
                      <a:pt x="116" y="209"/>
                    </a:lnTo>
                    <a:lnTo>
                      <a:pt x="123" y="211"/>
                    </a:lnTo>
                    <a:lnTo>
                      <a:pt x="131" y="216"/>
                    </a:lnTo>
                    <a:lnTo>
                      <a:pt x="135" y="218"/>
                    </a:lnTo>
                    <a:lnTo>
                      <a:pt x="143" y="223"/>
                    </a:lnTo>
                    <a:lnTo>
                      <a:pt x="150" y="226"/>
                    </a:lnTo>
                    <a:lnTo>
                      <a:pt x="157" y="231"/>
                    </a:lnTo>
                    <a:lnTo>
                      <a:pt x="165" y="233"/>
                    </a:lnTo>
                    <a:lnTo>
                      <a:pt x="172" y="238"/>
                    </a:lnTo>
                    <a:lnTo>
                      <a:pt x="182" y="240"/>
                    </a:lnTo>
                    <a:lnTo>
                      <a:pt x="189" y="245"/>
                    </a:lnTo>
                    <a:lnTo>
                      <a:pt x="196" y="248"/>
                    </a:lnTo>
                    <a:lnTo>
                      <a:pt x="206" y="250"/>
                    </a:lnTo>
                    <a:lnTo>
                      <a:pt x="213" y="255"/>
                    </a:lnTo>
                    <a:lnTo>
                      <a:pt x="223" y="257"/>
                    </a:lnTo>
                    <a:lnTo>
                      <a:pt x="230" y="260"/>
                    </a:lnTo>
                    <a:lnTo>
                      <a:pt x="240" y="265"/>
                    </a:lnTo>
                    <a:lnTo>
                      <a:pt x="247" y="267"/>
                    </a:lnTo>
                    <a:lnTo>
                      <a:pt x="257" y="270"/>
                    </a:lnTo>
                    <a:lnTo>
                      <a:pt x="266" y="272"/>
                    </a:lnTo>
                    <a:lnTo>
                      <a:pt x="276" y="275"/>
                    </a:lnTo>
                    <a:lnTo>
                      <a:pt x="283" y="277"/>
                    </a:lnTo>
                    <a:lnTo>
                      <a:pt x="293" y="282"/>
                    </a:lnTo>
                    <a:lnTo>
                      <a:pt x="303" y="284"/>
                    </a:lnTo>
                    <a:lnTo>
                      <a:pt x="313" y="286"/>
                    </a:lnTo>
                    <a:lnTo>
                      <a:pt x="322" y="289"/>
                    </a:lnTo>
                    <a:lnTo>
                      <a:pt x="332" y="291"/>
                    </a:lnTo>
                    <a:lnTo>
                      <a:pt x="342" y="294"/>
                    </a:lnTo>
                    <a:lnTo>
                      <a:pt x="354" y="294"/>
                    </a:lnTo>
                    <a:lnTo>
                      <a:pt x="364" y="296"/>
                    </a:lnTo>
                    <a:lnTo>
                      <a:pt x="374" y="299"/>
                    </a:lnTo>
                    <a:lnTo>
                      <a:pt x="374" y="248"/>
                    </a:lnTo>
                  </a:path>
                </a:pathLst>
              </a:custGeom>
              <a:gradFill rotWithShape="0">
                <a:gsLst>
                  <a:gs pos="0">
                    <a:srgbClr val="CC3300"/>
                  </a:gs>
                  <a:gs pos="100000">
                    <a:srgbClr val="FF9900"/>
                  </a:gs>
                </a:gsLst>
                <a:lin ang="0" scaled="1"/>
              </a:gradFill>
              <a:ln w="12700" cap="rnd" cmpd="sng">
                <a:solidFill>
                  <a:srgbClr val="99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73" name="Freeform 109"/>
              <p:cNvSpPr>
                <a:spLocks/>
              </p:cNvSpPr>
              <p:nvPr/>
            </p:nvSpPr>
            <p:spPr bwMode="auto">
              <a:xfrm>
                <a:off x="3481" y="1178"/>
                <a:ext cx="649" cy="364"/>
              </a:xfrm>
              <a:custGeom>
                <a:avLst/>
                <a:gdLst>
                  <a:gd name="T0" fmla="*/ 363 w 649"/>
                  <a:gd name="T1" fmla="*/ 360 h 364"/>
                  <a:gd name="T2" fmla="*/ 342 w 649"/>
                  <a:gd name="T3" fmla="*/ 358 h 364"/>
                  <a:gd name="T4" fmla="*/ 322 w 649"/>
                  <a:gd name="T5" fmla="*/ 353 h 364"/>
                  <a:gd name="T6" fmla="*/ 303 w 649"/>
                  <a:gd name="T7" fmla="*/ 348 h 364"/>
                  <a:gd name="T8" fmla="*/ 283 w 649"/>
                  <a:gd name="T9" fmla="*/ 341 h 364"/>
                  <a:gd name="T10" fmla="*/ 266 w 649"/>
                  <a:gd name="T11" fmla="*/ 336 h 364"/>
                  <a:gd name="T12" fmla="*/ 247 w 649"/>
                  <a:gd name="T13" fmla="*/ 331 h 364"/>
                  <a:gd name="T14" fmla="*/ 230 w 649"/>
                  <a:gd name="T15" fmla="*/ 324 h 364"/>
                  <a:gd name="T16" fmla="*/ 213 w 649"/>
                  <a:gd name="T17" fmla="*/ 319 h 364"/>
                  <a:gd name="T18" fmla="*/ 196 w 649"/>
                  <a:gd name="T19" fmla="*/ 312 h 364"/>
                  <a:gd name="T20" fmla="*/ 181 w 649"/>
                  <a:gd name="T21" fmla="*/ 304 h 364"/>
                  <a:gd name="T22" fmla="*/ 164 w 649"/>
                  <a:gd name="T23" fmla="*/ 297 h 364"/>
                  <a:gd name="T24" fmla="*/ 150 w 649"/>
                  <a:gd name="T25" fmla="*/ 290 h 364"/>
                  <a:gd name="T26" fmla="*/ 135 w 649"/>
                  <a:gd name="T27" fmla="*/ 282 h 364"/>
                  <a:gd name="T28" fmla="*/ 123 w 649"/>
                  <a:gd name="T29" fmla="*/ 275 h 364"/>
                  <a:gd name="T30" fmla="*/ 109 w 649"/>
                  <a:gd name="T31" fmla="*/ 268 h 364"/>
                  <a:gd name="T32" fmla="*/ 96 w 649"/>
                  <a:gd name="T33" fmla="*/ 261 h 364"/>
                  <a:gd name="T34" fmla="*/ 87 w 649"/>
                  <a:gd name="T35" fmla="*/ 251 h 364"/>
                  <a:gd name="T36" fmla="*/ 74 w 649"/>
                  <a:gd name="T37" fmla="*/ 244 h 364"/>
                  <a:gd name="T38" fmla="*/ 65 w 649"/>
                  <a:gd name="T39" fmla="*/ 234 h 364"/>
                  <a:gd name="T40" fmla="*/ 55 w 649"/>
                  <a:gd name="T41" fmla="*/ 227 h 364"/>
                  <a:gd name="T42" fmla="*/ 45 w 649"/>
                  <a:gd name="T43" fmla="*/ 217 h 364"/>
                  <a:gd name="T44" fmla="*/ 38 w 649"/>
                  <a:gd name="T45" fmla="*/ 208 h 364"/>
                  <a:gd name="T46" fmla="*/ 31 w 649"/>
                  <a:gd name="T47" fmla="*/ 200 h 364"/>
                  <a:gd name="T48" fmla="*/ 23 w 649"/>
                  <a:gd name="T49" fmla="*/ 191 h 364"/>
                  <a:gd name="T50" fmla="*/ 19 w 649"/>
                  <a:gd name="T51" fmla="*/ 181 h 364"/>
                  <a:gd name="T52" fmla="*/ 14 w 649"/>
                  <a:gd name="T53" fmla="*/ 171 h 364"/>
                  <a:gd name="T54" fmla="*/ 9 w 649"/>
                  <a:gd name="T55" fmla="*/ 162 h 364"/>
                  <a:gd name="T56" fmla="*/ 4 w 649"/>
                  <a:gd name="T57" fmla="*/ 152 h 364"/>
                  <a:gd name="T58" fmla="*/ 2 w 649"/>
                  <a:gd name="T59" fmla="*/ 145 h 364"/>
                  <a:gd name="T60" fmla="*/ 0 w 649"/>
                  <a:gd name="T61" fmla="*/ 135 h 364"/>
                  <a:gd name="T62" fmla="*/ 0 w 649"/>
                  <a:gd name="T63" fmla="*/ 125 h 364"/>
                  <a:gd name="T64" fmla="*/ 0 w 649"/>
                  <a:gd name="T65" fmla="*/ 116 h 364"/>
                  <a:gd name="T66" fmla="*/ 0 w 649"/>
                  <a:gd name="T67" fmla="*/ 106 h 364"/>
                  <a:gd name="T68" fmla="*/ 0 w 649"/>
                  <a:gd name="T69" fmla="*/ 96 h 364"/>
                  <a:gd name="T70" fmla="*/ 2 w 649"/>
                  <a:gd name="T71" fmla="*/ 86 h 364"/>
                  <a:gd name="T72" fmla="*/ 4 w 649"/>
                  <a:gd name="T73" fmla="*/ 77 h 364"/>
                  <a:gd name="T74" fmla="*/ 9 w 649"/>
                  <a:gd name="T75" fmla="*/ 67 h 364"/>
                  <a:gd name="T76" fmla="*/ 14 w 649"/>
                  <a:gd name="T77" fmla="*/ 57 h 364"/>
                  <a:gd name="T78" fmla="*/ 19 w 649"/>
                  <a:gd name="T79" fmla="*/ 48 h 364"/>
                  <a:gd name="T80" fmla="*/ 23 w 649"/>
                  <a:gd name="T81" fmla="*/ 41 h 364"/>
                  <a:gd name="T82" fmla="*/ 31 w 649"/>
                  <a:gd name="T83" fmla="*/ 31 h 364"/>
                  <a:gd name="T84" fmla="*/ 38 w 649"/>
                  <a:gd name="T85" fmla="*/ 21 h 364"/>
                  <a:gd name="T86" fmla="*/ 45 w 649"/>
                  <a:gd name="T87" fmla="*/ 12 h 364"/>
                  <a:gd name="T88" fmla="*/ 55 w 649"/>
                  <a:gd name="T89" fmla="*/ 4 h 364"/>
                  <a:gd name="T90" fmla="*/ 648 w 649"/>
                  <a:gd name="T91" fmla="*/ 11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9" h="364">
                    <a:moveTo>
                      <a:pt x="373" y="363"/>
                    </a:moveTo>
                    <a:lnTo>
                      <a:pt x="363" y="360"/>
                    </a:lnTo>
                    <a:lnTo>
                      <a:pt x="354" y="358"/>
                    </a:lnTo>
                    <a:lnTo>
                      <a:pt x="342" y="358"/>
                    </a:lnTo>
                    <a:lnTo>
                      <a:pt x="332" y="355"/>
                    </a:lnTo>
                    <a:lnTo>
                      <a:pt x="322" y="353"/>
                    </a:lnTo>
                    <a:lnTo>
                      <a:pt x="312" y="350"/>
                    </a:lnTo>
                    <a:lnTo>
                      <a:pt x="303" y="348"/>
                    </a:lnTo>
                    <a:lnTo>
                      <a:pt x="293" y="346"/>
                    </a:lnTo>
                    <a:lnTo>
                      <a:pt x="283" y="341"/>
                    </a:lnTo>
                    <a:lnTo>
                      <a:pt x="276" y="338"/>
                    </a:lnTo>
                    <a:lnTo>
                      <a:pt x="266" y="336"/>
                    </a:lnTo>
                    <a:lnTo>
                      <a:pt x="257" y="333"/>
                    </a:lnTo>
                    <a:lnTo>
                      <a:pt x="247" y="331"/>
                    </a:lnTo>
                    <a:lnTo>
                      <a:pt x="240" y="329"/>
                    </a:lnTo>
                    <a:lnTo>
                      <a:pt x="230" y="324"/>
                    </a:lnTo>
                    <a:lnTo>
                      <a:pt x="223" y="321"/>
                    </a:lnTo>
                    <a:lnTo>
                      <a:pt x="213" y="319"/>
                    </a:lnTo>
                    <a:lnTo>
                      <a:pt x="206" y="314"/>
                    </a:lnTo>
                    <a:lnTo>
                      <a:pt x="196" y="312"/>
                    </a:lnTo>
                    <a:lnTo>
                      <a:pt x="189" y="309"/>
                    </a:lnTo>
                    <a:lnTo>
                      <a:pt x="181" y="304"/>
                    </a:lnTo>
                    <a:lnTo>
                      <a:pt x="172" y="302"/>
                    </a:lnTo>
                    <a:lnTo>
                      <a:pt x="164" y="297"/>
                    </a:lnTo>
                    <a:lnTo>
                      <a:pt x="157" y="295"/>
                    </a:lnTo>
                    <a:lnTo>
                      <a:pt x="150" y="290"/>
                    </a:lnTo>
                    <a:lnTo>
                      <a:pt x="143" y="287"/>
                    </a:lnTo>
                    <a:lnTo>
                      <a:pt x="135" y="282"/>
                    </a:lnTo>
                    <a:lnTo>
                      <a:pt x="130" y="280"/>
                    </a:lnTo>
                    <a:lnTo>
                      <a:pt x="123" y="275"/>
                    </a:lnTo>
                    <a:lnTo>
                      <a:pt x="116" y="273"/>
                    </a:lnTo>
                    <a:lnTo>
                      <a:pt x="109" y="268"/>
                    </a:lnTo>
                    <a:lnTo>
                      <a:pt x="104" y="263"/>
                    </a:lnTo>
                    <a:lnTo>
                      <a:pt x="96" y="261"/>
                    </a:lnTo>
                    <a:lnTo>
                      <a:pt x="91" y="256"/>
                    </a:lnTo>
                    <a:lnTo>
                      <a:pt x="87" y="251"/>
                    </a:lnTo>
                    <a:lnTo>
                      <a:pt x="79" y="249"/>
                    </a:lnTo>
                    <a:lnTo>
                      <a:pt x="74" y="244"/>
                    </a:lnTo>
                    <a:lnTo>
                      <a:pt x="70" y="239"/>
                    </a:lnTo>
                    <a:lnTo>
                      <a:pt x="65" y="234"/>
                    </a:lnTo>
                    <a:lnTo>
                      <a:pt x="60" y="232"/>
                    </a:lnTo>
                    <a:lnTo>
                      <a:pt x="55" y="227"/>
                    </a:lnTo>
                    <a:lnTo>
                      <a:pt x="50" y="222"/>
                    </a:lnTo>
                    <a:lnTo>
                      <a:pt x="45" y="217"/>
                    </a:lnTo>
                    <a:lnTo>
                      <a:pt x="40" y="213"/>
                    </a:lnTo>
                    <a:lnTo>
                      <a:pt x="38" y="208"/>
                    </a:lnTo>
                    <a:lnTo>
                      <a:pt x="33" y="205"/>
                    </a:lnTo>
                    <a:lnTo>
                      <a:pt x="31" y="200"/>
                    </a:lnTo>
                    <a:lnTo>
                      <a:pt x="26" y="196"/>
                    </a:lnTo>
                    <a:lnTo>
                      <a:pt x="23" y="191"/>
                    </a:lnTo>
                    <a:lnTo>
                      <a:pt x="21" y="186"/>
                    </a:lnTo>
                    <a:lnTo>
                      <a:pt x="19" y="181"/>
                    </a:lnTo>
                    <a:lnTo>
                      <a:pt x="16" y="176"/>
                    </a:lnTo>
                    <a:lnTo>
                      <a:pt x="14" y="171"/>
                    </a:lnTo>
                    <a:lnTo>
                      <a:pt x="11" y="166"/>
                    </a:lnTo>
                    <a:lnTo>
                      <a:pt x="9" y="162"/>
                    </a:lnTo>
                    <a:lnTo>
                      <a:pt x="6" y="157"/>
                    </a:lnTo>
                    <a:lnTo>
                      <a:pt x="4" y="152"/>
                    </a:lnTo>
                    <a:lnTo>
                      <a:pt x="4" y="149"/>
                    </a:lnTo>
                    <a:lnTo>
                      <a:pt x="2" y="145"/>
                    </a:lnTo>
                    <a:lnTo>
                      <a:pt x="2" y="140"/>
                    </a:lnTo>
                    <a:lnTo>
                      <a:pt x="0" y="135"/>
                    </a:lnTo>
                    <a:lnTo>
                      <a:pt x="0" y="130"/>
                    </a:lnTo>
                    <a:lnTo>
                      <a:pt x="0" y="125"/>
                    </a:lnTo>
                    <a:lnTo>
                      <a:pt x="0" y="120"/>
                    </a:lnTo>
                    <a:lnTo>
                      <a:pt x="0" y="116"/>
                    </a:lnTo>
                    <a:lnTo>
                      <a:pt x="0" y="111"/>
                    </a:lnTo>
                    <a:lnTo>
                      <a:pt x="0" y="106"/>
                    </a:lnTo>
                    <a:lnTo>
                      <a:pt x="0" y="101"/>
                    </a:lnTo>
                    <a:lnTo>
                      <a:pt x="0" y="96"/>
                    </a:lnTo>
                    <a:lnTo>
                      <a:pt x="2" y="91"/>
                    </a:lnTo>
                    <a:lnTo>
                      <a:pt x="2" y="86"/>
                    </a:lnTo>
                    <a:lnTo>
                      <a:pt x="4" y="82"/>
                    </a:lnTo>
                    <a:lnTo>
                      <a:pt x="4" y="77"/>
                    </a:lnTo>
                    <a:lnTo>
                      <a:pt x="6" y="72"/>
                    </a:lnTo>
                    <a:lnTo>
                      <a:pt x="9" y="67"/>
                    </a:lnTo>
                    <a:lnTo>
                      <a:pt x="11" y="62"/>
                    </a:lnTo>
                    <a:lnTo>
                      <a:pt x="14" y="57"/>
                    </a:lnTo>
                    <a:lnTo>
                      <a:pt x="16" y="53"/>
                    </a:lnTo>
                    <a:lnTo>
                      <a:pt x="19" y="48"/>
                    </a:lnTo>
                    <a:lnTo>
                      <a:pt x="21" y="46"/>
                    </a:lnTo>
                    <a:lnTo>
                      <a:pt x="23" y="41"/>
                    </a:lnTo>
                    <a:lnTo>
                      <a:pt x="26" y="36"/>
                    </a:lnTo>
                    <a:lnTo>
                      <a:pt x="31" y="31"/>
                    </a:lnTo>
                    <a:lnTo>
                      <a:pt x="33" y="26"/>
                    </a:lnTo>
                    <a:lnTo>
                      <a:pt x="38" y="21"/>
                    </a:lnTo>
                    <a:lnTo>
                      <a:pt x="40" y="16"/>
                    </a:lnTo>
                    <a:lnTo>
                      <a:pt x="45" y="12"/>
                    </a:lnTo>
                    <a:lnTo>
                      <a:pt x="50" y="9"/>
                    </a:lnTo>
                    <a:lnTo>
                      <a:pt x="55" y="4"/>
                    </a:lnTo>
                    <a:lnTo>
                      <a:pt x="60" y="0"/>
                    </a:lnTo>
                    <a:lnTo>
                      <a:pt x="648" y="116"/>
                    </a:lnTo>
                    <a:lnTo>
                      <a:pt x="373" y="363"/>
                    </a:lnTo>
                  </a:path>
                </a:pathLst>
              </a:custGeom>
              <a:gradFill rotWithShape="0">
                <a:gsLst>
                  <a:gs pos="0">
                    <a:srgbClr val="FF9900"/>
                  </a:gs>
                  <a:gs pos="100000">
                    <a:srgbClr val="FFFF00"/>
                  </a:gs>
                </a:gsLst>
                <a:lin ang="18900000" scaled="1"/>
              </a:gradFill>
              <a:ln w="12700" cap="rnd" cmpd="sng">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174" name="Group 110"/>
            <p:cNvGrpSpPr>
              <a:grpSpLocks/>
            </p:cNvGrpSpPr>
            <p:nvPr/>
          </p:nvGrpSpPr>
          <p:grpSpPr bwMode="auto">
            <a:xfrm>
              <a:off x="3847" y="1293"/>
              <a:ext cx="873" cy="348"/>
              <a:chOff x="3847" y="1293"/>
              <a:chExt cx="873" cy="348"/>
            </a:xfrm>
          </p:grpSpPr>
          <p:sp>
            <p:nvSpPr>
              <p:cNvPr id="88175" name="Freeform 111"/>
              <p:cNvSpPr>
                <a:spLocks/>
              </p:cNvSpPr>
              <p:nvPr/>
            </p:nvSpPr>
            <p:spPr bwMode="auto">
              <a:xfrm>
                <a:off x="3857" y="1366"/>
                <a:ext cx="863" cy="275"/>
              </a:xfrm>
              <a:custGeom>
                <a:avLst/>
                <a:gdLst>
                  <a:gd name="T0" fmla="*/ 857 w 863"/>
                  <a:gd name="T1" fmla="*/ 118 h 275"/>
                  <a:gd name="T2" fmla="*/ 847 w 863"/>
                  <a:gd name="T3" fmla="*/ 128 h 275"/>
                  <a:gd name="T4" fmla="*/ 835 w 863"/>
                  <a:gd name="T5" fmla="*/ 135 h 275"/>
                  <a:gd name="T6" fmla="*/ 823 w 863"/>
                  <a:gd name="T7" fmla="*/ 145 h 275"/>
                  <a:gd name="T8" fmla="*/ 810 w 863"/>
                  <a:gd name="T9" fmla="*/ 152 h 275"/>
                  <a:gd name="T10" fmla="*/ 798 w 863"/>
                  <a:gd name="T11" fmla="*/ 159 h 275"/>
                  <a:gd name="T12" fmla="*/ 784 w 863"/>
                  <a:gd name="T13" fmla="*/ 167 h 275"/>
                  <a:gd name="T14" fmla="*/ 769 w 863"/>
                  <a:gd name="T15" fmla="*/ 174 h 275"/>
                  <a:gd name="T16" fmla="*/ 755 w 863"/>
                  <a:gd name="T17" fmla="*/ 181 h 275"/>
                  <a:gd name="T18" fmla="*/ 740 w 863"/>
                  <a:gd name="T19" fmla="*/ 189 h 275"/>
                  <a:gd name="T20" fmla="*/ 723 w 863"/>
                  <a:gd name="T21" fmla="*/ 196 h 275"/>
                  <a:gd name="T22" fmla="*/ 706 w 863"/>
                  <a:gd name="T23" fmla="*/ 203 h 275"/>
                  <a:gd name="T24" fmla="*/ 689 w 863"/>
                  <a:gd name="T25" fmla="*/ 208 h 275"/>
                  <a:gd name="T26" fmla="*/ 672 w 863"/>
                  <a:gd name="T27" fmla="*/ 215 h 275"/>
                  <a:gd name="T28" fmla="*/ 655 w 863"/>
                  <a:gd name="T29" fmla="*/ 220 h 275"/>
                  <a:gd name="T30" fmla="*/ 636 w 863"/>
                  <a:gd name="T31" fmla="*/ 225 h 275"/>
                  <a:gd name="T32" fmla="*/ 616 w 863"/>
                  <a:gd name="T33" fmla="*/ 232 h 275"/>
                  <a:gd name="T34" fmla="*/ 597 w 863"/>
                  <a:gd name="T35" fmla="*/ 237 h 275"/>
                  <a:gd name="T36" fmla="*/ 577 w 863"/>
                  <a:gd name="T37" fmla="*/ 242 h 275"/>
                  <a:gd name="T38" fmla="*/ 558 w 863"/>
                  <a:gd name="T39" fmla="*/ 244 h 275"/>
                  <a:gd name="T40" fmla="*/ 536 w 863"/>
                  <a:gd name="T41" fmla="*/ 249 h 275"/>
                  <a:gd name="T42" fmla="*/ 517 w 863"/>
                  <a:gd name="T43" fmla="*/ 254 h 275"/>
                  <a:gd name="T44" fmla="*/ 495 w 863"/>
                  <a:gd name="T45" fmla="*/ 257 h 275"/>
                  <a:gd name="T46" fmla="*/ 473 w 863"/>
                  <a:gd name="T47" fmla="*/ 259 h 275"/>
                  <a:gd name="T48" fmla="*/ 451 w 863"/>
                  <a:gd name="T49" fmla="*/ 261 h 275"/>
                  <a:gd name="T50" fmla="*/ 429 w 863"/>
                  <a:gd name="T51" fmla="*/ 264 h 275"/>
                  <a:gd name="T52" fmla="*/ 407 w 863"/>
                  <a:gd name="T53" fmla="*/ 266 h 275"/>
                  <a:gd name="T54" fmla="*/ 386 w 863"/>
                  <a:gd name="T55" fmla="*/ 269 h 275"/>
                  <a:gd name="T56" fmla="*/ 364 w 863"/>
                  <a:gd name="T57" fmla="*/ 271 h 275"/>
                  <a:gd name="T58" fmla="*/ 342 w 863"/>
                  <a:gd name="T59" fmla="*/ 271 h 275"/>
                  <a:gd name="T60" fmla="*/ 318 w 863"/>
                  <a:gd name="T61" fmla="*/ 271 h 275"/>
                  <a:gd name="T62" fmla="*/ 296 w 863"/>
                  <a:gd name="T63" fmla="*/ 274 h 275"/>
                  <a:gd name="T64" fmla="*/ 274 w 863"/>
                  <a:gd name="T65" fmla="*/ 274 h 275"/>
                  <a:gd name="T66" fmla="*/ 250 w 863"/>
                  <a:gd name="T67" fmla="*/ 274 h 275"/>
                  <a:gd name="T68" fmla="*/ 228 w 863"/>
                  <a:gd name="T69" fmla="*/ 271 h 275"/>
                  <a:gd name="T70" fmla="*/ 206 w 863"/>
                  <a:gd name="T71" fmla="*/ 271 h 275"/>
                  <a:gd name="T72" fmla="*/ 184 w 863"/>
                  <a:gd name="T73" fmla="*/ 271 h 275"/>
                  <a:gd name="T74" fmla="*/ 160 w 863"/>
                  <a:gd name="T75" fmla="*/ 269 h 275"/>
                  <a:gd name="T76" fmla="*/ 138 w 863"/>
                  <a:gd name="T77" fmla="*/ 266 h 275"/>
                  <a:gd name="T78" fmla="*/ 116 w 863"/>
                  <a:gd name="T79" fmla="*/ 264 h 275"/>
                  <a:gd name="T80" fmla="*/ 94 w 863"/>
                  <a:gd name="T81" fmla="*/ 261 h 275"/>
                  <a:gd name="T82" fmla="*/ 72 w 863"/>
                  <a:gd name="T83" fmla="*/ 259 h 275"/>
                  <a:gd name="T84" fmla="*/ 51 w 863"/>
                  <a:gd name="T85" fmla="*/ 257 h 275"/>
                  <a:gd name="T86" fmla="*/ 31 w 863"/>
                  <a:gd name="T87" fmla="*/ 254 h 275"/>
                  <a:gd name="T88" fmla="*/ 9 w 863"/>
                  <a:gd name="T89" fmla="*/ 249 h 275"/>
                  <a:gd name="T90" fmla="*/ 274 w 863"/>
                  <a:gd name="T9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275">
                    <a:moveTo>
                      <a:pt x="862" y="116"/>
                    </a:moveTo>
                    <a:lnTo>
                      <a:pt x="857" y="118"/>
                    </a:lnTo>
                    <a:lnTo>
                      <a:pt x="852" y="123"/>
                    </a:lnTo>
                    <a:lnTo>
                      <a:pt x="847" y="128"/>
                    </a:lnTo>
                    <a:lnTo>
                      <a:pt x="840" y="133"/>
                    </a:lnTo>
                    <a:lnTo>
                      <a:pt x="835" y="135"/>
                    </a:lnTo>
                    <a:lnTo>
                      <a:pt x="830" y="140"/>
                    </a:lnTo>
                    <a:lnTo>
                      <a:pt x="823" y="145"/>
                    </a:lnTo>
                    <a:lnTo>
                      <a:pt x="818" y="147"/>
                    </a:lnTo>
                    <a:lnTo>
                      <a:pt x="810" y="152"/>
                    </a:lnTo>
                    <a:lnTo>
                      <a:pt x="803" y="157"/>
                    </a:lnTo>
                    <a:lnTo>
                      <a:pt x="798" y="159"/>
                    </a:lnTo>
                    <a:lnTo>
                      <a:pt x="791" y="164"/>
                    </a:lnTo>
                    <a:lnTo>
                      <a:pt x="784" y="167"/>
                    </a:lnTo>
                    <a:lnTo>
                      <a:pt x="776" y="172"/>
                    </a:lnTo>
                    <a:lnTo>
                      <a:pt x="769" y="174"/>
                    </a:lnTo>
                    <a:lnTo>
                      <a:pt x="762" y="179"/>
                    </a:lnTo>
                    <a:lnTo>
                      <a:pt x="755" y="181"/>
                    </a:lnTo>
                    <a:lnTo>
                      <a:pt x="747" y="186"/>
                    </a:lnTo>
                    <a:lnTo>
                      <a:pt x="740" y="189"/>
                    </a:lnTo>
                    <a:lnTo>
                      <a:pt x="733" y="193"/>
                    </a:lnTo>
                    <a:lnTo>
                      <a:pt x="723" y="196"/>
                    </a:lnTo>
                    <a:lnTo>
                      <a:pt x="716" y="198"/>
                    </a:lnTo>
                    <a:lnTo>
                      <a:pt x="706" y="203"/>
                    </a:lnTo>
                    <a:lnTo>
                      <a:pt x="699" y="206"/>
                    </a:lnTo>
                    <a:lnTo>
                      <a:pt x="689" y="208"/>
                    </a:lnTo>
                    <a:lnTo>
                      <a:pt x="682" y="213"/>
                    </a:lnTo>
                    <a:lnTo>
                      <a:pt x="672" y="215"/>
                    </a:lnTo>
                    <a:lnTo>
                      <a:pt x="663" y="218"/>
                    </a:lnTo>
                    <a:lnTo>
                      <a:pt x="655" y="220"/>
                    </a:lnTo>
                    <a:lnTo>
                      <a:pt x="645" y="223"/>
                    </a:lnTo>
                    <a:lnTo>
                      <a:pt x="636" y="225"/>
                    </a:lnTo>
                    <a:lnTo>
                      <a:pt x="626" y="230"/>
                    </a:lnTo>
                    <a:lnTo>
                      <a:pt x="616" y="232"/>
                    </a:lnTo>
                    <a:lnTo>
                      <a:pt x="607" y="235"/>
                    </a:lnTo>
                    <a:lnTo>
                      <a:pt x="597" y="237"/>
                    </a:lnTo>
                    <a:lnTo>
                      <a:pt x="587" y="240"/>
                    </a:lnTo>
                    <a:lnTo>
                      <a:pt x="577" y="242"/>
                    </a:lnTo>
                    <a:lnTo>
                      <a:pt x="568" y="242"/>
                    </a:lnTo>
                    <a:lnTo>
                      <a:pt x="558" y="244"/>
                    </a:lnTo>
                    <a:lnTo>
                      <a:pt x="548" y="247"/>
                    </a:lnTo>
                    <a:lnTo>
                      <a:pt x="536" y="249"/>
                    </a:lnTo>
                    <a:lnTo>
                      <a:pt x="526" y="252"/>
                    </a:lnTo>
                    <a:lnTo>
                      <a:pt x="517" y="254"/>
                    </a:lnTo>
                    <a:lnTo>
                      <a:pt x="504" y="254"/>
                    </a:lnTo>
                    <a:lnTo>
                      <a:pt x="495" y="257"/>
                    </a:lnTo>
                    <a:lnTo>
                      <a:pt x="485" y="259"/>
                    </a:lnTo>
                    <a:lnTo>
                      <a:pt x="473" y="259"/>
                    </a:lnTo>
                    <a:lnTo>
                      <a:pt x="463" y="261"/>
                    </a:lnTo>
                    <a:lnTo>
                      <a:pt x="451" y="261"/>
                    </a:lnTo>
                    <a:lnTo>
                      <a:pt x="441" y="264"/>
                    </a:lnTo>
                    <a:lnTo>
                      <a:pt x="429" y="264"/>
                    </a:lnTo>
                    <a:lnTo>
                      <a:pt x="419" y="266"/>
                    </a:lnTo>
                    <a:lnTo>
                      <a:pt x="407" y="266"/>
                    </a:lnTo>
                    <a:lnTo>
                      <a:pt x="398" y="269"/>
                    </a:lnTo>
                    <a:lnTo>
                      <a:pt x="386" y="269"/>
                    </a:lnTo>
                    <a:lnTo>
                      <a:pt x="376" y="269"/>
                    </a:lnTo>
                    <a:lnTo>
                      <a:pt x="364" y="271"/>
                    </a:lnTo>
                    <a:lnTo>
                      <a:pt x="352" y="271"/>
                    </a:lnTo>
                    <a:lnTo>
                      <a:pt x="342" y="271"/>
                    </a:lnTo>
                    <a:lnTo>
                      <a:pt x="330" y="271"/>
                    </a:lnTo>
                    <a:lnTo>
                      <a:pt x="318" y="271"/>
                    </a:lnTo>
                    <a:lnTo>
                      <a:pt x="308" y="274"/>
                    </a:lnTo>
                    <a:lnTo>
                      <a:pt x="296" y="274"/>
                    </a:lnTo>
                    <a:lnTo>
                      <a:pt x="284" y="274"/>
                    </a:lnTo>
                    <a:lnTo>
                      <a:pt x="274" y="274"/>
                    </a:lnTo>
                    <a:lnTo>
                      <a:pt x="262" y="274"/>
                    </a:lnTo>
                    <a:lnTo>
                      <a:pt x="250" y="274"/>
                    </a:lnTo>
                    <a:lnTo>
                      <a:pt x="240" y="274"/>
                    </a:lnTo>
                    <a:lnTo>
                      <a:pt x="228" y="271"/>
                    </a:lnTo>
                    <a:lnTo>
                      <a:pt x="216" y="271"/>
                    </a:lnTo>
                    <a:lnTo>
                      <a:pt x="206" y="271"/>
                    </a:lnTo>
                    <a:lnTo>
                      <a:pt x="194" y="271"/>
                    </a:lnTo>
                    <a:lnTo>
                      <a:pt x="184" y="271"/>
                    </a:lnTo>
                    <a:lnTo>
                      <a:pt x="172" y="269"/>
                    </a:lnTo>
                    <a:lnTo>
                      <a:pt x="160" y="269"/>
                    </a:lnTo>
                    <a:lnTo>
                      <a:pt x="150" y="269"/>
                    </a:lnTo>
                    <a:lnTo>
                      <a:pt x="138" y="266"/>
                    </a:lnTo>
                    <a:lnTo>
                      <a:pt x="128" y="266"/>
                    </a:lnTo>
                    <a:lnTo>
                      <a:pt x="116" y="264"/>
                    </a:lnTo>
                    <a:lnTo>
                      <a:pt x="106" y="264"/>
                    </a:lnTo>
                    <a:lnTo>
                      <a:pt x="94" y="261"/>
                    </a:lnTo>
                    <a:lnTo>
                      <a:pt x="85" y="261"/>
                    </a:lnTo>
                    <a:lnTo>
                      <a:pt x="72" y="259"/>
                    </a:lnTo>
                    <a:lnTo>
                      <a:pt x="63" y="259"/>
                    </a:lnTo>
                    <a:lnTo>
                      <a:pt x="51" y="257"/>
                    </a:lnTo>
                    <a:lnTo>
                      <a:pt x="41" y="254"/>
                    </a:lnTo>
                    <a:lnTo>
                      <a:pt x="31" y="254"/>
                    </a:lnTo>
                    <a:lnTo>
                      <a:pt x="19" y="252"/>
                    </a:lnTo>
                    <a:lnTo>
                      <a:pt x="9" y="249"/>
                    </a:lnTo>
                    <a:lnTo>
                      <a:pt x="0" y="247"/>
                    </a:lnTo>
                    <a:lnTo>
                      <a:pt x="274" y="0"/>
                    </a:lnTo>
                    <a:lnTo>
                      <a:pt x="862" y="116"/>
                    </a:lnTo>
                  </a:path>
                </a:pathLst>
              </a:custGeom>
              <a:solidFill>
                <a:srgbClr val="969696">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76" name="Freeform 112"/>
              <p:cNvSpPr>
                <a:spLocks/>
              </p:cNvSpPr>
              <p:nvPr/>
            </p:nvSpPr>
            <p:spPr bwMode="auto">
              <a:xfrm>
                <a:off x="3847" y="1409"/>
                <a:ext cx="862" cy="210"/>
              </a:xfrm>
              <a:custGeom>
                <a:avLst/>
                <a:gdLst>
                  <a:gd name="T0" fmla="*/ 851 w 862"/>
                  <a:gd name="T1" fmla="*/ 7 h 210"/>
                  <a:gd name="T2" fmla="*/ 834 w 862"/>
                  <a:gd name="T3" fmla="*/ 19 h 210"/>
                  <a:gd name="T4" fmla="*/ 817 w 862"/>
                  <a:gd name="T5" fmla="*/ 31 h 210"/>
                  <a:gd name="T6" fmla="*/ 797 w 862"/>
                  <a:gd name="T7" fmla="*/ 43 h 210"/>
                  <a:gd name="T8" fmla="*/ 775 w 862"/>
                  <a:gd name="T9" fmla="*/ 56 h 210"/>
                  <a:gd name="T10" fmla="*/ 754 w 862"/>
                  <a:gd name="T11" fmla="*/ 65 h 210"/>
                  <a:gd name="T12" fmla="*/ 732 w 862"/>
                  <a:gd name="T13" fmla="*/ 77 h 210"/>
                  <a:gd name="T14" fmla="*/ 705 w 862"/>
                  <a:gd name="T15" fmla="*/ 87 h 210"/>
                  <a:gd name="T16" fmla="*/ 681 w 862"/>
                  <a:gd name="T17" fmla="*/ 97 h 210"/>
                  <a:gd name="T18" fmla="*/ 654 w 862"/>
                  <a:gd name="T19" fmla="*/ 104 h 210"/>
                  <a:gd name="T20" fmla="*/ 625 w 862"/>
                  <a:gd name="T21" fmla="*/ 114 h 210"/>
                  <a:gd name="T22" fmla="*/ 596 w 862"/>
                  <a:gd name="T23" fmla="*/ 121 h 210"/>
                  <a:gd name="T24" fmla="*/ 567 w 862"/>
                  <a:gd name="T25" fmla="*/ 126 h 210"/>
                  <a:gd name="T26" fmla="*/ 535 w 862"/>
                  <a:gd name="T27" fmla="*/ 133 h 210"/>
                  <a:gd name="T28" fmla="*/ 504 w 862"/>
                  <a:gd name="T29" fmla="*/ 138 h 210"/>
                  <a:gd name="T30" fmla="*/ 472 w 862"/>
                  <a:gd name="T31" fmla="*/ 143 h 210"/>
                  <a:gd name="T32" fmla="*/ 441 w 862"/>
                  <a:gd name="T33" fmla="*/ 148 h 210"/>
                  <a:gd name="T34" fmla="*/ 407 w 862"/>
                  <a:gd name="T35" fmla="*/ 150 h 210"/>
                  <a:gd name="T36" fmla="*/ 376 w 862"/>
                  <a:gd name="T37" fmla="*/ 153 h 210"/>
                  <a:gd name="T38" fmla="*/ 342 w 862"/>
                  <a:gd name="T39" fmla="*/ 155 h 210"/>
                  <a:gd name="T40" fmla="*/ 308 w 862"/>
                  <a:gd name="T41" fmla="*/ 158 h 210"/>
                  <a:gd name="T42" fmla="*/ 274 w 862"/>
                  <a:gd name="T43" fmla="*/ 158 h 210"/>
                  <a:gd name="T44" fmla="*/ 240 w 862"/>
                  <a:gd name="T45" fmla="*/ 158 h 210"/>
                  <a:gd name="T46" fmla="*/ 206 w 862"/>
                  <a:gd name="T47" fmla="*/ 155 h 210"/>
                  <a:gd name="T48" fmla="*/ 172 w 862"/>
                  <a:gd name="T49" fmla="*/ 153 h 210"/>
                  <a:gd name="T50" fmla="*/ 138 w 862"/>
                  <a:gd name="T51" fmla="*/ 150 h 210"/>
                  <a:gd name="T52" fmla="*/ 106 w 862"/>
                  <a:gd name="T53" fmla="*/ 148 h 210"/>
                  <a:gd name="T54" fmla="*/ 72 w 862"/>
                  <a:gd name="T55" fmla="*/ 143 h 210"/>
                  <a:gd name="T56" fmla="*/ 41 w 862"/>
                  <a:gd name="T57" fmla="*/ 138 h 210"/>
                  <a:gd name="T58" fmla="*/ 9 w 862"/>
                  <a:gd name="T59" fmla="*/ 133 h 210"/>
                  <a:gd name="T60" fmla="*/ 9 w 862"/>
                  <a:gd name="T61" fmla="*/ 184 h 210"/>
                  <a:gd name="T62" fmla="*/ 41 w 862"/>
                  <a:gd name="T63" fmla="*/ 189 h 210"/>
                  <a:gd name="T64" fmla="*/ 72 w 862"/>
                  <a:gd name="T65" fmla="*/ 194 h 210"/>
                  <a:gd name="T66" fmla="*/ 106 w 862"/>
                  <a:gd name="T67" fmla="*/ 199 h 210"/>
                  <a:gd name="T68" fmla="*/ 138 w 862"/>
                  <a:gd name="T69" fmla="*/ 201 h 210"/>
                  <a:gd name="T70" fmla="*/ 172 w 862"/>
                  <a:gd name="T71" fmla="*/ 204 h 210"/>
                  <a:gd name="T72" fmla="*/ 206 w 862"/>
                  <a:gd name="T73" fmla="*/ 206 h 210"/>
                  <a:gd name="T74" fmla="*/ 240 w 862"/>
                  <a:gd name="T75" fmla="*/ 209 h 210"/>
                  <a:gd name="T76" fmla="*/ 274 w 862"/>
                  <a:gd name="T77" fmla="*/ 209 h 210"/>
                  <a:gd name="T78" fmla="*/ 308 w 862"/>
                  <a:gd name="T79" fmla="*/ 209 h 210"/>
                  <a:gd name="T80" fmla="*/ 342 w 862"/>
                  <a:gd name="T81" fmla="*/ 206 h 210"/>
                  <a:gd name="T82" fmla="*/ 376 w 862"/>
                  <a:gd name="T83" fmla="*/ 204 h 210"/>
                  <a:gd name="T84" fmla="*/ 407 w 862"/>
                  <a:gd name="T85" fmla="*/ 201 h 210"/>
                  <a:gd name="T86" fmla="*/ 441 w 862"/>
                  <a:gd name="T87" fmla="*/ 199 h 210"/>
                  <a:gd name="T88" fmla="*/ 472 w 862"/>
                  <a:gd name="T89" fmla="*/ 194 h 210"/>
                  <a:gd name="T90" fmla="*/ 504 w 862"/>
                  <a:gd name="T91" fmla="*/ 189 h 210"/>
                  <a:gd name="T92" fmla="*/ 535 w 862"/>
                  <a:gd name="T93" fmla="*/ 184 h 210"/>
                  <a:gd name="T94" fmla="*/ 567 w 862"/>
                  <a:gd name="T95" fmla="*/ 177 h 210"/>
                  <a:gd name="T96" fmla="*/ 596 w 862"/>
                  <a:gd name="T97" fmla="*/ 172 h 210"/>
                  <a:gd name="T98" fmla="*/ 625 w 862"/>
                  <a:gd name="T99" fmla="*/ 165 h 210"/>
                  <a:gd name="T100" fmla="*/ 654 w 862"/>
                  <a:gd name="T101" fmla="*/ 155 h 210"/>
                  <a:gd name="T102" fmla="*/ 681 w 862"/>
                  <a:gd name="T103" fmla="*/ 148 h 210"/>
                  <a:gd name="T104" fmla="*/ 705 w 862"/>
                  <a:gd name="T105" fmla="*/ 138 h 210"/>
                  <a:gd name="T106" fmla="*/ 732 w 862"/>
                  <a:gd name="T107" fmla="*/ 129 h 210"/>
                  <a:gd name="T108" fmla="*/ 754 w 862"/>
                  <a:gd name="T109" fmla="*/ 116 h 210"/>
                  <a:gd name="T110" fmla="*/ 775 w 862"/>
                  <a:gd name="T111" fmla="*/ 107 h 210"/>
                  <a:gd name="T112" fmla="*/ 797 w 862"/>
                  <a:gd name="T113" fmla="*/ 94 h 210"/>
                  <a:gd name="T114" fmla="*/ 817 w 862"/>
                  <a:gd name="T115" fmla="*/ 82 h 210"/>
                  <a:gd name="T116" fmla="*/ 834 w 862"/>
                  <a:gd name="T117" fmla="*/ 70 h 210"/>
                  <a:gd name="T118" fmla="*/ 851 w 862"/>
                  <a:gd name="T119" fmla="*/ 58 h 210"/>
                  <a:gd name="T120" fmla="*/ 861 w 862"/>
                  <a:gd name="T121"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62" h="210">
                    <a:moveTo>
                      <a:pt x="861" y="0"/>
                    </a:moveTo>
                    <a:lnTo>
                      <a:pt x="856" y="2"/>
                    </a:lnTo>
                    <a:lnTo>
                      <a:pt x="851" y="7"/>
                    </a:lnTo>
                    <a:lnTo>
                      <a:pt x="846" y="12"/>
                    </a:lnTo>
                    <a:lnTo>
                      <a:pt x="839" y="17"/>
                    </a:lnTo>
                    <a:lnTo>
                      <a:pt x="834" y="19"/>
                    </a:lnTo>
                    <a:lnTo>
                      <a:pt x="829" y="24"/>
                    </a:lnTo>
                    <a:lnTo>
                      <a:pt x="822" y="29"/>
                    </a:lnTo>
                    <a:lnTo>
                      <a:pt x="817" y="31"/>
                    </a:lnTo>
                    <a:lnTo>
                      <a:pt x="809" y="36"/>
                    </a:lnTo>
                    <a:lnTo>
                      <a:pt x="802" y="41"/>
                    </a:lnTo>
                    <a:lnTo>
                      <a:pt x="797" y="43"/>
                    </a:lnTo>
                    <a:lnTo>
                      <a:pt x="790" y="48"/>
                    </a:lnTo>
                    <a:lnTo>
                      <a:pt x="783" y="51"/>
                    </a:lnTo>
                    <a:lnTo>
                      <a:pt x="775" y="56"/>
                    </a:lnTo>
                    <a:lnTo>
                      <a:pt x="768" y="58"/>
                    </a:lnTo>
                    <a:lnTo>
                      <a:pt x="761" y="63"/>
                    </a:lnTo>
                    <a:lnTo>
                      <a:pt x="754" y="65"/>
                    </a:lnTo>
                    <a:lnTo>
                      <a:pt x="746" y="70"/>
                    </a:lnTo>
                    <a:lnTo>
                      <a:pt x="739" y="73"/>
                    </a:lnTo>
                    <a:lnTo>
                      <a:pt x="732" y="77"/>
                    </a:lnTo>
                    <a:lnTo>
                      <a:pt x="722" y="80"/>
                    </a:lnTo>
                    <a:lnTo>
                      <a:pt x="715" y="82"/>
                    </a:lnTo>
                    <a:lnTo>
                      <a:pt x="705" y="87"/>
                    </a:lnTo>
                    <a:lnTo>
                      <a:pt x="698" y="90"/>
                    </a:lnTo>
                    <a:lnTo>
                      <a:pt x="688" y="92"/>
                    </a:lnTo>
                    <a:lnTo>
                      <a:pt x="681" y="97"/>
                    </a:lnTo>
                    <a:lnTo>
                      <a:pt x="671" y="99"/>
                    </a:lnTo>
                    <a:lnTo>
                      <a:pt x="662" y="102"/>
                    </a:lnTo>
                    <a:lnTo>
                      <a:pt x="654" y="104"/>
                    </a:lnTo>
                    <a:lnTo>
                      <a:pt x="645" y="107"/>
                    </a:lnTo>
                    <a:lnTo>
                      <a:pt x="635" y="109"/>
                    </a:lnTo>
                    <a:lnTo>
                      <a:pt x="625" y="114"/>
                    </a:lnTo>
                    <a:lnTo>
                      <a:pt x="616" y="116"/>
                    </a:lnTo>
                    <a:lnTo>
                      <a:pt x="606" y="119"/>
                    </a:lnTo>
                    <a:lnTo>
                      <a:pt x="596" y="121"/>
                    </a:lnTo>
                    <a:lnTo>
                      <a:pt x="586" y="124"/>
                    </a:lnTo>
                    <a:lnTo>
                      <a:pt x="577" y="126"/>
                    </a:lnTo>
                    <a:lnTo>
                      <a:pt x="567" y="126"/>
                    </a:lnTo>
                    <a:lnTo>
                      <a:pt x="557" y="129"/>
                    </a:lnTo>
                    <a:lnTo>
                      <a:pt x="548" y="131"/>
                    </a:lnTo>
                    <a:lnTo>
                      <a:pt x="535" y="133"/>
                    </a:lnTo>
                    <a:lnTo>
                      <a:pt x="526" y="136"/>
                    </a:lnTo>
                    <a:lnTo>
                      <a:pt x="516" y="138"/>
                    </a:lnTo>
                    <a:lnTo>
                      <a:pt x="504" y="138"/>
                    </a:lnTo>
                    <a:lnTo>
                      <a:pt x="494" y="141"/>
                    </a:lnTo>
                    <a:lnTo>
                      <a:pt x="484" y="143"/>
                    </a:lnTo>
                    <a:lnTo>
                      <a:pt x="472" y="143"/>
                    </a:lnTo>
                    <a:lnTo>
                      <a:pt x="463" y="146"/>
                    </a:lnTo>
                    <a:lnTo>
                      <a:pt x="450" y="146"/>
                    </a:lnTo>
                    <a:lnTo>
                      <a:pt x="441" y="148"/>
                    </a:lnTo>
                    <a:lnTo>
                      <a:pt x="429" y="148"/>
                    </a:lnTo>
                    <a:lnTo>
                      <a:pt x="419" y="150"/>
                    </a:lnTo>
                    <a:lnTo>
                      <a:pt x="407" y="150"/>
                    </a:lnTo>
                    <a:lnTo>
                      <a:pt x="397" y="153"/>
                    </a:lnTo>
                    <a:lnTo>
                      <a:pt x="385" y="153"/>
                    </a:lnTo>
                    <a:lnTo>
                      <a:pt x="376" y="153"/>
                    </a:lnTo>
                    <a:lnTo>
                      <a:pt x="363" y="155"/>
                    </a:lnTo>
                    <a:lnTo>
                      <a:pt x="351" y="155"/>
                    </a:lnTo>
                    <a:lnTo>
                      <a:pt x="342" y="155"/>
                    </a:lnTo>
                    <a:lnTo>
                      <a:pt x="329" y="155"/>
                    </a:lnTo>
                    <a:lnTo>
                      <a:pt x="317" y="155"/>
                    </a:lnTo>
                    <a:lnTo>
                      <a:pt x="308" y="158"/>
                    </a:lnTo>
                    <a:lnTo>
                      <a:pt x="295" y="158"/>
                    </a:lnTo>
                    <a:lnTo>
                      <a:pt x="283" y="158"/>
                    </a:lnTo>
                    <a:lnTo>
                      <a:pt x="274" y="158"/>
                    </a:lnTo>
                    <a:lnTo>
                      <a:pt x="261" y="158"/>
                    </a:lnTo>
                    <a:lnTo>
                      <a:pt x="249" y="158"/>
                    </a:lnTo>
                    <a:lnTo>
                      <a:pt x="240" y="158"/>
                    </a:lnTo>
                    <a:lnTo>
                      <a:pt x="227" y="155"/>
                    </a:lnTo>
                    <a:lnTo>
                      <a:pt x="215" y="155"/>
                    </a:lnTo>
                    <a:lnTo>
                      <a:pt x="206" y="155"/>
                    </a:lnTo>
                    <a:lnTo>
                      <a:pt x="193" y="155"/>
                    </a:lnTo>
                    <a:lnTo>
                      <a:pt x="184" y="155"/>
                    </a:lnTo>
                    <a:lnTo>
                      <a:pt x="172" y="153"/>
                    </a:lnTo>
                    <a:lnTo>
                      <a:pt x="159" y="153"/>
                    </a:lnTo>
                    <a:lnTo>
                      <a:pt x="150" y="153"/>
                    </a:lnTo>
                    <a:lnTo>
                      <a:pt x="138" y="150"/>
                    </a:lnTo>
                    <a:lnTo>
                      <a:pt x="128" y="150"/>
                    </a:lnTo>
                    <a:lnTo>
                      <a:pt x="116" y="148"/>
                    </a:lnTo>
                    <a:lnTo>
                      <a:pt x="106" y="148"/>
                    </a:lnTo>
                    <a:lnTo>
                      <a:pt x="94" y="146"/>
                    </a:lnTo>
                    <a:lnTo>
                      <a:pt x="85" y="146"/>
                    </a:lnTo>
                    <a:lnTo>
                      <a:pt x="72" y="143"/>
                    </a:lnTo>
                    <a:lnTo>
                      <a:pt x="63" y="143"/>
                    </a:lnTo>
                    <a:lnTo>
                      <a:pt x="51" y="141"/>
                    </a:lnTo>
                    <a:lnTo>
                      <a:pt x="41" y="138"/>
                    </a:lnTo>
                    <a:lnTo>
                      <a:pt x="31" y="138"/>
                    </a:lnTo>
                    <a:lnTo>
                      <a:pt x="19" y="136"/>
                    </a:lnTo>
                    <a:lnTo>
                      <a:pt x="9" y="133"/>
                    </a:lnTo>
                    <a:lnTo>
                      <a:pt x="0" y="131"/>
                    </a:lnTo>
                    <a:lnTo>
                      <a:pt x="0" y="182"/>
                    </a:lnTo>
                    <a:lnTo>
                      <a:pt x="9" y="184"/>
                    </a:lnTo>
                    <a:lnTo>
                      <a:pt x="19" y="187"/>
                    </a:lnTo>
                    <a:lnTo>
                      <a:pt x="31" y="189"/>
                    </a:lnTo>
                    <a:lnTo>
                      <a:pt x="41" y="189"/>
                    </a:lnTo>
                    <a:lnTo>
                      <a:pt x="51" y="191"/>
                    </a:lnTo>
                    <a:lnTo>
                      <a:pt x="63" y="194"/>
                    </a:lnTo>
                    <a:lnTo>
                      <a:pt x="72" y="194"/>
                    </a:lnTo>
                    <a:lnTo>
                      <a:pt x="85" y="196"/>
                    </a:lnTo>
                    <a:lnTo>
                      <a:pt x="94" y="196"/>
                    </a:lnTo>
                    <a:lnTo>
                      <a:pt x="106" y="199"/>
                    </a:lnTo>
                    <a:lnTo>
                      <a:pt x="116" y="199"/>
                    </a:lnTo>
                    <a:lnTo>
                      <a:pt x="128" y="201"/>
                    </a:lnTo>
                    <a:lnTo>
                      <a:pt x="138" y="201"/>
                    </a:lnTo>
                    <a:lnTo>
                      <a:pt x="150" y="204"/>
                    </a:lnTo>
                    <a:lnTo>
                      <a:pt x="159" y="204"/>
                    </a:lnTo>
                    <a:lnTo>
                      <a:pt x="172" y="204"/>
                    </a:lnTo>
                    <a:lnTo>
                      <a:pt x="184" y="206"/>
                    </a:lnTo>
                    <a:lnTo>
                      <a:pt x="193" y="206"/>
                    </a:lnTo>
                    <a:lnTo>
                      <a:pt x="206" y="206"/>
                    </a:lnTo>
                    <a:lnTo>
                      <a:pt x="215" y="206"/>
                    </a:lnTo>
                    <a:lnTo>
                      <a:pt x="227" y="206"/>
                    </a:lnTo>
                    <a:lnTo>
                      <a:pt x="240" y="209"/>
                    </a:lnTo>
                    <a:lnTo>
                      <a:pt x="249" y="209"/>
                    </a:lnTo>
                    <a:lnTo>
                      <a:pt x="261" y="209"/>
                    </a:lnTo>
                    <a:lnTo>
                      <a:pt x="274" y="209"/>
                    </a:lnTo>
                    <a:lnTo>
                      <a:pt x="283" y="209"/>
                    </a:lnTo>
                    <a:lnTo>
                      <a:pt x="295" y="209"/>
                    </a:lnTo>
                    <a:lnTo>
                      <a:pt x="308" y="209"/>
                    </a:lnTo>
                    <a:lnTo>
                      <a:pt x="317" y="206"/>
                    </a:lnTo>
                    <a:lnTo>
                      <a:pt x="329" y="206"/>
                    </a:lnTo>
                    <a:lnTo>
                      <a:pt x="342" y="206"/>
                    </a:lnTo>
                    <a:lnTo>
                      <a:pt x="351" y="206"/>
                    </a:lnTo>
                    <a:lnTo>
                      <a:pt x="363" y="206"/>
                    </a:lnTo>
                    <a:lnTo>
                      <a:pt x="376" y="204"/>
                    </a:lnTo>
                    <a:lnTo>
                      <a:pt x="385" y="204"/>
                    </a:lnTo>
                    <a:lnTo>
                      <a:pt x="397" y="204"/>
                    </a:lnTo>
                    <a:lnTo>
                      <a:pt x="407" y="201"/>
                    </a:lnTo>
                    <a:lnTo>
                      <a:pt x="419" y="201"/>
                    </a:lnTo>
                    <a:lnTo>
                      <a:pt x="429" y="199"/>
                    </a:lnTo>
                    <a:lnTo>
                      <a:pt x="441" y="199"/>
                    </a:lnTo>
                    <a:lnTo>
                      <a:pt x="450" y="196"/>
                    </a:lnTo>
                    <a:lnTo>
                      <a:pt x="463" y="196"/>
                    </a:lnTo>
                    <a:lnTo>
                      <a:pt x="472" y="194"/>
                    </a:lnTo>
                    <a:lnTo>
                      <a:pt x="484" y="194"/>
                    </a:lnTo>
                    <a:lnTo>
                      <a:pt x="494" y="191"/>
                    </a:lnTo>
                    <a:lnTo>
                      <a:pt x="504" y="189"/>
                    </a:lnTo>
                    <a:lnTo>
                      <a:pt x="516" y="189"/>
                    </a:lnTo>
                    <a:lnTo>
                      <a:pt x="526" y="187"/>
                    </a:lnTo>
                    <a:lnTo>
                      <a:pt x="535" y="184"/>
                    </a:lnTo>
                    <a:lnTo>
                      <a:pt x="548" y="182"/>
                    </a:lnTo>
                    <a:lnTo>
                      <a:pt x="557" y="179"/>
                    </a:lnTo>
                    <a:lnTo>
                      <a:pt x="567" y="177"/>
                    </a:lnTo>
                    <a:lnTo>
                      <a:pt x="577" y="177"/>
                    </a:lnTo>
                    <a:lnTo>
                      <a:pt x="586" y="174"/>
                    </a:lnTo>
                    <a:lnTo>
                      <a:pt x="596" y="172"/>
                    </a:lnTo>
                    <a:lnTo>
                      <a:pt x="606" y="170"/>
                    </a:lnTo>
                    <a:lnTo>
                      <a:pt x="616" y="168"/>
                    </a:lnTo>
                    <a:lnTo>
                      <a:pt x="625" y="165"/>
                    </a:lnTo>
                    <a:lnTo>
                      <a:pt x="635" y="160"/>
                    </a:lnTo>
                    <a:lnTo>
                      <a:pt x="645" y="158"/>
                    </a:lnTo>
                    <a:lnTo>
                      <a:pt x="654" y="155"/>
                    </a:lnTo>
                    <a:lnTo>
                      <a:pt x="662" y="153"/>
                    </a:lnTo>
                    <a:lnTo>
                      <a:pt x="671" y="150"/>
                    </a:lnTo>
                    <a:lnTo>
                      <a:pt x="681" y="148"/>
                    </a:lnTo>
                    <a:lnTo>
                      <a:pt x="688" y="143"/>
                    </a:lnTo>
                    <a:lnTo>
                      <a:pt x="698" y="141"/>
                    </a:lnTo>
                    <a:lnTo>
                      <a:pt x="705" y="138"/>
                    </a:lnTo>
                    <a:lnTo>
                      <a:pt x="715" y="133"/>
                    </a:lnTo>
                    <a:lnTo>
                      <a:pt x="722" y="131"/>
                    </a:lnTo>
                    <a:lnTo>
                      <a:pt x="732" y="129"/>
                    </a:lnTo>
                    <a:lnTo>
                      <a:pt x="739" y="124"/>
                    </a:lnTo>
                    <a:lnTo>
                      <a:pt x="746" y="121"/>
                    </a:lnTo>
                    <a:lnTo>
                      <a:pt x="754" y="116"/>
                    </a:lnTo>
                    <a:lnTo>
                      <a:pt x="761" y="114"/>
                    </a:lnTo>
                    <a:lnTo>
                      <a:pt x="768" y="109"/>
                    </a:lnTo>
                    <a:lnTo>
                      <a:pt x="775" y="107"/>
                    </a:lnTo>
                    <a:lnTo>
                      <a:pt x="783" y="102"/>
                    </a:lnTo>
                    <a:lnTo>
                      <a:pt x="790" y="99"/>
                    </a:lnTo>
                    <a:lnTo>
                      <a:pt x="797" y="94"/>
                    </a:lnTo>
                    <a:lnTo>
                      <a:pt x="802" y="92"/>
                    </a:lnTo>
                    <a:lnTo>
                      <a:pt x="809" y="87"/>
                    </a:lnTo>
                    <a:lnTo>
                      <a:pt x="817" y="82"/>
                    </a:lnTo>
                    <a:lnTo>
                      <a:pt x="822" y="80"/>
                    </a:lnTo>
                    <a:lnTo>
                      <a:pt x="829" y="75"/>
                    </a:lnTo>
                    <a:lnTo>
                      <a:pt x="834" y="70"/>
                    </a:lnTo>
                    <a:lnTo>
                      <a:pt x="839" y="68"/>
                    </a:lnTo>
                    <a:lnTo>
                      <a:pt x="846" y="63"/>
                    </a:lnTo>
                    <a:lnTo>
                      <a:pt x="851" y="58"/>
                    </a:lnTo>
                    <a:lnTo>
                      <a:pt x="856" y="53"/>
                    </a:lnTo>
                    <a:lnTo>
                      <a:pt x="861" y="51"/>
                    </a:lnTo>
                    <a:lnTo>
                      <a:pt x="861" y="0"/>
                    </a:lnTo>
                  </a:path>
                </a:pathLst>
              </a:custGeom>
              <a:gradFill rotWithShape="0">
                <a:gsLst>
                  <a:gs pos="0">
                    <a:srgbClr val="FF9900"/>
                  </a:gs>
                  <a:gs pos="50000">
                    <a:srgbClr val="CC3300"/>
                  </a:gs>
                  <a:gs pos="100000">
                    <a:srgbClr val="FF9900"/>
                  </a:gs>
                </a:gsLst>
                <a:lin ang="0" scaled="1"/>
              </a:gradFill>
              <a:ln w="12700" cap="rnd" cmpd="sng">
                <a:solidFill>
                  <a:srgbClr val="99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77" name="Freeform 113"/>
              <p:cNvSpPr>
                <a:spLocks/>
              </p:cNvSpPr>
              <p:nvPr/>
            </p:nvSpPr>
            <p:spPr bwMode="auto">
              <a:xfrm>
                <a:off x="3847" y="1293"/>
                <a:ext cx="862" cy="275"/>
              </a:xfrm>
              <a:custGeom>
                <a:avLst/>
                <a:gdLst>
                  <a:gd name="T0" fmla="*/ 856 w 862"/>
                  <a:gd name="T1" fmla="*/ 118 h 275"/>
                  <a:gd name="T2" fmla="*/ 846 w 862"/>
                  <a:gd name="T3" fmla="*/ 128 h 275"/>
                  <a:gd name="T4" fmla="*/ 834 w 862"/>
                  <a:gd name="T5" fmla="*/ 135 h 275"/>
                  <a:gd name="T6" fmla="*/ 822 w 862"/>
                  <a:gd name="T7" fmla="*/ 145 h 275"/>
                  <a:gd name="T8" fmla="*/ 809 w 862"/>
                  <a:gd name="T9" fmla="*/ 152 h 275"/>
                  <a:gd name="T10" fmla="*/ 797 w 862"/>
                  <a:gd name="T11" fmla="*/ 159 h 275"/>
                  <a:gd name="T12" fmla="*/ 783 w 862"/>
                  <a:gd name="T13" fmla="*/ 167 h 275"/>
                  <a:gd name="T14" fmla="*/ 768 w 862"/>
                  <a:gd name="T15" fmla="*/ 174 h 275"/>
                  <a:gd name="T16" fmla="*/ 754 w 862"/>
                  <a:gd name="T17" fmla="*/ 181 h 275"/>
                  <a:gd name="T18" fmla="*/ 739 w 862"/>
                  <a:gd name="T19" fmla="*/ 189 h 275"/>
                  <a:gd name="T20" fmla="*/ 722 w 862"/>
                  <a:gd name="T21" fmla="*/ 196 h 275"/>
                  <a:gd name="T22" fmla="*/ 705 w 862"/>
                  <a:gd name="T23" fmla="*/ 203 h 275"/>
                  <a:gd name="T24" fmla="*/ 688 w 862"/>
                  <a:gd name="T25" fmla="*/ 208 h 275"/>
                  <a:gd name="T26" fmla="*/ 671 w 862"/>
                  <a:gd name="T27" fmla="*/ 215 h 275"/>
                  <a:gd name="T28" fmla="*/ 654 w 862"/>
                  <a:gd name="T29" fmla="*/ 220 h 275"/>
                  <a:gd name="T30" fmla="*/ 635 w 862"/>
                  <a:gd name="T31" fmla="*/ 225 h 275"/>
                  <a:gd name="T32" fmla="*/ 616 w 862"/>
                  <a:gd name="T33" fmla="*/ 232 h 275"/>
                  <a:gd name="T34" fmla="*/ 596 w 862"/>
                  <a:gd name="T35" fmla="*/ 237 h 275"/>
                  <a:gd name="T36" fmla="*/ 577 w 862"/>
                  <a:gd name="T37" fmla="*/ 242 h 275"/>
                  <a:gd name="T38" fmla="*/ 557 w 862"/>
                  <a:gd name="T39" fmla="*/ 244 h 275"/>
                  <a:gd name="T40" fmla="*/ 535 w 862"/>
                  <a:gd name="T41" fmla="*/ 249 h 275"/>
                  <a:gd name="T42" fmla="*/ 516 w 862"/>
                  <a:gd name="T43" fmla="*/ 254 h 275"/>
                  <a:gd name="T44" fmla="*/ 494 w 862"/>
                  <a:gd name="T45" fmla="*/ 257 h 275"/>
                  <a:gd name="T46" fmla="*/ 472 w 862"/>
                  <a:gd name="T47" fmla="*/ 259 h 275"/>
                  <a:gd name="T48" fmla="*/ 450 w 862"/>
                  <a:gd name="T49" fmla="*/ 261 h 275"/>
                  <a:gd name="T50" fmla="*/ 429 w 862"/>
                  <a:gd name="T51" fmla="*/ 264 h 275"/>
                  <a:gd name="T52" fmla="*/ 407 w 862"/>
                  <a:gd name="T53" fmla="*/ 266 h 275"/>
                  <a:gd name="T54" fmla="*/ 385 w 862"/>
                  <a:gd name="T55" fmla="*/ 269 h 275"/>
                  <a:gd name="T56" fmla="*/ 363 w 862"/>
                  <a:gd name="T57" fmla="*/ 271 h 275"/>
                  <a:gd name="T58" fmla="*/ 342 w 862"/>
                  <a:gd name="T59" fmla="*/ 271 h 275"/>
                  <a:gd name="T60" fmla="*/ 317 w 862"/>
                  <a:gd name="T61" fmla="*/ 271 h 275"/>
                  <a:gd name="T62" fmla="*/ 295 w 862"/>
                  <a:gd name="T63" fmla="*/ 274 h 275"/>
                  <a:gd name="T64" fmla="*/ 274 w 862"/>
                  <a:gd name="T65" fmla="*/ 274 h 275"/>
                  <a:gd name="T66" fmla="*/ 249 w 862"/>
                  <a:gd name="T67" fmla="*/ 274 h 275"/>
                  <a:gd name="T68" fmla="*/ 227 w 862"/>
                  <a:gd name="T69" fmla="*/ 271 h 275"/>
                  <a:gd name="T70" fmla="*/ 206 w 862"/>
                  <a:gd name="T71" fmla="*/ 271 h 275"/>
                  <a:gd name="T72" fmla="*/ 184 w 862"/>
                  <a:gd name="T73" fmla="*/ 271 h 275"/>
                  <a:gd name="T74" fmla="*/ 159 w 862"/>
                  <a:gd name="T75" fmla="*/ 269 h 275"/>
                  <a:gd name="T76" fmla="*/ 138 w 862"/>
                  <a:gd name="T77" fmla="*/ 266 h 275"/>
                  <a:gd name="T78" fmla="*/ 116 w 862"/>
                  <a:gd name="T79" fmla="*/ 264 h 275"/>
                  <a:gd name="T80" fmla="*/ 94 w 862"/>
                  <a:gd name="T81" fmla="*/ 261 h 275"/>
                  <a:gd name="T82" fmla="*/ 72 w 862"/>
                  <a:gd name="T83" fmla="*/ 259 h 275"/>
                  <a:gd name="T84" fmla="*/ 51 w 862"/>
                  <a:gd name="T85" fmla="*/ 257 h 275"/>
                  <a:gd name="T86" fmla="*/ 31 w 862"/>
                  <a:gd name="T87" fmla="*/ 254 h 275"/>
                  <a:gd name="T88" fmla="*/ 9 w 862"/>
                  <a:gd name="T89" fmla="*/ 249 h 275"/>
                  <a:gd name="T90" fmla="*/ 274 w 862"/>
                  <a:gd name="T9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2" h="275">
                    <a:moveTo>
                      <a:pt x="861" y="116"/>
                    </a:moveTo>
                    <a:lnTo>
                      <a:pt x="856" y="118"/>
                    </a:lnTo>
                    <a:lnTo>
                      <a:pt x="851" y="123"/>
                    </a:lnTo>
                    <a:lnTo>
                      <a:pt x="846" y="128"/>
                    </a:lnTo>
                    <a:lnTo>
                      <a:pt x="839" y="133"/>
                    </a:lnTo>
                    <a:lnTo>
                      <a:pt x="834" y="135"/>
                    </a:lnTo>
                    <a:lnTo>
                      <a:pt x="829" y="140"/>
                    </a:lnTo>
                    <a:lnTo>
                      <a:pt x="822" y="145"/>
                    </a:lnTo>
                    <a:lnTo>
                      <a:pt x="817" y="147"/>
                    </a:lnTo>
                    <a:lnTo>
                      <a:pt x="809" y="152"/>
                    </a:lnTo>
                    <a:lnTo>
                      <a:pt x="802" y="157"/>
                    </a:lnTo>
                    <a:lnTo>
                      <a:pt x="797" y="159"/>
                    </a:lnTo>
                    <a:lnTo>
                      <a:pt x="790" y="164"/>
                    </a:lnTo>
                    <a:lnTo>
                      <a:pt x="783" y="167"/>
                    </a:lnTo>
                    <a:lnTo>
                      <a:pt x="775" y="172"/>
                    </a:lnTo>
                    <a:lnTo>
                      <a:pt x="768" y="174"/>
                    </a:lnTo>
                    <a:lnTo>
                      <a:pt x="761" y="179"/>
                    </a:lnTo>
                    <a:lnTo>
                      <a:pt x="754" y="181"/>
                    </a:lnTo>
                    <a:lnTo>
                      <a:pt x="746" y="186"/>
                    </a:lnTo>
                    <a:lnTo>
                      <a:pt x="739" y="189"/>
                    </a:lnTo>
                    <a:lnTo>
                      <a:pt x="732" y="193"/>
                    </a:lnTo>
                    <a:lnTo>
                      <a:pt x="722" y="196"/>
                    </a:lnTo>
                    <a:lnTo>
                      <a:pt x="715" y="198"/>
                    </a:lnTo>
                    <a:lnTo>
                      <a:pt x="705" y="203"/>
                    </a:lnTo>
                    <a:lnTo>
                      <a:pt x="698" y="206"/>
                    </a:lnTo>
                    <a:lnTo>
                      <a:pt x="688" y="208"/>
                    </a:lnTo>
                    <a:lnTo>
                      <a:pt x="681" y="213"/>
                    </a:lnTo>
                    <a:lnTo>
                      <a:pt x="671" y="215"/>
                    </a:lnTo>
                    <a:lnTo>
                      <a:pt x="662" y="218"/>
                    </a:lnTo>
                    <a:lnTo>
                      <a:pt x="654" y="220"/>
                    </a:lnTo>
                    <a:lnTo>
                      <a:pt x="645" y="223"/>
                    </a:lnTo>
                    <a:lnTo>
                      <a:pt x="635" y="225"/>
                    </a:lnTo>
                    <a:lnTo>
                      <a:pt x="625" y="230"/>
                    </a:lnTo>
                    <a:lnTo>
                      <a:pt x="616" y="232"/>
                    </a:lnTo>
                    <a:lnTo>
                      <a:pt x="606" y="235"/>
                    </a:lnTo>
                    <a:lnTo>
                      <a:pt x="596" y="237"/>
                    </a:lnTo>
                    <a:lnTo>
                      <a:pt x="586" y="240"/>
                    </a:lnTo>
                    <a:lnTo>
                      <a:pt x="577" y="242"/>
                    </a:lnTo>
                    <a:lnTo>
                      <a:pt x="567" y="242"/>
                    </a:lnTo>
                    <a:lnTo>
                      <a:pt x="557" y="244"/>
                    </a:lnTo>
                    <a:lnTo>
                      <a:pt x="548" y="247"/>
                    </a:lnTo>
                    <a:lnTo>
                      <a:pt x="535" y="249"/>
                    </a:lnTo>
                    <a:lnTo>
                      <a:pt x="526" y="252"/>
                    </a:lnTo>
                    <a:lnTo>
                      <a:pt x="516" y="254"/>
                    </a:lnTo>
                    <a:lnTo>
                      <a:pt x="504" y="254"/>
                    </a:lnTo>
                    <a:lnTo>
                      <a:pt x="494" y="257"/>
                    </a:lnTo>
                    <a:lnTo>
                      <a:pt x="484" y="259"/>
                    </a:lnTo>
                    <a:lnTo>
                      <a:pt x="472" y="259"/>
                    </a:lnTo>
                    <a:lnTo>
                      <a:pt x="463" y="261"/>
                    </a:lnTo>
                    <a:lnTo>
                      <a:pt x="450" y="261"/>
                    </a:lnTo>
                    <a:lnTo>
                      <a:pt x="441" y="264"/>
                    </a:lnTo>
                    <a:lnTo>
                      <a:pt x="429" y="264"/>
                    </a:lnTo>
                    <a:lnTo>
                      <a:pt x="419" y="266"/>
                    </a:lnTo>
                    <a:lnTo>
                      <a:pt x="407" y="266"/>
                    </a:lnTo>
                    <a:lnTo>
                      <a:pt x="397" y="269"/>
                    </a:lnTo>
                    <a:lnTo>
                      <a:pt x="385" y="269"/>
                    </a:lnTo>
                    <a:lnTo>
                      <a:pt x="376" y="269"/>
                    </a:lnTo>
                    <a:lnTo>
                      <a:pt x="363" y="271"/>
                    </a:lnTo>
                    <a:lnTo>
                      <a:pt x="351" y="271"/>
                    </a:lnTo>
                    <a:lnTo>
                      <a:pt x="342" y="271"/>
                    </a:lnTo>
                    <a:lnTo>
                      <a:pt x="329" y="271"/>
                    </a:lnTo>
                    <a:lnTo>
                      <a:pt x="317" y="271"/>
                    </a:lnTo>
                    <a:lnTo>
                      <a:pt x="308" y="274"/>
                    </a:lnTo>
                    <a:lnTo>
                      <a:pt x="295" y="274"/>
                    </a:lnTo>
                    <a:lnTo>
                      <a:pt x="283" y="274"/>
                    </a:lnTo>
                    <a:lnTo>
                      <a:pt x="274" y="274"/>
                    </a:lnTo>
                    <a:lnTo>
                      <a:pt x="261" y="274"/>
                    </a:lnTo>
                    <a:lnTo>
                      <a:pt x="249" y="274"/>
                    </a:lnTo>
                    <a:lnTo>
                      <a:pt x="240" y="274"/>
                    </a:lnTo>
                    <a:lnTo>
                      <a:pt x="227" y="271"/>
                    </a:lnTo>
                    <a:lnTo>
                      <a:pt x="215" y="271"/>
                    </a:lnTo>
                    <a:lnTo>
                      <a:pt x="206" y="271"/>
                    </a:lnTo>
                    <a:lnTo>
                      <a:pt x="193" y="271"/>
                    </a:lnTo>
                    <a:lnTo>
                      <a:pt x="184" y="271"/>
                    </a:lnTo>
                    <a:lnTo>
                      <a:pt x="172" y="269"/>
                    </a:lnTo>
                    <a:lnTo>
                      <a:pt x="159" y="269"/>
                    </a:lnTo>
                    <a:lnTo>
                      <a:pt x="150" y="269"/>
                    </a:lnTo>
                    <a:lnTo>
                      <a:pt x="138" y="266"/>
                    </a:lnTo>
                    <a:lnTo>
                      <a:pt x="128" y="266"/>
                    </a:lnTo>
                    <a:lnTo>
                      <a:pt x="116" y="264"/>
                    </a:lnTo>
                    <a:lnTo>
                      <a:pt x="106" y="264"/>
                    </a:lnTo>
                    <a:lnTo>
                      <a:pt x="94" y="261"/>
                    </a:lnTo>
                    <a:lnTo>
                      <a:pt x="85" y="261"/>
                    </a:lnTo>
                    <a:lnTo>
                      <a:pt x="72" y="259"/>
                    </a:lnTo>
                    <a:lnTo>
                      <a:pt x="63" y="259"/>
                    </a:lnTo>
                    <a:lnTo>
                      <a:pt x="51" y="257"/>
                    </a:lnTo>
                    <a:lnTo>
                      <a:pt x="41" y="254"/>
                    </a:lnTo>
                    <a:lnTo>
                      <a:pt x="31" y="254"/>
                    </a:lnTo>
                    <a:lnTo>
                      <a:pt x="19" y="252"/>
                    </a:lnTo>
                    <a:lnTo>
                      <a:pt x="9" y="249"/>
                    </a:lnTo>
                    <a:lnTo>
                      <a:pt x="0" y="247"/>
                    </a:lnTo>
                    <a:lnTo>
                      <a:pt x="274" y="0"/>
                    </a:lnTo>
                    <a:lnTo>
                      <a:pt x="861" y="116"/>
                    </a:lnTo>
                  </a:path>
                </a:pathLst>
              </a:custGeom>
              <a:gradFill rotWithShape="0">
                <a:gsLst>
                  <a:gs pos="0">
                    <a:srgbClr val="FFFF00"/>
                  </a:gs>
                  <a:gs pos="100000">
                    <a:srgbClr val="FF9900"/>
                  </a:gs>
                </a:gsLst>
                <a:lin ang="2700000" scaled="1"/>
              </a:gradFill>
              <a:ln w="12700" cap="rnd" cmpd="sng">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8178" name="Line 114"/>
            <p:cNvSpPr>
              <a:spLocks noChangeShapeType="1"/>
            </p:cNvSpPr>
            <p:nvPr/>
          </p:nvSpPr>
          <p:spPr bwMode="auto">
            <a:xfrm>
              <a:off x="3539" y="1175"/>
              <a:ext cx="1168" cy="23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79" name="Line 115"/>
            <p:cNvSpPr>
              <a:spLocks noChangeShapeType="1"/>
            </p:cNvSpPr>
            <p:nvPr/>
          </p:nvSpPr>
          <p:spPr bwMode="auto">
            <a:xfrm flipV="1">
              <a:off x="3851" y="1123"/>
              <a:ext cx="455" cy="4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80" name="Arc 116"/>
            <p:cNvSpPr>
              <a:spLocks/>
            </p:cNvSpPr>
            <p:nvPr/>
          </p:nvSpPr>
          <p:spPr bwMode="auto">
            <a:xfrm rot="180000">
              <a:off x="4075" y="1168"/>
              <a:ext cx="403" cy="195"/>
            </a:xfrm>
            <a:custGeom>
              <a:avLst/>
              <a:gdLst>
                <a:gd name="G0" fmla="+- 0 0 0"/>
                <a:gd name="G1" fmla="+- 19322 0 0"/>
                <a:gd name="G2" fmla="+- 21600 0 0"/>
                <a:gd name="T0" fmla="*/ 9656 w 21600"/>
                <a:gd name="T1" fmla="*/ 0 h 26596"/>
                <a:gd name="T2" fmla="*/ 20338 w 21600"/>
                <a:gd name="T3" fmla="*/ 26596 h 26596"/>
                <a:gd name="T4" fmla="*/ 0 w 21600"/>
                <a:gd name="T5" fmla="*/ 19322 h 26596"/>
              </a:gdLst>
              <a:ahLst/>
              <a:cxnLst>
                <a:cxn ang="0">
                  <a:pos x="T0" y="T1"/>
                </a:cxn>
                <a:cxn ang="0">
                  <a:pos x="T2" y="T3"/>
                </a:cxn>
                <a:cxn ang="0">
                  <a:pos x="T4" y="T5"/>
                </a:cxn>
              </a:cxnLst>
              <a:rect l="0" t="0" r="r" b="b"/>
              <a:pathLst>
                <a:path w="21600" h="26596" fill="none" extrusionOk="0">
                  <a:moveTo>
                    <a:pt x="9655" y="0"/>
                  </a:moveTo>
                  <a:cubicBezTo>
                    <a:pt x="16975" y="3658"/>
                    <a:pt x="21600" y="11138"/>
                    <a:pt x="21600" y="19322"/>
                  </a:cubicBezTo>
                  <a:cubicBezTo>
                    <a:pt x="21600" y="21801"/>
                    <a:pt x="21173" y="24261"/>
                    <a:pt x="20338" y="26596"/>
                  </a:cubicBezTo>
                </a:path>
                <a:path w="21600" h="26596" stroke="0" extrusionOk="0">
                  <a:moveTo>
                    <a:pt x="9655" y="0"/>
                  </a:moveTo>
                  <a:cubicBezTo>
                    <a:pt x="16975" y="3658"/>
                    <a:pt x="21600" y="11138"/>
                    <a:pt x="21600" y="19322"/>
                  </a:cubicBezTo>
                  <a:cubicBezTo>
                    <a:pt x="21600" y="21801"/>
                    <a:pt x="21173" y="24261"/>
                    <a:pt x="20338" y="26596"/>
                  </a:cubicBezTo>
                  <a:lnTo>
                    <a:pt x="0" y="19322"/>
                  </a:lnTo>
                  <a:close/>
                </a:path>
              </a:pathLst>
            </a:custGeom>
            <a:noFill/>
            <a:ln w="508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81" name="Arc 117"/>
            <p:cNvSpPr>
              <a:spLocks/>
            </p:cNvSpPr>
            <p:nvPr/>
          </p:nvSpPr>
          <p:spPr bwMode="auto">
            <a:xfrm rot="60000">
              <a:off x="3925" y="1304"/>
              <a:ext cx="526" cy="153"/>
            </a:xfrm>
            <a:custGeom>
              <a:avLst/>
              <a:gdLst>
                <a:gd name="G0" fmla="+- 8011 0 0"/>
                <a:gd name="G1" fmla="+- 0 0 0"/>
                <a:gd name="G2" fmla="+- 21600 0 0"/>
                <a:gd name="T0" fmla="*/ 28266 w 28266"/>
                <a:gd name="T1" fmla="*/ 7502 h 21600"/>
                <a:gd name="T2" fmla="*/ 0 w 28266"/>
                <a:gd name="T3" fmla="*/ 20060 h 21600"/>
                <a:gd name="T4" fmla="*/ 8011 w 28266"/>
                <a:gd name="T5" fmla="*/ 0 h 21600"/>
              </a:gdLst>
              <a:ahLst/>
              <a:cxnLst>
                <a:cxn ang="0">
                  <a:pos x="T0" y="T1"/>
                </a:cxn>
                <a:cxn ang="0">
                  <a:pos x="T2" y="T3"/>
                </a:cxn>
                <a:cxn ang="0">
                  <a:pos x="T4" y="T5"/>
                </a:cxn>
              </a:cxnLst>
              <a:rect l="0" t="0" r="r" b="b"/>
              <a:pathLst>
                <a:path w="28266" h="21600" fill="none" extrusionOk="0">
                  <a:moveTo>
                    <a:pt x="28266" y="7502"/>
                  </a:moveTo>
                  <a:cubicBezTo>
                    <a:pt x="25127" y="15975"/>
                    <a:pt x="17046" y="21599"/>
                    <a:pt x="8011" y="21600"/>
                  </a:cubicBezTo>
                  <a:cubicBezTo>
                    <a:pt x="5267" y="21600"/>
                    <a:pt x="2548" y="21077"/>
                    <a:pt x="0" y="20059"/>
                  </a:cubicBezTo>
                </a:path>
                <a:path w="28266" h="21600" stroke="0" extrusionOk="0">
                  <a:moveTo>
                    <a:pt x="28266" y="7502"/>
                  </a:moveTo>
                  <a:cubicBezTo>
                    <a:pt x="25127" y="15975"/>
                    <a:pt x="17046" y="21599"/>
                    <a:pt x="8011" y="21600"/>
                  </a:cubicBezTo>
                  <a:cubicBezTo>
                    <a:pt x="5267" y="21600"/>
                    <a:pt x="2548" y="21077"/>
                    <a:pt x="0" y="20059"/>
                  </a:cubicBezTo>
                  <a:lnTo>
                    <a:pt x="8011" y="0"/>
                  </a:lnTo>
                  <a:close/>
                </a:path>
              </a:pathLst>
            </a:custGeom>
            <a:noFill/>
            <a:ln w="508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82" name="Arc 118"/>
            <p:cNvSpPr>
              <a:spLocks/>
            </p:cNvSpPr>
            <p:nvPr/>
          </p:nvSpPr>
          <p:spPr bwMode="auto">
            <a:xfrm rot="180000">
              <a:off x="3701" y="1205"/>
              <a:ext cx="419" cy="238"/>
            </a:xfrm>
            <a:custGeom>
              <a:avLst/>
              <a:gdLst>
                <a:gd name="G0" fmla="+- 21600 0 0"/>
                <a:gd name="G1" fmla="+- 8091 0 0"/>
                <a:gd name="G2" fmla="+- 21600 0 0"/>
                <a:gd name="T0" fmla="*/ 13197 w 21600"/>
                <a:gd name="T1" fmla="*/ 27989 h 27989"/>
                <a:gd name="T2" fmla="*/ 1573 w 21600"/>
                <a:gd name="T3" fmla="*/ 0 h 27989"/>
                <a:gd name="T4" fmla="*/ 21600 w 21600"/>
                <a:gd name="T5" fmla="*/ 8091 h 27989"/>
              </a:gdLst>
              <a:ahLst/>
              <a:cxnLst>
                <a:cxn ang="0">
                  <a:pos x="T0" y="T1"/>
                </a:cxn>
                <a:cxn ang="0">
                  <a:pos x="T2" y="T3"/>
                </a:cxn>
                <a:cxn ang="0">
                  <a:pos x="T4" y="T5"/>
                </a:cxn>
              </a:cxnLst>
              <a:rect l="0" t="0" r="r" b="b"/>
              <a:pathLst>
                <a:path w="21600" h="27989" fill="none" extrusionOk="0">
                  <a:moveTo>
                    <a:pt x="13196" y="27989"/>
                  </a:moveTo>
                  <a:cubicBezTo>
                    <a:pt x="5198" y="24611"/>
                    <a:pt x="0" y="16773"/>
                    <a:pt x="0" y="8091"/>
                  </a:cubicBezTo>
                  <a:cubicBezTo>
                    <a:pt x="-1" y="5318"/>
                    <a:pt x="533" y="2570"/>
                    <a:pt x="1572" y="-1"/>
                  </a:cubicBezTo>
                </a:path>
                <a:path w="21600" h="27989" stroke="0" extrusionOk="0">
                  <a:moveTo>
                    <a:pt x="13196" y="27989"/>
                  </a:moveTo>
                  <a:cubicBezTo>
                    <a:pt x="5198" y="24611"/>
                    <a:pt x="0" y="16773"/>
                    <a:pt x="0" y="8091"/>
                  </a:cubicBezTo>
                  <a:cubicBezTo>
                    <a:pt x="-1" y="5318"/>
                    <a:pt x="533" y="2570"/>
                    <a:pt x="1572" y="-1"/>
                  </a:cubicBezTo>
                  <a:lnTo>
                    <a:pt x="21600" y="8091"/>
                  </a:lnTo>
                  <a:close/>
                </a:path>
              </a:pathLst>
            </a:custGeom>
            <a:noFill/>
            <a:ln w="508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83" name="Arc 119"/>
            <p:cNvSpPr>
              <a:spLocks/>
            </p:cNvSpPr>
            <p:nvPr/>
          </p:nvSpPr>
          <p:spPr bwMode="auto">
            <a:xfrm rot="21540000">
              <a:off x="3725" y="1066"/>
              <a:ext cx="854" cy="235"/>
            </a:xfrm>
            <a:custGeom>
              <a:avLst/>
              <a:gdLst>
                <a:gd name="G0" fmla="+- 18365 0 0"/>
                <a:gd name="G1" fmla="+- 21600 0 0"/>
                <a:gd name="G2" fmla="+- 21600 0 0"/>
                <a:gd name="T0" fmla="*/ 0 w 37351"/>
                <a:gd name="T1" fmla="*/ 10229 h 21600"/>
                <a:gd name="T2" fmla="*/ 37351 w 37351"/>
                <a:gd name="T3" fmla="*/ 11300 h 21600"/>
                <a:gd name="T4" fmla="*/ 18365 w 37351"/>
                <a:gd name="T5" fmla="*/ 21600 h 21600"/>
              </a:gdLst>
              <a:ahLst/>
              <a:cxnLst>
                <a:cxn ang="0">
                  <a:pos x="T0" y="T1"/>
                </a:cxn>
                <a:cxn ang="0">
                  <a:pos x="T2" y="T3"/>
                </a:cxn>
                <a:cxn ang="0">
                  <a:pos x="T4" y="T5"/>
                </a:cxn>
              </a:cxnLst>
              <a:rect l="0" t="0" r="r" b="b"/>
              <a:pathLst>
                <a:path w="37351" h="21600" fill="none" extrusionOk="0">
                  <a:moveTo>
                    <a:pt x="0" y="10229"/>
                  </a:moveTo>
                  <a:cubicBezTo>
                    <a:pt x="3937" y="3869"/>
                    <a:pt x="10885" y="-1"/>
                    <a:pt x="18365" y="0"/>
                  </a:cubicBezTo>
                  <a:cubicBezTo>
                    <a:pt x="26287" y="0"/>
                    <a:pt x="33573" y="4336"/>
                    <a:pt x="37351" y="11299"/>
                  </a:cubicBezTo>
                </a:path>
                <a:path w="37351" h="21600" stroke="0" extrusionOk="0">
                  <a:moveTo>
                    <a:pt x="0" y="10229"/>
                  </a:moveTo>
                  <a:cubicBezTo>
                    <a:pt x="3937" y="3869"/>
                    <a:pt x="10885" y="-1"/>
                    <a:pt x="18365" y="0"/>
                  </a:cubicBezTo>
                  <a:cubicBezTo>
                    <a:pt x="26287" y="0"/>
                    <a:pt x="33573" y="4336"/>
                    <a:pt x="37351" y="11299"/>
                  </a:cubicBezTo>
                  <a:lnTo>
                    <a:pt x="18365" y="21600"/>
                  </a:lnTo>
                  <a:close/>
                </a:path>
              </a:pathLst>
            </a:custGeom>
            <a:noFill/>
            <a:ln w="50800" cap="rnd">
              <a:solidFill>
                <a:schemeClr val="tx1"/>
              </a:solidFill>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8184" name="Group 120"/>
            <p:cNvGrpSpPr>
              <a:grpSpLocks/>
            </p:cNvGrpSpPr>
            <p:nvPr/>
          </p:nvGrpSpPr>
          <p:grpSpPr bwMode="auto">
            <a:xfrm>
              <a:off x="4250" y="994"/>
              <a:ext cx="175" cy="164"/>
              <a:chOff x="4250" y="994"/>
              <a:chExt cx="175" cy="164"/>
            </a:xfrm>
          </p:grpSpPr>
          <p:sp>
            <p:nvSpPr>
              <p:cNvPr id="88185" name="Freeform 121"/>
              <p:cNvSpPr>
                <a:spLocks/>
              </p:cNvSpPr>
              <p:nvPr/>
            </p:nvSpPr>
            <p:spPr bwMode="auto">
              <a:xfrm>
                <a:off x="4295" y="1053"/>
                <a:ext cx="130" cy="105"/>
              </a:xfrm>
              <a:custGeom>
                <a:avLst/>
                <a:gdLst>
                  <a:gd name="T0" fmla="*/ 0 w 130"/>
                  <a:gd name="T1" fmla="*/ 63 h 105"/>
                  <a:gd name="T2" fmla="*/ 20 w 130"/>
                  <a:gd name="T3" fmla="*/ 104 h 105"/>
                  <a:gd name="T4" fmla="*/ 127 w 130"/>
                  <a:gd name="T5" fmla="*/ 68 h 105"/>
                  <a:gd name="T6" fmla="*/ 129 w 130"/>
                  <a:gd name="T7" fmla="*/ 28 h 105"/>
                  <a:gd name="T8" fmla="*/ 102 w 130"/>
                  <a:gd name="T9" fmla="*/ 0 h 105"/>
                  <a:gd name="T10" fmla="*/ 0 w 130"/>
                  <a:gd name="T11" fmla="*/ 63 h 105"/>
                </a:gdLst>
                <a:ahLst/>
                <a:cxnLst>
                  <a:cxn ang="0">
                    <a:pos x="T0" y="T1"/>
                  </a:cxn>
                  <a:cxn ang="0">
                    <a:pos x="T2" y="T3"/>
                  </a:cxn>
                  <a:cxn ang="0">
                    <a:pos x="T4" y="T5"/>
                  </a:cxn>
                  <a:cxn ang="0">
                    <a:pos x="T6" y="T7"/>
                  </a:cxn>
                  <a:cxn ang="0">
                    <a:pos x="T8" y="T9"/>
                  </a:cxn>
                  <a:cxn ang="0">
                    <a:pos x="T10" y="T11"/>
                  </a:cxn>
                </a:cxnLst>
                <a:rect l="0" t="0" r="r" b="b"/>
                <a:pathLst>
                  <a:path w="130" h="105">
                    <a:moveTo>
                      <a:pt x="0" y="63"/>
                    </a:moveTo>
                    <a:lnTo>
                      <a:pt x="20" y="104"/>
                    </a:lnTo>
                    <a:lnTo>
                      <a:pt x="127" y="68"/>
                    </a:lnTo>
                    <a:lnTo>
                      <a:pt x="129" y="28"/>
                    </a:lnTo>
                    <a:lnTo>
                      <a:pt x="102" y="0"/>
                    </a:lnTo>
                    <a:lnTo>
                      <a:pt x="0" y="63"/>
                    </a:lnTo>
                  </a:path>
                </a:pathLst>
              </a:custGeom>
              <a:solidFill>
                <a:srgbClr val="969696">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86" name="Freeform 122"/>
              <p:cNvSpPr>
                <a:spLocks/>
              </p:cNvSpPr>
              <p:nvPr/>
            </p:nvSpPr>
            <p:spPr bwMode="auto">
              <a:xfrm>
                <a:off x="4251" y="1027"/>
                <a:ext cx="51" cy="109"/>
              </a:xfrm>
              <a:custGeom>
                <a:avLst/>
                <a:gdLst>
                  <a:gd name="T0" fmla="*/ 0 w 51"/>
                  <a:gd name="T1" fmla="*/ 0 h 109"/>
                  <a:gd name="T2" fmla="*/ 50 w 51"/>
                  <a:gd name="T3" fmla="*/ 66 h 109"/>
                  <a:gd name="T4" fmla="*/ 50 w 51"/>
                  <a:gd name="T5" fmla="*/ 108 h 109"/>
                  <a:gd name="T6" fmla="*/ 0 w 51"/>
                  <a:gd name="T7" fmla="*/ 38 h 109"/>
                  <a:gd name="T8" fmla="*/ 0 w 51"/>
                  <a:gd name="T9" fmla="*/ 0 h 109"/>
                </a:gdLst>
                <a:ahLst/>
                <a:cxnLst>
                  <a:cxn ang="0">
                    <a:pos x="T0" y="T1"/>
                  </a:cxn>
                  <a:cxn ang="0">
                    <a:pos x="T2" y="T3"/>
                  </a:cxn>
                  <a:cxn ang="0">
                    <a:pos x="T4" y="T5"/>
                  </a:cxn>
                  <a:cxn ang="0">
                    <a:pos x="T6" y="T7"/>
                  </a:cxn>
                  <a:cxn ang="0">
                    <a:pos x="T8" y="T9"/>
                  </a:cxn>
                </a:cxnLst>
                <a:rect l="0" t="0" r="r" b="b"/>
                <a:pathLst>
                  <a:path w="51" h="109">
                    <a:moveTo>
                      <a:pt x="0" y="0"/>
                    </a:moveTo>
                    <a:lnTo>
                      <a:pt x="50" y="66"/>
                    </a:lnTo>
                    <a:lnTo>
                      <a:pt x="50" y="108"/>
                    </a:lnTo>
                    <a:lnTo>
                      <a:pt x="0" y="38"/>
                    </a:lnTo>
                    <a:lnTo>
                      <a:pt x="0" y="0"/>
                    </a:lnTo>
                  </a:path>
                </a:pathLst>
              </a:custGeom>
              <a:solidFill>
                <a:srgbClr val="9999FF"/>
              </a:solidFill>
              <a:ln w="12700" cap="rnd" cmpd="sng">
                <a:solidFill>
                  <a:srgbClr val="0000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87" name="Freeform 123"/>
              <p:cNvSpPr>
                <a:spLocks/>
              </p:cNvSpPr>
              <p:nvPr/>
            </p:nvSpPr>
            <p:spPr bwMode="auto">
              <a:xfrm>
                <a:off x="4302" y="1060"/>
                <a:ext cx="107" cy="75"/>
              </a:xfrm>
              <a:custGeom>
                <a:avLst/>
                <a:gdLst>
                  <a:gd name="T0" fmla="*/ 0 w 107"/>
                  <a:gd name="T1" fmla="*/ 74 h 75"/>
                  <a:gd name="T2" fmla="*/ 0 w 107"/>
                  <a:gd name="T3" fmla="*/ 33 h 75"/>
                  <a:gd name="T4" fmla="*/ 106 w 107"/>
                  <a:gd name="T5" fmla="*/ 0 h 75"/>
                  <a:gd name="T6" fmla="*/ 106 w 107"/>
                  <a:gd name="T7" fmla="*/ 38 h 75"/>
                  <a:gd name="T8" fmla="*/ 0 w 107"/>
                  <a:gd name="T9" fmla="*/ 74 h 75"/>
                </a:gdLst>
                <a:ahLst/>
                <a:cxnLst>
                  <a:cxn ang="0">
                    <a:pos x="T0" y="T1"/>
                  </a:cxn>
                  <a:cxn ang="0">
                    <a:pos x="T2" y="T3"/>
                  </a:cxn>
                  <a:cxn ang="0">
                    <a:pos x="T4" y="T5"/>
                  </a:cxn>
                  <a:cxn ang="0">
                    <a:pos x="T6" y="T7"/>
                  </a:cxn>
                  <a:cxn ang="0">
                    <a:pos x="T8" y="T9"/>
                  </a:cxn>
                </a:cxnLst>
                <a:rect l="0" t="0" r="r" b="b"/>
                <a:pathLst>
                  <a:path w="107" h="75">
                    <a:moveTo>
                      <a:pt x="0" y="74"/>
                    </a:moveTo>
                    <a:lnTo>
                      <a:pt x="0" y="33"/>
                    </a:lnTo>
                    <a:lnTo>
                      <a:pt x="106" y="0"/>
                    </a:lnTo>
                    <a:lnTo>
                      <a:pt x="106" y="38"/>
                    </a:lnTo>
                    <a:lnTo>
                      <a:pt x="0" y="74"/>
                    </a:lnTo>
                  </a:path>
                </a:pathLst>
              </a:custGeom>
              <a:solidFill>
                <a:srgbClr val="9933FF"/>
              </a:solidFill>
              <a:ln w="12700" cap="rnd" cmpd="sng">
                <a:solidFill>
                  <a:srgbClr val="0000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88" name="Freeform 124"/>
              <p:cNvSpPr>
                <a:spLocks/>
              </p:cNvSpPr>
              <p:nvPr/>
            </p:nvSpPr>
            <p:spPr bwMode="auto">
              <a:xfrm>
                <a:off x="4250" y="994"/>
                <a:ext cx="160" cy="100"/>
              </a:xfrm>
              <a:custGeom>
                <a:avLst/>
                <a:gdLst>
                  <a:gd name="T0" fmla="*/ 107 w 160"/>
                  <a:gd name="T1" fmla="*/ 0 h 100"/>
                  <a:gd name="T2" fmla="*/ 159 w 160"/>
                  <a:gd name="T3" fmla="*/ 65 h 100"/>
                  <a:gd name="T4" fmla="*/ 51 w 160"/>
                  <a:gd name="T5" fmla="*/ 99 h 100"/>
                  <a:gd name="T6" fmla="*/ 0 w 160"/>
                  <a:gd name="T7" fmla="*/ 31 h 100"/>
                  <a:gd name="T8" fmla="*/ 107 w 160"/>
                  <a:gd name="T9" fmla="*/ 0 h 100"/>
                </a:gdLst>
                <a:ahLst/>
                <a:cxnLst>
                  <a:cxn ang="0">
                    <a:pos x="T0" y="T1"/>
                  </a:cxn>
                  <a:cxn ang="0">
                    <a:pos x="T2" y="T3"/>
                  </a:cxn>
                  <a:cxn ang="0">
                    <a:pos x="T4" y="T5"/>
                  </a:cxn>
                  <a:cxn ang="0">
                    <a:pos x="T6" y="T7"/>
                  </a:cxn>
                  <a:cxn ang="0">
                    <a:pos x="T8" y="T9"/>
                  </a:cxn>
                </a:cxnLst>
                <a:rect l="0" t="0" r="r" b="b"/>
                <a:pathLst>
                  <a:path w="160" h="100">
                    <a:moveTo>
                      <a:pt x="107" y="0"/>
                    </a:moveTo>
                    <a:lnTo>
                      <a:pt x="159" y="65"/>
                    </a:lnTo>
                    <a:lnTo>
                      <a:pt x="51" y="99"/>
                    </a:lnTo>
                    <a:lnTo>
                      <a:pt x="0" y="31"/>
                    </a:lnTo>
                    <a:lnTo>
                      <a:pt x="107" y="0"/>
                    </a:lnTo>
                  </a:path>
                </a:pathLst>
              </a:custGeom>
              <a:gradFill rotWithShape="0">
                <a:gsLst>
                  <a:gs pos="0">
                    <a:srgbClr val="99CCFF"/>
                  </a:gs>
                  <a:gs pos="100000">
                    <a:srgbClr val="9933FF"/>
                  </a:gs>
                </a:gsLst>
                <a:path path="rect">
                  <a:fillToRect l="50000" t="50000" r="50000" b="50000"/>
                </a:path>
              </a:gradFill>
              <a:ln w="12700" cap="rnd" cmpd="sng">
                <a:solidFill>
                  <a:srgbClr val="0000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189" name="Group 125"/>
            <p:cNvGrpSpPr>
              <a:grpSpLocks/>
            </p:cNvGrpSpPr>
            <p:nvPr/>
          </p:nvGrpSpPr>
          <p:grpSpPr bwMode="auto">
            <a:xfrm>
              <a:off x="3865" y="1340"/>
              <a:ext cx="174" cy="164"/>
              <a:chOff x="3865" y="1340"/>
              <a:chExt cx="174" cy="164"/>
            </a:xfrm>
          </p:grpSpPr>
          <p:sp>
            <p:nvSpPr>
              <p:cNvPr id="88190" name="Freeform 126"/>
              <p:cNvSpPr>
                <a:spLocks/>
              </p:cNvSpPr>
              <p:nvPr/>
            </p:nvSpPr>
            <p:spPr bwMode="auto">
              <a:xfrm>
                <a:off x="3909" y="1399"/>
                <a:ext cx="130" cy="105"/>
              </a:xfrm>
              <a:custGeom>
                <a:avLst/>
                <a:gdLst>
                  <a:gd name="T0" fmla="*/ 0 w 130"/>
                  <a:gd name="T1" fmla="*/ 63 h 105"/>
                  <a:gd name="T2" fmla="*/ 20 w 130"/>
                  <a:gd name="T3" fmla="*/ 104 h 105"/>
                  <a:gd name="T4" fmla="*/ 127 w 130"/>
                  <a:gd name="T5" fmla="*/ 68 h 105"/>
                  <a:gd name="T6" fmla="*/ 129 w 130"/>
                  <a:gd name="T7" fmla="*/ 28 h 105"/>
                  <a:gd name="T8" fmla="*/ 102 w 130"/>
                  <a:gd name="T9" fmla="*/ 0 h 105"/>
                  <a:gd name="T10" fmla="*/ 0 w 130"/>
                  <a:gd name="T11" fmla="*/ 63 h 105"/>
                </a:gdLst>
                <a:ahLst/>
                <a:cxnLst>
                  <a:cxn ang="0">
                    <a:pos x="T0" y="T1"/>
                  </a:cxn>
                  <a:cxn ang="0">
                    <a:pos x="T2" y="T3"/>
                  </a:cxn>
                  <a:cxn ang="0">
                    <a:pos x="T4" y="T5"/>
                  </a:cxn>
                  <a:cxn ang="0">
                    <a:pos x="T6" y="T7"/>
                  </a:cxn>
                  <a:cxn ang="0">
                    <a:pos x="T8" y="T9"/>
                  </a:cxn>
                  <a:cxn ang="0">
                    <a:pos x="T10" y="T11"/>
                  </a:cxn>
                </a:cxnLst>
                <a:rect l="0" t="0" r="r" b="b"/>
                <a:pathLst>
                  <a:path w="130" h="105">
                    <a:moveTo>
                      <a:pt x="0" y="63"/>
                    </a:moveTo>
                    <a:lnTo>
                      <a:pt x="20" y="104"/>
                    </a:lnTo>
                    <a:lnTo>
                      <a:pt x="127" y="68"/>
                    </a:lnTo>
                    <a:lnTo>
                      <a:pt x="129" y="28"/>
                    </a:lnTo>
                    <a:lnTo>
                      <a:pt x="102" y="0"/>
                    </a:lnTo>
                    <a:lnTo>
                      <a:pt x="0" y="63"/>
                    </a:lnTo>
                  </a:path>
                </a:pathLst>
              </a:custGeom>
              <a:solidFill>
                <a:srgbClr val="969696">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91" name="Freeform 127"/>
              <p:cNvSpPr>
                <a:spLocks/>
              </p:cNvSpPr>
              <p:nvPr/>
            </p:nvSpPr>
            <p:spPr bwMode="auto">
              <a:xfrm>
                <a:off x="3865" y="1373"/>
                <a:ext cx="51" cy="109"/>
              </a:xfrm>
              <a:custGeom>
                <a:avLst/>
                <a:gdLst>
                  <a:gd name="T0" fmla="*/ 0 w 51"/>
                  <a:gd name="T1" fmla="*/ 0 h 109"/>
                  <a:gd name="T2" fmla="*/ 50 w 51"/>
                  <a:gd name="T3" fmla="*/ 66 h 109"/>
                  <a:gd name="T4" fmla="*/ 50 w 51"/>
                  <a:gd name="T5" fmla="*/ 108 h 109"/>
                  <a:gd name="T6" fmla="*/ 0 w 51"/>
                  <a:gd name="T7" fmla="*/ 38 h 109"/>
                  <a:gd name="T8" fmla="*/ 0 w 51"/>
                  <a:gd name="T9" fmla="*/ 0 h 109"/>
                </a:gdLst>
                <a:ahLst/>
                <a:cxnLst>
                  <a:cxn ang="0">
                    <a:pos x="T0" y="T1"/>
                  </a:cxn>
                  <a:cxn ang="0">
                    <a:pos x="T2" y="T3"/>
                  </a:cxn>
                  <a:cxn ang="0">
                    <a:pos x="T4" y="T5"/>
                  </a:cxn>
                  <a:cxn ang="0">
                    <a:pos x="T6" y="T7"/>
                  </a:cxn>
                  <a:cxn ang="0">
                    <a:pos x="T8" y="T9"/>
                  </a:cxn>
                </a:cxnLst>
                <a:rect l="0" t="0" r="r" b="b"/>
                <a:pathLst>
                  <a:path w="51" h="109">
                    <a:moveTo>
                      <a:pt x="0" y="0"/>
                    </a:moveTo>
                    <a:lnTo>
                      <a:pt x="50" y="66"/>
                    </a:lnTo>
                    <a:lnTo>
                      <a:pt x="50" y="108"/>
                    </a:lnTo>
                    <a:lnTo>
                      <a:pt x="0" y="38"/>
                    </a:lnTo>
                    <a:lnTo>
                      <a:pt x="0" y="0"/>
                    </a:lnTo>
                  </a:path>
                </a:pathLst>
              </a:custGeom>
              <a:solidFill>
                <a:srgbClr val="9999FF"/>
              </a:solidFill>
              <a:ln w="12700" cap="rnd" cmpd="sng">
                <a:solidFill>
                  <a:srgbClr val="0000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92" name="Freeform 128"/>
              <p:cNvSpPr>
                <a:spLocks/>
              </p:cNvSpPr>
              <p:nvPr/>
            </p:nvSpPr>
            <p:spPr bwMode="auto">
              <a:xfrm>
                <a:off x="3915" y="1406"/>
                <a:ext cx="108" cy="75"/>
              </a:xfrm>
              <a:custGeom>
                <a:avLst/>
                <a:gdLst>
                  <a:gd name="T0" fmla="*/ 0 w 108"/>
                  <a:gd name="T1" fmla="*/ 74 h 75"/>
                  <a:gd name="T2" fmla="*/ 0 w 108"/>
                  <a:gd name="T3" fmla="*/ 33 h 75"/>
                  <a:gd name="T4" fmla="*/ 107 w 108"/>
                  <a:gd name="T5" fmla="*/ 0 h 75"/>
                  <a:gd name="T6" fmla="*/ 107 w 108"/>
                  <a:gd name="T7" fmla="*/ 38 h 75"/>
                  <a:gd name="T8" fmla="*/ 0 w 108"/>
                  <a:gd name="T9" fmla="*/ 74 h 75"/>
                </a:gdLst>
                <a:ahLst/>
                <a:cxnLst>
                  <a:cxn ang="0">
                    <a:pos x="T0" y="T1"/>
                  </a:cxn>
                  <a:cxn ang="0">
                    <a:pos x="T2" y="T3"/>
                  </a:cxn>
                  <a:cxn ang="0">
                    <a:pos x="T4" y="T5"/>
                  </a:cxn>
                  <a:cxn ang="0">
                    <a:pos x="T6" y="T7"/>
                  </a:cxn>
                  <a:cxn ang="0">
                    <a:pos x="T8" y="T9"/>
                  </a:cxn>
                </a:cxnLst>
                <a:rect l="0" t="0" r="r" b="b"/>
                <a:pathLst>
                  <a:path w="108" h="75">
                    <a:moveTo>
                      <a:pt x="0" y="74"/>
                    </a:moveTo>
                    <a:lnTo>
                      <a:pt x="0" y="33"/>
                    </a:lnTo>
                    <a:lnTo>
                      <a:pt x="107" y="0"/>
                    </a:lnTo>
                    <a:lnTo>
                      <a:pt x="107" y="38"/>
                    </a:lnTo>
                    <a:lnTo>
                      <a:pt x="0" y="74"/>
                    </a:lnTo>
                  </a:path>
                </a:pathLst>
              </a:custGeom>
              <a:solidFill>
                <a:srgbClr val="9933FF"/>
              </a:solidFill>
              <a:ln w="12700" cap="rnd" cmpd="sng">
                <a:solidFill>
                  <a:srgbClr val="0000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93" name="Freeform 129"/>
              <p:cNvSpPr>
                <a:spLocks/>
              </p:cNvSpPr>
              <p:nvPr/>
            </p:nvSpPr>
            <p:spPr bwMode="auto">
              <a:xfrm>
                <a:off x="3865" y="1340"/>
                <a:ext cx="159" cy="101"/>
              </a:xfrm>
              <a:custGeom>
                <a:avLst/>
                <a:gdLst>
                  <a:gd name="T0" fmla="*/ 107 w 159"/>
                  <a:gd name="T1" fmla="*/ 0 h 101"/>
                  <a:gd name="T2" fmla="*/ 158 w 159"/>
                  <a:gd name="T3" fmla="*/ 65 h 101"/>
                  <a:gd name="T4" fmla="*/ 50 w 159"/>
                  <a:gd name="T5" fmla="*/ 100 h 101"/>
                  <a:gd name="T6" fmla="*/ 0 w 159"/>
                  <a:gd name="T7" fmla="*/ 31 h 101"/>
                  <a:gd name="T8" fmla="*/ 107 w 159"/>
                  <a:gd name="T9" fmla="*/ 0 h 101"/>
                </a:gdLst>
                <a:ahLst/>
                <a:cxnLst>
                  <a:cxn ang="0">
                    <a:pos x="T0" y="T1"/>
                  </a:cxn>
                  <a:cxn ang="0">
                    <a:pos x="T2" y="T3"/>
                  </a:cxn>
                  <a:cxn ang="0">
                    <a:pos x="T4" y="T5"/>
                  </a:cxn>
                  <a:cxn ang="0">
                    <a:pos x="T6" y="T7"/>
                  </a:cxn>
                  <a:cxn ang="0">
                    <a:pos x="T8" y="T9"/>
                  </a:cxn>
                </a:cxnLst>
                <a:rect l="0" t="0" r="r" b="b"/>
                <a:pathLst>
                  <a:path w="159" h="101">
                    <a:moveTo>
                      <a:pt x="107" y="0"/>
                    </a:moveTo>
                    <a:lnTo>
                      <a:pt x="158" y="65"/>
                    </a:lnTo>
                    <a:lnTo>
                      <a:pt x="50" y="100"/>
                    </a:lnTo>
                    <a:lnTo>
                      <a:pt x="0" y="31"/>
                    </a:lnTo>
                    <a:lnTo>
                      <a:pt x="107" y="0"/>
                    </a:lnTo>
                  </a:path>
                </a:pathLst>
              </a:custGeom>
              <a:gradFill rotWithShape="0">
                <a:gsLst>
                  <a:gs pos="0">
                    <a:srgbClr val="99CCFF"/>
                  </a:gs>
                  <a:gs pos="100000">
                    <a:srgbClr val="9933FF"/>
                  </a:gs>
                </a:gsLst>
                <a:path path="rect">
                  <a:fillToRect l="50000" t="50000" r="50000" b="50000"/>
                </a:path>
              </a:gradFill>
              <a:ln w="12700" cap="rnd" cmpd="sng">
                <a:solidFill>
                  <a:srgbClr val="0000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194" name="Group 130"/>
            <p:cNvGrpSpPr>
              <a:grpSpLocks/>
            </p:cNvGrpSpPr>
            <p:nvPr/>
          </p:nvGrpSpPr>
          <p:grpSpPr bwMode="auto">
            <a:xfrm>
              <a:off x="4332" y="1256"/>
              <a:ext cx="175" cy="163"/>
              <a:chOff x="4332" y="1256"/>
              <a:chExt cx="175" cy="163"/>
            </a:xfrm>
          </p:grpSpPr>
          <p:sp>
            <p:nvSpPr>
              <p:cNvPr id="88195" name="Freeform 131"/>
              <p:cNvSpPr>
                <a:spLocks/>
              </p:cNvSpPr>
              <p:nvPr/>
            </p:nvSpPr>
            <p:spPr bwMode="auto">
              <a:xfrm>
                <a:off x="4377" y="1315"/>
                <a:ext cx="130" cy="104"/>
              </a:xfrm>
              <a:custGeom>
                <a:avLst/>
                <a:gdLst>
                  <a:gd name="T0" fmla="*/ 0 w 130"/>
                  <a:gd name="T1" fmla="*/ 62 h 104"/>
                  <a:gd name="T2" fmla="*/ 20 w 130"/>
                  <a:gd name="T3" fmla="*/ 103 h 104"/>
                  <a:gd name="T4" fmla="*/ 127 w 130"/>
                  <a:gd name="T5" fmla="*/ 67 h 104"/>
                  <a:gd name="T6" fmla="*/ 129 w 130"/>
                  <a:gd name="T7" fmla="*/ 28 h 104"/>
                  <a:gd name="T8" fmla="*/ 102 w 130"/>
                  <a:gd name="T9" fmla="*/ 0 h 104"/>
                  <a:gd name="T10" fmla="*/ 0 w 130"/>
                  <a:gd name="T11" fmla="*/ 62 h 104"/>
                </a:gdLst>
                <a:ahLst/>
                <a:cxnLst>
                  <a:cxn ang="0">
                    <a:pos x="T0" y="T1"/>
                  </a:cxn>
                  <a:cxn ang="0">
                    <a:pos x="T2" y="T3"/>
                  </a:cxn>
                  <a:cxn ang="0">
                    <a:pos x="T4" y="T5"/>
                  </a:cxn>
                  <a:cxn ang="0">
                    <a:pos x="T6" y="T7"/>
                  </a:cxn>
                  <a:cxn ang="0">
                    <a:pos x="T8" y="T9"/>
                  </a:cxn>
                  <a:cxn ang="0">
                    <a:pos x="T10" y="T11"/>
                  </a:cxn>
                </a:cxnLst>
                <a:rect l="0" t="0" r="r" b="b"/>
                <a:pathLst>
                  <a:path w="130" h="104">
                    <a:moveTo>
                      <a:pt x="0" y="62"/>
                    </a:moveTo>
                    <a:lnTo>
                      <a:pt x="20" y="103"/>
                    </a:lnTo>
                    <a:lnTo>
                      <a:pt x="127" y="67"/>
                    </a:lnTo>
                    <a:lnTo>
                      <a:pt x="129" y="28"/>
                    </a:lnTo>
                    <a:lnTo>
                      <a:pt x="102" y="0"/>
                    </a:lnTo>
                    <a:lnTo>
                      <a:pt x="0" y="62"/>
                    </a:lnTo>
                  </a:path>
                </a:pathLst>
              </a:custGeom>
              <a:solidFill>
                <a:srgbClr val="969696">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96" name="Freeform 132"/>
              <p:cNvSpPr>
                <a:spLocks/>
              </p:cNvSpPr>
              <p:nvPr/>
            </p:nvSpPr>
            <p:spPr bwMode="auto">
              <a:xfrm>
                <a:off x="4333" y="1289"/>
                <a:ext cx="51" cy="109"/>
              </a:xfrm>
              <a:custGeom>
                <a:avLst/>
                <a:gdLst>
                  <a:gd name="T0" fmla="*/ 0 w 51"/>
                  <a:gd name="T1" fmla="*/ 0 h 109"/>
                  <a:gd name="T2" fmla="*/ 50 w 51"/>
                  <a:gd name="T3" fmla="*/ 66 h 109"/>
                  <a:gd name="T4" fmla="*/ 50 w 51"/>
                  <a:gd name="T5" fmla="*/ 108 h 109"/>
                  <a:gd name="T6" fmla="*/ 0 w 51"/>
                  <a:gd name="T7" fmla="*/ 38 h 109"/>
                  <a:gd name="T8" fmla="*/ 0 w 51"/>
                  <a:gd name="T9" fmla="*/ 0 h 109"/>
                </a:gdLst>
                <a:ahLst/>
                <a:cxnLst>
                  <a:cxn ang="0">
                    <a:pos x="T0" y="T1"/>
                  </a:cxn>
                  <a:cxn ang="0">
                    <a:pos x="T2" y="T3"/>
                  </a:cxn>
                  <a:cxn ang="0">
                    <a:pos x="T4" y="T5"/>
                  </a:cxn>
                  <a:cxn ang="0">
                    <a:pos x="T6" y="T7"/>
                  </a:cxn>
                  <a:cxn ang="0">
                    <a:pos x="T8" y="T9"/>
                  </a:cxn>
                </a:cxnLst>
                <a:rect l="0" t="0" r="r" b="b"/>
                <a:pathLst>
                  <a:path w="51" h="109">
                    <a:moveTo>
                      <a:pt x="0" y="0"/>
                    </a:moveTo>
                    <a:lnTo>
                      <a:pt x="50" y="66"/>
                    </a:lnTo>
                    <a:lnTo>
                      <a:pt x="50" y="108"/>
                    </a:lnTo>
                    <a:lnTo>
                      <a:pt x="0" y="38"/>
                    </a:lnTo>
                    <a:lnTo>
                      <a:pt x="0" y="0"/>
                    </a:lnTo>
                  </a:path>
                </a:pathLst>
              </a:custGeom>
              <a:solidFill>
                <a:srgbClr val="9999FF"/>
              </a:solidFill>
              <a:ln w="12700" cap="rnd" cmpd="sng">
                <a:solidFill>
                  <a:srgbClr val="0000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97" name="Freeform 133"/>
              <p:cNvSpPr>
                <a:spLocks/>
              </p:cNvSpPr>
              <p:nvPr/>
            </p:nvSpPr>
            <p:spPr bwMode="auto">
              <a:xfrm>
                <a:off x="4384" y="1321"/>
                <a:ext cx="107" cy="76"/>
              </a:xfrm>
              <a:custGeom>
                <a:avLst/>
                <a:gdLst>
                  <a:gd name="T0" fmla="*/ 0 w 107"/>
                  <a:gd name="T1" fmla="*/ 75 h 76"/>
                  <a:gd name="T2" fmla="*/ 0 w 107"/>
                  <a:gd name="T3" fmla="*/ 34 h 76"/>
                  <a:gd name="T4" fmla="*/ 106 w 107"/>
                  <a:gd name="T5" fmla="*/ 0 h 76"/>
                  <a:gd name="T6" fmla="*/ 106 w 107"/>
                  <a:gd name="T7" fmla="*/ 39 h 76"/>
                  <a:gd name="T8" fmla="*/ 0 w 107"/>
                  <a:gd name="T9" fmla="*/ 75 h 76"/>
                </a:gdLst>
                <a:ahLst/>
                <a:cxnLst>
                  <a:cxn ang="0">
                    <a:pos x="T0" y="T1"/>
                  </a:cxn>
                  <a:cxn ang="0">
                    <a:pos x="T2" y="T3"/>
                  </a:cxn>
                  <a:cxn ang="0">
                    <a:pos x="T4" y="T5"/>
                  </a:cxn>
                  <a:cxn ang="0">
                    <a:pos x="T6" y="T7"/>
                  </a:cxn>
                  <a:cxn ang="0">
                    <a:pos x="T8" y="T9"/>
                  </a:cxn>
                </a:cxnLst>
                <a:rect l="0" t="0" r="r" b="b"/>
                <a:pathLst>
                  <a:path w="107" h="76">
                    <a:moveTo>
                      <a:pt x="0" y="75"/>
                    </a:moveTo>
                    <a:lnTo>
                      <a:pt x="0" y="34"/>
                    </a:lnTo>
                    <a:lnTo>
                      <a:pt x="106" y="0"/>
                    </a:lnTo>
                    <a:lnTo>
                      <a:pt x="106" y="39"/>
                    </a:lnTo>
                    <a:lnTo>
                      <a:pt x="0" y="75"/>
                    </a:lnTo>
                  </a:path>
                </a:pathLst>
              </a:custGeom>
              <a:solidFill>
                <a:srgbClr val="9933FF"/>
              </a:solidFill>
              <a:ln w="12700" cap="rnd" cmpd="sng">
                <a:solidFill>
                  <a:srgbClr val="0000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98" name="Freeform 134"/>
              <p:cNvSpPr>
                <a:spLocks/>
              </p:cNvSpPr>
              <p:nvPr/>
            </p:nvSpPr>
            <p:spPr bwMode="auto">
              <a:xfrm>
                <a:off x="4332" y="1256"/>
                <a:ext cx="160" cy="100"/>
              </a:xfrm>
              <a:custGeom>
                <a:avLst/>
                <a:gdLst>
                  <a:gd name="T0" fmla="*/ 107 w 160"/>
                  <a:gd name="T1" fmla="*/ 0 h 100"/>
                  <a:gd name="T2" fmla="*/ 159 w 160"/>
                  <a:gd name="T3" fmla="*/ 65 h 100"/>
                  <a:gd name="T4" fmla="*/ 51 w 160"/>
                  <a:gd name="T5" fmla="*/ 99 h 100"/>
                  <a:gd name="T6" fmla="*/ 0 w 160"/>
                  <a:gd name="T7" fmla="*/ 31 h 100"/>
                  <a:gd name="T8" fmla="*/ 107 w 160"/>
                  <a:gd name="T9" fmla="*/ 0 h 100"/>
                </a:gdLst>
                <a:ahLst/>
                <a:cxnLst>
                  <a:cxn ang="0">
                    <a:pos x="T0" y="T1"/>
                  </a:cxn>
                  <a:cxn ang="0">
                    <a:pos x="T2" y="T3"/>
                  </a:cxn>
                  <a:cxn ang="0">
                    <a:pos x="T4" y="T5"/>
                  </a:cxn>
                  <a:cxn ang="0">
                    <a:pos x="T6" y="T7"/>
                  </a:cxn>
                  <a:cxn ang="0">
                    <a:pos x="T8" y="T9"/>
                  </a:cxn>
                </a:cxnLst>
                <a:rect l="0" t="0" r="r" b="b"/>
                <a:pathLst>
                  <a:path w="160" h="100">
                    <a:moveTo>
                      <a:pt x="107" y="0"/>
                    </a:moveTo>
                    <a:lnTo>
                      <a:pt x="159" y="65"/>
                    </a:lnTo>
                    <a:lnTo>
                      <a:pt x="51" y="99"/>
                    </a:lnTo>
                    <a:lnTo>
                      <a:pt x="0" y="31"/>
                    </a:lnTo>
                    <a:lnTo>
                      <a:pt x="107" y="0"/>
                    </a:lnTo>
                  </a:path>
                </a:pathLst>
              </a:custGeom>
              <a:gradFill rotWithShape="0">
                <a:gsLst>
                  <a:gs pos="0">
                    <a:srgbClr val="99CCFF"/>
                  </a:gs>
                  <a:gs pos="100000">
                    <a:srgbClr val="9933FF"/>
                  </a:gs>
                </a:gsLst>
                <a:path path="rect">
                  <a:fillToRect l="50000" t="50000" r="50000" b="50000"/>
                </a:path>
              </a:gradFill>
              <a:ln w="12700" cap="rnd" cmpd="sng">
                <a:solidFill>
                  <a:srgbClr val="0000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8199" name="Group 135"/>
            <p:cNvGrpSpPr>
              <a:grpSpLocks/>
            </p:cNvGrpSpPr>
            <p:nvPr/>
          </p:nvGrpSpPr>
          <p:grpSpPr bwMode="auto">
            <a:xfrm>
              <a:off x="3657" y="1122"/>
              <a:ext cx="176" cy="164"/>
              <a:chOff x="3657" y="1122"/>
              <a:chExt cx="176" cy="164"/>
            </a:xfrm>
          </p:grpSpPr>
          <p:sp>
            <p:nvSpPr>
              <p:cNvPr id="88200" name="Freeform 136"/>
              <p:cNvSpPr>
                <a:spLocks/>
              </p:cNvSpPr>
              <p:nvPr/>
            </p:nvSpPr>
            <p:spPr bwMode="auto">
              <a:xfrm>
                <a:off x="3703" y="1181"/>
                <a:ext cx="130" cy="105"/>
              </a:xfrm>
              <a:custGeom>
                <a:avLst/>
                <a:gdLst>
                  <a:gd name="T0" fmla="*/ 0 w 130"/>
                  <a:gd name="T1" fmla="*/ 63 h 105"/>
                  <a:gd name="T2" fmla="*/ 20 w 130"/>
                  <a:gd name="T3" fmla="*/ 104 h 105"/>
                  <a:gd name="T4" fmla="*/ 127 w 130"/>
                  <a:gd name="T5" fmla="*/ 68 h 105"/>
                  <a:gd name="T6" fmla="*/ 129 w 130"/>
                  <a:gd name="T7" fmla="*/ 28 h 105"/>
                  <a:gd name="T8" fmla="*/ 102 w 130"/>
                  <a:gd name="T9" fmla="*/ 0 h 105"/>
                  <a:gd name="T10" fmla="*/ 0 w 130"/>
                  <a:gd name="T11" fmla="*/ 63 h 105"/>
                </a:gdLst>
                <a:ahLst/>
                <a:cxnLst>
                  <a:cxn ang="0">
                    <a:pos x="T0" y="T1"/>
                  </a:cxn>
                  <a:cxn ang="0">
                    <a:pos x="T2" y="T3"/>
                  </a:cxn>
                  <a:cxn ang="0">
                    <a:pos x="T4" y="T5"/>
                  </a:cxn>
                  <a:cxn ang="0">
                    <a:pos x="T6" y="T7"/>
                  </a:cxn>
                  <a:cxn ang="0">
                    <a:pos x="T8" y="T9"/>
                  </a:cxn>
                  <a:cxn ang="0">
                    <a:pos x="T10" y="T11"/>
                  </a:cxn>
                </a:cxnLst>
                <a:rect l="0" t="0" r="r" b="b"/>
                <a:pathLst>
                  <a:path w="130" h="105">
                    <a:moveTo>
                      <a:pt x="0" y="63"/>
                    </a:moveTo>
                    <a:lnTo>
                      <a:pt x="20" y="104"/>
                    </a:lnTo>
                    <a:lnTo>
                      <a:pt x="127" y="68"/>
                    </a:lnTo>
                    <a:lnTo>
                      <a:pt x="129" y="28"/>
                    </a:lnTo>
                    <a:lnTo>
                      <a:pt x="102" y="0"/>
                    </a:lnTo>
                    <a:lnTo>
                      <a:pt x="0" y="63"/>
                    </a:lnTo>
                  </a:path>
                </a:pathLst>
              </a:custGeom>
              <a:solidFill>
                <a:srgbClr val="969696">
                  <a:alpha val="50000"/>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01" name="Freeform 137"/>
              <p:cNvSpPr>
                <a:spLocks/>
              </p:cNvSpPr>
              <p:nvPr/>
            </p:nvSpPr>
            <p:spPr bwMode="auto">
              <a:xfrm>
                <a:off x="3659" y="1155"/>
                <a:ext cx="51" cy="108"/>
              </a:xfrm>
              <a:custGeom>
                <a:avLst/>
                <a:gdLst>
                  <a:gd name="T0" fmla="*/ 0 w 51"/>
                  <a:gd name="T1" fmla="*/ 0 h 108"/>
                  <a:gd name="T2" fmla="*/ 50 w 51"/>
                  <a:gd name="T3" fmla="*/ 65 h 108"/>
                  <a:gd name="T4" fmla="*/ 50 w 51"/>
                  <a:gd name="T5" fmla="*/ 107 h 108"/>
                  <a:gd name="T6" fmla="*/ 0 w 51"/>
                  <a:gd name="T7" fmla="*/ 38 h 108"/>
                  <a:gd name="T8" fmla="*/ 0 w 51"/>
                  <a:gd name="T9" fmla="*/ 0 h 108"/>
                </a:gdLst>
                <a:ahLst/>
                <a:cxnLst>
                  <a:cxn ang="0">
                    <a:pos x="T0" y="T1"/>
                  </a:cxn>
                  <a:cxn ang="0">
                    <a:pos x="T2" y="T3"/>
                  </a:cxn>
                  <a:cxn ang="0">
                    <a:pos x="T4" y="T5"/>
                  </a:cxn>
                  <a:cxn ang="0">
                    <a:pos x="T6" y="T7"/>
                  </a:cxn>
                  <a:cxn ang="0">
                    <a:pos x="T8" y="T9"/>
                  </a:cxn>
                </a:cxnLst>
                <a:rect l="0" t="0" r="r" b="b"/>
                <a:pathLst>
                  <a:path w="51" h="108">
                    <a:moveTo>
                      <a:pt x="0" y="0"/>
                    </a:moveTo>
                    <a:lnTo>
                      <a:pt x="50" y="65"/>
                    </a:lnTo>
                    <a:lnTo>
                      <a:pt x="50" y="107"/>
                    </a:lnTo>
                    <a:lnTo>
                      <a:pt x="0" y="38"/>
                    </a:lnTo>
                    <a:lnTo>
                      <a:pt x="0" y="0"/>
                    </a:lnTo>
                  </a:path>
                </a:pathLst>
              </a:custGeom>
              <a:solidFill>
                <a:srgbClr val="9999FF"/>
              </a:solidFill>
              <a:ln w="12700" cap="rnd" cmpd="sng">
                <a:solidFill>
                  <a:srgbClr val="0000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02" name="Freeform 138"/>
              <p:cNvSpPr>
                <a:spLocks/>
              </p:cNvSpPr>
              <p:nvPr/>
            </p:nvSpPr>
            <p:spPr bwMode="auto">
              <a:xfrm>
                <a:off x="3710" y="1188"/>
                <a:ext cx="107" cy="75"/>
              </a:xfrm>
              <a:custGeom>
                <a:avLst/>
                <a:gdLst>
                  <a:gd name="T0" fmla="*/ 0 w 107"/>
                  <a:gd name="T1" fmla="*/ 74 h 75"/>
                  <a:gd name="T2" fmla="*/ 0 w 107"/>
                  <a:gd name="T3" fmla="*/ 33 h 75"/>
                  <a:gd name="T4" fmla="*/ 106 w 107"/>
                  <a:gd name="T5" fmla="*/ 0 h 75"/>
                  <a:gd name="T6" fmla="*/ 106 w 107"/>
                  <a:gd name="T7" fmla="*/ 38 h 75"/>
                  <a:gd name="T8" fmla="*/ 0 w 107"/>
                  <a:gd name="T9" fmla="*/ 74 h 75"/>
                </a:gdLst>
                <a:ahLst/>
                <a:cxnLst>
                  <a:cxn ang="0">
                    <a:pos x="T0" y="T1"/>
                  </a:cxn>
                  <a:cxn ang="0">
                    <a:pos x="T2" y="T3"/>
                  </a:cxn>
                  <a:cxn ang="0">
                    <a:pos x="T4" y="T5"/>
                  </a:cxn>
                  <a:cxn ang="0">
                    <a:pos x="T6" y="T7"/>
                  </a:cxn>
                  <a:cxn ang="0">
                    <a:pos x="T8" y="T9"/>
                  </a:cxn>
                </a:cxnLst>
                <a:rect l="0" t="0" r="r" b="b"/>
                <a:pathLst>
                  <a:path w="107" h="75">
                    <a:moveTo>
                      <a:pt x="0" y="74"/>
                    </a:moveTo>
                    <a:lnTo>
                      <a:pt x="0" y="33"/>
                    </a:lnTo>
                    <a:lnTo>
                      <a:pt x="106" y="0"/>
                    </a:lnTo>
                    <a:lnTo>
                      <a:pt x="106" y="38"/>
                    </a:lnTo>
                    <a:lnTo>
                      <a:pt x="0" y="74"/>
                    </a:lnTo>
                  </a:path>
                </a:pathLst>
              </a:custGeom>
              <a:solidFill>
                <a:srgbClr val="9933FF"/>
              </a:solidFill>
              <a:ln w="12700" cap="rnd" cmpd="sng">
                <a:solidFill>
                  <a:srgbClr val="0000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203" name="Freeform 139"/>
              <p:cNvSpPr>
                <a:spLocks/>
              </p:cNvSpPr>
              <p:nvPr/>
            </p:nvSpPr>
            <p:spPr bwMode="auto">
              <a:xfrm>
                <a:off x="3657" y="1122"/>
                <a:ext cx="160" cy="101"/>
              </a:xfrm>
              <a:custGeom>
                <a:avLst/>
                <a:gdLst>
                  <a:gd name="T0" fmla="*/ 107 w 160"/>
                  <a:gd name="T1" fmla="*/ 0 h 101"/>
                  <a:gd name="T2" fmla="*/ 159 w 160"/>
                  <a:gd name="T3" fmla="*/ 65 h 101"/>
                  <a:gd name="T4" fmla="*/ 51 w 160"/>
                  <a:gd name="T5" fmla="*/ 100 h 101"/>
                  <a:gd name="T6" fmla="*/ 0 w 160"/>
                  <a:gd name="T7" fmla="*/ 31 h 101"/>
                  <a:gd name="T8" fmla="*/ 107 w 160"/>
                  <a:gd name="T9" fmla="*/ 0 h 101"/>
                </a:gdLst>
                <a:ahLst/>
                <a:cxnLst>
                  <a:cxn ang="0">
                    <a:pos x="T0" y="T1"/>
                  </a:cxn>
                  <a:cxn ang="0">
                    <a:pos x="T2" y="T3"/>
                  </a:cxn>
                  <a:cxn ang="0">
                    <a:pos x="T4" y="T5"/>
                  </a:cxn>
                  <a:cxn ang="0">
                    <a:pos x="T6" y="T7"/>
                  </a:cxn>
                  <a:cxn ang="0">
                    <a:pos x="T8" y="T9"/>
                  </a:cxn>
                </a:cxnLst>
                <a:rect l="0" t="0" r="r" b="b"/>
                <a:pathLst>
                  <a:path w="160" h="101">
                    <a:moveTo>
                      <a:pt x="107" y="0"/>
                    </a:moveTo>
                    <a:lnTo>
                      <a:pt x="159" y="65"/>
                    </a:lnTo>
                    <a:lnTo>
                      <a:pt x="51" y="100"/>
                    </a:lnTo>
                    <a:lnTo>
                      <a:pt x="0" y="31"/>
                    </a:lnTo>
                    <a:lnTo>
                      <a:pt x="107" y="0"/>
                    </a:lnTo>
                  </a:path>
                </a:pathLst>
              </a:custGeom>
              <a:gradFill rotWithShape="0">
                <a:gsLst>
                  <a:gs pos="0">
                    <a:srgbClr val="99CCFF"/>
                  </a:gs>
                  <a:gs pos="100000">
                    <a:srgbClr val="9933FF"/>
                  </a:gs>
                </a:gsLst>
                <a:path path="rect">
                  <a:fillToRect l="50000" t="50000" r="50000" b="50000"/>
                </a:path>
              </a:gradFill>
              <a:ln w="12700" cap="rnd" cmpd="sng">
                <a:solidFill>
                  <a:srgbClr val="0000CC"/>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8204" name="Rectangle 140"/>
          <p:cNvSpPr>
            <a:spLocks noChangeArrowheads="1"/>
          </p:cNvSpPr>
          <p:nvPr/>
        </p:nvSpPr>
        <p:spPr bwMode="auto">
          <a:xfrm>
            <a:off x="5030788" y="3387725"/>
            <a:ext cx="2436812" cy="531813"/>
          </a:xfrm>
          <a:prstGeom prst="rect">
            <a:avLst/>
          </a:prstGeom>
          <a:solidFill>
            <a:schemeClr val="tx1"/>
          </a:solidFill>
          <a:ln>
            <a:noFill/>
          </a:ln>
          <a:effectLst>
            <a:outerShdw dist="53882" dir="2700000" algn="ctr" rotWithShape="0">
              <a:srgbClr val="969696">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
        <p:nvSpPr>
          <p:cNvPr id="88205" name="Freeform 141"/>
          <p:cNvSpPr>
            <a:spLocks/>
          </p:cNvSpPr>
          <p:nvPr/>
        </p:nvSpPr>
        <p:spPr bwMode="auto">
          <a:xfrm>
            <a:off x="2744788" y="2438400"/>
            <a:ext cx="1354137" cy="2049463"/>
          </a:xfrm>
          <a:custGeom>
            <a:avLst/>
            <a:gdLst>
              <a:gd name="T0" fmla="*/ 852 w 853"/>
              <a:gd name="T1" fmla="*/ 0 h 1291"/>
              <a:gd name="T2" fmla="*/ 852 w 853"/>
              <a:gd name="T3" fmla="*/ 890 h 1291"/>
              <a:gd name="T4" fmla="*/ 0 w 853"/>
              <a:gd name="T5" fmla="*/ 1290 h 1291"/>
              <a:gd name="T6" fmla="*/ 852 w 853"/>
              <a:gd name="T7" fmla="*/ 0 h 1291"/>
            </a:gdLst>
            <a:ahLst/>
            <a:cxnLst>
              <a:cxn ang="0">
                <a:pos x="T0" y="T1"/>
              </a:cxn>
              <a:cxn ang="0">
                <a:pos x="T2" y="T3"/>
              </a:cxn>
              <a:cxn ang="0">
                <a:pos x="T4" y="T5"/>
              </a:cxn>
              <a:cxn ang="0">
                <a:pos x="T6" y="T7"/>
              </a:cxn>
            </a:cxnLst>
            <a:rect l="0" t="0" r="r" b="b"/>
            <a:pathLst>
              <a:path w="853" h="1291">
                <a:moveTo>
                  <a:pt x="852" y="0"/>
                </a:moveTo>
                <a:lnTo>
                  <a:pt x="852" y="890"/>
                </a:lnTo>
                <a:lnTo>
                  <a:pt x="0" y="1290"/>
                </a:lnTo>
                <a:lnTo>
                  <a:pt x="852" y="0"/>
                </a:lnTo>
              </a:path>
            </a:pathLst>
          </a:custGeom>
          <a:gradFill rotWithShape="0">
            <a:gsLst>
              <a:gs pos="0">
                <a:srgbClr val="FFFF00"/>
              </a:gs>
              <a:gs pos="100000">
                <a:srgbClr val="FF9900"/>
              </a:gs>
            </a:gsLst>
            <a:lin ang="18900000" scaled="1"/>
          </a:gradFill>
          <a:ln>
            <a:noFill/>
          </a:ln>
          <a:effectLst>
            <a:outerShdw dist="222159" dir="1857825" algn="ctr" rotWithShape="0">
              <a:srgbClr val="969696">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zh-CN" altLang="en-US"/>
          </a:p>
        </p:txBody>
      </p:sp>
      <p:sp>
        <p:nvSpPr>
          <p:cNvPr id="88206" name="Freeform 142"/>
          <p:cNvSpPr>
            <a:spLocks/>
          </p:cNvSpPr>
          <p:nvPr/>
        </p:nvSpPr>
        <p:spPr bwMode="auto">
          <a:xfrm>
            <a:off x="4090988" y="2438400"/>
            <a:ext cx="1354137" cy="2049463"/>
          </a:xfrm>
          <a:custGeom>
            <a:avLst/>
            <a:gdLst>
              <a:gd name="T0" fmla="*/ 0 w 853"/>
              <a:gd name="T1" fmla="*/ 0 h 1291"/>
              <a:gd name="T2" fmla="*/ 0 w 853"/>
              <a:gd name="T3" fmla="*/ 890 h 1291"/>
              <a:gd name="T4" fmla="*/ 852 w 853"/>
              <a:gd name="T5" fmla="*/ 1290 h 1291"/>
              <a:gd name="T6" fmla="*/ 0 w 853"/>
              <a:gd name="T7" fmla="*/ 0 h 1291"/>
            </a:gdLst>
            <a:ahLst/>
            <a:cxnLst>
              <a:cxn ang="0">
                <a:pos x="T0" y="T1"/>
              </a:cxn>
              <a:cxn ang="0">
                <a:pos x="T2" y="T3"/>
              </a:cxn>
              <a:cxn ang="0">
                <a:pos x="T4" y="T5"/>
              </a:cxn>
              <a:cxn ang="0">
                <a:pos x="T6" y="T7"/>
              </a:cxn>
            </a:cxnLst>
            <a:rect l="0" t="0" r="r" b="b"/>
            <a:pathLst>
              <a:path w="853" h="1291">
                <a:moveTo>
                  <a:pt x="0" y="0"/>
                </a:moveTo>
                <a:lnTo>
                  <a:pt x="0" y="890"/>
                </a:lnTo>
                <a:lnTo>
                  <a:pt x="852" y="1290"/>
                </a:lnTo>
                <a:lnTo>
                  <a:pt x="0" y="0"/>
                </a:lnTo>
              </a:path>
            </a:pathLst>
          </a:custGeom>
          <a:gradFill rotWithShape="0">
            <a:gsLst>
              <a:gs pos="0">
                <a:srgbClr val="FFFF00"/>
              </a:gs>
              <a:gs pos="100000">
                <a:srgbClr val="FF9900"/>
              </a:gs>
            </a:gsLst>
            <a:lin ang="18900000" scaled="1"/>
          </a:gradFill>
          <a:ln>
            <a:noFill/>
          </a:ln>
          <a:effectLst>
            <a:outerShdw dist="204781" dir="1784693" algn="ctr" rotWithShape="0">
              <a:srgbClr val="969696">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zh-CN" altLang="en-US"/>
          </a:p>
        </p:txBody>
      </p:sp>
      <p:sp>
        <p:nvSpPr>
          <p:cNvPr id="88207" name="Freeform 143"/>
          <p:cNvSpPr>
            <a:spLocks/>
          </p:cNvSpPr>
          <p:nvPr/>
        </p:nvSpPr>
        <p:spPr bwMode="auto">
          <a:xfrm>
            <a:off x="2743200" y="3846513"/>
            <a:ext cx="2706688" cy="635000"/>
          </a:xfrm>
          <a:custGeom>
            <a:avLst/>
            <a:gdLst>
              <a:gd name="T0" fmla="*/ 0 w 1705"/>
              <a:gd name="T1" fmla="*/ 399 h 400"/>
              <a:gd name="T2" fmla="*/ 852 w 1705"/>
              <a:gd name="T3" fmla="*/ 0 h 400"/>
              <a:gd name="T4" fmla="*/ 1704 w 1705"/>
              <a:gd name="T5" fmla="*/ 399 h 400"/>
              <a:gd name="T6" fmla="*/ 0 w 1705"/>
              <a:gd name="T7" fmla="*/ 399 h 400"/>
            </a:gdLst>
            <a:ahLst/>
            <a:cxnLst>
              <a:cxn ang="0">
                <a:pos x="T0" y="T1"/>
              </a:cxn>
              <a:cxn ang="0">
                <a:pos x="T2" y="T3"/>
              </a:cxn>
              <a:cxn ang="0">
                <a:pos x="T4" y="T5"/>
              </a:cxn>
              <a:cxn ang="0">
                <a:pos x="T6" y="T7"/>
              </a:cxn>
            </a:cxnLst>
            <a:rect l="0" t="0" r="r" b="b"/>
            <a:pathLst>
              <a:path w="1705" h="400">
                <a:moveTo>
                  <a:pt x="0" y="399"/>
                </a:moveTo>
                <a:lnTo>
                  <a:pt x="852" y="0"/>
                </a:lnTo>
                <a:lnTo>
                  <a:pt x="1704" y="399"/>
                </a:lnTo>
                <a:lnTo>
                  <a:pt x="0" y="399"/>
                </a:lnTo>
              </a:path>
            </a:pathLst>
          </a:custGeom>
          <a:gradFill rotWithShape="0">
            <a:gsLst>
              <a:gs pos="0">
                <a:srgbClr val="FF9900"/>
              </a:gs>
              <a:gs pos="100000">
                <a:srgbClr val="FFFF00"/>
              </a:gs>
            </a:gsLst>
            <a:lin ang="2700000" scaled="1"/>
          </a:gradFill>
          <a:ln>
            <a:noFill/>
          </a:ln>
          <a:effectLst>
            <a:outerShdw dist="204781" dir="1784693" algn="ctr" rotWithShape="0">
              <a:srgbClr val="969696">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zh-CN" altLang="en-US"/>
          </a:p>
        </p:txBody>
      </p:sp>
      <p:sp>
        <p:nvSpPr>
          <p:cNvPr id="88208" name="Rectangle 144"/>
          <p:cNvSpPr>
            <a:spLocks noChangeArrowheads="1"/>
          </p:cNvSpPr>
          <p:nvPr/>
        </p:nvSpPr>
        <p:spPr bwMode="auto">
          <a:xfrm rot="3360000">
            <a:off x="3960812" y="3322638"/>
            <a:ext cx="110807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26" tIns="23806" rIns="46026" bIns="23806">
            <a:spAutoFit/>
          </a:bodyPr>
          <a:lstStyle/>
          <a:p>
            <a:pPr algn="ctr" defTabSz="228600" eaLnBrk="0" hangingPunct="0"/>
            <a:r>
              <a:rPr lang="zh-CN" altLang="en-US" sz="2000" b="1">
                <a:latin typeface="Arial Narrow" pitchFamily="34" charset="0"/>
              </a:rPr>
              <a:t>过程管理</a:t>
            </a:r>
          </a:p>
        </p:txBody>
      </p:sp>
      <p:sp>
        <p:nvSpPr>
          <p:cNvPr id="88209" name="Rectangle 145"/>
          <p:cNvSpPr>
            <a:spLocks noChangeArrowheads="1"/>
          </p:cNvSpPr>
          <p:nvPr/>
        </p:nvSpPr>
        <p:spPr bwMode="auto">
          <a:xfrm rot="18180000">
            <a:off x="3045619" y="3326606"/>
            <a:ext cx="11874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6026" tIns="23806" rIns="46026" bIns="23806">
            <a:spAutoFit/>
          </a:bodyPr>
          <a:lstStyle/>
          <a:p>
            <a:pPr algn="ctr" defTabSz="228600" eaLnBrk="0" hangingPunct="0"/>
            <a:r>
              <a:rPr lang="zh-CN" altLang="en-US" sz="2000" b="1">
                <a:latin typeface="Arial Narrow" pitchFamily="34" charset="0"/>
              </a:rPr>
              <a:t>资源配置</a:t>
            </a:r>
          </a:p>
        </p:txBody>
      </p:sp>
      <p:sp>
        <p:nvSpPr>
          <p:cNvPr id="88210" name="Rectangle 146"/>
          <p:cNvSpPr>
            <a:spLocks noChangeArrowheads="1"/>
          </p:cNvSpPr>
          <p:nvPr/>
        </p:nvSpPr>
        <p:spPr bwMode="auto">
          <a:xfrm>
            <a:off x="3495675" y="4110038"/>
            <a:ext cx="1187450"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6026" tIns="23806" rIns="46026" bIns="23806">
            <a:spAutoFit/>
          </a:bodyPr>
          <a:lstStyle/>
          <a:p>
            <a:pPr algn="ctr" defTabSz="228600" eaLnBrk="0" hangingPunct="0"/>
            <a:r>
              <a:rPr lang="zh-CN" altLang="en-US" sz="2000" b="1">
                <a:latin typeface="Arial Narrow" pitchFamily="34" charset="0"/>
              </a:rPr>
              <a:t>功能划分</a:t>
            </a:r>
          </a:p>
        </p:txBody>
      </p:sp>
      <p:sp>
        <p:nvSpPr>
          <p:cNvPr id="88211" name="Rectangle 147"/>
          <p:cNvSpPr>
            <a:spLocks noChangeArrowheads="1"/>
          </p:cNvSpPr>
          <p:nvPr/>
        </p:nvSpPr>
        <p:spPr bwMode="auto">
          <a:xfrm>
            <a:off x="5527675" y="3429000"/>
            <a:ext cx="1436688"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zh-CN" altLang="en-US" sz="2400" b="1">
                <a:solidFill>
                  <a:schemeClr val="bg1"/>
                </a:solidFill>
                <a:latin typeface="Arial Narrow" pitchFamily="34" charset="0"/>
              </a:rPr>
              <a:t>过程模型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nodeType="after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randombar(vertical)">
                                      <p:cBhvr>
                                        <p:cTn id="7" dur="500"/>
                                        <p:tgtEl>
                                          <p:spTgt spid="88068"/>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8082"/>
                                        </p:tgtEl>
                                        <p:attrNameLst>
                                          <p:attrName>style.visibility</p:attrName>
                                        </p:attrNameLst>
                                      </p:cBhvr>
                                      <p:to>
                                        <p:strVal val="visible"/>
                                      </p:to>
                                    </p:set>
                                    <p:anim calcmode="lin" valueType="num">
                                      <p:cBhvr additive="base">
                                        <p:cTn id="11" dur="500" fill="hold"/>
                                        <p:tgtEl>
                                          <p:spTgt spid="88082"/>
                                        </p:tgtEl>
                                        <p:attrNameLst>
                                          <p:attrName>ppt_x</p:attrName>
                                        </p:attrNameLst>
                                      </p:cBhvr>
                                      <p:tavLst>
                                        <p:tav tm="0">
                                          <p:val>
                                            <p:strVal val="0-#ppt_w/2"/>
                                          </p:val>
                                        </p:tav>
                                        <p:tav tm="100000">
                                          <p:val>
                                            <p:strVal val="#ppt_x"/>
                                          </p:val>
                                        </p:tav>
                                      </p:tavLst>
                                    </p:anim>
                                    <p:anim calcmode="lin" valueType="num">
                                      <p:cBhvr additive="base">
                                        <p:cTn id="12" dur="500" fill="hold"/>
                                        <p:tgtEl>
                                          <p:spTgt spid="88082"/>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14" presetClass="entr" presetSubtype="5" fill="hold" grpId="0" nodeType="afterEffect">
                                  <p:stCondLst>
                                    <p:cond delay="0"/>
                                  </p:stCondLst>
                                  <p:childTnLst>
                                    <p:set>
                                      <p:cBhvr>
                                        <p:cTn id="15" dur="1" fill="hold">
                                          <p:stCondLst>
                                            <p:cond delay="0"/>
                                          </p:stCondLst>
                                        </p:cTn>
                                        <p:tgtEl>
                                          <p:spTgt spid="88083"/>
                                        </p:tgtEl>
                                        <p:attrNameLst>
                                          <p:attrName>style.visibility</p:attrName>
                                        </p:attrNameLst>
                                      </p:cBhvr>
                                      <p:to>
                                        <p:strVal val="visible"/>
                                      </p:to>
                                    </p:set>
                                    <p:animEffect transition="in" filter="randombar(vertical)">
                                      <p:cBhvr>
                                        <p:cTn id="16" dur="500"/>
                                        <p:tgtEl>
                                          <p:spTgt spid="88083"/>
                                        </p:tgtEl>
                                      </p:cBhvr>
                                    </p:animEffect>
                                  </p:childTnLst>
                                </p:cTn>
                              </p:par>
                            </p:childTnLst>
                          </p:cTn>
                        </p:par>
                        <p:par>
                          <p:cTn id="17" fill="hold" nodeType="afterGroup">
                            <p:stCondLst>
                              <p:cond delay="1500"/>
                            </p:stCondLst>
                            <p:childTnLst>
                              <p:par>
                                <p:cTn id="18" presetID="14" presetClass="entr" presetSubtype="5" fill="hold" nodeType="afterEffect">
                                  <p:stCondLst>
                                    <p:cond delay="0"/>
                                  </p:stCondLst>
                                  <p:childTnLst>
                                    <p:set>
                                      <p:cBhvr>
                                        <p:cTn id="19" dur="1" fill="hold">
                                          <p:stCondLst>
                                            <p:cond delay="0"/>
                                          </p:stCondLst>
                                        </p:cTn>
                                        <p:tgtEl>
                                          <p:spTgt spid="88086"/>
                                        </p:tgtEl>
                                        <p:attrNameLst>
                                          <p:attrName>style.visibility</p:attrName>
                                        </p:attrNameLst>
                                      </p:cBhvr>
                                      <p:to>
                                        <p:strVal val="visible"/>
                                      </p:to>
                                    </p:set>
                                    <p:animEffect transition="in" filter="randombar(vertical)">
                                      <p:cBhvr>
                                        <p:cTn id="20" dur="500"/>
                                        <p:tgtEl>
                                          <p:spTgt spid="88086"/>
                                        </p:tgtEl>
                                      </p:cBhvr>
                                    </p:animEffect>
                                  </p:childTnLst>
                                </p:cTn>
                              </p:par>
                            </p:childTnLst>
                          </p:cTn>
                        </p:par>
                        <p:par>
                          <p:cTn id="21" fill="hold" nodeType="afterGroup">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88162"/>
                                        </p:tgtEl>
                                        <p:attrNameLst>
                                          <p:attrName>style.visibility</p:attrName>
                                        </p:attrNameLst>
                                      </p:cBhvr>
                                      <p:to>
                                        <p:strVal val="visible"/>
                                      </p:to>
                                    </p:set>
                                    <p:anim calcmode="lin" valueType="num">
                                      <p:cBhvr additive="base">
                                        <p:cTn id="24" dur="500" fill="hold"/>
                                        <p:tgtEl>
                                          <p:spTgt spid="88162"/>
                                        </p:tgtEl>
                                        <p:attrNameLst>
                                          <p:attrName>ppt_x</p:attrName>
                                        </p:attrNameLst>
                                      </p:cBhvr>
                                      <p:tavLst>
                                        <p:tav tm="0">
                                          <p:val>
                                            <p:strVal val="#ppt_x"/>
                                          </p:val>
                                        </p:tav>
                                        <p:tav tm="100000">
                                          <p:val>
                                            <p:strVal val="#ppt_x"/>
                                          </p:val>
                                        </p:tav>
                                      </p:tavLst>
                                    </p:anim>
                                    <p:anim calcmode="lin" valueType="num">
                                      <p:cBhvr additive="base">
                                        <p:cTn id="25" dur="500" fill="hold"/>
                                        <p:tgtEl>
                                          <p:spTgt spid="88162"/>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2500"/>
                            </p:stCondLst>
                            <p:childTnLst>
                              <p:par>
                                <p:cTn id="27" presetID="14" presetClass="entr" presetSubtype="5" fill="hold" grpId="0" nodeType="afterEffect">
                                  <p:stCondLst>
                                    <p:cond delay="0"/>
                                  </p:stCondLst>
                                  <p:childTnLst>
                                    <p:set>
                                      <p:cBhvr>
                                        <p:cTn id="28" dur="1" fill="hold">
                                          <p:stCondLst>
                                            <p:cond delay="0"/>
                                          </p:stCondLst>
                                        </p:cTn>
                                        <p:tgtEl>
                                          <p:spTgt spid="88163"/>
                                        </p:tgtEl>
                                        <p:attrNameLst>
                                          <p:attrName>style.visibility</p:attrName>
                                        </p:attrNameLst>
                                      </p:cBhvr>
                                      <p:to>
                                        <p:strVal val="visible"/>
                                      </p:to>
                                    </p:set>
                                    <p:animEffect transition="in" filter="randombar(vertical)">
                                      <p:cBhvr>
                                        <p:cTn id="29" dur="500"/>
                                        <p:tgtEl>
                                          <p:spTgt spid="88163"/>
                                        </p:tgtEl>
                                      </p:cBhvr>
                                    </p:animEffect>
                                  </p:childTnLst>
                                </p:cTn>
                              </p:par>
                            </p:childTnLst>
                          </p:cTn>
                        </p:par>
                        <p:par>
                          <p:cTn id="30" fill="hold" nodeType="afterGroup">
                            <p:stCondLst>
                              <p:cond delay="3000"/>
                            </p:stCondLst>
                            <p:childTnLst>
                              <p:par>
                                <p:cTn id="31" presetID="14" presetClass="entr" presetSubtype="5" fill="hold" nodeType="afterEffect">
                                  <p:stCondLst>
                                    <p:cond delay="0"/>
                                  </p:stCondLst>
                                  <p:childTnLst>
                                    <p:set>
                                      <p:cBhvr>
                                        <p:cTn id="32" dur="1" fill="hold">
                                          <p:stCondLst>
                                            <p:cond delay="0"/>
                                          </p:stCondLst>
                                        </p:cTn>
                                        <p:tgtEl>
                                          <p:spTgt spid="88164"/>
                                        </p:tgtEl>
                                        <p:attrNameLst>
                                          <p:attrName>style.visibility</p:attrName>
                                        </p:attrNameLst>
                                      </p:cBhvr>
                                      <p:to>
                                        <p:strVal val="visible"/>
                                      </p:to>
                                    </p:set>
                                    <p:animEffect transition="in" filter="randombar(vertical)">
                                      <p:cBhvr>
                                        <p:cTn id="33" dur="500"/>
                                        <p:tgtEl>
                                          <p:spTgt spid="88164"/>
                                        </p:tgtEl>
                                      </p:cBhvr>
                                    </p:animEffect>
                                  </p:childTnLst>
                                </p:cTn>
                              </p:par>
                            </p:childTnLst>
                          </p:cTn>
                        </p:par>
                        <p:par>
                          <p:cTn id="34" fill="hold" nodeType="afterGroup">
                            <p:stCondLst>
                              <p:cond delay="3500"/>
                            </p:stCondLst>
                            <p:childTnLst>
                              <p:par>
                                <p:cTn id="35" presetID="2" presetClass="entr" presetSubtype="2" fill="hold" grpId="0" nodeType="afterEffect">
                                  <p:stCondLst>
                                    <p:cond delay="0"/>
                                  </p:stCondLst>
                                  <p:childTnLst>
                                    <p:set>
                                      <p:cBhvr>
                                        <p:cTn id="36" dur="1" fill="hold">
                                          <p:stCondLst>
                                            <p:cond delay="0"/>
                                          </p:stCondLst>
                                        </p:cTn>
                                        <p:tgtEl>
                                          <p:spTgt spid="88204"/>
                                        </p:tgtEl>
                                        <p:attrNameLst>
                                          <p:attrName>style.visibility</p:attrName>
                                        </p:attrNameLst>
                                      </p:cBhvr>
                                      <p:to>
                                        <p:strVal val="visible"/>
                                      </p:to>
                                    </p:set>
                                    <p:anim calcmode="lin" valueType="num">
                                      <p:cBhvr additive="base">
                                        <p:cTn id="37" dur="500" fill="hold"/>
                                        <p:tgtEl>
                                          <p:spTgt spid="88204"/>
                                        </p:tgtEl>
                                        <p:attrNameLst>
                                          <p:attrName>ppt_x</p:attrName>
                                        </p:attrNameLst>
                                      </p:cBhvr>
                                      <p:tavLst>
                                        <p:tav tm="0">
                                          <p:val>
                                            <p:strVal val="1+#ppt_w/2"/>
                                          </p:val>
                                        </p:tav>
                                        <p:tav tm="100000">
                                          <p:val>
                                            <p:strVal val="#ppt_x"/>
                                          </p:val>
                                        </p:tav>
                                      </p:tavLst>
                                    </p:anim>
                                    <p:anim calcmode="lin" valueType="num">
                                      <p:cBhvr additive="base">
                                        <p:cTn id="38" dur="500" fill="hold"/>
                                        <p:tgtEl>
                                          <p:spTgt spid="88204"/>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4000"/>
                            </p:stCondLst>
                            <p:childTnLst>
                              <p:par>
                                <p:cTn id="40" presetID="14" presetClass="entr" presetSubtype="5" fill="hold" grpId="0" nodeType="afterEffect">
                                  <p:stCondLst>
                                    <p:cond delay="0"/>
                                  </p:stCondLst>
                                  <p:childTnLst>
                                    <p:set>
                                      <p:cBhvr>
                                        <p:cTn id="41" dur="1" fill="hold">
                                          <p:stCondLst>
                                            <p:cond delay="0"/>
                                          </p:stCondLst>
                                        </p:cTn>
                                        <p:tgtEl>
                                          <p:spTgt spid="88211"/>
                                        </p:tgtEl>
                                        <p:attrNameLst>
                                          <p:attrName>style.visibility</p:attrName>
                                        </p:attrNameLst>
                                      </p:cBhvr>
                                      <p:to>
                                        <p:strVal val="visible"/>
                                      </p:to>
                                    </p:set>
                                    <p:animEffect transition="in" filter="randombar(vertical)">
                                      <p:cBhvr>
                                        <p:cTn id="42" dur="500"/>
                                        <p:tgtEl>
                                          <p:spTgt spid="88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2" grpId="0" animBg="1"/>
      <p:bldP spid="88083" grpId="0" autoUpdateAnimBg="0"/>
      <p:bldP spid="88162" grpId="0" animBg="1"/>
      <p:bldP spid="88163" grpId="0" autoUpdateAnimBg="0"/>
      <p:bldP spid="88204" grpId="0" animBg="1"/>
      <p:bldP spid="88211"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a:t>组队原则</a:t>
            </a:r>
          </a:p>
        </p:txBody>
      </p:sp>
      <p:sp>
        <p:nvSpPr>
          <p:cNvPr id="90115" name="Rectangle 3"/>
          <p:cNvSpPr>
            <a:spLocks noGrp="1" noChangeArrowheads="1"/>
          </p:cNvSpPr>
          <p:nvPr>
            <p:ph type="body" idx="1"/>
          </p:nvPr>
        </p:nvSpPr>
        <p:spPr/>
        <p:txBody>
          <a:bodyPr/>
          <a:lstStyle/>
          <a:p>
            <a:r>
              <a:rPr lang="zh-CN" altLang="en-US"/>
              <a:t>清晰的责任，共同的职责</a:t>
            </a:r>
          </a:p>
          <a:p>
            <a:r>
              <a:rPr lang="zh-CN" altLang="en-US"/>
              <a:t>赋予小组成员权力</a:t>
            </a:r>
          </a:p>
          <a:p>
            <a:r>
              <a:rPr lang="zh-CN" altLang="en-US"/>
              <a:t>聚焦业务价值</a:t>
            </a:r>
          </a:p>
          <a:p>
            <a:r>
              <a:rPr lang="zh-CN" altLang="en-US"/>
              <a:t>共同的项目设想</a:t>
            </a:r>
          </a:p>
          <a:p>
            <a:r>
              <a:rPr lang="zh-CN" altLang="en-US"/>
              <a:t>保持灵活，预测变化</a:t>
            </a:r>
          </a:p>
          <a:p>
            <a:r>
              <a:rPr lang="zh-CN" altLang="en-US"/>
              <a:t>推动开放式沟通</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a:t>关键概念 </a:t>
            </a:r>
          </a:p>
        </p:txBody>
      </p:sp>
      <p:sp>
        <p:nvSpPr>
          <p:cNvPr id="92163" name="Rectangle 3"/>
          <p:cNvSpPr>
            <a:spLocks noGrp="1" noChangeArrowheads="1"/>
          </p:cNvSpPr>
          <p:nvPr>
            <p:ph type="body" idx="1"/>
          </p:nvPr>
        </p:nvSpPr>
        <p:spPr/>
        <p:txBody>
          <a:bodyPr/>
          <a:lstStyle/>
          <a:p>
            <a:r>
              <a:rPr lang="zh-CN" altLang="en-US"/>
              <a:t>同级小组</a:t>
            </a:r>
          </a:p>
          <a:p>
            <a:r>
              <a:rPr lang="zh-CN" altLang="en-US"/>
              <a:t>以客户为中心</a:t>
            </a:r>
          </a:p>
          <a:p>
            <a:r>
              <a:rPr lang="zh-CN" altLang="en-US"/>
              <a:t>产品理念体系</a:t>
            </a:r>
          </a:p>
          <a:p>
            <a:r>
              <a:rPr lang="zh-CN" altLang="en-US"/>
              <a:t>零缺陷</a:t>
            </a:r>
          </a:p>
          <a:p>
            <a:r>
              <a:rPr lang="zh-CN" altLang="en-US"/>
              <a:t>乐意学习</a:t>
            </a:r>
          </a:p>
          <a:p>
            <a:r>
              <a:rPr lang="zh-CN" altLang="en-US"/>
              <a:t>有动力的小组有效率</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a:t>成功的做法</a:t>
            </a:r>
          </a:p>
        </p:txBody>
      </p:sp>
      <p:sp>
        <p:nvSpPr>
          <p:cNvPr id="94211" name="Rectangle 3"/>
          <p:cNvSpPr>
            <a:spLocks noGrp="1" noChangeArrowheads="1"/>
          </p:cNvSpPr>
          <p:nvPr>
            <p:ph type="body" idx="1"/>
          </p:nvPr>
        </p:nvSpPr>
        <p:spPr/>
        <p:txBody>
          <a:bodyPr/>
          <a:lstStyle/>
          <a:p>
            <a:r>
              <a:rPr lang="zh-CN" altLang="en-US"/>
              <a:t>小型的多学科小组</a:t>
            </a:r>
          </a:p>
          <a:p>
            <a:r>
              <a:rPr lang="zh-CN" altLang="en-US"/>
              <a:t>一起工作</a:t>
            </a:r>
          </a:p>
          <a:p>
            <a:r>
              <a:rPr lang="zh-CN" altLang="en-US"/>
              <a:t>全员参与设计</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a:latin typeface="宋体" pitchFamily="2" charset="-122"/>
              </a:rPr>
              <a:t>组队模型</a:t>
            </a:r>
            <a:endParaRPr lang="zh-CN" altLang="en-US"/>
          </a:p>
        </p:txBody>
      </p:sp>
      <p:grpSp>
        <p:nvGrpSpPr>
          <p:cNvPr id="96259" name="Group 3"/>
          <p:cNvGrpSpPr>
            <a:grpSpLocks/>
          </p:cNvGrpSpPr>
          <p:nvPr/>
        </p:nvGrpSpPr>
        <p:grpSpPr bwMode="auto">
          <a:xfrm>
            <a:off x="1692275" y="1773238"/>
            <a:ext cx="4864100" cy="4210050"/>
            <a:chOff x="1200" y="1104"/>
            <a:chExt cx="3064" cy="2652"/>
          </a:xfrm>
        </p:grpSpPr>
        <p:grpSp>
          <p:nvGrpSpPr>
            <p:cNvPr id="96260" name="Group 4"/>
            <p:cNvGrpSpPr>
              <a:grpSpLocks/>
            </p:cNvGrpSpPr>
            <p:nvPr/>
          </p:nvGrpSpPr>
          <p:grpSpPr bwMode="auto">
            <a:xfrm>
              <a:off x="1334" y="1299"/>
              <a:ext cx="2930" cy="2457"/>
              <a:chOff x="1425" y="1179"/>
              <a:chExt cx="2714" cy="2274"/>
            </a:xfrm>
          </p:grpSpPr>
          <p:sp>
            <p:nvSpPr>
              <p:cNvPr id="96261" name="Oval 5"/>
              <p:cNvSpPr>
                <a:spLocks noChangeArrowheads="1"/>
              </p:cNvSpPr>
              <p:nvPr/>
            </p:nvSpPr>
            <p:spPr bwMode="auto">
              <a:xfrm>
                <a:off x="1832" y="1380"/>
                <a:ext cx="1910" cy="1910"/>
              </a:xfrm>
              <a:prstGeom prst="ellipse">
                <a:avLst/>
              </a:prstGeom>
              <a:noFill/>
              <a:ln w="127000">
                <a:solidFill>
                  <a:schemeClr val="tx1"/>
                </a:solidFill>
                <a:round/>
                <a:headEnd/>
                <a:tailEnd/>
              </a:ln>
              <a:effectLst>
                <a:outerShdw dist="161645" dir="2700000" algn="ctr" rotWithShape="0">
                  <a:srgbClr val="969696"/>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96262" name="Oval 6"/>
              <p:cNvSpPr>
                <a:spLocks noChangeArrowheads="1"/>
              </p:cNvSpPr>
              <p:nvPr/>
            </p:nvSpPr>
            <p:spPr bwMode="auto">
              <a:xfrm>
                <a:off x="1825" y="1372"/>
                <a:ext cx="1920" cy="1919"/>
              </a:xfrm>
              <a:prstGeom prst="ellipse">
                <a:avLst/>
              </a:prstGeom>
              <a:noFill/>
              <a:ln w="12700">
                <a:solidFill>
                  <a:srgbClr val="CBCBC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3" name="Oval 7"/>
              <p:cNvSpPr>
                <a:spLocks noChangeArrowheads="1"/>
              </p:cNvSpPr>
              <p:nvPr/>
            </p:nvSpPr>
            <p:spPr bwMode="auto">
              <a:xfrm>
                <a:off x="2281" y="1179"/>
                <a:ext cx="1019" cy="486"/>
              </a:xfrm>
              <a:prstGeom prst="ellipse">
                <a:avLst/>
              </a:prstGeom>
              <a:gradFill rotWithShape="0">
                <a:gsLst>
                  <a:gs pos="0">
                    <a:srgbClr val="FFCC00"/>
                  </a:gs>
                  <a:gs pos="100000">
                    <a:srgbClr val="FFCC00">
                      <a:gamma/>
                      <a:shade val="89804"/>
                      <a:invGamma/>
                    </a:srgbClr>
                  </a:gs>
                </a:gsLst>
                <a:path path="shape">
                  <a:fillToRect l="50000" t="50000" r="50000" b="50000"/>
                </a:path>
              </a:gradFill>
              <a:ln>
                <a:noFill/>
              </a:ln>
              <a:effectLst>
                <a:outerShdw dist="107763" dir="2700000" algn="ctr" rotWithShape="0">
                  <a:srgbClr val="969696"/>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96264" name="Oval 8"/>
              <p:cNvSpPr>
                <a:spLocks noChangeArrowheads="1"/>
              </p:cNvSpPr>
              <p:nvPr/>
            </p:nvSpPr>
            <p:spPr bwMode="auto">
              <a:xfrm>
                <a:off x="3120" y="1742"/>
                <a:ext cx="1019" cy="487"/>
              </a:xfrm>
              <a:prstGeom prst="ellipse">
                <a:avLst/>
              </a:prstGeom>
              <a:gradFill rotWithShape="0">
                <a:gsLst>
                  <a:gs pos="0">
                    <a:srgbClr val="33CCFF"/>
                  </a:gs>
                  <a:gs pos="100000">
                    <a:srgbClr val="33CCFF">
                      <a:gamma/>
                      <a:shade val="89804"/>
                      <a:invGamma/>
                    </a:srgbClr>
                  </a:gs>
                </a:gsLst>
                <a:path path="shape">
                  <a:fillToRect l="50000" t="50000" r="50000" b="50000"/>
                </a:path>
              </a:gradFill>
              <a:ln>
                <a:noFill/>
              </a:ln>
              <a:effectLst>
                <a:outerShdw dist="107763" dir="2700000" algn="ctr" rotWithShape="0">
                  <a:srgbClr val="969696"/>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96265" name="Oval 9"/>
              <p:cNvSpPr>
                <a:spLocks noChangeArrowheads="1"/>
              </p:cNvSpPr>
              <p:nvPr/>
            </p:nvSpPr>
            <p:spPr bwMode="auto">
              <a:xfrm>
                <a:off x="3120" y="2439"/>
                <a:ext cx="1019" cy="486"/>
              </a:xfrm>
              <a:prstGeom prst="ellipse">
                <a:avLst/>
              </a:prstGeom>
              <a:gradFill rotWithShape="0">
                <a:gsLst>
                  <a:gs pos="0">
                    <a:srgbClr val="0066FF"/>
                  </a:gs>
                  <a:gs pos="100000">
                    <a:srgbClr val="0066FF">
                      <a:gamma/>
                      <a:shade val="89804"/>
                      <a:invGamma/>
                    </a:srgbClr>
                  </a:gs>
                </a:gsLst>
                <a:path path="shape">
                  <a:fillToRect l="50000" t="50000" r="50000" b="50000"/>
                </a:path>
              </a:gradFill>
              <a:ln>
                <a:noFill/>
              </a:ln>
              <a:effectLst>
                <a:outerShdw dist="107763" dir="2700000" algn="ctr" rotWithShape="0">
                  <a:srgbClr val="969696"/>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96266" name="Oval 10"/>
              <p:cNvSpPr>
                <a:spLocks noChangeArrowheads="1"/>
              </p:cNvSpPr>
              <p:nvPr/>
            </p:nvSpPr>
            <p:spPr bwMode="auto">
              <a:xfrm>
                <a:off x="2281" y="2967"/>
                <a:ext cx="1019" cy="486"/>
              </a:xfrm>
              <a:prstGeom prst="ellipse">
                <a:avLst/>
              </a:prstGeom>
              <a:gradFill rotWithShape="0">
                <a:gsLst>
                  <a:gs pos="0">
                    <a:srgbClr val="FF9900"/>
                  </a:gs>
                  <a:gs pos="100000">
                    <a:srgbClr val="FF9900">
                      <a:gamma/>
                      <a:shade val="89804"/>
                      <a:invGamma/>
                    </a:srgbClr>
                  </a:gs>
                </a:gsLst>
                <a:path path="shape">
                  <a:fillToRect l="50000" t="50000" r="50000" b="50000"/>
                </a:path>
              </a:gradFill>
              <a:ln>
                <a:noFill/>
              </a:ln>
              <a:effectLst>
                <a:outerShdw dist="107763" dir="2700000" algn="ctr" rotWithShape="0">
                  <a:srgbClr val="969696"/>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96267" name="Oval 11"/>
              <p:cNvSpPr>
                <a:spLocks noChangeArrowheads="1"/>
              </p:cNvSpPr>
              <p:nvPr/>
            </p:nvSpPr>
            <p:spPr bwMode="auto">
              <a:xfrm>
                <a:off x="1425" y="2431"/>
                <a:ext cx="1019" cy="486"/>
              </a:xfrm>
              <a:prstGeom prst="ellipse">
                <a:avLst/>
              </a:prstGeom>
              <a:gradFill rotWithShape="0">
                <a:gsLst>
                  <a:gs pos="0">
                    <a:srgbClr val="990099"/>
                  </a:gs>
                  <a:gs pos="100000">
                    <a:srgbClr val="990099">
                      <a:gamma/>
                      <a:shade val="89804"/>
                      <a:invGamma/>
                    </a:srgbClr>
                  </a:gs>
                </a:gsLst>
                <a:path path="shape">
                  <a:fillToRect l="50000" t="50000" r="50000" b="50000"/>
                </a:path>
              </a:gradFill>
              <a:ln>
                <a:noFill/>
              </a:ln>
              <a:effectLst>
                <a:outerShdw dist="107763" dir="2700000" algn="ctr" rotWithShape="0">
                  <a:srgbClr val="969696"/>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96268" name="Oval 12"/>
              <p:cNvSpPr>
                <a:spLocks noChangeArrowheads="1"/>
              </p:cNvSpPr>
              <p:nvPr/>
            </p:nvSpPr>
            <p:spPr bwMode="auto">
              <a:xfrm>
                <a:off x="1425" y="1735"/>
                <a:ext cx="1019" cy="486"/>
              </a:xfrm>
              <a:prstGeom prst="ellipse">
                <a:avLst/>
              </a:prstGeom>
              <a:gradFill rotWithShape="0">
                <a:gsLst>
                  <a:gs pos="0">
                    <a:srgbClr val="CC0000"/>
                  </a:gs>
                  <a:gs pos="100000">
                    <a:srgbClr val="CC0000">
                      <a:gamma/>
                      <a:shade val="89804"/>
                      <a:invGamma/>
                    </a:srgbClr>
                  </a:gs>
                </a:gsLst>
                <a:path path="shape">
                  <a:fillToRect l="50000" t="50000" r="50000" b="50000"/>
                </a:path>
              </a:gradFill>
              <a:ln>
                <a:noFill/>
              </a:ln>
              <a:effectLst>
                <a:outerShdw dist="107763" dir="2700000" algn="ctr" rotWithShape="0">
                  <a:srgbClr val="969696"/>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grpSp>
        <p:pic>
          <p:nvPicPr>
            <p:cNvPr id="96269" name="Picture 13" descr="BD06784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 y="1104"/>
              <a:ext cx="551" cy="509"/>
            </a:xfrm>
            <a:prstGeom prst="rect">
              <a:avLst/>
            </a:prstGeom>
            <a:noFill/>
            <a:extLst>
              <a:ext uri="{909E8E84-426E-40DD-AFC4-6F175D3DCCD1}">
                <a14:hiddenFill xmlns:a14="http://schemas.microsoft.com/office/drawing/2010/main">
                  <a:solidFill>
                    <a:srgbClr val="FFFFFF"/>
                  </a:solidFill>
                </a14:hiddenFill>
              </a:ext>
            </a:extLst>
          </p:spPr>
        </p:pic>
        <p:pic>
          <p:nvPicPr>
            <p:cNvPr id="96270" name="Picture 14" descr="BD07153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2592"/>
              <a:ext cx="582" cy="637"/>
            </a:xfrm>
            <a:prstGeom prst="rect">
              <a:avLst/>
            </a:prstGeom>
            <a:noFill/>
            <a:extLst>
              <a:ext uri="{909E8E84-426E-40DD-AFC4-6F175D3DCCD1}">
                <a14:hiddenFill xmlns:a14="http://schemas.microsoft.com/office/drawing/2010/main">
                  <a:solidFill>
                    <a:srgbClr val="FFFFFF"/>
                  </a:solidFill>
                </a14:hiddenFill>
              </a:ext>
            </a:extLst>
          </p:spPr>
        </p:pic>
        <p:pic>
          <p:nvPicPr>
            <p:cNvPr id="96271" name="Picture 15" descr="PE02002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3" y="1641"/>
              <a:ext cx="612" cy="615"/>
            </a:xfrm>
            <a:prstGeom prst="rect">
              <a:avLst/>
            </a:prstGeom>
            <a:noFill/>
            <a:extLst>
              <a:ext uri="{909E8E84-426E-40DD-AFC4-6F175D3DCCD1}">
                <a14:hiddenFill xmlns:a14="http://schemas.microsoft.com/office/drawing/2010/main">
                  <a:solidFill>
                    <a:srgbClr val="FFFFFF"/>
                  </a:solidFill>
                </a14:hiddenFill>
              </a:ext>
            </a:extLst>
          </p:spPr>
        </p:pic>
        <p:pic>
          <p:nvPicPr>
            <p:cNvPr id="96272" name="Picture 16" descr="BD05584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1680"/>
              <a:ext cx="522" cy="697"/>
            </a:xfrm>
            <a:prstGeom prst="rect">
              <a:avLst/>
            </a:prstGeom>
            <a:noFill/>
            <a:extLst>
              <a:ext uri="{909E8E84-426E-40DD-AFC4-6F175D3DCCD1}">
                <a14:hiddenFill xmlns:a14="http://schemas.microsoft.com/office/drawing/2010/main">
                  <a:solidFill>
                    <a:srgbClr val="FFFFFF"/>
                  </a:solidFill>
                </a14:hiddenFill>
              </a:ext>
            </a:extLst>
          </p:spPr>
        </p:pic>
        <p:pic>
          <p:nvPicPr>
            <p:cNvPr id="96273" name="Picture 17" descr="PE01549_"/>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6" y="2544"/>
              <a:ext cx="515" cy="626"/>
            </a:xfrm>
            <a:prstGeom prst="rect">
              <a:avLst/>
            </a:prstGeom>
            <a:noFill/>
            <a:extLst>
              <a:ext uri="{909E8E84-426E-40DD-AFC4-6F175D3DCCD1}">
                <a14:hiddenFill xmlns:a14="http://schemas.microsoft.com/office/drawing/2010/main">
                  <a:solidFill>
                    <a:srgbClr val="FFFFFF"/>
                  </a:solidFill>
                </a14:hiddenFill>
              </a:ext>
            </a:extLst>
          </p:spPr>
        </p:pic>
        <p:pic>
          <p:nvPicPr>
            <p:cNvPr id="96274" name="Picture 18" descr="BD06790_"/>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 y="3024"/>
              <a:ext cx="549" cy="454"/>
            </a:xfrm>
            <a:prstGeom prst="rect">
              <a:avLst/>
            </a:prstGeom>
            <a:noFill/>
            <a:extLst>
              <a:ext uri="{909E8E84-426E-40DD-AFC4-6F175D3DCCD1}">
                <a14:hiddenFill xmlns:a14="http://schemas.microsoft.com/office/drawing/2010/main">
                  <a:solidFill>
                    <a:srgbClr val="FFFFFF"/>
                  </a:solidFill>
                </a14:hiddenFill>
              </a:ext>
            </a:extLst>
          </p:spPr>
        </p:pic>
        <p:sp>
          <p:nvSpPr>
            <p:cNvPr id="96275" name="Rectangle 19"/>
            <p:cNvSpPr>
              <a:spLocks noChangeArrowheads="1"/>
            </p:cNvSpPr>
            <p:nvPr/>
          </p:nvSpPr>
          <p:spPr bwMode="auto">
            <a:xfrm>
              <a:off x="3441" y="2217"/>
              <a:ext cx="43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defTabSz="871538" eaLnBrk="0" hangingPunct="0">
                <a:lnSpc>
                  <a:spcPct val="90000"/>
                </a:lnSpc>
              </a:pPr>
              <a:r>
                <a:rPr lang="zh-CN" altLang="en-GB" sz="2000" b="1">
                  <a:solidFill>
                    <a:schemeClr val="bg1"/>
                  </a:solidFill>
                  <a:effectLst>
                    <a:outerShdw blurRad="38100" dist="38100" dir="2700000" algn="tl">
                      <a:srgbClr val="C0C0C0"/>
                    </a:outerShdw>
                  </a:effectLst>
                  <a:latin typeface="Arial Narrow" pitchFamily="34" charset="0"/>
                </a:rPr>
                <a:t>开发</a:t>
              </a:r>
            </a:p>
          </p:txBody>
        </p:sp>
        <p:sp>
          <p:nvSpPr>
            <p:cNvPr id="96276" name="Rectangle 20"/>
            <p:cNvSpPr>
              <a:spLocks noChangeArrowheads="1"/>
            </p:cNvSpPr>
            <p:nvPr/>
          </p:nvSpPr>
          <p:spPr bwMode="auto">
            <a:xfrm>
              <a:off x="2448" y="1603"/>
              <a:ext cx="7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defTabSz="871538" eaLnBrk="0" hangingPunct="0">
                <a:lnSpc>
                  <a:spcPct val="90000"/>
                </a:lnSpc>
              </a:pPr>
              <a:r>
                <a:rPr lang="zh-CN" altLang="en-GB" sz="2000" b="1">
                  <a:solidFill>
                    <a:schemeClr val="bg1"/>
                  </a:solidFill>
                  <a:effectLst>
                    <a:outerShdw blurRad="38100" dist="38100" dir="2700000" algn="tl">
                      <a:srgbClr val="C0C0C0"/>
                    </a:outerShdw>
                  </a:effectLst>
                  <a:latin typeface="Arial Narrow" pitchFamily="34" charset="0"/>
                </a:rPr>
                <a:t>程序管理</a:t>
              </a:r>
            </a:p>
          </p:txBody>
        </p:sp>
        <p:sp>
          <p:nvSpPr>
            <p:cNvPr id="96277" name="Rectangle 21"/>
            <p:cNvSpPr>
              <a:spLocks noChangeArrowheads="1"/>
            </p:cNvSpPr>
            <p:nvPr/>
          </p:nvSpPr>
          <p:spPr bwMode="auto">
            <a:xfrm>
              <a:off x="1632" y="2064"/>
              <a:ext cx="7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algn="r" defTabSz="871538" eaLnBrk="0" hangingPunct="0">
                <a:lnSpc>
                  <a:spcPct val="90000"/>
                </a:lnSpc>
              </a:pPr>
              <a:r>
                <a:rPr lang="zh-CN" altLang="en-GB" sz="2000" b="1">
                  <a:solidFill>
                    <a:schemeClr val="bg1"/>
                  </a:solidFill>
                  <a:effectLst>
                    <a:outerShdw blurRad="38100" dist="38100" dir="2700000" algn="tl">
                      <a:srgbClr val="C0C0C0"/>
                    </a:outerShdw>
                  </a:effectLst>
                  <a:latin typeface="Arial Narrow" pitchFamily="34" charset="0"/>
                </a:rPr>
                <a:t>产品经理</a:t>
              </a:r>
              <a:endParaRPr lang="en-GB" altLang="zh-CN" sz="2000" b="1">
                <a:solidFill>
                  <a:schemeClr val="bg1"/>
                </a:solidFill>
                <a:effectLst>
                  <a:outerShdw blurRad="38100" dist="38100" dir="2700000" algn="tl">
                    <a:srgbClr val="C0C0C0"/>
                  </a:outerShdw>
                </a:effectLst>
                <a:latin typeface="Arial Narrow" pitchFamily="34" charset="0"/>
              </a:endParaRPr>
            </a:p>
          </p:txBody>
        </p:sp>
        <p:sp>
          <p:nvSpPr>
            <p:cNvPr id="96278" name="Rectangle 22"/>
            <p:cNvSpPr>
              <a:spLocks noChangeArrowheads="1"/>
            </p:cNvSpPr>
            <p:nvPr/>
          </p:nvSpPr>
          <p:spPr bwMode="auto">
            <a:xfrm>
              <a:off x="1680" y="2832"/>
              <a:ext cx="7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defTabSz="871538" eaLnBrk="0" hangingPunct="0">
                <a:lnSpc>
                  <a:spcPct val="90000"/>
                </a:lnSpc>
              </a:pPr>
              <a:r>
                <a:rPr lang="zh-CN" altLang="en-GB" sz="2000" b="1">
                  <a:solidFill>
                    <a:schemeClr val="bg1"/>
                  </a:solidFill>
                  <a:effectLst>
                    <a:outerShdw blurRad="38100" dist="38100" dir="2700000" algn="tl">
                      <a:srgbClr val="C0C0C0"/>
                    </a:outerShdw>
                  </a:effectLst>
                  <a:latin typeface="Arial Narrow" pitchFamily="34" charset="0"/>
                </a:rPr>
                <a:t>用户体验</a:t>
              </a:r>
            </a:p>
          </p:txBody>
        </p:sp>
        <p:sp>
          <p:nvSpPr>
            <p:cNvPr id="96279" name="Rectangle 23"/>
            <p:cNvSpPr>
              <a:spLocks noChangeArrowheads="1"/>
            </p:cNvSpPr>
            <p:nvPr/>
          </p:nvSpPr>
          <p:spPr bwMode="auto">
            <a:xfrm>
              <a:off x="2448" y="3504"/>
              <a:ext cx="7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algn="ctr" defTabSz="871538" eaLnBrk="0" hangingPunct="0">
                <a:lnSpc>
                  <a:spcPct val="90000"/>
                </a:lnSpc>
              </a:pPr>
              <a:r>
                <a:rPr lang="zh-CN" altLang="en-GB" sz="2000" b="1">
                  <a:solidFill>
                    <a:schemeClr val="bg1"/>
                  </a:solidFill>
                  <a:effectLst>
                    <a:outerShdw blurRad="38100" dist="38100" dir="2700000" algn="tl">
                      <a:srgbClr val="C0C0C0"/>
                    </a:outerShdw>
                  </a:effectLst>
                  <a:latin typeface="Arial Narrow" pitchFamily="34" charset="0"/>
                </a:rPr>
                <a:t>发布经理</a:t>
              </a:r>
            </a:p>
          </p:txBody>
        </p:sp>
        <p:sp>
          <p:nvSpPr>
            <p:cNvPr id="96280" name="Rectangle 24"/>
            <p:cNvSpPr>
              <a:spLocks noChangeArrowheads="1"/>
            </p:cNvSpPr>
            <p:nvPr/>
          </p:nvSpPr>
          <p:spPr bwMode="auto">
            <a:xfrm>
              <a:off x="3312" y="2832"/>
              <a:ext cx="43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algn="ctr" defTabSz="871538" eaLnBrk="0" hangingPunct="0">
                <a:lnSpc>
                  <a:spcPct val="90000"/>
                </a:lnSpc>
              </a:pPr>
              <a:r>
                <a:rPr lang="zh-CN" altLang="en-GB" sz="2000" b="1">
                  <a:solidFill>
                    <a:schemeClr val="bg1"/>
                  </a:solidFill>
                  <a:effectLst>
                    <a:outerShdw blurRad="38100" dist="38100" dir="2700000" algn="tl">
                      <a:srgbClr val="C0C0C0"/>
                    </a:outerShdw>
                  </a:effectLst>
                  <a:latin typeface="Arial Narrow" pitchFamily="34" charset="0"/>
                </a:rPr>
                <a:t>测试</a:t>
              </a:r>
            </a:p>
          </p:txBody>
        </p:sp>
      </p:grpSp>
      <p:sp>
        <p:nvSpPr>
          <p:cNvPr id="96281" name="Text Box 25"/>
          <p:cNvSpPr txBox="1">
            <a:spLocks noChangeArrowheads="1"/>
          </p:cNvSpPr>
          <p:nvPr/>
        </p:nvSpPr>
        <p:spPr bwMode="auto">
          <a:xfrm>
            <a:off x="3962400" y="3657600"/>
            <a:ext cx="1143000" cy="457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2400" b="1">
                <a:solidFill>
                  <a:srgbClr val="FF3300"/>
                </a:solidFill>
                <a:latin typeface="Times New Roman" pitchFamily="18" charset="0"/>
              </a:rPr>
              <a:t>交流！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6281"/>
                                        </p:tgtEl>
                                        <p:attrNameLst>
                                          <p:attrName>style.visibility</p:attrName>
                                        </p:attrNameLst>
                                      </p:cBhvr>
                                      <p:to>
                                        <p:strVal val="visible"/>
                                      </p:to>
                                    </p:set>
                                    <p:animEffect transition="in" filter="barn(outVertical)">
                                      <p:cBhvr>
                                        <p:cTn id="7" dur="500"/>
                                        <p:tgtEl>
                                          <p:spTgt spid="96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8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a:t>复用</a:t>
            </a:r>
          </a:p>
        </p:txBody>
      </p:sp>
      <p:sp>
        <p:nvSpPr>
          <p:cNvPr id="13315" name="Rectangle 3"/>
          <p:cNvSpPr>
            <a:spLocks noGrp="1" noChangeArrowheads="1"/>
          </p:cNvSpPr>
          <p:nvPr>
            <p:ph type="body" idx="1"/>
          </p:nvPr>
        </p:nvSpPr>
        <p:spPr>
          <a:xfrm>
            <a:off x="539750" y="1989138"/>
            <a:ext cx="8415338" cy="1727200"/>
          </a:xfrm>
        </p:spPr>
        <p:txBody>
          <a:bodyPr/>
          <a:lstStyle/>
          <a:p>
            <a:pPr>
              <a:lnSpc>
                <a:spcPct val="90000"/>
              </a:lnSpc>
            </a:pPr>
            <a:r>
              <a:rPr lang="zh-CN" altLang="en-US"/>
              <a:t>利用现有的组件来构筑软件的一部分功能</a:t>
            </a:r>
          </a:p>
          <a:p>
            <a:pPr>
              <a:lnSpc>
                <a:spcPct val="90000"/>
              </a:lnSpc>
            </a:pPr>
            <a:r>
              <a:rPr lang="zh-CN" altLang="en-US"/>
              <a:t>组件技术有：</a:t>
            </a:r>
            <a:r>
              <a:rPr lang="en-US" altLang="zh-CN"/>
              <a:t>CORBA</a:t>
            </a:r>
            <a:r>
              <a:rPr lang="zh-CN" altLang="en-US"/>
              <a:t>、</a:t>
            </a:r>
            <a:r>
              <a:rPr lang="en-US" altLang="zh-CN"/>
              <a:t>EJB</a:t>
            </a:r>
            <a:r>
              <a:rPr lang="zh-CN" altLang="en-US"/>
              <a:t>、</a:t>
            </a:r>
            <a:r>
              <a:rPr lang="en-US" altLang="zh-CN"/>
              <a:t>COM</a:t>
            </a:r>
          </a:p>
          <a:p>
            <a:pPr>
              <a:lnSpc>
                <a:spcPct val="90000"/>
              </a:lnSpc>
            </a:pPr>
            <a:r>
              <a:rPr lang="zh-CN" altLang="en-US"/>
              <a:t>软件复用图示：</a:t>
            </a:r>
          </a:p>
        </p:txBody>
      </p:sp>
      <p:grpSp>
        <p:nvGrpSpPr>
          <p:cNvPr id="13316" name="Group 4"/>
          <p:cNvGrpSpPr>
            <a:grpSpLocks/>
          </p:cNvGrpSpPr>
          <p:nvPr/>
        </p:nvGrpSpPr>
        <p:grpSpPr bwMode="auto">
          <a:xfrm>
            <a:off x="238125" y="3754438"/>
            <a:ext cx="8818563" cy="2527300"/>
            <a:chOff x="204" y="2568"/>
            <a:chExt cx="5556" cy="1592"/>
          </a:xfrm>
        </p:grpSpPr>
        <p:sp>
          <p:nvSpPr>
            <p:cNvPr id="13317" name="Oval 5"/>
            <p:cNvSpPr>
              <a:spLocks noChangeArrowheads="1"/>
            </p:cNvSpPr>
            <p:nvPr/>
          </p:nvSpPr>
          <p:spPr bwMode="auto">
            <a:xfrm>
              <a:off x="204" y="2704"/>
              <a:ext cx="839" cy="59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分解系统</a:t>
              </a:r>
            </a:p>
          </p:txBody>
        </p:sp>
        <p:sp>
          <p:nvSpPr>
            <p:cNvPr id="13318" name="Oval 6"/>
            <p:cNvSpPr>
              <a:spLocks noChangeArrowheads="1"/>
            </p:cNvSpPr>
            <p:nvPr/>
          </p:nvSpPr>
          <p:spPr bwMode="auto">
            <a:xfrm>
              <a:off x="1429" y="2704"/>
              <a:ext cx="862" cy="59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组件开发</a:t>
              </a:r>
            </a:p>
          </p:txBody>
        </p:sp>
        <p:sp>
          <p:nvSpPr>
            <p:cNvPr id="13319" name="Oval 7"/>
            <p:cNvSpPr>
              <a:spLocks noChangeArrowheads="1"/>
            </p:cNvSpPr>
            <p:nvPr/>
          </p:nvSpPr>
          <p:spPr bwMode="auto">
            <a:xfrm>
              <a:off x="4014" y="3475"/>
              <a:ext cx="908" cy="59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创建新组件</a:t>
              </a:r>
            </a:p>
          </p:txBody>
        </p:sp>
        <p:sp>
          <p:nvSpPr>
            <p:cNvPr id="13320" name="Oval 8"/>
            <p:cNvSpPr>
              <a:spLocks noChangeArrowheads="1"/>
            </p:cNvSpPr>
            <p:nvPr/>
          </p:nvSpPr>
          <p:spPr bwMode="auto">
            <a:xfrm>
              <a:off x="4014" y="2750"/>
              <a:ext cx="862" cy="59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提取组件</a:t>
              </a:r>
            </a:p>
          </p:txBody>
        </p:sp>
        <p:cxnSp>
          <p:nvCxnSpPr>
            <p:cNvPr id="13321" name="AutoShape 9"/>
            <p:cNvCxnSpPr>
              <a:cxnSpLocks noChangeShapeType="1"/>
              <a:stCxn id="13317" idx="6"/>
              <a:endCxn id="13318" idx="2"/>
            </p:cNvCxnSpPr>
            <p:nvPr/>
          </p:nvCxnSpPr>
          <p:spPr bwMode="auto">
            <a:xfrm>
              <a:off x="1043" y="2999"/>
              <a:ext cx="38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2" name="AutoShape 10"/>
            <p:cNvCxnSpPr>
              <a:cxnSpLocks noChangeShapeType="1"/>
              <a:stCxn id="13318" idx="6"/>
              <a:endCxn id="13323" idx="1"/>
            </p:cNvCxnSpPr>
            <p:nvPr/>
          </p:nvCxnSpPr>
          <p:spPr bwMode="auto">
            <a:xfrm>
              <a:off x="2291" y="2999"/>
              <a:ext cx="181" cy="0"/>
            </a:xfrm>
            <a:prstGeom prst="straightConnector1">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3" name="AutoShape 11"/>
            <p:cNvSpPr>
              <a:spLocks noChangeArrowheads="1"/>
            </p:cNvSpPr>
            <p:nvPr/>
          </p:nvSpPr>
          <p:spPr bwMode="auto">
            <a:xfrm>
              <a:off x="2472" y="2568"/>
              <a:ext cx="1316" cy="862"/>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从组件库中</a:t>
              </a:r>
              <a:br>
                <a:rPr lang="zh-CN" altLang="en-US">
                  <a:latin typeface="Tahoma" pitchFamily="34" charset="0"/>
                </a:rPr>
              </a:br>
              <a:r>
                <a:rPr lang="zh-CN" altLang="en-US">
                  <a:latin typeface="Tahoma" pitchFamily="34" charset="0"/>
                </a:rPr>
                <a:t>查找</a:t>
              </a:r>
              <a:br>
                <a:rPr lang="zh-CN" altLang="en-US">
                  <a:latin typeface="Tahoma" pitchFamily="34" charset="0"/>
                </a:rPr>
              </a:br>
              <a:r>
                <a:rPr lang="zh-CN" altLang="en-US">
                  <a:latin typeface="Tahoma" pitchFamily="34" charset="0"/>
                </a:rPr>
                <a:t>可用组件</a:t>
              </a:r>
            </a:p>
          </p:txBody>
        </p:sp>
        <p:sp>
          <p:nvSpPr>
            <p:cNvPr id="13324" name="Oval 12"/>
            <p:cNvSpPr>
              <a:spLocks noChangeArrowheads="1"/>
            </p:cNvSpPr>
            <p:nvPr/>
          </p:nvSpPr>
          <p:spPr bwMode="auto">
            <a:xfrm>
              <a:off x="4852" y="3067"/>
              <a:ext cx="908" cy="59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4" tIns="45708" rIns="91414" bIns="45708" anchor="ctr"/>
            <a:lstStyle/>
            <a:p>
              <a:pPr algn="ctr"/>
              <a:r>
                <a:rPr lang="zh-CN" altLang="en-US">
                  <a:latin typeface="Tahoma" pitchFamily="34" charset="0"/>
                </a:rPr>
                <a:t>用组件</a:t>
              </a:r>
              <a:br>
                <a:rPr lang="zh-CN" altLang="en-US">
                  <a:latin typeface="Tahoma" pitchFamily="34" charset="0"/>
                </a:rPr>
              </a:br>
              <a:r>
                <a:rPr lang="zh-CN" altLang="en-US">
                  <a:latin typeface="Tahoma" pitchFamily="34" charset="0"/>
                </a:rPr>
                <a:t>编制软件</a:t>
              </a:r>
            </a:p>
          </p:txBody>
        </p:sp>
        <p:grpSp>
          <p:nvGrpSpPr>
            <p:cNvPr id="13325" name="Group 13"/>
            <p:cNvGrpSpPr>
              <a:grpSpLocks/>
            </p:cNvGrpSpPr>
            <p:nvPr/>
          </p:nvGrpSpPr>
          <p:grpSpPr bwMode="auto">
            <a:xfrm>
              <a:off x="2064" y="3929"/>
              <a:ext cx="1324" cy="231"/>
              <a:chOff x="1383" y="3834"/>
              <a:chExt cx="1324" cy="231"/>
            </a:xfrm>
          </p:grpSpPr>
          <p:sp>
            <p:nvSpPr>
              <p:cNvPr id="13326" name="Text Box 14"/>
              <p:cNvSpPr txBox="1">
                <a:spLocks noChangeArrowheads="1"/>
              </p:cNvSpPr>
              <p:nvPr/>
            </p:nvSpPr>
            <p:spPr bwMode="auto">
              <a:xfrm>
                <a:off x="1383" y="3834"/>
                <a:ext cx="1324" cy="221"/>
              </a:xfrm>
              <a:prstGeom prst="rect">
                <a:avLst/>
              </a:prstGeom>
              <a:solidFill>
                <a:srgbClr val="CC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lang="zh-CN" altLang="en-US">
                    <a:latin typeface="Tahoma" pitchFamily="34" charset="0"/>
                  </a:rPr>
                  <a:t>组件库</a:t>
                </a:r>
              </a:p>
            </p:txBody>
          </p:sp>
          <p:sp>
            <p:nvSpPr>
              <p:cNvPr id="13327" name="Line 15"/>
              <p:cNvSpPr>
                <a:spLocks noChangeShapeType="1"/>
              </p:cNvSpPr>
              <p:nvPr/>
            </p:nvSpPr>
            <p:spPr bwMode="auto">
              <a:xfrm>
                <a:off x="1383" y="3838"/>
                <a:ext cx="131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8" name="Line 16"/>
              <p:cNvSpPr>
                <a:spLocks noChangeShapeType="1"/>
              </p:cNvSpPr>
              <p:nvPr/>
            </p:nvSpPr>
            <p:spPr bwMode="auto">
              <a:xfrm>
                <a:off x="1383" y="4065"/>
                <a:ext cx="131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13329" name="AutoShape 17"/>
            <p:cNvCxnSpPr>
              <a:cxnSpLocks noChangeShapeType="1"/>
              <a:stCxn id="13318" idx="4"/>
              <a:endCxn id="13327" idx="0"/>
            </p:cNvCxnSpPr>
            <p:nvPr/>
          </p:nvCxnSpPr>
          <p:spPr bwMode="auto">
            <a:xfrm>
              <a:off x="1860" y="3294"/>
              <a:ext cx="204" cy="62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0" name="AutoShape 18"/>
            <p:cNvCxnSpPr>
              <a:cxnSpLocks noChangeShapeType="1"/>
              <a:stCxn id="13319" idx="2"/>
              <a:endCxn id="13326" idx="3"/>
            </p:cNvCxnSpPr>
            <p:nvPr/>
          </p:nvCxnSpPr>
          <p:spPr bwMode="auto">
            <a:xfrm flipH="1">
              <a:off x="3388" y="3770"/>
              <a:ext cx="626" cy="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1" name="AutoShape 19"/>
            <p:cNvCxnSpPr>
              <a:cxnSpLocks noChangeShapeType="1"/>
              <a:stCxn id="13323" idx="3"/>
              <a:endCxn id="13320" idx="2"/>
            </p:cNvCxnSpPr>
            <p:nvPr/>
          </p:nvCxnSpPr>
          <p:spPr bwMode="auto">
            <a:xfrm>
              <a:off x="3788" y="2999"/>
              <a:ext cx="226" cy="46"/>
            </a:xfrm>
            <a:prstGeom prst="straightConnector1">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2" name="AutoShape 20"/>
            <p:cNvCxnSpPr>
              <a:cxnSpLocks noChangeShapeType="1"/>
              <a:stCxn id="13323" idx="2"/>
              <a:endCxn id="13319" idx="1"/>
            </p:cNvCxnSpPr>
            <p:nvPr/>
          </p:nvCxnSpPr>
          <p:spPr bwMode="auto">
            <a:xfrm>
              <a:off x="3130" y="3430"/>
              <a:ext cx="1017" cy="131"/>
            </a:xfrm>
            <a:prstGeom prst="straightConnector1">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3" name="AutoShape 21"/>
            <p:cNvCxnSpPr>
              <a:cxnSpLocks noChangeShapeType="1"/>
              <a:stCxn id="13320" idx="6"/>
              <a:endCxn id="13324" idx="0"/>
            </p:cNvCxnSpPr>
            <p:nvPr/>
          </p:nvCxnSpPr>
          <p:spPr bwMode="auto">
            <a:xfrm>
              <a:off x="4876" y="3045"/>
              <a:ext cx="430" cy="2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4" name="AutoShape 22"/>
            <p:cNvCxnSpPr>
              <a:cxnSpLocks noChangeShapeType="1"/>
              <a:stCxn id="13319" idx="6"/>
              <a:endCxn id="13324" idx="4"/>
            </p:cNvCxnSpPr>
            <p:nvPr/>
          </p:nvCxnSpPr>
          <p:spPr bwMode="auto">
            <a:xfrm flipV="1">
              <a:off x="4922" y="3657"/>
              <a:ext cx="384" cy="1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5" name="AutoShape 23"/>
            <p:cNvCxnSpPr>
              <a:cxnSpLocks noChangeShapeType="1"/>
              <a:stCxn id="13326" idx="1"/>
              <a:endCxn id="13320" idx="0"/>
            </p:cNvCxnSpPr>
            <p:nvPr/>
          </p:nvCxnSpPr>
          <p:spPr bwMode="auto">
            <a:xfrm rot="10800000" flipH="1">
              <a:off x="2064" y="2750"/>
              <a:ext cx="2381" cy="1295"/>
            </a:xfrm>
            <a:prstGeom prst="bentConnector4">
              <a:avLst>
                <a:gd name="adj1" fmla="val -80389"/>
                <a:gd name="adj2" fmla="val 122083"/>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36" name="Text Box 24"/>
            <p:cNvSpPr txBox="1">
              <a:spLocks noChangeArrowheads="1"/>
            </p:cNvSpPr>
            <p:nvPr/>
          </p:nvSpPr>
          <p:spPr bwMode="auto">
            <a:xfrm>
              <a:off x="1020" y="2795"/>
              <a:ext cx="45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spcBef>
                  <a:spcPct val="50000"/>
                </a:spcBef>
              </a:pPr>
              <a:r>
                <a:rPr lang="zh-CN" altLang="en-US">
                  <a:latin typeface="Tahoma" pitchFamily="34" charset="0"/>
                </a:rPr>
                <a:t>组件定义</a:t>
              </a: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a:t>角色与目标</a:t>
            </a:r>
          </a:p>
        </p:txBody>
      </p:sp>
      <p:sp>
        <p:nvSpPr>
          <p:cNvPr id="98307" name="Rectangle 3"/>
          <p:cNvSpPr>
            <a:spLocks noChangeArrowheads="1"/>
          </p:cNvSpPr>
          <p:nvPr/>
        </p:nvSpPr>
        <p:spPr bwMode="auto">
          <a:xfrm>
            <a:off x="755650" y="1985963"/>
            <a:ext cx="6270625" cy="3733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8308" name="Group 4"/>
          <p:cNvGrpSpPr>
            <a:grpSpLocks/>
          </p:cNvGrpSpPr>
          <p:nvPr/>
        </p:nvGrpSpPr>
        <p:grpSpPr bwMode="auto">
          <a:xfrm>
            <a:off x="965200" y="2757488"/>
            <a:ext cx="5835650" cy="2335212"/>
            <a:chOff x="1030" y="1698"/>
            <a:chExt cx="3676" cy="1471"/>
          </a:xfrm>
        </p:grpSpPr>
        <p:sp>
          <p:nvSpPr>
            <p:cNvPr id="98309" name="Line 5"/>
            <p:cNvSpPr>
              <a:spLocks noChangeShapeType="1"/>
            </p:cNvSpPr>
            <p:nvPr/>
          </p:nvSpPr>
          <p:spPr bwMode="auto">
            <a:xfrm>
              <a:off x="1030" y="2060"/>
              <a:ext cx="367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0" name="Line 6"/>
            <p:cNvSpPr>
              <a:spLocks noChangeShapeType="1"/>
            </p:cNvSpPr>
            <p:nvPr/>
          </p:nvSpPr>
          <p:spPr bwMode="auto">
            <a:xfrm>
              <a:off x="1030" y="2789"/>
              <a:ext cx="367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1" name="Line 7"/>
            <p:cNvSpPr>
              <a:spLocks noChangeShapeType="1"/>
            </p:cNvSpPr>
            <p:nvPr/>
          </p:nvSpPr>
          <p:spPr bwMode="auto">
            <a:xfrm>
              <a:off x="1030" y="3169"/>
              <a:ext cx="367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2" name="Line 8"/>
            <p:cNvSpPr>
              <a:spLocks noChangeShapeType="1"/>
            </p:cNvSpPr>
            <p:nvPr/>
          </p:nvSpPr>
          <p:spPr bwMode="auto">
            <a:xfrm>
              <a:off x="1030" y="2425"/>
              <a:ext cx="367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3" name="Line 9"/>
            <p:cNvSpPr>
              <a:spLocks noChangeShapeType="1"/>
            </p:cNvSpPr>
            <p:nvPr/>
          </p:nvSpPr>
          <p:spPr bwMode="auto">
            <a:xfrm>
              <a:off x="1030" y="1698"/>
              <a:ext cx="367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8314" name="Rectangle 10"/>
          <p:cNvSpPr>
            <a:spLocks noChangeArrowheads="1"/>
          </p:cNvSpPr>
          <p:nvPr/>
        </p:nvSpPr>
        <p:spPr bwMode="auto">
          <a:xfrm>
            <a:off x="1495425" y="1700213"/>
            <a:ext cx="2025650" cy="431800"/>
          </a:xfrm>
          <a:prstGeom prst="rect">
            <a:avLst/>
          </a:prstGeom>
          <a:solidFill>
            <a:schemeClr val="tx1"/>
          </a:solidFill>
          <a:ln w="12700">
            <a:solidFill>
              <a:schemeClr val="tx1"/>
            </a:solidFill>
            <a:miter lim="800000"/>
            <a:headEnd/>
            <a:tailEnd/>
          </a:ln>
          <a:effectLst>
            <a:outerShdw dist="107763" dir="2700000" algn="ctr" rotWithShape="0">
              <a:srgbClr val="969696">
                <a:alpha val="50000"/>
              </a:srgbClr>
            </a:outerShdw>
          </a:effectLst>
        </p:spPr>
        <p:txBody>
          <a:bodyPr wrap="none" anchor="ctr"/>
          <a:lstStyle/>
          <a:p>
            <a:endParaRPr lang="zh-CN" altLang="en-US"/>
          </a:p>
        </p:txBody>
      </p:sp>
      <p:sp>
        <p:nvSpPr>
          <p:cNvPr id="98315" name="Rectangle 11"/>
          <p:cNvSpPr>
            <a:spLocks noChangeArrowheads="1"/>
          </p:cNvSpPr>
          <p:nvPr/>
        </p:nvSpPr>
        <p:spPr bwMode="auto">
          <a:xfrm>
            <a:off x="1546225" y="1728788"/>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algn="ctr" eaLnBrk="0" hangingPunct="0">
              <a:spcBef>
                <a:spcPct val="50000"/>
              </a:spcBef>
            </a:pPr>
            <a:r>
              <a:rPr lang="zh-CN" altLang="en-US" sz="2000" b="1">
                <a:solidFill>
                  <a:schemeClr val="bg1"/>
                </a:solidFill>
                <a:latin typeface="Arial Narrow" pitchFamily="34" charset="0"/>
              </a:rPr>
              <a:t>目标</a:t>
            </a:r>
          </a:p>
        </p:txBody>
      </p:sp>
      <p:sp>
        <p:nvSpPr>
          <p:cNvPr id="98316" name="Rectangle 12"/>
          <p:cNvSpPr>
            <a:spLocks noChangeArrowheads="1"/>
          </p:cNvSpPr>
          <p:nvPr/>
        </p:nvSpPr>
        <p:spPr bwMode="auto">
          <a:xfrm>
            <a:off x="963613" y="22987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eaLnBrk="0" hangingPunct="0"/>
            <a:r>
              <a:rPr lang="zh-CN" altLang="en-US">
                <a:latin typeface="Arial Narrow" pitchFamily="34" charset="0"/>
              </a:rPr>
              <a:t>满足客户</a:t>
            </a:r>
          </a:p>
        </p:txBody>
      </p:sp>
      <p:sp>
        <p:nvSpPr>
          <p:cNvPr id="98317" name="Rectangle 13"/>
          <p:cNvSpPr>
            <a:spLocks noChangeArrowheads="1"/>
          </p:cNvSpPr>
          <p:nvPr/>
        </p:nvSpPr>
        <p:spPr bwMode="auto">
          <a:xfrm>
            <a:off x="962025" y="2889250"/>
            <a:ext cx="26527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eaLnBrk="0" hangingPunct="0"/>
            <a:r>
              <a:rPr lang="zh-CN" altLang="en-US">
                <a:latin typeface="Tahoma" pitchFamily="34" charset="0"/>
              </a:rPr>
              <a:t>提高用户效率 </a:t>
            </a:r>
          </a:p>
        </p:txBody>
      </p:sp>
      <p:sp>
        <p:nvSpPr>
          <p:cNvPr id="98318" name="Rectangle 14"/>
          <p:cNvSpPr>
            <a:spLocks noChangeArrowheads="1"/>
          </p:cNvSpPr>
          <p:nvPr/>
        </p:nvSpPr>
        <p:spPr bwMode="auto">
          <a:xfrm>
            <a:off x="973138" y="3454400"/>
            <a:ext cx="29987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eaLnBrk="0" hangingPunct="0"/>
            <a:r>
              <a:rPr lang="zh-CN" altLang="en-US">
                <a:latin typeface="Tahoma" pitchFamily="34" charset="0"/>
              </a:rPr>
              <a:t>根据规格说明创建解决方案 </a:t>
            </a:r>
          </a:p>
        </p:txBody>
      </p:sp>
      <p:sp>
        <p:nvSpPr>
          <p:cNvPr id="98319" name="Rectangle 15"/>
          <p:cNvSpPr>
            <a:spLocks noChangeArrowheads="1"/>
          </p:cNvSpPr>
          <p:nvPr/>
        </p:nvSpPr>
        <p:spPr bwMode="auto">
          <a:xfrm>
            <a:off x="981075" y="4029075"/>
            <a:ext cx="3455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eaLnBrk="0" hangingPunct="0"/>
            <a:r>
              <a:rPr lang="zh-CN" altLang="en-US">
                <a:latin typeface="Tahoma" pitchFamily="34" charset="0"/>
              </a:rPr>
              <a:t>确保产品质量事宜被识别并处理 </a:t>
            </a:r>
          </a:p>
        </p:txBody>
      </p:sp>
      <p:sp>
        <p:nvSpPr>
          <p:cNvPr id="98320" name="Rectangle 16"/>
          <p:cNvSpPr>
            <a:spLocks noChangeArrowheads="1"/>
          </p:cNvSpPr>
          <p:nvPr/>
        </p:nvSpPr>
        <p:spPr bwMode="auto">
          <a:xfrm>
            <a:off x="960438" y="4629150"/>
            <a:ext cx="32273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eaLnBrk="0" hangingPunct="0"/>
            <a:r>
              <a:rPr lang="zh-CN" altLang="en-US">
                <a:latin typeface="Tahoma" pitchFamily="34" charset="0"/>
              </a:rPr>
              <a:t>交付满足项目约束的解决方案 </a:t>
            </a:r>
          </a:p>
        </p:txBody>
      </p:sp>
      <p:sp>
        <p:nvSpPr>
          <p:cNvPr id="98321" name="Rectangle 17"/>
          <p:cNvSpPr>
            <a:spLocks noChangeArrowheads="1"/>
          </p:cNvSpPr>
          <p:nvPr/>
        </p:nvSpPr>
        <p:spPr bwMode="auto">
          <a:xfrm>
            <a:off x="966788" y="5219700"/>
            <a:ext cx="29987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eaLnBrk="0" hangingPunct="0"/>
            <a:r>
              <a:rPr lang="zh-CN" altLang="en-US">
                <a:latin typeface="Tahoma" pitchFamily="34" charset="0"/>
              </a:rPr>
              <a:t>进行平滑的部署及日常运行 </a:t>
            </a:r>
          </a:p>
        </p:txBody>
      </p:sp>
      <p:sp>
        <p:nvSpPr>
          <p:cNvPr id="98322" name="Rectangle 18"/>
          <p:cNvSpPr>
            <a:spLocks noChangeArrowheads="1"/>
          </p:cNvSpPr>
          <p:nvPr/>
        </p:nvSpPr>
        <p:spPr bwMode="auto">
          <a:xfrm>
            <a:off x="4481513" y="2300288"/>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eaLnBrk="0" hangingPunct="0"/>
            <a:r>
              <a:rPr lang="zh-CN" altLang="en-US">
                <a:latin typeface="Arial Narrow" pitchFamily="34" charset="0"/>
              </a:rPr>
              <a:t>产品经理</a:t>
            </a:r>
          </a:p>
        </p:txBody>
      </p:sp>
      <p:sp>
        <p:nvSpPr>
          <p:cNvPr id="98323" name="Rectangle 19"/>
          <p:cNvSpPr>
            <a:spLocks noChangeArrowheads="1"/>
          </p:cNvSpPr>
          <p:nvPr/>
        </p:nvSpPr>
        <p:spPr bwMode="auto">
          <a:xfrm>
            <a:off x="4491038" y="2894013"/>
            <a:ext cx="2181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eaLnBrk="0" hangingPunct="0"/>
            <a:r>
              <a:rPr lang="zh-CN" altLang="en-US">
                <a:latin typeface="Arial Narrow" pitchFamily="34" charset="0"/>
              </a:rPr>
              <a:t>用户体验</a:t>
            </a:r>
          </a:p>
        </p:txBody>
      </p:sp>
      <p:sp>
        <p:nvSpPr>
          <p:cNvPr id="98324" name="Rectangle 20"/>
          <p:cNvSpPr>
            <a:spLocks noChangeArrowheads="1"/>
          </p:cNvSpPr>
          <p:nvPr/>
        </p:nvSpPr>
        <p:spPr bwMode="auto">
          <a:xfrm>
            <a:off x="4491038" y="3449638"/>
            <a:ext cx="2155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eaLnBrk="0" hangingPunct="0"/>
            <a:r>
              <a:rPr lang="zh-CN" altLang="en-US">
                <a:latin typeface="Arial Narrow" pitchFamily="34" charset="0"/>
              </a:rPr>
              <a:t>开发</a:t>
            </a:r>
          </a:p>
        </p:txBody>
      </p:sp>
      <p:sp>
        <p:nvSpPr>
          <p:cNvPr id="98325" name="Rectangle 21"/>
          <p:cNvSpPr>
            <a:spLocks noChangeArrowheads="1"/>
          </p:cNvSpPr>
          <p:nvPr/>
        </p:nvSpPr>
        <p:spPr bwMode="auto">
          <a:xfrm>
            <a:off x="4491038" y="4022725"/>
            <a:ext cx="2181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eaLnBrk="0" hangingPunct="0"/>
            <a:r>
              <a:rPr lang="zh-CN" altLang="en-US">
                <a:latin typeface="Arial Narrow" pitchFamily="34" charset="0"/>
              </a:rPr>
              <a:t>测试</a:t>
            </a:r>
          </a:p>
        </p:txBody>
      </p:sp>
      <p:sp>
        <p:nvSpPr>
          <p:cNvPr id="98326" name="Rectangle 22"/>
          <p:cNvSpPr>
            <a:spLocks noChangeArrowheads="1"/>
          </p:cNvSpPr>
          <p:nvPr/>
        </p:nvSpPr>
        <p:spPr bwMode="auto">
          <a:xfrm>
            <a:off x="4491038" y="4624388"/>
            <a:ext cx="2193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eaLnBrk="0" hangingPunct="0"/>
            <a:r>
              <a:rPr lang="zh-CN" altLang="en-US">
                <a:latin typeface="Arial Narrow" pitchFamily="34" charset="0"/>
              </a:rPr>
              <a:t>程序管理</a:t>
            </a:r>
          </a:p>
        </p:txBody>
      </p:sp>
      <p:sp>
        <p:nvSpPr>
          <p:cNvPr id="98327" name="Rectangle 23"/>
          <p:cNvSpPr>
            <a:spLocks noChangeArrowheads="1"/>
          </p:cNvSpPr>
          <p:nvPr/>
        </p:nvSpPr>
        <p:spPr bwMode="auto">
          <a:xfrm>
            <a:off x="4491038" y="5222875"/>
            <a:ext cx="2155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eaLnBrk="0" hangingPunct="0"/>
            <a:r>
              <a:rPr lang="zh-CN" altLang="en-US">
                <a:latin typeface="Arial Narrow" pitchFamily="34" charset="0"/>
              </a:rPr>
              <a:t>发布经理</a:t>
            </a:r>
          </a:p>
        </p:txBody>
      </p:sp>
      <p:sp>
        <p:nvSpPr>
          <p:cNvPr id="98328" name="Rectangle 24"/>
          <p:cNvSpPr>
            <a:spLocks noChangeArrowheads="1"/>
          </p:cNvSpPr>
          <p:nvPr/>
        </p:nvSpPr>
        <p:spPr bwMode="auto">
          <a:xfrm>
            <a:off x="4595813" y="1700213"/>
            <a:ext cx="1968500" cy="431800"/>
          </a:xfrm>
          <a:prstGeom prst="rect">
            <a:avLst/>
          </a:prstGeom>
          <a:solidFill>
            <a:schemeClr val="tx1"/>
          </a:solidFill>
          <a:ln w="12700">
            <a:solidFill>
              <a:schemeClr val="tx1"/>
            </a:solidFill>
            <a:miter lim="800000"/>
            <a:headEnd/>
            <a:tailEnd/>
          </a:ln>
          <a:effectLst>
            <a:outerShdw dist="107763" dir="2700000" algn="ctr" rotWithShape="0">
              <a:srgbClr val="969696">
                <a:alpha val="50000"/>
              </a:srgbClr>
            </a:outerShdw>
          </a:effectLst>
        </p:spPr>
        <p:txBody>
          <a:bodyPr wrap="none" anchor="ctr"/>
          <a:lstStyle/>
          <a:p>
            <a:endParaRPr lang="zh-CN" altLang="en-US"/>
          </a:p>
        </p:txBody>
      </p:sp>
      <p:sp>
        <p:nvSpPr>
          <p:cNvPr id="98329" name="Rectangle 25"/>
          <p:cNvSpPr>
            <a:spLocks noChangeArrowheads="1"/>
          </p:cNvSpPr>
          <p:nvPr/>
        </p:nvSpPr>
        <p:spPr bwMode="auto">
          <a:xfrm>
            <a:off x="4398963" y="1728788"/>
            <a:ext cx="2381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algn="ctr" eaLnBrk="0" hangingPunct="0">
              <a:spcBef>
                <a:spcPct val="50000"/>
              </a:spcBef>
            </a:pPr>
            <a:r>
              <a:rPr lang="zh-CN" altLang="en-US" sz="2000" b="1">
                <a:solidFill>
                  <a:schemeClr val="bg1"/>
                </a:solidFill>
                <a:latin typeface="Arial Narrow" pitchFamily="34" charset="0"/>
              </a:rPr>
              <a:t>组队角色</a:t>
            </a:r>
          </a:p>
        </p:txBody>
      </p:sp>
      <p:sp>
        <p:nvSpPr>
          <p:cNvPr id="98330" name="Line 26"/>
          <p:cNvSpPr>
            <a:spLocks noChangeShapeType="1"/>
          </p:cNvSpPr>
          <p:nvPr/>
        </p:nvSpPr>
        <p:spPr bwMode="auto">
          <a:xfrm>
            <a:off x="4333875" y="2251075"/>
            <a:ext cx="0" cy="3343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a:solidFill>
                  <a:srgbClr val="000000"/>
                </a:solidFill>
                <a:latin typeface="宋体" pitchFamily="2" charset="-122"/>
              </a:rPr>
              <a:t>可合并角色表</a:t>
            </a:r>
            <a:endParaRPr lang="zh-CN" altLang="en-US"/>
          </a:p>
        </p:txBody>
      </p:sp>
      <p:graphicFrame>
        <p:nvGraphicFramePr>
          <p:cNvPr id="100355" name="Group 3"/>
          <p:cNvGraphicFramePr>
            <a:graphicFrameLocks noGrp="1"/>
          </p:cNvGraphicFramePr>
          <p:nvPr>
            <p:ph idx="1"/>
          </p:nvPr>
        </p:nvGraphicFramePr>
        <p:xfrm>
          <a:off x="323850" y="1844675"/>
          <a:ext cx="8569325" cy="4532313"/>
        </p:xfrm>
        <a:graphic>
          <a:graphicData uri="http://schemas.openxmlformats.org/drawingml/2006/table">
            <a:tbl>
              <a:tblPr/>
              <a:tblGrid>
                <a:gridCol w="1225550"/>
                <a:gridCol w="1222375"/>
                <a:gridCol w="1225550"/>
                <a:gridCol w="1295400"/>
                <a:gridCol w="1152525"/>
                <a:gridCol w="1222375"/>
                <a:gridCol w="1225550"/>
              </a:tblGrid>
              <a:tr h="768350">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marL="91414" marR="91414"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smtClean="0">
                          <a:ln>
                            <a:noFill/>
                          </a:ln>
                          <a:solidFill>
                            <a:schemeClr val="tx1"/>
                          </a:solidFill>
                          <a:effectLst/>
                          <a:latin typeface="Arial" pitchFamily="34" charset="0"/>
                          <a:ea typeface="宋体" pitchFamily="2" charset="-122"/>
                        </a:rPr>
                        <a:t>产品管理</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smtClean="0">
                          <a:ln>
                            <a:noFill/>
                          </a:ln>
                          <a:solidFill>
                            <a:schemeClr val="tx1"/>
                          </a:solidFill>
                          <a:effectLst/>
                          <a:latin typeface="Arial" pitchFamily="34" charset="0"/>
                          <a:ea typeface="宋体" pitchFamily="2" charset="-122"/>
                        </a:rPr>
                        <a:t>程序管理</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smtClean="0">
                          <a:ln>
                            <a:noFill/>
                          </a:ln>
                          <a:solidFill>
                            <a:schemeClr val="tx1"/>
                          </a:solidFill>
                          <a:effectLst/>
                          <a:latin typeface="Arial" pitchFamily="34" charset="0"/>
                          <a:ea typeface="宋体" pitchFamily="2" charset="-122"/>
                        </a:rPr>
                        <a:t>开发</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smtClean="0">
                          <a:ln>
                            <a:noFill/>
                          </a:ln>
                          <a:solidFill>
                            <a:schemeClr val="tx1"/>
                          </a:solidFill>
                          <a:effectLst/>
                          <a:latin typeface="Arial" pitchFamily="34" charset="0"/>
                          <a:ea typeface="宋体" pitchFamily="2" charset="-122"/>
                        </a:rPr>
                        <a:t>测试</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smtClean="0">
                          <a:ln>
                            <a:noFill/>
                          </a:ln>
                          <a:solidFill>
                            <a:schemeClr val="tx1"/>
                          </a:solidFill>
                          <a:effectLst/>
                          <a:latin typeface="Arial" pitchFamily="34" charset="0"/>
                          <a:ea typeface="宋体" pitchFamily="2" charset="-122"/>
                        </a:rPr>
                        <a:t>用户体验</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smtClean="0">
                          <a:ln>
                            <a:noFill/>
                          </a:ln>
                          <a:solidFill>
                            <a:schemeClr val="tx1"/>
                          </a:solidFill>
                          <a:effectLst/>
                          <a:latin typeface="Arial" pitchFamily="34" charset="0"/>
                          <a:ea typeface="宋体" pitchFamily="2" charset="-122"/>
                        </a:rPr>
                        <a:t>发布经理</a:t>
                      </a:r>
                    </a:p>
                  </a:txBody>
                  <a:tcPr marL="91414" marR="91414"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smtClean="0">
                          <a:ln>
                            <a:noFill/>
                          </a:ln>
                          <a:solidFill>
                            <a:schemeClr val="tx1"/>
                          </a:solidFill>
                          <a:effectLst/>
                          <a:latin typeface="Arial" pitchFamily="34" charset="0"/>
                          <a:ea typeface="宋体" pitchFamily="2" charset="-122"/>
                        </a:rPr>
                        <a:t>产品管理</a:t>
                      </a:r>
                      <a:endParaRPr kumimoji="0" lang="zh-CN" altLang="en-US" sz="2800" b="0" i="0" u="none" strike="noStrike" cap="none" normalizeH="0" baseline="0" smtClean="0">
                        <a:ln>
                          <a:noFill/>
                        </a:ln>
                        <a:solidFill>
                          <a:schemeClr val="tx1"/>
                        </a:solidFill>
                        <a:effectLst/>
                        <a:latin typeface="Arial" pitchFamily="34" charset="0"/>
                        <a:ea typeface="宋体" pitchFamily="2" charset="-122"/>
                      </a:endParaRPr>
                    </a:p>
                  </a:txBody>
                  <a:tcPr marL="91414" marR="91414"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P</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P</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U</a:t>
                      </a:r>
                    </a:p>
                  </a:txBody>
                  <a:tcPr marL="91414" marR="91414"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smtClean="0">
                          <a:ln>
                            <a:noFill/>
                          </a:ln>
                          <a:solidFill>
                            <a:schemeClr val="tx1"/>
                          </a:solidFill>
                          <a:effectLst/>
                          <a:latin typeface="Arial" pitchFamily="34" charset="0"/>
                          <a:ea typeface="宋体" pitchFamily="2" charset="-122"/>
                        </a:rPr>
                        <a:t>程序管理</a:t>
                      </a:r>
                    </a:p>
                  </a:txBody>
                  <a:tcPr marL="91414" marR="91414"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U</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U</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P</a:t>
                      </a:r>
                    </a:p>
                  </a:txBody>
                  <a:tcPr marL="91414" marR="91414"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smtClean="0">
                          <a:ln>
                            <a:noFill/>
                          </a:ln>
                          <a:solidFill>
                            <a:schemeClr val="tx1"/>
                          </a:solidFill>
                          <a:effectLst/>
                          <a:latin typeface="Arial" pitchFamily="34" charset="0"/>
                          <a:ea typeface="宋体" pitchFamily="2" charset="-122"/>
                        </a:rPr>
                        <a:t>开发</a:t>
                      </a:r>
                      <a:endParaRPr kumimoji="0" lang="zh-CN" altLang="en-US" sz="2800" b="0" i="0" u="none" strike="noStrike" cap="none" normalizeH="0" baseline="0" smtClean="0">
                        <a:ln>
                          <a:noFill/>
                        </a:ln>
                        <a:solidFill>
                          <a:schemeClr val="tx1"/>
                        </a:solidFill>
                        <a:effectLst/>
                        <a:latin typeface="Arial" pitchFamily="34" charset="0"/>
                        <a:ea typeface="宋体" pitchFamily="2" charset="-122"/>
                      </a:endParaRPr>
                    </a:p>
                  </a:txBody>
                  <a:tcPr marL="91414" marR="91414"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a:t>
                      </a:r>
                    </a:p>
                  </a:txBody>
                  <a:tcPr marL="91414" marR="91414"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smtClean="0">
                          <a:ln>
                            <a:noFill/>
                          </a:ln>
                          <a:solidFill>
                            <a:schemeClr val="tx1"/>
                          </a:solidFill>
                          <a:effectLst/>
                          <a:latin typeface="Arial" pitchFamily="34" charset="0"/>
                          <a:ea typeface="宋体" pitchFamily="2" charset="-122"/>
                        </a:rPr>
                        <a:t>测试</a:t>
                      </a:r>
                      <a:endParaRPr kumimoji="0" lang="zh-CN" altLang="en-US" sz="2800" b="0" i="0" u="none" strike="noStrike" cap="none" normalizeH="0" baseline="0" smtClean="0">
                        <a:ln>
                          <a:noFill/>
                        </a:ln>
                        <a:solidFill>
                          <a:schemeClr val="tx1"/>
                        </a:solidFill>
                        <a:effectLst/>
                        <a:latin typeface="Arial" pitchFamily="34" charset="0"/>
                        <a:ea typeface="宋体" pitchFamily="2" charset="-122"/>
                      </a:endParaRPr>
                    </a:p>
                  </a:txBody>
                  <a:tcPr marL="91414" marR="91414"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P</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U</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P</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P</a:t>
                      </a:r>
                    </a:p>
                  </a:txBody>
                  <a:tcPr marL="91414" marR="91414"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smtClean="0">
                          <a:ln>
                            <a:noFill/>
                          </a:ln>
                          <a:solidFill>
                            <a:schemeClr val="tx1"/>
                          </a:solidFill>
                          <a:effectLst/>
                          <a:latin typeface="Arial" pitchFamily="34" charset="0"/>
                          <a:ea typeface="宋体" pitchFamily="2" charset="-122"/>
                        </a:rPr>
                        <a:t>用户体验</a:t>
                      </a:r>
                      <a:endParaRPr kumimoji="0" lang="zh-CN" altLang="en-US" sz="2800" b="0" i="0" u="none" strike="noStrike" cap="none" normalizeH="0" baseline="0" smtClean="0">
                        <a:ln>
                          <a:noFill/>
                        </a:ln>
                        <a:solidFill>
                          <a:schemeClr val="tx1"/>
                        </a:solidFill>
                        <a:effectLst/>
                        <a:latin typeface="Arial" pitchFamily="34" charset="0"/>
                        <a:ea typeface="宋体" pitchFamily="2" charset="-122"/>
                      </a:endParaRPr>
                    </a:p>
                  </a:txBody>
                  <a:tcPr marL="91414" marR="91414"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P</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U</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P</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U</a:t>
                      </a:r>
                    </a:p>
                  </a:txBody>
                  <a:tcPr marL="91414" marR="91414"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zh-CN" altLang="en-US" sz="1900" b="0" i="0" u="none" strike="noStrike" cap="none" normalizeH="0" baseline="0" smtClean="0">
                          <a:ln>
                            <a:noFill/>
                          </a:ln>
                          <a:solidFill>
                            <a:schemeClr val="tx1"/>
                          </a:solidFill>
                          <a:effectLst/>
                          <a:latin typeface="Arial" pitchFamily="34" charset="0"/>
                          <a:ea typeface="宋体" pitchFamily="2" charset="-122"/>
                        </a:rPr>
                        <a:t>发布经理</a:t>
                      </a:r>
                      <a:endParaRPr kumimoji="0" lang="zh-CN" altLang="en-US" sz="2800" b="0" i="0" u="none" strike="noStrike" cap="none" normalizeH="0" baseline="0" smtClean="0">
                        <a:ln>
                          <a:noFill/>
                        </a:ln>
                        <a:solidFill>
                          <a:schemeClr val="tx1"/>
                        </a:solidFill>
                        <a:effectLst/>
                        <a:latin typeface="Arial" pitchFamily="34" charset="0"/>
                        <a:ea typeface="宋体" pitchFamily="2" charset="-122"/>
                      </a:endParaRPr>
                    </a:p>
                  </a:txBody>
                  <a:tcPr marL="91414" marR="91414"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U</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P</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P</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U</a:t>
                      </a:r>
                    </a:p>
                  </a:txBody>
                  <a:tcPr marL="91414" marR="91414"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7425"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marL="91414" marR="91414"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a:solidFill>
                  <a:srgbClr val="000000"/>
                </a:solidFill>
                <a:latin typeface="宋体" pitchFamily="2" charset="-122"/>
              </a:rPr>
              <a:t>案例</a:t>
            </a:r>
            <a:r>
              <a:rPr lang="en-US" altLang="zh-CN">
                <a:solidFill>
                  <a:srgbClr val="000000"/>
                </a:solidFill>
                <a:latin typeface="宋体" pitchFamily="2" charset="-122"/>
              </a:rPr>
              <a:t>1</a:t>
            </a:r>
            <a:r>
              <a:rPr lang="zh-CN" altLang="en-US">
                <a:solidFill>
                  <a:srgbClr val="000000"/>
                </a:solidFill>
                <a:latin typeface="宋体" pitchFamily="2" charset="-122"/>
              </a:rPr>
              <a:t>：角色合并了的小团队</a:t>
            </a:r>
            <a:endParaRPr lang="zh-CN" altLang="en-US"/>
          </a:p>
        </p:txBody>
      </p:sp>
      <p:grpSp>
        <p:nvGrpSpPr>
          <p:cNvPr id="102403" name="Group 3"/>
          <p:cNvGrpSpPr>
            <a:grpSpLocks/>
          </p:cNvGrpSpPr>
          <p:nvPr/>
        </p:nvGrpSpPr>
        <p:grpSpPr bwMode="auto">
          <a:xfrm>
            <a:off x="1627188" y="1989138"/>
            <a:ext cx="5175250" cy="4327525"/>
            <a:chOff x="1202" y="919"/>
            <a:chExt cx="3260" cy="2726"/>
          </a:xfrm>
        </p:grpSpPr>
        <p:sp>
          <p:nvSpPr>
            <p:cNvPr id="102404" name="Oval 4"/>
            <p:cNvSpPr>
              <a:spLocks noChangeArrowheads="1"/>
            </p:cNvSpPr>
            <p:nvPr/>
          </p:nvSpPr>
          <p:spPr bwMode="auto">
            <a:xfrm>
              <a:off x="1682" y="1152"/>
              <a:ext cx="2311" cy="2305"/>
            </a:xfrm>
            <a:prstGeom prst="ellipse">
              <a:avLst/>
            </a:prstGeom>
            <a:noFill/>
            <a:ln w="1270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5" name="Oval 5"/>
            <p:cNvSpPr>
              <a:spLocks noChangeArrowheads="1"/>
            </p:cNvSpPr>
            <p:nvPr/>
          </p:nvSpPr>
          <p:spPr bwMode="auto">
            <a:xfrm>
              <a:off x="1681" y="1150"/>
              <a:ext cx="2309" cy="2301"/>
            </a:xfrm>
            <a:prstGeom prst="ellipse">
              <a:avLst/>
            </a:prstGeom>
            <a:noFill/>
            <a:ln w="12700">
              <a:solidFill>
                <a:srgbClr val="CBCBC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6" name="Oval 6"/>
            <p:cNvSpPr>
              <a:spLocks noChangeArrowheads="1"/>
            </p:cNvSpPr>
            <p:nvPr/>
          </p:nvSpPr>
          <p:spPr bwMode="auto">
            <a:xfrm>
              <a:off x="2230" y="919"/>
              <a:ext cx="1224" cy="582"/>
            </a:xfrm>
            <a:prstGeom prst="ellipse">
              <a:avLst/>
            </a:prstGeom>
            <a:gradFill rotWithShape="0">
              <a:gsLst>
                <a:gs pos="0">
                  <a:srgbClr val="33CC33"/>
                </a:gs>
                <a:gs pos="100000">
                  <a:srgbClr val="33CC33">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2407" name="Oval 7"/>
            <p:cNvSpPr>
              <a:spLocks noChangeArrowheads="1"/>
            </p:cNvSpPr>
            <p:nvPr/>
          </p:nvSpPr>
          <p:spPr bwMode="auto">
            <a:xfrm>
              <a:off x="3238" y="1594"/>
              <a:ext cx="1224" cy="584"/>
            </a:xfrm>
            <a:prstGeom prst="ellipse">
              <a:avLst/>
            </a:prstGeom>
            <a:gradFill rotWithShape="0">
              <a:gsLst>
                <a:gs pos="0">
                  <a:srgbClr val="33CCFF"/>
                </a:gs>
                <a:gs pos="100000">
                  <a:srgbClr val="33CCFF">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2408" name="Oval 8"/>
            <p:cNvSpPr>
              <a:spLocks noChangeArrowheads="1"/>
            </p:cNvSpPr>
            <p:nvPr/>
          </p:nvSpPr>
          <p:spPr bwMode="auto">
            <a:xfrm>
              <a:off x="3238" y="2429"/>
              <a:ext cx="1224" cy="583"/>
            </a:xfrm>
            <a:prstGeom prst="ellipse">
              <a:avLst/>
            </a:prstGeom>
            <a:gradFill rotWithShape="0">
              <a:gsLst>
                <a:gs pos="0">
                  <a:srgbClr val="0066FF"/>
                </a:gs>
                <a:gs pos="100000">
                  <a:srgbClr val="0066FF">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2409" name="Oval 9"/>
            <p:cNvSpPr>
              <a:spLocks noChangeArrowheads="1"/>
            </p:cNvSpPr>
            <p:nvPr/>
          </p:nvSpPr>
          <p:spPr bwMode="auto">
            <a:xfrm>
              <a:off x="2230" y="3063"/>
              <a:ext cx="1224" cy="582"/>
            </a:xfrm>
            <a:prstGeom prst="ellipse">
              <a:avLst/>
            </a:prstGeom>
            <a:gradFill rotWithShape="0">
              <a:gsLst>
                <a:gs pos="0">
                  <a:srgbClr val="CC6600"/>
                </a:gs>
                <a:gs pos="100000">
                  <a:srgbClr val="CC6600">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2410" name="Oval 10"/>
            <p:cNvSpPr>
              <a:spLocks noChangeArrowheads="1"/>
            </p:cNvSpPr>
            <p:nvPr/>
          </p:nvSpPr>
          <p:spPr bwMode="auto">
            <a:xfrm>
              <a:off x="1202" y="2420"/>
              <a:ext cx="1223" cy="583"/>
            </a:xfrm>
            <a:prstGeom prst="ellipse">
              <a:avLst/>
            </a:prstGeom>
            <a:gradFill rotWithShape="0">
              <a:gsLst>
                <a:gs pos="0">
                  <a:srgbClr val="990099"/>
                </a:gs>
                <a:gs pos="100000">
                  <a:srgbClr val="990099">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2411" name="Oval 11"/>
            <p:cNvSpPr>
              <a:spLocks noChangeArrowheads="1"/>
            </p:cNvSpPr>
            <p:nvPr/>
          </p:nvSpPr>
          <p:spPr bwMode="auto">
            <a:xfrm>
              <a:off x="1202" y="1585"/>
              <a:ext cx="1223" cy="583"/>
            </a:xfrm>
            <a:prstGeom prst="ellipse">
              <a:avLst/>
            </a:prstGeom>
            <a:gradFill rotWithShape="0">
              <a:gsLst>
                <a:gs pos="0">
                  <a:srgbClr val="CC0000"/>
                </a:gs>
                <a:gs pos="100000">
                  <a:srgbClr val="CC0000">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2412" name="Rectangle 12"/>
            <p:cNvSpPr>
              <a:spLocks noChangeArrowheads="1"/>
            </p:cNvSpPr>
            <p:nvPr/>
          </p:nvSpPr>
          <p:spPr bwMode="auto">
            <a:xfrm>
              <a:off x="3658" y="1784"/>
              <a:ext cx="422"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747" tIns="53960" rIns="104747" bIns="53960">
              <a:spAutoFit/>
            </a:bodyPr>
            <a:lstStyle/>
            <a:p>
              <a:pPr algn="ctr" defTabSz="1189038" eaLnBrk="0" hangingPunct="0">
                <a:lnSpc>
                  <a:spcPct val="90000"/>
                </a:lnSpc>
              </a:pPr>
              <a:r>
                <a:rPr lang="zh-CN" altLang="en-US" b="1">
                  <a:solidFill>
                    <a:schemeClr val="bg1"/>
                  </a:solidFill>
                  <a:effectLst>
                    <a:outerShdw blurRad="38100" dist="38100" dir="2700000" algn="tl">
                      <a:srgbClr val="C0C0C0"/>
                    </a:outerShdw>
                  </a:effectLst>
                  <a:latin typeface="Arial Narrow" pitchFamily="34" charset="0"/>
                </a:rPr>
                <a:t>开发</a:t>
              </a:r>
            </a:p>
          </p:txBody>
        </p:sp>
        <p:grpSp>
          <p:nvGrpSpPr>
            <p:cNvPr id="102413" name="Group 13"/>
            <p:cNvGrpSpPr>
              <a:grpSpLocks/>
            </p:cNvGrpSpPr>
            <p:nvPr/>
          </p:nvGrpSpPr>
          <p:grpSpPr bwMode="auto">
            <a:xfrm>
              <a:off x="2485" y="1015"/>
              <a:ext cx="714" cy="409"/>
              <a:chOff x="2485" y="1015"/>
              <a:chExt cx="714" cy="409"/>
            </a:xfrm>
          </p:grpSpPr>
          <p:sp>
            <p:nvSpPr>
              <p:cNvPr id="102414" name="Rectangle 14"/>
              <p:cNvSpPr>
                <a:spLocks noChangeArrowheads="1"/>
              </p:cNvSpPr>
              <p:nvPr/>
            </p:nvSpPr>
            <p:spPr bwMode="auto">
              <a:xfrm>
                <a:off x="2487" y="1015"/>
                <a:ext cx="712"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747" tIns="53960" rIns="104747" bIns="53960">
                <a:spAutoFit/>
              </a:bodyPr>
              <a:lstStyle/>
              <a:p>
                <a:pPr algn="ctr" defTabSz="1189038" eaLnBrk="0" hangingPunct="0">
                  <a:lnSpc>
                    <a:spcPct val="90000"/>
                  </a:lnSpc>
                </a:pPr>
                <a:r>
                  <a:rPr lang="zh-CN" altLang="en-US" b="1">
                    <a:solidFill>
                      <a:schemeClr val="bg1"/>
                    </a:solidFill>
                    <a:effectLst>
                      <a:outerShdw blurRad="38100" dist="38100" dir="2700000" algn="tl">
                        <a:srgbClr val="C0C0C0"/>
                      </a:outerShdw>
                    </a:effectLst>
                    <a:latin typeface="Arial Narrow" pitchFamily="34" charset="0"/>
                  </a:rPr>
                  <a:t>程序管理</a:t>
                </a:r>
              </a:p>
            </p:txBody>
          </p:sp>
          <p:sp>
            <p:nvSpPr>
              <p:cNvPr id="102415" name="Rectangle 15"/>
              <p:cNvSpPr>
                <a:spLocks noChangeArrowheads="1"/>
              </p:cNvSpPr>
              <p:nvPr/>
            </p:nvSpPr>
            <p:spPr bwMode="auto">
              <a:xfrm>
                <a:off x="2485" y="1209"/>
                <a:ext cx="7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747" tIns="53960" rIns="104747" bIns="53960">
                <a:spAutoFit/>
              </a:bodyPr>
              <a:lstStyle/>
              <a:p>
                <a:pPr algn="ctr" defTabSz="1189038" eaLnBrk="0" hangingPunct="0">
                  <a:lnSpc>
                    <a:spcPct val="85000"/>
                  </a:lnSpc>
                </a:pPr>
                <a:r>
                  <a:rPr lang="zh-CN" altLang="en-US" b="1">
                    <a:solidFill>
                      <a:schemeClr val="bg1"/>
                    </a:solidFill>
                    <a:effectLst>
                      <a:outerShdw blurRad="38100" dist="38100" dir="2700000" algn="tl">
                        <a:srgbClr val="C0C0C0"/>
                      </a:outerShdw>
                    </a:effectLst>
                    <a:latin typeface="Arial Narrow" pitchFamily="34" charset="0"/>
                  </a:rPr>
                  <a:t>发布经理</a:t>
                </a:r>
              </a:p>
            </p:txBody>
          </p:sp>
        </p:grpSp>
        <p:sp>
          <p:nvSpPr>
            <p:cNvPr id="102416" name="Rectangle 16"/>
            <p:cNvSpPr>
              <a:spLocks noChangeArrowheads="1"/>
            </p:cNvSpPr>
            <p:nvPr/>
          </p:nvSpPr>
          <p:spPr bwMode="auto">
            <a:xfrm>
              <a:off x="1612" y="1593"/>
              <a:ext cx="42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747" tIns="53960" rIns="104747" bIns="53960">
              <a:spAutoFit/>
            </a:bodyPr>
            <a:lstStyle/>
            <a:p>
              <a:pPr algn="ctr" defTabSz="1189038" eaLnBrk="0" hangingPunct="0">
                <a:lnSpc>
                  <a:spcPct val="85000"/>
                </a:lnSpc>
              </a:pPr>
              <a:r>
                <a:rPr lang="zh-CN" altLang="en-US" b="1">
                  <a:solidFill>
                    <a:schemeClr val="bg1"/>
                  </a:solidFill>
                  <a:effectLst>
                    <a:outerShdw blurRad="38100" dist="38100" dir="2700000" algn="tl">
                      <a:srgbClr val="C0C0C0"/>
                    </a:outerShdw>
                  </a:effectLst>
                  <a:latin typeface="Arial Narrow" pitchFamily="34" charset="0"/>
                </a:rPr>
                <a:t>测试</a:t>
              </a:r>
            </a:p>
          </p:txBody>
        </p:sp>
        <p:sp>
          <p:nvSpPr>
            <p:cNvPr id="102417" name="Rectangle 17"/>
            <p:cNvSpPr>
              <a:spLocks noChangeArrowheads="1"/>
            </p:cNvSpPr>
            <p:nvPr/>
          </p:nvSpPr>
          <p:spPr bwMode="auto">
            <a:xfrm>
              <a:off x="1460" y="1763"/>
              <a:ext cx="712"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747" tIns="53960" rIns="104747" bIns="53960">
              <a:spAutoFit/>
            </a:bodyPr>
            <a:lstStyle/>
            <a:p>
              <a:pPr algn="ctr" defTabSz="1189038" eaLnBrk="0" hangingPunct="0">
                <a:lnSpc>
                  <a:spcPct val="85000"/>
                </a:lnSpc>
              </a:pPr>
              <a:r>
                <a:rPr lang="zh-CN" altLang="en-US" b="1">
                  <a:solidFill>
                    <a:schemeClr val="bg1"/>
                  </a:solidFill>
                  <a:effectLst>
                    <a:outerShdw blurRad="38100" dist="38100" dir="2700000" algn="tl">
                      <a:srgbClr val="C0C0C0"/>
                    </a:outerShdw>
                  </a:effectLst>
                  <a:latin typeface="Arial Narrow" pitchFamily="34" charset="0"/>
                </a:rPr>
                <a:t>产品管理</a:t>
              </a:r>
            </a:p>
          </p:txBody>
        </p:sp>
        <p:sp>
          <p:nvSpPr>
            <p:cNvPr id="102418" name="Rectangle 18"/>
            <p:cNvSpPr>
              <a:spLocks noChangeArrowheads="1"/>
            </p:cNvSpPr>
            <p:nvPr/>
          </p:nvSpPr>
          <p:spPr bwMode="auto">
            <a:xfrm>
              <a:off x="1464" y="1933"/>
              <a:ext cx="712"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747" tIns="53960" rIns="104747" bIns="53960">
              <a:spAutoFit/>
            </a:bodyPr>
            <a:lstStyle/>
            <a:p>
              <a:pPr algn="ctr" defTabSz="1189038" eaLnBrk="0" hangingPunct="0">
                <a:lnSpc>
                  <a:spcPct val="90000"/>
                </a:lnSpc>
              </a:pPr>
              <a:r>
                <a:rPr lang="zh-CN" altLang="en-US" b="1">
                  <a:solidFill>
                    <a:schemeClr val="bg1"/>
                  </a:solidFill>
                  <a:effectLst>
                    <a:outerShdw blurRad="38100" dist="38100" dir="2700000" algn="tl">
                      <a:srgbClr val="C0C0C0"/>
                    </a:outerShdw>
                  </a:effectLst>
                  <a:latin typeface="Arial Narrow" pitchFamily="34" charset="0"/>
                </a:rPr>
                <a:t>用户体验</a:t>
              </a:r>
            </a:p>
          </p:txBody>
        </p:sp>
      </p:grpSp>
      <p:grpSp>
        <p:nvGrpSpPr>
          <p:cNvPr id="102419" name="Group 19"/>
          <p:cNvGrpSpPr>
            <a:grpSpLocks/>
          </p:cNvGrpSpPr>
          <p:nvPr/>
        </p:nvGrpSpPr>
        <p:grpSpPr bwMode="auto">
          <a:xfrm>
            <a:off x="7667625" y="4941888"/>
            <a:ext cx="866775" cy="820737"/>
            <a:chOff x="4949" y="3637"/>
            <a:chExt cx="546" cy="517"/>
          </a:xfrm>
        </p:grpSpPr>
        <p:sp>
          <p:nvSpPr>
            <p:cNvPr id="102420" name="Oval 20"/>
            <p:cNvSpPr>
              <a:spLocks noChangeArrowheads="1"/>
            </p:cNvSpPr>
            <p:nvPr/>
          </p:nvSpPr>
          <p:spPr bwMode="auto">
            <a:xfrm>
              <a:off x="5152" y="3659"/>
              <a:ext cx="162" cy="96"/>
            </a:xfrm>
            <a:prstGeom prst="ellipse">
              <a:avLst/>
            </a:prstGeom>
            <a:solidFill>
              <a:srgbClr val="393939"/>
            </a:solidFill>
            <a:ln w="12700">
              <a:solidFill>
                <a:srgbClr val="39393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1" name="Oval 21"/>
            <p:cNvSpPr>
              <a:spLocks noChangeArrowheads="1"/>
            </p:cNvSpPr>
            <p:nvPr/>
          </p:nvSpPr>
          <p:spPr bwMode="auto">
            <a:xfrm>
              <a:off x="5152" y="4057"/>
              <a:ext cx="162" cy="97"/>
            </a:xfrm>
            <a:prstGeom prst="ellipse">
              <a:avLst/>
            </a:prstGeom>
            <a:solidFill>
              <a:srgbClr val="393939"/>
            </a:solidFill>
            <a:ln w="12700">
              <a:solidFill>
                <a:srgbClr val="39393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2" name="Oval 22"/>
            <p:cNvSpPr>
              <a:spLocks noChangeArrowheads="1"/>
            </p:cNvSpPr>
            <p:nvPr/>
          </p:nvSpPr>
          <p:spPr bwMode="auto">
            <a:xfrm>
              <a:off x="5332" y="3769"/>
              <a:ext cx="163" cy="96"/>
            </a:xfrm>
            <a:prstGeom prst="ellipse">
              <a:avLst/>
            </a:prstGeom>
            <a:solidFill>
              <a:srgbClr val="393939"/>
            </a:solidFill>
            <a:ln w="12700">
              <a:solidFill>
                <a:srgbClr val="39393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3" name="Oval 23"/>
            <p:cNvSpPr>
              <a:spLocks noChangeArrowheads="1"/>
            </p:cNvSpPr>
            <p:nvPr/>
          </p:nvSpPr>
          <p:spPr bwMode="auto">
            <a:xfrm>
              <a:off x="4971" y="3769"/>
              <a:ext cx="162" cy="96"/>
            </a:xfrm>
            <a:prstGeom prst="ellipse">
              <a:avLst/>
            </a:prstGeom>
            <a:solidFill>
              <a:srgbClr val="393939"/>
            </a:solidFill>
            <a:ln w="12700">
              <a:solidFill>
                <a:srgbClr val="39393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4" name="Oval 24"/>
            <p:cNvSpPr>
              <a:spLocks noChangeArrowheads="1"/>
            </p:cNvSpPr>
            <p:nvPr/>
          </p:nvSpPr>
          <p:spPr bwMode="auto">
            <a:xfrm>
              <a:off x="5332" y="3933"/>
              <a:ext cx="163" cy="95"/>
            </a:xfrm>
            <a:prstGeom prst="ellipse">
              <a:avLst/>
            </a:prstGeom>
            <a:solidFill>
              <a:srgbClr val="393939"/>
            </a:solidFill>
            <a:ln w="12700">
              <a:solidFill>
                <a:srgbClr val="39393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5" name="Oval 25"/>
            <p:cNvSpPr>
              <a:spLocks noChangeArrowheads="1"/>
            </p:cNvSpPr>
            <p:nvPr/>
          </p:nvSpPr>
          <p:spPr bwMode="auto">
            <a:xfrm>
              <a:off x="4971" y="3933"/>
              <a:ext cx="162" cy="95"/>
            </a:xfrm>
            <a:prstGeom prst="ellipse">
              <a:avLst/>
            </a:prstGeom>
            <a:solidFill>
              <a:srgbClr val="393939"/>
            </a:solidFill>
            <a:ln w="12700">
              <a:solidFill>
                <a:srgbClr val="39393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6" name="Oval 26"/>
            <p:cNvSpPr>
              <a:spLocks noChangeArrowheads="1"/>
            </p:cNvSpPr>
            <p:nvPr/>
          </p:nvSpPr>
          <p:spPr bwMode="auto">
            <a:xfrm>
              <a:off x="5019" y="3683"/>
              <a:ext cx="397" cy="409"/>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7" name="Oval 27"/>
            <p:cNvSpPr>
              <a:spLocks noChangeArrowheads="1"/>
            </p:cNvSpPr>
            <p:nvPr/>
          </p:nvSpPr>
          <p:spPr bwMode="auto">
            <a:xfrm>
              <a:off x="5130" y="3637"/>
              <a:ext cx="170" cy="105"/>
            </a:xfrm>
            <a:prstGeom prst="ellipse">
              <a:avLst/>
            </a:prstGeom>
            <a:gradFill rotWithShape="0">
              <a:gsLst>
                <a:gs pos="0">
                  <a:srgbClr val="33CC33"/>
                </a:gs>
                <a:gs pos="100000">
                  <a:srgbClr val="33CC33">
                    <a:gamma/>
                    <a:shade val="89804"/>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8" name="Oval 28"/>
            <p:cNvSpPr>
              <a:spLocks noChangeArrowheads="1"/>
            </p:cNvSpPr>
            <p:nvPr/>
          </p:nvSpPr>
          <p:spPr bwMode="auto">
            <a:xfrm>
              <a:off x="5130" y="4036"/>
              <a:ext cx="170" cy="104"/>
            </a:xfrm>
            <a:prstGeom prst="ellipse">
              <a:avLst/>
            </a:prstGeom>
            <a:gradFill rotWithShape="0">
              <a:gsLst>
                <a:gs pos="0">
                  <a:srgbClr val="CC6600"/>
                </a:gs>
                <a:gs pos="100000">
                  <a:srgbClr val="CC6600">
                    <a:gamma/>
                    <a:shade val="89804"/>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29" name="Oval 29"/>
            <p:cNvSpPr>
              <a:spLocks noChangeArrowheads="1"/>
            </p:cNvSpPr>
            <p:nvPr/>
          </p:nvSpPr>
          <p:spPr bwMode="auto">
            <a:xfrm>
              <a:off x="5311" y="3746"/>
              <a:ext cx="171" cy="104"/>
            </a:xfrm>
            <a:prstGeom prst="ellipse">
              <a:avLst/>
            </a:prstGeom>
            <a:gradFill rotWithShape="0">
              <a:gsLst>
                <a:gs pos="0">
                  <a:srgbClr val="33CCFF"/>
                </a:gs>
                <a:gs pos="100000">
                  <a:srgbClr val="33CCFF">
                    <a:gamma/>
                    <a:shade val="89804"/>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0" name="Oval 30"/>
            <p:cNvSpPr>
              <a:spLocks noChangeArrowheads="1"/>
            </p:cNvSpPr>
            <p:nvPr/>
          </p:nvSpPr>
          <p:spPr bwMode="auto">
            <a:xfrm>
              <a:off x="4949" y="3746"/>
              <a:ext cx="171" cy="104"/>
            </a:xfrm>
            <a:prstGeom prst="ellipse">
              <a:avLst/>
            </a:prstGeom>
            <a:gradFill rotWithShape="0">
              <a:gsLst>
                <a:gs pos="0">
                  <a:srgbClr val="CC0000"/>
                </a:gs>
                <a:gs pos="100000">
                  <a:srgbClr val="CC0000">
                    <a:gamma/>
                    <a:shade val="89804"/>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1" name="Oval 31"/>
            <p:cNvSpPr>
              <a:spLocks noChangeArrowheads="1"/>
            </p:cNvSpPr>
            <p:nvPr/>
          </p:nvSpPr>
          <p:spPr bwMode="auto">
            <a:xfrm>
              <a:off x="5311" y="3910"/>
              <a:ext cx="171" cy="105"/>
            </a:xfrm>
            <a:prstGeom prst="ellipse">
              <a:avLst/>
            </a:prstGeom>
            <a:gradFill rotWithShape="0">
              <a:gsLst>
                <a:gs pos="0">
                  <a:srgbClr val="0066FF"/>
                </a:gs>
                <a:gs pos="100000">
                  <a:srgbClr val="0066FF">
                    <a:gamma/>
                    <a:shade val="89804"/>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2" name="Oval 32"/>
            <p:cNvSpPr>
              <a:spLocks noChangeArrowheads="1"/>
            </p:cNvSpPr>
            <p:nvPr/>
          </p:nvSpPr>
          <p:spPr bwMode="auto">
            <a:xfrm>
              <a:off x="4949" y="3910"/>
              <a:ext cx="171" cy="105"/>
            </a:xfrm>
            <a:prstGeom prst="ellipse">
              <a:avLst/>
            </a:prstGeom>
            <a:gradFill rotWithShape="0">
              <a:gsLst>
                <a:gs pos="0">
                  <a:srgbClr val="990099"/>
                </a:gs>
                <a:gs pos="100000">
                  <a:srgbClr val="990099">
                    <a:gamma/>
                    <a:shade val="89804"/>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a:solidFill>
                  <a:srgbClr val="000000"/>
                </a:solidFill>
                <a:latin typeface="宋体" pitchFamily="2" charset="-122"/>
              </a:rPr>
              <a:t>案例</a:t>
            </a:r>
            <a:r>
              <a:rPr lang="en-US" altLang="zh-CN">
                <a:solidFill>
                  <a:srgbClr val="000000"/>
                </a:solidFill>
                <a:latin typeface="宋体" pitchFamily="2" charset="-122"/>
              </a:rPr>
              <a:t>2</a:t>
            </a:r>
            <a:r>
              <a:rPr lang="zh-CN" altLang="en-US">
                <a:solidFill>
                  <a:srgbClr val="000000"/>
                </a:solidFill>
                <a:latin typeface="宋体" pitchFamily="2" charset="-122"/>
              </a:rPr>
              <a:t>：大项目的功能团队</a:t>
            </a:r>
            <a:endParaRPr lang="zh-CN" altLang="en-US"/>
          </a:p>
        </p:txBody>
      </p:sp>
      <p:grpSp>
        <p:nvGrpSpPr>
          <p:cNvPr id="104451" name="Group 3"/>
          <p:cNvGrpSpPr>
            <a:grpSpLocks/>
          </p:cNvGrpSpPr>
          <p:nvPr/>
        </p:nvGrpSpPr>
        <p:grpSpPr bwMode="auto">
          <a:xfrm>
            <a:off x="2797175" y="1543050"/>
            <a:ext cx="3006725" cy="2538413"/>
            <a:chOff x="1835" y="724"/>
            <a:chExt cx="1894" cy="1599"/>
          </a:xfrm>
        </p:grpSpPr>
        <p:sp>
          <p:nvSpPr>
            <p:cNvPr id="104452" name="Oval 4"/>
            <p:cNvSpPr>
              <a:spLocks noChangeArrowheads="1"/>
            </p:cNvSpPr>
            <p:nvPr/>
          </p:nvSpPr>
          <p:spPr bwMode="auto">
            <a:xfrm>
              <a:off x="2133" y="890"/>
              <a:ext cx="1306" cy="1307"/>
            </a:xfrm>
            <a:prstGeom prst="ellipse">
              <a:avLst/>
            </a:prstGeom>
            <a:noFill/>
            <a:ln w="1270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3" name="Oval 5"/>
            <p:cNvSpPr>
              <a:spLocks noChangeArrowheads="1"/>
            </p:cNvSpPr>
            <p:nvPr/>
          </p:nvSpPr>
          <p:spPr bwMode="auto">
            <a:xfrm>
              <a:off x="2114" y="872"/>
              <a:ext cx="1341" cy="1336"/>
            </a:xfrm>
            <a:prstGeom prst="ellipse">
              <a:avLst/>
            </a:prstGeom>
            <a:noFill/>
            <a:ln w="12700">
              <a:solidFill>
                <a:srgbClr val="CBCBC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4" name="Rectangle 6"/>
            <p:cNvSpPr>
              <a:spLocks noChangeArrowheads="1"/>
            </p:cNvSpPr>
            <p:nvPr/>
          </p:nvSpPr>
          <p:spPr bwMode="auto">
            <a:xfrm>
              <a:off x="2585" y="1372"/>
              <a:ext cx="41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895" tIns="31742" rIns="61895" bIns="31742">
              <a:spAutoFit/>
            </a:bodyPr>
            <a:lstStyle/>
            <a:p>
              <a:pPr algn="ctr" defTabSz="403225" eaLnBrk="0" hangingPunct="0">
                <a:lnSpc>
                  <a:spcPct val="90000"/>
                </a:lnSpc>
              </a:pPr>
              <a:r>
                <a:rPr lang="zh-CN" altLang="en-US" sz="2000" b="1">
                  <a:effectLst>
                    <a:outerShdw blurRad="38100" dist="38100" dir="2700000" algn="tl">
                      <a:srgbClr val="C0C0C0"/>
                    </a:outerShdw>
                  </a:effectLst>
                  <a:latin typeface="Arial Narrow" pitchFamily="34" charset="0"/>
                </a:rPr>
                <a:t>领导</a:t>
              </a:r>
            </a:p>
            <a:p>
              <a:pPr algn="ctr" defTabSz="403225" eaLnBrk="0" hangingPunct="0">
                <a:lnSpc>
                  <a:spcPct val="90000"/>
                </a:lnSpc>
              </a:pPr>
              <a:r>
                <a:rPr lang="zh-CN" altLang="en-US" sz="2000" b="1">
                  <a:effectLst>
                    <a:outerShdw blurRad="38100" dist="38100" dir="2700000" algn="tl">
                      <a:srgbClr val="C0C0C0"/>
                    </a:outerShdw>
                  </a:effectLst>
                  <a:latin typeface="Arial Narrow" pitchFamily="34" charset="0"/>
                </a:rPr>
                <a:t>团队</a:t>
              </a:r>
            </a:p>
          </p:txBody>
        </p:sp>
        <p:grpSp>
          <p:nvGrpSpPr>
            <p:cNvPr id="104455" name="Group 7"/>
            <p:cNvGrpSpPr>
              <a:grpSpLocks/>
            </p:cNvGrpSpPr>
            <p:nvPr/>
          </p:nvGrpSpPr>
          <p:grpSpPr bwMode="auto">
            <a:xfrm>
              <a:off x="3019" y="1124"/>
              <a:ext cx="710" cy="340"/>
              <a:chOff x="3019" y="1124"/>
              <a:chExt cx="710" cy="340"/>
            </a:xfrm>
          </p:grpSpPr>
          <p:sp>
            <p:nvSpPr>
              <p:cNvPr id="104456" name="Oval 8"/>
              <p:cNvSpPr>
                <a:spLocks noChangeArrowheads="1"/>
              </p:cNvSpPr>
              <p:nvPr/>
            </p:nvSpPr>
            <p:spPr bwMode="auto">
              <a:xfrm>
                <a:off x="3019" y="1124"/>
                <a:ext cx="710" cy="340"/>
              </a:xfrm>
              <a:prstGeom prst="ellipse">
                <a:avLst/>
              </a:prstGeom>
              <a:gradFill rotWithShape="0">
                <a:gsLst>
                  <a:gs pos="0">
                    <a:srgbClr val="33CCFF"/>
                  </a:gs>
                  <a:gs pos="100000">
                    <a:srgbClr val="33CCFF">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57" name="Rectangle 9"/>
              <p:cNvSpPr>
                <a:spLocks noChangeArrowheads="1"/>
              </p:cNvSpPr>
              <p:nvPr/>
            </p:nvSpPr>
            <p:spPr bwMode="auto">
              <a:xfrm>
                <a:off x="3232" y="1195"/>
                <a:ext cx="305"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895" tIns="31742" rIns="61895" bIns="31742">
                <a:spAutoFit/>
              </a:bodyPr>
              <a:lstStyle/>
              <a:p>
                <a:pPr algn="ctr" defTabSz="403225" eaLnBrk="0" hangingPunct="0">
                  <a:lnSpc>
                    <a:spcPct val="85000"/>
                  </a:lnSpc>
                </a:pPr>
                <a:r>
                  <a:rPr lang="zh-CN" altLang="en-US" sz="1400" b="1">
                    <a:solidFill>
                      <a:schemeClr val="bg1"/>
                    </a:solidFill>
                    <a:effectLst>
                      <a:outerShdw blurRad="38100" dist="38100" dir="2700000" algn="tl">
                        <a:srgbClr val="C0C0C0"/>
                      </a:outerShdw>
                    </a:effectLst>
                    <a:latin typeface="Arial Narrow" pitchFamily="34" charset="0"/>
                  </a:rPr>
                  <a:t>开发</a:t>
                </a:r>
              </a:p>
              <a:p>
                <a:pPr algn="ctr" defTabSz="403225" eaLnBrk="0" hangingPunct="0">
                  <a:lnSpc>
                    <a:spcPct val="85000"/>
                  </a:lnSpc>
                </a:pPr>
                <a:r>
                  <a:rPr lang="zh-CN" altLang="en-US" sz="1400" b="1">
                    <a:solidFill>
                      <a:schemeClr val="bg1"/>
                    </a:solidFill>
                    <a:effectLst>
                      <a:outerShdw blurRad="38100" dist="38100" dir="2700000" algn="tl">
                        <a:srgbClr val="C0C0C0"/>
                      </a:outerShdw>
                    </a:effectLst>
                    <a:latin typeface="Arial Narrow" pitchFamily="34" charset="0"/>
                  </a:rPr>
                  <a:t>经理</a:t>
                </a:r>
              </a:p>
            </p:txBody>
          </p:sp>
        </p:grpSp>
        <p:grpSp>
          <p:nvGrpSpPr>
            <p:cNvPr id="104458" name="Group 10"/>
            <p:cNvGrpSpPr>
              <a:grpSpLocks/>
            </p:cNvGrpSpPr>
            <p:nvPr/>
          </p:nvGrpSpPr>
          <p:grpSpPr bwMode="auto">
            <a:xfrm>
              <a:off x="3019" y="1610"/>
              <a:ext cx="710" cy="339"/>
              <a:chOff x="3019" y="1610"/>
              <a:chExt cx="710" cy="339"/>
            </a:xfrm>
          </p:grpSpPr>
          <p:sp>
            <p:nvSpPr>
              <p:cNvPr id="104459" name="Oval 11"/>
              <p:cNvSpPr>
                <a:spLocks noChangeArrowheads="1"/>
              </p:cNvSpPr>
              <p:nvPr/>
            </p:nvSpPr>
            <p:spPr bwMode="auto">
              <a:xfrm>
                <a:off x="3019" y="1610"/>
                <a:ext cx="710" cy="339"/>
              </a:xfrm>
              <a:prstGeom prst="ellipse">
                <a:avLst/>
              </a:prstGeom>
              <a:gradFill rotWithShape="0">
                <a:gsLst>
                  <a:gs pos="0">
                    <a:srgbClr val="0066FF"/>
                  </a:gs>
                  <a:gs pos="100000">
                    <a:srgbClr val="0066FF">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60" name="Rectangle 12"/>
              <p:cNvSpPr>
                <a:spLocks noChangeArrowheads="1"/>
              </p:cNvSpPr>
              <p:nvPr/>
            </p:nvSpPr>
            <p:spPr bwMode="auto">
              <a:xfrm>
                <a:off x="3245" y="1664"/>
                <a:ext cx="304"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895" tIns="31742" rIns="61895" bIns="31742">
                <a:spAutoFit/>
              </a:bodyPr>
              <a:lstStyle/>
              <a:p>
                <a:pPr algn="ctr" defTabSz="403225" eaLnBrk="0" hangingPunct="0">
                  <a:lnSpc>
                    <a:spcPct val="85000"/>
                  </a:lnSpc>
                </a:pPr>
                <a:r>
                  <a:rPr lang="zh-CN" altLang="en-US" sz="1400" b="1">
                    <a:solidFill>
                      <a:schemeClr val="bg1"/>
                    </a:solidFill>
                    <a:effectLst>
                      <a:outerShdw blurRad="38100" dist="38100" dir="2700000" algn="tl">
                        <a:srgbClr val="C0C0C0"/>
                      </a:outerShdw>
                    </a:effectLst>
                    <a:latin typeface="Arial Narrow" pitchFamily="34" charset="0"/>
                  </a:rPr>
                  <a:t>测试</a:t>
                </a:r>
              </a:p>
              <a:p>
                <a:pPr algn="ctr" defTabSz="403225" eaLnBrk="0" hangingPunct="0">
                  <a:lnSpc>
                    <a:spcPct val="85000"/>
                  </a:lnSpc>
                </a:pPr>
                <a:r>
                  <a:rPr lang="zh-CN" altLang="en-US" sz="1400" b="1">
                    <a:solidFill>
                      <a:schemeClr val="bg1"/>
                    </a:solidFill>
                    <a:effectLst>
                      <a:outerShdw blurRad="38100" dist="38100" dir="2700000" algn="tl">
                        <a:srgbClr val="C0C0C0"/>
                      </a:outerShdw>
                    </a:effectLst>
                    <a:latin typeface="Arial Narrow" pitchFamily="34" charset="0"/>
                  </a:rPr>
                  <a:t>经理</a:t>
                </a:r>
              </a:p>
            </p:txBody>
          </p:sp>
        </p:grpSp>
        <p:grpSp>
          <p:nvGrpSpPr>
            <p:cNvPr id="104461" name="Group 13"/>
            <p:cNvGrpSpPr>
              <a:grpSpLocks/>
            </p:cNvGrpSpPr>
            <p:nvPr/>
          </p:nvGrpSpPr>
          <p:grpSpPr bwMode="auto">
            <a:xfrm>
              <a:off x="2430" y="724"/>
              <a:ext cx="710" cy="344"/>
              <a:chOff x="2430" y="724"/>
              <a:chExt cx="710" cy="344"/>
            </a:xfrm>
          </p:grpSpPr>
          <p:sp>
            <p:nvSpPr>
              <p:cNvPr id="104462" name="Oval 14"/>
              <p:cNvSpPr>
                <a:spLocks noChangeArrowheads="1"/>
              </p:cNvSpPr>
              <p:nvPr/>
            </p:nvSpPr>
            <p:spPr bwMode="auto">
              <a:xfrm>
                <a:off x="2430" y="724"/>
                <a:ext cx="710" cy="339"/>
              </a:xfrm>
              <a:prstGeom prst="ellipse">
                <a:avLst/>
              </a:prstGeom>
              <a:gradFill rotWithShape="0">
                <a:gsLst>
                  <a:gs pos="0">
                    <a:srgbClr val="33CC33"/>
                  </a:gs>
                  <a:gs pos="100000">
                    <a:srgbClr val="33CC33">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63" name="Rectangle 15"/>
              <p:cNvSpPr>
                <a:spLocks noChangeArrowheads="1"/>
              </p:cNvSpPr>
              <p:nvPr/>
            </p:nvSpPr>
            <p:spPr bwMode="auto">
              <a:xfrm>
                <a:off x="2646" y="734"/>
                <a:ext cx="305"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895" tIns="31742" rIns="61895" bIns="31742">
                <a:spAutoFit/>
              </a:bodyPr>
              <a:lstStyle/>
              <a:p>
                <a:pPr algn="ctr" defTabSz="403225" eaLnBrk="0" hangingPunct="0">
                  <a:lnSpc>
                    <a:spcPct val="75000"/>
                  </a:lnSpc>
                </a:pPr>
                <a:r>
                  <a:rPr lang="zh-CN" altLang="en-US" sz="1400" b="1">
                    <a:solidFill>
                      <a:schemeClr val="bg1"/>
                    </a:solidFill>
                    <a:effectLst>
                      <a:outerShdw blurRad="38100" dist="38100" dir="2700000" algn="tl">
                        <a:srgbClr val="C0C0C0"/>
                      </a:outerShdw>
                    </a:effectLst>
                    <a:latin typeface="Arial Narrow" pitchFamily="34" charset="0"/>
                  </a:rPr>
                  <a:t>团队</a:t>
                </a:r>
              </a:p>
              <a:p>
                <a:pPr algn="ctr" defTabSz="403225" eaLnBrk="0" hangingPunct="0">
                  <a:lnSpc>
                    <a:spcPct val="75000"/>
                  </a:lnSpc>
                </a:pPr>
                <a:r>
                  <a:rPr lang="zh-CN" altLang="en-US" sz="1400" b="1">
                    <a:solidFill>
                      <a:schemeClr val="bg1"/>
                    </a:solidFill>
                    <a:effectLst>
                      <a:outerShdw blurRad="38100" dist="38100" dir="2700000" algn="tl">
                        <a:srgbClr val="C0C0C0"/>
                      </a:outerShdw>
                    </a:effectLst>
                    <a:latin typeface="Arial Narrow" pitchFamily="34" charset="0"/>
                  </a:rPr>
                  <a:t>程序</a:t>
                </a:r>
              </a:p>
              <a:p>
                <a:pPr algn="ctr" defTabSz="403225" eaLnBrk="0" hangingPunct="0">
                  <a:lnSpc>
                    <a:spcPct val="75000"/>
                  </a:lnSpc>
                </a:pPr>
                <a:r>
                  <a:rPr lang="zh-CN" altLang="en-US" sz="1400" b="1">
                    <a:solidFill>
                      <a:schemeClr val="bg1"/>
                    </a:solidFill>
                    <a:effectLst>
                      <a:outerShdw blurRad="38100" dist="38100" dir="2700000" algn="tl">
                        <a:srgbClr val="C0C0C0"/>
                      </a:outerShdw>
                    </a:effectLst>
                    <a:latin typeface="Arial Narrow" pitchFamily="34" charset="0"/>
                  </a:rPr>
                  <a:t>经理</a:t>
                </a:r>
              </a:p>
            </p:txBody>
          </p:sp>
        </p:grpSp>
        <p:grpSp>
          <p:nvGrpSpPr>
            <p:cNvPr id="104464" name="Group 16"/>
            <p:cNvGrpSpPr>
              <a:grpSpLocks/>
            </p:cNvGrpSpPr>
            <p:nvPr/>
          </p:nvGrpSpPr>
          <p:grpSpPr bwMode="auto">
            <a:xfrm>
              <a:off x="1835" y="1126"/>
              <a:ext cx="711" cy="338"/>
              <a:chOff x="1835" y="1126"/>
              <a:chExt cx="711" cy="338"/>
            </a:xfrm>
          </p:grpSpPr>
          <p:sp>
            <p:nvSpPr>
              <p:cNvPr id="104465" name="Oval 17"/>
              <p:cNvSpPr>
                <a:spLocks noChangeArrowheads="1"/>
              </p:cNvSpPr>
              <p:nvPr/>
            </p:nvSpPr>
            <p:spPr bwMode="auto">
              <a:xfrm>
                <a:off x="1835" y="1126"/>
                <a:ext cx="711" cy="338"/>
              </a:xfrm>
              <a:prstGeom prst="ellipse">
                <a:avLst/>
              </a:prstGeom>
              <a:gradFill rotWithShape="0">
                <a:gsLst>
                  <a:gs pos="0">
                    <a:srgbClr val="CC0000"/>
                  </a:gs>
                  <a:gs pos="100000">
                    <a:srgbClr val="CC0000">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66" name="Rectangle 18"/>
              <p:cNvSpPr>
                <a:spLocks noChangeArrowheads="1"/>
              </p:cNvSpPr>
              <p:nvPr/>
            </p:nvSpPr>
            <p:spPr bwMode="auto">
              <a:xfrm>
                <a:off x="2040" y="1164"/>
                <a:ext cx="305"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895" tIns="31742" rIns="61895" bIns="31742">
                <a:spAutoFit/>
              </a:bodyPr>
              <a:lstStyle/>
              <a:p>
                <a:pPr algn="ctr" defTabSz="403225" eaLnBrk="0" hangingPunct="0">
                  <a:lnSpc>
                    <a:spcPct val="85000"/>
                  </a:lnSpc>
                </a:pPr>
                <a:r>
                  <a:rPr lang="zh-CN" altLang="en-US" sz="1400" b="1">
                    <a:solidFill>
                      <a:schemeClr val="bg1"/>
                    </a:solidFill>
                    <a:effectLst>
                      <a:outerShdw blurRad="38100" dist="38100" dir="2700000" algn="tl">
                        <a:srgbClr val="C0C0C0"/>
                      </a:outerShdw>
                    </a:effectLst>
                    <a:latin typeface="Arial Narrow" pitchFamily="34" charset="0"/>
                  </a:rPr>
                  <a:t>产品</a:t>
                </a:r>
              </a:p>
              <a:p>
                <a:pPr algn="ctr" defTabSz="403225" eaLnBrk="0" hangingPunct="0">
                  <a:lnSpc>
                    <a:spcPct val="85000"/>
                  </a:lnSpc>
                </a:pPr>
                <a:r>
                  <a:rPr lang="zh-CN" altLang="en-US" sz="1400" b="1">
                    <a:solidFill>
                      <a:schemeClr val="bg1"/>
                    </a:solidFill>
                    <a:effectLst>
                      <a:outerShdw blurRad="38100" dist="38100" dir="2700000" algn="tl">
                        <a:srgbClr val="C0C0C0"/>
                      </a:outerShdw>
                    </a:effectLst>
                    <a:latin typeface="Arial Narrow" pitchFamily="34" charset="0"/>
                  </a:rPr>
                  <a:t>管理</a:t>
                </a:r>
              </a:p>
            </p:txBody>
          </p:sp>
        </p:grpSp>
        <p:grpSp>
          <p:nvGrpSpPr>
            <p:cNvPr id="104467" name="Group 19"/>
            <p:cNvGrpSpPr>
              <a:grpSpLocks/>
            </p:cNvGrpSpPr>
            <p:nvPr/>
          </p:nvGrpSpPr>
          <p:grpSpPr bwMode="auto">
            <a:xfrm>
              <a:off x="1835" y="1610"/>
              <a:ext cx="711" cy="340"/>
              <a:chOff x="1835" y="1610"/>
              <a:chExt cx="711" cy="340"/>
            </a:xfrm>
          </p:grpSpPr>
          <p:sp>
            <p:nvSpPr>
              <p:cNvPr id="104468" name="Oval 20"/>
              <p:cNvSpPr>
                <a:spLocks noChangeArrowheads="1"/>
              </p:cNvSpPr>
              <p:nvPr/>
            </p:nvSpPr>
            <p:spPr bwMode="auto">
              <a:xfrm>
                <a:off x="1835" y="1610"/>
                <a:ext cx="711" cy="340"/>
              </a:xfrm>
              <a:prstGeom prst="ellipse">
                <a:avLst/>
              </a:prstGeom>
              <a:gradFill rotWithShape="0">
                <a:gsLst>
                  <a:gs pos="0">
                    <a:srgbClr val="990099"/>
                  </a:gs>
                  <a:gs pos="100000">
                    <a:srgbClr val="990099">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69" name="Rectangle 21"/>
              <p:cNvSpPr>
                <a:spLocks noChangeArrowheads="1"/>
              </p:cNvSpPr>
              <p:nvPr/>
            </p:nvSpPr>
            <p:spPr bwMode="auto">
              <a:xfrm>
                <a:off x="2041" y="1647"/>
                <a:ext cx="305"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895" tIns="31742" rIns="61895" bIns="31742">
                <a:spAutoFit/>
              </a:bodyPr>
              <a:lstStyle/>
              <a:p>
                <a:pPr algn="ctr" defTabSz="403225" eaLnBrk="0" hangingPunct="0">
                  <a:lnSpc>
                    <a:spcPct val="85000"/>
                  </a:lnSpc>
                </a:pPr>
                <a:r>
                  <a:rPr lang="zh-CN" altLang="en-US" sz="1400" b="1">
                    <a:solidFill>
                      <a:schemeClr val="bg1"/>
                    </a:solidFill>
                    <a:effectLst>
                      <a:outerShdw blurRad="38100" dist="38100" dir="2700000" algn="tl">
                        <a:srgbClr val="C0C0C0"/>
                      </a:outerShdw>
                    </a:effectLst>
                    <a:latin typeface="Arial Narrow" pitchFamily="34" charset="0"/>
                  </a:rPr>
                  <a:t>用户</a:t>
                </a:r>
              </a:p>
              <a:p>
                <a:pPr algn="ctr" defTabSz="403225" eaLnBrk="0" hangingPunct="0">
                  <a:lnSpc>
                    <a:spcPct val="85000"/>
                  </a:lnSpc>
                </a:pPr>
                <a:r>
                  <a:rPr lang="zh-CN" altLang="en-US" sz="1400" b="1">
                    <a:solidFill>
                      <a:schemeClr val="bg1"/>
                    </a:solidFill>
                    <a:effectLst>
                      <a:outerShdw blurRad="38100" dist="38100" dir="2700000" algn="tl">
                        <a:srgbClr val="C0C0C0"/>
                      </a:outerShdw>
                    </a:effectLst>
                    <a:latin typeface="Arial Narrow" pitchFamily="34" charset="0"/>
                  </a:rPr>
                  <a:t>体验</a:t>
                </a:r>
              </a:p>
            </p:txBody>
          </p:sp>
        </p:grpSp>
        <p:grpSp>
          <p:nvGrpSpPr>
            <p:cNvPr id="104470" name="Group 22"/>
            <p:cNvGrpSpPr>
              <a:grpSpLocks/>
            </p:cNvGrpSpPr>
            <p:nvPr/>
          </p:nvGrpSpPr>
          <p:grpSpPr bwMode="auto">
            <a:xfrm>
              <a:off x="2433" y="1984"/>
              <a:ext cx="710" cy="339"/>
              <a:chOff x="2433" y="1984"/>
              <a:chExt cx="710" cy="339"/>
            </a:xfrm>
          </p:grpSpPr>
          <p:sp>
            <p:nvSpPr>
              <p:cNvPr id="104471" name="Oval 23"/>
              <p:cNvSpPr>
                <a:spLocks noChangeArrowheads="1"/>
              </p:cNvSpPr>
              <p:nvPr/>
            </p:nvSpPr>
            <p:spPr bwMode="auto">
              <a:xfrm>
                <a:off x="2433" y="1984"/>
                <a:ext cx="710" cy="339"/>
              </a:xfrm>
              <a:prstGeom prst="ellipse">
                <a:avLst/>
              </a:prstGeom>
              <a:gradFill rotWithShape="0">
                <a:gsLst>
                  <a:gs pos="0">
                    <a:srgbClr val="CC6600"/>
                  </a:gs>
                  <a:gs pos="100000">
                    <a:srgbClr val="CC6600">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72" name="Rectangle 24"/>
              <p:cNvSpPr>
                <a:spLocks noChangeArrowheads="1"/>
              </p:cNvSpPr>
              <p:nvPr/>
            </p:nvSpPr>
            <p:spPr bwMode="auto">
              <a:xfrm>
                <a:off x="2528" y="2008"/>
                <a:ext cx="530"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895" tIns="31742" rIns="61895" bIns="31742">
                <a:spAutoFit/>
              </a:bodyPr>
              <a:lstStyle/>
              <a:p>
                <a:pPr algn="ctr" defTabSz="403225" eaLnBrk="0" hangingPunct="0">
                  <a:lnSpc>
                    <a:spcPct val="90000"/>
                  </a:lnSpc>
                </a:pPr>
                <a:r>
                  <a:rPr lang="zh-CN" altLang="en-US" sz="1400" b="1">
                    <a:solidFill>
                      <a:schemeClr val="bg1"/>
                    </a:solidFill>
                    <a:effectLst>
                      <a:outerShdw blurRad="38100" dist="38100" dir="2700000" algn="tl">
                        <a:srgbClr val="C0C0C0"/>
                      </a:outerShdw>
                    </a:effectLst>
                    <a:latin typeface="Arial Narrow" pitchFamily="34" charset="0"/>
                  </a:rPr>
                  <a:t>发布经理</a:t>
                </a:r>
              </a:p>
              <a:p>
                <a:pPr algn="ctr" defTabSz="403225" eaLnBrk="0" hangingPunct="0">
                  <a:lnSpc>
                    <a:spcPct val="90000"/>
                  </a:lnSpc>
                </a:pPr>
                <a:r>
                  <a:rPr lang="zh-CN" altLang="en-US" sz="1400" b="1">
                    <a:solidFill>
                      <a:schemeClr val="bg1"/>
                    </a:solidFill>
                    <a:effectLst>
                      <a:outerShdw blurRad="38100" dist="38100" dir="2700000" algn="tl">
                        <a:srgbClr val="C0C0C0"/>
                      </a:outerShdw>
                    </a:effectLst>
                    <a:latin typeface="Arial Narrow" pitchFamily="34" charset="0"/>
                  </a:rPr>
                  <a:t>经理</a:t>
                </a:r>
              </a:p>
            </p:txBody>
          </p:sp>
        </p:grpSp>
      </p:grpSp>
      <p:grpSp>
        <p:nvGrpSpPr>
          <p:cNvPr id="104473" name="Group 25"/>
          <p:cNvGrpSpPr>
            <a:grpSpLocks/>
          </p:cNvGrpSpPr>
          <p:nvPr/>
        </p:nvGrpSpPr>
        <p:grpSpPr bwMode="auto">
          <a:xfrm>
            <a:off x="1060450" y="3638550"/>
            <a:ext cx="6740525" cy="2527300"/>
            <a:chOff x="741" y="2126"/>
            <a:chExt cx="4246" cy="1592"/>
          </a:xfrm>
        </p:grpSpPr>
        <p:grpSp>
          <p:nvGrpSpPr>
            <p:cNvPr id="104474" name="Group 26"/>
            <p:cNvGrpSpPr>
              <a:grpSpLocks/>
            </p:cNvGrpSpPr>
            <p:nvPr/>
          </p:nvGrpSpPr>
          <p:grpSpPr bwMode="auto">
            <a:xfrm>
              <a:off x="741" y="2531"/>
              <a:ext cx="1291" cy="1187"/>
              <a:chOff x="741" y="2531"/>
              <a:chExt cx="1291" cy="1187"/>
            </a:xfrm>
          </p:grpSpPr>
          <p:sp>
            <p:nvSpPr>
              <p:cNvPr id="104475" name="Oval 27"/>
              <p:cNvSpPr>
                <a:spLocks noChangeArrowheads="1"/>
              </p:cNvSpPr>
              <p:nvPr/>
            </p:nvSpPr>
            <p:spPr bwMode="auto">
              <a:xfrm>
                <a:off x="763" y="2672"/>
                <a:ext cx="1029" cy="1030"/>
              </a:xfrm>
              <a:prstGeom prst="ellipse">
                <a:avLst/>
              </a:prstGeom>
              <a:noFill/>
              <a:ln w="1270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6" name="Oval 28"/>
              <p:cNvSpPr>
                <a:spLocks noChangeArrowheads="1"/>
              </p:cNvSpPr>
              <p:nvPr/>
            </p:nvSpPr>
            <p:spPr bwMode="auto">
              <a:xfrm>
                <a:off x="741" y="2650"/>
                <a:ext cx="1071" cy="1068"/>
              </a:xfrm>
              <a:prstGeom prst="ellipse">
                <a:avLst/>
              </a:prstGeom>
              <a:noFill/>
              <a:ln w="12700">
                <a:solidFill>
                  <a:srgbClr val="CBCBC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7" name="Rectangle 29"/>
              <p:cNvSpPr>
                <a:spLocks noChangeArrowheads="1"/>
              </p:cNvSpPr>
              <p:nvPr/>
            </p:nvSpPr>
            <p:spPr bwMode="auto">
              <a:xfrm>
                <a:off x="1024" y="2983"/>
                <a:ext cx="32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9198" tIns="25394" rIns="49198" bIns="25394">
                <a:spAutoFit/>
              </a:bodyPr>
              <a:lstStyle/>
              <a:p>
                <a:pPr algn="ctr" defTabSz="257175" eaLnBrk="0" hangingPunct="0">
                  <a:lnSpc>
                    <a:spcPct val="90000"/>
                  </a:lnSpc>
                </a:pPr>
                <a:r>
                  <a:rPr lang="zh-CN" altLang="en-US" sz="1600" b="1">
                    <a:effectLst>
                      <a:outerShdw blurRad="38100" dist="38100" dir="2700000" algn="tl">
                        <a:srgbClr val="C0C0C0"/>
                      </a:outerShdw>
                    </a:effectLst>
                    <a:latin typeface="Arial Narrow" pitchFamily="34" charset="0"/>
                  </a:rPr>
                  <a:t>客服</a:t>
                </a:r>
              </a:p>
              <a:p>
                <a:pPr algn="ctr" defTabSz="257175" eaLnBrk="0" hangingPunct="0">
                  <a:lnSpc>
                    <a:spcPct val="90000"/>
                  </a:lnSpc>
                </a:pPr>
                <a:r>
                  <a:rPr lang="zh-CN" altLang="en-US" sz="1600" b="1">
                    <a:effectLst>
                      <a:outerShdw blurRad="38100" dist="38100" dir="2700000" algn="tl">
                        <a:srgbClr val="C0C0C0"/>
                      </a:outerShdw>
                    </a:effectLst>
                    <a:latin typeface="Arial Narrow" pitchFamily="34" charset="0"/>
                  </a:rPr>
                  <a:t>团队</a:t>
                </a:r>
              </a:p>
            </p:txBody>
          </p:sp>
          <p:grpSp>
            <p:nvGrpSpPr>
              <p:cNvPr id="104478" name="Group 30"/>
              <p:cNvGrpSpPr>
                <a:grpSpLocks/>
              </p:cNvGrpSpPr>
              <p:nvPr/>
            </p:nvGrpSpPr>
            <p:grpSpPr bwMode="auto">
              <a:xfrm>
                <a:off x="1464" y="2851"/>
                <a:ext cx="568" cy="272"/>
                <a:chOff x="1464" y="2851"/>
                <a:chExt cx="568" cy="272"/>
              </a:xfrm>
            </p:grpSpPr>
            <p:sp>
              <p:nvSpPr>
                <p:cNvPr id="104479" name="Oval 31"/>
                <p:cNvSpPr>
                  <a:spLocks noChangeArrowheads="1"/>
                </p:cNvSpPr>
                <p:nvPr/>
              </p:nvSpPr>
              <p:spPr bwMode="auto">
                <a:xfrm>
                  <a:off x="1464" y="2851"/>
                  <a:ext cx="568" cy="272"/>
                </a:xfrm>
                <a:prstGeom prst="ellipse">
                  <a:avLst/>
                </a:prstGeom>
                <a:gradFill rotWithShape="0">
                  <a:gsLst>
                    <a:gs pos="0">
                      <a:srgbClr val="33CCFF"/>
                    </a:gs>
                    <a:gs pos="100000">
                      <a:srgbClr val="33CCFF">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80" name="Rectangle 32"/>
                <p:cNvSpPr>
                  <a:spLocks noChangeArrowheads="1"/>
                </p:cNvSpPr>
                <p:nvPr/>
              </p:nvSpPr>
              <p:spPr bwMode="auto">
                <a:xfrm>
                  <a:off x="1638" y="2927"/>
                  <a:ext cx="238" cy="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9198" tIns="25394" rIns="49198" bIns="25394">
                  <a:spAutoFit/>
                </a:bodyPr>
                <a:lstStyle/>
                <a:p>
                  <a:pPr algn="ctr" defTabSz="257175" eaLnBrk="0" hangingPunct="0">
                    <a:lnSpc>
                      <a:spcPct val="85000"/>
                    </a:lnSpc>
                  </a:pPr>
                  <a:r>
                    <a:rPr lang="zh-CN" altLang="en-US" sz="1100" b="1">
                      <a:solidFill>
                        <a:schemeClr val="bg1"/>
                      </a:solidFill>
                      <a:effectLst>
                        <a:outerShdw blurRad="38100" dist="38100" dir="2700000" algn="tl">
                          <a:srgbClr val="C0C0C0"/>
                        </a:outerShdw>
                      </a:effectLst>
                      <a:latin typeface="Arial Narrow" pitchFamily="34" charset="0"/>
                    </a:rPr>
                    <a:t>开发</a:t>
                  </a:r>
                </a:p>
              </p:txBody>
            </p:sp>
          </p:grpSp>
          <p:grpSp>
            <p:nvGrpSpPr>
              <p:cNvPr id="104481" name="Group 33"/>
              <p:cNvGrpSpPr>
                <a:grpSpLocks/>
              </p:cNvGrpSpPr>
              <p:nvPr/>
            </p:nvGrpSpPr>
            <p:grpSpPr bwMode="auto">
              <a:xfrm>
                <a:off x="1464" y="3240"/>
                <a:ext cx="568" cy="271"/>
                <a:chOff x="1464" y="3240"/>
                <a:chExt cx="568" cy="271"/>
              </a:xfrm>
            </p:grpSpPr>
            <p:sp>
              <p:nvSpPr>
                <p:cNvPr id="104482" name="Oval 34"/>
                <p:cNvSpPr>
                  <a:spLocks noChangeArrowheads="1"/>
                </p:cNvSpPr>
                <p:nvPr/>
              </p:nvSpPr>
              <p:spPr bwMode="auto">
                <a:xfrm>
                  <a:off x="1464" y="3240"/>
                  <a:ext cx="568" cy="271"/>
                </a:xfrm>
                <a:prstGeom prst="ellipse">
                  <a:avLst/>
                </a:prstGeom>
                <a:gradFill rotWithShape="0">
                  <a:gsLst>
                    <a:gs pos="0">
                      <a:srgbClr val="0066FF"/>
                    </a:gs>
                    <a:gs pos="100000">
                      <a:srgbClr val="0066FF">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83" name="Rectangle 35"/>
                <p:cNvSpPr>
                  <a:spLocks noChangeArrowheads="1"/>
                </p:cNvSpPr>
                <p:nvPr/>
              </p:nvSpPr>
              <p:spPr bwMode="auto">
                <a:xfrm>
                  <a:off x="1644" y="3322"/>
                  <a:ext cx="238" cy="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9198" tIns="25394" rIns="49198" bIns="25394">
                  <a:spAutoFit/>
                </a:bodyPr>
                <a:lstStyle/>
                <a:p>
                  <a:pPr algn="ctr" defTabSz="257175" eaLnBrk="0" hangingPunct="0">
                    <a:lnSpc>
                      <a:spcPct val="85000"/>
                    </a:lnSpc>
                  </a:pPr>
                  <a:r>
                    <a:rPr lang="zh-CN" altLang="en-US" sz="1100" b="1">
                      <a:solidFill>
                        <a:schemeClr val="bg1"/>
                      </a:solidFill>
                      <a:effectLst>
                        <a:outerShdw blurRad="38100" dist="38100" dir="2700000" algn="tl">
                          <a:srgbClr val="C0C0C0"/>
                        </a:outerShdw>
                      </a:effectLst>
                      <a:latin typeface="Arial Narrow" pitchFamily="34" charset="0"/>
                    </a:rPr>
                    <a:t>测试</a:t>
                  </a:r>
                </a:p>
              </p:txBody>
            </p:sp>
          </p:grpSp>
          <p:grpSp>
            <p:nvGrpSpPr>
              <p:cNvPr id="104484" name="Group 36"/>
              <p:cNvGrpSpPr>
                <a:grpSpLocks/>
              </p:cNvGrpSpPr>
              <p:nvPr/>
            </p:nvGrpSpPr>
            <p:grpSpPr bwMode="auto">
              <a:xfrm>
                <a:off x="993" y="2531"/>
                <a:ext cx="568" cy="271"/>
                <a:chOff x="993" y="2531"/>
                <a:chExt cx="568" cy="271"/>
              </a:xfrm>
            </p:grpSpPr>
            <p:sp>
              <p:nvSpPr>
                <p:cNvPr id="104485" name="Oval 37"/>
                <p:cNvSpPr>
                  <a:spLocks noChangeArrowheads="1"/>
                </p:cNvSpPr>
                <p:nvPr/>
              </p:nvSpPr>
              <p:spPr bwMode="auto">
                <a:xfrm>
                  <a:off x="993" y="2531"/>
                  <a:ext cx="568" cy="271"/>
                </a:xfrm>
                <a:prstGeom prst="ellipse">
                  <a:avLst/>
                </a:prstGeom>
                <a:gradFill rotWithShape="0">
                  <a:gsLst>
                    <a:gs pos="0">
                      <a:srgbClr val="33CC33"/>
                    </a:gs>
                    <a:gs pos="100000">
                      <a:srgbClr val="33CC33">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86" name="Rectangle 38"/>
                <p:cNvSpPr>
                  <a:spLocks noChangeArrowheads="1"/>
                </p:cNvSpPr>
                <p:nvPr/>
              </p:nvSpPr>
              <p:spPr bwMode="auto">
                <a:xfrm>
                  <a:off x="1168" y="2571"/>
                  <a:ext cx="2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9198" tIns="25394" rIns="49198" bIns="25394">
                  <a:spAutoFit/>
                </a:bodyPr>
                <a:lstStyle/>
                <a:p>
                  <a:pPr algn="ctr" defTabSz="257175" eaLnBrk="0" hangingPunct="0">
                    <a:lnSpc>
                      <a:spcPct val="75000"/>
                    </a:lnSpc>
                  </a:pPr>
                  <a:r>
                    <a:rPr lang="zh-CN" altLang="en-US" sz="1100" b="1">
                      <a:solidFill>
                        <a:schemeClr val="bg1"/>
                      </a:solidFill>
                      <a:effectLst>
                        <a:outerShdw blurRad="38100" dist="38100" dir="2700000" algn="tl">
                          <a:srgbClr val="C0C0C0"/>
                        </a:outerShdw>
                      </a:effectLst>
                      <a:latin typeface="Arial Narrow" pitchFamily="34" charset="0"/>
                    </a:rPr>
                    <a:t>程序</a:t>
                  </a:r>
                </a:p>
                <a:p>
                  <a:pPr algn="ctr" defTabSz="257175" eaLnBrk="0" hangingPunct="0">
                    <a:lnSpc>
                      <a:spcPct val="75000"/>
                    </a:lnSpc>
                  </a:pPr>
                  <a:r>
                    <a:rPr lang="zh-CN" altLang="en-US" sz="1100" b="1">
                      <a:solidFill>
                        <a:schemeClr val="bg1"/>
                      </a:solidFill>
                      <a:effectLst>
                        <a:outerShdw blurRad="38100" dist="38100" dir="2700000" algn="tl">
                          <a:srgbClr val="C0C0C0"/>
                        </a:outerShdw>
                      </a:effectLst>
                      <a:latin typeface="Arial Narrow" pitchFamily="34" charset="0"/>
                    </a:rPr>
                    <a:t>经理</a:t>
                  </a:r>
                </a:p>
              </p:txBody>
            </p:sp>
          </p:grpSp>
        </p:grpSp>
        <p:grpSp>
          <p:nvGrpSpPr>
            <p:cNvPr id="104487" name="Group 39"/>
            <p:cNvGrpSpPr>
              <a:grpSpLocks/>
            </p:cNvGrpSpPr>
            <p:nvPr/>
          </p:nvGrpSpPr>
          <p:grpSpPr bwMode="auto">
            <a:xfrm>
              <a:off x="2224" y="2530"/>
              <a:ext cx="1291" cy="1187"/>
              <a:chOff x="2224" y="2530"/>
              <a:chExt cx="1291" cy="1187"/>
            </a:xfrm>
          </p:grpSpPr>
          <p:sp>
            <p:nvSpPr>
              <p:cNvPr id="104488" name="Oval 40"/>
              <p:cNvSpPr>
                <a:spLocks noChangeArrowheads="1"/>
              </p:cNvSpPr>
              <p:nvPr/>
            </p:nvSpPr>
            <p:spPr bwMode="auto">
              <a:xfrm>
                <a:off x="2246" y="2671"/>
                <a:ext cx="1029" cy="1030"/>
              </a:xfrm>
              <a:prstGeom prst="ellipse">
                <a:avLst/>
              </a:prstGeom>
              <a:noFill/>
              <a:ln w="1270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9" name="Oval 41"/>
              <p:cNvSpPr>
                <a:spLocks noChangeArrowheads="1"/>
              </p:cNvSpPr>
              <p:nvPr/>
            </p:nvSpPr>
            <p:spPr bwMode="auto">
              <a:xfrm>
                <a:off x="2224" y="2649"/>
                <a:ext cx="1071" cy="1068"/>
              </a:xfrm>
              <a:prstGeom prst="ellipse">
                <a:avLst/>
              </a:prstGeom>
              <a:noFill/>
              <a:ln w="12700">
                <a:solidFill>
                  <a:srgbClr val="CBCBC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90" name="Rectangle 42"/>
              <p:cNvSpPr>
                <a:spLocks noChangeArrowheads="1"/>
              </p:cNvSpPr>
              <p:nvPr/>
            </p:nvSpPr>
            <p:spPr bwMode="auto">
              <a:xfrm>
                <a:off x="2533" y="3099"/>
                <a:ext cx="32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9198" tIns="25394" rIns="49198" bIns="25394">
                <a:spAutoFit/>
              </a:bodyPr>
              <a:lstStyle/>
              <a:p>
                <a:pPr algn="ctr" defTabSz="257175" eaLnBrk="0" hangingPunct="0">
                  <a:lnSpc>
                    <a:spcPct val="90000"/>
                  </a:lnSpc>
                </a:pPr>
                <a:r>
                  <a:rPr lang="zh-CN" altLang="en-US" sz="1600" b="1">
                    <a:effectLst>
                      <a:outerShdw blurRad="38100" dist="38100" dir="2700000" algn="tl">
                        <a:srgbClr val="C0C0C0"/>
                      </a:outerShdw>
                    </a:effectLst>
                    <a:latin typeface="Arial Narrow" pitchFamily="34" charset="0"/>
                  </a:rPr>
                  <a:t>预定</a:t>
                </a:r>
              </a:p>
              <a:p>
                <a:pPr algn="ctr" defTabSz="257175" eaLnBrk="0" hangingPunct="0">
                  <a:lnSpc>
                    <a:spcPct val="90000"/>
                  </a:lnSpc>
                </a:pPr>
                <a:r>
                  <a:rPr lang="zh-CN" altLang="en-US" sz="1600" b="1">
                    <a:effectLst>
                      <a:outerShdw blurRad="38100" dist="38100" dir="2700000" algn="tl">
                        <a:srgbClr val="C0C0C0"/>
                      </a:outerShdw>
                    </a:effectLst>
                    <a:latin typeface="Arial Narrow" pitchFamily="34" charset="0"/>
                  </a:rPr>
                  <a:t>团队</a:t>
                </a:r>
              </a:p>
            </p:txBody>
          </p:sp>
          <p:grpSp>
            <p:nvGrpSpPr>
              <p:cNvPr id="104491" name="Group 43"/>
              <p:cNvGrpSpPr>
                <a:grpSpLocks/>
              </p:cNvGrpSpPr>
              <p:nvPr/>
            </p:nvGrpSpPr>
            <p:grpSpPr bwMode="auto">
              <a:xfrm>
                <a:off x="2947" y="2850"/>
                <a:ext cx="568" cy="272"/>
                <a:chOff x="2947" y="2850"/>
                <a:chExt cx="568" cy="272"/>
              </a:xfrm>
            </p:grpSpPr>
            <p:sp>
              <p:nvSpPr>
                <p:cNvPr id="104492" name="Oval 44"/>
                <p:cNvSpPr>
                  <a:spLocks noChangeArrowheads="1"/>
                </p:cNvSpPr>
                <p:nvPr/>
              </p:nvSpPr>
              <p:spPr bwMode="auto">
                <a:xfrm>
                  <a:off x="2947" y="2850"/>
                  <a:ext cx="568" cy="272"/>
                </a:xfrm>
                <a:prstGeom prst="ellipse">
                  <a:avLst/>
                </a:prstGeom>
                <a:gradFill rotWithShape="0">
                  <a:gsLst>
                    <a:gs pos="0">
                      <a:srgbClr val="33CCFF"/>
                    </a:gs>
                    <a:gs pos="100000">
                      <a:srgbClr val="33CCFF">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93" name="Rectangle 45"/>
                <p:cNvSpPr>
                  <a:spLocks noChangeArrowheads="1"/>
                </p:cNvSpPr>
                <p:nvPr/>
              </p:nvSpPr>
              <p:spPr bwMode="auto">
                <a:xfrm>
                  <a:off x="3121" y="2926"/>
                  <a:ext cx="238" cy="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9198" tIns="25394" rIns="49198" bIns="25394">
                  <a:spAutoFit/>
                </a:bodyPr>
                <a:lstStyle/>
                <a:p>
                  <a:pPr algn="ctr" defTabSz="257175" eaLnBrk="0" hangingPunct="0">
                    <a:lnSpc>
                      <a:spcPct val="85000"/>
                    </a:lnSpc>
                  </a:pPr>
                  <a:r>
                    <a:rPr lang="zh-CN" altLang="en-US" sz="1100" b="1">
                      <a:solidFill>
                        <a:schemeClr val="bg1"/>
                      </a:solidFill>
                      <a:effectLst>
                        <a:outerShdw blurRad="38100" dist="38100" dir="2700000" algn="tl">
                          <a:srgbClr val="C0C0C0"/>
                        </a:outerShdw>
                      </a:effectLst>
                      <a:latin typeface="Arial Narrow" pitchFamily="34" charset="0"/>
                    </a:rPr>
                    <a:t>开发</a:t>
                  </a:r>
                </a:p>
              </p:txBody>
            </p:sp>
          </p:grpSp>
          <p:grpSp>
            <p:nvGrpSpPr>
              <p:cNvPr id="104494" name="Group 46"/>
              <p:cNvGrpSpPr>
                <a:grpSpLocks/>
              </p:cNvGrpSpPr>
              <p:nvPr/>
            </p:nvGrpSpPr>
            <p:grpSpPr bwMode="auto">
              <a:xfrm>
                <a:off x="2947" y="3239"/>
                <a:ext cx="568" cy="271"/>
                <a:chOff x="2947" y="3239"/>
                <a:chExt cx="568" cy="271"/>
              </a:xfrm>
            </p:grpSpPr>
            <p:sp>
              <p:nvSpPr>
                <p:cNvPr id="104495" name="Oval 47"/>
                <p:cNvSpPr>
                  <a:spLocks noChangeArrowheads="1"/>
                </p:cNvSpPr>
                <p:nvPr/>
              </p:nvSpPr>
              <p:spPr bwMode="auto">
                <a:xfrm>
                  <a:off x="2947" y="3239"/>
                  <a:ext cx="568" cy="271"/>
                </a:xfrm>
                <a:prstGeom prst="ellipse">
                  <a:avLst/>
                </a:prstGeom>
                <a:gradFill rotWithShape="0">
                  <a:gsLst>
                    <a:gs pos="0">
                      <a:srgbClr val="0066FF"/>
                    </a:gs>
                    <a:gs pos="100000">
                      <a:srgbClr val="0066FF">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96" name="Rectangle 48"/>
                <p:cNvSpPr>
                  <a:spLocks noChangeArrowheads="1"/>
                </p:cNvSpPr>
                <p:nvPr/>
              </p:nvSpPr>
              <p:spPr bwMode="auto">
                <a:xfrm>
                  <a:off x="3127" y="3321"/>
                  <a:ext cx="238" cy="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9198" tIns="25394" rIns="49198" bIns="25394">
                  <a:spAutoFit/>
                </a:bodyPr>
                <a:lstStyle/>
                <a:p>
                  <a:pPr algn="ctr" defTabSz="257175" eaLnBrk="0" hangingPunct="0">
                    <a:lnSpc>
                      <a:spcPct val="85000"/>
                    </a:lnSpc>
                  </a:pPr>
                  <a:r>
                    <a:rPr lang="zh-CN" altLang="en-US" sz="1100" b="1">
                      <a:solidFill>
                        <a:schemeClr val="bg1"/>
                      </a:solidFill>
                      <a:effectLst>
                        <a:outerShdw blurRad="38100" dist="38100" dir="2700000" algn="tl">
                          <a:srgbClr val="C0C0C0"/>
                        </a:outerShdw>
                      </a:effectLst>
                      <a:latin typeface="Arial Narrow" pitchFamily="34" charset="0"/>
                    </a:rPr>
                    <a:t>测试</a:t>
                  </a:r>
                </a:p>
              </p:txBody>
            </p:sp>
          </p:grpSp>
          <p:grpSp>
            <p:nvGrpSpPr>
              <p:cNvPr id="104497" name="Group 49"/>
              <p:cNvGrpSpPr>
                <a:grpSpLocks/>
              </p:cNvGrpSpPr>
              <p:nvPr/>
            </p:nvGrpSpPr>
            <p:grpSpPr bwMode="auto">
              <a:xfrm>
                <a:off x="2476" y="2530"/>
                <a:ext cx="568" cy="271"/>
                <a:chOff x="2476" y="2530"/>
                <a:chExt cx="568" cy="271"/>
              </a:xfrm>
            </p:grpSpPr>
            <p:sp>
              <p:nvSpPr>
                <p:cNvPr id="104498" name="Oval 50"/>
                <p:cNvSpPr>
                  <a:spLocks noChangeArrowheads="1"/>
                </p:cNvSpPr>
                <p:nvPr/>
              </p:nvSpPr>
              <p:spPr bwMode="auto">
                <a:xfrm>
                  <a:off x="2476" y="2530"/>
                  <a:ext cx="568" cy="271"/>
                </a:xfrm>
                <a:prstGeom prst="ellipse">
                  <a:avLst/>
                </a:prstGeom>
                <a:gradFill rotWithShape="0">
                  <a:gsLst>
                    <a:gs pos="0">
                      <a:srgbClr val="33CC33"/>
                    </a:gs>
                    <a:gs pos="100000">
                      <a:srgbClr val="33CC33">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99" name="Rectangle 51"/>
                <p:cNvSpPr>
                  <a:spLocks noChangeArrowheads="1"/>
                </p:cNvSpPr>
                <p:nvPr/>
              </p:nvSpPr>
              <p:spPr bwMode="auto">
                <a:xfrm>
                  <a:off x="2651" y="2570"/>
                  <a:ext cx="2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9198" tIns="25394" rIns="49198" bIns="25394">
                  <a:spAutoFit/>
                </a:bodyPr>
                <a:lstStyle/>
                <a:p>
                  <a:pPr algn="ctr" defTabSz="257175" eaLnBrk="0" hangingPunct="0">
                    <a:lnSpc>
                      <a:spcPct val="75000"/>
                    </a:lnSpc>
                  </a:pPr>
                  <a:r>
                    <a:rPr lang="zh-CN" altLang="en-US" sz="1100" b="1">
                      <a:solidFill>
                        <a:schemeClr val="bg1"/>
                      </a:solidFill>
                      <a:effectLst>
                        <a:outerShdw blurRad="38100" dist="38100" dir="2700000" algn="tl">
                          <a:srgbClr val="C0C0C0"/>
                        </a:outerShdw>
                      </a:effectLst>
                      <a:latin typeface="Arial Narrow" pitchFamily="34" charset="0"/>
                    </a:rPr>
                    <a:t>程序</a:t>
                  </a:r>
                </a:p>
                <a:p>
                  <a:pPr algn="ctr" defTabSz="257175" eaLnBrk="0" hangingPunct="0">
                    <a:lnSpc>
                      <a:spcPct val="75000"/>
                    </a:lnSpc>
                  </a:pPr>
                  <a:r>
                    <a:rPr lang="zh-CN" altLang="en-US" sz="1100" b="1">
                      <a:solidFill>
                        <a:schemeClr val="bg1"/>
                      </a:solidFill>
                      <a:effectLst>
                        <a:outerShdw blurRad="38100" dist="38100" dir="2700000" algn="tl">
                          <a:srgbClr val="C0C0C0"/>
                        </a:outerShdw>
                      </a:effectLst>
                      <a:latin typeface="Arial Narrow" pitchFamily="34" charset="0"/>
                    </a:rPr>
                    <a:t>经理</a:t>
                  </a:r>
                </a:p>
              </p:txBody>
            </p:sp>
          </p:grpSp>
        </p:grpSp>
        <p:grpSp>
          <p:nvGrpSpPr>
            <p:cNvPr id="104500" name="Group 52"/>
            <p:cNvGrpSpPr>
              <a:grpSpLocks/>
            </p:cNvGrpSpPr>
            <p:nvPr/>
          </p:nvGrpSpPr>
          <p:grpSpPr bwMode="auto">
            <a:xfrm>
              <a:off x="1708" y="2126"/>
              <a:ext cx="3279" cy="1592"/>
              <a:chOff x="1708" y="2126"/>
              <a:chExt cx="3279" cy="1592"/>
            </a:xfrm>
          </p:grpSpPr>
          <p:grpSp>
            <p:nvGrpSpPr>
              <p:cNvPr id="104501" name="Group 53"/>
              <p:cNvGrpSpPr>
                <a:grpSpLocks/>
              </p:cNvGrpSpPr>
              <p:nvPr/>
            </p:nvGrpSpPr>
            <p:grpSpPr bwMode="auto">
              <a:xfrm>
                <a:off x="3696" y="2531"/>
                <a:ext cx="1291" cy="1187"/>
                <a:chOff x="3696" y="2531"/>
                <a:chExt cx="1291" cy="1187"/>
              </a:xfrm>
            </p:grpSpPr>
            <p:sp>
              <p:nvSpPr>
                <p:cNvPr id="104502" name="Oval 54"/>
                <p:cNvSpPr>
                  <a:spLocks noChangeArrowheads="1"/>
                </p:cNvSpPr>
                <p:nvPr/>
              </p:nvSpPr>
              <p:spPr bwMode="auto">
                <a:xfrm>
                  <a:off x="3718" y="2672"/>
                  <a:ext cx="1029" cy="1030"/>
                </a:xfrm>
                <a:prstGeom prst="ellipse">
                  <a:avLst/>
                </a:prstGeom>
                <a:noFill/>
                <a:ln w="1270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3" name="Oval 55"/>
                <p:cNvSpPr>
                  <a:spLocks noChangeArrowheads="1"/>
                </p:cNvSpPr>
                <p:nvPr/>
              </p:nvSpPr>
              <p:spPr bwMode="auto">
                <a:xfrm>
                  <a:off x="3696" y="2650"/>
                  <a:ext cx="1071" cy="1068"/>
                </a:xfrm>
                <a:prstGeom prst="ellipse">
                  <a:avLst/>
                </a:prstGeom>
                <a:noFill/>
                <a:ln w="12700">
                  <a:solidFill>
                    <a:srgbClr val="CBCBCB"/>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4" name="Rectangle 56"/>
                <p:cNvSpPr>
                  <a:spLocks noChangeArrowheads="1"/>
                </p:cNvSpPr>
                <p:nvPr/>
              </p:nvSpPr>
              <p:spPr bwMode="auto">
                <a:xfrm>
                  <a:off x="4007" y="3109"/>
                  <a:ext cx="32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9198" tIns="25394" rIns="49198" bIns="25394">
                  <a:spAutoFit/>
                </a:bodyPr>
                <a:lstStyle/>
                <a:p>
                  <a:pPr algn="ctr" defTabSz="257175" eaLnBrk="0" hangingPunct="0">
                    <a:lnSpc>
                      <a:spcPct val="90000"/>
                    </a:lnSpc>
                  </a:pPr>
                  <a:r>
                    <a:rPr lang="zh-CN" altLang="en-US" sz="1600" b="1">
                      <a:effectLst>
                        <a:outerShdw blurRad="38100" dist="38100" dir="2700000" algn="tl">
                          <a:srgbClr val="C0C0C0"/>
                        </a:outerShdw>
                      </a:effectLst>
                      <a:latin typeface="Arial Narrow" pitchFamily="34" charset="0"/>
                    </a:rPr>
                    <a:t>计费</a:t>
                  </a:r>
                </a:p>
                <a:p>
                  <a:pPr algn="ctr" defTabSz="257175" eaLnBrk="0" hangingPunct="0">
                    <a:lnSpc>
                      <a:spcPct val="90000"/>
                    </a:lnSpc>
                  </a:pPr>
                  <a:r>
                    <a:rPr lang="zh-CN" altLang="en-US" sz="1600" b="1">
                      <a:effectLst>
                        <a:outerShdw blurRad="38100" dist="38100" dir="2700000" algn="tl">
                          <a:srgbClr val="C0C0C0"/>
                        </a:outerShdw>
                      </a:effectLst>
                      <a:latin typeface="Arial Narrow" pitchFamily="34" charset="0"/>
                    </a:rPr>
                    <a:t>团队</a:t>
                  </a:r>
                </a:p>
              </p:txBody>
            </p:sp>
            <p:grpSp>
              <p:nvGrpSpPr>
                <p:cNvPr id="104505" name="Group 57"/>
                <p:cNvGrpSpPr>
                  <a:grpSpLocks/>
                </p:cNvGrpSpPr>
                <p:nvPr/>
              </p:nvGrpSpPr>
              <p:grpSpPr bwMode="auto">
                <a:xfrm>
                  <a:off x="4419" y="2851"/>
                  <a:ext cx="568" cy="272"/>
                  <a:chOff x="4419" y="2851"/>
                  <a:chExt cx="568" cy="272"/>
                </a:xfrm>
              </p:grpSpPr>
              <p:sp>
                <p:nvSpPr>
                  <p:cNvPr id="104506" name="Oval 58"/>
                  <p:cNvSpPr>
                    <a:spLocks noChangeArrowheads="1"/>
                  </p:cNvSpPr>
                  <p:nvPr/>
                </p:nvSpPr>
                <p:spPr bwMode="auto">
                  <a:xfrm>
                    <a:off x="4419" y="2851"/>
                    <a:ext cx="568" cy="272"/>
                  </a:xfrm>
                  <a:prstGeom prst="ellipse">
                    <a:avLst/>
                  </a:prstGeom>
                  <a:gradFill rotWithShape="0">
                    <a:gsLst>
                      <a:gs pos="0">
                        <a:srgbClr val="33CCFF"/>
                      </a:gs>
                      <a:gs pos="100000">
                        <a:srgbClr val="33CCFF">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507" name="Rectangle 59"/>
                  <p:cNvSpPr>
                    <a:spLocks noChangeArrowheads="1"/>
                  </p:cNvSpPr>
                  <p:nvPr/>
                </p:nvSpPr>
                <p:spPr bwMode="auto">
                  <a:xfrm>
                    <a:off x="4593" y="2927"/>
                    <a:ext cx="238" cy="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9198" tIns="25394" rIns="49198" bIns="25394">
                    <a:spAutoFit/>
                  </a:bodyPr>
                  <a:lstStyle/>
                  <a:p>
                    <a:pPr algn="ctr" defTabSz="257175" eaLnBrk="0" hangingPunct="0">
                      <a:lnSpc>
                        <a:spcPct val="85000"/>
                      </a:lnSpc>
                    </a:pPr>
                    <a:r>
                      <a:rPr lang="zh-CN" altLang="en-US" sz="1100" b="1">
                        <a:solidFill>
                          <a:schemeClr val="bg1"/>
                        </a:solidFill>
                        <a:effectLst>
                          <a:outerShdw blurRad="38100" dist="38100" dir="2700000" algn="tl">
                            <a:srgbClr val="C0C0C0"/>
                          </a:outerShdw>
                        </a:effectLst>
                        <a:latin typeface="Arial Narrow" pitchFamily="34" charset="0"/>
                      </a:rPr>
                      <a:t>开发</a:t>
                    </a:r>
                  </a:p>
                </p:txBody>
              </p:sp>
            </p:grpSp>
            <p:grpSp>
              <p:nvGrpSpPr>
                <p:cNvPr id="104508" name="Group 60"/>
                <p:cNvGrpSpPr>
                  <a:grpSpLocks/>
                </p:cNvGrpSpPr>
                <p:nvPr/>
              </p:nvGrpSpPr>
              <p:grpSpPr bwMode="auto">
                <a:xfrm>
                  <a:off x="4419" y="3240"/>
                  <a:ext cx="568" cy="271"/>
                  <a:chOff x="4419" y="3240"/>
                  <a:chExt cx="568" cy="271"/>
                </a:xfrm>
              </p:grpSpPr>
              <p:sp>
                <p:nvSpPr>
                  <p:cNvPr id="104509" name="Oval 61"/>
                  <p:cNvSpPr>
                    <a:spLocks noChangeArrowheads="1"/>
                  </p:cNvSpPr>
                  <p:nvPr/>
                </p:nvSpPr>
                <p:spPr bwMode="auto">
                  <a:xfrm>
                    <a:off x="4419" y="3240"/>
                    <a:ext cx="568" cy="271"/>
                  </a:xfrm>
                  <a:prstGeom prst="ellipse">
                    <a:avLst/>
                  </a:prstGeom>
                  <a:gradFill rotWithShape="0">
                    <a:gsLst>
                      <a:gs pos="0">
                        <a:srgbClr val="0066FF"/>
                      </a:gs>
                      <a:gs pos="100000">
                        <a:srgbClr val="0066FF">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510" name="Rectangle 62"/>
                  <p:cNvSpPr>
                    <a:spLocks noChangeArrowheads="1"/>
                  </p:cNvSpPr>
                  <p:nvPr/>
                </p:nvSpPr>
                <p:spPr bwMode="auto">
                  <a:xfrm>
                    <a:off x="4599" y="3322"/>
                    <a:ext cx="238" cy="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9198" tIns="25394" rIns="49198" bIns="25394">
                    <a:spAutoFit/>
                  </a:bodyPr>
                  <a:lstStyle/>
                  <a:p>
                    <a:pPr algn="ctr" defTabSz="257175" eaLnBrk="0" hangingPunct="0">
                      <a:lnSpc>
                        <a:spcPct val="85000"/>
                      </a:lnSpc>
                    </a:pPr>
                    <a:r>
                      <a:rPr lang="zh-CN" altLang="en-US" sz="1100" b="1">
                        <a:solidFill>
                          <a:schemeClr val="bg1"/>
                        </a:solidFill>
                        <a:effectLst>
                          <a:outerShdw blurRad="38100" dist="38100" dir="2700000" algn="tl">
                            <a:srgbClr val="C0C0C0"/>
                          </a:outerShdw>
                        </a:effectLst>
                        <a:latin typeface="Arial Narrow" pitchFamily="34" charset="0"/>
                      </a:rPr>
                      <a:t>测试</a:t>
                    </a:r>
                  </a:p>
                </p:txBody>
              </p:sp>
            </p:grpSp>
            <p:grpSp>
              <p:nvGrpSpPr>
                <p:cNvPr id="104511" name="Group 63"/>
                <p:cNvGrpSpPr>
                  <a:grpSpLocks/>
                </p:cNvGrpSpPr>
                <p:nvPr/>
              </p:nvGrpSpPr>
              <p:grpSpPr bwMode="auto">
                <a:xfrm>
                  <a:off x="3948" y="2531"/>
                  <a:ext cx="568" cy="271"/>
                  <a:chOff x="3948" y="2531"/>
                  <a:chExt cx="568" cy="271"/>
                </a:xfrm>
              </p:grpSpPr>
              <p:sp>
                <p:nvSpPr>
                  <p:cNvPr id="104512" name="Oval 64"/>
                  <p:cNvSpPr>
                    <a:spLocks noChangeArrowheads="1"/>
                  </p:cNvSpPr>
                  <p:nvPr/>
                </p:nvSpPr>
                <p:spPr bwMode="auto">
                  <a:xfrm>
                    <a:off x="3948" y="2531"/>
                    <a:ext cx="568" cy="271"/>
                  </a:xfrm>
                  <a:prstGeom prst="ellipse">
                    <a:avLst/>
                  </a:prstGeom>
                  <a:gradFill rotWithShape="0">
                    <a:gsLst>
                      <a:gs pos="0">
                        <a:srgbClr val="33CC33"/>
                      </a:gs>
                      <a:gs pos="100000">
                        <a:srgbClr val="33CC33">
                          <a:gamma/>
                          <a:shade val="89804"/>
                          <a:invGamma/>
                        </a:srgbClr>
                      </a:gs>
                    </a:gsLst>
                    <a:path path="shape">
                      <a:fillToRect l="50000" t="50000" r="50000" b="50000"/>
                    </a:path>
                  </a:gradFill>
                  <a:ln>
                    <a:noFill/>
                  </a:ln>
                  <a:effectLst>
                    <a:outerShdw dist="107763" dir="2700000" algn="ctr" rotWithShape="0">
                      <a:srgbClr val="969696">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513" name="Rectangle 65"/>
                  <p:cNvSpPr>
                    <a:spLocks noChangeArrowheads="1"/>
                  </p:cNvSpPr>
                  <p:nvPr/>
                </p:nvSpPr>
                <p:spPr bwMode="auto">
                  <a:xfrm>
                    <a:off x="4123" y="2571"/>
                    <a:ext cx="2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9198" tIns="25394" rIns="49198" bIns="25394">
                    <a:spAutoFit/>
                  </a:bodyPr>
                  <a:lstStyle/>
                  <a:p>
                    <a:pPr algn="ctr" defTabSz="257175" eaLnBrk="0" hangingPunct="0">
                      <a:lnSpc>
                        <a:spcPct val="75000"/>
                      </a:lnSpc>
                    </a:pPr>
                    <a:r>
                      <a:rPr lang="zh-CN" altLang="en-US" sz="1100" b="1">
                        <a:solidFill>
                          <a:schemeClr val="bg1"/>
                        </a:solidFill>
                        <a:effectLst>
                          <a:outerShdw blurRad="38100" dist="38100" dir="2700000" algn="tl">
                            <a:srgbClr val="C0C0C0"/>
                          </a:outerShdw>
                        </a:effectLst>
                        <a:latin typeface="Arial Narrow" pitchFamily="34" charset="0"/>
                      </a:rPr>
                      <a:t>程序</a:t>
                    </a:r>
                  </a:p>
                  <a:p>
                    <a:pPr algn="ctr" defTabSz="257175" eaLnBrk="0" hangingPunct="0">
                      <a:lnSpc>
                        <a:spcPct val="75000"/>
                      </a:lnSpc>
                    </a:pPr>
                    <a:r>
                      <a:rPr lang="zh-CN" altLang="en-US" sz="1100" b="1">
                        <a:solidFill>
                          <a:schemeClr val="bg1"/>
                        </a:solidFill>
                        <a:effectLst>
                          <a:outerShdw blurRad="38100" dist="38100" dir="2700000" algn="tl">
                            <a:srgbClr val="C0C0C0"/>
                          </a:outerShdw>
                        </a:effectLst>
                        <a:latin typeface="Arial Narrow" pitchFamily="34" charset="0"/>
                      </a:rPr>
                      <a:t>管理</a:t>
                    </a:r>
                  </a:p>
                </p:txBody>
              </p:sp>
            </p:grpSp>
          </p:grpSp>
          <p:sp>
            <p:nvSpPr>
              <p:cNvPr id="104514" name="Line 66"/>
              <p:cNvSpPr>
                <a:spLocks noChangeShapeType="1"/>
              </p:cNvSpPr>
              <p:nvPr/>
            </p:nvSpPr>
            <p:spPr bwMode="auto">
              <a:xfrm>
                <a:off x="2767" y="2287"/>
                <a:ext cx="0" cy="275"/>
              </a:xfrm>
              <a:prstGeom prst="line">
                <a:avLst/>
              </a:prstGeom>
              <a:noFill/>
              <a:ln w="50800">
                <a:solidFill>
                  <a:srgbClr val="CC0000"/>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5" name="Line 67"/>
              <p:cNvSpPr>
                <a:spLocks noChangeShapeType="1"/>
              </p:cNvSpPr>
              <p:nvPr/>
            </p:nvSpPr>
            <p:spPr bwMode="auto">
              <a:xfrm flipH="1">
                <a:off x="1708" y="2126"/>
                <a:ext cx="530" cy="483"/>
              </a:xfrm>
              <a:prstGeom prst="line">
                <a:avLst/>
              </a:prstGeom>
              <a:noFill/>
              <a:ln w="50800">
                <a:solidFill>
                  <a:srgbClr val="CC0000"/>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6" name="Line 68"/>
              <p:cNvSpPr>
                <a:spLocks noChangeShapeType="1"/>
              </p:cNvSpPr>
              <p:nvPr/>
            </p:nvSpPr>
            <p:spPr bwMode="auto">
              <a:xfrm>
                <a:off x="3328" y="2126"/>
                <a:ext cx="530" cy="483"/>
              </a:xfrm>
              <a:prstGeom prst="line">
                <a:avLst/>
              </a:prstGeom>
              <a:noFill/>
              <a:ln w="50800">
                <a:solidFill>
                  <a:srgbClr val="CC0000"/>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04517" name="Group 69"/>
          <p:cNvGrpSpPr>
            <a:grpSpLocks/>
          </p:cNvGrpSpPr>
          <p:nvPr/>
        </p:nvGrpSpPr>
        <p:grpSpPr bwMode="auto">
          <a:xfrm>
            <a:off x="839788" y="3551238"/>
            <a:ext cx="7361237" cy="2832100"/>
            <a:chOff x="602" y="2071"/>
            <a:chExt cx="4637" cy="1784"/>
          </a:xfrm>
        </p:grpSpPr>
        <p:sp>
          <p:nvSpPr>
            <p:cNvPr id="104518" name="Freeform 70"/>
            <p:cNvSpPr>
              <a:spLocks/>
            </p:cNvSpPr>
            <p:nvPr/>
          </p:nvSpPr>
          <p:spPr bwMode="auto">
            <a:xfrm>
              <a:off x="602" y="2290"/>
              <a:ext cx="4529" cy="1565"/>
            </a:xfrm>
            <a:custGeom>
              <a:avLst/>
              <a:gdLst>
                <a:gd name="T0" fmla="*/ 1217 w 4529"/>
                <a:gd name="T1" fmla="*/ 0 h 1565"/>
                <a:gd name="T2" fmla="*/ 0 w 4529"/>
                <a:gd name="T3" fmla="*/ 6 h 1565"/>
                <a:gd name="T4" fmla="*/ 0 w 4529"/>
                <a:gd name="T5" fmla="*/ 1564 h 1565"/>
                <a:gd name="T6" fmla="*/ 4528 w 4529"/>
                <a:gd name="T7" fmla="*/ 1564 h 1565"/>
                <a:gd name="T8" fmla="*/ 4528 w 4529"/>
                <a:gd name="T9" fmla="*/ 6 h 1565"/>
                <a:gd name="T10" fmla="*/ 3139 w 4529"/>
                <a:gd name="T11" fmla="*/ 0 h 1565"/>
              </a:gdLst>
              <a:ahLst/>
              <a:cxnLst>
                <a:cxn ang="0">
                  <a:pos x="T0" y="T1"/>
                </a:cxn>
                <a:cxn ang="0">
                  <a:pos x="T2" y="T3"/>
                </a:cxn>
                <a:cxn ang="0">
                  <a:pos x="T4" y="T5"/>
                </a:cxn>
                <a:cxn ang="0">
                  <a:pos x="T6" y="T7"/>
                </a:cxn>
                <a:cxn ang="0">
                  <a:pos x="T8" y="T9"/>
                </a:cxn>
                <a:cxn ang="0">
                  <a:pos x="T10" y="T11"/>
                </a:cxn>
              </a:cxnLst>
              <a:rect l="0" t="0" r="r" b="b"/>
              <a:pathLst>
                <a:path w="4529" h="1565">
                  <a:moveTo>
                    <a:pt x="1217" y="0"/>
                  </a:moveTo>
                  <a:lnTo>
                    <a:pt x="0" y="6"/>
                  </a:lnTo>
                  <a:lnTo>
                    <a:pt x="0" y="1564"/>
                  </a:lnTo>
                  <a:lnTo>
                    <a:pt x="4528" y="1564"/>
                  </a:lnTo>
                  <a:lnTo>
                    <a:pt x="4528" y="6"/>
                  </a:lnTo>
                  <a:lnTo>
                    <a:pt x="3139" y="0"/>
                  </a:lnTo>
                </a:path>
              </a:pathLst>
            </a:custGeom>
            <a:noFill/>
            <a:ln w="25400" cap="rnd"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19" name="Rectangle 71"/>
            <p:cNvSpPr>
              <a:spLocks noChangeArrowheads="1"/>
            </p:cNvSpPr>
            <p:nvPr/>
          </p:nvSpPr>
          <p:spPr bwMode="auto">
            <a:xfrm>
              <a:off x="3557" y="2071"/>
              <a:ext cx="16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50" tIns="46026" rIns="92050" bIns="46026">
              <a:spAutoFit/>
            </a:bodyPr>
            <a:lstStyle/>
            <a:p>
              <a:pPr algn="ctr" eaLnBrk="0" hangingPunct="0"/>
              <a:r>
                <a:rPr lang="zh-CN" altLang="en-US" sz="2000" b="1">
                  <a:latin typeface="Arial Narrow" pitchFamily="34" charset="0"/>
                </a:rPr>
                <a:t>专注的资源</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44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73063" y="1208088"/>
            <a:ext cx="8405812" cy="839787"/>
          </a:xfrm>
        </p:spPr>
        <p:txBody>
          <a:bodyPr/>
          <a:lstStyle/>
          <a:p>
            <a:r>
              <a:rPr lang="zh-CN" altLang="en-US" sz="4500">
                <a:solidFill>
                  <a:srgbClr val="000000"/>
                </a:solidFill>
                <a:latin typeface="宋体" pitchFamily="2" charset="-122"/>
              </a:rPr>
              <a:t>案例</a:t>
            </a:r>
            <a:r>
              <a:rPr lang="en-US" altLang="zh-CN" sz="4500">
                <a:solidFill>
                  <a:srgbClr val="000000"/>
                </a:solidFill>
                <a:latin typeface="宋体" pitchFamily="2" charset="-122"/>
              </a:rPr>
              <a:t>3</a:t>
            </a:r>
            <a:r>
              <a:rPr lang="zh-CN" altLang="en-US" sz="4500">
                <a:solidFill>
                  <a:srgbClr val="000000"/>
                </a:solidFill>
                <a:latin typeface="宋体" pitchFamily="2" charset="-122"/>
              </a:rPr>
              <a:t>：一个微软的开发小组示例</a:t>
            </a:r>
            <a:endParaRPr lang="zh-CN" altLang="en-US" sz="4500"/>
          </a:p>
        </p:txBody>
      </p:sp>
      <p:sp>
        <p:nvSpPr>
          <p:cNvPr id="106499" name="Rectangle 3"/>
          <p:cNvSpPr>
            <a:spLocks noGrp="1" noChangeArrowheads="1"/>
          </p:cNvSpPr>
          <p:nvPr>
            <p:ph type="body" idx="1"/>
          </p:nvPr>
        </p:nvSpPr>
        <p:spPr/>
        <p:txBody>
          <a:bodyPr/>
          <a:lstStyle/>
          <a:p>
            <a:r>
              <a:rPr lang="zh-CN" altLang="en-US">
                <a:solidFill>
                  <a:srgbClr val="000000"/>
                </a:solidFill>
                <a:latin typeface="宋体" pitchFamily="2" charset="-122"/>
              </a:rPr>
              <a:t>一个项目经理</a:t>
            </a:r>
          </a:p>
          <a:p>
            <a:r>
              <a:rPr lang="zh-CN" altLang="en-US">
                <a:solidFill>
                  <a:srgbClr val="000000"/>
                </a:solidFill>
                <a:latin typeface="宋体" pitchFamily="2" charset="-122"/>
              </a:rPr>
              <a:t>两个软件工程师</a:t>
            </a:r>
          </a:p>
          <a:p>
            <a:r>
              <a:rPr lang="zh-CN" altLang="en-US">
                <a:solidFill>
                  <a:srgbClr val="000000"/>
                </a:solidFill>
                <a:latin typeface="宋体" pitchFamily="2" charset="-122"/>
              </a:rPr>
              <a:t>两个软件测试工程师</a:t>
            </a:r>
          </a:p>
          <a:p>
            <a:pPr>
              <a:buFontTx/>
              <a:buNone/>
            </a:pPr>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712788" y="1339850"/>
            <a:ext cx="7848600" cy="669925"/>
          </a:xfrm>
        </p:spPr>
        <p:txBody>
          <a:bodyPr/>
          <a:lstStyle/>
          <a:p>
            <a:r>
              <a:rPr lang="zh-CN" altLang="en-US" sz="4300">
                <a:solidFill>
                  <a:srgbClr val="000000"/>
                </a:solidFill>
                <a:latin typeface="宋体" pitchFamily="2" charset="-122"/>
              </a:rPr>
              <a:t>案例</a:t>
            </a:r>
            <a:r>
              <a:rPr lang="en-US" altLang="zh-CN" sz="4300">
                <a:solidFill>
                  <a:srgbClr val="000000"/>
                </a:solidFill>
                <a:latin typeface="宋体" pitchFamily="2" charset="-122"/>
              </a:rPr>
              <a:t>4</a:t>
            </a:r>
            <a:r>
              <a:rPr lang="zh-CN" altLang="en-US" sz="4300">
                <a:solidFill>
                  <a:srgbClr val="000000"/>
                </a:solidFill>
                <a:latin typeface="宋体" pitchFamily="2" charset="-122"/>
              </a:rPr>
              <a:t>：微软的项目产品组行政结构图</a:t>
            </a:r>
            <a:endParaRPr lang="zh-CN" altLang="en-US" sz="4300"/>
          </a:p>
        </p:txBody>
      </p:sp>
      <p:grpSp>
        <p:nvGrpSpPr>
          <p:cNvPr id="108547" name="Group 3"/>
          <p:cNvGrpSpPr>
            <a:grpSpLocks/>
          </p:cNvGrpSpPr>
          <p:nvPr/>
        </p:nvGrpSpPr>
        <p:grpSpPr bwMode="auto">
          <a:xfrm>
            <a:off x="827088" y="2301875"/>
            <a:ext cx="7632700" cy="4367213"/>
            <a:chOff x="521" y="1253"/>
            <a:chExt cx="4808" cy="2751"/>
          </a:xfrm>
        </p:grpSpPr>
        <p:sp>
          <p:nvSpPr>
            <p:cNvPr id="108548" name="Text Box 4"/>
            <p:cNvSpPr txBox="1">
              <a:spLocks noChangeArrowheads="1"/>
            </p:cNvSpPr>
            <p:nvPr/>
          </p:nvSpPr>
          <p:spPr bwMode="auto">
            <a:xfrm>
              <a:off x="521" y="1253"/>
              <a:ext cx="1180"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2000">
                  <a:latin typeface="Times New Roman" pitchFamily="18" charset="0"/>
                </a:rPr>
                <a:t>产品单元经理</a:t>
              </a:r>
            </a:p>
          </p:txBody>
        </p:sp>
        <p:sp>
          <p:nvSpPr>
            <p:cNvPr id="108549" name="Line 5"/>
            <p:cNvSpPr>
              <a:spLocks noChangeShapeType="1"/>
            </p:cNvSpPr>
            <p:nvPr/>
          </p:nvSpPr>
          <p:spPr bwMode="auto">
            <a:xfrm>
              <a:off x="1111" y="1525"/>
              <a:ext cx="0" cy="1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0" name="Line 6"/>
            <p:cNvSpPr>
              <a:spLocks noChangeShapeType="1"/>
            </p:cNvSpPr>
            <p:nvPr/>
          </p:nvSpPr>
          <p:spPr bwMode="auto">
            <a:xfrm>
              <a:off x="1111" y="1570"/>
              <a:ext cx="7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1" name="Text Box 7"/>
            <p:cNvSpPr txBox="1">
              <a:spLocks noChangeArrowheads="1"/>
            </p:cNvSpPr>
            <p:nvPr/>
          </p:nvSpPr>
          <p:spPr bwMode="auto">
            <a:xfrm>
              <a:off x="1837" y="1480"/>
              <a:ext cx="1179"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2000">
                  <a:latin typeface="Times New Roman" pitchFamily="18" charset="0"/>
                </a:rPr>
                <a:t>团队程序经理</a:t>
              </a:r>
            </a:p>
          </p:txBody>
        </p:sp>
        <p:cxnSp>
          <p:nvCxnSpPr>
            <p:cNvPr id="108552" name="AutoShape 8"/>
            <p:cNvCxnSpPr>
              <a:cxnSpLocks noChangeShapeType="1"/>
              <a:stCxn id="108551" idx="2"/>
              <a:endCxn id="108553" idx="1"/>
            </p:cNvCxnSpPr>
            <p:nvPr/>
          </p:nvCxnSpPr>
          <p:spPr bwMode="auto">
            <a:xfrm rot="16200000" flipH="1">
              <a:off x="2763" y="1400"/>
              <a:ext cx="53" cy="72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553" name="Text Box 9"/>
            <p:cNvSpPr txBox="1">
              <a:spLocks noChangeArrowheads="1"/>
            </p:cNvSpPr>
            <p:nvPr/>
          </p:nvSpPr>
          <p:spPr bwMode="auto">
            <a:xfrm>
              <a:off x="3152" y="1661"/>
              <a:ext cx="1179"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2000">
                  <a:latin typeface="Times New Roman" pitchFamily="18" charset="0"/>
                </a:rPr>
                <a:t>程序经理组长</a:t>
              </a:r>
            </a:p>
          </p:txBody>
        </p:sp>
        <p:cxnSp>
          <p:nvCxnSpPr>
            <p:cNvPr id="108554" name="AutoShape 10"/>
            <p:cNvCxnSpPr>
              <a:cxnSpLocks noChangeShapeType="1"/>
              <a:stCxn id="108553" idx="2"/>
              <a:endCxn id="108555" idx="1"/>
            </p:cNvCxnSpPr>
            <p:nvPr/>
          </p:nvCxnSpPr>
          <p:spPr bwMode="auto">
            <a:xfrm rot="16200000" flipH="1">
              <a:off x="3806" y="1853"/>
              <a:ext cx="280" cy="408"/>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555" name="Text Box 11"/>
            <p:cNvSpPr txBox="1">
              <a:spLocks noChangeArrowheads="1"/>
            </p:cNvSpPr>
            <p:nvPr/>
          </p:nvSpPr>
          <p:spPr bwMode="auto">
            <a:xfrm>
              <a:off x="4150" y="2069"/>
              <a:ext cx="1179"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2000">
                  <a:latin typeface="Times New Roman" pitchFamily="18" charset="0"/>
                </a:rPr>
                <a:t>程序经理</a:t>
              </a:r>
            </a:p>
          </p:txBody>
        </p:sp>
        <p:sp>
          <p:nvSpPr>
            <p:cNvPr id="108556" name="Line 12"/>
            <p:cNvSpPr>
              <a:spLocks noChangeShapeType="1"/>
            </p:cNvSpPr>
            <p:nvPr/>
          </p:nvSpPr>
          <p:spPr bwMode="auto">
            <a:xfrm>
              <a:off x="1111" y="2206"/>
              <a:ext cx="5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7" name="Text Box 13"/>
            <p:cNvSpPr txBox="1">
              <a:spLocks noChangeArrowheads="1"/>
            </p:cNvSpPr>
            <p:nvPr/>
          </p:nvSpPr>
          <p:spPr bwMode="auto">
            <a:xfrm>
              <a:off x="1701" y="2115"/>
              <a:ext cx="1179"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2000">
                  <a:latin typeface="Times New Roman" pitchFamily="18" charset="0"/>
                </a:rPr>
                <a:t>软件开发经理</a:t>
              </a:r>
            </a:p>
          </p:txBody>
        </p:sp>
        <p:cxnSp>
          <p:nvCxnSpPr>
            <p:cNvPr id="108558" name="AutoShape 14"/>
            <p:cNvCxnSpPr>
              <a:cxnSpLocks noChangeShapeType="1"/>
              <a:stCxn id="108557" idx="2"/>
            </p:cNvCxnSpPr>
            <p:nvPr/>
          </p:nvCxnSpPr>
          <p:spPr bwMode="auto">
            <a:xfrm rot="16200000" flipH="1">
              <a:off x="2350" y="2312"/>
              <a:ext cx="244" cy="362"/>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559" name="Text Box 15"/>
            <p:cNvSpPr txBox="1">
              <a:spLocks noChangeArrowheads="1"/>
            </p:cNvSpPr>
            <p:nvPr/>
          </p:nvSpPr>
          <p:spPr bwMode="auto">
            <a:xfrm>
              <a:off x="2653" y="2478"/>
              <a:ext cx="1179"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2000">
                  <a:latin typeface="Times New Roman" pitchFamily="18" charset="0"/>
                </a:rPr>
                <a:t>软件开发组长</a:t>
              </a:r>
            </a:p>
          </p:txBody>
        </p:sp>
        <p:cxnSp>
          <p:nvCxnSpPr>
            <p:cNvPr id="108560" name="AutoShape 16"/>
            <p:cNvCxnSpPr>
              <a:cxnSpLocks noChangeShapeType="1"/>
              <a:stCxn id="108559" idx="2"/>
            </p:cNvCxnSpPr>
            <p:nvPr/>
          </p:nvCxnSpPr>
          <p:spPr bwMode="auto">
            <a:xfrm rot="16200000" flipH="1">
              <a:off x="3348" y="2629"/>
              <a:ext cx="244" cy="454"/>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561" name="Text Box 17"/>
            <p:cNvSpPr txBox="1">
              <a:spLocks noChangeArrowheads="1"/>
            </p:cNvSpPr>
            <p:nvPr/>
          </p:nvSpPr>
          <p:spPr bwMode="auto">
            <a:xfrm>
              <a:off x="3696" y="2887"/>
              <a:ext cx="1179"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2000">
                  <a:latin typeface="Times New Roman" pitchFamily="18" charset="0"/>
                </a:rPr>
                <a:t>软件开发人员</a:t>
              </a:r>
            </a:p>
          </p:txBody>
        </p:sp>
        <p:sp>
          <p:nvSpPr>
            <p:cNvPr id="108562" name="Line 18"/>
            <p:cNvSpPr>
              <a:spLocks noChangeShapeType="1"/>
            </p:cNvSpPr>
            <p:nvPr/>
          </p:nvSpPr>
          <p:spPr bwMode="auto">
            <a:xfrm>
              <a:off x="1111" y="3067"/>
              <a:ext cx="59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3" name="Text Box 19"/>
            <p:cNvSpPr txBox="1">
              <a:spLocks noChangeArrowheads="1"/>
            </p:cNvSpPr>
            <p:nvPr/>
          </p:nvSpPr>
          <p:spPr bwMode="auto">
            <a:xfrm>
              <a:off x="1701" y="2976"/>
              <a:ext cx="1179"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2000">
                  <a:latin typeface="Times New Roman" pitchFamily="18" charset="0"/>
                </a:rPr>
                <a:t>测试经理</a:t>
              </a:r>
            </a:p>
          </p:txBody>
        </p:sp>
        <p:cxnSp>
          <p:nvCxnSpPr>
            <p:cNvPr id="108564" name="AutoShape 20"/>
            <p:cNvCxnSpPr>
              <a:cxnSpLocks noChangeShapeType="1"/>
              <a:stCxn id="108563" idx="2"/>
            </p:cNvCxnSpPr>
            <p:nvPr/>
          </p:nvCxnSpPr>
          <p:spPr bwMode="auto">
            <a:xfrm rot="16200000" flipH="1">
              <a:off x="2350" y="3173"/>
              <a:ext cx="244" cy="362"/>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565" name="Text Box 21"/>
            <p:cNvSpPr txBox="1">
              <a:spLocks noChangeArrowheads="1"/>
            </p:cNvSpPr>
            <p:nvPr/>
          </p:nvSpPr>
          <p:spPr bwMode="auto">
            <a:xfrm>
              <a:off x="2653" y="3339"/>
              <a:ext cx="1179"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2000">
                  <a:latin typeface="Times New Roman" pitchFamily="18" charset="0"/>
                </a:rPr>
                <a:t>测试组长</a:t>
              </a:r>
            </a:p>
          </p:txBody>
        </p:sp>
        <p:cxnSp>
          <p:nvCxnSpPr>
            <p:cNvPr id="108566" name="AutoShape 22"/>
            <p:cNvCxnSpPr>
              <a:cxnSpLocks noChangeShapeType="1"/>
              <a:stCxn id="108565" idx="2"/>
            </p:cNvCxnSpPr>
            <p:nvPr/>
          </p:nvCxnSpPr>
          <p:spPr bwMode="auto">
            <a:xfrm rot="16200000" flipH="1">
              <a:off x="3348" y="3490"/>
              <a:ext cx="244" cy="454"/>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8567" name="Text Box 23"/>
            <p:cNvSpPr txBox="1">
              <a:spLocks noChangeArrowheads="1"/>
            </p:cNvSpPr>
            <p:nvPr/>
          </p:nvSpPr>
          <p:spPr bwMode="auto">
            <a:xfrm>
              <a:off x="3696" y="3748"/>
              <a:ext cx="1179"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2000">
                  <a:latin typeface="Times New Roman" pitchFamily="18" charset="0"/>
                </a:rPr>
                <a:t>测试人员</a:t>
              </a:r>
            </a:p>
          </p:txBody>
        </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a:latin typeface="宋体" pitchFamily="2" charset="-122"/>
              </a:rPr>
              <a:t>过程模型</a:t>
            </a:r>
            <a:r>
              <a:rPr lang="zh-CN" altLang="en-US"/>
              <a:t> </a:t>
            </a:r>
          </a:p>
        </p:txBody>
      </p:sp>
      <p:grpSp>
        <p:nvGrpSpPr>
          <p:cNvPr id="110595" name="Group 3"/>
          <p:cNvGrpSpPr>
            <a:grpSpLocks/>
          </p:cNvGrpSpPr>
          <p:nvPr/>
        </p:nvGrpSpPr>
        <p:grpSpPr bwMode="auto">
          <a:xfrm>
            <a:off x="2527300" y="2422525"/>
            <a:ext cx="1962150" cy="1912938"/>
            <a:chOff x="3724" y="790"/>
            <a:chExt cx="984" cy="971"/>
          </a:xfrm>
        </p:grpSpPr>
        <p:sp>
          <p:nvSpPr>
            <p:cNvPr id="110596" name="Freeform 4"/>
            <p:cNvSpPr>
              <a:spLocks/>
            </p:cNvSpPr>
            <p:nvPr/>
          </p:nvSpPr>
          <p:spPr bwMode="auto">
            <a:xfrm>
              <a:off x="3775" y="885"/>
              <a:ext cx="933" cy="876"/>
            </a:xfrm>
            <a:custGeom>
              <a:avLst/>
              <a:gdLst>
                <a:gd name="T0" fmla="*/ 0 w 933"/>
                <a:gd name="T1" fmla="*/ 857 h 876"/>
                <a:gd name="T2" fmla="*/ 0 w 933"/>
                <a:gd name="T3" fmla="*/ 827 h 876"/>
                <a:gd name="T4" fmla="*/ 4 w 933"/>
                <a:gd name="T5" fmla="*/ 797 h 876"/>
                <a:gd name="T6" fmla="*/ 4 w 933"/>
                <a:gd name="T7" fmla="*/ 766 h 876"/>
                <a:gd name="T8" fmla="*/ 8 w 933"/>
                <a:gd name="T9" fmla="*/ 736 h 876"/>
                <a:gd name="T10" fmla="*/ 17 w 933"/>
                <a:gd name="T11" fmla="*/ 707 h 876"/>
                <a:gd name="T12" fmla="*/ 21 w 933"/>
                <a:gd name="T13" fmla="*/ 676 h 876"/>
                <a:gd name="T14" fmla="*/ 30 w 933"/>
                <a:gd name="T15" fmla="*/ 646 h 876"/>
                <a:gd name="T16" fmla="*/ 38 w 933"/>
                <a:gd name="T17" fmla="*/ 616 h 876"/>
                <a:gd name="T18" fmla="*/ 51 w 933"/>
                <a:gd name="T19" fmla="*/ 590 h 876"/>
                <a:gd name="T20" fmla="*/ 60 w 933"/>
                <a:gd name="T21" fmla="*/ 560 h 876"/>
                <a:gd name="T22" fmla="*/ 73 w 933"/>
                <a:gd name="T23" fmla="*/ 530 h 876"/>
                <a:gd name="T24" fmla="*/ 86 w 933"/>
                <a:gd name="T25" fmla="*/ 504 h 876"/>
                <a:gd name="T26" fmla="*/ 99 w 933"/>
                <a:gd name="T27" fmla="*/ 478 h 876"/>
                <a:gd name="T28" fmla="*/ 116 w 933"/>
                <a:gd name="T29" fmla="*/ 447 h 876"/>
                <a:gd name="T30" fmla="*/ 133 w 933"/>
                <a:gd name="T31" fmla="*/ 422 h 876"/>
                <a:gd name="T32" fmla="*/ 151 w 933"/>
                <a:gd name="T33" fmla="*/ 396 h 876"/>
                <a:gd name="T34" fmla="*/ 168 w 933"/>
                <a:gd name="T35" fmla="*/ 370 h 876"/>
                <a:gd name="T36" fmla="*/ 185 w 933"/>
                <a:gd name="T37" fmla="*/ 349 h 876"/>
                <a:gd name="T38" fmla="*/ 207 w 933"/>
                <a:gd name="T39" fmla="*/ 323 h 876"/>
                <a:gd name="T40" fmla="*/ 229 w 933"/>
                <a:gd name="T41" fmla="*/ 301 h 876"/>
                <a:gd name="T42" fmla="*/ 249 w 933"/>
                <a:gd name="T43" fmla="*/ 275 h 876"/>
                <a:gd name="T44" fmla="*/ 271 w 933"/>
                <a:gd name="T45" fmla="*/ 254 h 876"/>
                <a:gd name="T46" fmla="*/ 293 w 933"/>
                <a:gd name="T47" fmla="*/ 232 h 876"/>
                <a:gd name="T48" fmla="*/ 319 w 933"/>
                <a:gd name="T49" fmla="*/ 215 h 876"/>
                <a:gd name="T50" fmla="*/ 344 w 933"/>
                <a:gd name="T51" fmla="*/ 193 h 876"/>
                <a:gd name="T52" fmla="*/ 370 w 933"/>
                <a:gd name="T53" fmla="*/ 176 h 876"/>
                <a:gd name="T54" fmla="*/ 396 w 933"/>
                <a:gd name="T55" fmla="*/ 154 h 876"/>
                <a:gd name="T56" fmla="*/ 422 w 933"/>
                <a:gd name="T57" fmla="*/ 137 h 876"/>
                <a:gd name="T58" fmla="*/ 453 w 933"/>
                <a:gd name="T59" fmla="*/ 124 h 876"/>
                <a:gd name="T60" fmla="*/ 478 w 933"/>
                <a:gd name="T61" fmla="*/ 108 h 876"/>
                <a:gd name="T62" fmla="*/ 509 w 933"/>
                <a:gd name="T63" fmla="*/ 95 h 876"/>
                <a:gd name="T64" fmla="*/ 535 w 933"/>
                <a:gd name="T65" fmla="*/ 82 h 876"/>
                <a:gd name="T66" fmla="*/ 565 w 933"/>
                <a:gd name="T67" fmla="*/ 69 h 876"/>
                <a:gd name="T68" fmla="*/ 595 w 933"/>
                <a:gd name="T69" fmla="*/ 56 h 876"/>
                <a:gd name="T70" fmla="*/ 625 w 933"/>
                <a:gd name="T71" fmla="*/ 47 h 876"/>
                <a:gd name="T72" fmla="*/ 660 w 933"/>
                <a:gd name="T73" fmla="*/ 38 h 876"/>
                <a:gd name="T74" fmla="*/ 690 w 933"/>
                <a:gd name="T75" fmla="*/ 30 h 876"/>
                <a:gd name="T76" fmla="*/ 720 w 933"/>
                <a:gd name="T77" fmla="*/ 21 h 876"/>
                <a:gd name="T78" fmla="*/ 754 w 933"/>
                <a:gd name="T79" fmla="*/ 12 h 876"/>
                <a:gd name="T80" fmla="*/ 785 w 933"/>
                <a:gd name="T81" fmla="*/ 8 h 876"/>
                <a:gd name="T82" fmla="*/ 815 w 933"/>
                <a:gd name="T83" fmla="*/ 4 h 876"/>
                <a:gd name="T84" fmla="*/ 849 w 933"/>
                <a:gd name="T85" fmla="*/ 4 h 876"/>
                <a:gd name="T86" fmla="*/ 880 w 933"/>
                <a:gd name="T87" fmla="*/ 0 h 876"/>
                <a:gd name="T88" fmla="*/ 914 w 933"/>
                <a:gd name="T89" fmla="*/ 0 h 876"/>
                <a:gd name="T90" fmla="*/ 932 w 933"/>
                <a:gd name="T91" fmla="*/ 875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3" h="876">
                  <a:moveTo>
                    <a:pt x="0" y="875"/>
                  </a:moveTo>
                  <a:lnTo>
                    <a:pt x="0" y="857"/>
                  </a:lnTo>
                  <a:lnTo>
                    <a:pt x="0" y="844"/>
                  </a:lnTo>
                  <a:lnTo>
                    <a:pt x="0" y="827"/>
                  </a:lnTo>
                  <a:lnTo>
                    <a:pt x="0" y="814"/>
                  </a:lnTo>
                  <a:lnTo>
                    <a:pt x="4" y="797"/>
                  </a:lnTo>
                  <a:lnTo>
                    <a:pt x="4" y="784"/>
                  </a:lnTo>
                  <a:lnTo>
                    <a:pt x="4" y="766"/>
                  </a:lnTo>
                  <a:lnTo>
                    <a:pt x="8" y="749"/>
                  </a:lnTo>
                  <a:lnTo>
                    <a:pt x="8" y="736"/>
                  </a:lnTo>
                  <a:lnTo>
                    <a:pt x="12" y="720"/>
                  </a:lnTo>
                  <a:lnTo>
                    <a:pt x="17" y="707"/>
                  </a:lnTo>
                  <a:lnTo>
                    <a:pt x="17" y="694"/>
                  </a:lnTo>
                  <a:lnTo>
                    <a:pt x="21" y="676"/>
                  </a:lnTo>
                  <a:lnTo>
                    <a:pt x="25" y="663"/>
                  </a:lnTo>
                  <a:lnTo>
                    <a:pt x="30" y="646"/>
                  </a:lnTo>
                  <a:lnTo>
                    <a:pt x="34" y="633"/>
                  </a:lnTo>
                  <a:lnTo>
                    <a:pt x="38" y="616"/>
                  </a:lnTo>
                  <a:lnTo>
                    <a:pt x="43" y="603"/>
                  </a:lnTo>
                  <a:lnTo>
                    <a:pt x="51" y="590"/>
                  </a:lnTo>
                  <a:lnTo>
                    <a:pt x="56" y="573"/>
                  </a:lnTo>
                  <a:lnTo>
                    <a:pt x="60" y="560"/>
                  </a:lnTo>
                  <a:lnTo>
                    <a:pt x="64" y="547"/>
                  </a:lnTo>
                  <a:lnTo>
                    <a:pt x="73" y="530"/>
                  </a:lnTo>
                  <a:lnTo>
                    <a:pt x="77" y="517"/>
                  </a:lnTo>
                  <a:lnTo>
                    <a:pt x="86" y="504"/>
                  </a:lnTo>
                  <a:lnTo>
                    <a:pt x="95" y="491"/>
                  </a:lnTo>
                  <a:lnTo>
                    <a:pt x="99" y="478"/>
                  </a:lnTo>
                  <a:lnTo>
                    <a:pt x="108" y="460"/>
                  </a:lnTo>
                  <a:lnTo>
                    <a:pt x="116" y="447"/>
                  </a:lnTo>
                  <a:lnTo>
                    <a:pt x="125" y="434"/>
                  </a:lnTo>
                  <a:lnTo>
                    <a:pt x="133" y="422"/>
                  </a:lnTo>
                  <a:lnTo>
                    <a:pt x="142" y="409"/>
                  </a:lnTo>
                  <a:lnTo>
                    <a:pt x="151" y="396"/>
                  </a:lnTo>
                  <a:lnTo>
                    <a:pt x="159" y="383"/>
                  </a:lnTo>
                  <a:lnTo>
                    <a:pt x="168" y="370"/>
                  </a:lnTo>
                  <a:lnTo>
                    <a:pt x="177" y="357"/>
                  </a:lnTo>
                  <a:lnTo>
                    <a:pt x="185" y="349"/>
                  </a:lnTo>
                  <a:lnTo>
                    <a:pt x="198" y="336"/>
                  </a:lnTo>
                  <a:lnTo>
                    <a:pt x="207" y="323"/>
                  </a:lnTo>
                  <a:lnTo>
                    <a:pt x="216" y="310"/>
                  </a:lnTo>
                  <a:lnTo>
                    <a:pt x="229" y="301"/>
                  </a:lnTo>
                  <a:lnTo>
                    <a:pt x="237" y="288"/>
                  </a:lnTo>
                  <a:lnTo>
                    <a:pt x="249" y="275"/>
                  </a:lnTo>
                  <a:lnTo>
                    <a:pt x="258" y="267"/>
                  </a:lnTo>
                  <a:lnTo>
                    <a:pt x="271" y="254"/>
                  </a:lnTo>
                  <a:lnTo>
                    <a:pt x="284" y="245"/>
                  </a:lnTo>
                  <a:lnTo>
                    <a:pt x="293" y="232"/>
                  </a:lnTo>
                  <a:lnTo>
                    <a:pt x="306" y="223"/>
                  </a:lnTo>
                  <a:lnTo>
                    <a:pt x="319" y="215"/>
                  </a:lnTo>
                  <a:lnTo>
                    <a:pt x="332" y="202"/>
                  </a:lnTo>
                  <a:lnTo>
                    <a:pt x="344" y="193"/>
                  </a:lnTo>
                  <a:lnTo>
                    <a:pt x="357" y="185"/>
                  </a:lnTo>
                  <a:lnTo>
                    <a:pt x="370" y="176"/>
                  </a:lnTo>
                  <a:lnTo>
                    <a:pt x="383" y="167"/>
                  </a:lnTo>
                  <a:lnTo>
                    <a:pt x="396" y="154"/>
                  </a:lnTo>
                  <a:lnTo>
                    <a:pt x="409" y="146"/>
                  </a:lnTo>
                  <a:lnTo>
                    <a:pt x="422" y="137"/>
                  </a:lnTo>
                  <a:lnTo>
                    <a:pt x="435" y="133"/>
                  </a:lnTo>
                  <a:lnTo>
                    <a:pt x="453" y="124"/>
                  </a:lnTo>
                  <a:lnTo>
                    <a:pt x="466" y="116"/>
                  </a:lnTo>
                  <a:lnTo>
                    <a:pt x="478" y="108"/>
                  </a:lnTo>
                  <a:lnTo>
                    <a:pt x="491" y="103"/>
                  </a:lnTo>
                  <a:lnTo>
                    <a:pt x="509" y="95"/>
                  </a:lnTo>
                  <a:lnTo>
                    <a:pt x="522" y="86"/>
                  </a:lnTo>
                  <a:lnTo>
                    <a:pt x="535" y="82"/>
                  </a:lnTo>
                  <a:lnTo>
                    <a:pt x="552" y="73"/>
                  </a:lnTo>
                  <a:lnTo>
                    <a:pt x="565" y="69"/>
                  </a:lnTo>
                  <a:lnTo>
                    <a:pt x="582" y="64"/>
                  </a:lnTo>
                  <a:lnTo>
                    <a:pt x="595" y="56"/>
                  </a:lnTo>
                  <a:lnTo>
                    <a:pt x="612" y="51"/>
                  </a:lnTo>
                  <a:lnTo>
                    <a:pt x="625" y="47"/>
                  </a:lnTo>
                  <a:lnTo>
                    <a:pt x="643" y="43"/>
                  </a:lnTo>
                  <a:lnTo>
                    <a:pt x="660" y="38"/>
                  </a:lnTo>
                  <a:lnTo>
                    <a:pt x="673" y="34"/>
                  </a:lnTo>
                  <a:lnTo>
                    <a:pt x="690" y="30"/>
                  </a:lnTo>
                  <a:lnTo>
                    <a:pt x="702" y="25"/>
                  </a:lnTo>
                  <a:lnTo>
                    <a:pt x="720" y="21"/>
                  </a:lnTo>
                  <a:lnTo>
                    <a:pt x="737" y="17"/>
                  </a:lnTo>
                  <a:lnTo>
                    <a:pt x="754" y="12"/>
                  </a:lnTo>
                  <a:lnTo>
                    <a:pt x="767" y="12"/>
                  </a:lnTo>
                  <a:lnTo>
                    <a:pt x="785" y="8"/>
                  </a:lnTo>
                  <a:lnTo>
                    <a:pt x="802" y="8"/>
                  </a:lnTo>
                  <a:lnTo>
                    <a:pt x="815" y="4"/>
                  </a:lnTo>
                  <a:lnTo>
                    <a:pt x="832" y="4"/>
                  </a:lnTo>
                  <a:lnTo>
                    <a:pt x="849" y="4"/>
                  </a:lnTo>
                  <a:lnTo>
                    <a:pt x="867" y="0"/>
                  </a:lnTo>
                  <a:lnTo>
                    <a:pt x="880" y="0"/>
                  </a:lnTo>
                  <a:lnTo>
                    <a:pt x="897" y="0"/>
                  </a:lnTo>
                  <a:lnTo>
                    <a:pt x="914" y="0"/>
                  </a:lnTo>
                  <a:lnTo>
                    <a:pt x="932" y="0"/>
                  </a:lnTo>
                  <a:lnTo>
                    <a:pt x="932" y="875"/>
                  </a:lnTo>
                  <a:lnTo>
                    <a:pt x="0" y="875"/>
                  </a:lnTo>
                </a:path>
              </a:pathLst>
            </a:custGeom>
            <a:solidFill>
              <a:srgbClr val="969696">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597" name="AutoShape 5"/>
            <p:cNvSpPr>
              <a:spLocks noChangeArrowheads="1"/>
            </p:cNvSpPr>
            <p:nvPr/>
          </p:nvSpPr>
          <p:spPr bwMode="auto">
            <a:xfrm flipH="1">
              <a:off x="3731" y="1636"/>
              <a:ext cx="923" cy="87"/>
            </a:xfrm>
            <a:prstGeom prst="parallelogram">
              <a:avLst>
                <a:gd name="adj" fmla="val 0"/>
              </a:avLst>
            </a:prstGeom>
            <a:gradFill rotWithShape="0">
              <a:gsLst>
                <a:gs pos="0">
                  <a:srgbClr val="CC3300"/>
                </a:gs>
                <a:gs pos="100000">
                  <a:srgbClr val="FF9900"/>
                </a:gs>
              </a:gsLst>
              <a:lin ang="0" scaled="1"/>
            </a:gradFill>
            <a:ln w="12700">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8" name="Freeform 6"/>
            <p:cNvSpPr>
              <a:spLocks/>
            </p:cNvSpPr>
            <p:nvPr/>
          </p:nvSpPr>
          <p:spPr bwMode="auto">
            <a:xfrm>
              <a:off x="3724" y="790"/>
              <a:ext cx="932" cy="875"/>
            </a:xfrm>
            <a:custGeom>
              <a:avLst/>
              <a:gdLst>
                <a:gd name="T0" fmla="*/ 0 w 932"/>
                <a:gd name="T1" fmla="*/ 856 h 875"/>
                <a:gd name="T2" fmla="*/ 0 w 932"/>
                <a:gd name="T3" fmla="*/ 826 h 875"/>
                <a:gd name="T4" fmla="*/ 4 w 932"/>
                <a:gd name="T5" fmla="*/ 796 h 875"/>
                <a:gd name="T6" fmla="*/ 4 w 932"/>
                <a:gd name="T7" fmla="*/ 766 h 875"/>
                <a:gd name="T8" fmla="*/ 8 w 932"/>
                <a:gd name="T9" fmla="*/ 735 h 875"/>
                <a:gd name="T10" fmla="*/ 17 w 932"/>
                <a:gd name="T11" fmla="*/ 706 h 875"/>
                <a:gd name="T12" fmla="*/ 21 w 932"/>
                <a:gd name="T13" fmla="*/ 676 h 875"/>
                <a:gd name="T14" fmla="*/ 30 w 932"/>
                <a:gd name="T15" fmla="*/ 645 h 875"/>
                <a:gd name="T16" fmla="*/ 38 w 932"/>
                <a:gd name="T17" fmla="*/ 615 h 875"/>
                <a:gd name="T18" fmla="*/ 51 w 932"/>
                <a:gd name="T19" fmla="*/ 589 h 875"/>
                <a:gd name="T20" fmla="*/ 60 w 932"/>
                <a:gd name="T21" fmla="*/ 559 h 875"/>
                <a:gd name="T22" fmla="*/ 73 w 932"/>
                <a:gd name="T23" fmla="*/ 529 h 875"/>
                <a:gd name="T24" fmla="*/ 86 w 932"/>
                <a:gd name="T25" fmla="*/ 503 h 875"/>
                <a:gd name="T26" fmla="*/ 99 w 932"/>
                <a:gd name="T27" fmla="*/ 477 h 875"/>
                <a:gd name="T28" fmla="*/ 116 w 932"/>
                <a:gd name="T29" fmla="*/ 447 h 875"/>
                <a:gd name="T30" fmla="*/ 133 w 932"/>
                <a:gd name="T31" fmla="*/ 422 h 875"/>
                <a:gd name="T32" fmla="*/ 151 w 932"/>
                <a:gd name="T33" fmla="*/ 396 h 875"/>
                <a:gd name="T34" fmla="*/ 168 w 932"/>
                <a:gd name="T35" fmla="*/ 370 h 875"/>
                <a:gd name="T36" fmla="*/ 185 w 932"/>
                <a:gd name="T37" fmla="*/ 348 h 875"/>
                <a:gd name="T38" fmla="*/ 207 w 932"/>
                <a:gd name="T39" fmla="*/ 322 h 875"/>
                <a:gd name="T40" fmla="*/ 228 w 932"/>
                <a:gd name="T41" fmla="*/ 301 h 875"/>
                <a:gd name="T42" fmla="*/ 249 w 932"/>
                <a:gd name="T43" fmla="*/ 275 h 875"/>
                <a:gd name="T44" fmla="*/ 271 w 932"/>
                <a:gd name="T45" fmla="*/ 253 h 875"/>
                <a:gd name="T46" fmla="*/ 292 w 932"/>
                <a:gd name="T47" fmla="*/ 232 h 875"/>
                <a:gd name="T48" fmla="*/ 318 w 932"/>
                <a:gd name="T49" fmla="*/ 215 h 875"/>
                <a:gd name="T50" fmla="*/ 344 w 932"/>
                <a:gd name="T51" fmla="*/ 193 h 875"/>
                <a:gd name="T52" fmla="*/ 370 w 932"/>
                <a:gd name="T53" fmla="*/ 176 h 875"/>
                <a:gd name="T54" fmla="*/ 396 w 932"/>
                <a:gd name="T55" fmla="*/ 154 h 875"/>
                <a:gd name="T56" fmla="*/ 422 w 932"/>
                <a:gd name="T57" fmla="*/ 137 h 875"/>
                <a:gd name="T58" fmla="*/ 452 w 932"/>
                <a:gd name="T59" fmla="*/ 124 h 875"/>
                <a:gd name="T60" fmla="*/ 478 w 932"/>
                <a:gd name="T61" fmla="*/ 107 h 875"/>
                <a:gd name="T62" fmla="*/ 508 w 932"/>
                <a:gd name="T63" fmla="*/ 94 h 875"/>
                <a:gd name="T64" fmla="*/ 534 w 932"/>
                <a:gd name="T65" fmla="*/ 82 h 875"/>
                <a:gd name="T66" fmla="*/ 564 w 932"/>
                <a:gd name="T67" fmla="*/ 69 h 875"/>
                <a:gd name="T68" fmla="*/ 595 w 932"/>
                <a:gd name="T69" fmla="*/ 56 h 875"/>
                <a:gd name="T70" fmla="*/ 625 w 932"/>
                <a:gd name="T71" fmla="*/ 47 h 875"/>
                <a:gd name="T72" fmla="*/ 659 w 932"/>
                <a:gd name="T73" fmla="*/ 38 h 875"/>
                <a:gd name="T74" fmla="*/ 689 w 932"/>
                <a:gd name="T75" fmla="*/ 30 h 875"/>
                <a:gd name="T76" fmla="*/ 719 w 932"/>
                <a:gd name="T77" fmla="*/ 21 h 875"/>
                <a:gd name="T78" fmla="*/ 754 w 932"/>
                <a:gd name="T79" fmla="*/ 12 h 875"/>
                <a:gd name="T80" fmla="*/ 784 w 932"/>
                <a:gd name="T81" fmla="*/ 8 h 875"/>
                <a:gd name="T82" fmla="*/ 814 w 932"/>
                <a:gd name="T83" fmla="*/ 4 h 875"/>
                <a:gd name="T84" fmla="*/ 848 w 932"/>
                <a:gd name="T85" fmla="*/ 4 h 875"/>
                <a:gd name="T86" fmla="*/ 879 w 932"/>
                <a:gd name="T87" fmla="*/ 0 h 875"/>
                <a:gd name="T88" fmla="*/ 913 w 932"/>
                <a:gd name="T89" fmla="*/ 0 h 875"/>
                <a:gd name="T90" fmla="*/ 931 w 932"/>
                <a:gd name="T91" fmla="*/ 874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875">
                  <a:moveTo>
                    <a:pt x="0" y="874"/>
                  </a:moveTo>
                  <a:lnTo>
                    <a:pt x="0" y="856"/>
                  </a:lnTo>
                  <a:lnTo>
                    <a:pt x="0" y="843"/>
                  </a:lnTo>
                  <a:lnTo>
                    <a:pt x="0" y="826"/>
                  </a:lnTo>
                  <a:lnTo>
                    <a:pt x="0" y="813"/>
                  </a:lnTo>
                  <a:lnTo>
                    <a:pt x="4" y="796"/>
                  </a:lnTo>
                  <a:lnTo>
                    <a:pt x="4" y="783"/>
                  </a:lnTo>
                  <a:lnTo>
                    <a:pt x="4" y="766"/>
                  </a:lnTo>
                  <a:lnTo>
                    <a:pt x="8" y="748"/>
                  </a:lnTo>
                  <a:lnTo>
                    <a:pt x="8" y="735"/>
                  </a:lnTo>
                  <a:lnTo>
                    <a:pt x="12" y="719"/>
                  </a:lnTo>
                  <a:lnTo>
                    <a:pt x="17" y="706"/>
                  </a:lnTo>
                  <a:lnTo>
                    <a:pt x="17" y="693"/>
                  </a:lnTo>
                  <a:lnTo>
                    <a:pt x="21" y="676"/>
                  </a:lnTo>
                  <a:lnTo>
                    <a:pt x="25" y="663"/>
                  </a:lnTo>
                  <a:lnTo>
                    <a:pt x="30" y="645"/>
                  </a:lnTo>
                  <a:lnTo>
                    <a:pt x="34" y="633"/>
                  </a:lnTo>
                  <a:lnTo>
                    <a:pt x="38" y="615"/>
                  </a:lnTo>
                  <a:lnTo>
                    <a:pt x="43" y="602"/>
                  </a:lnTo>
                  <a:lnTo>
                    <a:pt x="51" y="589"/>
                  </a:lnTo>
                  <a:lnTo>
                    <a:pt x="56" y="572"/>
                  </a:lnTo>
                  <a:lnTo>
                    <a:pt x="60" y="559"/>
                  </a:lnTo>
                  <a:lnTo>
                    <a:pt x="64" y="546"/>
                  </a:lnTo>
                  <a:lnTo>
                    <a:pt x="73" y="529"/>
                  </a:lnTo>
                  <a:lnTo>
                    <a:pt x="77" y="516"/>
                  </a:lnTo>
                  <a:lnTo>
                    <a:pt x="86" y="503"/>
                  </a:lnTo>
                  <a:lnTo>
                    <a:pt x="94" y="490"/>
                  </a:lnTo>
                  <a:lnTo>
                    <a:pt x="99" y="477"/>
                  </a:lnTo>
                  <a:lnTo>
                    <a:pt x="107" y="460"/>
                  </a:lnTo>
                  <a:lnTo>
                    <a:pt x="116" y="447"/>
                  </a:lnTo>
                  <a:lnTo>
                    <a:pt x="125" y="434"/>
                  </a:lnTo>
                  <a:lnTo>
                    <a:pt x="133" y="422"/>
                  </a:lnTo>
                  <a:lnTo>
                    <a:pt x="142" y="409"/>
                  </a:lnTo>
                  <a:lnTo>
                    <a:pt x="151" y="396"/>
                  </a:lnTo>
                  <a:lnTo>
                    <a:pt x="159" y="383"/>
                  </a:lnTo>
                  <a:lnTo>
                    <a:pt x="168" y="370"/>
                  </a:lnTo>
                  <a:lnTo>
                    <a:pt x="176" y="357"/>
                  </a:lnTo>
                  <a:lnTo>
                    <a:pt x="185" y="348"/>
                  </a:lnTo>
                  <a:lnTo>
                    <a:pt x="198" y="335"/>
                  </a:lnTo>
                  <a:lnTo>
                    <a:pt x="207" y="322"/>
                  </a:lnTo>
                  <a:lnTo>
                    <a:pt x="215" y="310"/>
                  </a:lnTo>
                  <a:lnTo>
                    <a:pt x="228" y="301"/>
                  </a:lnTo>
                  <a:lnTo>
                    <a:pt x="237" y="288"/>
                  </a:lnTo>
                  <a:lnTo>
                    <a:pt x="249" y="275"/>
                  </a:lnTo>
                  <a:lnTo>
                    <a:pt x="258" y="266"/>
                  </a:lnTo>
                  <a:lnTo>
                    <a:pt x="271" y="253"/>
                  </a:lnTo>
                  <a:lnTo>
                    <a:pt x="284" y="245"/>
                  </a:lnTo>
                  <a:lnTo>
                    <a:pt x="292" y="232"/>
                  </a:lnTo>
                  <a:lnTo>
                    <a:pt x="305" y="223"/>
                  </a:lnTo>
                  <a:lnTo>
                    <a:pt x="318" y="215"/>
                  </a:lnTo>
                  <a:lnTo>
                    <a:pt x="331" y="202"/>
                  </a:lnTo>
                  <a:lnTo>
                    <a:pt x="344" y="193"/>
                  </a:lnTo>
                  <a:lnTo>
                    <a:pt x="357" y="184"/>
                  </a:lnTo>
                  <a:lnTo>
                    <a:pt x="370" y="176"/>
                  </a:lnTo>
                  <a:lnTo>
                    <a:pt x="383" y="167"/>
                  </a:lnTo>
                  <a:lnTo>
                    <a:pt x="396" y="154"/>
                  </a:lnTo>
                  <a:lnTo>
                    <a:pt x="409" y="146"/>
                  </a:lnTo>
                  <a:lnTo>
                    <a:pt x="422" y="137"/>
                  </a:lnTo>
                  <a:lnTo>
                    <a:pt x="435" y="133"/>
                  </a:lnTo>
                  <a:lnTo>
                    <a:pt x="452" y="124"/>
                  </a:lnTo>
                  <a:lnTo>
                    <a:pt x="465" y="116"/>
                  </a:lnTo>
                  <a:lnTo>
                    <a:pt x="478" y="107"/>
                  </a:lnTo>
                  <a:lnTo>
                    <a:pt x="491" y="103"/>
                  </a:lnTo>
                  <a:lnTo>
                    <a:pt x="508" y="94"/>
                  </a:lnTo>
                  <a:lnTo>
                    <a:pt x="521" y="86"/>
                  </a:lnTo>
                  <a:lnTo>
                    <a:pt x="534" y="82"/>
                  </a:lnTo>
                  <a:lnTo>
                    <a:pt x="551" y="73"/>
                  </a:lnTo>
                  <a:lnTo>
                    <a:pt x="564" y="69"/>
                  </a:lnTo>
                  <a:lnTo>
                    <a:pt x="582" y="64"/>
                  </a:lnTo>
                  <a:lnTo>
                    <a:pt x="595" y="56"/>
                  </a:lnTo>
                  <a:lnTo>
                    <a:pt x="612" y="51"/>
                  </a:lnTo>
                  <a:lnTo>
                    <a:pt x="625" y="47"/>
                  </a:lnTo>
                  <a:lnTo>
                    <a:pt x="642" y="43"/>
                  </a:lnTo>
                  <a:lnTo>
                    <a:pt x="659" y="38"/>
                  </a:lnTo>
                  <a:lnTo>
                    <a:pt x="672" y="34"/>
                  </a:lnTo>
                  <a:lnTo>
                    <a:pt x="689" y="30"/>
                  </a:lnTo>
                  <a:lnTo>
                    <a:pt x="702" y="25"/>
                  </a:lnTo>
                  <a:lnTo>
                    <a:pt x="719" y="21"/>
                  </a:lnTo>
                  <a:lnTo>
                    <a:pt x="736" y="17"/>
                  </a:lnTo>
                  <a:lnTo>
                    <a:pt x="754" y="12"/>
                  </a:lnTo>
                  <a:lnTo>
                    <a:pt x="766" y="12"/>
                  </a:lnTo>
                  <a:lnTo>
                    <a:pt x="784" y="8"/>
                  </a:lnTo>
                  <a:lnTo>
                    <a:pt x="801" y="8"/>
                  </a:lnTo>
                  <a:lnTo>
                    <a:pt x="814" y="4"/>
                  </a:lnTo>
                  <a:lnTo>
                    <a:pt x="831" y="4"/>
                  </a:lnTo>
                  <a:lnTo>
                    <a:pt x="848" y="4"/>
                  </a:lnTo>
                  <a:lnTo>
                    <a:pt x="866" y="0"/>
                  </a:lnTo>
                  <a:lnTo>
                    <a:pt x="879" y="0"/>
                  </a:lnTo>
                  <a:lnTo>
                    <a:pt x="896" y="0"/>
                  </a:lnTo>
                  <a:lnTo>
                    <a:pt x="913" y="0"/>
                  </a:lnTo>
                  <a:lnTo>
                    <a:pt x="931" y="0"/>
                  </a:lnTo>
                  <a:lnTo>
                    <a:pt x="931" y="874"/>
                  </a:lnTo>
                  <a:lnTo>
                    <a:pt x="0" y="874"/>
                  </a:lnTo>
                </a:path>
              </a:pathLst>
            </a:custGeom>
            <a:gradFill rotWithShape="0">
              <a:gsLst>
                <a:gs pos="0">
                  <a:srgbClr val="FFFF00"/>
                </a:gs>
                <a:gs pos="100000">
                  <a:srgbClr val="FF9900"/>
                </a:gs>
              </a:gsLst>
              <a:lin ang="2700000" scaled="1"/>
            </a:gradFill>
            <a:ln w="12700" cap="rnd" cmpd="sng">
              <a:solidFill>
                <a:srgbClr val="CC33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0599" name="Group 7"/>
          <p:cNvGrpSpPr>
            <a:grpSpLocks/>
          </p:cNvGrpSpPr>
          <p:nvPr/>
        </p:nvGrpSpPr>
        <p:grpSpPr bwMode="auto">
          <a:xfrm>
            <a:off x="2516188" y="4148138"/>
            <a:ext cx="1966912" cy="1914525"/>
            <a:chOff x="3718" y="1666"/>
            <a:chExt cx="987" cy="972"/>
          </a:xfrm>
        </p:grpSpPr>
        <p:sp>
          <p:nvSpPr>
            <p:cNvPr id="110600" name="Freeform 8"/>
            <p:cNvSpPr>
              <a:spLocks/>
            </p:cNvSpPr>
            <p:nvPr/>
          </p:nvSpPr>
          <p:spPr bwMode="auto">
            <a:xfrm>
              <a:off x="3770" y="1761"/>
              <a:ext cx="935" cy="877"/>
            </a:xfrm>
            <a:custGeom>
              <a:avLst/>
              <a:gdLst>
                <a:gd name="T0" fmla="*/ 916 w 935"/>
                <a:gd name="T1" fmla="*/ 876 h 877"/>
                <a:gd name="T2" fmla="*/ 882 w 935"/>
                <a:gd name="T3" fmla="*/ 871 h 877"/>
                <a:gd name="T4" fmla="*/ 851 w 935"/>
                <a:gd name="T5" fmla="*/ 871 h 877"/>
                <a:gd name="T6" fmla="*/ 817 w 935"/>
                <a:gd name="T7" fmla="*/ 867 h 877"/>
                <a:gd name="T8" fmla="*/ 786 w 935"/>
                <a:gd name="T9" fmla="*/ 863 h 877"/>
                <a:gd name="T10" fmla="*/ 756 w 935"/>
                <a:gd name="T11" fmla="*/ 858 h 877"/>
                <a:gd name="T12" fmla="*/ 721 w 935"/>
                <a:gd name="T13" fmla="*/ 854 h 877"/>
                <a:gd name="T14" fmla="*/ 692 w 935"/>
                <a:gd name="T15" fmla="*/ 845 h 877"/>
                <a:gd name="T16" fmla="*/ 661 w 935"/>
                <a:gd name="T17" fmla="*/ 837 h 877"/>
                <a:gd name="T18" fmla="*/ 627 w 935"/>
                <a:gd name="T19" fmla="*/ 828 h 877"/>
                <a:gd name="T20" fmla="*/ 596 w 935"/>
                <a:gd name="T21" fmla="*/ 815 h 877"/>
                <a:gd name="T22" fmla="*/ 566 w 935"/>
                <a:gd name="T23" fmla="*/ 806 h 877"/>
                <a:gd name="T24" fmla="*/ 536 w 935"/>
                <a:gd name="T25" fmla="*/ 793 h 877"/>
                <a:gd name="T26" fmla="*/ 510 w 935"/>
                <a:gd name="T27" fmla="*/ 781 h 877"/>
                <a:gd name="T28" fmla="*/ 479 w 935"/>
                <a:gd name="T29" fmla="*/ 764 h 877"/>
                <a:gd name="T30" fmla="*/ 454 w 935"/>
                <a:gd name="T31" fmla="*/ 751 h 877"/>
                <a:gd name="T32" fmla="*/ 423 w 935"/>
                <a:gd name="T33" fmla="*/ 733 h 877"/>
                <a:gd name="T34" fmla="*/ 397 w 935"/>
                <a:gd name="T35" fmla="*/ 716 h 877"/>
                <a:gd name="T36" fmla="*/ 371 w 935"/>
                <a:gd name="T37" fmla="*/ 699 h 877"/>
                <a:gd name="T38" fmla="*/ 345 w 935"/>
                <a:gd name="T39" fmla="*/ 682 h 877"/>
                <a:gd name="T40" fmla="*/ 319 w 935"/>
                <a:gd name="T41" fmla="*/ 660 h 877"/>
                <a:gd name="T42" fmla="*/ 293 w 935"/>
                <a:gd name="T43" fmla="*/ 638 h 877"/>
                <a:gd name="T44" fmla="*/ 272 w 935"/>
                <a:gd name="T45" fmla="*/ 617 h 877"/>
                <a:gd name="T46" fmla="*/ 250 w 935"/>
                <a:gd name="T47" fmla="*/ 595 h 877"/>
                <a:gd name="T48" fmla="*/ 229 w 935"/>
                <a:gd name="T49" fmla="*/ 573 h 877"/>
                <a:gd name="T50" fmla="*/ 207 w 935"/>
                <a:gd name="T51" fmla="*/ 552 h 877"/>
                <a:gd name="T52" fmla="*/ 186 w 935"/>
                <a:gd name="T53" fmla="*/ 526 h 877"/>
                <a:gd name="T54" fmla="*/ 168 w 935"/>
                <a:gd name="T55" fmla="*/ 500 h 877"/>
                <a:gd name="T56" fmla="*/ 151 w 935"/>
                <a:gd name="T57" fmla="*/ 475 h 877"/>
                <a:gd name="T58" fmla="*/ 134 w 935"/>
                <a:gd name="T59" fmla="*/ 449 h 877"/>
                <a:gd name="T60" fmla="*/ 116 w 935"/>
                <a:gd name="T61" fmla="*/ 423 h 877"/>
                <a:gd name="T62" fmla="*/ 99 w 935"/>
                <a:gd name="T63" fmla="*/ 397 h 877"/>
                <a:gd name="T64" fmla="*/ 86 w 935"/>
                <a:gd name="T65" fmla="*/ 371 h 877"/>
                <a:gd name="T66" fmla="*/ 73 w 935"/>
                <a:gd name="T67" fmla="*/ 341 h 877"/>
                <a:gd name="T68" fmla="*/ 60 w 935"/>
                <a:gd name="T69" fmla="*/ 315 h 877"/>
                <a:gd name="T70" fmla="*/ 51 w 935"/>
                <a:gd name="T71" fmla="*/ 284 h 877"/>
                <a:gd name="T72" fmla="*/ 38 w 935"/>
                <a:gd name="T73" fmla="*/ 254 h 877"/>
                <a:gd name="T74" fmla="*/ 30 w 935"/>
                <a:gd name="T75" fmla="*/ 224 h 877"/>
                <a:gd name="T76" fmla="*/ 21 w 935"/>
                <a:gd name="T77" fmla="*/ 193 h 877"/>
                <a:gd name="T78" fmla="*/ 17 w 935"/>
                <a:gd name="T79" fmla="*/ 164 h 877"/>
                <a:gd name="T80" fmla="*/ 8 w 935"/>
                <a:gd name="T81" fmla="*/ 138 h 877"/>
                <a:gd name="T82" fmla="*/ 4 w 935"/>
                <a:gd name="T83" fmla="*/ 103 h 877"/>
                <a:gd name="T84" fmla="*/ 4 w 935"/>
                <a:gd name="T85" fmla="*/ 73 h 877"/>
                <a:gd name="T86" fmla="*/ 0 w 935"/>
                <a:gd name="T87" fmla="*/ 43 h 877"/>
                <a:gd name="T88" fmla="*/ 0 w 935"/>
                <a:gd name="T89" fmla="*/ 12 h 877"/>
                <a:gd name="T90" fmla="*/ 934 w 935"/>
                <a:gd name="T91" fmla="*/ 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5" h="877">
                  <a:moveTo>
                    <a:pt x="934" y="876"/>
                  </a:moveTo>
                  <a:lnTo>
                    <a:pt x="916" y="876"/>
                  </a:lnTo>
                  <a:lnTo>
                    <a:pt x="899" y="876"/>
                  </a:lnTo>
                  <a:lnTo>
                    <a:pt x="882" y="871"/>
                  </a:lnTo>
                  <a:lnTo>
                    <a:pt x="869" y="871"/>
                  </a:lnTo>
                  <a:lnTo>
                    <a:pt x="851" y="871"/>
                  </a:lnTo>
                  <a:lnTo>
                    <a:pt x="834" y="871"/>
                  </a:lnTo>
                  <a:lnTo>
                    <a:pt x="817" y="867"/>
                  </a:lnTo>
                  <a:lnTo>
                    <a:pt x="804" y="867"/>
                  </a:lnTo>
                  <a:lnTo>
                    <a:pt x="786" y="863"/>
                  </a:lnTo>
                  <a:lnTo>
                    <a:pt x="769" y="863"/>
                  </a:lnTo>
                  <a:lnTo>
                    <a:pt x="756" y="858"/>
                  </a:lnTo>
                  <a:lnTo>
                    <a:pt x="739" y="854"/>
                  </a:lnTo>
                  <a:lnTo>
                    <a:pt x="721" y="854"/>
                  </a:lnTo>
                  <a:lnTo>
                    <a:pt x="704" y="850"/>
                  </a:lnTo>
                  <a:lnTo>
                    <a:pt x="692" y="845"/>
                  </a:lnTo>
                  <a:lnTo>
                    <a:pt x="674" y="841"/>
                  </a:lnTo>
                  <a:lnTo>
                    <a:pt x="661" y="837"/>
                  </a:lnTo>
                  <a:lnTo>
                    <a:pt x="644" y="832"/>
                  </a:lnTo>
                  <a:lnTo>
                    <a:pt x="627" y="828"/>
                  </a:lnTo>
                  <a:lnTo>
                    <a:pt x="614" y="824"/>
                  </a:lnTo>
                  <a:lnTo>
                    <a:pt x="596" y="815"/>
                  </a:lnTo>
                  <a:lnTo>
                    <a:pt x="583" y="811"/>
                  </a:lnTo>
                  <a:lnTo>
                    <a:pt x="566" y="806"/>
                  </a:lnTo>
                  <a:lnTo>
                    <a:pt x="553" y="798"/>
                  </a:lnTo>
                  <a:lnTo>
                    <a:pt x="536" y="793"/>
                  </a:lnTo>
                  <a:lnTo>
                    <a:pt x="523" y="785"/>
                  </a:lnTo>
                  <a:lnTo>
                    <a:pt x="510" y="781"/>
                  </a:lnTo>
                  <a:lnTo>
                    <a:pt x="492" y="772"/>
                  </a:lnTo>
                  <a:lnTo>
                    <a:pt x="479" y="764"/>
                  </a:lnTo>
                  <a:lnTo>
                    <a:pt x="467" y="759"/>
                  </a:lnTo>
                  <a:lnTo>
                    <a:pt x="454" y="751"/>
                  </a:lnTo>
                  <a:lnTo>
                    <a:pt x="436" y="742"/>
                  </a:lnTo>
                  <a:lnTo>
                    <a:pt x="423" y="733"/>
                  </a:lnTo>
                  <a:lnTo>
                    <a:pt x="410" y="725"/>
                  </a:lnTo>
                  <a:lnTo>
                    <a:pt x="397" y="716"/>
                  </a:lnTo>
                  <a:lnTo>
                    <a:pt x="384" y="708"/>
                  </a:lnTo>
                  <a:lnTo>
                    <a:pt x="371" y="699"/>
                  </a:lnTo>
                  <a:lnTo>
                    <a:pt x="358" y="690"/>
                  </a:lnTo>
                  <a:lnTo>
                    <a:pt x="345" y="682"/>
                  </a:lnTo>
                  <a:lnTo>
                    <a:pt x="332" y="669"/>
                  </a:lnTo>
                  <a:lnTo>
                    <a:pt x="319" y="660"/>
                  </a:lnTo>
                  <a:lnTo>
                    <a:pt x="306" y="651"/>
                  </a:lnTo>
                  <a:lnTo>
                    <a:pt x="293" y="638"/>
                  </a:lnTo>
                  <a:lnTo>
                    <a:pt x="285" y="630"/>
                  </a:lnTo>
                  <a:lnTo>
                    <a:pt x="272" y="617"/>
                  </a:lnTo>
                  <a:lnTo>
                    <a:pt x="259" y="608"/>
                  </a:lnTo>
                  <a:lnTo>
                    <a:pt x="250" y="595"/>
                  </a:lnTo>
                  <a:lnTo>
                    <a:pt x="238" y="586"/>
                  </a:lnTo>
                  <a:lnTo>
                    <a:pt x="229" y="573"/>
                  </a:lnTo>
                  <a:lnTo>
                    <a:pt x="216" y="560"/>
                  </a:lnTo>
                  <a:lnTo>
                    <a:pt x="207" y="552"/>
                  </a:lnTo>
                  <a:lnTo>
                    <a:pt x="199" y="539"/>
                  </a:lnTo>
                  <a:lnTo>
                    <a:pt x="186" y="526"/>
                  </a:lnTo>
                  <a:lnTo>
                    <a:pt x="177" y="513"/>
                  </a:lnTo>
                  <a:lnTo>
                    <a:pt x="168" y="500"/>
                  </a:lnTo>
                  <a:lnTo>
                    <a:pt x="160" y="487"/>
                  </a:lnTo>
                  <a:lnTo>
                    <a:pt x="151" y="475"/>
                  </a:lnTo>
                  <a:lnTo>
                    <a:pt x="142" y="462"/>
                  </a:lnTo>
                  <a:lnTo>
                    <a:pt x="134" y="449"/>
                  </a:lnTo>
                  <a:lnTo>
                    <a:pt x="125" y="436"/>
                  </a:lnTo>
                  <a:lnTo>
                    <a:pt x="116" y="423"/>
                  </a:lnTo>
                  <a:lnTo>
                    <a:pt x="108" y="410"/>
                  </a:lnTo>
                  <a:lnTo>
                    <a:pt x="99" y="397"/>
                  </a:lnTo>
                  <a:lnTo>
                    <a:pt x="95" y="384"/>
                  </a:lnTo>
                  <a:lnTo>
                    <a:pt x="86" y="371"/>
                  </a:lnTo>
                  <a:lnTo>
                    <a:pt x="77" y="354"/>
                  </a:lnTo>
                  <a:lnTo>
                    <a:pt x="73" y="341"/>
                  </a:lnTo>
                  <a:lnTo>
                    <a:pt x="64" y="328"/>
                  </a:lnTo>
                  <a:lnTo>
                    <a:pt x="60" y="315"/>
                  </a:lnTo>
                  <a:lnTo>
                    <a:pt x="56" y="297"/>
                  </a:lnTo>
                  <a:lnTo>
                    <a:pt x="51" y="284"/>
                  </a:lnTo>
                  <a:lnTo>
                    <a:pt x="43" y="267"/>
                  </a:lnTo>
                  <a:lnTo>
                    <a:pt x="38" y="254"/>
                  </a:lnTo>
                  <a:lnTo>
                    <a:pt x="34" y="241"/>
                  </a:lnTo>
                  <a:lnTo>
                    <a:pt x="30" y="224"/>
                  </a:lnTo>
                  <a:lnTo>
                    <a:pt x="25" y="211"/>
                  </a:lnTo>
                  <a:lnTo>
                    <a:pt x="21" y="193"/>
                  </a:lnTo>
                  <a:lnTo>
                    <a:pt x="17" y="180"/>
                  </a:lnTo>
                  <a:lnTo>
                    <a:pt x="17" y="164"/>
                  </a:lnTo>
                  <a:lnTo>
                    <a:pt x="12" y="151"/>
                  </a:lnTo>
                  <a:lnTo>
                    <a:pt x="8" y="138"/>
                  </a:lnTo>
                  <a:lnTo>
                    <a:pt x="8" y="121"/>
                  </a:lnTo>
                  <a:lnTo>
                    <a:pt x="4" y="103"/>
                  </a:lnTo>
                  <a:lnTo>
                    <a:pt x="4" y="90"/>
                  </a:lnTo>
                  <a:lnTo>
                    <a:pt x="4" y="73"/>
                  </a:lnTo>
                  <a:lnTo>
                    <a:pt x="0" y="60"/>
                  </a:lnTo>
                  <a:lnTo>
                    <a:pt x="0" y="43"/>
                  </a:lnTo>
                  <a:lnTo>
                    <a:pt x="0" y="30"/>
                  </a:lnTo>
                  <a:lnTo>
                    <a:pt x="0" y="12"/>
                  </a:lnTo>
                  <a:lnTo>
                    <a:pt x="0" y="0"/>
                  </a:lnTo>
                  <a:lnTo>
                    <a:pt x="934" y="0"/>
                  </a:lnTo>
                  <a:lnTo>
                    <a:pt x="934" y="876"/>
                  </a:lnTo>
                </a:path>
              </a:pathLst>
            </a:custGeom>
            <a:solidFill>
              <a:srgbClr val="969696">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01" name="Freeform 9"/>
            <p:cNvSpPr>
              <a:spLocks/>
            </p:cNvSpPr>
            <p:nvPr/>
          </p:nvSpPr>
          <p:spPr bwMode="auto">
            <a:xfrm>
              <a:off x="3718" y="1667"/>
              <a:ext cx="935" cy="901"/>
            </a:xfrm>
            <a:custGeom>
              <a:avLst/>
              <a:gdLst>
                <a:gd name="T0" fmla="*/ 899 w 935"/>
                <a:gd name="T1" fmla="*/ 874 h 901"/>
                <a:gd name="T2" fmla="*/ 851 w 935"/>
                <a:gd name="T3" fmla="*/ 869 h 901"/>
                <a:gd name="T4" fmla="*/ 804 w 935"/>
                <a:gd name="T5" fmla="*/ 865 h 901"/>
                <a:gd name="T6" fmla="*/ 756 w 935"/>
                <a:gd name="T7" fmla="*/ 856 h 901"/>
                <a:gd name="T8" fmla="*/ 704 w 935"/>
                <a:gd name="T9" fmla="*/ 848 h 901"/>
                <a:gd name="T10" fmla="*/ 661 w 935"/>
                <a:gd name="T11" fmla="*/ 835 h 901"/>
                <a:gd name="T12" fmla="*/ 614 w 935"/>
                <a:gd name="T13" fmla="*/ 822 h 901"/>
                <a:gd name="T14" fmla="*/ 566 w 935"/>
                <a:gd name="T15" fmla="*/ 805 h 901"/>
                <a:gd name="T16" fmla="*/ 523 w 935"/>
                <a:gd name="T17" fmla="*/ 783 h 901"/>
                <a:gd name="T18" fmla="*/ 479 w 935"/>
                <a:gd name="T19" fmla="*/ 762 h 901"/>
                <a:gd name="T20" fmla="*/ 436 w 935"/>
                <a:gd name="T21" fmla="*/ 741 h 901"/>
                <a:gd name="T22" fmla="*/ 397 w 935"/>
                <a:gd name="T23" fmla="*/ 715 h 901"/>
                <a:gd name="T24" fmla="*/ 358 w 935"/>
                <a:gd name="T25" fmla="*/ 689 h 901"/>
                <a:gd name="T26" fmla="*/ 319 w 935"/>
                <a:gd name="T27" fmla="*/ 658 h 901"/>
                <a:gd name="T28" fmla="*/ 285 w 935"/>
                <a:gd name="T29" fmla="*/ 628 h 901"/>
                <a:gd name="T30" fmla="*/ 250 w 935"/>
                <a:gd name="T31" fmla="*/ 594 h 901"/>
                <a:gd name="T32" fmla="*/ 216 w 935"/>
                <a:gd name="T33" fmla="*/ 559 h 901"/>
                <a:gd name="T34" fmla="*/ 186 w 935"/>
                <a:gd name="T35" fmla="*/ 525 h 901"/>
                <a:gd name="T36" fmla="*/ 160 w 935"/>
                <a:gd name="T37" fmla="*/ 486 h 901"/>
                <a:gd name="T38" fmla="*/ 134 w 935"/>
                <a:gd name="T39" fmla="*/ 448 h 901"/>
                <a:gd name="T40" fmla="*/ 108 w 935"/>
                <a:gd name="T41" fmla="*/ 409 h 901"/>
                <a:gd name="T42" fmla="*/ 86 w 935"/>
                <a:gd name="T43" fmla="*/ 370 h 901"/>
                <a:gd name="T44" fmla="*/ 64 w 935"/>
                <a:gd name="T45" fmla="*/ 327 h 901"/>
                <a:gd name="T46" fmla="*/ 51 w 935"/>
                <a:gd name="T47" fmla="*/ 284 h 901"/>
                <a:gd name="T48" fmla="*/ 34 w 935"/>
                <a:gd name="T49" fmla="*/ 241 h 901"/>
                <a:gd name="T50" fmla="*/ 21 w 935"/>
                <a:gd name="T51" fmla="*/ 193 h 901"/>
                <a:gd name="T52" fmla="*/ 12 w 935"/>
                <a:gd name="T53" fmla="*/ 151 h 901"/>
                <a:gd name="T54" fmla="*/ 4 w 935"/>
                <a:gd name="T55" fmla="*/ 103 h 901"/>
                <a:gd name="T56" fmla="*/ 0 w 935"/>
                <a:gd name="T57" fmla="*/ 60 h 901"/>
                <a:gd name="T58" fmla="*/ 0 w 935"/>
                <a:gd name="T59" fmla="*/ 12 h 901"/>
                <a:gd name="T60" fmla="*/ 0 w 935"/>
                <a:gd name="T61" fmla="*/ 38 h 901"/>
                <a:gd name="T62" fmla="*/ 0 w 935"/>
                <a:gd name="T63" fmla="*/ 86 h 901"/>
                <a:gd name="T64" fmla="*/ 4 w 935"/>
                <a:gd name="T65" fmla="*/ 129 h 901"/>
                <a:gd name="T66" fmla="*/ 12 w 935"/>
                <a:gd name="T67" fmla="*/ 176 h 901"/>
                <a:gd name="T68" fmla="*/ 21 w 935"/>
                <a:gd name="T69" fmla="*/ 219 h 901"/>
                <a:gd name="T70" fmla="*/ 34 w 935"/>
                <a:gd name="T71" fmla="*/ 266 h 901"/>
                <a:gd name="T72" fmla="*/ 51 w 935"/>
                <a:gd name="T73" fmla="*/ 310 h 901"/>
                <a:gd name="T74" fmla="*/ 64 w 935"/>
                <a:gd name="T75" fmla="*/ 353 h 901"/>
                <a:gd name="T76" fmla="*/ 86 w 935"/>
                <a:gd name="T77" fmla="*/ 396 h 901"/>
                <a:gd name="T78" fmla="*/ 108 w 935"/>
                <a:gd name="T79" fmla="*/ 435 h 901"/>
                <a:gd name="T80" fmla="*/ 134 w 935"/>
                <a:gd name="T81" fmla="*/ 474 h 901"/>
                <a:gd name="T82" fmla="*/ 160 w 935"/>
                <a:gd name="T83" fmla="*/ 512 h 901"/>
                <a:gd name="T84" fmla="*/ 186 w 935"/>
                <a:gd name="T85" fmla="*/ 551 h 901"/>
                <a:gd name="T86" fmla="*/ 216 w 935"/>
                <a:gd name="T87" fmla="*/ 585 h 901"/>
                <a:gd name="T88" fmla="*/ 250 w 935"/>
                <a:gd name="T89" fmla="*/ 620 h 901"/>
                <a:gd name="T90" fmla="*/ 285 w 935"/>
                <a:gd name="T91" fmla="*/ 654 h 901"/>
                <a:gd name="T92" fmla="*/ 319 w 935"/>
                <a:gd name="T93" fmla="*/ 684 h 901"/>
                <a:gd name="T94" fmla="*/ 358 w 935"/>
                <a:gd name="T95" fmla="*/ 715 h 901"/>
                <a:gd name="T96" fmla="*/ 397 w 935"/>
                <a:gd name="T97" fmla="*/ 741 h 901"/>
                <a:gd name="T98" fmla="*/ 436 w 935"/>
                <a:gd name="T99" fmla="*/ 766 h 901"/>
                <a:gd name="T100" fmla="*/ 479 w 935"/>
                <a:gd name="T101" fmla="*/ 787 h 901"/>
                <a:gd name="T102" fmla="*/ 523 w 935"/>
                <a:gd name="T103" fmla="*/ 809 h 901"/>
                <a:gd name="T104" fmla="*/ 566 w 935"/>
                <a:gd name="T105" fmla="*/ 830 h 901"/>
                <a:gd name="T106" fmla="*/ 614 w 935"/>
                <a:gd name="T107" fmla="*/ 848 h 901"/>
                <a:gd name="T108" fmla="*/ 661 w 935"/>
                <a:gd name="T109" fmla="*/ 861 h 901"/>
                <a:gd name="T110" fmla="*/ 704 w 935"/>
                <a:gd name="T111" fmla="*/ 874 h 901"/>
                <a:gd name="T112" fmla="*/ 756 w 935"/>
                <a:gd name="T113" fmla="*/ 882 h 901"/>
                <a:gd name="T114" fmla="*/ 804 w 935"/>
                <a:gd name="T115" fmla="*/ 891 h 901"/>
                <a:gd name="T116" fmla="*/ 851 w 935"/>
                <a:gd name="T117" fmla="*/ 895 h 901"/>
                <a:gd name="T118" fmla="*/ 899 w 935"/>
                <a:gd name="T119" fmla="*/ 900 h 901"/>
                <a:gd name="T120" fmla="*/ 934 w 935"/>
                <a:gd name="T121" fmla="*/ 874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35" h="901">
                  <a:moveTo>
                    <a:pt x="934" y="874"/>
                  </a:moveTo>
                  <a:lnTo>
                    <a:pt x="916" y="874"/>
                  </a:lnTo>
                  <a:lnTo>
                    <a:pt x="899" y="874"/>
                  </a:lnTo>
                  <a:lnTo>
                    <a:pt x="882" y="869"/>
                  </a:lnTo>
                  <a:lnTo>
                    <a:pt x="869" y="869"/>
                  </a:lnTo>
                  <a:lnTo>
                    <a:pt x="851" y="869"/>
                  </a:lnTo>
                  <a:lnTo>
                    <a:pt x="834" y="869"/>
                  </a:lnTo>
                  <a:lnTo>
                    <a:pt x="817" y="865"/>
                  </a:lnTo>
                  <a:lnTo>
                    <a:pt x="804" y="865"/>
                  </a:lnTo>
                  <a:lnTo>
                    <a:pt x="786" y="861"/>
                  </a:lnTo>
                  <a:lnTo>
                    <a:pt x="769" y="861"/>
                  </a:lnTo>
                  <a:lnTo>
                    <a:pt x="756" y="856"/>
                  </a:lnTo>
                  <a:lnTo>
                    <a:pt x="739" y="852"/>
                  </a:lnTo>
                  <a:lnTo>
                    <a:pt x="721" y="852"/>
                  </a:lnTo>
                  <a:lnTo>
                    <a:pt x="704" y="848"/>
                  </a:lnTo>
                  <a:lnTo>
                    <a:pt x="692" y="843"/>
                  </a:lnTo>
                  <a:lnTo>
                    <a:pt x="674" y="839"/>
                  </a:lnTo>
                  <a:lnTo>
                    <a:pt x="661" y="835"/>
                  </a:lnTo>
                  <a:lnTo>
                    <a:pt x="644" y="830"/>
                  </a:lnTo>
                  <a:lnTo>
                    <a:pt x="627" y="826"/>
                  </a:lnTo>
                  <a:lnTo>
                    <a:pt x="614" y="822"/>
                  </a:lnTo>
                  <a:lnTo>
                    <a:pt x="596" y="813"/>
                  </a:lnTo>
                  <a:lnTo>
                    <a:pt x="583" y="809"/>
                  </a:lnTo>
                  <a:lnTo>
                    <a:pt x="566" y="805"/>
                  </a:lnTo>
                  <a:lnTo>
                    <a:pt x="553" y="796"/>
                  </a:lnTo>
                  <a:lnTo>
                    <a:pt x="536" y="792"/>
                  </a:lnTo>
                  <a:lnTo>
                    <a:pt x="523" y="783"/>
                  </a:lnTo>
                  <a:lnTo>
                    <a:pt x="510" y="779"/>
                  </a:lnTo>
                  <a:lnTo>
                    <a:pt x="492" y="771"/>
                  </a:lnTo>
                  <a:lnTo>
                    <a:pt x="479" y="762"/>
                  </a:lnTo>
                  <a:lnTo>
                    <a:pt x="467" y="758"/>
                  </a:lnTo>
                  <a:lnTo>
                    <a:pt x="454" y="749"/>
                  </a:lnTo>
                  <a:lnTo>
                    <a:pt x="436" y="741"/>
                  </a:lnTo>
                  <a:lnTo>
                    <a:pt x="423" y="732"/>
                  </a:lnTo>
                  <a:lnTo>
                    <a:pt x="410" y="723"/>
                  </a:lnTo>
                  <a:lnTo>
                    <a:pt x="397" y="715"/>
                  </a:lnTo>
                  <a:lnTo>
                    <a:pt x="384" y="706"/>
                  </a:lnTo>
                  <a:lnTo>
                    <a:pt x="371" y="697"/>
                  </a:lnTo>
                  <a:lnTo>
                    <a:pt x="358" y="689"/>
                  </a:lnTo>
                  <a:lnTo>
                    <a:pt x="345" y="680"/>
                  </a:lnTo>
                  <a:lnTo>
                    <a:pt x="332" y="667"/>
                  </a:lnTo>
                  <a:lnTo>
                    <a:pt x="319" y="658"/>
                  </a:lnTo>
                  <a:lnTo>
                    <a:pt x="306" y="650"/>
                  </a:lnTo>
                  <a:lnTo>
                    <a:pt x="293" y="637"/>
                  </a:lnTo>
                  <a:lnTo>
                    <a:pt x="285" y="628"/>
                  </a:lnTo>
                  <a:lnTo>
                    <a:pt x="272" y="615"/>
                  </a:lnTo>
                  <a:lnTo>
                    <a:pt x="259" y="607"/>
                  </a:lnTo>
                  <a:lnTo>
                    <a:pt x="250" y="594"/>
                  </a:lnTo>
                  <a:lnTo>
                    <a:pt x="238" y="585"/>
                  </a:lnTo>
                  <a:lnTo>
                    <a:pt x="229" y="572"/>
                  </a:lnTo>
                  <a:lnTo>
                    <a:pt x="216" y="559"/>
                  </a:lnTo>
                  <a:lnTo>
                    <a:pt x="207" y="551"/>
                  </a:lnTo>
                  <a:lnTo>
                    <a:pt x="199" y="538"/>
                  </a:lnTo>
                  <a:lnTo>
                    <a:pt x="186" y="525"/>
                  </a:lnTo>
                  <a:lnTo>
                    <a:pt x="177" y="512"/>
                  </a:lnTo>
                  <a:lnTo>
                    <a:pt x="168" y="499"/>
                  </a:lnTo>
                  <a:lnTo>
                    <a:pt x="160" y="486"/>
                  </a:lnTo>
                  <a:lnTo>
                    <a:pt x="151" y="474"/>
                  </a:lnTo>
                  <a:lnTo>
                    <a:pt x="142" y="461"/>
                  </a:lnTo>
                  <a:lnTo>
                    <a:pt x="134" y="448"/>
                  </a:lnTo>
                  <a:lnTo>
                    <a:pt x="125" y="435"/>
                  </a:lnTo>
                  <a:lnTo>
                    <a:pt x="116" y="422"/>
                  </a:lnTo>
                  <a:lnTo>
                    <a:pt x="108" y="409"/>
                  </a:lnTo>
                  <a:lnTo>
                    <a:pt x="99" y="396"/>
                  </a:lnTo>
                  <a:lnTo>
                    <a:pt x="95" y="383"/>
                  </a:lnTo>
                  <a:lnTo>
                    <a:pt x="86" y="370"/>
                  </a:lnTo>
                  <a:lnTo>
                    <a:pt x="77" y="353"/>
                  </a:lnTo>
                  <a:lnTo>
                    <a:pt x="73" y="340"/>
                  </a:lnTo>
                  <a:lnTo>
                    <a:pt x="64" y="327"/>
                  </a:lnTo>
                  <a:lnTo>
                    <a:pt x="60" y="314"/>
                  </a:lnTo>
                  <a:lnTo>
                    <a:pt x="56" y="297"/>
                  </a:lnTo>
                  <a:lnTo>
                    <a:pt x="51" y="284"/>
                  </a:lnTo>
                  <a:lnTo>
                    <a:pt x="43" y="266"/>
                  </a:lnTo>
                  <a:lnTo>
                    <a:pt x="38" y="253"/>
                  </a:lnTo>
                  <a:lnTo>
                    <a:pt x="34" y="241"/>
                  </a:lnTo>
                  <a:lnTo>
                    <a:pt x="30" y="223"/>
                  </a:lnTo>
                  <a:lnTo>
                    <a:pt x="25" y="210"/>
                  </a:lnTo>
                  <a:lnTo>
                    <a:pt x="21" y="193"/>
                  </a:lnTo>
                  <a:lnTo>
                    <a:pt x="17" y="180"/>
                  </a:lnTo>
                  <a:lnTo>
                    <a:pt x="17" y="164"/>
                  </a:lnTo>
                  <a:lnTo>
                    <a:pt x="12" y="151"/>
                  </a:lnTo>
                  <a:lnTo>
                    <a:pt x="8" y="138"/>
                  </a:lnTo>
                  <a:lnTo>
                    <a:pt x="8" y="120"/>
                  </a:lnTo>
                  <a:lnTo>
                    <a:pt x="4" y="103"/>
                  </a:lnTo>
                  <a:lnTo>
                    <a:pt x="4" y="90"/>
                  </a:lnTo>
                  <a:lnTo>
                    <a:pt x="4" y="73"/>
                  </a:lnTo>
                  <a:lnTo>
                    <a:pt x="0" y="60"/>
                  </a:lnTo>
                  <a:lnTo>
                    <a:pt x="0" y="43"/>
                  </a:lnTo>
                  <a:lnTo>
                    <a:pt x="0" y="30"/>
                  </a:lnTo>
                  <a:lnTo>
                    <a:pt x="0" y="12"/>
                  </a:lnTo>
                  <a:lnTo>
                    <a:pt x="0" y="0"/>
                  </a:lnTo>
                  <a:lnTo>
                    <a:pt x="0" y="25"/>
                  </a:lnTo>
                  <a:lnTo>
                    <a:pt x="0" y="38"/>
                  </a:lnTo>
                  <a:lnTo>
                    <a:pt x="0" y="56"/>
                  </a:lnTo>
                  <a:lnTo>
                    <a:pt x="0" y="69"/>
                  </a:lnTo>
                  <a:lnTo>
                    <a:pt x="0" y="86"/>
                  </a:lnTo>
                  <a:lnTo>
                    <a:pt x="4" y="99"/>
                  </a:lnTo>
                  <a:lnTo>
                    <a:pt x="4" y="116"/>
                  </a:lnTo>
                  <a:lnTo>
                    <a:pt x="4" y="129"/>
                  </a:lnTo>
                  <a:lnTo>
                    <a:pt x="8" y="146"/>
                  </a:lnTo>
                  <a:lnTo>
                    <a:pt x="8" y="164"/>
                  </a:lnTo>
                  <a:lnTo>
                    <a:pt x="12" y="176"/>
                  </a:lnTo>
                  <a:lnTo>
                    <a:pt x="17" y="189"/>
                  </a:lnTo>
                  <a:lnTo>
                    <a:pt x="17" y="206"/>
                  </a:lnTo>
                  <a:lnTo>
                    <a:pt x="21" y="219"/>
                  </a:lnTo>
                  <a:lnTo>
                    <a:pt x="25" y="236"/>
                  </a:lnTo>
                  <a:lnTo>
                    <a:pt x="30" y="249"/>
                  </a:lnTo>
                  <a:lnTo>
                    <a:pt x="34" y="266"/>
                  </a:lnTo>
                  <a:lnTo>
                    <a:pt x="38" y="279"/>
                  </a:lnTo>
                  <a:lnTo>
                    <a:pt x="43" y="292"/>
                  </a:lnTo>
                  <a:lnTo>
                    <a:pt x="51" y="310"/>
                  </a:lnTo>
                  <a:lnTo>
                    <a:pt x="56" y="323"/>
                  </a:lnTo>
                  <a:lnTo>
                    <a:pt x="60" y="340"/>
                  </a:lnTo>
                  <a:lnTo>
                    <a:pt x="64" y="353"/>
                  </a:lnTo>
                  <a:lnTo>
                    <a:pt x="73" y="366"/>
                  </a:lnTo>
                  <a:lnTo>
                    <a:pt x="77" y="379"/>
                  </a:lnTo>
                  <a:lnTo>
                    <a:pt x="86" y="396"/>
                  </a:lnTo>
                  <a:lnTo>
                    <a:pt x="95" y="409"/>
                  </a:lnTo>
                  <a:lnTo>
                    <a:pt x="99" y="422"/>
                  </a:lnTo>
                  <a:lnTo>
                    <a:pt x="108" y="435"/>
                  </a:lnTo>
                  <a:lnTo>
                    <a:pt x="116" y="448"/>
                  </a:lnTo>
                  <a:lnTo>
                    <a:pt x="125" y="461"/>
                  </a:lnTo>
                  <a:lnTo>
                    <a:pt x="134" y="474"/>
                  </a:lnTo>
                  <a:lnTo>
                    <a:pt x="142" y="486"/>
                  </a:lnTo>
                  <a:lnTo>
                    <a:pt x="151" y="499"/>
                  </a:lnTo>
                  <a:lnTo>
                    <a:pt x="160" y="512"/>
                  </a:lnTo>
                  <a:lnTo>
                    <a:pt x="168" y="525"/>
                  </a:lnTo>
                  <a:lnTo>
                    <a:pt x="177" y="538"/>
                  </a:lnTo>
                  <a:lnTo>
                    <a:pt x="186" y="551"/>
                  </a:lnTo>
                  <a:lnTo>
                    <a:pt x="199" y="564"/>
                  </a:lnTo>
                  <a:lnTo>
                    <a:pt x="207" y="576"/>
                  </a:lnTo>
                  <a:lnTo>
                    <a:pt x="216" y="585"/>
                  </a:lnTo>
                  <a:lnTo>
                    <a:pt x="229" y="598"/>
                  </a:lnTo>
                  <a:lnTo>
                    <a:pt x="238" y="611"/>
                  </a:lnTo>
                  <a:lnTo>
                    <a:pt x="250" y="620"/>
                  </a:lnTo>
                  <a:lnTo>
                    <a:pt x="259" y="633"/>
                  </a:lnTo>
                  <a:lnTo>
                    <a:pt x="272" y="641"/>
                  </a:lnTo>
                  <a:lnTo>
                    <a:pt x="285" y="654"/>
                  </a:lnTo>
                  <a:lnTo>
                    <a:pt x="293" y="663"/>
                  </a:lnTo>
                  <a:lnTo>
                    <a:pt x="306" y="676"/>
                  </a:lnTo>
                  <a:lnTo>
                    <a:pt x="319" y="684"/>
                  </a:lnTo>
                  <a:lnTo>
                    <a:pt x="332" y="693"/>
                  </a:lnTo>
                  <a:lnTo>
                    <a:pt x="345" y="706"/>
                  </a:lnTo>
                  <a:lnTo>
                    <a:pt x="358" y="715"/>
                  </a:lnTo>
                  <a:lnTo>
                    <a:pt x="371" y="723"/>
                  </a:lnTo>
                  <a:lnTo>
                    <a:pt x="384" y="732"/>
                  </a:lnTo>
                  <a:lnTo>
                    <a:pt x="397" y="741"/>
                  </a:lnTo>
                  <a:lnTo>
                    <a:pt x="410" y="749"/>
                  </a:lnTo>
                  <a:lnTo>
                    <a:pt x="423" y="758"/>
                  </a:lnTo>
                  <a:lnTo>
                    <a:pt x="436" y="766"/>
                  </a:lnTo>
                  <a:lnTo>
                    <a:pt x="454" y="775"/>
                  </a:lnTo>
                  <a:lnTo>
                    <a:pt x="467" y="783"/>
                  </a:lnTo>
                  <a:lnTo>
                    <a:pt x="479" y="787"/>
                  </a:lnTo>
                  <a:lnTo>
                    <a:pt x="492" y="796"/>
                  </a:lnTo>
                  <a:lnTo>
                    <a:pt x="510" y="805"/>
                  </a:lnTo>
                  <a:lnTo>
                    <a:pt x="523" y="809"/>
                  </a:lnTo>
                  <a:lnTo>
                    <a:pt x="536" y="817"/>
                  </a:lnTo>
                  <a:lnTo>
                    <a:pt x="553" y="822"/>
                  </a:lnTo>
                  <a:lnTo>
                    <a:pt x="566" y="830"/>
                  </a:lnTo>
                  <a:lnTo>
                    <a:pt x="583" y="835"/>
                  </a:lnTo>
                  <a:lnTo>
                    <a:pt x="596" y="839"/>
                  </a:lnTo>
                  <a:lnTo>
                    <a:pt x="614" y="848"/>
                  </a:lnTo>
                  <a:lnTo>
                    <a:pt x="627" y="852"/>
                  </a:lnTo>
                  <a:lnTo>
                    <a:pt x="644" y="856"/>
                  </a:lnTo>
                  <a:lnTo>
                    <a:pt x="661" y="861"/>
                  </a:lnTo>
                  <a:lnTo>
                    <a:pt x="674" y="865"/>
                  </a:lnTo>
                  <a:lnTo>
                    <a:pt x="692" y="869"/>
                  </a:lnTo>
                  <a:lnTo>
                    <a:pt x="704" y="874"/>
                  </a:lnTo>
                  <a:lnTo>
                    <a:pt x="721" y="878"/>
                  </a:lnTo>
                  <a:lnTo>
                    <a:pt x="739" y="878"/>
                  </a:lnTo>
                  <a:lnTo>
                    <a:pt x="756" y="882"/>
                  </a:lnTo>
                  <a:lnTo>
                    <a:pt x="769" y="887"/>
                  </a:lnTo>
                  <a:lnTo>
                    <a:pt x="786" y="887"/>
                  </a:lnTo>
                  <a:lnTo>
                    <a:pt x="804" y="891"/>
                  </a:lnTo>
                  <a:lnTo>
                    <a:pt x="817" y="891"/>
                  </a:lnTo>
                  <a:lnTo>
                    <a:pt x="834" y="895"/>
                  </a:lnTo>
                  <a:lnTo>
                    <a:pt x="851" y="895"/>
                  </a:lnTo>
                  <a:lnTo>
                    <a:pt x="869" y="895"/>
                  </a:lnTo>
                  <a:lnTo>
                    <a:pt x="882" y="895"/>
                  </a:lnTo>
                  <a:lnTo>
                    <a:pt x="899" y="900"/>
                  </a:lnTo>
                  <a:lnTo>
                    <a:pt x="916" y="900"/>
                  </a:lnTo>
                  <a:lnTo>
                    <a:pt x="934" y="900"/>
                  </a:lnTo>
                  <a:lnTo>
                    <a:pt x="934" y="874"/>
                  </a:lnTo>
                </a:path>
              </a:pathLst>
            </a:custGeom>
            <a:gradFill rotWithShape="0">
              <a:gsLst>
                <a:gs pos="0">
                  <a:srgbClr val="CC3300"/>
                </a:gs>
                <a:gs pos="100000">
                  <a:srgbClr val="FF9900"/>
                </a:gs>
              </a:gsLst>
              <a:lin ang="0" scaled="1"/>
            </a:gradFill>
            <a:ln w="12700" cap="rnd" cmpd="sng">
              <a:solidFill>
                <a:srgbClr val="99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02" name="Freeform 10"/>
            <p:cNvSpPr>
              <a:spLocks/>
            </p:cNvSpPr>
            <p:nvPr/>
          </p:nvSpPr>
          <p:spPr bwMode="auto">
            <a:xfrm>
              <a:off x="3718" y="1666"/>
              <a:ext cx="935" cy="877"/>
            </a:xfrm>
            <a:custGeom>
              <a:avLst/>
              <a:gdLst>
                <a:gd name="T0" fmla="*/ 916 w 935"/>
                <a:gd name="T1" fmla="*/ 876 h 877"/>
                <a:gd name="T2" fmla="*/ 882 w 935"/>
                <a:gd name="T3" fmla="*/ 871 h 877"/>
                <a:gd name="T4" fmla="*/ 851 w 935"/>
                <a:gd name="T5" fmla="*/ 871 h 877"/>
                <a:gd name="T6" fmla="*/ 817 w 935"/>
                <a:gd name="T7" fmla="*/ 867 h 877"/>
                <a:gd name="T8" fmla="*/ 786 w 935"/>
                <a:gd name="T9" fmla="*/ 863 h 877"/>
                <a:gd name="T10" fmla="*/ 756 w 935"/>
                <a:gd name="T11" fmla="*/ 858 h 877"/>
                <a:gd name="T12" fmla="*/ 721 w 935"/>
                <a:gd name="T13" fmla="*/ 854 h 877"/>
                <a:gd name="T14" fmla="*/ 692 w 935"/>
                <a:gd name="T15" fmla="*/ 845 h 877"/>
                <a:gd name="T16" fmla="*/ 661 w 935"/>
                <a:gd name="T17" fmla="*/ 837 h 877"/>
                <a:gd name="T18" fmla="*/ 627 w 935"/>
                <a:gd name="T19" fmla="*/ 828 h 877"/>
                <a:gd name="T20" fmla="*/ 596 w 935"/>
                <a:gd name="T21" fmla="*/ 815 h 877"/>
                <a:gd name="T22" fmla="*/ 566 w 935"/>
                <a:gd name="T23" fmla="*/ 806 h 877"/>
                <a:gd name="T24" fmla="*/ 536 w 935"/>
                <a:gd name="T25" fmla="*/ 793 h 877"/>
                <a:gd name="T26" fmla="*/ 510 w 935"/>
                <a:gd name="T27" fmla="*/ 781 h 877"/>
                <a:gd name="T28" fmla="*/ 479 w 935"/>
                <a:gd name="T29" fmla="*/ 764 h 877"/>
                <a:gd name="T30" fmla="*/ 454 w 935"/>
                <a:gd name="T31" fmla="*/ 751 h 877"/>
                <a:gd name="T32" fmla="*/ 423 w 935"/>
                <a:gd name="T33" fmla="*/ 733 h 877"/>
                <a:gd name="T34" fmla="*/ 397 w 935"/>
                <a:gd name="T35" fmla="*/ 716 h 877"/>
                <a:gd name="T36" fmla="*/ 371 w 935"/>
                <a:gd name="T37" fmla="*/ 699 h 877"/>
                <a:gd name="T38" fmla="*/ 345 w 935"/>
                <a:gd name="T39" fmla="*/ 682 h 877"/>
                <a:gd name="T40" fmla="*/ 319 w 935"/>
                <a:gd name="T41" fmla="*/ 660 h 877"/>
                <a:gd name="T42" fmla="*/ 293 w 935"/>
                <a:gd name="T43" fmla="*/ 638 h 877"/>
                <a:gd name="T44" fmla="*/ 272 w 935"/>
                <a:gd name="T45" fmla="*/ 617 h 877"/>
                <a:gd name="T46" fmla="*/ 250 w 935"/>
                <a:gd name="T47" fmla="*/ 595 h 877"/>
                <a:gd name="T48" fmla="*/ 229 w 935"/>
                <a:gd name="T49" fmla="*/ 573 h 877"/>
                <a:gd name="T50" fmla="*/ 207 w 935"/>
                <a:gd name="T51" fmla="*/ 552 h 877"/>
                <a:gd name="T52" fmla="*/ 186 w 935"/>
                <a:gd name="T53" fmla="*/ 526 h 877"/>
                <a:gd name="T54" fmla="*/ 168 w 935"/>
                <a:gd name="T55" fmla="*/ 500 h 877"/>
                <a:gd name="T56" fmla="*/ 151 w 935"/>
                <a:gd name="T57" fmla="*/ 475 h 877"/>
                <a:gd name="T58" fmla="*/ 134 w 935"/>
                <a:gd name="T59" fmla="*/ 449 h 877"/>
                <a:gd name="T60" fmla="*/ 116 w 935"/>
                <a:gd name="T61" fmla="*/ 423 h 877"/>
                <a:gd name="T62" fmla="*/ 99 w 935"/>
                <a:gd name="T63" fmla="*/ 397 h 877"/>
                <a:gd name="T64" fmla="*/ 86 w 935"/>
                <a:gd name="T65" fmla="*/ 371 h 877"/>
                <a:gd name="T66" fmla="*/ 73 w 935"/>
                <a:gd name="T67" fmla="*/ 341 h 877"/>
                <a:gd name="T68" fmla="*/ 60 w 935"/>
                <a:gd name="T69" fmla="*/ 315 h 877"/>
                <a:gd name="T70" fmla="*/ 51 w 935"/>
                <a:gd name="T71" fmla="*/ 284 h 877"/>
                <a:gd name="T72" fmla="*/ 38 w 935"/>
                <a:gd name="T73" fmla="*/ 254 h 877"/>
                <a:gd name="T74" fmla="*/ 30 w 935"/>
                <a:gd name="T75" fmla="*/ 224 h 877"/>
                <a:gd name="T76" fmla="*/ 21 w 935"/>
                <a:gd name="T77" fmla="*/ 193 h 877"/>
                <a:gd name="T78" fmla="*/ 17 w 935"/>
                <a:gd name="T79" fmla="*/ 164 h 877"/>
                <a:gd name="T80" fmla="*/ 8 w 935"/>
                <a:gd name="T81" fmla="*/ 138 h 877"/>
                <a:gd name="T82" fmla="*/ 4 w 935"/>
                <a:gd name="T83" fmla="*/ 103 h 877"/>
                <a:gd name="T84" fmla="*/ 4 w 935"/>
                <a:gd name="T85" fmla="*/ 73 h 877"/>
                <a:gd name="T86" fmla="*/ 0 w 935"/>
                <a:gd name="T87" fmla="*/ 43 h 877"/>
                <a:gd name="T88" fmla="*/ 0 w 935"/>
                <a:gd name="T89" fmla="*/ 12 h 877"/>
                <a:gd name="T90" fmla="*/ 934 w 935"/>
                <a:gd name="T91" fmla="*/ 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5" h="877">
                  <a:moveTo>
                    <a:pt x="934" y="876"/>
                  </a:moveTo>
                  <a:lnTo>
                    <a:pt x="916" y="876"/>
                  </a:lnTo>
                  <a:lnTo>
                    <a:pt x="899" y="876"/>
                  </a:lnTo>
                  <a:lnTo>
                    <a:pt x="882" y="871"/>
                  </a:lnTo>
                  <a:lnTo>
                    <a:pt x="869" y="871"/>
                  </a:lnTo>
                  <a:lnTo>
                    <a:pt x="851" y="871"/>
                  </a:lnTo>
                  <a:lnTo>
                    <a:pt x="834" y="871"/>
                  </a:lnTo>
                  <a:lnTo>
                    <a:pt x="817" y="867"/>
                  </a:lnTo>
                  <a:lnTo>
                    <a:pt x="804" y="867"/>
                  </a:lnTo>
                  <a:lnTo>
                    <a:pt x="786" y="863"/>
                  </a:lnTo>
                  <a:lnTo>
                    <a:pt x="769" y="863"/>
                  </a:lnTo>
                  <a:lnTo>
                    <a:pt x="756" y="858"/>
                  </a:lnTo>
                  <a:lnTo>
                    <a:pt x="739" y="854"/>
                  </a:lnTo>
                  <a:lnTo>
                    <a:pt x="721" y="854"/>
                  </a:lnTo>
                  <a:lnTo>
                    <a:pt x="704" y="850"/>
                  </a:lnTo>
                  <a:lnTo>
                    <a:pt x="692" y="845"/>
                  </a:lnTo>
                  <a:lnTo>
                    <a:pt x="674" y="841"/>
                  </a:lnTo>
                  <a:lnTo>
                    <a:pt x="661" y="837"/>
                  </a:lnTo>
                  <a:lnTo>
                    <a:pt x="644" y="832"/>
                  </a:lnTo>
                  <a:lnTo>
                    <a:pt x="627" y="828"/>
                  </a:lnTo>
                  <a:lnTo>
                    <a:pt x="614" y="824"/>
                  </a:lnTo>
                  <a:lnTo>
                    <a:pt x="596" y="815"/>
                  </a:lnTo>
                  <a:lnTo>
                    <a:pt x="583" y="811"/>
                  </a:lnTo>
                  <a:lnTo>
                    <a:pt x="566" y="806"/>
                  </a:lnTo>
                  <a:lnTo>
                    <a:pt x="553" y="798"/>
                  </a:lnTo>
                  <a:lnTo>
                    <a:pt x="536" y="793"/>
                  </a:lnTo>
                  <a:lnTo>
                    <a:pt x="523" y="785"/>
                  </a:lnTo>
                  <a:lnTo>
                    <a:pt x="510" y="781"/>
                  </a:lnTo>
                  <a:lnTo>
                    <a:pt x="492" y="772"/>
                  </a:lnTo>
                  <a:lnTo>
                    <a:pt x="479" y="764"/>
                  </a:lnTo>
                  <a:lnTo>
                    <a:pt x="467" y="759"/>
                  </a:lnTo>
                  <a:lnTo>
                    <a:pt x="454" y="751"/>
                  </a:lnTo>
                  <a:lnTo>
                    <a:pt x="436" y="742"/>
                  </a:lnTo>
                  <a:lnTo>
                    <a:pt x="423" y="733"/>
                  </a:lnTo>
                  <a:lnTo>
                    <a:pt x="410" y="725"/>
                  </a:lnTo>
                  <a:lnTo>
                    <a:pt x="397" y="716"/>
                  </a:lnTo>
                  <a:lnTo>
                    <a:pt x="384" y="708"/>
                  </a:lnTo>
                  <a:lnTo>
                    <a:pt x="371" y="699"/>
                  </a:lnTo>
                  <a:lnTo>
                    <a:pt x="358" y="690"/>
                  </a:lnTo>
                  <a:lnTo>
                    <a:pt x="345" y="682"/>
                  </a:lnTo>
                  <a:lnTo>
                    <a:pt x="332" y="669"/>
                  </a:lnTo>
                  <a:lnTo>
                    <a:pt x="319" y="660"/>
                  </a:lnTo>
                  <a:lnTo>
                    <a:pt x="306" y="651"/>
                  </a:lnTo>
                  <a:lnTo>
                    <a:pt x="293" y="638"/>
                  </a:lnTo>
                  <a:lnTo>
                    <a:pt x="285" y="630"/>
                  </a:lnTo>
                  <a:lnTo>
                    <a:pt x="272" y="617"/>
                  </a:lnTo>
                  <a:lnTo>
                    <a:pt x="259" y="608"/>
                  </a:lnTo>
                  <a:lnTo>
                    <a:pt x="250" y="595"/>
                  </a:lnTo>
                  <a:lnTo>
                    <a:pt x="238" y="586"/>
                  </a:lnTo>
                  <a:lnTo>
                    <a:pt x="229" y="573"/>
                  </a:lnTo>
                  <a:lnTo>
                    <a:pt x="216" y="560"/>
                  </a:lnTo>
                  <a:lnTo>
                    <a:pt x="207" y="552"/>
                  </a:lnTo>
                  <a:lnTo>
                    <a:pt x="199" y="539"/>
                  </a:lnTo>
                  <a:lnTo>
                    <a:pt x="186" y="526"/>
                  </a:lnTo>
                  <a:lnTo>
                    <a:pt x="177" y="513"/>
                  </a:lnTo>
                  <a:lnTo>
                    <a:pt x="168" y="500"/>
                  </a:lnTo>
                  <a:lnTo>
                    <a:pt x="160" y="487"/>
                  </a:lnTo>
                  <a:lnTo>
                    <a:pt x="151" y="475"/>
                  </a:lnTo>
                  <a:lnTo>
                    <a:pt x="142" y="462"/>
                  </a:lnTo>
                  <a:lnTo>
                    <a:pt x="134" y="449"/>
                  </a:lnTo>
                  <a:lnTo>
                    <a:pt x="125" y="436"/>
                  </a:lnTo>
                  <a:lnTo>
                    <a:pt x="116" y="423"/>
                  </a:lnTo>
                  <a:lnTo>
                    <a:pt x="108" y="410"/>
                  </a:lnTo>
                  <a:lnTo>
                    <a:pt x="99" y="397"/>
                  </a:lnTo>
                  <a:lnTo>
                    <a:pt x="95" y="384"/>
                  </a:lnTo>
                  <a:lnTo>
                    <a:pt x="86" y="371"/>
                  </a:lnTo>
                  <a:lnTo>
                    <a:pt x="77" y="354"/>
                  </a:lnTo>
                  <a:lnTo>
                    <a:pt x="73" y="341"/>
                  </a:lnTo>
                  <a:lnTo>
                    <a:pt x="64" y="328"/>
                  </a:lnTo>
                  <a:lnTo>
                    <a:pt x="60" y="315"/>
                  </a:lnTo>
                  <a:lnTo>
                    <a:pt x="56" y="297"/>
                  </a:lnTo>
                  <a:lnTo>
                    <a:pt x="51" y="284"/>
                  </a:lnTo>
                  <a:lnTo>
                    <a:pt x="43" y="267"/>
                  </a:lnTo>
                  <a:lnTo>
                    <a:pt x="38" y="254"/>
                  </a:lnTo>
                  <a:lnTo>
                    <a:pt x="34" y="241"/>
                  </a:lnTo>
                  <a:lnTo>
                    <a:pt x="30" y="224"/>
                  </a:lnTo>
                  <a:lnTo>
                    <a:pt x="25" y="211"/>
                  </a:lnTo>
                  <a:lnTo>
                    <a:pt x="21" y="193"/>
                  </a:lnTo>
                  <a:lnTo>
                    <a:pt x="17" y="180"/>
                  </a:lnTo>
                  <a:lnTo>
                    <a:pt x="17" y="164"/>
                  </a:lnTo>
                  <a:lnTo>
                    <a:pt x="12" y="151"/>
                  </a:lnTo>
                  <a:lnTo>
                    <a:pt x="8" y="138"/>
                  </a:lnTo>
                  <a:lnTo>
                    <a:pt x="8" y="121"/>
                  </a:lnTo>
                  <a:lnTo>
                    <a:pt x="4" y="103"/>
                  </a:lnTo>
                  <a:lnTo>
                    <a:pt x="4" y="90"/>
                  </a:lnTo>
                  <a:lnTo>
                    <a:pt x="4" y="73"/>
                  </a:lnTo>
                  <a:lnTo>
                    <a:pt x="0" y="60"/>
                  </a:lnTo>
                  <a:lnTo>
                    <a:pt x="0" y="43"/>
                  </a:lnTo>
                  <a:lnTo>
                    <a:pt x="0" y="30"/>
                  </a:lnTo>
                  <a:lnTo>
                    <a:pt x="0" y="12"/>
                  </a:lnTo>
                  <a:lnTo>
                    <a:pt x="0" y="0"/>
                  </a:lnTo>
                  <a:lnTo>
                    <a:pt x="934" y="0"/>
                  </a:lnTo>
                  <a:lnTo>
                    <a:pt x="934" y="876"/>
                  </a:lnTo>
                </a:path>
              </a:pathLst>
            </a:custGeom>
            <a:gradFill rotWithShape="0">
              <a:gsLst>
                <a:gs pos="0">
                  <a:srgbClr val="FFFF00"/>
                </a:gs>
                <a:gs pos="100000">
                  <a:srgbClr val="FF9900"/>
                </a:gs>
              </a:gsLst>
              <a:lin ang="18900000" scaled="1"/>
            </a:gradFill>
            <a:ln w="12700" cap="rnd" cmpd="sng">
              <a:solidFill>
                <a:srgbClr val="CC33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0603" name="Group 11"/>
          <p:cNvGrpSpPr>
            <a:grpSpLocks/>
          </p:cNvGrpSpPr>
          <p:nvPr/>
        </p:nvGrpSpPr>
        <p:grpSpPr bwMode="auto">
          <a:xfrm>
            <a:off x="4368800" y="2428875"/>
            <a:ext cx="1965325" cy="1909763"/>
            <a:chOff x="4648" y="793"/>
            <a:chExt cx="986" cy="970"/>
          </a:xfrm>
        </p:grpSpPr>
        <p:sp>
          <p:nvSpPr>
            <p:cNvPr id="110604" name="Freeform 12"/>
            <p:cNvSpPr>
              <a:spLocks/>
            </p:cNvSpPr>
            <p:nvPr/>
          </p:nvSpPr>
          <p:spPr bwMode="auto">
            <a:xfrm>
              <a:off x="4702" y="888"/>
              <a:ext cx="932" cy="875"/>
            </a:xfrm>
            <a:custGeom>
              <a:avLst/>
              <a:gdLst>
                <a:gd name="T0" fmla="*/ 17 w 932"/>
                <a:gd name="T1" fmla="*/ 0 h 875"/>
                <a:gd name="T2" fmla="*/ 47 w 932"/>
                <a:gd name="T3" fmla="*/ 0 h 875"/>
                <a:gd name="T4" fmla="*/ 82 w 932"/>
                <a:gd name="T5" fmla="*/ 4 h 875"/>
                <a:gd name="T6" fmla="*/ 112 w 932"/>
                <a:gd name="T7" fmla="*/ 4 h 875"/>
                <a:gd name="T8" fmla="*/ 146 w 932"/>
                <a:gd name="T9" fmla="*/ 8 h 875"/>
                <a:gd name="T10" fmla="*/ 176 w 932"/>
                <a:gd name="T11" fmla="*/ 12 h 875"/>
                <a:gd name="T12" fmla="*/ 207 w 932"/>
                <a:gd name="T13" fmla="*/ 21 h 875"/>
                <a:gd name="T14" fmla="*/ 241 w 932"/>
                <a:gd name="T15" fmla="*/ 30 h 875"/>
                <a:gd name="T16" fmla="*/ 271 w 932"/>
                <a:gd name="T17" fmla="*/ 38 h 875"/>
                <a:gd name="T18" fmla="*/ 301 w 932"/>
                <a:gd name="T19" fmla="*/ 47 h 875"/>
                <a:gd name="T20" fmla="*/ 331 w 932"/>
                <a:gd name="T21" fmla="*/ 56 h 875"/>
                <a:gd name="T22" fmla="*/ 361 w 932"/>
                <a:gd name="T23" fmla="*/ 69 h 875"/>
                <a:gd name="T24" fmla="*/ 392 w 932"/>
                <a:gd name="T25" fmla="*/ 82 h 875"/>
                <a:gd name="T26" fmla="*/ 422 w 932"/>
                <a:gd name="T27" fmla="*/ 94 h 875"/>
                <a:gd name="T28" fmla="*/ 448 w 932"/>
                <a:gd name="T29" fmla="*/ 107 h 875"/>
                <a:gd name="T30" fmla="*/ 478 w 932"/>
                <a:gd name="T31" fmla="*/ 124 h 875"/>
                <a:gd name="T32" fmla="*/ 504 w 932"/>
                <a:gd name="T33" fmla="*/ 137 h 875"/>
                <a:gd name="T34" fmla="*/ 534 w 932"/>
                <a:gd name="T35" fmla="*/ 154 h 875"/>
                <a:gd name="T36" fmla="*/ 560 w 932"/>
                <a:gd name="T37" fmla="*/ 176 h 875"/>
                <a:gd name="T38" fmla="*/ 586 w 932"/>
                <a:gd name="T39" fmla="*/ 193 h 875"/>
                <a:gd name="T40" fmla="*/ 607 w 932"/>
                <a:gd name="T41" fmla="*/ 215 h 875"/>
                <a:gd name="T42" fmla="*/ 633 w 932"/>
                <a:gd name="T43" fmla="*/ 232 h 875"/>
                <a:gd name="T44" fmla="*/ 655 w 932"/>
                <a:gd name="T45" fmla="*/ 253 h 875"/>
                <a:gd name="T46" fmla="*/ 681 w 932"/>
                <a:gd name="T47" fmla="*/ 275 h 875"/>
                <a:gd name="T48" fmla="*/ 702 w 932"/>
                <a:gd name="T49" fmla="*/ 301 h 875"/>
                <a:gd name="T50" fmla="*/ 723 w 932"/>
                <a:gd name="T51" fmla="*/ 322 h 875"/>
                <a:gd name="T52" fmla="*/ 741 w 932"/>
                <a:gd name="T53" fmla="*/ 348 h 875"/>
                <a:gd name="T54" fmla="*/ 762 w 932"/>
                <a:gd name="T55" fmla="*/ 370 h 875"/>
                <a:gd name="T56" fmla="*/ 779 w 932"/>
                <a:gd name="T57" fmla="*/ 396 h 875"/>
                <a:gd name="T58" fmla="*/ 797 w 932"/>
                <a:gd name="T59" fmla="*/ 422 h 875"/>
                <a:gd name="T60" fmla="*/ 814 w 932"/>
                <a:gd name="T61" fmla="*/ 447 h 875"/>
                <a:gd name="T62" fmla="*/ 827 w 932"/>
                <a:gd name="T63" fmla="*/ 477 h 875"/>
                <a:gd name="T64" fmla="*/ 844 w 932"/>
                <a:gd name="T65" fmla="*/ 503 h 875"/>
                <a:gd name="T66" fmla="*/ 857 w 932"/>
                <a:gd name="T67" fmla="*/ 529 h 875"/>
                <a:gd name="T68" fmla="*/ 866 w 932"/>
                <a:gd name="T69" fmla="*/ 559 h 875"/>
                <a:gd name="T70" fmla="*/ 879 w 932"/>
                <a:gd name="T71" fmla="*/ 589 h 875"/>
                <a:gd name="T72" fmla="*/ 887 w 932"/>
                <a:gd name="T73" fmla="*/ 615 h 875"/>
                <a:gd name="T74" fmla="*/ 896 w 932"/>
                <a:gd name="T75" fmla="*/ 645 h 875"/>
                <a:gd name="T76" fmla="*/ 905 w 932"/>
                <a:gd name="T77" fmla="*/ 676 h 875"/>
                <a:gd name="T78" fmla="*/ 913 w 932"/>
                <a:gd name="T79" fmla="*/ 706 h 875"/>
                <a:gd name="T80" fmla="*/ 918 w 932"/>
                <a:gd name="T81" fmla="*/ 735 h 875"/>
                <a:gd name="T82" fmla="*/ 922 w 932"/>
                <a:gd name="T83" fmla="*/ 766 h 875"/>
                <a:gd name="T84" fmla="*/ 926 w 932"/>
                <a:gd name="T85" fmla="*/ 796 h 875"/>
                <a:gd name="T86" fmla="*/ 926 w 932"/>
                <a:gd name="T87" fmla="*/ 826 h 875"/>
                <a:gd name="T88" fmla="*/ 931 w 932"/>
                <a:gd name="T89" fmla="*/ 856 h 875"/>
                <a:gd name="T90" fmla="*/ 0 w 932"/>
                <a:gd name="T91" fmla="*/ 874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875">
                  <a:moveTo>
                    <a:pt x="0" y="0"/>
                  </a:moveTo>
                  <a:lnTo>
                    <a:pt x="17" y="0"/>
                  </a:lnTo>
                  <a:lnTo>
                    <a:pt x="30" y="0"/>
                  </a:lnTo>
                  <a:lnTo>
                    <a:pt x="47" y="0"/>
                  </a:lnTo>
                  <a:lnTo>
                    <a:pt x="64" y="0"/>
                  </a:lnTo>
                  <a:lnTo>
                    <a:pt x="82" y="4"/>
                  </a:lnTo>
                  <a:lnTo>
                    <a:pt x="94" y="4"/>
                  </a:lnTo>
                  <a:lnTo>
                    <a:pt x="112" y="4"/>
                  </a:lnTo>
                  <a:lnTo>
                    <a:pt x="129" y="8"/>
                  </a:lnTo>
                  <a:lnTo>
                    <a:pt x="146" y="8"/>
                  </a:lnTo>
                  <a:lnTo>
                    <a:pt x="159" y="12"/>
                  </a:lnTo>
                  <a:lnTo>
                    <a:pt x="176" y="12"/>
                  </a:lnTo>
                  <a:lnTo>
                    <a:pt x="194" y="17"/>
                  </a:lnTo>
                  <a:lnTo>
                    <a:pt x="207" y="21"/>
                  </a:lnTo>
                  <a:lnTo>
                    <a:pt x="224" y="25"/>
                  </a:lnTo>
                  <a:lnTo>
                    <a:pt x="241" y="30"/>
                  </a:lnTo>
                  <a:lnTo>
                    <a:pt x="253" y="34"/>
                  </a:lnTo>
                  <a:lnTo>
                    <a:pt x="271" y="38"/>
                  </a:lnTo>
                  <a:lnTo>
                    <a:pt x="288" y="43"/>
                  </a:lnTo>
                  <a:lnTo>
                    <a:pt x="301" y="47"/>
                  </a:lnTo>
                  <a:lnTo>
                    <a:pt x="318" y="51"/>
                  </a:lnTo>
                  <a:lnTo>
                    <a:pt x="331" y="56"/>
                  </a:lnTo>
                  <a:lnTo>
                    <a:pt x="348" y="64"/>
                  </a:lnTo>
                  <a:lnTo>
                    <a:pt x="361" y="69"/>
                  </a:lnTo>
                  <a:lnTo>
                    <a:pt x="379" y="73"/>
                  </a:lnTo>
                  <a:lnTo>
                    <a:pt x="392" y="82"/>
                  </a:lnTo>
                  <a:lnTo>
                    <a:pt x="405" y="86"/>
                  </a:lnTo>
                  <a:lnTo>
                    <a:pt x="422" y="94"/>
                  </a:lnTo>
                  <a:lnTo>
                    <a:pt x="435" y="103"/>
                  </a:lnTo>
                  <a:lnTo>
                    <a:pt x="448" y="107"/>
                  </a:lnTo>
                  <a:lnTo>
                    <a:pt x="465" y="116"/>
                  </a:lnTo>
                  <a:lnTo>
                    <a:pt x="478" y="124"/>
                  </a:lnTo>
                  <a:lnTo>
                    <a:pt x="491" y="133"/>
                  </a:lnTo>
                  <a:lnTo>
                    <a:pt x="504" y="137"/>
                  </a:lnTo>
                  <a:lnTo>
                    <a:pt x="521" y="146"/>
                  </a:lnTo>
                  <a:lnTo>
                    <a:pt x="534" y="154"/>
                  </a:lnTo>
                  <a:lnTo>
                    <a:pt x="547" y="167"/>
                  </a:lnTo>
                  <a:lnTo>
                    <a:pt x="560" y="176"/>
                  </a:lnTo>
                  <a:lnTo>
                    <a:pt x="573" y="184"/>
                  </a:lnTo>
                  <a:lnTo>
                    <a:pt x="586" y="193"/>
                  </a:lnTo>
                  <a:lnTo>
                    <a:pt x="599" y="202"/>
                  </a:lnTo>
                  <a:lnTo>
                    <a:pt x="607" y="215"/>
                  </a:lnTo>
                  <a:lnTo>
                    <a:pt x="620" y="223"/>
                  </a:lnTo>
                  <a:lnTo>
                    <a:pt x="633" y="232"/>
                  </a:lnTo>
                  <a:lnTo>
                    <a:pt x="646" y="245"/>
                  </a:lnTo>
                  <a:lnTo>
                    <a:pt x="655" y="253"/>
                  </a:lnTo>
                  <a:lnTo>
                    <a:pt x="668" y="266"/>
                  </a:lnTo>
                  <a:lnTo>
                    <a:pt x="681" y="275"/>
                  </a:lnTo>
                  <a:lnTo>
                    <a:pt x="689" y="288"/>
                  </a:lnTo>
                  <a:lnTo>
                    <a:pt x="702" y="301"/>
                  </a:lnTo>
                  <a:lnTo>
                    <a:pt x="710" y="310"/>
                  </a:lnTo>
                  <a:lnTo>
                    <a:pt x="723" y="322"/>
                  </a:lnTo>
                  <a:lnTo>
                    <a:pt x="732" y="335"/>
                  </a:lnTo>
                  <a:lnTo>
                    <a:pt x="741" y="348"/>
                  </a:lnTo>
                  <a:lnTo>
                    <a:pt x="749" y="357"/>
                  </a:lnTo>
                  <a:lnTo>
                    <a:pt x="762" y="370"/>
                  </a:lnTo>
                  <a:lnTo>
                    <a:pt x="771" y="383"/>
                  </a:lnTo>
                  <a:lnTo>
                    <a:pt x="779" y="396"/>
                  </a:lnTo>
                  <a:lnTo>
                    <a:pt x="788" y="409"/>
                  </a:lnTo>
                  <a:lnTo>
                    <a:pt x="797" y="422"/>
                  </a:lnTo>
                  <a:lnTo>
                    <a:pt x="805" y="434"/>
                  </a:lnTo>
                  <a:lnTo>
                    <a:pt x="814" y="447"/>
                  </a:lnTo>
                  <a:lnTo>
                    <a:pt x="818" y="460"/>
                  </a:lnTo>
                  <a:lnTo>
                    <a:pt x="827" y="477"/>
                  </a:lnTo>
                  <a:lnTo>
                    <a:pt x="836" y="490"/>
                  </a:lnTo>
                  <a:lnTo>
                    <a:pt x="844" y="503"/>
                  </a:lnTo>
                  <a:lnTo>
                    <a:pt x="848" y="516"/>
                  </a:lnTo>
                  <a:lnTo>
                    <a:pt x="857" y="529"/>
                  </a:lnTo>
                  <a:lnTo>
                    <a:pt x="861" y="546"/>
                  </a:lnTo>
                  <a:lnTo>
                    <a:pt x="866" y="559"/>
                  </a:lnTo>
                  <a:lnTo>
                    <a:pt x="874" y="572"/>
                  </a:lnTo>
                  <a:lnTo>
                    <a:pt x="879" y="589"/>
                  </a:lnTo>
                  <a:lnTo>
                    <a:pt x="883" y="602"/>
                  </a:lnTo>
                  <a:lnTo>
                    <a:pt x="887" y="615"/>
                  </a:lnTo>
                  <a:lnTo>
                    <a:pt x="892" y="633"/>
                  </a:lnTo>
                  <a:lnTo>
                    <a:pt x="896" y="645"/>
                  </a:lnTo>
                  <a:lnTo>
                    <a:pt x="900" y="663"/>
                  </a:lnTo>
                  <a:lnTo>
                    <a:pt x="905" y="676"/>
                  </a:lnTo>
                  <a:lnTo>
                    <a:pt x="909" y="693"/>
                  </a:lnTo>
                  <a:lnTo>
                    <a:pt x="913" y="706"/>
                  </a:lnTo>
                  <a:lnTo>
                    <a:pt x="913" y="719"/>
                  </a:lnTo>
                  <a:lnTo>
                    <a:pt x="918" y="735"/>
                  </a:lnTo>
                  <a:lnTo>
                    <a:pt x="922" y="748"/>
                  </a:lnTo>
                  <a:lnTo>
                    <a:pt x="922" y="766"/>
                  </a:lnTo>
                  <a:lnTo>
                    <a:pt x="926" y="783"/>
                  </a:lnTo>
                  <a:lnTo>
                    <a:pt x="926" y="796"/>
                  </a:lnTo>
                  <a:lnTo>
                    <a:pt x="926" y="813"/>
                  </a:lnTo>
                  <a:lnTo>
                    <a:pt x="926" y="826"/>
                  </a:lnTo>
                  <a:lnTo>
                    <a:pt x="931" y="843"/>
                  </a:lnTo>
                  <a:lnTo>
                    <a:pt x="931" y="856"/>
                  </a:lnTo>
                  <a:lnTo>
                    <a:pt x="931" y="874"/>
                  </a:lnTo>
                  <a:lnTo>
                    <a:pt x="0" y="874"/>
                  </a:lnTo>
                  <a:lnTo>
                    <a:pt x="0" y="0"/>
                  </a:lnTo>
                </a:path>
              </a:pathLst>
            </a:custGeom>
            <a:solidFill>
              <a:srgbClr val="969696">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05" name="AutoShape 13"/>
            <p:cNvSpPr>
              <a:spLocks noChangeArrowheads="1"/>
            </p:cNvSpPr>
            <p:nvPr/>
          </p:nvSpPr>
          <p:spPr bwMode="auto">
            <a:xfrm flipH="1">
              <a:off x="4659" y="1640"/>
              <a:ext cx="917" cy="87"/>
            </a:xfrm>
            <a:prstGeom prst="parallelogram">
              <a:avLst>
                <a:gd name="adj" fmla="val 0"/>
              </a:avLst>
            </a:prstGeom>
            <a:gradFill rotWithShape="0">
              <a:gsLst>
                <a:gs pos="0">
                  <a:srgbClr val="FF9900"/>
                </a:gs>
                <a:gs pos="100000">
                  <a:srgbClr val="CC3300"/>
                </a:gs>
              </a:gsLst>
              <a:lin ang="0" scaled="1"/>
            </a:gradFill>
            <a:ln w="12700">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6" name="Freeform 14"/>
            <p:cNvSpPr>
              <a:spLocks/>
            </p:cNvSpPr>
            <p:nvPr/>
          </p:nvSpPr>
          <p:spPr bwMode="auto">
            <a:xfrm>
              <a:off x="4648" y="793"/>
              <a:ext cx="935" cy="875"/>
            </a:xfrm>
            <a:custGeom>
              <a:avLst/>
              <a:gdLst>
                <a:gd name="T0" fmla="*/ 17 w 935"/>
                <a:gd name="T1" fmla="*/ 0 h 875"/>
                <a:gd name="T2" fmla="*/ 47 w 935"/>
                <a:gd name="T3" fmla="*/ 0 h 875"/>
                <a:gd name="T4" fmla="*/ 82 w 935"/>
                <a:gd name="T5" fmla="*/ 4 h 875"/>
                <a:gd name="T6" fmla="*/ 112 w 935"/>
                <a:gd name="T7" fmla="*/ 4 h 875"/>
                <a:gd name="T8" fmla="*/ 147 w 935"/>
                <a:gd name="T9" fmla="*/ 8 h 875"/>
                <a:gd name="T10" fmla="*/ 177 w 935"/>
                <a:gd name="T11" fmla="*/ 12 h 875"/>
                <a:gd name="T12" fmla="*/ 207 w 935"/>
                <a:gd name="T13" fmla="*/ 21 h 875"/>
                <a:gd name="T14" fmla="*/ 241 w 935"/>
                <a:gd name="T15" fmla="*/ 30 h 875"/>
                <a:gd name="T16" fmla="*/ 272 w 935"/>
                <a:gd name="T17" fmla="*/ 38 h 875"/>
                <a:gd name="T18" fmla="*/ 302 w 935"/>
                <a:gd name="T19" fmla="*/ 47 h 875"/>
                <a:gd name="T20" fmla="*/ 332 w 935"/>
                <a:gd name="T21" fmla="*/ 56 h 875"/>
                <a:gd name="T22" fmla="*/ 363 w 935"/>
                <a:gd name="T23" fmla="*/ 69 h 875"/>
                <a:gd name="T24" fmla="*/ 393 w 935"/>
                <a:gd name="T25" fmla="*/ 82 h 875"/>
                <a:gd name="T26" fmla="*/ 423 w 935"/>
                <a:gd name="T27" fmla="*/ 94 h 875"/>
                <a:gd name="T28" fmla="*/ 449 w 935"/>
                <a:gd name="T29" fmla="*/ 107 h 875"/>
                <a:gd name="T30" fmla="*/ 479 w 935"/>
                <a:gd name="T31" fmla="*/ 124 h 875"/>
                <a:gd name="T32" fmla="*/ 505 w 935"/>
                <a:gd name="T33" fmla="*/ 137 h 875"/>
                <a:gd name="T34" fmla="*/ 536 w 935"/>
                <a:gd name="T35" fmla="*/ 154 h 875"/>
                <a:gd name="T36" fmla="*/ 562 w 935"/>
                <a:gd name="T37" fmla="*/ 176 h 875"/>
                <a:gd name="T38" fmla="*/ 588 w 935"/>
                <a:gd name="T39" fmla="*/ 193 h 875"/>
                <a:gd name="T40" fmla="*/ 609 w 935"/>
                <a:gd name="T41" fmla="*/ 215 h 875"/>
                <a:gd name="T42" fmla="*/ 635 w 935"/>
                <a:gd name="T43" fmla="*/ 232 h 875"/>
                <a:gd name="T44" fmla="*/ 657 w 935"/>
                <a:gd name="T45" fmla="*/ 253 h 875"/>
                <a:gd name="T46" fmla="*/ 683 w 935"/>
                <a:gd name="T47" fmla="*/ 275 h 875"/>
                <a:gd name="T48" fmla="*/ 704 w 935"/>
                <a:gd name="T49" fmla="*/ 301 h 875"/>
                <a:gd name="T50" fmla="*/ 726 w 935"/>
                <a:gd name="T51" fmla="*/ 322 h 875"/>
                <a:gd name="T52" fmla="*/ 743 w 935"/>
                <a:gd name="T53" fmla="*/ 348 h 875"/>
                <a:gd name="T54" fmla="*/ 765 w 935"/>
                <a:gd name="T55" fmla="*/ 370 h 875"/>
                <a:gd name="T56" fmla="*/ 782 w 935"/>
                <a:gd name="T57" fmla="*/ 396 h 875"/>
                <a:gd name="T58" fmla="*/ 799 w 935"/>
                <a:gd name="T59" fmla="*/ 422 h 875"/>
                <a:gd name="T60" fmla="*/ 817 w 935"/>
                <a:gd name="T61" fmla="*/ 447 h 875"/>
                <a:gd name="T62" fmla="*/ 830 w 935"/>
                <a:gd name="T63" fmla="*/ 477 h 875"/>
                <a:gd name="T64" fmla="*/ 847 w 935"/>
                <a:gd name="T65" fmla="*/ 503 h 875"/>
                <a:gd name="T66" fmla="*/ 860 w 935"/>
                <a:gd name="T67" fmla="*/ 529 h 875"/>
                <a:gd name="T68" fmla="*/ 869 w 935"/>
                <a:gd name="T69" fmla="*/ 559 h 875"/>
                <a:gd name="T70" fmla="*/ 882 w 935"/>
                <a:gd name="T71" fmla="*/ 589 h 875"/>
                <a:gd name="T72" fmla="*/ 890 w 935"/>
                <a:gd name="T73" fmla="*/ 615 h 875"/>
                <a:gd name="T74" fmla="*/ 899 w 935"/>
                <a:gd name="T75" fmla="*/ 645 h 875"/>
                <a:gd name="T76" fmla="*/ 908 w 935"/>
                <a:gd name="T77" fmla="*/ 676 h 875"/>
                <a:gd name="T78" fmla="*/ 916 w 935"/>
                <a:gd name="T79" fmla="*/ 706 h 875"/>
                <a:gd name="T80" fmla="*/ 921 w 935"/>
                <a:gd name="T81" fmla="*/ 735 h 875"/>
                <a:gd name="T82" fmla="*/ 925 w 935"/>
                <a:gd name="T83" fmla="*/ 766 h 875"/>
                <a:gd name="T84" fmla="*/ 929 w 935"/>
                <a:gd name="T85" fmla="*/ 796 h 875"/>
                <a:gd name="T86" fmla="*/ 929 w 935"/>
                <a:gd name="T87" fmla="*/ 826 h 875"/>
                <a:gd name="T88" fmla="*/ 934 w 935"/>
                <a:gd name="T89" fmla="*/ 856 h 875"/>
                <a:gd name="T90" fmla="*/ 0 w 935"/>
                <a:gd name="T91" fmla="*/ 874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5" h="875">
                  <a:moveTo>
                    <a:pt x="0" y="0"/>
                  </a:moveTo>
                  <a:lnTo>
                    <a:pt x="17" y="0"/>
                  </a:lnTo>
                  <a:lnTo>
                    <a:pt x="30" y="0"/>
                  </a:lnTo>
                  <a:lnTo>
                    <a:pt x="47" y="0"/>
                  </a:lnTo>
                  <a:lnTo>
                    <a:pt x="64" y="0"/>
                  </a:lnTo>
                  <a:lnTo>
                    <a:pt x="82" y="4"/>
                  </a:lnTo>
                  <a:lnTo>
                    <a:pt x="95" y="4"/>
                  </a:lnTo>
                  <a:lnTo>
                    <a:pt x="112" y="4"/>
                  </a:lnTo>
                  <a:lnTo>
                    <a:pt x="129" y="8"/>
                  </a:lnTo>
                  <a:lnTo>
                    <a:pt x="147" y="8"/>
                  </a:lnTo>
                  <a:lnTo>
                    <a:pt x="160" y="12"/>
                  </a:lnTo>
                  <a:lnTo>
                    <a:pt x="177" y="12"/>
                  </a:lnTo>
                  <a:lnTo>
                    <a:pt x="194" y="17"/>
                  </a:lnTo>
                  <a:lnTo>
                    <a:pt x="207" y="21"/>
                  </a:lnTo>
                  <a:lnTo>
                    <a:pt x="225" y="25"/>
                  </a:lnTo>
                  <a:lnTo>
                    <a:pt x="241" y="30"/>
                  </a:lnTo>
                  <a:lnTo>
                    <a:pt x="254" y="34"/>
                  </a:lnTo>
                  <a:lnTo>
                    <a:pt x="272" y="38"/>
                  </a:lnTo>
                  <a:lnTo>
                    <a:pt x="289" y="43"/>
                  </a:lnTo>
                  <a:lnTo>
                    <a:pt x="302" y="47"/>
                  </a:lnTo>
                  <a:lnTo>
                    <a:pt x="319" y="51"/>
                  </a:lnTo>
                  <a:lnTo>
                    <a:pt x="332" y="56"/>
                  </a:lnTo>
                  <a:lnTo>
                    <a:pt x="350" y="64"/>
                  </a:lnTo>
                  <a:lnTo>
                    <a:pt x="363" y="69"/>
                  </a:lnTo>
                  <a:lnTo>
                    <a:pt x="380" y="73"/>
                  </a:lnTo>
                  <a:lnTo>
                    <a:pt x="393" y="82"/>
                  </a:lnTo>
                  <a:lnTo>
                    <a:pt x="406" y="86"/>
                  </a:lnTo>
                  <a:lnTo>
                    <a:pt x="423" y="94"/>
                  </a:lnTo>
                  <a:lnTo>
                    <a:pt x="436" y="103"/>
                  </a:lnTo>
                  <a:lnTo>
                    <a:pt x="449" y="107"/>
                  </a:lnTo>
                  <a:lnTo>
                    <a:pt x="467" y="116"/>
                  </a:lnTo>
                  <a:lnTo>
                    <a:pt x="479" y="124"/>
                  </a:lnTo>
                  <a:lnTo>
                    <a:pt x="492" y="133"/>
                  </a:lnTo>
                  <a:lnTo>
                    <a:pt x="505" y="137"/>
                  </a:lnTo>
                  <a:lnTo>
                    <a:pt x="523" y="146"/>
                  </a:lnTo>
                  <a:lnTo>
                    <a:pt x="536" y="154"/>
                  </a:lnTo>
                  <a:lnTo>
                    <a:pt x="549" y="167"/>
                  </a:lnTo>
                  <a:lnTo>
                    <a:pt x="562" y="176"/>
                  </a:lnTo>
                  <a:lnTo>
                    <a:pt x="575" y="184"/>
                  </a:lnTo>
                  <a:lnTo>
                    <a:pt x="588" y="193"/>
                  </a:lnTo>
                  <a:lnTo>
                    <a:pt x="601" y="202"/>
                  </a:lnTo>
                  <a:lnTo>
                    <a:pt x="609" y="215"/>
                  </a:lnTo>
                  <a:lnTo>
                    <a:pt x="622" y="223"/>
                  </a:lnTo>
                  <a:lnTo>
                    <a:pt x="635" y="232"/>
                  </a:lnTo>
                  <a:lnTo>
                    <a:pt x="648" y="245"/>
                  </a:lnTo>
                  <a:lnTo>
                    <a:pt x="657" y="253"/>
                  </a:lnTo>
                  <a:lnTo>
                    <a:pt x="670" y="266"/>
                  </a:lnTo>
                  <a:lnTo>
                    <a:pt x="683" y="275"/>
                  </a:lnTo>
                  <a:lnTo>
                    <a:pt x="692" y="288"/>
                  </a:lnTo>
                  <a:lnTo>
                    <a:pt x="704" y="301"/>
                  </a:lnTo>
                  <a:lnTo>
                    <a:pt x="713" y="310"/>
                  </a:lnTo>
                  <a:lnTo>
                    <a:pt x="726" y="322"/>
                  </a:lnTo>
                  <a:lnTo>
                    <a:pt x="734" y="335"/>
                  </a:lnTo>
                  <a:lnTo>
                    <a:pt x="743" y="348"/>
                  </a:lnTo>
                  <a:lnTo>
                    <a:pt x="752" y="357"/>
                  </a:lnTo>
                  <a:lnTo>
                    <a:pt x="765" y="370"/>
                  </a:lnTo>
                  <a:lnTo>
                    <a:pt x="773" y="383"/>
                  </a:lnTo>
                  <a:lnTo>
                    <a:pt x="782" y="396"/>
                  </a:lnTo>
                  <a:lnTo>
                    <a:pt x="791" y="409"/>
                  </a:lnTo>
                  <a:lnTo>
                    <a:pt x="799" y="422"/>
                  </a:lnTo>
                  <a:lnTo>
                    <a:pt x="808" y="434"/>
                  </a:lnTo>
                  <a:lnTo>
                    <a:pt x="817" y="447"/>
                  </a:lnTo>
                  <a:lnTo>
                    <a:pt x="821" y="460"/>
                  </a:lnTo>
                  <a:lnTo>
                    <a:pt x="830" y="477"/>
                  </a:lnTo>
                  <a:lnTo>
                    <a:pt x="838" y="490"/>
                  </a:lnTo>
                  <a:lnTo>
                    <a:pt x="847" y="503"/>
                  </a:lnTo>
                  <a:lnTo>
                    <a:pt x="851" y="516"/>
                  </a:lnTo>
                  <a:lnTo>
                    <a:pt x="860" y="529"/>
                  </a:lnTo>
                  <a:lnTo>
                    <a:pt x="864" y="546"/>
                  </a:lnTo>
                  <a:lnTo>
                    <a:pt x="869" y="559"/>
                  </a:lnTo>
                  <a:lnTo>
                    <a:pt x="877" y="572"/>
                  </a:lnTo>
                  <a:lnTo>
                    <a:pt x="882" y="589"/>
                  </a:lnTo>
                  <a:lnTo>
                    <a:pt x="886" y="602"/>
                  </a:lnTo>
                  <a:lnTo>
                    <a:pt x="890" y="615"/>
                  </a:lnTo>
                  <a:lnTo>
                    <a:pt x="895" y="633"/>
                  </a:lnTo>
                  <a:lnTo>
                    <a:pt x="899" y="645"/>
                  </a:lnTo>
                  <a:lnTo>
                    <a:pt x="903" y="663"/>
                  </a:lnTo>
                  <a:lnTo>
                    <a:pt x="908" y="676"/>
                  </a:lnTo>
                  <a:lnTo>
                    <a:pt x="912" y="693"/>
                  </a:lnTo>
                  <a:lnTo>
                    <a:pt x="916" y="706"/>
                  </a:lnTo>
                  <a:lnTo>
                    <a:pt x="916" y="719"/>
                  </a:lnTo>
                  <a:lnTo>
                    <a:pt x="921" y="735"/>
                  </a:lnTo>
                  <a:lnTo>
                    <a:pt x="925" y="748"/>
                  </a:lnTo>
                  <a:lnTo>
                    <a:pt x="925" y="766"/>
                  </a:lnTo>
                  <a:lnTo>
                    <a:pt x="929" y="783"/>
                  </a:lnTo>
                  <a:lnTo>
                    <a:pt x="929" y="796"/>
                  </a:lnTo>
                  <a:lnTo>
                    <a:pt x="929" y="813"/>
                  </a:lnTo>
                  <a:lnTo>
                    <a:pt x="929" y="826"/>
                  </a:lnTo>
                  <a:lnTo>
                    <a:pt x="934" y="843"/>
                  </a:lnTo>
                  <a:lnTo>
                    <a:pt x="934" y="856"/>
                  </a:lnTo>
                  <a:lnTo>
                    <a:pt x="934" y="874"/>
                  </a:lnTo>
                  <a:lnTo>
                    <a:pt x="0" y="874"/>
                  </a:lnTo>
                  <a:lnTo>
                    <a:pt x="0" y="0"/>
                  </a:lnTo>
                </a:path>
              </a:pathLst>
            </a:custGeom>
            <a:gradFill rotWithShape="0">
              <a:gsLst>
                <a:gs pos="0">
                  <a:srgbClr val="FF9900"/>
                </a:gs>
                <a:gs pos="100000">
                  <a:srgbClr val="FFFF00"/>
                </a:gs>
              </a:gsLst>
              <a:lin ang="18900000" scaled="1"/>
            </a:gradFill>
            <a:ln w="12700" cap="rnd" cmpd="sng">
              <a:solidFill>
                <a:srgbClr val="CC33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0607" name="Group 15"/>
          <p:cNvGrpSpPr>
            <a:grpSpLocks/>
          </p:cNvGrpSpPr>
          <p:nvPr/>
        </p:nvGrpSpPr>
        <p:grpSpPr bwMode="auto">
          <a:xfrm>
            <a:off x="4368800" y="4133850"/>
            <a:ext cx="1965325" cy="1935163"/>
            <a:chOff x="4648" y="1659"/>
            <a:chExt cx="986" cy="982"/>
          </a:xfrm>
        </p:grpSpPr>
        <p:sp>
          <p:nvSpPr>
            <p:cNvPr id="110608" name="Freeform 16"/>
            <p:cNvSpPr>
              <a:spLocks/>
            </p:cNvSpPr>
            <p:nvPr/>
          </p:nvSpPr>
          <p:spPr bwMode="auto">
            <a:xfrm>
              <a:off x="4702" y="1764"/>
              <a:ext cx="932" cy="877"/>
            </a:xfrm>
            <a:custGeom>
              <a:avLst/>
              <a:gdLst>
                <a:gd name="T0" fmla="*/ 931 w 932"/>
                <a:gd name="T1" fmla="*/ 12 h 877"/>
                <a:gd name="T2" fmla="*/ 926 w 932"/>
                <a:gd name="T3" fmla="*/ 43 h 877"/>
                <a:gd name="T4" fmla="*/ 926 w 932"/>
                <a:gd name="T5" fmla="*/ 73 h 877"/>
                <a:gd name="T6" fmla="*/ 922 w 932"/>
                <a:gd name="T7" fmla="*/ 103 h 877"/>
                <a:gd name="T8" fmla="*/ 918 w 932"/>
                <a:gd name="T9" fmla="*/ 138 h 877"/>
                <a:gd name="T10" fmla="*/ 913 w 932"/>
                <a:gd name="T11" fmla="*/ 164 h 877"/>
                <a:gd name="T12" fmla="*/ 905 w 932"/>
                <a:gd name="T13" fmla="*/ 193 h 877"/>
                <a:gd name="T14" fmla="*/ 896 w 932"/>
                <a:gd name="T15" fmla="*/ 224 h 877"/>
                <a:gd name="T16" fmla="*/ 887 w 932"/>
                <a:gd name="T17" fmla="*/ 254 h 877"/>
                <a:gd name="T18" fmla="*/ 879 w 932"/>
                <a:gd name="T19" fmla="*/ 284 h 877"/>
                <a:gd name="T20" fmla="*/ 866 w 932"/>
                <a:gd name="T21" fmla="*/ 315 h 877"/>
                <a:gd name="T22" fmla="*/ 857 w 932"/>
                <a:gd name="T23" fmla="*/ 341 h 877"/>
                <a:gd name="T24" fmla="*/ 844 w 932"/>
                <a:gd name="T25" fmla="*/ 371 h 877"/>
                <a:gd name="T26" fmla="*/ 827 w 932"/>
                <a:gd name="T27" fmla="*/ 397 h 877"/>
                <a:gd name="T28" fmla="*/ 814 w 932"/>
                <a:gd name="T29" fmla="*/ 423 h 877"/>
                <a:gd name="T30" fmla="*/ 797 w 932"/>
                <a:gd name="T31" fmla="*/ 449 h 877"/>
                <a:gd name="T32" fmla="*/ 779 w 932"/>
                <a:gd name="T33" fmla="*/ 475 h 877"/>
                <a:gd name="T34" fmla="*/ 762 w 932"/>
                <a:gd name="T35" fmla="*/ 500 h 877"/>
                <a:gd name="T36" fmla="*/ 741 w 932"/>
                <a:gd name="T37" fmla="*/ 526 h 877"/>
                <a:gd name="T38" fmla="*/ 723 w 932"/>
                <a:gd name="T39" fmla="*/ 552 h 877"/>
                <a:gd name="T40" fmla="*/ 702 w 932"/>
                <a:gd name="T41" fmla="*/ 573 h 877"/>
                <a:gd name="T42" fmla="*/ 681 w 932"/>
                <a:gd name="T43" fmla="*/ 595 h 877"/>
                <a:gd name="T44" fmla="*/ 655 w 932"/>
                <a:gd name="T45" fmla="*/ 617 h 877"/>
                <a:gd name="T46" fmla="*/ 633 w 932"/>
                <a:gd name="T47" fmla="*/ 638 h 877"/>
                <a:gd name="T48" fmla="*/ 607 w 932"/>
                <a:gd name="T49" fmla="*/ 660 h 877"/>
                <a:gd name="T50" fmla="*/ 586 w 932"/>
                <a:gd name="T51" fmla="*/ 682 h 877"/>
                <a:gd name="T52" fmla="*/ 560 w 932"/>
                <a:gd name="T53" fmla="*/ 699 h 877"/>
                <a:gd name="T54" fmla="*/ 534 w 932"/>
                <a:gd name="T55" fmla="*/ 716 h 877"/>
                <a:gd name="T56" fmla="*/ 504 w 932"/>
                <a:gd name="T57" fmla="*/ 733 h 877"/>
                <a:gd name="T58" fmla="*/ 478 w 932"/>
                <a:gd name="T59" fmla="*/ 751 h 877"/>
                <a:gd name="T60" fmla="*/ 448 w 932"/>
                <a:gd name="T61" fmla="*/ 764 h 877"/>
                <a:gd name="T62" fmla="*/ 422 w 932"/>
                <a:gd name="T63" fmla="*/ 781 h 877"/>
                <a:gd name="T64" fmla="*/ 392 w 932"/>
                <a:gd name="T65" fmla="*/ 793 h 877"/>
                <a:gd name="T66" fmla="*/ 361 w 932"/>
                <a:gd name="T67" fmla="*/ 806 h 877"/>
                <a:gd name="T68" fmla="*/ 331 w 932"/>
                <a:gd name="T69" fmla="*/ 815 h 877"/>
                <a:gd name="T70" fmla="*/ 301 w 932"/>
                <a:gd name="T71" fmla="*/ 828 h 877"/>
                <a:gd name="T72" fmla="*/ 271 w 932"/>
                <a:gd name="T73" fmla="*/ 837 h 877"/>
                <a:gd name="T74" fmla="*/ 241 w 932"/>
                <a:gd name="T75" fmla="*/ 845 h 877"/>
                <a:gd name="T76" fmla="*/ 207 w 932"/>
                <a:gd name="T77" fmla="*/ 854 h 877"/>
                <a:gd name="T78" fmla="*/ 176 w 932"/>
                <a:gd name="T79" fmla="*/ 858 h 877"/>
                <a:gd name="T80" fmla="*/ 146 w 932"/>
                <a:gd name="T81" fmla="*/ 863 h 877"/>
                <a:gd name="T82" fmla="*/ 112 w 932"/>
                <a:gd name="T83" fmla="*/ 867 h 877"/>
                <a:gd name="T84" fmla="*/ 82 w 932"/>
                <a:gd name="T85" fmla="*/ 871 h 877"/>
                <a:gd name="T86" fmla="*/ 47 w 932"/>
                <a:gd name="T87" fmla="*/ 871 h 877"/>
                <a:gd name="T88" fmla="*/ 17 w 932"/>
                <a:gd name="T89" fmla="*/ 876 h 877"/>
                <a:gd name="T90" fmla="*/ 0 w 932"/>
                <a:gd name="T91" fmla="*/ 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2" h="877">
                  <a:moveTo>
                    <a:pt x="931" y="0"/>
                  </a:moveTo>
                  <a:lnTo>
                    <a:pt x="931" y="12"/>
                  </a:lnTo>
                  <a:lnTo>
                    <a:pt x="931" y="30"/>
                  </a:lnTo>
                  <a:lnTo>
                    <a:pt x="926" y="43"/>
                  </a:lnTo>
                  <a:lnTo>
                    <a:pt x="926" y="60"/>
                  </a:lnTo>
                  <a:lnTo>
                    <a:pt x="926" y="73"/>
                  </a:lnTo>
                  <a:lnTo>
                    <a:pt x="926" y="90"/>
                  </a:lnTo>
                  <a:lnTo>
                    <a:pt x="922" y="103"/>
                  </a:lnTo>
                  <a:lnTo>
                    <a:pt x="922" y="121"/>
                  </a:lnTo>
                  <a:lnTo>
                    <a:pt x="918" y="138"/>
                  </a:lnTo>
                  <a:lnTo>
                    <a:pt x="913" y="151"/>
                  </a:lnTo>
                  <a:lnTo>
                    <a:pt x="913" y="164"/>
                  </a:lnTo>
                  <a:lnTo>
                    <a:pt x="909" y="180"/>
                  </a:lnTo>
                  <a:lnTo>
                    <a:pt x="905" y="193"/>
                  </a:lnTo>
                  <a:lnTo>
                    <a:pt x="900" y="211"/>
                  </a:lnTo>
                  <a:lnTo>
                    <a:pt x="896" y="224"/>
                  </a:lnTo>
                  <a:lnTo>
                    <a:pt x="892" y="241"/>
                  </a:lnTo>
                  <a:lnTo>
                    <a:pt x="887" y="254"/>
                  </a:lnTo>
                  <a:lnTo>
                    <a:pt x="883" y="267"/>
                  </a:lnTo>
                  <a:lnTo>
                    <a:pt x="879" y="284"/>
                  </a:lnTo>
                  <a:lnTo>
                    <a:pt x="874" y="297"/>
                  </a:lnTo>
                  <a:lnTo>
                    <a:pt x="866" y="315"/>
                  </a:lnTo>
                  <a:lnTo>
                    <a:pt x="861" y="328"/>
                  </a:lnTo>
                  <a:lnTo>
                    <a:pt x="857" y="341"/>
                  </a:lnTo>
                  <a:lnTo>
                    <a:pt x="848" y="354"/>
                  </a:lnTo>
                  <a:lnTo>
                    <a:pt x="844" y="371"/>
                  </a:lnTo>
                  <a:lnTo>
                    <a:pt x="836" y="384"/>
                  </a:lnTo>
                  <a:lnTo>
                    <a:pt x="827" y="397"/>
                  </a:lnTo>
                  <a:lnTo>
                    <a:pt x="818" y="410"/>
                  </a:lnTo>
                  <a:lnTo>
                    <a:pt x="814" y="423"/>
                  </a:lnTo>
                  <a:lnTo>
                    <a:pt x="805" y="436"/>
                  </a:lnTo>
                  <a:lnTo>
                    <a:pt x="797" y="449"/>
                  </a:lnTo>
                  <a:lnTo>
                    <a:pt x="788" y="462"/>
                  </a:lnTo>
                  <a:lnTo>
                    <a:pt x="779" y="475"/>
                  </a:lnTo>
                  <a:lnTo>
                    <a:pt x="771" y="487"/>
                  </a:lnTo>
                  <a:lnTo>
                    <a:pt x="762" y="500"/>
                  </a:lnTo>
                  <a:lnTo>
                    <a:pt x="749" y="513"/>
                  </a:lnTo>
                  <a:lnTo>
                    <a:pt x="741" y="526"/>
                  </a:lnTo>
                  <a:lnTo>
                    <a:pt x="732" y="539"/>
                  </a:lnTo>
                  <a:lnTo>
                    <a:pt x="723" y="552"/>
                  </a:lnTo>
                  <a:lnTo>
                    <a:pt x="710" y="560"/>
                  </a:lnTo>
                  <a:lnTo>
                    <a:pt x="702" y="573"/>
                  </a:lnTo>
                  <a:lnTo>
                    <a:pt x="689" y="586"/>
                  </a:lnTo>
                  <a:lnTo>
                    <a:pt x="681" y="595"/>
                  </a:lnTo>
                  <a:lnTo>
                    <a:pt x="668" y="608"/>
                  </a:lnTo>
                  <a:lnTo>
                    <a:pt x="655" y="617"/>
                  </a:lnTo>
                  <a:lnTo>
                    <a:pt x="646" y="630"/>
                  </a:lnTo>
                  <a:lnTo>
                    <a:pt x="633" y="638"/>
                  </a:lnTo>
                  <a:lnTo>
                    <a:pt x="620" y="651"/>
                  </a:lnTo>
                  <a:lnTo>
                    <a:pt x="607" y="660"/>
                  </a:lnTo>
                  <a:lnTo>
                    <a:pt x="599" y="669"/>
                  </a:lnTo>
                  <a:lnTo>
                    <a:pt x="586" y="682"/>
                  </a:lnTo>
                  <a:lnTo>
                    <a:pt x="573" y="690"/>
                  </a:lnTo>
                  <a:lnTo>
                    <a:pt x="560" y="699"/>
                  </a:lnTo>
                  <a:lnTo>
                    <a:pt x="547" y="708"/>
                  </a:lnTo>
                  <a:lnTo>
                    <a:pt x="534" y="716"/>
                  </a:lnTo>
                  <a:lnTo>
                    <a:pt x="521" y="725"/>
                  </a:lnTo>
                  <a:lnTo>
                    <a:pt x="504" y="733"/>
                  </a:lnTo>
                  <a:lnTo>
                    <a:pt x="491" y="742"/>
                  </a:lnTo>
                  <a:lnTo>
                    <a:pt x="478" y="751"/>
                  </a:lnTo>
                  <a:lnTo>
                    <a:pt x="465" y="759"/>
                  </a:lnTo>
                  <a:lnTo>
                    <a:pt x="448" y="764"/>
                  </a:lnTo>
                  <a:lnTo>
                    <a:pt x="435" y="772"/>
                  </a:lnTo>
                  <a:lnTo>
                    <a:pt x="422" y="781"/>
                  </a:lnTo>
                  <a:lnTo>
                    <a:pt x="405" y="785"/>
                  </a:lnTo>
                  <a:lnTo>
                    <a:pt x="392" y="793"/>
                  </a:lnTo>
                  <a:lnTo>
                    <a:pt x="379" y="798"/>
                  </a:lnTo>
                  <a:lnTo>
                    <a:pt x="361" y="806"/>
                  </a:lnTo>
                  <a:lnTo>
                    <a:pt x="348" y="811"/>
                  </a:lnTo>
                  <a:lnTo>
                    <a:pt x="331" y="815"/>
                  </a:lnTo>
                  <a:lnTo>
                    <a:pt x="318" y="824"/>
                  </a:lnTo>
                  <a:lnTo>
                    <a:pt x="301" y="828"/>
                  </a:lnTo>
                  <a:lnTo>
                    <a:pt x="288" y="832"/>
                  </a:lnTo>
                  <a:lnTo>
                    <a:pt x="271" y="837"/>
                  </a:lnTo>
                  <a:lnTo>
                    <a:pt x="253" y="841"/>
                  </a:lnTo>
                  <a:lnTo>
                    <a:pt x="241" y="845"/>
                  </a:lnTo>
                  <a:lnTo>
                    <a:pt x="224" y="850"/>
                  </a:lnTo>
                  <a:lnTo>
                    <a:pt x="207" y="854"/>
                  </a:lnTo>
                  <a:lnTo>
                    <a:pt x="194" y="854"/>
                  </a:lnTo>
                  <a:lnTo>
                    <a:pt x="176" y="858"/>
                  </a:lnTo>
                  <a:lnTo>
                    <a:pt x="159" y="863"/>
                  </a:lnTo>
                  <a:lnTo>
                    <a:pt x="146" y="863"/>
                  </a:lnTo>
                  <a:lnTo>
                    <a:pt x="129" y="867"/>
                  </a:lnTo>
                  <a:lnTo>
                    <a:pt x="112" y="867"/>
                  </a:lnTo>
                  <a:lnTo>
                    <a:pt x="94" y="871"/>
                  </a:lnTo>
                  <a:lnTo>
                    <a:pt x="82" y="871"/>
                  </a:lnTo>
                  <a:lnTo>
                    <a:pt x="64" y="871"/>
                  </a:lnTo>
                  <a:lnTo>
                    <a:pt x="47" y="871"/>
                  </a:lnTo>
                  <a:lnTo>
                    <a:pt x="30" y="876"/>
                  </a:lnTo>
                  <a:lnTo>
                    <a:pt x="17" y="876"/>
                  </a:lnTo>
                  <a:lnTo>
                    <a:pt x="0" y="876"/>
                  </a:lnTo>
                  <a:lnTo>
                    <a:pt x="0" y="0"/>
                  </a:lnTo>
                  <a:lnTo>
                    <a:pt x="931" y="0"/>
                  </a:lnTo>
                </a:path>
              </a:pathLst>
            </a:custGeom>
            <a:solidFill>
              <a:srgbClr val="969696">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09" name="Freeform 17"/>
            <p:cNvSpPr>
              <a:spLocks/>
            </p:cNvSpPr>
            <p:nvPr/>
          </p:nvSpPr>
          <p:spPr bwMode="auto">
            <a:xfrm>
              <a:off x="4650" y="1659"/>
              <a:ext cx="934" cy="903"/>
            </a:xfrm>
            <a:custGeom>
              <a:avLst/>
              <a:gdLst>
                <a:gd name="T0" fmla="*/ 933 w 934"/>
                <a:gd name="T1" fmla="*/ 30 h 903"/>
                <a:gd name="T2" fmla="*/ 928 w 934"/>
                <a:gd name="T3" fmla="*/ 73 h 903"/>
                <a:gd name="T4" fmla="*/ 924 w 934"/>
                <a:gd name="T5" fmla="*/ 121 h 903"/>
                <a:gd name="T6" fmla="*/ 915 w 934"/>
                <a:gd name="T7" fmla="*/ 164 h 903"/>
                <a:gd name="T8" fmla="*/ 902 w 934"/>
                <a:gd name="T9" fmla="*/ 211 h 903"/>
                <a:gd name="T10" fmla="*/ 889 w 934"/>
                <a:gd name="T11" fmla="*/ 254 h 903"/>
                <a:gd name="T12" fmla="*/ 876 w 934"/>
                <a:gd name="T13" fmla="*/ 297 h 903"/>
                <a:gd name="T14" fmla="*/ 859 w 934"/>
                <a:gd name="T15" fmla="*/ 341 h 903"/>
                <a:gd name="T16" fmla="*/ 837 w 934"/>
                <a:gd name="T17" fmla="*/ 384 h 903"/>
                <a:gd name="T18" fmla="*/ 816 w 934"/>
                <a:gd name="T19" fmla="*/ 423 h 903"/>
                <a:gd name="T20" fmla="*/ 790 w 934"/>
                <a:gd name="T21" fmla="*/ 462 h 903"/>
                <a:gd name="T22" fmla="*/ 764 w 934"/>
                <a:gd name="T23" fmla="*/ 500 h 903"/>
                <a:gd name="T24" fmla="*/ 733 w 934"/>
                <a:gd name="T25" fmla="*/ 539 h 903"/>
                <a:gd name="T26" fmla="*/ 703 w 934"/>
                <a:gd name="T27" fmla="*/ 573 h 903"/>
                <a:gd name="T28" fmla="*/ 669 w 934"/>
                <a:gd name="T29" fmla="*/ 608 h 903"/>
                <a:gd name="T30" fmla="*/ 635 w 934"/>
                <a:gd name="T31" fmla="*/ 638 h 903"/>
                <a:gd name="T32" fmla="*/ 600 w 934"/>
                <a:gd name="T33" fmla="*/ 669 h 903"/>
                <a:gd name="T34" fmla="*/ 561 w 934"/>
                <a:gd name="T35" fmla="*/ 699 h 903"/>
                <a:gd name="T36" fmla="*/ 522 w 934"/>
                <a:gd name="T37" fmla="*/ 725 h 903"/>
                <a:gd name="T38" fmla="*/ 479 w 934"/>
                <a:gd name="T39" fmla="*/ 751 h 903"/>
                <a:gd name="T40" fmla="*/ 436 w 934"/>
                <a:gd name="T41" fmla="*/ 772 h 903"/>
                <a:gd name="T42" fmla="*/ 392 w 934"/>
                <a:gd name="T43" fmla="*/ 793 h 903"/>
                <a:gd name="T44" fmla="*/ 349 w 934"/>
                <a:gd name="T45" fmla="*/ 811 h 903"/>
                <a:gd name="T46" fmla="*/ 302 w 934"/>
                <a:gd name="T47" fmla="*/ 828 h 903"/>
                <a:gd name="T48" fmla="*/ 254 w 934"/>
                <a:gd name="T49" fmla="*/ 841 h 903"/>
                <a:gd name="T50" fmla="*/ 207 w 934"/>
                <a:gd name="T51" fmla="*/ 854 h 903"/>
                <a:gd name="T52" fmla="*/ 160 w 934"/>
                <a:gd name="T53" fmla="*/ 863 h 903"/>
                <a:gd name="T54" fmla="*/ 112 w 934"/>
                <a:gd name="T55" fmla="*/ 867 h 903"/>
                <a:gd name="T56" fmla="*/ 64 w 934"/>
                <a:gd name="T57" fmla="*/ 871 h 903"/>
                <a:gd name="T58" fmla="*/ 17 w 934"/>
                <a:gd name="T59" fmla="*/ 876 h 903"/>
                <a:gd name="T60" fmla="*/ 17 w 934"/>
                <a:gd name="T61" fmla="*/ 902 h 903"/>
                <a:gd name="T62" fmla="*/ 64 w 934"/>
                <a:gd name="T63" fmla="*/ 897 h 903"/>
                <a:gd name="T64" fmla="*/ 112 w 934"/>
                <a:gd name="T65" fmla="*/ 893 h 903"/>
                <a:gd name="T66" fmla="*/ 160 w 934"/>
                <a:gd name="T67" fmla="*/ 889 h 903"/>
                <a:gd name="T68" fmla="*/ 207 w 934"/>
                <a:gd name="T69" fmla="*/ 880 h 903"/>
                <a:gd name="T70" fmla="*/ 254 w 934"/>
                <a:gd name="T71" fmla="*/ 867 h 903"/>
                <a:gd name="T72" fmla="*/ 302 w 934"/>
                <a:gd name="T73" fmla="*/ 854 h 903"/>
                <a:gd name="T74" fmla="*/ 349 w 934"/>
                <a:gd name="T75" fmla="*/ 837 h 903"/>
                <a:gd name="T76" fmla="*/ 392 w 934"/>
                <a:gd name="T77" fmla="*/ 819 h 903"/>
                <a:gd name="T78" fmla="*/ 436 w 934"/>
                <a:gd name="T79" fmla="*/ 798 h 903"/>
                <a:gd name="T80" fmla="*/ 479 w 934"/>
                <a:gd name="T81" fmla="*/ 777 h 903"/>
                <a:gd name="T82" fmla="*/ 522 w 934"/>
                <a:gd name="T83" fmla="*/ 751 h 903"/>
                <a:gd name="T84" fmla="*/ 561 w 934"/>
                <a:gd name="T85" fmla="*/ 725 h 903"/>
                <a:gd name="T86" fmla="*/ 600 w 934"/>
                <a:gd name="T87" fmla="*/ 695 h 903"/>
                <a:gd name="T88" fmla="*/ 635 w 934"/>
                <a:gd name="T89" fmla="*/ 664 h 903"/>
                <a:gd name="T90" fmla="*/ 669 w 934"/>
                <a:gd name="T91" fmla="*/ 634 h 903"/>
                <a:gd name="T92" fmla="*/ 703 w 934"/>
                <a:gd name="T93" fmla="*/ 599 h 903"/>
                <a:gd name="T94" fmla="*/ 733 w 934"/>
                <a:gd name="T95" fmla="*/ 565 h 903"/>
                <a:gd name="T96" fmla="*/ 764 w 934"/>
                <a:gd name="T97" fmla="*/ 526 h 903"/>
                <a:gd name="T98" fmla="*/ 790 w 934"/>
                <a:gd name="T99" fmla="*/ 487 h 903"/>
                <a:gd name="T100" fmla="*/ 816 w 934"/>
                <a:gd name="T101" fmla="*/ 449 h 903"/>
                <a:gd name="T102" fmla="*/ 837 w 934"/>
                <a:gd name="T103" fmla="*/ 410 h 903"/>
                <a:gd name="T104" fmla="*/ 859 w 934"/>
                <a:gd name="T105" fmla="*/ 367 h 903"/>
                <a:gd name="T106" fmla="*/ 876 w 934"/>
                <a:gd name="T107" fmla="*/ 323 h 903"/>
                <a:gd name="T108" fmla="*/ 889 w 934"/>
                <a:gd name="T109" fmla="*/ 280 h 903"/>
                <a:gd name="T110" fmla="*/ 902 w 934"/>
                <a:gd name="T111" fmla="*/ 237 h 903"/>
                <a:gd name="T112" fmla="*/ 915 w 934"/>
                <a:gd name="T113" fmla="*/ 189 h 903"/>
                <a:gd name="T114" fmla="*/ 924 w 934"/>
                <a:gd name="T115" fmla="*/ 147 h 903"/>
                <a:gd name="T116" fmla="*/ 928 w 934"/>
                <a:gd name="T117" fmla="*/ 99 h 903"/>
                <a:gd name="T118" fmla="*/ 933 w 934"/>
                <a:gd name="T119" fmla="*/ 56 h 903"/>
                <a:gd name="T120" fmla="*/ 933 w 934"/>
                <a:gd name="T12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34" h="903">
                  <a:moveTo>
                    <a:pt x="933" y="0"/>
                  </a:moveTo>
                  <a:lnTo>
                    <a:pt x="933" y="12"/>
                  </a:lnTo>
                  <a:lnTo>
                    <a:pt x="933" y="30"/>
                  </a:lnTo>
                  <a:lnTo>
                    <a:pt x="928" y="43"/>
                  </a:lnTo>
                  <a:lnTo>
                    <a:pt x="928" y="60"/>
                  </a:lnTo>
                  <a:lnTo>
                    <a:pt x="928" y="73"/>
                  </a:lnTo>
                  <a:lnTo>
                    <a:pt x="928" y="90"/>
                  </a:lnTo>
                  <a:lnTo>
                    <a:pt x="924" y="103"/>
                  </a:lnTo>
                  <a:lnTo>
                    <a:pt x="924" y="121"/>
                  </a:lnTo>
                  <a:lnTo>
                    <a:pt x="920" y="138"/>
                  </a:lnTo>
                  <a:lnTo>
                    <a:pt x="915" y="151"/>
                  </a:lnTo>
                  <a:lnTo>
                    <a:pt x="915" y="164"/>
                  </a:lnTo>
                  <a:lnTo>
                    <a:pt x="911" y="180"/>
                  </a:lnTo>
                  <a:lnTo>
                    <a:pt x="907" y="193"/>
                  </a:lnTo>
                  <a:lnTo>
                    <a:pt x="902" y="211"/>
                  </a:lnTo>
                  <a:lnTo>
                    <a:pt x="898" y="224"/>
                  </a:lnTo>
                  <a:lnTo>
                    <a:pt x="894" y="241"/>
                  </a:lnTo>
                  <a:lnTo>
                    <a:pt x="889" y="254"/>
                  </a:lnTo>
                  <a:lnTo>
                    <a:pt x="885" y="267"/>
                  </a:lnTo>
                  <a:lnTo>
                    <a:pt x="881" y="284"/>
                  </a:lnTo>
                  <a:lnTo>
                    <a:pt x="876" y="297"/>
                  </a:lnTo>
                  <a:lnTo>
                    <a:pt x="868" y="315"/>
                  </a:lnTo>
                  <a:lnTo>
                    <a:pt x="863" y="328"/>
                  </a:lnTo>
                  <a:lnTo>
                    <a:pt x="859" y="341"/>
                  </a:lnTo>
                  <a:lnTo>
                    <a:pt x="850" y="354"/>
                  </a:lnTo>
                  <a:lnTo>
                    <a:pt x="846" y="371"/>
                  </a:lnTo>
                  <a:lnTo>
                    <a:pt x="837" y="384"/>
                  </a:lnTo>
                  <a:lnTo>
                    <a:pt x="829" y="397"/>
                  </a:lnTo>
                  <a:lnTo>
                    <a:pt x="820" y="410"/>
                  </a:lnTo>
                  <a:lnTo>
                    <a:pt x="816" y="423"/>
                  </a:lnTo>
                  <a:lnTo>
                    <a:pt x="807" y="436"/>
                  </a:lnTo>
                  <a:lnTo>
                    <a:pt x="798" y="449"/>
                  </a:lnTo>
                  <a:lnTo>
                    <a:pt x="790" y="462"/>
                  </a:lnTo>
                  <a:lnTo>
                    <a:pt x="781" y="475"/>
                  </a:lnTo>
                  <a:lnTo>
                    <a:pt x="772" y="487"/>
                  </a:lnTo>
                  <a:lnTo>
                    <a:pt x="764" y="500"/>
                  </a:lnTo>
                  <a:lnTo>
                    <a:pt x="751" y="513"/>
                  </a:lnTo>
                  <a:lnTo>
                    <a:pt x="742" y="526"/>
                  </a:lnTo>
                  <a:lnTo>
                    <a:pt x="733" y="539"/>
                  </a:lnTo>
                  <a:lnTo>
                    <a:pt x="725" y="552"/>
                  </a:lnTo>
                  <a:lnTo>
                    <a:pt x="712" y="560"/>
                  </a:lnTo>
                  <a:lnTo>
                    <a:pt x="703" y="573"/>
                  </a:lnTo>
                  <a:lnTo>
                    <a:pt x="691" y="586"/>
                  </a:lnTo>
                  <a:lnTo>
                    <a:pt x="682" y="595"/>
                  </a:lnTo>
                  <a:lnTo>
                    <a:pt x="669" y="608"/>
                  </a:lnTo>
                  <a:lnTo>
                    <a:pt x="656" y="617"/>
                  </a:lnTo>
                  <a:lnTo>
                    <a:pt x="648" y="630"/>
                  </a:lnTo>
                  <a:lnTo>
                    <a:pt x="635" y="638"/>
                  </a:lnTo>
                  <a:lnTo>
                    <a:pt x="622" y="651"/>
                  </a:lnTo>
                  <a:lnTo>
                    <a:pt x="609" y="660"/>
                  </a:lnTo>
                  <a:lnTo>
                    <a:pt x="600" y="669"/>
                  </a:lnTo>
                  <a:lnTo>
                    <a:pt x="587" y="682"/>
                  </a:lnTo>
                  <a:lnTo>
                    <a:pt x="574" y="690"/>
                  </a:lnTo>
                  <a:lnTo>
                    <a:pt x="561" y="699"/>
                  </a:lnTo>
                  <a:lnTo>
                    <a:pt x="548" y="708"/>
                  </a:lnTo>
                  <a:lnTo>
                    <a:pt x="535" y="716"/>
                  </a:lnTo>
                  <a:lnTo>
                    <a:pt x="522" y="725"/>
                  </a:lnTo>
                  <a:lnTo>
                    <a:pt x="505" y="734"/>
                  </a:lnTo>
                  <a:lnTo>
                    <a:pt x="492" y="742"/>
                  </a:lnTo>
                  <a:lnTo>
                    <a:pt x="479" y="751"/>
                  </a:lnTo>
                  <a:lnTo>
                    <a:pt x="466" y="759"/>
                  </a:lnTo>
                  <a:lnTo>
                    <a:pt x="449" y="764"/>
                  </a:lnTo>
                  <a:lnTo>
                    <a:pt x="436" y="772"/>
                  </a:lnTo>
                  <a:lnTo>
                    <a:pt x="423" y="781"/>
                  </a:lnTo>
                  <a:lnTo>
                    <a:pt x="405" y="785"/>
                  </a:lnTo>
                  <a:lnTo>
                    <a:pt x="392" y="793"/>
                  </a:lnTo>
                  <a:lnTo>
                    <a:pt x="379" y="798"/>
                  </a:lnTo>
                  <a:lnTo>
                    <a:pt x="362" y="806"/>
                  </a:lnTo>
                  <a:lnTo>
                    <a:pt x="349" y="811"/>
                  </a:lnTo>
                  <a:lnTo>
                    <a:pt x="332" y="815"/>
                  </a:lnTo>
                  <a:lnTo>
                    <a:pt x="319" y="824"/>
                  </a:lnTo>
                  <a:lnTo>
                    <a:pt x="302" y="828"/>
                  </a:lnTo>
                  <a:lnTo>
                    <a:pt x="289" y="832"/>
                  </a:lnTo>
                  <a:lnTo>
                    <a:pt x="271" y="837"/>
                  </a:lnTo>
                  <a:lnTo>
                    <a:pt x="254" y="841"/>
                  </a:lnTo>
                  <a:lnTo>
                    <a:pt x="241" y="845"/>
                  </a:lnTo>
                  <a:lnTo>
                    <a:pt x="224" y="850"/>
                  </a:lnTo>
                  <a:lnTo>
                    <a:pt x="207" y="854"/>
                  </a:lnTo>
                  <a:lnTo>
                    <a:pt x="194" y="854"/>
                  </a:lnTo>
                  <a:lnTo>
                    <a:pt x="177" y="858"/>
                  </a:lnTo>
                  <a:lnTo>
                    <a:pt x="160" y="863"/>
                  </a:lnTo>
                  <a:lnTo>
                    <a:pt x="147" y="863"/>
                  </a:lnTo>
                  <a:lnTo>
                    <a:pt x="129" y="867"/>
                  </a:lnTo>
                  <a:lnTo>
                    <a:pt x="112" y="867"/>
                  </a:lnTo>
                  <a:lnTo>
                    <a:pt x="95" y="871"/>
                  </a:lnTo>
                  <a:lnTo>
                    <a:pt x="82" y="871"/>
                  </a:lnTo>
                  <a:lnTo>
                    <a:pt x="64" y="871"/>
                  </a:lnTo>
                  <a:lnTo>
                    <a:pt x="47" y="871"/>
                  </a:lnTo>
                  <a:lnTo>
                    <a:pt x="30" y="876"/>
                  </a:lnTo>
                  <a:lnTo>
                    <a:pt x="17" y="876"/>
                  </a:lnTo>
                  <a:lnTo>
                    <a:pt x="0" y="876"/>
                  </a:lnTo>
                  <a:lnTo>
                    <a:pt x="0" y="902"/>
                  </a:lnTo>
                  <a:lnTo>
                    <a:pt x="17" y="902"/>
                  </a:lnTo>
                  <a:lnTo>
                    <a:pt x="30" y="902"/>
                  </a:lnTo>
                  <a:lnTo>
                    <a:pt x="47" y="897"/>
                  </a:lnTo>
                  <a:lnTo>
                    <a:pt x="64" y="897"/>
                  </a:lnTo>
                  <a:lnTo>
                    <a:pt x="82" y="897"/>
                  </a:lnTo>
                  <a:lnTo>
                    <a:pt x="95" y="897"/>
                  </a:lnTo>
                  <a:lnTo>
                    <a:pt x="112" y="893"/>
                  </a:lnTo>
                  <a:lnTo>
                    <a:pt x="129" y="893"/>
                  </a:lnTo>
                  <a:lnTo>
                    <a:pt x="147" y="889"/>
                  </a:lnTo>
                  <a:lnTo>
                    <a:pt x="160" y="889"/>
                  </a:lnTo>
                  <a:lnTo>
                    <a:pt x="177" y="884"/>
                  </a:lnTo>
                  <a:lnTo>
                    <a:pt x="194" y="880"/>
                  </a:lnTo>
                  <a:lnTo>
                    <a:pt x="207" y="880"/>
                  </a:lnTo>
                  <a:lnTo>
                    <a:pt x="224" y="876"/>
                  </a:lnTo>
                  <a:lnTo>
                    <a:pt x="241" y="871"/>
                  </a:lnTo>
                  <a:lnTo>
                    <a:pt x="254" y="867"/>
                  </a:lnTo>
                  <a:lnTo>
                    <a:pt x="271" y="863"/>
                  </a:lnTo>
                  <a:lnTo>
                    <a:pt x="289" y="858"/>
                  </a:lnTo>
                  <a:lnTo>
                    <a:pt x="302" y="854"/>
                  </a:lnTo>
                  <a:lnTo>
                    <a:pt x="319" y="850"/>
                  </a:lnTo>
                  <a:lnTo>
                    <a:pt x="332" y="841"/>
                  </a:lnTo>
                  <a:lnTo>
                    <a:pt x="349" y="837"/>
                  </a:lnTo>
                  <a:lnTo>
                    <a:pt x="362" y="832"/>
                  </a:lnTo>
                  <a:lnTo>
                    <a:pt x="379" y="824"/>
                  </a:lnTo>
                  <a:lnTo>
                    <a:pt x="392" y="819"/>
                  </a:lnTo>
                  <a:lnTo>
                    <a:pt x="405" y="811"/>
                  </a:lnTo>
                  <a:lnTo>
                    <a:pt x="423" y="806"/>
                  </a:lnTo>
                  <a:lnTo>
                    <a:pt x="436" y="798"/>
                  </a:lnTo>
                  <a:lnTo>
                    <a:pt x="449" y="789"/>
                  </a:lnTo>
                  <a:lnTo>
                    <a:pt x="466" y="785"/>
                  </a:lnTo>
                  <a:lnTo>
                    <a:pt x="479" y="777"/>
                  </a:lnTo>
                  <a:lnTo>
                    <a:pt x="492" y="768"/>
                  </a:lnTo>
                  <a:lnTo>
                    <a:pt x="505" y="759"/>
                  </a:lnTo>
                  <a:lnTo>
                    <a:pt x="522" y="751"/>
                  </a:lnTo>
                  <a:lnTo>
                    <a:pt x="535" y="742"/>
                  </a:lnTo>
                  <a:lnTo>
                    <a:pt x="548" y="734"/>
                  </a:lnTo>
                  <a:lnTo>
                    <a:pt x="561" y="725"/>
                  </a:lnTo>
                  <a:lnTo>
                    <a:pt x="574" y="716"/>
                  </a:lnTo>
                  <a:lnTo>
                    <a:pt x="587" y="708"/>
                  </a:lnTo>
                  <a:lnTo>
                    <a:pt x="600" y="695"/>
                  </a:lnTo>
                  <a:lnTo>
                    <a:pt x="609" y="686"/>
                  </a:lnTo>
                  <a:lnTo>
                    <a:pt x="622" y="677"/>
                  </a:lnTo>
                  <a:lnTo>
                    <a:pt x="635" y="664"/>
                  </a:lnTo>
                  <a:lnTo>
                    <a:pt x="648" y="656"/>
                  </a:lnTo>
                  <a:lnTo>
                    <a:pt x="656" y="643"/>
                  </a:lnTo>
                  <a:lnTo>
                    <a:pt x="669" y="634"/>
                  </a:lnTo>
                  <a:lnTo>
                    <a:pt x="682" y="621"/>
                  </a:lnTo>
                  <a:lnTo>
                    <a:pt x="691" y="612"/>
                  </a:lnTo>
                  <a:lnTo>
                    <a:pt x="703" y="599"/>
                  </a:lnTo>
                  <a:lnTo>
                    <a:pt x="712" y="586"/>
                  </a:lnTo>
                  <a:lnTo>
                    <a:pt x="725" y="578"/>
                  </a:lnTo>
                  <a:lnTo>
                    <a:pt x="733" y="565"/>
                  </a:lnTo>
                  <a:lnTo>
                    <a:pt x="742" y="552"/>
                  </a:lnTo>
                  <a:lnTo>
                    <a:pt x="751" y="539"/>
                  </a:lnTo>
                  <a:lnTo>
                    <a:pt x="764" y="526"/>
                  </a:lnTo>
                  <a:lnTo>
                    <a:pt x="772" y="513"/>
                  </a:lnTo>
                  <a:lnTo>
                    <a:pt x="781" y="500"/>
                  </a:lnTo>
                  <a:lnTo>
                    <a:pt x="790" y="487"/>
                  </a:lnTo>
                  <a:lnTo>
                    <a:pt x="798" y="475"/>
                  </a:lnTo>
                  <a:lnTo>
                    <a:pt x="807" y="462"/>
                  </a:lnTo>
                  <a:lnTo>
                    <a:pt x="816" y="449"/>
                  </a:lnTo>
                  <a:lnTo>
                    <a:pt x="820" y="436"/>
                  </a:lnTo>
                  <a:lnTo>
                    <a:pt x="829" y="423"/>
                  </a:lnTo>
                  <a:lnTo>
                    <a:pt x="837" y="410"/>
                  </a:lnTo>
                  <a:lnTo>
                    <a:pt x="846" y="397"/>
                  </a:lnTo>
                  <a:lnTo>
                    <a:pt x="850" y="379"/>
                  </a:lnTo>
                  <a:lnTo>
                    <a:pt x="859" y="367"/>
                  </a:lnTo>
                  <a:lnTo>
                    <a:pt x="863" y="354"/>
                  </a:lnTo>
                  <a:lnTo>
                    <a:pt x="868" y="341"/>
                  </a:lnTo>
                  <a:lnTo>
                    <a:pt x="876" y="323"/>
                  </a:lnTo>
                  <a:lnTo>
                    <a:pt x="881" y="310"/>
                  </a:lnTo>
                  <a:lnTo>
                    <a:pt x="885" y="293"/>
                  </a:lnTo>
                  <a:lnTo>
                    <a:pt x="889" y="280"/>
                  </a:lnTo>
                  <a:lnTo>
                    <a:pt x="894" y="267"/>
                  </a:lnTo>
                  <a:lnTo>
                    <a:pt x="898" y="250"/>
                  </a:lnTo>
                  <a:lnTo>
                    <a:pt x="902" y="237"/>
                  </a:lnTo>
                  <a:lnTo>
                    <a:pt x="907" y="219"/>
                  </a:lnTo>
                  <a:lnTo>
                    <a:pt x="911" y="206"/>
                  </a:lnTo>
                  <a:lnTo>
                    <a:pt x="915" y="189"/>
                  </a:lnTo>
                  <a:lnTo>
                    <a:pt x="915" y="176"/>
                  </a:lnTo>
                  <a:lnTo>
                    <a:pt x="920" y="164"/>
                  </a:lnTo>
                  <a:lnTo>
                    <a:pt x="924" y="147"/>
                  </a:lnTo>
                  <a:lnTo>
                    <a:pt x="924" y="129"/>
                  </a:lnTo>
                  <a:lnTo>
                    <a:pt x="928" y="116"/>
                  </a:lnTo>
                  <a:lnTo>
                    <a:pt x="928" y="99"/>
                  </a:lnTo>
                  <a:lnTo>
                    <a:pt x="928" y="86"/>
                  </a:lnTo>
                  <a:lnTo>
                    <a:pt x="928" y="69"/>
                  </a:lnTo>
                  <a:lnTo>
                    <a:pt x="933" y="56"/>
                  </a:lnTo>
                  <a:lnTo>
                    <a:pt x="933" y="38"/>
                  </a:lnTo>
                  <a:lnTo>
                    <a:pt x="933" y="25"/>
                  </a:lnTo>
                  <a:lnTo>
                    <a:pt x="933" y="0"/>
                  </a:lnTo>
                </a:path>
              </a:pathLst>
            </a:custGeom>
            <a:gradFill rotWithShape="0">
              <a:gsLst>
                <a:gs pos="0">
                  <a:srgbClr val="FF9900"/>
                </a:gs>
                <a:gs pos="50000">
                  <a:srgbClr val="CC3300"/>
                </a:gs>
                <a:gs pos="100000">
                  <a:srgbClr val="FF9900"/>
                </a:gs>
              </a:gsLst>
              <a:lin ang="0" scaled="1"/>
            </a:gradFill>
            <a:ln w="12700" cap="rnd" cmpd="sng">
              <a:solidFill>
                <a:srgbClr val="99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10" name="Freeform 18"/>
            <p:cNvSpPr>
              <a:spLocks/>
            </p:cNvSpPr>
            <p:nvPr/>
          </p:nvSpPr>
          <p:spPr bwMode="auto">
            <a:xfrm>
              <a:off x="4648" y="1665"/>
              <a:ext cx="935" cy="877"/>
            </a:xfrm>
            <a:custGeom>
              <a:avLst/>
              <a:gdLst>
                <a:gd name="T0" fmla="*/ 934 w 935"/>
                <a:gd name="T1" fmla="*/ 12 h 877"/>
                <a:gd name="T2" fmla="*/ 929 w 935"/>
                <a:gd name="T3" fmla="*/ 43 h 877"/>
                <a:gd name="T4" fmla="*/ 929 w 935"/>
                <a:gd name="T5" fmla="*/ 73 h 877"/>
                <a:gd name="T6" fmla="*/ 925 w 935"/>
                <a:gd name="T7" fmla="*/ 103 h 877"/>
                <a:gd name="T8" fmla="*/ 921 w 935"/>
                <a:gd name="T9" fmla="*/ 138 h 877"/>
                <a:gd name="T10" fmla="*/ 916 w 935"/>
                <a:gd name="T11" fmla="*/ 164 h 877"/>
                <a:gd name="T12" fmla="*/ 908 w 935"/>
                <a:gd name="T13" fmla="*/ 193 h 877"/>
                <a:gd name="T14" fmla="*/ 899 w 935"/>
                <a:gd name="T15" fmla="*/ 224 h 877"/>
                <a:gd name="T16" fmla="*/ 890 w 935"/>
                <a:gd name="T17" fmla="*/ 254 h 877"/>
                <a:gd name="T18" fmla="*/ 882 w 935"/>
                <a:gd name="T19" fmla="*/ 284 h 877"/>
                <a:gd name="T20" fmla="*/ 869 w 935"/>
                <a:gd name="T21" fmla="*/ 315 h 877"/>
                <a:gd name="T22" fmla="*/ 860 w 935"/>
                <a:gd name="T23" fmla="*/ 341 h 877"/>
                <a:gd name="T24" fmla="*/ 847 w 935"/>
                <a:gd name="T25" fmla="*/ 371 h 877"/>
                <a:gd name="T26" fmla="*/ 830 w 935"/>
                <a:gd name="T27" fmla="*/ 397 h 877"/>
                <a:gd name="T28" fmla="*/ 817 w 935"/>
                <a:gd name="T29" fmla="*/ 423 h 877"/>
                <a:gd name="T30" fmla="*/ 799 w 935"/>
                <a:gd name="T31" fmla="*/ 449 h 877"/>
                <a:gd name="T32" fmla="*/ 782 w 935"/>
                <a:gd name="T33" fmla="*/ 475 h 877"/>
                <a:gd name="T34" fmla="*/ 765 w 935"/>
                <a:gd name="T35" fmla="*/ 500 h 877"/>
                <a:gd name="T36" fmla="*/ 743 w 935"/>
                <a:gd name="T37" fmla="*/ 526 h 877"/>
                <a:gd name="T38" fmla="*/ 726 w 935"/>
                <a:gd name="T39" fmla="*/ 552 h 877"/>
                <a:gd name="T40" fmla="*/ 704 w 935"/>
                <a:gd name="T41" fmla="*/ 573 h 877"/>
                <a:gd name="T42" fmla="*/ 683 w 935"/>
                <a:gd name="T43" fmla="*/ 595 h 877"/>
                <a:gd name="T44" fmla="*/ 657 w 935"/>
                <a:gd name="T45" fmla="*/ 617 h 877"/>
                <a:gd name="T46" fmla="*/ 635 w 935"/>
                <a:gd name="T47" fmla="*/ 638 h 877"/>
                <a:gd name="T48" fmla="*/ 609 w 935"/>
                <a:gd name="T49" fmla="*/ 660 h 877"/>
                <a:gd name="T50" fmla="*/ 588 w 935"/>
                <a:gd name="T51" fmla="*/ 682 h 877"/>
                <a:gd name="T52" fmla="*/ 562 w 935"/>
                <a:gd name="T53" fmla="*/ 699 h 877"/>
                <a:gd name="T54" fmla="*/ 536 w 935"/>
                <a:gd name="T55" fmla="*/ 716 h 877"/>
                <a:gd name="T56" fmla="*/ 505 w 935"/>
                <a:gd name="T57" fmla="*/ 733 h 877"/>
                <a:gd name="T58" fmla="*/ 479 w 935"/>
                <a:gd name="T59" fmla="*/ 751 h 877"/>
                <a:gd name="T60" fmla="*/ 449 w 935"/>
                <a:gd name="T61" fmla="*/ 764 h 877"/>
                <a:gd name="T62" fmla="*/ 423 w 935"/>
                <a:gd name="T63" fmla="*/ 781 h 877"/>
                <a:gd name="T64" fmla="*/ 393 w 935"/>
                <a:gd name="T65" fmla="*/ 793 h 877"/>
                <a:gd name="T66" fmla="*/ 363 w 935"/>
                <a:gd name="T67" fmla="*/ 806 h 877"/>
                <a:gd name="T68" fmla="*/ 332 w 935"/>
                <a:gd name="T69" fmla="*/ 815 h 877"/>
                <a:gd name="T70" fmla="*/ 302 w 935"/>
                <a:gd name="T71" fmla="*/ 828 h 877"/>
                <a:gd name="T72" fmla="*/ 272 w 935"/>
                <a:gd name="T73" fmla="*/ 837 h 877"/>
                <a:gd name="T74" fmla="*/ 241 w 935"/>
                <a:gd name="T75" fmla="*/ 845 h 877"/>
                <a:gd name="T76" fmla="*/ 207 w 935"/>
                <a:gd name="T77" fmla="*/ 854 h 877"/>
                <a:gd name="T78" fmla="*/ 177 w 935"/>
                <a:gd name="T79" fmla="*/ 858 h 877"/>
                <a:gd name="T80" fmla="*/ 147 w 935"/>
                <a:gd name="T81" fmla="*/ 863 h 877"/>
                <a:gd name="T82" fmla="*/ 112 w 935"/>
                <a:gd name="T83" fmla="*/ 867 h 877"/>
                <a:gd name="T84" fmla="*/ 82 w 935"/>
                <a:gd name="T85" fmla="*/ 871 h 877"/>
                <a:gd name="T86" fmla="*/ 47 w 935"/>
                <a:gd name="T87" fmla="*/ 871 h 877"/>
                <a:gd name="T88" fmla="*/ 17 w 935"/>
                <a:gd name="T89" fmla="*/ 876 h 877"/>
                <a:gd name="T90" fmla="*/ 0 w 935"/>
                <a:gd name="T91" fmla="*/ 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5" h="877">
                  <a:moveTo>
                    <a:pt x="934" y="0"/>
                  </a:moveTo>
                  <a:lnTo>
                    <a:pt x="934" y="12"/>
                  </a:lnTo>
                  <a:lnTo>
                    <a:pt x="934" y="30"/>
                  </a:lnTo>
                  <a:lnTo>
                    <a:pt x="929" y="43"/>
                  </a:lnTo>
                  <a:lnTo>
                    <a:pt x="929" y="60"/>
                  </a:lnTo>
                  <a:lnTo>
                    <a:pt x="929" y="73"/>
                  </a:lnTo>
                  <a:lnTo>
                    <a:pt x="929" y="90"/>
                  </a:lnTo>
                  <a:lnTo>
                    <a:pt x="925" y="103"/>
                  </a:lnTo>
                  <a:lnTo>
                    <a:pt x="925" y="121"/>
                  </a:lnTo>
                  <a:lnTo>
                    <a:pt x="921" y="138"/>
                  </a:lnTo>
                  <a:lnTo>
                    <a:pt x="916" y="151"/>
                  </a:lnTo>
                  <a:lnTo>
                    <a:pt x="916" y="164"/>
                  </a:lnTo>
                  <a:lnTo>
                    <a:pt x="912" y="180"/>
                  </a:lnTo>
                  <a:lnTo>
                    <a:pt x="908" y="193"/>
                  </a:lnTo>
                  <a:lnTo>
                    <a:pt x="903" y="211"/>
                  </a:lnTo>
                  <a:lnTo>
                    <a:pt x="899" y="224"/>
                  </a:lnTo>
                  <a:lnTo>
                    <a:pt x="895" y="241"/>
                  </a:lnTo>
                  <a:lnTo>
                    <a:pt x="890" y="254"/>
                  </a:lnTo>
                  <a:lnTo>
                    <a:pt x="886" y="267"/>
                  </a:lnTo>
                  <a:lnTo>
                    <a:pt x="882" y="284"/>
                  </a:lnTo>
                  <a:lnTo>
                    <a:pt x="877" y="297"/>
                  </a:lnTo>
                  <a:lnTo>
                    <a:pt x="869" y="315"/>
                  </a:lnTo>
                  <a:lnTo>
                    <a:pt x="864" y="328"/>
                  </a:lnTo>
                  <a:lnTo>
                    <a:pt x="860" y="341"/>
                  </a:lnTo>
                  <a:lnTo>
                    <a:pt x="851" y="354"/>
                  </a:lnTo>
                  <a:lnTo>
                    <a:pt x="847" y="371"/>
                  </a:lnTo>
                  <a:lnTo>
                    <a:pt x="838" y="384"/>
                  </a:lnTo>
                  <a:lnTo>
                    <a:pt x="830" y="397"/>
                  </a:lnTo>
                  <a:lnTo>
                    <a:pt x="821" y="410"/>
                  </a:lnTo>
                  <a:lnTo>
                    <a:pt x="817" y="423"/>
                  </a:lnTo>
                  <a:lnTo>
                    <a:pt x="808" y="436"/>
                  </a:lnTo>
                  <a:lnTo>
                    <a:pt x="799" y="449"/>
                  </a:lnTo>
                  <a:lnTo>
                    <a:pt x="791" y="462"/>
                  </a:lnTo>
                  <a:lnTo>
                    <a:pt x="782" y="475"/>
                  </a:lnTo>
                  <a:lnTo>
                    <a:pt x="773" y="487"/>
                  </a:lnTo>
                  <a:lnTo>
                    <a:pt x="765" y="500"/>
                  </a:lnTo>
                  <a:lnTo>
                    <a:pt x="752" y="513"/>
                  </a:lnTo>
                  <a:lnTo>
                    <a:pt x="743" y="526"/>
                  </a:lnTo>
                  <a:lnTo>
                    <a:pt x="734" y="539"/>
                  </a:lnTo>
                  <a:lnTo>
                    <a:pt x="726" y="552"/>
                  </a:lnTo>
                  <a:lnTo>
                    <a:pt x="713" y="560"/>
                  </a:lnTo>
                  <a:lnTo>
                    <a:pt x="704" y="573"/>
                  </a:lnTo>
                  <a:lnTo>
                    <a:pt x="692" y="586"/>
                  </a:lnTo>
                  <a:lnTo>
                    <a:pt x="683" y="595"/>
                  </a:lnTo>
                  <a:lnTo>
                    <a:pt x="670" y="608"/>
                  </a:lnTo>
                  <a:lnTo>
                    <a:pt x="657" y="617"/>
                  </a:lnTo>
                  <a:lnTo>
                    <a:pt x="648" y="630"/>
                  </a:lnTo>
                  <a:lnTo>
                    <a:pt x="635" y="638"/>
                  </a:lnTo>
                  <a:lnTo>
                    <a:pt x="622" y="651"/>
                  </a:lnTo>
                  <a:lnTo>
                    <a:pt x="609" y="660"/>
                  </a:lnTo>
                  <a:lnTo>
                    <a:pt x="601" y="669"/>
                  </a:lnTo>
                  <a:lnTo>
                    <a:pt x="588" y="682"/>
                  </a:lnTo>
                  <a:lnTo>
                    <a:pt x="575" y="690"/>
                  </a:lnTo>
                  <a:lnTo>
                    <a:pt x="562" y="699"/>
                  </a:lnTo>
                  <a:lnTo>
                    <a:pt x="549" y="708"/>
                  </a:lnTo>
                  <a:lnTo>
                    <a:pt x="536" y="716"/>
                  </a:lnTo>
                  <a:lnTo>
                    <a:pt x="523" y="725"/>
                  </a:lnTo>
                  <a:lnTo>
                    <a:pt x="505" y="733"/>
                  </a:lnTo>
                  <a:lnTo>
                    <a:pt x="492" y="742"/>
                  </a:lnTo>
                  <a:lnTo>
                    <a:pt x="479" y="751"/>
                  </a:lnTo>
                  <a:lnTo>
                    <a:pt x="467" y="759"/>
                  </a:lnTo>
                  <a:lnTo>
                    <a:pt x="449" y="764"/>
                  </a:lnTo>
                  <a:lnTo>
                    <a:pt x="436" y="772"/>
                  </a:lnTo>
                  <a:lnTo>
                    <a:pt x="423" y="781"/>
                  </a:lnTo>
                  <a:lnTo>
                    <a:pt x="406" y="785"/>
                  </a:lnTo>
                  <a:lnTo>
                    <a:pt x="393" y="793"/>
                  </a:lnTo>
                  <a:lnTo>
                    <a:pt x="380" y="798"/>
                  </a:lnTo>
                  <a:lnTo>
                    <a:pt x="363" y="806"/>
                  </a:lnTo>
                  <a:lnTo>
                    <a:pt x="350" y="811"/>
                  </a:lnTo>
                  <a:lnTo>
                    <a:pt x="332" y="815"/>
                  </a:lnTo>
                  <a:lnTo>
                    <a:pt x="319" y="824"/>
                  </a:lnTo>
                  <a:lnTo>
                    <a:pt x="302" y="828"/>
                  </a:lnTo>
                  <a:lnTo>
                    <a:pt x="289" y="832"/>
                  </a:lnTo>
                  <a:lnTo>
                    <a:pt x="272" y="837"/>
                  </a:lnTo>
                  <a:lnTo>
                    <a:pt x="254" y="841"/>
                  </a:lnTo>
                  <a:lnTo>
                    <a:pt x="241" y="845"/>
                  </a:lnTo>
                  <a:lnTo>
                    <a:pt x="225" y="850"/>
                  </a:lnTo>
                  <a:lnTo>
                    <a:pt x="207" y="854"/>
                  </a:lnTo>
                  <a:lnTo>
                    <a:pt x="194" y="854"/>
                  </a:lnTo>
                  <a:lnTo>
                    <a:pt x="177" y="858"/>
                  </a:lnTo>
                  <a:lnTo>
                    <a:pt x="160" y="863"/>
                  </a:lnTo>
                  <a:lnTo>
                    <a:pt x="147" y="863"/>
                  </a:lnTo>
                  <a:lnTo>
                    <a:pt x="129" y="867"/>
                  </a:lnTo>
                  <a:lnTo>
                    <a:pt x="112" y="867"/>
                  </a:lnTo>
                  <a:lnTo>
                    <a:pt x="95" y="871"/>
                  </a:lnTo>
                  <a:lnTo>
                    <a:pt x="82" y="871"/>
                  </a:lnTo>
                  <a:lnTo>
                    <a:pt x="64" y="871"/>
                  </a:lnTo>
                  <a:lnTo>
                    <a:pt x="47" y="871"/>
                  </a:lnTo>
                  <a:lnTo>
                    <a:pt x="30" y="876"/>
                  </a:lnTo>
                  <a:lnTo>
                    <a:pt x="17" y="876"/>
                  </a:lnTo>
                  <a:lnTo>
                    <a:pt x="0" y="876"/>
                  </a:lnTo>
                  <a:lnTo>
                    <a:pt x="0" y="0"/>
                  </a:lnTo>
                  <a:lnTo>
                    <a:pt x="934" y="0"/>
                  </a:lnTo>
                </a:path>
              </a:pathLst>
            </a:custGeom>
            <a:gradFill rotWithShape="0">
              <a:gsLst>
                <a:gs pos="0">
                  <a:srgbClr val="FF9900"/>
                </a:gs>
                <a:gs pos="100000">
                  <a:srgbClr val="FFFF00"/>
                </a:gs>
              </a:gsLst>
              <a:lin ang="2700000" scaled="1"/>
            </a:gradFill>
            <a:ln w="12700" cap="rnd" cmpd="sng">
              <a:solidFill>
                <a:srgbClr val="CC33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0611" name="Arc 19"/>
          <p:cNvSpPr>
            <a:spLocks/>
          </p:cNvSpPr>
          <p:nvPr/>
        </p:nvSpPr>
        <p:spPr bwMode="auto">
          <a:xfrm>
            <a:off x="4391025" y="3327400"/>
            <a:ext cx="960438" cy="1004888"/>
          </a:xfrm>
          <a:custGeom>
            <a:avLst/>
            <a:gdLst>
              <a:gd name="G0" fmla="+- 0 0 0"/>
              <a:gd name="G1" fmla="+- 21600 0 0"/>
              <a:gd name="G2" fmla="+- 21600 0 0"/>
              <a:gd name="T0" fmla="*/ 40 w 19196"/>
              <a:gd name="T1" fmla="*/ 0 h 21600"/>
              <a:gd name="T2" fmla="*/ 19196 w 19196"/>
              <a:gd name="T3" fmla="*/ 11696 h 21600"/>
              <a:gd name="T4" fmla="*/ 0 w 19196"/>
              <a:gd name="T5" fmla="*/ 21600 h 21600"/>
            </a:gdLst>
            <a:ahLst/>
            <a:cxnLst>
              <a:cxn ang="0">
                <a:pos x="T0" y="T1"/>
              </a:cxn>
              <a:cxn ang="0">
                <a:pos x="T2" y="T3"/>
              </a:cxn>
              <a:cxn ang="0">
                <a:pos x="T4" y="T5"/>
              </a:cxn>
            </a:cxnLst>
            <a:rect l="0" t="0" r="r" b="b"/>
            <a:pathLst>
              <a:path w="19196" h="21600" fill="none" extrusionOk="0">
                <a:moveTo>
                  <a:pt x="39" y="0"/>
                </a:moveTo>
                <a:cubicBezTo>
                  <a:pt x="8108" y="14"/>
                  <a:pt x="15496" y="4525"/>
                  <a:pt x="19195" y="11696"/>
                </a:cubicBezTo>
              </a:path>
              <a:path w="19196" h="21600" stroke="0" extrusionOk="0">
                <a:moveTo>
                  <a:pt x="39" y="0"/>
                </a:moveTo>
                <a:cubicBezTo>
                  <a:pt x="8108" y="14"/>
                  <a:pt x="15496" y="4525"/>
                  <a:pt x="19195" y="11696"/>
                </a:cubicBezTo>
                <a:lnTo>
                  <a:pt x="0" y="21600"/>
                </a:lnTo>
                <a:close/>
              </a:path>
            </a:pathLst>
          </a:custGeom>
          <a:noFill/>
          <a:ln w="762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0612" name="Group 20"/>
          <p:cNvGrpSpPr>
            <a:grpSpLocks/>
          </p:cNvGrpSpPr>
          <p:nvPr/>
        </p:nvGrpSpPr>
        <p:grpSpPr bwMode="auto">
          <a:xfrm>
            <a:off x="5113338" y="3802063"/>
            <a:ext cx="600075" cy="655637"/>
            <a:chOff x="5021" y="1490"/>
            <a:chExt cx="301" cy="333"/>
          </a:xfrm>
        </p:grpSpPr>
        <p:sp>
          <p:nvSpPr>
            <p:cNvPr id="110613" name="Freeform 21"/>
            <p:cNvSpPr>
              <a:spLocks/>
            </p:cNvSpPr>
            <p:nvPr/>
          </p:nvSpPr>
          <p:spPr bwMode="auto">
            <a:xfrm>
              <a:off x="5147" y="1632"/>
              <a:ext cx="175" cy="191"/>
            </a:xfrm>
            <a:custGeom>
              <a:avLst/>
              <a:gdLst>
                <a:gd name="T0" fmla="*/ 0 w 175"/>
                <a:gd name="T1" fmla="*/ 155 h 191"/>
                <a:gd name="T2" fmla="*/ 33 w 175"/>
                <a:gd name="T3" fmla="*/ 190 h 191"/>
                <a:gd name="T4" fmla="*/ 172 w 175"/>
                <a:gd name="T5" fmla="*/ 57 h 191"/>
                <a:gd name="T6" fmla="*/ 174 w 175"/>
                <a:gd name="T7" fmla="*/ 24 h 191"/>
                <a:gd name="T8" fmla="*/ 136 w 175"/>
                <a:gd name="T9" fmla="*/ 0 h 191"/>
                <a:gd name="T10" fmla="*/ 0 w 175"/>
                <a:gd name="T11" fmla="*/ 155 h 191"/>
              </a:gdLst>
              <a:ahLst/>
              <a:cxnLst>
                <a:cxn ang="0">
                  <a:pos x="T0" y="T1"/>
                </a:cxn>
                <a:cxn ang="0">
                  <a:pos x="T2" y="T3"/>
                </a:cxn>
                <a:cxn ang="0">
                  <a:pos x="T4" y="T5"/>
                </a:cxn>
                <a:cxn ang="0">
                  <a:pos x="T6" y="T7"/>
                </a:cxn>
                <a:cxn ang="0">
                  <a:pos x="T8" y="T9"/>
                </a:cxn>
                <a:cxn ang="0">
                  <a:pos x="T10" y="T11"/>
                </a:cxn>
              </a:cxnLst>
              <a:rect l="0" t="0" r="r" b="b"/>
              <a:pathLst>
                <a:path w="175" h="191">
                  <a:moveTo>
                    <a:pt x="0" y="155"/>
                  </a:moveTo>
                  <a:lnTo>
                    <a:pt x="33" y="190"/>
                  </a:lnTo>
                  <a:lnTo>
                    <a:pt x="172" y="57"/>
                  </a:lnTo>
                  <a:lnTo>
                    <a:pt x="174" y="24"/>
                  </a:lnTo>
                  <a:lnTo>
                    <a:pt x="136" y="0"/>
                  </a:lnTo>
                  <a:lnTo>
                    <a:pt x="0" y="155"/>
                  </a:lnTo>
                </a:path>
              </a:pathLst>
            </a:custGeom>
            <a:solidFill>
              <a:srgbClr val="969696">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14" name="Freeform 22"/>
            <p:cNvSpPr>
              <a:spLocks/>
            </p:cNvSpPr>
            <p:nvPr/>
          </p:nvSpPr>
          <p:spPr bwMode="auto">
            <a:xfrm>
              <a:off x="5158" y="1628"/>
              <a:ext cx="139" cy="177"/>
            </a:xfrm>
            <a:custGeom>
              <a:avLst/>
              <a:gdLst>
                <a:gd name="T0" fmla="*/ 0 w 139"/>
                <a:gd name="T1" fmla="*/ 176 h 177"/>
                <a:gd name="T2" fmla="*/ 0 w 139"/>
                <a:gd name="T3" fmla="*/ 137 h 177"/>
                <a:gd name="T4" fmla="*/ 138 w 139"/>
                <a:gd name="T5" fmla="*/ 0 h 177"/>
                <a:gd name="T6" fmla="*/ 138 w 139"/>
                <a:gd name="T7" fmla="*/ 40 h 177"/>
                <a:gd name="T8" fmla="*/ 0 w 139"/>
                <a:gd name="T9" fmla="*/ 176 h 177"/>
              </a:gdLst>
              <a:ahLst/>
              <a:cxnLst>
                <a:cxn ang="0">
                  <a:pos x="T0" y="T1"/>
                </a:cxn>
                <a:cxn ang="0">
                  <a:pos x="T2" y="T3"/>
                </a:cxn>
                <a:cxn ang="0">
                  <a:pos x="T4" y="T5"/>
                </a:cxn>
                <a:cxn ang="0">
                  <a:pos x="T6" y="T7"/>
                </a:cxn>
                <a:cxn ang="0">
                  <a:pos x="T8" y="T9"/>
                </a:cxn>
              </a:cxnLst>
              <a:rect l="0" t="0" r="r" b="b"/>
              <a:pathLst>
                <a:path w="139" h="177">
                  <a:moveTo>
                    <a:pt x="0" y="176"/>
                  </a:moveTo>
                  <a:lnTo>
                    <a:pt x="0" y="137"/>
                  </a:lnTo>
                  <a:lnTo>
                    <a:pt x="138" y="0"/>
                  </a:lnTo>
                  <a:lnTo>
                    <a:pt x="138" y="40"/>
                  </a:lnTo>
                  <a:lnTo>
                    <a:pt x="0" y="176"/>
                  </a:lnTo>
                </a:path>
              </a:pathLst>
            </a:custGeom>
            <a:solidFill>
              <a:srgbClr val="9933FF"/>
            </a:solidFill>
            <a:ln w="12700" cap="rnd" cmpd="sng">
              <a:solidFill>
                <a:srgbClr val="0000CC"/>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15" name="Freeform 23"/>
            <p:cNvSpPr>
              <a:spLocks/>
            </p:cNvSpPr>
            <p:nvPr/>
          </p:nvSpPr>
          <p:spPr bwMode="auto">
            <a:xfrm>
              <a:off x="5022" y="1626"/>
              <a:ext cx="138" cy="175"/>
            </a:xfrm>
            <a:custGeom>
              <a:avLst/>
              <a:gdLst>
                <a:gd name="T0" fmla="*/ 0 w 138"/>
                <a:gd name="T1" fmla="*/ 0 h 175"/>
                <a:gd name="T2" fmla="*/ 137 w 138"/>
                <a:gd name="T3" fmla="*/ 138 h 175"/>
                <a:gd name="T4" fmla="*/ 137 w 138"/>
                <a:gd name="T5" fmla="*/ 174 h 175"/>
                <a:gd name="T6" fmla="*/ 0 w 138"/>
                <a:gd name="T7" fmla="*/ 37 h 175"/>
                <a:gd name="T8" fmla="*/ 0 w 138"/>
                <a:gd name="T9" fmla="*/ 0 h 175"/>
              </a:gdLst>
              <a:ahLst/>
              <a:cxnLst>
                <a:cxn ang="0">
                  <a:pos x="T0" y="T1"/>
                </a:cxn>
                <a:cxn ang="0">
                  <a:pos x="T2" y="T3"/>
                </a:cxn>
                <a:cxn ang="0">
                  <a:pos x="T4" y="T5"/>
                </a:cxn>
                <a:cxn ang="0">
                  <a:pos x="T6" y="T7"/>
                </a:cxn>
                <a:cxn ang="0">
                  <a:pos x="T8" y="T9"/>
                </a:cxn>
              </a:cxnLst>
              <a:rect l="0" t="0" r="r" b="b"/>
              <a:pathLst>
                <a:path w="138" h="175">
                  <a:moveTo>
                    <a:pt x="0" y="0"/>
                  </a:moveTo>
                  <a:lnTo>
                    <a:pt x="137" y="138"/>
                  </a:lnTo>
                  <a:lnTo>
                    <a:pt x="137" y="174"/>
                  </a:lnTo>
                  <a:lnTo>
                    <a:pt x="0" y="37"/>
                  </a:lnTo>
                  <a:lnTo>
                    <a:pt x="0" y="0"/>
                  </a:lnTo>
                </a:path>
              </a:pathLst>
            </a:custGeom>
            <a:solidFill>
              <a:srgbClr val="9999FF"/>
            </a:solidFill>
            <a:ln w="12700" cap="rnd" cmpd="sng">
              <a:solidFill>
                <a:srgbClr val="0000CC"/>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16" name="Freeform 24"/>
            <p:cNvSpPr>
              <a:spLocks/>
            </p:cNvSpPr>
            <p:nvPr/>
          </p:nvSpPr>
          <p:spPr bwMode="auto">
            <a:xfrm>
              <a:off x="5021" y="1490"/>
              <a:ext cx="276" cy="275"/>
            </a:xfrm>
            <a:custGeom>
              <a:avLst/>
              <a:gdLst>
                <a:gd name="T0" fmla="*/ 138 w 276"/>
                <a:gd name="T1" fmla="*/ 0 h 275"/>
                <a:gd name="T2" fmla="*/ 275 w 276"/>
                <a:gd name="T3" fmla="*/ 137 h 275"/>
                <a:gd name="T4" fmla="*/ 138 w 276"/>
                <a:gd name="T5" fmla="*/ 274 h 275"/>
                <a:gd name="T6" fmla="*/ 0 w 276"/>
                <a:gd name="T7" fmla="*/ 135 h 275"/>
                <a:gd name="T8" fmla="*/ 138 w 276"/>
                <a:gd name="T9" fmla="*/ 0 h 275"/>
              </a:gdLst>
              <a:ahLst/>
              <a:cxnLst>
                <a:cxn ang="0">
                  <a:pos x="T0" y="T1"/>
                </a:cxn>
                <a:cxn ang="0">
                  <a:pos x="T2" y="T3"/>
                </a:cxn>
                <a:cxn ang="0">
                  <a:pos x="T4" y="T5"/>
                </a:cxn>
                <a:cxn ang="0">
                  <a:pos x="T6" y="T7"/>
                </a:cxn>
                <a:cxn ang="0">
                  <a:pos x="T8" y="T9"/>
                </a:cxn>
              </a:cxnLst>
              <a:rect l="0" t="0" r="r" b="b"/>
              <a:pathLst>
                <a:path w="276" h="275">
                  <a:moveTo>
                    <a:pt x="138" y="0"/>
                  </a:moveTo>
                  <a:lnTo>
                    <a:pt x="275" y="137"/>
                  </a:lnTo>
                  <a:lnTo>
                    <a:pt x="138" y="274"/>
                  </a:lnTo>
                  <a:lnTo>
                    <a:pt x="0" y="135"/>
                  </a:lnTo>
                  <a:lnTo>
                    <a:pt x="138" y="0"/>
                  </a:lnTo>
                </a:path>
              </a:pathLst>
            </a:custGeom>
            <a:gradFill rotWithShape="0">
              <a:gsLst>
                <a:gs pos="0">
                  <a:srgbClr val="99CCFF"/>
                </a:gs>
                <a:gs pos="100000">
                  <a:srgbClr val="9933FF"/>
                </a:gs>
              </a:gsLst>
              <a:path path="rect">
                <a:fillToRect l="50000" t="50000" r="50000" b="50000"/>
              </a:path>
            </a:gradFill>
            <a:ln w="12700" cap="rnd" cmpd="sng">
              <a:solidFill>
                <a:srgbClr val="0000CC"/>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0617" name="Arc 25"/>
          <p:cNvSpPr>
            <a:spLocks/>
          </p:cNvSpPr>
          <p:nvPr/>
        </p:nvSpPr>
        <p:spPr bwMode="auto">
          <a:xfrm>
            <a:off x="4381500" y="4138613"/>
            <a:ext cx="1042988" cy="1227137"/>
          </a:xfrm>
          <a:custGeom>
            <a:avLst/>
            <a:gdLst>
              <a:gd name="G0" fmla="+- 0 0 0"/>
              <a:gd name="G1" fmla="+- 0 0 0"/>
              <a:gd name="G2" fmla="+- 21600 0 0"/>
              <a:gd name="T0" fmla="*/ 20949 w 20949"/>
              <a:gd name="T1" fmla="*/ 5263 h 21119"/>
              <a:gd name="T2" fmla="*/ 4534 w 20949"/>
              <a:gd name="T3" fmla="*/ 21119 h 21119"/>
              <a:gd name="T4" fmla="*/ 0 w 20949"/>
              <a:gd name="T5" fmla="*/ 0 h 21119"/>
            </a:gdLst>
            <a:ahLst/>
            <a:cxnLst>
              <a:cxn ang="0">
                <a:pos x="T0" y="T1"/>
              </a:cxn>
              <a:cxn ang="0">
                <a:pos x="T2" y="T3"/>
              </a:cxn>
              <a:cxn ang="0">
                <a:pos x="T4" y="T5"/>
              </a:cxn>
            </a:cxnLst>
            <a:rect l="0" t="0" r="r" b="b"/>
            <a:pathLst>
              <a:path w="20949" h="21119" fill="none" extrusionOk="0">
                <a:moveTo>
                  <a:pt x="20949" y="5263"/>
                </a:moveTo>
                <a:cubicBezTo>
                  <a:pt x="18944" y="13243"/>
                  <a:pt x="12579" y="19391"/>
                  <a:pt x="4533" y="21118"/>
                </a:cubicBezTo>
              </a:path>
              <a:path w="20949" h="21119" stroke="0" extrusionOk="0">
                <a:moveTo>
                  <a:pt x="20949" y="5263"/>
                </a:moveTo>
                <a:cubicBezTo>
                  <a:pt x="18944" y="13243"/>
                  <a:pt x="12579" y="19391"/>
                  <a:pt x="4533" y="21118"/>
                </a:cubicBezTo>
                <a:lnTo>
                  <a:pt x="0" y="0"/>
                </a:lnTo>
                <a:close/>
              </a:path>
            </a:pathLst>
          </a:custGeom>
          <a:noFill/>
          <a:ln w="762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0618" name="Group 26"/>
          <p:cNvGrpSpPr>
            <a:grpSpLocks/>
          </p:cNvGrpSpPr>
          <p:nvPr/>
        </p:nvGrpSpPr>
        <p:grpSpPr bwMode="auto">
          <a:xfrm>
            <a:off x="4087813" y="4964113"/>
            <a:ext cx="600075" cy="654050"/>
            <a:chOff x="4507" y="2080"/>
            <a:chExt cx="301" cy="332"/>
          </a:xfrm>
        </p:grpSpPr>
        <p:sp>
          <p:nvSpPr>
            <p:cNvPr id="110619" name="Freeform 27"/>
            <p:cNvSpPr>
              <a:spLocks/>
            </p:cNvSpPr>
            <p:nvPr/>
          </p:nvSpPr>
          <p:spPr bwMode="auto">
            <a:xfrm>
              <a:off x="4633" y="2220"/>
              <a:ext cx="175" cy="192"/>
            </a:xfrm>
            <a:custGeom>
              <a:avLst/>
              <a:gdLst>
                <a:gd name="T0" fmla="*/ 0 w 175"/>
                <a:gd name="T1" fmla="*/ 156 h 192"/>
                <a:gd name="T2" fmla="*/ 33 w 175"/>
                <a:gd name="T3" fmla="*/ 191 h 192"/>
                <a:gd name="T4" fmla="*/ 172 w 175"/>
                <a:gd name="T5" fmla="*/ 57 h 192"/>
                <a:gd name="T6" fmla="*/ 174 w 175"/>
                <a:gd name="T7" fmla="*/ 24 h 192"/>
                <a:gd name="T8" fmla="*/ 136 w 175"/>
                <a:gd name="T9" fmla="*/ 0 h 192"/>
                <a:gd name="T10" fmla="*/ 0 w 175"/>
                <a:gd name="T11" fmla="*/ 156 h 192"/>
              </a:gdLst>
              <a:ahLst/>
              <a:cxnLst>
                <a:cxn ang="0">
                  <a:pos x="T0" y="T1"/>
                </a:cxn>
                <a:cxn ang="0">
                  <a:pos x="T2" y="T3"/>
                </a:cxn>
                <a:cxn ang="0">
                  <a:pos x="T4" y="T5"/>
                </a:cxn>
                <a:cxn ang="0">
                  <a:pos x="T6" y="T7"/>
                </a:cxn>
                <a:cxn ang="0">
                  <a:pos x="T8" y="T9"/>
                </a:cxn>
                <a:cxn ang="0">
                  <a:pos x="T10" y="T11"/>
                </a:cxn>
              </a:cxnLst>
              <a:rect l="0" t="0" r="r" b="b"/>
              <a:pathLst>
                <a:path w="175" h="192">
                  <a:moveTo>
                    <a:pt x="0" y="156"/>
                  </a:moveTo>
                  <a:lnTo>
                    <a:pt x="33" y="191"/>
                  </a:lnTo>
                  <a:lnTo>
                    <a:pt x="172" y="57"/>
                  </a:lnTo>
                  <a:lnTo>
                    <a:pt x="174" y="24"/>
                  </a:lnTo>
                  <a:lnTo>
                    <a:pt x="136" y="0"/>
                  </a:lnTo>
                  <a:lnTo>
                    <a:pt x="0" y="156"/>
                  </a:lnTo>
                </a:path>
              </a:pathLst>
            </a:custGeom>
            <a:solidFill>
              <a:srgbClr val="969696">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20" name="Freeform 28"/>
            <p:cNvSpPr>
              <a:spLocks/>
            </p:cNvSpPr>
            <p:nvPr/>
          </p:nvSpPr>
          <p:spPr bwMode="auto">
            <a:xfrm>
              <a:off x="4645" y="2216"/>
              <a:ext cx="139" cy="177"/>
            </a:xfrm>
            <a:custGeom>
              <a:avLst/>
              <a:gdLst>
                <a:gd name="T0" fmla="*/ 0 w 139"/>
                <a:gd name="T1" fmla="*/ 176 h 177"/>
                <a:gd name="T2" fmla="*/ 0 w 139"/>
                <a:gd name="T3" fmla="*/ 137 h 177"/>
                <a:gd name="T4" fmla="*/ 138 w 139"/>
                <a:gd name="T5" fmla="*/ 0 h 177"/>
                <a:gd name="T6" fmla="*/ 138 w 139"/>
                <a:gd name="T7" fmla="*/ 40 h 177"/>
                <a:gd name="T8" fmla="*/ 0 w 139"/>
                <a:gd name="T9" fmla="*/ 176 h 177"/>
              </a:gdLst>
              <a:ahLst/>
              <a:cxnLst>
                <a:cxn ang="0">
                  <a:pos x="T0" y="T1"/>
                </a:cxn>
                <a:cxn ang="0">
                  <a:pos x="T2" y="T3"/>
                </a:cxn>
                <a:cxn ang="0">
                  <a:pos x="T4" y="T5"/>
                </a:cxn>
                <a:cxn ang="0">
                  <a:pos x="T6" y="T7"/>
                </a:cxn>
                <a:cxn ang="0">
                  <a:pos x="T8" y="T9"/>
                </a:cxn>
              </a:cxnLst>
              <a:rect l="0" t="0" r="r" b="b"/>
              <a:pathLst>
                <a:path w="139" h="177">
                  <a:moveTo>
                    <a:pt x="0" y="176"/>
                  </a:moveTo>
                  <a:lnTo>
                    <a:pt x="0" y="137"/>
                  </a:lnTo>
                  <a:lnTo>
                    <a:pt x="138" y="0"/>
                  </a:lnTo>
                  <a:lnTo>
                    <a:pt x="138" y="40"/>
                  </a:lnTo>
                  <a:lnTo>
                    <a:pt x="0" y="176"/>
                  </a:lnTo>
                </a:path>
              </a:pathLst>
            </a:custGeom>
            <a:solidFill>
              <a:srgbClr val="9933FF"/>
            </a:solidFill>
            <a:ln w="12700" cap="rnd" cmpd="sng">
              <a:solidFill>
                <a:srgbClr val="0000CC"/>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21" name="Freeform 29"/>
            <p:cNvSpPr>
              <a:spLocks/>
            </p:cNvSpPr>
            <p:nvPr/>
          </p:nvSpPr>
          <p:spPr bwMode="auto">
            <a:xfrm>
              <a:off x="4508" y="2215"/>
              <a:ext cx="138" cy="175"/>
            </a:xfrm>
            <a:custGeom>
              <a:avLst/>
              <a:gdLst>
                <a:gd name="T0" fmla="*/ 0 w 138"/>
                <a:gd name="T1" fmla="*/ 0 h 175"/>
                <a:gd name="T2" fmla="*/ 137 w 138"/>
                <a:gd name="T3" fmla="*/ 138 h 175"/>
                <a:gd name="T4" fmla="*/ 137 w 138"/>
                <a:gd name="T5" fmla="*/ 174 h 175"/>
                <a:gd name="T6" fmla="*/ 0 w 138"/>
                <a:gd name="T7" fmla="*/ 37 h 175"/>
                <a:gd name="T8" fmla="*/ 0 w 138"/>
                <a:gd name="T9" fmla="*/ 0 h 175"/>
              </a:gdLst>
              <a:ahLst/>
              <a:cxnLst>
                <a:cxn ang="0">
                  <a:pos x="T0" y="T1"/>
                </a:cxn>
                <a:cxn ang="0">
                  <a:pos x="T2" y="T3"/>
                </a:cxn>
                <a:cxn ang="0">
                  <a:pos x="T4" y="T5"/>
                </a:cxn>
                <a:cxn ang="0">
                  <a:pos x="T6" y="T7"/>
                </a:cxn>
                <a:cxn ang="0">
                  <a:pos x="T8" y="T9"/>
                </a:cxn>
              </a:cxnLst>
              <a:rect l="0" t="0" r="r" b="b"/>
              <a:pathLst>
                <a:path w="138" h="175">
                  <a:moveTo>
                    <a:pt x="0" y="0"/>
                  </a:moveTo>
                  <a:lnTo>
                    <a:pt x="137" y="138"/>
                  </a:lnTo>
                  <a:lnTo>
                    <a:pt x="137" y="174"/>
                  </a:lnTo>
                  <a:lnTo>
                    <a:pt x="0" y="37"/>
                  </a:lnTo>
                  <a:lnTo>
                    <a:pt x="0" y="0"/>
                  </a:lnTo>
                </a:path>
              </a:pathLst>
            </a:custGeom>
            <a:solidFill>
              <a:srgbClr val="9999FF"/>
            </a:solidFill>
            <a:ln w="12700" cap="rnd" cmpd="sng">
              <a:solidFill>
                <a:srgbClr val="0000CC"/>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22" name="Freeform 30"/>
            <p:cNvSpPr>
              <a:spLocks/>
            </p:cNvSpPr>
            <p:nvPr/>
          </p:nvSpPr>
          <p:spPr bwMode="auto">
            <a:xfrm>
              <a:off x="4507" y="2080"/>
              <a:ext cx="277" cy="274"/>
            </a:xfrm>
            <a:custGeom>
              <a:avLst/>
              <a:gdLst>
                <a:gd name="T0" fmla="*/ 138 w 277"/>
                <a:gd name="T1" fmla="*/ 0 h 274"/>
                <a:gd name="T2" fmla="*/ 276 w 277"/>
                <a:gd name="T3" fmla="*/ 136 h 274"/>
                <a:gd name="T4" fmla="*/ 138 w 277"/>
                <a:gd name="T5" fmla="*/ 273 h 274"/>
                <a:gd name="T6" fmla="*/ 0 w 277"/>
                <a:gd name="T7" fmla="*/ 135 h 274"/>
                <a:gd name="T8" fmla="*/ 138 w 277"/>
                <a:gd name="T9" fmla="*/ 0 h 274"/>
              </a:gdLst>
              <a:ahLst/>
              <a:cxnLst>
                <a:cxn ang="0">
                  <a:pos x="T0" y="T1"/>
                </a:cxn>
                <a:cxn ang="0">
                  <a:pos x="T2" y="T3"/>
                </a:cxn>
                <a:cxn ang="0">
                  <a:pos x="T4" y="T5"/>
                </a:cxn>
                <a:cxn ang="0">
                  <a:pos x="T6" y="T7"/>
                </a:cxn>
                <a:cxn ang="0">
                  <a:pos x="T8" y="T9"/>
                </a:cxn>
              </a:cxnLst>
              <a:rect l="0" t="0" r="r" b="b"/>
              <a:pathLst>
                <a:path w="277" h="274">
                  <a:moveTo>
                    <a:pt x="138" y="0"/>
                  </a:moveTo>
                  <a:lnTo>
                    <a:pt x="276" y="136"/>
                  </a:lnTo>
                  <a:lnTo>
                    <a:pt x="138" y="273"/>
                  </a:lnTo>
                  <a:lnTo>
                    <a:pt x="0" y="135"/>
                  </a:lnTo>
                  <a:lnTo>
                    <a:pt x="138" y="0"/>
                  </a:lnTo>
                </a:path>
              </a:pathLst>
            </a:custGeom>
            <a:gradFill rotWithShape="0">
              <a:gsLst>
                <a:gs pos="0">
                  <a:srgbClr val="99CCFF"/>
                </a:gs>
                <a:gs pos="100000">
                  <a:srgbClr val="9933FF"/>
                </a:gs>
              </a:gsLst>
              <a:path path="rect">
                <a:fillToRect l="50000" t="50000" r="50000" b="50000"/>
              </a:path>
            </a:gradFill>
            <a:ln w="12700" cap="rnd" cmpd="sng">
              <a:solidFill>
                <a:srgbClr val="0000CC"/>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0623" name="Arc 31"/>
          <p:cNvSpPr>
            <a:spLocks/>
          </p:cNvSpPr>
          <p:nvPr/>
        </p:nvSpPr>
        <p:spPr bwMode="auto">
          <a:xfrm>
            <a:off x="2919413" y="4138613"/>
            <a:ext cx="1468437" cy="1219200"/>
          </a:xfrm>
          <a:custGeom>
            <a:avLst/>
            <a:gdLst>
              <a:gd name="G0" fmla="+- 21297 0 0"/>
              <a:gd name="G1" fmla="+- 0 0 0"/>
              <a:gd name="G2" fmla="+- 21600 0 0"/>
              <a:gd name="T0" fmla="*/ 16428 w 21297"/>
              <a:gd name="T1" fmla="*/ 21044 h 21044"/>
              <a:gd name="T2" fmla="*/ 0 w 21297"/>
              <a:gd name="T3" fmla="*/ 3603 h 21044"/>
              <a:gd name="T4" fmla="*/ 21297 w 21297"/>
              <a:gd name="T5" fmla="*/ 0 h 21044"/>
            </a:gdLst>
            <a:ahLst/>
            <a:cxnLst>
              <a:cxn ang="0">
                <a:pos x="T0" y="T1"/>
              </a:cxn>
              <a:cxn ang="0">
                <a:pos x="T2" y="T3"/>
              </a:cxn>
              <a:cxn ang="0">
                <a:pos x="T4" y="T5"/>
              </a:cxn>
            </a:cxnLst>
            <a:rect l="0" t="0" r="r" b="b"/>
            <a:pathLst>
              <a:path w="21297" h="21044" fill="none" extrusionOk="0">
                <a:moveTo>
                  <a:pt x="16427" y="21044"/>
                </a:moveTo>
                <a:cubicBezTo>
                  <a:pt x="7933" y="19078"/>
                  <a:pt x="1453" y="12199"/>
                  <a:pt x="-1" y="3603"/>
                </a:cubicBezTo>
              </a:path>
              <a:path w="21297" h="21044" stroke="0" extrusionOk="0">
                <a:moveTo>
                  <a:pt x="16427" y="21044"/>
                </a:moveTo>
                <a:cubicBezTo>
                  <a:pt x="7933" y="19078"/>
                  <a:pt x="1453" y="12199"/>
                  <a:pt x="-1" y="3603"/>
                </a:cubicBezTo>
                <a:lnTo>
                  <a:pt x="21297" y="0"/>
                </a:lnTo>
                <a:close/>
              </a:path>
            </a:pathLst>
          </a:custGeom>
          <a:noFill/>
          <a:ln w="762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0624" name="Group 32"/>
          <p:cNvGrpSpPr>
            <a:grpSpLocks/>
          </p:cNvGrpSpPr>
          <p:nvPr/>
        </p:nvGrpSpPr>
        <p:grpSpPr bwMode="auto">
          <a:xfrm>
            <a:off x="2695575" y="3795713"/>
            <a:ext cx="598488" cy="655637"/>
            <a:chOff x="3808" y="1487"/>
            <a:chExt cx="301" cy="333"/>
          </a:xfrm>
        </p:grpSpPr>
        <p:sp>
          <p:nvSpPr>
            <p:cNvPr id="110625" name="Freeform 33"/>
            <p:cNvSpPr>
              <a:spLocks/>
            </p:cNvSpPr>
            <p:nvPr/>
          </p:nvSpPr>
          <p:spPr bwMode="auto">
            <a:xfrm>
              <a:off x="3933" y="1628"/>
              <a:ext cx="176" cy="192"/>
            </a:xfrm>
            <a:custGeom>
              <a:avLst/>
              <a:gdLst>
                <a:gd name="T0" fmla="*/ 0 w 176"/>
                <a:gd name="T1" fmla="*/ 156 h 192"/>
                <a:gd name="T2" fmla="*/ 33 w 176"/>
                <a:gd name="T3" fmla="*/ 191 h 192"/>
                <a:gd name="T4" fmla="*/ 173 w 176"/>
                <a:gd name="T5" fmla="*/ 57 h 192"/>
                <a:gd name="T6" fmla="*/ 175 w 176"/>
                <a:gd name="T7" fmla="*/ 24 h 192"/>
                <a:gd name="T8" fmla="*/ 137 w 176"/>
                <a:gd name="T9" fmla="*/ 0 h 192"/>
                <a:gd name="T10" fmla="*/ 0 w 176"/>
                <a:gd name="T11" fmla="*/ 156 h 192"/>
              </a:gdLst>
              <a:ahLst/>
              <a:cxnLst>
                <a:cxn ang="0">
                  <a:pos x="T0" y="T1"/>
                </a:cxn>
                <a:cxn ang="0">
                  <a:pos x="T2" y="T3"/>
                </a:cxn>
                <a:cxn ang="0">
                  <a:pos x="T4" y="T5"/>
                </a:cxn>
                <a:cxn ang="0">
                  <a:pos x="T6" y="T7"/>
                </a:cxn>
                <a:cxn ang="0">
                  <a:pos x="T8" y="T9"/>
                </a:cxn>
                <a:cxn ang="0">
                  <a:pos x="T10" y="T11"/>
                </a:cxn>
              </a:cxnLst>
              <a:rect l="0" t="0" r="r" b="b"/>
              <a:pathLst>
                <a:path w="176" h="192">
                  <a:moveTo>
                    <a:pt x="0" y="156"/>
                  </a:moveTo>
                  <a:lnTo>
                    <a:pt x="33" y="191"/>
                  </a:lnTo>
                  <a:lnTo>
                    <a:pt x="173" y="57"/>
                  </a:lnTo>
                  <a:lnTo>
                    <a:pt x="175" y="24"/>
                  </a:lnTo>
                  <a:lnTo>
                    <a:pt x="137" y="0"/>
                  </a:lnTo>
                  <a:lnTo>
                    <a:pt x="0" y="156"/>
                  </a:lnTo>
                </a:path>
              </a:pathLst>
            </a:custGeom>
            <a:solidFill>
              <a:srgbClr val="969696">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26" name="Freeform 34"/>
            <p:cNvSpPr>
              <a:spLocks/>
            </p:cNvSpPr>
            <p:nvPr/>
          </p:nvSpPr>
          <p:spPr bwMode="auto">
            <a:xfrm>
              <a:off x="3946" y="1624"/>
              <a:ext cx="139" cy="177"/>
            </a:xfrm>
            <a:custGeom>
              <a:avLst/>
              <a:gdLst>
                <a:gd name="T0" fmla="*/ 0 w 139"/>
                <a:gd name="T1" fmla="*/ 176 h 177"/>
                <a:gd name="T2" fmla="*/ 0 w 139"/>
                <a:gd name="T3" fmla="*/ 137 h 177"/>
                <a:gd name="T4" fmla="*/ 138 w 139"/>
                <a:gd name="T5" fmla="*/ 0 h 177"/>
                <a:gd name="T6" fmla="*/ 138 w 139"/>
                <a:gd name="T7" fmla="*/ 40 h 177"/>
                <a:gd name="T8" fmla="*/ 0 w 139"/>
                <a:gd name="T9" fmla="*/ 176 h 177"/>
              </a:gdLst>
              <a:ahLst/>
              <a:cxnLst>
                <a:cxn ang="0">
                  <a:pos x="T0" y="T1"/>
                </a:cxn>
                <a:cxn ang="0">
                  <a:pos x="T2" y="T3"/>
                </a:cxn>
                <a:cxn ang="0">
                  <a:pos x="T4" y="T5"/>
                </a:cxn>
                <a:cxn ang="0">
                  <a:pos x="T6" y="T7"/>
                </a:cxn>
                <a:cxn ang="0">
                  <a:pos x="T8" y="T9"/>
                </a:cxn>
              </a:cxnLst>
              <a:rect l="0" t="0" r="r" b="b"/>
              <a:pathLst>
                <a:path w="139" h="177">
                  <a:moveTo>
                    <a:pt x="0" y="176"/>
                  </a:moveTo>
                  <a:lnTo>
                    <a:pt x="0" y="137"/>
                  </a:lnTo>
                  <a:lnTo>
                    <a:pt x="138" y="0"/>
                  </a:lnTo>
                  <a:lnTo>
                    <a:pt x="138" y="40"/>
                  </a:lnTo>
                  <a:lnTo>
                    <a:pt x="0" y="176"/>
                  </a:lnTo>
                </a:path>
              </a:pathLst>
            </a:custGeom>
            <a:solidFill>
              <a:srgbClr val="9933FF"/>
            </a:solidFill>
            <a:ln w="12700" cap="rnd" cmpd="sng">
              <a:solidFill>
                <a:srgbClr val="0000CC"/>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27" name="Freeform 35"/>
            <p:cNvSpPr>
              <a:spLocks/>
            </p:cNvSpPr>
            <p:nvPr/>
          </p:nvSpPr>
          <p:spPr bwMode="auto">
            <a:xfrm>
              <a:off x="3810" y="1623"/>
              <a:ext cx="137" cy="175"/>
            </a:xfrm>
            <a:custGeom>
              <a:avLst/>
              <a:gdLst>
                <a:gd name="T0" fmla="*/ 0 w 137"/>
                <a:gd name="T1" fmla="*/ 0 h 175"/>
                <a:gd name="T2" fmla="*/ 136 w 137"/>
                <a:gd name="T3" fmla="*/ 138 h 175"/>
                <a:gd name="T4" fmla="*/ 136 w 137"/>
                <a:gd name="T5" fmla="*/ 174 h 175"/>
                <a:gd name="T6" fmla="*/ 0 w 137"/>
                <a:gd name="T7" fmla="*/ 37 h 175"/>
                <a:gd name="T8" fmla="*/ 0 w 137"/>
                <a:gd name="T9" fmla="*/ 0 h 175"/>
              </a:gdLst>
              <a:ahLst/>
              <a:cxnLst>
                <a:cxn ang="0">
                  <a:pos x="T0" y="T1"/>
                </a:cxn>
                <a:cxn ang="0">
                  <a:pos x="T2" y="T3"/>
                </a:cxn>
                <a:cxn ang="0">
                  <a:pos x="T4" y="T5"/>
                </a:cxn>
                <a:cxn ang="0">
                  <a:pos x="T6" y="T7"/>
                </a:cxn>
                <a:cxn ang="0">
                  <a:pos x="T8" y="T9"/>
                </a:cxn>
              </a:cxnLst>
              <a:rect l="0" t="0" r="r" b="b"/>
              <a:pathLst>
                <a:path w="137" h="175">
                  <a:moveTo>
                    <a:pt x="0" y="0"/>
                  </a:moveTo>
                  <a:lnTo>
                    <a:pt x="136" y="138"/>
                  </a:lnTo>
                  <a:lnTo>
                    <a:pt x="136" y="174"/>
                  </a:lnTo>
                  <a:lnTo>
                    <a:pt x="0" y="37"/>
                  </a:lnTo>
                  <a:lnTo>
                    <a:pt x="0" y="0"/>
                  </a:lnTo>
                </a:path>
              </a:pathLst>
            </a:custGeom>
            <a:solidFill>
              <a:srgbClr val="9999FF"/>
            </a:solidFill>
            <a:ln w="12700" cap="rnd" cmpd="sng">
              <a:solidFill>
                <a:srgbClr val="0000CC"/>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28" name="Freeform 36"/>
            <p:cNvSpPr>
              <a:spLocks/>
            </p:cNvSpPr>
            <p:nvPr/>
          </p:nvSpPr>
          <p:spPr bwMode="auto">
            <a:xfrm>
              <a:off x="3808" y="1487"/>
              <a:ext cx="276" cy="275"/>
            </a:xfrm>
            <a:custGeom>
              <a:avLst/>
              <a:gdLst>
                <a:gd name="T0" fmla="*/ 138 w 276"/>
                <a:gd name="T1" fmla="*/ 0 h 275"/>
                <a:gd name="T2" fmla="*/ 275 w 276"/>
                <a:gd name="T3" fmla="*/ 137 h 275"/>
                <a:gd name="T4" fmla="*/ 138 w 276"/>
                <a:gd name="T5" fmla="*/ 274 h 275"/>
                <a:gd name="T6" fmla="*/ 0 w 276"/>
                <a:gd name="T7" fmla="*/ 135 h 275"/>
                <a:gd name="T8" fmla="*/ 138 w 276"/>
                <a:gd name="T9" fmla="*/ 0 h 275"/>
              </a:gdLst>
              <a:ahLst/>
              <a:cxnLst>
                <a:cxn ang="0">
                  <a:pos x="T0" y="T1"/>
                </a:cxn>
                <a:cxn ang="0">
                  <a:pos x="T2" y="T3"/>
                </a:cxn>
                <a:cxn ang="0">
                  <a:pos x="T4" y="T5"/>
                </a:cxn>
                <a:cxn ang="0">
                  <a:pos x="T6" y="T7"/>
                </a:cxn>
                <a:cxn ang="0">
                  <a:pos x="T8" y="T9"/>
                </a:cxn>
              </a:cxnLst>
              <a:rect l="0" t="0" r="r" b="b"/>
              <a:pathLst>
                <a:path w="276" h="275">
                  <a:moveTo>
                    <a:pt x="138" y="0"/>
                  </a:moveTo>
                  <a:lnTo>
                    <a:pt x="275" y="137"/>
                  </a:lnTo>
                  <a:lnTo>
                    <a:pt x="138" y="274"/>
                  </a:lnTo>
                  <a:lnTo>
                    <a:pt x="0" y="135"/>
                  </a:lnTo>
                  <a:lnTo>
                    <a:pt x="138" y="0"/>
                  </a:lnTo>
                </a:path>
              </a:pathLst>
            </a:custGeom>
            <a:gradFill rotWithShape="0">
              <a:gsLst>
                <a:gs pos="0">
                  <a:srgbClr val="99CCFF"/>
                </a:gs>
                <a:gs pos="100000">
                  <a:srgbClr val="9933FF"/>
                </a:gs>
              </a:gsLst>
              <a:path path="rect">
                <a:fillToRect l="50000" t="50000" r="50000" b="50000"/>
              </a:path>
            </a:gradFill>
            <a:ln w="12700" cap="rnd" cmpd="sng">
              <a:solidFill>
                <a:srgbClr val="0000CC"/>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0629" name="Arc 37"/>
          <p:cNvSpPr>
            <a:spLocks/>
          </p:cNvSpPr>
          <p:nvPr/>
        </p:nvSpPr>
        <p:spPr bwMode="auto">
          <a:xfrm>
            <a:off x="2954338" y="2725738"/>
            <a:ext cx="1406525" cy="1398587"/>
          </a:xfrm>
          <a:custGeom>
            <a:avLst/>
            <a:gdLst>
              <a:gd name="G0" fmla="+- 20945 0 0"/>
              <a:gd name="G1" fmla="+- 21541 0 0"/>
              <a:gd name="G2" fmla="+- 21600 0 0"/>
              <a:gd name="T0" fmla="*/ 0 w 20945"/>
              <a:gd name="T1" fmla="*/ 16263 h 21541"/>
              <a:gd name="T2" fmla="*/ 19345 w 20945"/>
              <a:gd name="T3" fmla="*/ 0 h 21541"/>
              <a:gd name="T4" fmla="*/ 20945 w 20945"/>
              <a:gd name="T5" fmla="*/ 21541 h 21541"/>
            </a:gdLst>
            <a:ahLst/>
            <a:cxnLst>
              <a:cxn ang="0">
                <a:pos x="T0" y="T1"/>
              </a:cxn>
              <a:cxn ang="0">
                <a:pos x="T2" y="T3"/>
              </a:cxn>
              <a:cxn ang="0">
                <a:pos x="T4" y="T5"/>
              </a:cxn>
            </a:cxnLst>
            <a:rect l="0" t="0" r="r" b="b"/>
            <a:pathLst>
              <a:path w="20945" h="21541" fill="none" extrusionOk="0">
                <a:moveTo>
                  <a:pt x="-1" y="16262"/>
                </a:moveTo>
                <a:cubicBezTo>
                  <a:pt x="2273" y="7241"/>
                  <a:pt x="10067" y="689"/>
                  <a:pt x="19345" y="0"/>
                </a:cubicBezTo>
              </a:path>
              <a:path w="20945" h="21541" stroke="0" extrusionOk="0">
                <a:moveTo>
                  <a:pt x="-1" y="16262"/>
                </a:moveTo>
                <a:cubicBezTo>
                  <a:pt x="2273" y="7241"/>
                  <a:pt x="10067" y="689"/>
                  <a:pt x="19345" y="0"/>
                </a:cubicBezTo>
                <a:lnTo>
                  <a:pt x="20945" y="21541"/>
                </a:lnTo>
                <a:close/>
              </a:path>
            </a:pathLst>
          </a:custGeom>
          <a:noFill/>
          <a:ln w="762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0630" name="Group 38"/>
          <p:cNvGrpSpPr>
            <a:grpSpLocks/>
          </p:cNvGrpSpPr>
          <p:nvPr/>
        </p:nvGrpSpPr>
        <p:grpSpPr bwMode="auto">
          <a:xfrm>
            <a:off x="4103688" y="2414588"/>
            <a:ext cx="603250" cy="654050"/>
            <a:chOff x="4515" y="786"/>
            <a:chExt cx="302" cy="332"/>
          </a:xfrm>
        </p:grpSpPr>
        <p:sp>
          <p:nvSpPr>
            <p:cNvPr id="110631" name="Freeform 39"/>
            <p:cNvSpPr>
              <a:spLocks/>
            </p:cNvSpPr>
            <p:nvPr/>
          </p:nvSpPr>
          <p:spPr bwMode="auto">
            <a:xfrm>
              <a:off x="4642" y="927"/>
              <a:ext cx="175" cy="191"/>
            </a:xfrm>
            <a:custGeom>
              <a:avLst/>
              <a:gdLst>
                <a:gd name="T0" fmla="*/ 0 w 175"/>
                <a:gd name="T1" fmla="*/ 155 h 191"/>
                <a:gd name="T2" fmla="*/ 33 w 175"/>
                <a:gd name="T3" fmla="*/ 190 h 191"/>
                <a:gd name="T4" fmla="*/ 172 w 175"/>
                <a:gd name="T5" fmla="*/ 57 h 191"/>
                <a:gd name="T6" fmla="*/ 174 w 175"/>
                <a:gd name="T7" fmla="*/ 24 h 191"/>
                <a:gd name="T8" fmla="*/ 136 w 175"/>
                <a:gd name="T9" fmla="*/ 0 h 191"/>
                <a:gd name="T10" fmla="*/ 0 w 175"/>
                <a:gd name="T11" fmla="*/ 155 h 191"/>
              </a:gdLst>
              <a:ahLst/>
              <a:cxnLst>
                <a:cxn ang="0">
                  <a:pos x="T0" y="T1"/>
                </a:cxn>
                <a:cxn ang="0">
                  <a:pos x="T2" y="T3"/>
                </a:cxn>
                <a:cxn ang="0">
                  <a:pos x="T4" y="T5"/>
                </a:cxn>
                <a:cxn ang="0">
                  <a:pos x="T6" y="T7"/>
                </a:cxn>
                <a:cxn ang="0">
                  <a:pos x="T8" y="T9"/>
                </a:cxn>
                <a:cxn ang="0">
                  <a:pos x="T10" y="T11"/>
                </a:cxn>
              </a:cxnLst>
              <a:rect l="0" t="0" r="r" b="b"/>
              <a:pathLst>
                <a:path w="175" h="191">
                  <a:moveTo>
                    <a:pt x="0" y="155"/>
                  </a:moveTo>
                  <a:lnTo>
                    <a:pt x="33" y="190"/>
                  </a:lnTo>
                  <a:lnTo>
                    <a:pt x="172" y="57"/>
                  </a:lnTo>
                  <a:lnTo>
                    <a:pt x="174" y="24"/>
                  </a:lnTo>
                  <a:lnTo>
                    <a:pt x="136" y="0"/>
                  </a:lnTo>
                  <a:lnTo>
                    <a:pt x="0" y="155"/>
                  </a:lnTo>
                </a:path>
              </a:pathLst>
            </a:custGeom>
            <a:solidFill>
              <a:srgbClr val="969696">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32" name="Freeform 40"/>
            <p:cNvSpPr>
              <a:spLocks/>
            </p:cNvSpPr>
            <p:nvPr/>
          </p:nvSpPr>
          <p:spPr bwMode="auto">
            <a:xfrm>
              <a:off x="4653" y="923"/>
              <a:ext cx="139" cy="177"/>
            </a:xfrm>
            <a:custGeom>
              <a:avLst/>
              <a:gdLst>
                <a:gd name="T0" fmla="*/ 0 w 139"/>
                <a:gd name="T1" fmla="*/ 176 h 177"/>
                <a:gd name="T2" fmla="*/ 0 w 139"/>
                <a:gd name="T3" fmla="*/ 137 h 177"/>
                <a:gd name="T4" fmla="*/ 138 w 139"/>
                <a:gd name="T5" fmla="*/ 0 h 177"/>
                <a:gd name="T6" fmla="*/ 138 w 139"/>
                <a:gd name="T7" fmla="*/ 40 h 177"/>
                <a:gd name="T8" fmla="*/ 0 w 139"/>
                <a:gd name="T9" fmla="*/ 176 h 177"/>
              </a:gdLst>
              <a:ahLst/>
              <a:cxnLst>
                <a:cxn ang="0">
                  <a:pos x="T0" y="T1"/>
                </a:cxn>
                <a:cxn ang="0">
                  <a:pos x="T2" y="T3"/>
                </a:cxn>
                <a:cxn ang="0">
                  <a:pos x="T4" y="T5"/>
                </a:cxn>
                <a:cxn ang="0">
                  <a:pos x="T6" y="T7"/>
                </a:cxn>
                <a:cxn ang="0">
                  <a:pos x="T8" y="T9"/>
                </a:cxn>
              </a:cxnLst>
              <a:rect l="0" t="0" r="r" b="b"/>
              <a:pathLst>
                <a:path w="139" h="177">
                  <a:moveTo>
                    <a:pt x="0" y="176"/>
                  </a:moveTo>
                  <a:lnTo>
                    <a:pt x="0" y="137"/>
                  </a:lnTo>
                  <a:lnTo>
                    <a:pt x="138" y="0"/>
                  </a:lnTo>
                  <a:lnTo>
                    <a:pt x="138" y="40"/>
                  </a:lnTo>
                  <a:lnTo>
                    <a:pt x="0" y="176"/>
                  </a:lnTo>
                </a:path>
              </a:pathLst>
            </a:custGeom>
            <a:solidFill>
              <a:srgbClr val="9933FF"/>
            </a:solidFill>
            <a:ln w="12700" cap="rnd" cmpd="sng">
              <a:solidFill>
                <a:srgbClr val="0000CC"/>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33" name="Freeform 41"/>
            <p:cNvSpPr>
              <a:spLocks/>
            </p:cNvSpPr>
            <p:nvPr/>
          </p:nvSpPr>
          <p:spPr bwMode="auto">
            <a:xfrm>
              <a:off x="4517" y="920"/>
              <a:ext cx="138" cy="177"/>
            </a:xfrm>
            <a:custGeom>
              <a:avLst/>
              <a:gdLst>
                <a:gd name="T0" fmla="*/ 0 w 138"/>
                <a:gd name="T1" fmla="*/ 0 h 177"/>
                <a:gd name="T2" fmla="*/ 137 w 138"/>
                <a:gd name="T3" fmla="*/ 139 h 177"/>
                <a:gd name="T4" fmla="*/ 137 w 138"/>
                <a:gd name="T5" fmla="*/ 176 h 177"/>
                <a:gd name="T6" fmla="*/ 0 w 138"/>
                <a:gd name="T7" fmla="*/ 37 h 177"/>
                <a:gd name="T8" fmla="*/ 0 w 138"/>
                <a:gd name="T9" fmla="*/ 0 h 177"/>
              </a:gdLst>
              <a:ahLst/>
              <a:cxnLst>
                <a:cxn ang="0">
                  <a:pos x="T0" y="T1"/>
                </a:cxn>
                <a:cxn ang="0">
                  <a:pos x="T2" y="T3"/>
                </a:cxn>
                <a:cxn ang="0">
                  <a:pos x="T4" y="T5"/>
                </a:cxn>
                <a:cxn ang="0">
                  <a:pos x="T6" y="T7"/>
                </a:cxn>
                <a:cxn ang="0">
                  <a:pos x="T8" y="T9"/>
                </a:cxn>
              </a:cxnLst>
              <a:rect l="0" t="0" r="r" b="b"/>
              <a:pathLst>
                <a:path w="138" h="177">
                  <a:moveTo>
                    <a:pt x="0" y="0"/>
                  </a:moveTo>
                  <a:lnTo>
                    <a:pt x="137" y="139"/>
                  </a:lnTo>
                  <a:lnTo>
                    <a:pt x="137" y="176"/>
                  </a:lnTo>
                  <a:lnTo>
                    <a:pt x="0" y="37"/>
                  </a:lnTo>
                  <a:lnTo>
                    <a:pt x="0" y="0"/>
                  </a:lnTo>
                </a:path>
              </a:pathLst>
            </a:custGeom>
            <a:solidFill>
              <a:srgbClr val="9999FF"/>
            </a:solidFill>
            <a:ln w="12700" cap="rnd" cmpd="sng">
              <a:solidFill>
                <a:srgbClr val="0000CC"/>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34" name="Freeform 42"/>
            <p:cNvSpPr>
              <a:spLocks/>
            </p:cNvSpPr>
            <p:nvPr/>
          </p:nvSpPr>
          <p:spPr bwMode="auto">
            <a:xfrm>
              <a:off x="4515" y="786"/>
              <a:ext cx="277" cy="275"/>
            </a:xfrm>
            <a:custGeom>
              <a:avLst/>
              <a:gdLst>
                <a:gd name="T0" fmla="*/ 138 w 277"/>
                <a:gd name="T1" fmla="*/ 0 h 275"/>
                <a:gd name="T2" fmla="*/ 276 w 277"/>
                <a:gd name="T3" fmla="*/ 137 h 275"/>
                <a:gd name="T4" fmla="*/ 138 w 277"/>
                <a:gd name="T5" fmla="*/ 274 h 275"/>
                <a:gd name="T6" fmla="*/ 0 w 277"/>
                <a:gd name="T7" fmla="*/ 135 h 275"/>
                <a:gd name="T8" fmla="*/ 138 w 277"/>
                <a:gd name="T9" fmla="*/ 0 h 275"/>
              </a:gdLst>
              <a:ahLst/>
              <a:cxnLst>
                <a:cxn ang="0">
                  <a:pos x="T0" y="T1"/>
                </a:cxn>
                <a:cxn ang="0">
                  <a:pos x="T2" y="T3"/>
                </a:cxn>
                <a:cxn ang="0">
                  <a:pos x="T4" y="T5"/>
                </a:cxn>
                <a:cxn ang="0">
                  <a:pos x="T6" y="T7"/>
                </a:cxn>
                <a:cxn ang="0">
                  <a:pos x="T8" y="T9"/>
                </a:cxn>
              </a:cxnLst>
              <a:rect l="0" t="0" r="r" b="b"/>
              <a:pathLst>
                <a:path w="277" h="275">
                  <a:moveTo>
                    <a:pt x="138" y="0"/>
                  </a:moveTo>
                  <a:lnTo>
                    <a:pt x="276" y="137"/>
                  </a:lnTo>
                  <a:lnTo>
                    <a:pt x="138" y="274"/>
                  </a:lnTo>
                  <a:lnTo>
                    <a:pt x="0" y="135"/>
                  </a:lnTo>
                  <a:lnTo>
                    <a:pt x="138" y="0"/>
                  </a:lnTo>
                </a:path>
              </a:pathLst>
            </a:custGeom>
            <a:gradFill rotWithShape="0">
              <a:gsLst>
                <a:gs pos="0">
                  <a:srgbClr val="99CCFF"/>
                </a:gs>
                <a:gs pos="100000">
                  <a:srgbClr val="9933FF"/>
                </a:gs>
              </a:gsLst>
              <a:path path="rect">
                <a:fillToRect l="50000" t="50000" r="50000" b="50000"/>
              </a:path>
            </a:gradFill>
            <a:ln w="12700" cap="rnd" cmpd="sng">
              <a:solidFill>
                <a:srgbClr val="0000CC"/>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0635" name="Arc 43"/>
          <p:cNvSpPr>
            <a:spLocks/>
          </p:cNvSpPr>
          <p:nvPr/>
        </p:nvSpPr>
        <p:spPr bwMode="auto">
          <a:xfrm rot="20940000">
            <a:off x="4575175" y="2684463"/>
            <a:ext cx="906463" cy="1381125"/>
          </a:xfrm>
          <a:custGeom>
            <a:avLst/>
            <a:gdLst>
              <a:gd name="G0" fmla="+- 0 0 0"/>
              <a:gd name="G1" fmla="+- 21274 0 0"/>
              <a:gd name="G2" fmla="+- 21600 0 0"/>
              <a:gd name="T0" fmla="*/ 3740 w 13523"/>
              <a:gd name="T1" fmla="*/ 0 h 21274"/>
              <a:gd name="T2" fmla="*/ 13523 w 13523"/>
              <a:gd name="T3" fmla="*/ 4431 h 21274"/>
              <a:gd name="T4" fmla="*/ 0 w 13523"/>
              <a:gd name="T5" fmla="*/ 21274 h 21274"/>
            </a:gdLst>
            <a:ahLst/>
            <a:cxnLst>
              <a:cxn ang="0">
                <a:pos x="T0" y="T1"/>
              </a:cxn>
              <a:cxn ang="0">
                <a:pos x="T2" y="T3"/>
              </a:cxn>
              <a:cxn ang="0">
                <a:pos x="T4" y="T5"/>
              </a:cxn>
            </a:cxnLst>
            <a:rect l="0" t="0" r="r" b="b"/>
            <a:pathLst>
              <a:path w="13523" h="21274" fill="none" extrusionOk="0">
                <a:moveTo>
                  <a:pt x="3739" y="0"/>
                </a:moveTo>
                <a:cubicBezTo>
                  <a:pt x="7321" y="629"/>
                  <a:pt x="10687" y="2153"/>
                  <a:pt x="13523" y="4430"/>
                </a:cubicBezTo>
              </a:path>
              <a:path w="13523" h="21274" stroke="0" extrusionOk="0">
                <a:moveTo>
                  <a:pt x="3739" y="0"/>
                </a:moveTo>
                <a:cubicBezTo>
                  <a:pt x="7321" y="629"/>
                  <a:pt x="10687" y="2153"/>
                  <a:pt x="13523" y="4430"/>
                </a:cubicBezTo>
                <a:lnTo>
                  <a:pt x="0" y="21274"/>
                </a:lnTo>
                <a:close/>
              </a:path>
            </a:pathLst>
          </a:custGeom>
          <a:noFill/>
          <a:ln w="762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36" name="Text Box 44"/>
          <p:cNvSpPr txBox="1">
            <a:spLocks noChangeArrowheads="1"/>
          </p:cNvSpPr>
          <p:nvPr/>
        </p:nvSpPr>
        <p:spPr bwMode="auto">
          <a:xfrm>
            <a:off x="4859338" y="3267075"/>
            <a:ext cx="1817687"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1400" b="1">
                <a:solidFill>
                  <a:srgbClr val="000000"/>
                </a:solidFill>
                <a:latin typeface="Times New Roman" pitchFamily="18" charset="0"/>
              </a:rPr>
              <a:t>构想</a:t>
            </a:r>
            <a:r>
              <a:rPr kumimoji="1" lang="zh-CN" altLang="en-US" sz="1400" b="1">
                <a:latin typeface="Times New Roman" pitchFamily="18" charset="0"/>
              </a:rPr>
              <a:t>阶段</a:t>
            </a:r>
          </a:p>
        </p:txBody>
      </p:sp>
      <p:sp>
        <p:nvSpPr>
          <p:cNvPr id="110637" name="Text Box 45"/>
          <p:cNvSpPr txBox="1">
            <a:spLocks noChangeArrowheads="1"/>
          </p:cNvSpPr>
          <p:nvPr/>
        </p:nvSpPr>
        <p:spPr bwMode="auto">
          <a:xfrm>
            <a:off x="4859338" y="5067300"/>
            <a:ext cx="1819275" cy="3032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1400" b="1">
                <a:solidFill>
                  <a:srgbClr val="000000"/>
                </a:solidFill>
                <a:latin typeface="Times New Roman" pitchFamily="18" charset="0"/>
              </a:rPr>
              <a:t>设计</a:t>
            </a:r>
            <a:r>
              <a:rPr kumimoji="1" lang="zh-CN" altLang="en-US" sz="1400" b="1">
                <a:latin typeface="Times New Roman" pitchFamily="18" charset="0"/>
              </a:rPr>
              <a:t>阶段</a:t>
            </a:r>
          </a:p>
        </p:txBody>
      </p:sp>
      <p:sp>
        <p:nvSpPr>
          <p:cNvPr id="110638" name="Text Box 46"/>
          <p:cNvSpPr txBox="1">
            <a:spLocks noChangeArrowheads="1"/>
          </p:cNvSpPr>
          <p:nvPr/>
        </p:nvSpPr>
        <p:spPr bwMode="auto">
          <a:xfrm>
            <a:off x="1979613" y="4995863"/>
            <a:ext cx="1817687"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1400" b="1">
                <a:solidFill>
                  <a:srgbClr val="000000"/>
                </a:solidFill>
                <a:latin typeface="Times New Roman" pitchFamily="18" charset="0"/>
              </a:rPr>
              <a:t>开发</a:t>
            </a:r>
            <a:r>
              <a:rPr kumimoji="1" lang="zh-CN" altLang="en-US" sz="1400" b="1">
                <a:latin typeface="Times New Roman" pitchFamily="18" charset="0"/>
              </a:rPr>
              <a:t>阶段</a:t>
            </a:r>
          </a:p>
        </p:txBody>
      </p:sp>
      <p:sp>
        <p:nvSpPr>
          <p:cNvPr id="110639" name="Text Box 47"/>
          <p:cNvSpPr txBox="1">
            <a:spLocks noChangeArrowheads="1"/>
          </p:cNvSpPr>
          <p:nvPr/>
        </p:nvSpPr>
        <p:spPr bwMode="auto">
          <a:xfrm>
            <a:off x="1692275" y="2908300"/>
            <a:ext cx="1817688"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1400" b="1">
                <a:solidFill>
                  <a:srgbClr val="000000"/>
                </a:solidFill>
                <a:latin typeface="Times New Roman" pitchFamily="18" charset="0"/>
              </a:rPr>
              <a:t>稳定</a:t>
            </a:r>
            <a:r>
              <a:rPr kumimoji="1" lang="zh-CN" altLang="en-US" sz="1400" b="1">
                <a:latin typeface="Times New Roman" pitchFamily="18" charset="0"/>
              </a:rPr>
              <a:t>阶段</a:t>
            </a:r>
          </a:p>
        </p:txBody>
      </p:sp>
      <p:sp>
        <p:nvSpPr>
          <p:cNvPr id="110640" name="Text Box 48"/>
          <p:cNvSpPr txBox="1">
            <a:spLocks noChangeArrowheads="1"/>
          </p:cNvSpPr>
          <p:nvPr/>
        </p:nvSpPr>
        <p:spPr bwMode="auto">
          <a:xfrm>
            <a:off x="3276600" y="3556000"/>
            <a:ext cx="1817688"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1400" b="1">
                <a:solidFill>
                  <a:srgbClr val="000000"/>
                </a:solidFill>
                <a:latin typeface="Times New Roman" pitchFamily="18" charset="0"/>
              </a:rPr>
              <a:t>组建项目团队</a:t>
            </a:r>
            <a:endParaRPr kumimoji="1" lang="zh-CN" altLang="en-US" sz="1400" b="1">
              <a:latin typeface="Times New Roman" pitchFamily="18" charset="0"/>
            </a:endParaRPr>
          </a:p>
        </p:txBody>
      </p:sp>
      <p:sp>
        <p:nvSpPr>
          <p:cNvPr id="110641" name="Oval 49"/>
          <p:cNvSpPr>
            <a:spLocks noChangeArrowheads="1"/>
          </p:cNvSpPr>
          <p:nvPr/>
        </p:nvSpPr>
        <p:spPr bwMode="auto">
          <a:xfrm>
            <a:off x="3779838" y="3051175"/>
            <a:ext cx="576262" cy="504825"/>
          </a:xfrm>
          <a:prstGeom prst="ellipse">
            <a:avLst/>
          </a:prstGeom>
          <a:gradFill rotWithShape="1">
            <a:gsLst>
              <a:gs pos="0">
                <a:srgbClr val="6699FF">
                  <a:alpha val="0"/>
                </a:srgbClr>
              </a:gs>
              <a:gs pos="100000">
                <a:srgbClr val="6699FF">
                  <a:gamma/>
                  <a:shade val="46275"/>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42" name="Text Box 50"/>
          <p:cNvSpPr txBox="1">
            <a:spLocks noChangeArrowheads="1"/>
          </p:cNvSpPr>
          <p:nvPr/>
        </p:nvSpPr>
        <p:spPr bwMode="auto">
          <a:xfrm>
            <a:off x="6443663" y="3987800"/>
            <a:ext cx="1512887"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1400" b="1">
                <a:latin typeface="Times New Roman" pitchFamily="18" charset="0"/>
              </a:rPr>
              <a:t>前景</a:t>
            </a:r>
            <a:r>
              <a:rPr kumimoji="1" lang="en-US" altLang="zh-CN" sz="1400" b="1">
                <a:latin typeface="Times New Roman" pitchFamily="18" charset="0"/>
              </a:rPr>
              <a:t>/</a:t>
            </a:r>
            <a:r>
              <a:rPr kumimoji="1" lang="zh-CN" altLang="en-US" sz="1400" b="1">
                <a:latin typeface="Times New Roman" pitchFamily="18" charset="0"/>
              </a:rPr>
              <a:t>范围认可 </a:t>
            </a:r>
          </a:p>
        </p:txBody>
      </p:sp>
      <p:sp>
        <p:nvSpPr>
          <p:cNvPr id="110643" name="Text Box 51"/>
          <p:cNvSpPr txBox="1">
            <a:spLocks noChangeArrowheads="1"/>
          </p:cNvSpPr>
          <p:nvPr/>
        </p:nvSpPr>
        <p:spPr bwMode="auto">
          <a:xfrm>
            <a:off x="3563938" y="5932488"/>
            <a:ext cx="1584325"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1400" b="1">
                <a:latin typeface="Times New Roman" pitchFamily="18" charset="0"/>
              </a:rPr>
              <a:t>项目设计认可 </a:t>
            </a:r>
          </a:p>
        </p:txBody>
      </p:sp>
      <p:sp>
        <p:nvSpPr>
          <p:cNvPr id="110644" name="Text Box 52"/>
          <p:cNvSpPr txBox="1">
            <a:spLocks noChangeArrowheads="1"/>
          </p:cNvSpPr>
          <p:nvPr/>
        </p:nvSpPr>
        <p:spPr bwMode="auto">
          <a:xfrm>
            <a:off x="179388" y="3916363"/>
            <a:ext cx="2520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spcBef>
                <a:spcPct val="50000"/>
              </a:spcBef>
            </a:pPr>
            <a:r>
              <a:rPr lang="zh-CN" altLang="en-US" b="1">
                <a:latin typeface="Tahoma" pitchFamily="34" charset="0"/>
              </a:rPr>
              <a:t>范围完成</a:t>
            </a:r>
            <a:r>
              <a:rPr lang="en-US" altLang="zh-CN" b="1">
                <a:latin typeface="Tahoma" pitchFamily="34" charset="0"/>
              </a:rPr>
              <a:t>/</a:t>
            </a:r>
            <a:r>
              <a:rPr lang="zh-CN" altLang="en-US" b="1">
                <a:latin typeface="Tahoma" pitchFamily="34" charset="0"/>
              </a:rPr>
              <a:t>第一次使用</a:t>
            </a:r>
            <a:r>
              <a:rPr lang="zh-CN" altLang="en-US">
                <a:latin typeface="Tahoma" pitchFamily="34" charset="0"/>
              </a:rPr>
              <a:t> </a:t>
            </a:r>
          </a:p>
        </p:txBody>
      </p:sp>
      <p:sp>
        <p:nvSpPr>
          <p:cNvPr id="110645" name="Text Box 53"/>
          <p:cNvSpPr txBox="1">
            <a:spLocks noChangeArrowheads="1"/>
          </p:cNvSpPr>
          <p:nvPr/>
        </p:nvSpPr>
        <p:spPr bwMode="auto">
          <a:xfrm>
            <a:off x="3779838" y="2043113"/>
            <a:ext cx="1169987" cy="3048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4" tIns="45708" rIns="91414" bIns="45708">
            <a:spAutoFit/>
          </a:bodyPr>
          <a:lstStyle/>
          <a:p>
            <a:pPr algn="ctr">
              <a:spcBef>
                <a:spcPct val="50000"/>
              </a:spcBef>
            </a:pPr>
            <a:r>
              <a:rPr kumimoji="1" lang="zh-CN" altLang="en-US" sz="1400" b="1">
                <a:latin typeface="Times New Roman" pitchFamily="18" charset="0"/>
              </a:rPr>
              <a:t>系统发布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a:t>构想阶段</a:t>
            </a:r>
          </a:p>
        </p:txBody>
      </p:sp>
      <p:sp>
        <p:nvSpPr>
          <p:cNvPr id="112643" name="Rectangle 3"/>
          <p:cNvSpPr>
            <a:spLocks noGrp="1" noChangeArrowheads="1"/>
          </p:cNvSpPr>
          <p:nvPr>
            <p:ph type="body" idx="1"/>
          </p:nvPr>
        </p:nvSpPr>
        <p:spPr>
          <a:xfrm>
            <a:off x="712788" y="1665288"/>
            <a:ext cx="8064500" cy="4826000"/>
          </a:xfrm>
        </p:spPr>
        <p:txBody>
          <a:bodyPr/>
          <a:lstStyle/>
          <a:p>
            <a:pPr>
              <a:lnSpc>
                <a:spcPct val="80000"/>
              </a:lnSpc>
            </a:pPr>
            <a:r>
              <a:rPr lang="zh-CN" altLang="en-US" sz="2400">
                <a:latin typeface="宋体" pitchFamily="2" charset="-122"/>
              </a:rPr>
              <a:t>定义初步的商业需求（持续性工作）</a:t>
            </a:r>
          </a:p>
          <a:p>
            <a:pPr>
              <a:lnSpc>
                <a:spcPct val="80000"/>
              </a:lnSpc>
            </a:pPr>
            <a:r>
              <a:rPr lang="zh-CN" altLang="en-US" sz="2400">
                <a:latin typeface="宋体" pitchFamily="2" charset="-122"/>
              </a:rPr>
              <a:t>风险管理</a:t>
            </a:r>
          </a:p>
          <a:p>
            <a:pPr>
              <a:lnSpc>
                <a:spcPct val="80000"/>
              </a:lnSpc>
            </a:pPr>
            <a:r>
              <a:rPr lang="zh-CN" altLang="en-US" sz="2400">
                <a:latin typeface="宋体" pitchFamily="2" charset="-122"/>
              </a:rPr>
              <a:t>定义项目结构</a:t>
            </a:r>
          </a:p>
          <a:p>
            <a:pPr>
              <a:lnSpc>
                <a:spcPct val="80000"/>
              </a:lnSpc>
            </a:pPr>
            <a:r>
              <a:rPr lang="zh-CN" altLang="en-US" sz="2400">
                <a:latin typeface="宋体" pitchFamily="2" charset="-122"/>
              </a:rPr>
              <a:t>研究和收集设想</a:t>
            </a:r>
          </a:p>
          <a:p>
            <a:pPr lvl="1">
              <a:lnSpc>
                <a:spcPct val="80000"/>
              </a:lnSpc>
            </a:pPr>
            <a:r>
              <a:rPr lang="zh-CN" altLang="en-US" sz="2400">
                <a:latin typeface="宋体" pitchFamily="2" charset="-122"/>
              </a:rPr>
              <a:t>进行初步的用户访问</a:t>
            </a:r>
          </a:p>
          <a:p>
            <a:pPr lvl="1">
              <a:lnSpc>
                <a:spcPct val="80000"/>
              </a:lnSpc>
            </a:pPr>
            <a:r>
              <a:rPr lang="zh-CN" altLang="en-US" sz="2400">
                <a:latin typeface="宋体" pitchFamily="2" charset="-122"/>
              </a:rPr>
              <a:t>定义使用场合</a:t>
            </a:r>
          </a:p>
          <a:p>
            <a:pPr lvl="1">
              <a:lnSpc>
                <a:spcPct val="80000"/>
              </a:lnSpc>
            </a:pPr>
            <a:r>
              <a:rPr lang="zh-CN" altLang="en-US" sz="2400">
                <a:latin typeface="宋体" pitchFamily="2" charset="-122"/>
              </a:rPr>
              <a:t>确立设计目标</a:t>
            </a:r>
          </a:p>
          <a:p>
            <a:pPr lvl="1">
              <a:lnSpc>
                <a:spcPct val="80000"/>
              </a:lnSpc>
            </a:pPr>
            <a:r>
              <a:rPr lang="zh-CN" altLang="en-US" sz="2400">
                <a:latin typeface="宋体" pitchFamily="2" charset="-122"/>
              </a:rPr>
              <a:t>制定初步的解决方案概念</a:t>
            </a:r>
          </a:p>
          <a:p>
            <a:pPr>
              <a:lnSpc>
                <a:spcPct val="80000"/>
              </a:lnSpc>
            </a:pPr>
            <a:r>
              <a:rPr lang="zh-CN" altLang="en-US" sz="2400">
                <a:latin typeface="宋体" pitchFamily="2" charset="-122"/>
              </a:rPr>
              <a:t>制定初步的项目范围</a:t>
            </a:r>
          </a:p>
          <a:p>
            <a:pPr lvl="1">
              <a:lnSpc>
                <a:spcPct val="80000"/>
              </a:lnSpc>
            </a:pPr>
            <a:r>
              <a:rPr lang="zh-CN" altLang="en-US" sz="2400">
                <a:latin typeface="宋体" pitchFamily="2" charset="-122"/>
              </a:rPr>
              <a:t>定义关键的成功因素</a:t>
            </a:r>
          </a:p>
          <a:p>
            <a:pPr lvl="1">
              <a:lnSpc>
                <a:spcPct val="80000"/>
              </a:lnSpc>
            </a:pPr>
            <a:r>
              <a:rPr lang="zh-CN" altLang="en-US" sz="2400">
                <a:latin typeface="宋体" pitchFamily="2" charset="-122"/>
              </a:rPr>
              <a:t>定义衡量成功的标准</a:t>
            </a:r>
          </a:p>
          <a:p>
            <a:pPr lvl="1">
              <a:lnSpc>
                <a:spcPct val="80000"/>
              </a:lnSpc>
            </a:pPr>
            <a:r>
              <a:rPr lang="zh-CN" altLang="en-US" sz="2400">
                <a:latin typeface="宋体" pitchFamily="2" charset="-122"/>
              </a:rPr>
              <a:t>定义主要的可交付结果（初步）</a:t>
            </a:r>
          </a:p>
          <a:p>
            <a:pPr lvl="1">
              <a:lnSpc>
                <a:spcPct val="80000"/>
              </a:lnSpc>
            </a:pPr>
            <a:r>
              <a:rPr lang="zh-CN" altLang="en-US" sz="2400">
                <a:latin typeface="宋体" pitchFamily="2" charset="-122"/>
              </a:rPr>
              <a:t>确定构想</a:t>
            </a:r>
            <a:r>
              <a:rPr lang="en-US" altLang="zh-CN" sz="2400">
                <a:latin typeface="宋体" pitchFamily="2" charset="-122"/>
              </a:rPr>
              <a:t>/</a:t>
            </a:r>
            <a:r>
              <a:rPr lang="zh-CN" altLang="en-US" sz="2400">
                <a:latin typeface="宋体" pitchFamily="2" charset="-122"/>
              </a:rPr>
              <a:t>范围</a:t>
            </a:r>
          </a:p>
          <a:p>
            <a:pPr lvl="1">
              <a:lnSpc>
                <a:spcPct val="80000"/>
              </a:lnSpc>
            </a:pPr>
            <a:endParaRPr lang="en-US" altLang="zh-CN" sz="24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a:t>设计阶段</a:t>
            </a:r>
          </a:p>
        </p:txBody>
      </p:sp>
      <p:sp>
        <p:nvSpPr>
          <p:cNvPr id="114691" name="Rectangle 3"/>
          <p:cNvSpPr>
            <a:spLocks noChangeArrowheads="1"/>
          </p:cNvSpPr>
          <p:nvPr>
            <p:ph type="body" idx="1"/>
          </p:nvPr>
        </p:nvSpPr>
        <p:spPr>
          <a:xfrm>
            <a:off x="684213" y="1989138"/>
            <a:ext cx="8270875" cy="4143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sz="2700">
                <a:latin typeface="宋体" pitchFamily="2" charset="-122"/>
              </a:rPr>
              <a:t>创建功能描述</a:t>
            </a:r>
          </a:p>
          <a:p>
            <a:r>
              <a:rPr lang="zh-CN" altLang="en-US" sz="2700">
                <a:latin typeface="宋体" pitchFamily="2" charset="-122"/>
              </a:rPr>
              <a:t>开发计划</a:t>
            </a:r>
          </a:p>
          <a:p>
            <a:r>
              <a:rPr lang="zh-CN" altLang="en-US" sz="2700">
                <a:latin typeface="宋体" pitchFamily="2" charset="-122"/>
              </a:rPr>
              <a:t>测试计划</a:t>
            </a:r>
          </a:p>
          <a:p>
            <a:r>
              <a:rPr lang="zh-CN" altLang="en-US" sz="2700">
                <a:latin typeface="宋体" pitchFamily="2" charset="-122"/>
              </a:rPr>
              <a:t>用户培训计划</a:t>
            </a:r>
          </a:p>
          <a:p>
            <a:r>
              <a:rPr lang="zh-CN" altLang="en-US" sz="2700">
                <a:latin typeface="宋体" pitchFamily="2" charset="-122"/>
              </a:rPr>
              <a:t>后勤计划</a:t>
            </a:r>
          </a:p>
          <a:p>
            <a:r>
              <a:rPr lang="zh-CN" altLang="en-US" sz="2700">
                <a:latin typeface="宋体" pitchFamily="2" charset="-122"/>
              </a:rPr>
              <a:t>产品管理计划</a:t>
            </a:r>
          </a:p>
          <a:p>
            <a:r>
              <a:rPr lang="zh-CN" altLang="en-US" sz="2700">
                <a:latin typeface="宋体" pitchFamily="2" charset="-122"/>
              </a:rPr>
              <a:t>程序管理计划</a:t>
            </a:r>
          </a:p>
          <a:p>
            <a:r>
              <a:rPr lang="zh-CN" altLang="en-US" sz="2700">
                <a:latin typeface="宋体" pitchFamily="2" charset="-122"/>
              </a:rPr>
              <a:t>合并项目计划</a:t>
            </a:r>
            <a:endParaRPr lang="zh-CN" altLang="en-US" sz="27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a:t>开发阶段</a:t>
            </a:r>
          </a:p>
        </p:txBody>
      </p:sp>
      <p:sp>
        <p:nvSpPr>
          <p:cNvPr id="116739"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90000"/>
              </a:lnSpc>
            </a:pPr>
            <a:r>
              <a:rPr lang="zh-CN" altLang="en-US">
                <a:latin typeface="宋体" pitchFamily="2" charset="-122"/>
              </a:rPr>
              <a:t>迭代开发一到多次的内部发布版</a:t>
            </a:r>
          </a:p>
          <a:p>
            <a:pPr lvl="1">
              <a:lnSpc>
                <a:spcPct val="90000"/>
              </a:lnSpc>
            </a:pPr>
            <a:r>
              <a:rPr lang="zh-CN" altLang="en-US">
                <a:latin typeface="宋体" pitchFamily="2" charset="-122"/>
              </a:rPr>
              <a:t>开发目标组件</a:t>
            </a:r>
          </a:p>
          <a:p>
            <a:pPr lvl="1">
              <a:lnSpc>
                <a:spcPct val="90000"/>
              </a:lnSpc>
            </a:pPr>
            <a:r>
              <a:rPr lang="zh-CN" altLang="en-US">
                <a:latin typeface="宋体" pitchFamily="2" charset="-122"/>
              </a:rPr>
              <a:t>测试单个组件</a:t>
            </a:r>
          </a:p>
          <a:p>
            <a:pPr lvl="1">
              <a:lnSpc>
                <a:spcPct val="90000"/>
              </a:lnSpc>
            </a:pPr>
            <a:r>
              <a:rPr lang="zh-CN" altLang="en-US">
                <a:latin typeface="宋体" pitchFamily="2" charset="-122"/>
              </a:rPr>
              <a:t>测试组装为整体的应用程序</a:t>
            </a:r>
          </a:p>
          <a:p>
            <a:pPr>
              <a:lnSpc>
                <a:spcPct val="90000"/>
              </a:lnSpc>
            </a:pPr>
            <a:r>
              <a:rPr lang="zh-CN" altLang="en-US">
                <a:latin typeface="宋体" pitchFamily="2" charset="-122"/>
              </a:rPr>
              <a:t>功能说明冻结</a:t>
            </a:r>
          </a:p>
          <a:p>
            <a:pPr>
              <a:lnSpc>
                <a:spcPct val="90000"/>
              </a:lnSpc>
            </a:pPr>
            <a:r>
              <a:rPr lang="zh-CN" altLang="en-US">
                <a:latin typeface="宋体" pitchFamily="2" charset="-122"/>
              </a:rPr>
              <a:t>最后的特性开发</a:t>
            </a:r>
          </a:p>
          <a:p>
            <a:pPr>
              <a:lnSpc>
                <a:spcPct val="90000"/>
              </a:lnSpc>
            </a:pPr>
            <a:r>
              <a:rPr lang="zh-CN" altLang="en-US">
                <a:latin typeface="宋体" pitchFamily="2" charset="-122"/>
              </a:rPr>
              <a:t>最后的后勤开发</a:t>
            </a:r>
          </a:p>
          <a:p>
            <a:pPr>
              <a:lnSpc>
                <a:spcPct val="90000"/>
              </a:lnSpc>
            </a:pPr>
            <a:r>
              <a:rPr lang="zh-CN" altLang="en-US">
                <a:latin typeface="宋体" pitchFamily="2" charset="-122"/>
              </a:rPr>
              <a:t>最后的性能支持开发</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latin typeface="宋体" pitchFamily="2" charset="-122"/>
              </a:rPr>
              <a:t>软件开发的发展与变化</a:t>
            </a:r>
            <a:r>
              <a:rPr lang="zh-CN" altLang="en-US"/>
              <a:t> </a:t>
            </a:r>
          </a:p>
        </p:txBody>
      </p:sp>
      <p:sp>
        <p:nvSpPr>
          <p:cNvPr id="14339" name="Rectangle 3"/>
          <p:cNvSpPr>
            <a:spLocks noGrp="1" noChangeArrowheads="1"/>
          </p:cNvSpPr>
          <p:nvPr>
            <p:ph type="body" idx="1"/>
          </p:nvPr>
        </p:nvSpPr>
        <p:spPr/>
        <p:txBody>
          <a:bodyPr/>
          <a:lstStyle/>
          <a:p>
            <a:pPr algn="just">
              <a:buFontTx/>
              <a:buNone/>
            </a:pPr>
            <a:r>
              <a:rPr lang="en-US" altLang="zh-CN" sz="2400"/>
              <a:t> </a:t>
            </a:r>
            <a:r>
              <a:rPr lang="zh-CN" altLang="en-US" sz="2400"/>
              <a:t>软件技术的发展带来了一些变化：</a:t>
            </a:r>
          </a:p>
          <a:p>
            <a:pPr algn="just"/>
            <a:r>
              <a:rPr lang="en-US" altLang="zh-CN" sz="2400"/>
              <a:t>1 </a:t>
            </a:r>
            <a:r>
              <a:rPr lang="zh-CN" altLang="en-US" sz="2400"/>
              <a:t>用户对软件要求的变化：软件规模在扩大；对软件的质量要求在提高；</a:t>
            </a:r>
          </a:p>
          <a:p>
            <a:pPr algn="just"/>
            <a:r>
              <a:rPr lang="en-US" altLang="zh-CN" sz="2400"/>
              <a:t>2 </a:t>
            </a:r>
            <a:r>
              <a:rPr lang="zh-CN" altLang="en-US" sz="2400"/>
              <a:t>软件技术本身的变化：新的理念、新的方法和新的工具</a:t>
            </a:r>
          </a:p>
          <a:p>
            <a:pPr algn="just"/>
            <a:r>
              <a:rPr lang="en-US" altLang="zh-CN" sz="2400"/>
              <a:t>3 </a:t>
            </a:r>
            <a:r>
              <a:rPr lang="zh-CN" altLang="en-US" sz="2400"/>
              <a:t>软件开发队伍的变化：从单人开发、小组开发，到大规模团队开发；从稳定、相对稳定到全员流动</a:t>
            </a:r>
          </a:p>
          <a:p>
            <a:endParaRPr lang="en-US" altLang="zh-CN" sz="2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a:t>稳定阶段</a:t>
            </a:r>
          </a:p>
        </p:txBody>
      </p:sp>
      <p:sp>
        <p:nvSpPr>
          <p:cNvPr id="118787" name="Rectangle 3"/>
          <p:cNvSpPr>
            <a:spLocks noGrp="1" noChangeArrowheads="1"/>
          </p:cNvSpPr>
          <p:nvPr>
            <p:ph type="body" idx="1"/>
          </p:nvPr>
        </p:nvSpPr>
        <p:spPr>
          <a:xfrm>
            <a:off x="728663" y="1989138"/>
            <a:ext cx="8415337" cy="4679950"/>
          </a:xfrm>
        </p:spPr>
        <p:txBody>
          <a:bodyPr/>
          <a:lstStyle/>
          <a:p>
            <a:r>
              <a:rPr lang="zh-CN" altLang="en-US">
                <a:latin typeface="宋体" pitchFamily="2" charset="-122"/>
              </a:rPr>
              <a:t>发布一到多个测试版，包括 </a:t>
            </a:r>
            <a:r>
              <a:rPr lang="el-GR" altLang="zh-CN">
                <a:ea typeface="MS Mincho" pitchFamily="49" charset="-128"/>
              </a:rPr>
              <a:t>α</a:t>
            </a:r>
            <a:r>
              <a:rPr lang="zh-CN" altLang="el-GR"/>
              <a:t>测试版和</a:t>
            </a:r>
            <a:r>
              <a:rPr lang="el-GR" altLang="zh-CN">
                <a:ea typeface="MS Mincho" pitchFamily="49" charset="-128"/>
              </a:rPr>
              <a:t>β</a:t>
            </a:r>
            <a:r>
              <a:rPr lang="zh-CN" altLang="el-GR"/>
              <a:t>测试版</a:t>
            </a:r>
          </a:p>
          <a:p>
            <a:r>
              <a:rPr lang="zh-CN" altLang="en-US">
                <a:latin typeface="宋体" pitchFamily="2" charset="-122"/>
              </a:rPr>
              <a:t>收集错误</a:t>
            </a:r>
          </a:p>
          <a:p>
            <a:r>
              <a:rPr lang="zh-CN" altLang="en-US">
                <a:latin typeface="宋体" pitchFamily="2" charset="-122"/>
              </a:rPr>
              <a:t>改正高优先级的错误，发布无错误版</a:t>
            </a:r>
          </a:p>
          <a:p>
            <a:r>
              <a:rPr lang="zh-CN" altLang="en-US">
                <a:latin typeface="宋体" pitchFamily="2" charset="-122"/>
              </a:rPr>
              <a:t>进行最后的错误分类</a:t>
            </a:r>
          </a:p>
          <a:p>
            <a:r>
              <a:rPr lang="zh-CN" altLang="en-US">
                <a:latin typeface="宋体" pitchFamily="2" charset="-122"/>
              </a:rPr>
              <a:t>黄金发布版</a:t>
            </a:r>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a:t>应用程序模型</a:t>
            </a:r>
          </a:p>
        </p:txBody>
      </p:sp>
      <p:grpSp>
        <p:nvGrpSpPr>
          <p:cNvPr id="120835" name="Group 3"/>
          <p:cNvGrpSpPr>
            <a:grpSpLocks/>
          </p:cNvGrpSpPr>
          <p:nvPr/>
        </p:nvGrpSpPr>
        <p:grpSpPr bwMode="auto">
          <a:xfrm>
            <a:off x="1335088" y="1704975"/>
            <a:ext cx="6526212" cy="4818063"/>
            <a:chOff x="908" y="747"/>
            <a:chExt cx="4111" cy="3035"/>
          </a:xfrm>
        </p:grpSpPr>
        <p:sp>
          <p:nvSpPr>
            <p:cNvPr id="120836" name="Rectangle 4"/>
            <p:cNvSpPr>
              <a:spLocks noChangeArrowheads="1"/>
            </p:cNvSpPr>
            <p:nvPr/>
          </p:nvSpPr>
          <p:spPr bwMode="auto">
            <a:xfrm>
              <a:off x="908" y="1065"/>
              <a:ext cx="4111" cy="25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0837" name="Group 5"/>
            <p:cNvGrpSpPr>
              <a:grpSpLocks/>
            </p:cNvGrpSpPr>
            <p:nvPr/>
          </p:nvGrpSpPr>
          <p:grpSpPr bwMode="auto">
            <a:xfrm>
              <a:off x="2436" y="747"/>
              <a:ext cx="2462" cy="3035"/>
              <a:chOff x="2436" y="747"/>
              <a:chExt cx="2462" cy="3035"/>
            </a:xfrm>
          </p:grpSpPr>
          <p:sp>
            <p:nvSpPr>
              <p:cNvPr id="120838" name="Freeform 6"/>
              <p:cNvSpPr>
                <a:spLocks/>
              </p:cNvSpPr>
              <p:nvPr/>
            </p:nvSpPr>
            <p:spPr bwMode="auto">
              <a:xfrm>
                <a:off x="2443" y="978"/>
                <a:ext cx="2393" cy="2531"/>
              </a:xfrm>
              <a:custGeom>
                <a:avLst/>
                <a:gdLst>
                  <a:gd name="T0" fmla="*/ 828 w 2393"/>
                  <a:gd name="T1" fmla="*/ 343 h 2531"/>
                  <a:gd name="T2" fmla="*/ 808 w 2393"/>
                  <a:gd name="T3" fmla="*/ 0 h 2531"/>
                  <a:gd name="T4" fmla="*/ 616 w 2393"/>
                  <a:gd name="T5" fmla="*/ 0 h 2531"/>
                  <a:gd name="T6" fmla="*/ 629 w 2393"/>
                  <a:gd name="T7" fmla="*/ 343 h 2531"/>
                  <a:gd name="T8" fmla="*/ 212 w 2393"/>
                  <a:gd name="T9" fmla="*/ 669 h 2531"/>
                  <a:gd name="T10" fmla="*/ 0 w 2393"/>
                  <a:gd name="T11" fmla="*/ 1199 h 2531"/>
                  <a:gd name="T12" fmla="*/ 0 w 2393"/>
                  <a:gd name="T13" fmla="*/ 2292 h 2531"/>
                  <a:gd name="T14" fmla="*/ 298 w 2393"/>
                  <a:gd name="T15" fmla="*/ 2530 h 2531"/>
                  <a:gd name="T16" fmla="*/ 2278 w 2393"/>
                  <a:gd name="T17" fmla="*/ 2530 h 2531"/>
                  <a:gd name="T18" fmla="*/ 2126 w 2393"/>
                  <a:gd name="T19" fmla="*/ 2027 h 2531"/>
                  <a:gd name="T20" fmla="*/ 2339 w 2393"/>
                  <a:gd name="T21" fmla="*/ 1609 h 2531"/>
                  <a:gd name="T22" fmla="*/ 2259 w 2393"/>
                  <a:gd name="T23" fmla="*/ 1020 h 2531"/>
                  <a:gd name="T24" fmla="*/ 2392 w 2393"/>
                  <a:gd name="T25" fmla="*/ 622 h 2531"/>
                  <a:gd name="T26" fmla="*/ 2060 w 2393"/>
                  <a:gd name="T27" fmla="*/ 338 h 2531"/>
                  <a:gd name="T28" fmla="*/ 2041 w 2393"/>
                  <a:gd name="T29" fmla="*/ 85 h 2531"/>
                  <a:gd name="T30" fmla="*/ 1855 w 2393"/>
                  <a:gd name="T31" fmla="*/ 125 h 2531"/>
                  <a:gd name="T32" fmla="*/ 1855 w 2393"/>
                  <a:gd name="T33" fmla="*/ 144 h 2531"/>
                  <a:gd name="T34" fmla="*/ 1855 w 2393"/>
                  <a:gd name="T35" fmla="*/ 198 h 2531"/>
                  <a:gd name="T36" fmla="*/ 1855 w 2393"/>
                  <a:gd name="T37" fmla="*/ 324 h 2531"/>
                  <a:gd name="T38" fmla="*/ 1445 w 2393"/>
                  <a:gd name="T39" fmla="*/ 476 h 2531"/>
                  <a:gd name="T40" fmla="*/ 828 w 2393"/>
                  <a:gd name="T41" fmla="*/ 343 h 2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3" h="2531">
                    <a:moveTo>
                      <a:pt x="828" y="343"/>
                    </a:moveTo>
                    <a:lnTo>
                      <a:pt x="808" y="0"/>
                    </a:lnTo>
                    <a:lnTo>
                      <a:pt x="616" y="0"/>
                    </a:lnTo>
                    <a:lnTo>
                      <a:pt x="629" y="343"/>
                    </a:lnTo>
                    <a:lnTo>
                      <a:pt x="212" y="669"/>
                    </a:lnTo>
                    <a:lnTo>
                      <a:pt x="0" y="1199"/>
                    </a:lnTo>
                    <a:lnTo>
                      <a:pt x="0" y="2292"/>
                    </a:lnTo>
                    <a:lnTo>
                      <a:pt x="298" y="2530"/>
                    </a:lnTo>
                    <a:lnTo>
                      <a:pt x="2278" y="2530"/>
                    </a:lnTo>
                    <a:lnTo>
                      <a:pt x="2126" y="2027"/>
                    </a:lnTo>
                    <a:lnTo>
                      <a:pt x="2339" y="1609"/>
                    </a:lnTo>
                    <a:lnTo>
                      <a:pt x="2259" y="1020"/>
                    </a:lnTo>
                    <a:lnTo>
                      <a:pt x="2392" y="622"/>
                    </a:lnTo>
                    <a:lnTo>
                      <a:pt x="2060" y="338"/>
                    </a:lnTo>
                    <a:lnTo>
                      <a:pt x="2041" y="85"/>
                    </a:lnTo>
                    <a:lnTo>
                      <a:pt x="1855" y="125"/>
                    </a:lnTo>
                    <a:lnTo>
                      <a:pt x="1855" y="144"/>
                    </a:lnTo>
                    <a:lnTo>
                      <a:pt x="1855" y="198"/>
                    </a:lnTo>
                    <a:lnTo>
                      <a:pt x="1855" y="324"/>
                    </a:lnTo>
                    <a:lnTo>
                      <a:pt x="1445" y="476"/>
                    </a:lnTo>
                    <a:lnTo>
                      <a:pt x="828" y="34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39" name="Freeform 7"/>
              <p:cNvSpPr>
                <a:spLocks/>
              </p:cNvSpPr>
              <p:nvPr/>
            </p:nvSpPr>
            <p:spPr bwMode="auto">
              <a:xfrm>
                <a:off x="3881" y="1072"/>
                <a:ext cx="951" cy="2435"/>
              </a:xfrm>
              <a:custGeom>
                <a:avLst/>
                <a:gdLst>
                  <a:gd name="T0" fmla="*/ 413 w 951"/>
                  <a:gd name="T1" fmla="*/ 227 h 2435"/>
                  <a:gd name="T2" fmla="*/ 0 w 951"/>
                  <a:gd name="T3" fmla="*/ 377 h 2435"/>
                  <a:gd name="T4" fmla="*/ 174 w 951"/>
                  <a:gd name="T5" fmla="*/ 410 h 2435"/>
                  <a:gd name="T6" fmla="*/ 480 w 951"/>
                  <a:gd name="T7" fmla="*/ 890 h 2435"/>
                  <a:gd name="T8" fmla="*/ 240 w 951"/>
                  <a:gd name="T9" fmla="*/ 1118 h 2435"/>
                  <a:gd name="T10" fmla="*/ 289 w 951"/>
                  <a:gd name="T11" fmla="*/ 1363 h 2435"/>
                  <a:gd name="T12" fmla="*/ 49 w 951"/>
                  <a:gd name="T13" fmla="*/ 1578 h 2435"/>
                  <a:gd name="T14" fmla="*/ 264 w 951"/>
                  <a:gd name="T15" fmla="*/ 2009 h 2435"/>
                  <a:gd name="T16" fmla="*/ 49 w 951"/>
                  <a:gd name="T17" fmla="*/ 2434 h 2435"/>
                  <a:gd name="T18" fmla="*/ 849 w 951"/>
                  <a:gd name="T19" fmla="*/ 2434 h 2435"/>
                  <a:gd name="T20" fmla="*/ 689 w 951"/>
                  <a:gd name="T21" fmla="*/ 1936 h 2435"/>
                  <a:gd name="T22" fmla="*/ 896 w 951"/>
                  <a:gd name="T23" fmla="*/ 1513 h 2435"/>
                  <a:gd name="T24" fmla="*/ 824 w 951"/>
                  <a:gd name="T25" fmla="*/ 919 h 2435"/>
                  <a:gd name="T26" fmla="*/ 950 w 951"/>
                  <a:gd name="T27" fmla="*/ 527 h 2435"/>
                  <a:gd name="T28" fmla="*/ 625 w 951"/>
                  <a:gd name="T29" fmla="*/ 239 h 2435"/>
                  <a:gd name="T30" fmla="*/ 616 w 951"/>
                  <a:gd name="T31" fmla="*/ 0 h 2435"/>
                  <a:gd name="T32" fmla="*/ 413 w 951"/>
                  <a:gd name="T33" fmla="*/ 16 h 2435"/>
                  <a:gd name="T34" fmla="*/ 413 w 951"/>
                  <a:gd name="T35" fmla="*/ 227 h 2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1" h="2435">
                    <a:moveTo>
                      <a:pt x="413" y="227"/>
                    </a:moveTo>
                    <a:lnTo>
                      <a:pt x="0" y="377"/>
                    </a:lnTo>
                    <a:lnTo>
                      <a:pt x="174" y="410"/>
                    </a:lnTo>
                    <a:lnTo>
                      <a:pt x="480" y="890"/>
                    </a:lnTo>
                    <a:lnTo>
                      <a:pt x="240" y="1118"/>
                    </a:lnTo>
                    <a:lnTo>
                      <a:pt x="289" y="1363"/>
                    </a:lnTo>
                    <a:lnTo>
                      <a:pt x="49" y="1578"/>
                    </a:lnTo>
                    <a:lnTo>
                      <a:pt x="264" y="2009"/>
                    </a:lnTo>
                    <a:lnTo>
                      <a:pt x="49" y="2434"/>
                    </a:lnTo>
                    <a:lnTo>
                      <a:pt x="849" y="2434"/>
                    </a:lnTo>
                    <a:lnTo>
                      <a:pt x="689" y="1936"/>
                    </a:lnTo>
                    <a:lnTo>
                      <a:pt x="896" y="1513"/>
                    </a:lnTo>
                    <a:lnTo>
                      <a:pt x="824" y="919"/>
                    </a:lnTo>
                    <a:lnTo>
                      <a:pt x="950" y="527"/>
                    </a:lnTo>
                    <a:lnTo>
                      <a:pt x="625" y="239"/>
                    </a:lnTo>
                    <a:lnTo>
                      <a:pt x="616" y="0"/>
                    </a:lnTo>
                    <a:lnTo>
                      <a:pt x="413" y="16"/>
                    </a:lnTo>
                    <a:lnTo>
                      <a:pt x="413" y="227"/>
                    </a:lnTo>
                  </a:path>
                </a:pathLst>
              </a:custGeom>
              <a:solidFill>
                <a:srgbClr val="99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40" name="Freeform 8"/>
              <p:cNvSpPr>
                <a:spLocks/>
              </p:cNvSpPr>
              <p:nvPr/>
            </p:nvSpPr>
            <p:spPr bwMode="auto">
              <a:xfrm>
                <a:off x="2436" y="1101"/>
                <a:ext cx="1447" cy="2407"/>
              </a:xfrm>
              <a:custGeom>
                <a:avLst/>
                <a:gdLst>
                  <a:gd name="T0" fmla="*/ 824 w 1447"/>
                  <a:gd name="T1" fmla="*/ 75 h 2407"/>
                  <a:gd name="T2" fmla="*/ 828 w 1447"/>
                  <a:gd name="T3" fmla="*/ 220 h 2407"/>
                  <a:gd name="T4" fmla="*/ 1446 w 1447"/>
                  <a:gd name="T5" fmla="*/ 353 h 2407"/>
                  <a:gd name="T6" fmla="*/ 779 w 1447"/>
                  <a:gd name="T7" fmla="*/ 647 h 2407"/>
                  <a:gd name="T8" fmla="*/ 827 w 1447"/>
                  <a:gd name="T9" fmla="*/ 869 h 2407"/>
                  <a:gd name="T10" fmla="*/ 1219 w 1447"/>
                  <a:gd name="T11" fmla="*/ 1146 h 2407"/>
                  <a:gd name="T12" fmla="*/ 1186 w 1447"/>
                  <a:gd name="T13" fmla="*/ 1287 h 2407"/>
                  <a:gd name="T14" fmla="*/ 1146 w 1447"/>
                  <a:gd name="T15" fmla="*/ 1956 h 2407"/>
                  <a:gd name="T16" fmla="*/ 1120 w 1447"/>
                  <a:gd name="T17" fmla="*/ 2406 h 2407"/>
                  <a:gd name="T18" fmla="*/ 303 w 1447"/>
                  <a:gd name="T19" fmla="*/ 2405 h 2407"/>
                  <a:gd name="T20" fmla="*/ 6 w 1447"/>
                  <a:gd name="T21" fmla="*/ 2174 h 2407"/>
                  <a:gd name="T22" fmla="*/ 0 w 1447"/>
                  <a:gd name="T23" fmla="*/ 1073 h 2407"/>
                  <a:gd name="T24" fmla="*/ 216 w 1447"/>
                  <a:gd name="T25" fmla="*/ 548 h 2407"/>
                  <a:gd name="T26" fmla="*/ 630 w 1447"/>
                  <a:gd name="T27" fmla="*/ 224 h 2407"/>
                  <a:gd name="T28" fmla="*/ 630 w 1447"/>
                  <a:gd name="T29" fmla="*/ 0 h 2407"/>
                  <a:gd name="T30" fmla="*/ 825 w 1447"/>
                  <a:gd name="T31" fmla="*/ 11 h 2407"/>
                  <a:gd name="T32" fmla="*/ 824 w 1447"/>
                  <a:gd name="T33" fmla="*/ 75 h 2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7" h="2407">
                    <a:moveTo>
                      <a:pt x="824" y="75"/>
                    </a:moveTo>
                    <a:lnTo>
                      <a:pt x="828" y="220"/>
                    </a:lnTo>
                    <a:lnTo>
                      <a:pt x="1446" y="353"/>
                    </a:lnTo>
                    <a:lnTo>
                      <a:pt x="779" y="647"/>
                    </a:lnTo>
                    <a:lnTo>
                      <a:pt x="827" y="869"/>
                    </a:lnTo>
                    <a:lnTo>
                      <a:pt x="1219" y="1146"/>
                    </a:lnTo>
                    <a:lnTo>
                      <a:pt x="1186" y="1287"/>
                    </a:lnTo>
                    <a:lnTo>
                      <a:pt x="1146" y="1956"/>
                    </a:lnTo>
                    <a:lnTo>
                      <a:pt x="1120" y="2406"/>
                    </a:lnTo>
                    <a:lnTo>
                      <a:pt x="303" y="2405"/>
                    </a:lnTo>
                    <a:lnTo>
                      <a:pt x="6" y="2174"/>
                    </a:lnTo>
                    <a:lnTo>
                      <a:pt x="0" y="1073"/>
                    </a:lnTo>
                    <a:lnTo>
                      <a:pt x="216" y="548"/>
                    </a:lnTo>
                    <a:lnTo>
                      <a:pt x="630" y="224"/>
                    </a:lnTo>
                    <a:lnTo>
                      <a:pt x="630" y="0"/>
                    </a:lnTo>
                    <a:lnTo>
                      <a:pt x="825" y="11"/>
                    </a:lnTo>
                    <a:lnTo>
                      <a:pt x="824" y="75"/>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41" name="Freeform 9"/>
              <p:cNvSpPr>
                <a:spLocks/>
              </p:cNvSpPr>
              <p:nvPr/>
            </p:nvSpPr>
            <p:spPr bwMode="auto">
              <a:xfrm>
                <a:off x="3215" y="1451"/>
                <a:ext cx="1152" cy="2055"/>
              </a:xfrm>
              <a:custGeom>
                <a:avLst/>
                <a:gdLst>
                  <a:gd name="T0" fmla="*/ 666 w 1152"/>
                  <a:gd name="T1" fmla="*/ 0 h 2055"/>
                  <a:gd name="T2" fmla="*/ 845 w 1152"/>
                  <a:gd name="T3" fmla="*/ 34 h 2055"/>
                  <a:gd name="T4" fmla="*/ 1151 w 1152"/>
                  <a:gd name="T5" fmla="*/ 513 h 2055"/>
                  <a:gd name="T6" fmla="*/ 910 w 1152"/>
                  <a:gd name="T7" fmla="*/ 741 h 2055"/>
                  <a:gd name="T8" fmla="*/ 961 w 1152"/>
                  <a:gd name="T9" fmla="*/ 984 h 2055"/>
                  <a:gd name="T10" fmla="*/ 716 w 1152"/>
                  <a:gd name="T11" fmla="*/ 1200 h 2055"/>
                  <a:gd name="T12" fmla="*/ 931 w 1152"/>
                  <a:gd name="T13" fmla="*/ 1627 h 2055"/>
                  <a:gd name="T14" fmla="*/ 720 w 1152"/>
                  <a:gd name="T15" fmla="*/ 2054 h 2055"/>
                  <a:gd name="T16" fmla="*/ 339 w 1152"/>
                  <a:gd name="T17" fmla="*/ 2054 h 2055"/>
                  <a:gd name="T18" fmla="*/ 398 w 1152"/>
                  <a:gd name="T19" fmla="*/ 962 h 2055"/>
                  <a:gd name="T20" fmla="*/ 438 w 1152"/>
                  <a:gd name="T21" fmla="*/ 799 h 2055"/>
                  <a:gd name="T22" fmla="*/ 51 w 1152"/>
                  <a:gd name="T23" fmla="*/ 525 h 2055"/>
                  <a:gd name="T24" fmla="*/ 0 w 1152"/>
                  <a:gd name="T25" fmla="*/ 294 h 2055"/>
                  <a:gd name="T26" fmla="*/ 666 w 1152"/>
                  <a:gd name="T27" fmla="*/ 0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2" h="2055">
                    <a:moveTo>
                      <a:pt x="666" y="0"/>
                    </a:moveTo>
                    <a:lnTo>
                      <a:pt x="845" y="34"/>
                    </a:lnTo>
                    <a:lnTo>
                      <a:pt x="1151" y="513"/>
                    </a:lnTo>
                    <a:lnTo>
                      <a:pt x="910" y="741"/>
                    </a:lnTo>
                    <a:lnTo>
                      <a:pt x="961" y="984"/>
                    </a:lnTo>
                    <a:lnTo>
                      <a:pt x="716" y="1200"/>
                    </a:lnTo>
                    <a:lnTo>
                      <a:pt x="931" y="1627"/>
                    </a:lnTo>
                    <a:lnTo>
                      <a:pt x="720" y="2054"/>
                    </a:lnTo>
                    <a:lnTo>
                      <a:pt x="339" y="2054"/>
                    </a:lnTo>
                    <a:lnTo>
                      <a:pt x="398" y="962"/>
                    </a:lnTo>
                    <a:lnTo>
                      <a:pt x="438" y="799"/>
                    </a:lnTo>
                    <a:lnTo>
                      <a:pt x="51" y="525"/>
                    </a:lnTo>
                    <a:lnTo>
                      <a:pt x="0" y="294"/>
                    </a:lnTo>
                    <a:lnTo>
                      <a:pt x="666" y="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42" name="Freeform 10"/>
              <p:cNvSpPr>
                <a:spLocks/>
              </p:cNvSpPr>
              <p:nvPr/>
            </p:nvSpPr>
            <p:spPr bwMode="auto">
              <a:xfrm>
                <a:off x="2720" y="1534"/>
                <a:ext cx="491" cy="1585"/>
              </a:xfrm>
              <a:custGeom>
                <a:avLst/>
                <a:gdLst>
                  <a:gd name="T0" fmla="*/ 490 w 491"/>
                  <a:gd name="T1" fmla="*/ 0 h 1585"/>
                  <a:gd name="T2" fmla="*/ 113 w 491"/>
                  <a:gd name="T3" fmla="*/ 247 h 1585"/>
                  <a:gd name="T4" fmla="*/ 19 w 491"/>
                  <a:gd name="T5" fmla="*/ 897 h 1585"/>
                  <a:gd name="T6" fmla="*/ 0 w 491"/>
                  <a:gd name="T7" fmla="*/ 1584 h 1585"/>
                </a:gdLst>
                <a:ahLst/>
                <a:cxnLst>
                  <a:cxn ang="0">
                    <a:pos x="T0" y="T1"/>
                  </a:cxn>
                  <a:cxn ang="0">
                    <a:pos x="T2" y="T3"/>
                  </a:cxn>
                  <a:cxn ang="0">
                    <a:pos x="T4" y="T5"/>
                  </a:cxn>
                  <a:cxn ang="0">
                    <a:pos x="T6" y="T7"/>
                  </a:cxn>
                </a:cxnLst>
                <a:rect l="0" t="0" r="r" b="b"/>
                <a:pathLst>
                  <a:path w="491" h="1585">
                    <a:moveTo>
                      <a:pt x="490" y="0"/>
                    </a:moveTo>
                    <a:lnTo>
                      <a:pt x="113" y="247"/>
                    </a:lnTo>
                    <a:lnTo>
                      <a:pt x="19" y="897"/>
                    </a:lnTo>
                    <a:lnTo>
                      <a:pt x="0" y="1584"/>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43" name="Line 11"/>
              <p:cNvSpPr>
                <a:spLocks noChangeShapeType="1"/>
              </p:cNvSpPr>
              <p:nvPr/>
            </p:nvSpPr>
            <p:spPr bwMode="auto">
              <a:xfrm>
                <a:off x="4247" y="2643"/>
                <a:ext cx="99" cy="65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4" name="Freeform 12"/>
              <p:cNvSpPr>
                <a:spLocks/>
              </p:cNvSpPr>
              <p:nvPr/>
            </p:nvSpPr>
            <p:spPr bwMode="auto">
              <a:xfrm>
                <a:off x="2748" y="2434"/>
                <a:ext cx="630" cy="739"/>
              </a:xfrm>
              <a:custGeom>
                <a:avLst/>
                <a:gdLst>
                  <a:gd name="T0" fmla="*/ 0 w 630"/>
                  <a:gd name="T1" fmla="*/ 0 h 739"/>
                  <a:gd name="T2" fmla="*/ 563 w 630"/>
                  <a:gd name="T3" fmla="*/ 738 h 739"/>
                  <a:gd name="T4" fmla="*/ 629 w 630"/>
                  <a:gd name="T5" fmla="*/ 738 h 739"/>
                </a:gdLst>
                <a:ahLst/>
                <a:cxnLst>
                  <a:cxn ang="0">
                    <a:pos x="T0" y="T1"/>
                  </a:cxn>
                  <a:cxn ang="0">
                    <a:pos x="T2" y="T3"/>
                  </a:cxn>
                  <a:cxn ang="0">
                    <a:pos x="T4" y="T5"/>
                  </a:cxn>
                </a:cxnLst>
                <a:rect l="0" t="0" r="r" b="b"/>
                <a:pathLst>
                  <a:path w="630" h="739">
                    <a:moveTo>
                      <a:pt x="0" y="0"/>
                    </a:moveTo>
                    <a:lnTo>
                      <a:pt x="563" y="738"/>
                    </a:lnTo>
                    <a:lnTo>
                      <a:pt x="629" y="738"/>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45" name="Freeform 13"/>
              <p:cNvSpPr>
                <a:spLocks/>
              </p:cNvSpPr>
              <p:nvPr/>
            </p:nvSpPr>
            <p:spPr bwMode="auto">
              <a:xfrm>
                <a:off x="3311" y="2291"/>
                <a:ext cx="1095" cy="846"/>
              </a:xfrm>
              <a:custGeom>
                <a:avLst/>
                <a:gdLst>
                  <a:gd name="T0" fmla="*/ 0 w 1095"/>
                  <a:gd name="T1" fmla="*/ 39 h 846"/>
                  <a:gd name="T2" fmla="*/ 547 w 1095"/>
                  <a:gd name="T3" fmla="*/ 845 h 846"/>
                  <a:gd name="T4" fmla="*/ 938 w 1095"/>
                  <a:gd name="T5" fmla="*/ 356 h 846"/>
                  <a:gd name="T6" fmla="*/ 1094 w 1095"/>
                  <a:gd name="T7" fmla="*/ 0 h 846"/>
                </a:gdLst>
                <a:ahLst/>
                <a:cxnLst>
                  <a:cxn ang="0">
                    <a:pos x="T0" y="T1"/>
                  </a:cxn>
                  <a:cxn ang="0">
                    <a:pos x="T2" y="T3"/>
                  </a:cxn>
                  <a:cxn ang="0">
                    <a:pos x="T4" y="T5"/>
                  </a:cxn>
                  <a:cxn ang="0">
                    <a:pos x="T6" y="T7"/>
                  </a:cxn>
                </a:cxnLst>
                <a:rect l="0" t="0" r="r" b="b"/>
                <a:pathLst>
                  <a:path w="1095" h="846">
                    <a:moveTo>
                      <a:pt x="0" y="39"/>
                    </a:moveTo>
                    <a:lnTo>
                      <a:pt x="547" y="845"/>
                    </a:lnTo>
                    <a:lnTo>
                      <a:pt x="938" y="356"/>
                    </a:lnTo>
                    <a:lnTo>
                      <a:pt x="1094" y="0"/>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46" name="Freeform 14"/>
              <p:cNvSpPr>
                <a:spLocks/>
              </p:cNvSpPr>
              <p:nvPr/>
            </p:nvSpPr>
            <p:spPr bwMode="auto">
              <a:xfrm>
                <a:off x="2865" y="1502"/>
                <a:ext cx="1545" cy="335"/>
              </a:xfrm>
              <a:custGeom>
                <a:avLst/>
                <a:gdLst>
                  <a:gd name="T0" fmla="*/ 0 w 1545"/>
                  <a:gd name="T1" fmla="*/ 268 h 335"/>
                  <a:gd name="T2" fmla="*/ 655 w 1545"/>
                  <a:gd name="T3" fmla="*/ 334 h 335"/>
                  <a:gd name="T4" fmla="*/ 1073 w 1545"/>
                  <a:gd name="T5" fmla="*/ 184 h 335"/>
                  <a:gd name="T6" fmla="*/ 1544 w 1545"/>
                  <a:gd name="T7" fmla="*/ 0 h 335"/>
                </a:gdLst>
                <a:ahLst/>
                <a:cxnLst>
                  <a:cxn ang="0">
                    <a:pos x="T0" y="T1"/>
                  </a:cxn>
                  <a:cxn ang="0">
                    <a:pos x="T2" y="T3"/>
                  </a:cxn>
                  <a:cxn ang="0">
                    <a:pos x="T4" y="T5"/>
                  </a:cxn>
                  <a:cxn ang="0">
                    <a:pos x="T6" y="T7"/>
                  </a:cxn>
                </a:cxnLst>
                <a:rect l="0" t="0" r="r" b="b"/>
                <a:pathLst>
                  <a:path w="1545" h="335">
                    <a:moveTo>
                      <a:pt x="0" y="268"/>
                    </a:moveTo>
                    <a:lnTo>
                      <a:pt x="655" y="334"/>
                    </a:lnTo>
                    <a:lnTo>
                      <a:pt x="1073" y="184"/>
                    </a:lnTo>
                    <a:lnTo>
                      <a:pt x="1544" y="0"/>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47" name="Freeform 15"/>
              <p:cNvSpPr>
                <a:spLocks/>
              </p:cNvSpPr>
              <p:nvPr/>
            </p:nvSpPr>
            <p:spPr bwMode="auto">
              <a:xfrm>
                <a:off x="3883" y="1693"/>
                <a:ext cx="575" cy="695"/>
              </a:xfrm>
              <a:custGeom>
                <a:avLst/>
                <a:gdLst>
                  <a:gd name="T0" fmla="*/ 60 w 575"/>
                  <a:gd name="T1" fmla="*/ 0 h 695"/>
                  <a:gd name="T2" fmla="*/ 0 w 575"/>
                  <a:gd name="T3" fmla="*/ 694 h 695"/>
                  <a:gd name="T4" fmla="*/ 574 w 575"/>
                  <a:gd name="T5" fmla="*/ 639 h 695"/>
                  <a:gd name="T6" fmla="*/ 60 w 575"/>
                  <a:gd name="T7" fmla="*/ 0 h 695"/>
                </a:gdLst>
                <a:ahLst/>
                <a:cxnLst>
                  <a:cxn ang="0">
                    <a:pos x="T0" y="T1"/>
                  </a:cxn>
                  <a:cxn ang="0">
                    <a:pos x="T2" y="T3"/>
                  </a:cxn>
                  <a:cxn ang="0">
                    <a:pos x="T4" y="T5"/>
                  </a:cxn>
                  <a:cxn ang="0">
                    <a:pos x="T6" y="T7"/>
                  </a:cxn>
                </a:cxnLst>
                <a:rect l="0" t="0" r="r" b="b"/>
                <a:pathLst>
                  <a:path w="575" h="695">
                    <a:moveTo>
                      <a:pt x="60" y="0"/>
                    </a:moveTo>
                    <a:lnTo>
                      <a:pt x="0" y="694"/>
                    </a:lnTo>
                    <a:lnTo>
                      <a:pt x="574" y="639"/>
                    </a:lnTo>
                    <a:lnTo>
                      <a:pt x="60" y="0"/>
                    </a:lnTo>
                  </a:path>
                </a:pathLst>
              </a:custGeom>
              <a:noFill/>
              <a:ln w="25400" cap="rnd"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48" name="Freeform 16"/>
              <p:cNvSpPr>
                <a:spLocks/>
              </p:cNvSpPr>
              <p:nvPr/>
            </p:nvSpPr>
            <p:spPr bwMode="auto">
              <a:xfrm>
                <a:off x="2847" y="1775"/>
                <a:ext cx="1051" cy="613"/>
              </a:xfrm>
              <a:custGeom>
                <a:avLst/>
                <a:gdLst>
                  <a:gd name="T0" fmla="*/ 0 w 1051"/>
                  <a:gd name="T1" fmla="*/ 0 h 613"/>
                  <a:gd name="T2" fmla="*/ 452 w 1051"/>
                  <a:gd name="T3" fmla="*/ 543 h 613"/>
                  <a:gd name="T4" fmla="*/ 1050 w 1051"/>
                  <a:gd name="T5" fmla="*/ 612 h 613"/>
                </a:gdLst>
                <a:ahLst/>
                <a:cxnLst>
                  <a:cxn ang="0">
                    <a:pos x="T0" y="T1"/>
                  </a:cxn>
                  <a:cxn ang="0">
                    <a:pos x="T2" y="T3"/>
                  </a:cxn>
                  <a:cxn ang="0">
                    <a:pos x="T4" y="T5"/>
                  </a:cxn>
                </a:cxnLst>
                <a:rect l="0" t="0" r="r" b="b"/>
                <a:pathLst>
                  <a:path w="1051" h="613">
                    <a:moveTo>
                      <a:pt x="0" y="0"/>
                    </a:moveTo>
                    <a:lnTo>
                      <a:pt x="452" y="543"/>
                    </a:lnTo>
                    <a:lnTo>
                      <a:pt x="1050" y="612"/>
                    </a:lnTo>
                  </a:path>
                </a:pathLst>
              </a:custGeom>
              <a:noFill/>
              <a:ln w="254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0849" name="Group 17"/>
              <p:cNvGrpSpPr>
                <a:grpSpLocks/>
              </p:cNvGrpSpPr>
              <p:nvPr/>
            </p:nvGrpSpPr>
            <p:grpSpPr bwMode="auto">
              <a:xfrm>
                <a:off x="2633" y="1427"/>
                <a:ext cx="1981" cy="489"/>
                <a:chOff x="2633" y="1427"/>
                <a:chExt cx="1981" cy="489"/>
              </a:xfrm>
            </p:grpSpPr>
            <p:sp>
              <p:nvSpPr>
                <p:cNvPr id="120850" name="Oval 18"/>
                <p:cNvSpPr>
                  <a:spLocks noChangeArrowheads="1"/>
                </p:cNvSpPr>
                <p:nvPr/>
              </p:nvSpPr>
              <p:spPr bwMode="auto">
                <a:xfrm>
                  <a:off x="2999" y="1449"/>
                  <a:ext cx="419" cy="168"/>
                </a:xfrm>
                <a:prstGeom prst="ellipse">
                  <a:avLst/>
                </a:prstGeom>
                <a:solidFill>
                  <a:srgbClr val="9933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1" name="Oval 19"/>
                <p:cNvSpPr>
                  <a:spLocks noChangeArrowheads="1"/>
                </p:cNvSpPr>
                <p:nvPr/>
              </p:nvSpPr>
              <p:spPr bwMode="auto">
                <a:xfrm>
                  <a:off x="3308" y="1746"/>
                  <a:ext cx="420" cy="170"/>
                </a:xfrm>
                <a:prstGeom prst="ellipse">
                  <a:avLst/>
                </a:prstGeom>
                <a:solidFill>
                  <a:srgbClr val="9933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2" name="Oval 20"/>
                <p:cNvSpPr>
                  <a:spLocks noChangeArrowheads="1"/>
                </p:cNvSpPr>
                <p:nvPr/>
              </p:nvSpPr>
              <p:spPr bwMode="auto">
                <a:xfrm>
                  <a:off x="3730" y="1606"/>
                  <a:ext cx="420" cy="161"/>
                </a:xfrm>
                <a:prstGeom prst="ellipse">
                  <a:avLst/>
                </a:prstGeom>
                <a:solidFill>
                  <a:srgbClr val="9933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3" name="Oval 21"/>
                <p:cNvSpPr>
                  <a:spLocks noChangeArrowheads="1"/>
                </p:cNvSpPr>
                <p:nvPr/>
              </p:nvSpPr>
              <p:spPr bwMode="auto">
                <a:xfrm>
                  <a:off x="4197" y="1427"/>
                  <a:ext cx="417" cy="157"/>
                </a:xfrm>
                <a:prstGeom prst="ellipse">
                  <a:avLst/>
                </a:prstGeom>
                <a:solidFill>
                  <a:srgbClr val="9933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4" name="Oval 22"/>
                <p:cNvSpPr>
                  <a:spLocks noChangeArrowheads="1"/>
                </p:cNvSpPr>
                <p:nvPr/>
              </p:nvSpPr>
              <p:spPr bwMode="auto">
                <a:xfrm>
                  <a:off x="2633" y="1703"/>
                  <a:ext cx="419" cy="157"/>
                </a:xfrm>
                <a:prstGeom prst="ellipse">
                  <a:avLst/>
                </a:prstGeom>
                <a:solidFill>
                  <a:srgbClr val="9933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855" name="Group 23"/>
              <p:cNvGrpSpPr>
                <a:grpSpLocks/>
              </p:cNvGrpSpPr>
              <p:nvPr/>
            </p:nvGrpSpPr>
            <p:grpSpPr bwMode="auto">
              <a:xfrm>
                <a:off x="2615" y="2147"/>
                <a:ext cx="1892" cy="611"/>
                <a:chOff x="2615" y="2147"/>
                <a:chExt cx="1892" cy="611"/>
              </a:xfrm>
            </p:grpSpPr>
            <p:sp>
              <p:nvSpPr>
                <p:cNvPr id="120856" name="AutoShape 24"/>
                <p:cNvSpPr>
                  <a:spLocks noChangeArrowheads="1"/>
                </p:cNvSpPr>
                <p:nvPr/>
              </p:nvSpPr>
              <p:spPr bwMode="auto">
                <a:xfrm>
                  <a:off x="2615" y="2260"/>
                  <a:ext cx="301" cy="266"/>
                </a:xfrm>
                <a:prstGeom prst="triangle">
                  <a:avLst>
                    <a:gd name="adj" fmla="val 49995"/>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7" name="AutoShape 25"/>
                <p:cNvSpPr>
                  <a:spLocks noChangeArrowheads="1"/>
                </p:cNvSpPr>
                <p:nvPr/>
              </p:nvSpPr>
              <p:spPr bwMode="auto">
                <a:xfrm>
                  <a:off x="3163" y="2147"/>
                  <a:ext cx="302" cy="265"/>
                </a:xfrm>
                <a:prstGeom prst="triangle">
                  <a:avLst>
                    <a:gd name="adj" fmla="val 49995"/>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8" name="AutoShape 26"/>
                <p:cNvSpPr>
                  <a:spLocks noChangeArrowheads="1"/>
                </p:cNvSpPr>
                <p:nvPr/>
              </p:nvSpPr>
              <p:spPr bwMode="auto">
                <a:xfrm>
                  <a:off x="3748" y="2189"/>
                  <a:ext cx="301" cy="264"/>
                </a:xfrm>
                <a:prstGeom prst="triangle">
                  <a:avLst>
                    <a:gd name="adj" fmla="val 49995"/>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59" name="AutoShape 27"/>
                <p:cNvSpPr>
                  <a:spLocks noChangeArrowheads="1"/>
                </p:cNvSpPr>
                <p:nvPr/>
              </p:nvSpPr>
              <p:spPr bwMode="auto">
                <a:xfrm>
                  <a:off x="4206" y="2147"/>
                  <a:ext cx="301" cy="265"/>
                </a:xfrm>
                <a:prstGeom prst="triangle">
                  <a:avLst>
                    <a:gd name="adj" fmla="val 49995"/>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0" name="AutoShape 28"/>
                <p:cNvSpPr>
                  <a:spLocks noChangeArrowheads="1"/>
                </p:cNvSpPr>
                <p:nvPr/>
              </p:nvSpPr>
              <p:spPr bwMode="auto">
                <a:xfrm>
                  <a:off x="4093" y="2492"/>
                  <a:ext cx="300" cy="266"/>
                </a:xfrm>
                <a:prstGeom prst="triangle">
                  <a:avLst>
                    <a:gd name="adj" fmla="val 49995"/>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861" name="Group 29"/>
              <p:cNvGrpSpPr>
                <a:grpSpLocks/>
              </p:cNvGrpSpPr>
              <p:nvPr/>
            </p:nvGrpSpPr>
            <p:grpSpPr bwMode="auto">
              <a:xfrm>
                <a:off x="2550" y="3014"/>
                <a:ext cx="1979" cy="322"/>
                <a:chOff x="2550" y="3014"/>
                <a:chExt cx="1979" cy="322"/>
              </a:xfrm>
            </p:grpSpPr>
            <p:sp>
              <p:nvSpPr>
                <p:cNvPr id="120862" name="AutoShape 30"/>
                <p:cNvSpPr>
                  <a:spLocks noChangeArrowheads="1"/>
                </p:cNvSpPr>
                <p:nvPr/>
              </p:nvSpPr>
              <p:spPr bwMode="auto">
                <a:xfrm>
                  <a:off x="2550" y="3014"/>
                  <a:ext cx="370" cy="193"/>
                </a:xfrm>
                <a:prstGeom prst="roundRect">
                  <a:avLst>
                    <a:gd name="adj" fmla="val 49995"/>
                  </a:avLst>
                </a:prstGeom>
                <a:solidFill>
                  <a:srgbClr val="FF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3" name="AutoShape 31"/>
                <p:cNvSpPr>
                  <a:spLocks noChangeArrowheads="1"/>
                </p:cNvSpPr>
                <p:nvPr/>
              </p:nvSpPr>
              <p:spPr bwMode="auto">
                <a:xfrm>
                  <a:off x="3121" y="3080"/>
                  <a:ext cx="372" cy="191"/>
                </a:xfrm>
                <a:prstGeom prst="roundRect">
                  <a:avLst>
                    <a:gd name="adj" fmla="val 49995"/>
                  </a:avLst>
                </a:prstGeom>
                <a:solidFill>
                  <a:srgbClr val="FF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4" name="AutoShape 32"/>
                <p:cNvSpPr>
                  <a:spLocks noChangeArrowheads="1"/>
                </p:cNvSpPr>
                <p:nvPr/>
              </p:nvSpPr>
              <p:spPr bwMode="auto">
                <a:xfrm>
                  <a:off x="3683" y="3034"/>
                  <a:ext cx="370" cy="189"/>
                </a:xfrm>
                <a:prstGeom prst="roundRect">
                  <a:avLst>
                    <a:gd name="adj" fmla="val 49995"/>
                  </a:avLst>
                </a:prstGeom>
                <a:solidFill>
                  <a:srgbClr val="FF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5" name="AutoShape 33"/>
                <p:cNvSpPr>
                  <a:spLocks noChangeArrowheads="1"/>
                </p:cNvSpPr>
                <p:nvPr/>
              </p:nvSpPr>
              <p:spPr bwMode="auto">
                <a:xfrm>
                  <a:off x="4161" y="3147"/>
                  <a:ext cx="368" cy="189"/>
                </a:xfrm>
                <a:prstGeom prst="roundRect">
                  <a:avLst>
                    <a:gd name="adj" fmla="val 49995"/>
                  </a:avLst>
                </a:prstGeom>
                <a:solidFill>
                  <a:srgbClr val="FF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866" name="Group 34"/>
              <p:cNvGrpSpPr>
                <a:grpSpLocks/>
              </p:cNvGrpSpPr>
              <p:nvPr/>
            </p:nvGrpSpPr>
            <p:grpSpPr bwMode="auto">
              <a:xfrm>
                <a:off x="2679" y="3438"/>
                <a:ext cx="1800" cy="344"/>
                <a:chOff x="2679" y="3438"/>
                <a:chExt cx="1800" cy="344"/>
              </a:xfrm>
            </p:grpSpPr>
            <p:grpSp>
              <p:nvGrpSpPr>
                <p:cNvPr id="120867" name="Group 35"/>
                <p:cNvGrpSpPr>
                  <a:grpSpLocks/>
                </p:cNvGrpSpPr>
                <p:nvPr/>
              </p:nvGrpSpPr>
              <p:grpSpPr bwMode="auto">
                <a:xfrm>
                  <a:off x="2679" y="3438"/>
                  <a:ext cx="266" cy="344"/>
                  <a:chOff x="2679" y="3438"/>
                  <a:chExt cx="266" cy="344"/>
                </a:xfrm>
              </p:grpSpPr>
              <p:sp>
                <p:nvSpPr>
                  <p:cNvPr id="120868" name="Oval 36"/>
                  <p:cNvSpPr>
                    <a:spLocks noChangeArrowheads="1"/>
                  </p:cNvSpPr>
                  <p:nvPr/>
                </p:nvSpPr>
                <p:spPr bwMode="auto">
                  <a:xfrm>
                    <a:off x="2679" y="3732"/>
                    <a:ext cx="266" cy="50"/>
                  </a:xfrm>
                  <a:prstGeom prst="ellipse">
                    <a:avLst/>
                  </a:prstGeom>
                  <a:solidFill>
                    <a:srgbClr val="FF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69" name="Rectangle 37"/>
                  <p:cNvSpPr>
                    <a:spLocks noChangeArrowheads="1"/>
                  </p:cNvSpPr>
                  <p:nvPr/>
                </p:nvSpPr>
                <p:spPr bwMode="auto">
                  <a:xfrm>
                    <a:off x="2680" y="3466"/>
                    <a:ext cx="265" cy="290"/>
                  </a:xfrm>
                  <a:prstGeom prst="rect">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0" name="Oval 38"/>
                  <p:cNvSpPr>
                    <a:spLocks noChangeArrowheads="1"/>
                  </p:cNvSpPr>
                  <p:nvPr/>
                </p:nvSpPr>
                <p:spPr bwMode="auto">
                  <a:xfrm>
                    <a:off x="2679" y="3438"/>
                    <a:ext cx="266" cy="51"/>
                  </a:xfrm>
                  <a:prstGeom prst="ellipse">
                    <a:avLst/>
                  </a:prstGeom>
                  <a:solidFill>
                    <a:srgbClr val="CC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871" name="Group 39"/>
                <p:cNvGrpSpPr>
                  <a:grpSpLocks/>
                </p:cNvGrpSpPr>
                <p:nvPr/>
              </p:nvGrpSpPr>
              <p:grpSpPr bwMode="auto">
                <a:xfrm>
                  <a:off x="3203" y="3438"/>
                  <a:ext cx="266" cy="344"/>
                  <a:chOff x="3203" y="3438"/>
                  <a:chExt cx="266" cy="344"/>
                </a:xfrm>
              </p:grpSpPr>
              <p:sp>
                <p:nvSpPr>
                  <p:cNvPr id="120872" name="Oval 40"/>
                  <p:cNvSpPr>
                    <a:spLocks noChangeArrowheads="1"/>
                  </p:cNvSpPr>
                  <p:nvPr/>
                </p:nvSpPr>
                <p:spPr bwMode="auto">
                  <a:xfrm>
                    <a:off x="3203" y="3732"/>
                    <a:ext cx="266" cy="50"/>
                  </a:xfrm>
                  <a:prstGeom prst="ellipse">
                    <a:avLst/>
                  </a:prstGeom>
                  <a:solidFill>
                    <a:srgbClr val="FF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3" name="Rectangle 41"/>
                  <p:cNvSpPr>
                    <a:spLocks noChangeArrowheads="1"/>
                  </p:cNvSpPr>
                  <p:nvPr/>
                </p:nvSpPr>
                <p:spPr bwMode="auto">
                  <a:xfrm>
                    <a:off x="3204" y="3466"/>
                    <a:ext cx="265" cy="290"/>
                  </a:xfrm>
                  <a:prstGeom prst="rect">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4" name="Oval 42"/>
                  <p:cNvSpPr>
                    <a:spLocks noChangeArrowheads="1"/>
                  </p:cNvSpPr>
                  <p:nvPr/>
                </p:nvSpPr>
                <p:spPr bwMode="auto">
                  <a:xfrm>
                    <a:off x="3203" y="3438"/>
                    <a:ext cx="266" cy="51"/>
                  </a:xfrm>
                  <a:prstGeom prst="ellipse">
                    <a:avLst/>
                  </a:prstGeom>
                  <a:solidFill>
                    <a:srgbClr val="CC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875" name="Group 43"/>
                <p:cNvGrpSpPr>
                  <a:grpSpLocks/>
                </p:cNvGrpSpPr>
                <p:nvPr/>
              </p:nvGrpSpPr>
              <p:grpSpPr bwMode="auto">
                <a:xfrm>
                  <a:off x="3714" y="3438"/>
                  <a:ext cx="266" cy="344"/>
                  <a:chOff x="3714" y="3438"/>
                  <a:chExt cx="266" cy="344"/>
                </a:xfrm>
              </p:grpSpPr>
              <p:sp>
                <p:nvSpPr>
                  <p:cNvPr id="120876" name="Oval 44"/>
                  <p:cNvSpPr>
                    <a:spLocks noChangeArrowheads="1"/>
                  </p:cNvSpPr>
                  <p:nvPr/>
                </p:nvSpPr>
                <p:spPr bwMode="auto">
                  <a:xfrm>
                    <a:off x="3714" y="3732"/>
                    <a:ext cx="266" cy="50"/>
                  </a:xfrm>
                  <a:prstGeom prst="ellipse">
                    <a:avLst/>
                  </a:prstGeom>
                  <a:solidFill>
                    <a:srgbClr val="FF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7" name="Rectangle 45"/>
                  <p:cNvSpPr>
                    <a:spLocks noChangeArrowheads="1"/>
                  </p:cNvSpPr>
                  <p:nvPr/>
                </p:nvSpPr>
                <p:spPr bwMode="auto">
                  <a:xfrm>
                    <a:off x="3715" y="3466"/>
                    <a:ext cx="265" cy="290"/>
                  </a:xfrm>
                  <a:prstGeom prst="rect">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78" name="Oval 46"/>
                  <p:cNvSpPr>
                    <a:spLocks noChangeArrowheads="1"/>
                  </p:cNvSpPr>
                  <p:nvPr/>
                </p:nvSpPr>
                <p:spPr bwMode="auto">
                  <a:xfrm>
                    <a:off x="3714" y="3438"/>
                    <a:ext cx="266" cy="51"/>
                  </a:xfrm>
                  <a:prstGeom prst="ellipse">
                    <a:avLst/>
                  </a:prstGeom>
                  <a:solidFill>
                    <a:srgbClr val="CC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879" name="Group 47"/>
                <p:cNvGrpSpPr>
                  <a:grpSpLocks/>
                </p:cNvGrpSpPr>
                <p:nvPr/>
              </p:nvGrpSpPr>
              <p:grpSpPr bwMode="auto">
                <a:xfrm>
                  <a:off x="4214" y="3438"/>
                  <a:ext cx="265" cy="344"/>
                  <a:chOff x="4214" y="3438"/>
                  <a:chExt cx="265" cy="344"/>
                </a:xfrm>
              </p:grpSpPr>
              <p:sp>
                <p:nvSpPr>
                  <p:cNvPr id="120880" name="Oval 48"/>
                  <p:cNvSpPr>
                    <a:spLocks noChangeArrowheads="1"/>
                  </p:cNvSpPr>
                  <p:nvPr/>
                </p:nvSpPr>
                <p:spPr bwMode="auto">
                  <a:xfrm>
                    <a:off x="4214" y="3732"/>
                    <a:ext cx="265" cy="50"/>
                  </a:xfrm>
                  <a:prstGeom prst="ellipse">
                    <a:avLst/>
                  </a:prstGeom>
                  <a:solidFill>
                    <a:srgbClr val="FF33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1" name="Rectangle 49"/>
                  <p:cNvSpPr>
                    <a:spLocks noChangeArrowheads="1"/>
                  </p:cNvSpPr>
                  <p:nvPr/>
                </p:nvSpPr>
                <p:spPr bwMode="auto">
                  <a:xfrm>
                    <a:off x="4216" y="3466"/>
                    <a:ext cx="263" cy="290"/>
                  </a:xfrm>
                  <a:prstGeom prst="rect">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2" name="Oval 50"/>
                  <p:cNvSpPr>
                    <a:spLocks noChangeArrowheads="1"/>
                  </p:cNvSpPr>
                  <p:nvPr/>
                </p:nvSpPr>
                <p:spPr bwMode="auto">
                  <a:xfrm>
                    <a:off x="4214" y="3438"/>
                    <a:ext cx="265" cy="51"/>
                  </a:xfrm>
                  <a:prstGeom prst="ellipse">
                    <a:avLst/>
                  </a:prstGeom>
                  <a:solidFill>
                    <a:srgbClr val="CC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0883" name="Group 51"/>
              <p:cNvGrpSpPr>
                <a:grpSpLocks/>
              </p:cNvGrpSpPr>
              <p:nvPr/>
            </p:nvGrpSpPr>
            <p:grpSpPr bwMode="auto">
              <a:xfrm>
                <a:off x="2678" y="756"/>
                <a:ext cx="996" cy="489"/>
                <a:chOff x="2678" y="756"/>
                <a:chExt cx="996" cy="489"/>
              </a:xfrm>
            </p:grpSpPr>
            <p:grpSp>
              <p:nvGrpSpPr>
                <p:cNvPr id="120884" name="Group 52"/>
                <p:cNvGrpSpPr>
                  <a:grpSpLocks/>
                </p:cNvGrpSpPr>
                <p:nvPr/>
              </p:nvGrpSpPr>
              <p:grpSpPr bwMode="auto">
                <a:xfrm>
                  <a:off x="2678" y="756"/>
                  <a:ext cx="797" cy="374"/>
                  <a:chOff x="2678" y="756"/>
                  <a:chExt cx="797" cy="374"/>
                </a:xfrm>
              </p:grpSpPr>
              <p:sp>
                <p:nvSpPr>
                  <p:cNvPr id="120885" name="Rectangle 53"/>
                  <p:cNvSpPr>
                    <a:spLocks noChangeArrowheads="1"/>
                  </p:cNvSpPr>
                  <p:nvPr/>
                </p:nvSpPr>
                <p:spPr bwMode="auto">
                  <a:xfrm>
                    <a:off x="2678" y="886"/>
                    <a:ext cx="362" cy="24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6" name="Rectangle 54"/>
                  <p:cNvSpPr>
                    <a:spLocks noChangeArrowheads="1"/>
                  </p:cNvSpPr>
                  <p:nvPr/>
                </p:nvSpPr>
                <p:spPr bwMode="auto">
                  <a:xfrm>
                    <a:off x="2678" y="886"/>
                    <a:ext cx="362" cy="36"/>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7" name="Line 55"/>
                  <p:cNvSpPr>
                    <a:spLocks noChangeShapeType="1"/>
                  </p:cNvSpPr>
                  <p:nvPr/>
                </p:nvSpPr>
                <p:spPr bwMode="auto">
                  <a:xfrm>
                    <a:off x="2685" y="905"/>
                    <a:ext cx="26"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8" name="Rectangle 56"/>
                  <p:cNvSpPr>
                    <a:spLocks noChangeArrowheads="1"/>
                  </p:cNvSpPr>
                  <p:nvPr/>
                </p:nvSpPr>
                <p:spPr bwMode="auto">
                  <a:xfrm>
                    <a:off x="2901" y="756"/>
                    <a:ext cx="363" cy="24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89" name="Rectangle 57"/>
                  <p:cNvSpPr>
                    <a:spLocks noChangeArrowheads="1"/>
                  </p:cNvSpPr>
                  <p:nvPr/>
                </p:nvSpPr>
                <p:spPr bwMode="auto">
                  <a:xfrm>
                    <a:off x="2901" y="756"/>
                    <a:ext cx="363" cy="36"/>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0" name="Line 58"/>
                  <p:cNvSpPr>
                    <a:spLocks noChangeShapeType="1"/>
                  </p:cNvSpPr>
                  <p:nvPr/>
                </p:nvSpPr>
                <p:spPr bwMode="auto">
                  <a:xfrm>
                    <a:off x="2908" y="774"/>
                    <a:ext cx="26"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1" name="Rectangle 59"/>
                  <p:cNvSpPr>
                    <a:spLocks noChangeArrowheads="1"/>
                  </p:cNvSpPr>
                  <p:nvPr/>
                </p:nvSpPr>
                <p:spPr bwMode="auto">
                  <a:xfrm>
                    <a:off x="3113" y="848"/>
                    <a:ext cx="362" cy="24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2" name="Rectangle 60"/>
                  <p:cNvSpPr>
                    <a:spLocks noChangeArrowheads="1"/>
                  </p:cNvSpPr>
                  <p:nvPr/>
                </p:nvSpPr>
                <p:spPr bwMode="auto">
                  <a:xfrm>
                    <a:off x="3113" y="848"/>
                    <a:ext cx="362" cy="36"/>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3" name="Line 61"/>
                  <p:cNvSpPr>
                    <a:spLocks noChangeShapeType="1"/>
                  </p:cNvSpPr>
                  <p:nvPr/>
                </p:nvSpPr>
                <p:spPr bwMode="auto">
                  <a:xfrm>
                    <a:off x="3120" y="866"/>
                    <a:ext cx="2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894" name="Group 62"/>
                <p:cNvGrpSpPr>
                  <a:grpSpLocks/>
                </p:cNvGrpSpPr>
                <p:nvPr/>
              </p:nvGrpSpPr>
              <p:grpSpPr bwMode="auto">
                <a:xfrm>
                  <a:off x="2747" y="1033"/>
                  <a:ext cx="927" cy="212"/>
                  <a:chOff x="2747" y="1033"/>
                  <a:chExt cx="927" cy="212"/>
                </a:xfrm>
              </p:grpSpPr>
              <p:sp>
                <p:nvSpPr>
                  <p:cNvPr id="120895" name="Rectangle 63"/>
                  <p:cNvSpPr>
                    <a:spLocks noChangeArrowheads="1"/>
                  </p:cNvSpPr>
                  <p:nvPr/>
                </p:nvSpPr>
                <p:spPr bwMode="auto">
                  <a:xfrm>
                    <a:off x="2747" y="1049"/>
                    <a:ext cx="927" cy="184"/>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96" name="Rectangle 64"/>
                  <p:cNvSpPr>
                    <a:spLocks noChangeArrowheads="1"/>
                  </p:cNvSpPr>
                  <p:nvPr/>
                </p:nvSpPr>
                <p:spPr bwMode="auto">
                  <a:xfrm>
                    <a:off x="2867" y="1033"/>
                    <a:ext cx="7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zh-CN" altLang="en-US" sz="1600" b="1">
                        <a:solidFill>
                          <a:schemeClr val="bg1"/>
                        </a:solidFill>
                      </a:rPr>
                      <a:t>应用程序</a:t>
                    </a:r>
                    <a:r>
                      <a:rPr lang="en-US" altLang="zh-CN" sz="1600" b="1">
                        <a:solidFill>
                          <a:schemeClr val="bg1"/>
                        </a:solidFill>
                      </a:rPr>
                      <a:t>1</a:t>
                    </a:r>
                  </a:p>
                </p:txBody>
              </p:sp>
            </p:grpSp>
          </p:grpSp>
          <p:grpSp>
            <p:nvGrpSpPr>
              <p:cNvPr id="120897" name="Group 65"/>
              <p:cNvGrpSpPr>
                <a:grpSpLocks/>
              </p:cNvGrpSpPr>
              <p:nvPr/>
            </p:nvGrpSpPr>
            <p:grpSpPr bwMode="auto">
              <a:xfrm>
                <a:off x="3971" y="747"/>
                <a:ext cx="927" cy="498"/>
                <a:chOff x="3971" y="747"/>
                <a:chExt cx="927" cy="498"/>
              </a:xfrm>
            </p:grpSpPr>
            <p:grpSp>
              <p:nvGrpSpPr>
                <p:cNvPr id="120898" name="Group 66"/>
                <p:cNvGrpSpPr>
                  <a:grpSpLocks/>
                </p:cNvGrpSpPr>
                <p:nvPr/>
              </p:nvGrpSpPr>
              <p:grpSpPr bwMode="auto">
                <a:xfrm>
                  <a:off x="4146" y="747"/>
                  <a:ext cx="551" cy="326"/>
                  <a:chOff x="4146" y="747"/>
                  <a:chExt cx="551" cy="326"/>
                </a:xfrm>
              </p:grpSpPr>
              <p:grpSp>
                <p:nvGrpSpPr>
                  <p:cNvPr id="120899" name="Group 67"/>
                  <p:cNvGrpSpPr>
                    <a:grpSpLocks/>
                  </p:cNvGrpSpPr>
                  <p:nvPr/>
                </p:nvGrpSpPr>
                <p:grpSpPr bwMode="auto">
                  <a:xfrm>
                    <a:off x="4146" y="829"/>
                    <a:ext cx="363" cy="244"/>
                    <a:chOff x="4146" y="829"/>
                    <a:chExt cx="363" cy="244"/>
                  </a:xfrm>
                </p:grpSpPr>
                <p:sp>
                  <p:nvSpPr>
                    <p:cNvPr id="120900" name="Rectangle 68"/>
                    <p:cNvSpPr>
                      <a:spLocks noChangeArrowheads="1"/>
                    </p:cNvSpPr>
                    <p:nvPr/>
                  </p:nvSpPr>
                  <p:spPr bwMode="auto">
                    <a:xfrm>
                      <a:off x="4146" y="829"/>
                      <a:ext cx="363" cy="24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01" name="Rectangle 69"/>
                    <p:cNvSpPr>
                      <a:spLocks noChangeArrowheads="1"/>
                    </p:cNvSpPr>
                    <p:nvPr/>
                  </p:nvSpPr>
                  <p:spPr bwMode="auto">
                    <a:xfrm>
                      <a:off x="4146" y="829"/>
                      <a:ext cx="363" cy="36"/>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02" name="Line 70"/>
                    <p:cNvSpPr>
                      <a:spLocks noChangeShapeType="1"/>
                    </p:cNvSpPr>
                    <p:nvPr/>
                  </p:nvSpPr>
                  <p:spPr bwMode="auto">
                    <a:xfrm>
                      <a:off x="4153" y="847"/>
                      <a:ext cx="26"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903" name="Group 71"/>
                  <p:cNvGrpSpPr>
                    <a:grpSpLocks/>
                  </p:cNvGrpSpPr>
                  <p:nvPr/>
                </p:nvGrpSpPr>
                <p:grpSpPr bwMode="auto">
                  <a:xfrm>
                    <a:off x="4335" y="747"/>
                    <a:ext cx="362" cy="244"/>
                    <a:chOff x="4335" y="747"/>
                    <a:chExt cx="362" cy="244"/>
                  </a:xfrm>
                </p:grpSpPr>
                <p:sp>
                  <p:nvSpPr>
                    <p:cNvPr id="120904" name="Rectangle 72"/>
                    <p:cNvSpPr>
                      <a:spLocks noChangeArrowheads="1"/>
                    </p:cNvSpPr>
                    <p:nvPr/>
                  </p:nvSpPr>
                  <p:spPr bwMode="auto">
                    <a:xfrm>
                      <a:off x="4335" y="747"/>
                      <a:ext cx="362" cy="244"/>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05" name="Rectangle 73"/>
                    <p:cNvSpPr>
                      <a:spLocks noChangeArrowheads="1"/>
                    </p:cNvSpPr>
                    <p:nvPr/>
                  </p:nvSpPr>
                  <p:spPr bwMode="auto">
                    <a:xfrm>
                      <a:off x="4335" y="747"/>
                      <a:ext cx="362" cy="36"/>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06" name="Line 74"/>
                    <p:cNvSpPr>
                      <a:spLocks noChangeShapeType="1"/>
                    </p:cNvSpPr>
                    <p:nvPr/>
                  </p:nvSpPr>
                  <p:spPr bwMode="auto">
                    <a:xfrm>
                      <a:off x="4342" y="765"/>
                      <a:ext cx="2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0907" name="Group 75"/>
                <p:cNvGrpSpPr>
                  <a:grpSpLocks/>
                </p:cNvGrpSpPr>
                <p:nvPr/>
              </p:nvGrpSpPr>
              <p:grpSpPr bwMode="auto">
                <a:xfrm>
                  <a:off x="3971" y="1033"/>
                  <a:ext cx="927" cy="212"/>
                  <a:chOff x="3971" y="1033"/>
                  <a:chExt cx="927" cy="212"/>
                </a:xfrm>
              </p:grpSpPr>
              <p:sp>
                <p:nvSpPr>
                  <p:cNvPr id="120908" name="Rectangle 76"/>
                  <p:cNvSpPr>
                    <a:spLocks noChangeArrowheads="1"/>
                  </p:cNvSpPr>
                  <p:nvPr/>
                </p:nvSpPr>
                <p:spPr bwMode="auto">
                  <a:xfrm>
                    <a:off x="3971" y="1049"/>
                    <a:ext cx="927" cy="184"/>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09" name="Rectangle 77"/>
                  <p:cNvSpPr>
                    <a:spLocks noChangeArrowheads="1"/>
                  </p:cNvSpPr>
                  <p:nvPr/>
                </p:nvSpPr>
                <p:spPr bwMode="auto">
                  <a:xfrm>
                    <a:off x="4091" y="1033"/>
                    <a:ext cx="7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zh-CN" altLang="en-US" sz="1600" b="1">
                        <a:solidFill>
                          <a:schemeClr val="bg1"/>
                        </a:solidFill>
                      </a:rPr>
                      <a:t>应用程序</a:t>
                    </a:r>
                    <a:r>
                      <a:rPr lang="en-US" altLang="zh-CN" sz="1600" b="1">
                        <a:solidFill>
                          <a:schemeClr val="bg1"/>
                        </a:solidFill>
                      </a:rPr>
                      <a:t>2</a:t>
                    </a:r>
                  </a:p>
                </p:txBody>
              </p:sp>
            </p:grpSp>
          </p:grpSp>
        </p:grpSp>
        <p:sp>
          <p:nvSpPr>
            <p:cNvPr id="120910" name="Line 78"/>
            <p:cNvSpPr>
              <a:spLocks noChangeShapeType="1"/>
            </p:cNvSpPr>
            <p:nvPr/>
          </p:nvSpPr>
          <p:spPr bwMode="auto">
            <a:xfrm>
              <a:off x="2184" y="2012"/>
              <a:ext cx="2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11" name="Line 79"/>
            <p:cNvSpPr>
              <a:spLocks noChangeShapeType="1"/>
            </p:cNvSpPr>
            <p:nvPr/>
          </p:nvSpPr>
          <p:spPr bwMode="auto">
            <a:xfrm>
              <a:off x="2184" y="2858"/>
              <a:ext cx="272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912" name="Group 80"/>
          <p:cNvGrpSpPr>
            <a:grpSpLocks/>
          </p:cNvGrpSpPr>
          <p:nvPr/>
        </p:nvGrpSpPr>
        <p:grpSpPr bwMode="auto">
          <a:xfrm>
            <a:off x="1042988" y="1700213"/>
            <a:ext cx="2674937" cy="4894262"/>
            <a:chOff x="724" y="744"/>
            <a:chExt cx="1685" cy="3083"/>
          </a:xfrm>
        </p:grpSpPr>
        <p:sp>
          <p:nvSpPr>
            <p:cNvPr id="120913" name="Rectangle 81"/>
            <p:cNvSpPr>
              <a:spLocks noChangeArrowheads="1"/>
            </p:cNvSpPr>
            <p:nvPr/>
          </p:nvSpPr>
          <p:spPr bwMode="auto">
            <a:xfrm>
              <a:off x="724" y="744"/>
              <a:ext cx="984" cy="80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0914" name="Group 82"/>
            <p:cNvGrpSpPr>
              <a:grpSpLocks/>
            </p:cNvGrpSpPr>
            <p:nvPr/>
          </p:nvGrpSpPr>
          <p:grpSpPr bwMode="auto">
            <a:xfrm>
              <a:off x="1063" y="1411"/>
              <a:ext cx="1057" cy="280"/>
              <a:chOff x="1063" y="1411"/>
              <a:chExt cx="1057" cy="280"/>
            </a:xfrm>
          </p:grpSpPr>
          <p:sp>
            <p:nvSpPr>
              <p:cNvPr id="120915" name="Rectangle 83"/>
              <p:cNvSpPr>
                <a:spLocks noChangeArrowheads="1"/>
              </p:cNvSpPr>
              <p:nvPr/>
            </p:nvSpPr>
            <p:spPr bwMode="auto">
              <a:xfrm>
                <a:off x="1063" y="1411"/>
                <a:ext cx="1057" cy="28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16" name="Rectangle 84"/>
              <p:cNvSpPr>
                <a:spLocks noChangeArrowheads="1"/>
              </p:cNvSpPr>
              <p:nvPr/>
            </p:nvSpPr>
            <p:spPr bwMode="auto">
              <a:xfrm>
                <a:off x="1147" y="1452"/>
                <a:ext cx="8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zh-CN" altLang="en-US" sz="1600" b="1">
                    <a:solidFill>
                      <a:schemeClr val="bg1"/>
                    </a:solidFill>
                  </a:rPr>
                  <a:t>用户界面服务</a:t>
                </a:r>
              </a:p>
            </p:txBody>
          </p:sp>
        </p:grpSp>
        <p:grpSp>
          <p:nvGrpSpPr>
            <p:cNvPr id="120917" name="Group 85"/>
            <p:cNvGrpSpPr>
              <a:grpSpLocks/>
            </p:cNvGrpSpPr>
            <p:nvPr/>
          </p:nvGrpSpPr>
          <p:grpSpPr bwMode="auto">
            <a:xfrm>
              <a:off x="842" y="840"/>
              <a:ext cx="755" cy="503"/>
              <a:chOff x="842" y="840"/>
              <a:chExt cx="755" cy="503"/>
            </a:xfrm>
          </p:grpSpPr>
          <p:grpSp>
            <p:nvGrpSpPr>
              <p:cNvPr id="120918" name="Group 86"/>
              <p:cNvGrpSpPr>
                <a:grpSpLocks/>
              </p:cNvGrpSpPr>
              <p:nvPr/>
            </p:nvGrpSpPr>
            <p:grpSpPr bwMode="auto">
              <a:xfrm>
                <a:off x="842" y="840"/>
                <a:ext cx="755" cy="503"/>
                <a:chOff x="842" y="840"/>
                <a:chExt cx="755" cy="503"/>
              </a:xfrm>
            </p:grpSpPr>
            <p:grpSp>
              <p:nvGrpSpPr>
                <p:cNvPr id="120919" name="Group 87"/>
                <p:cNvGrpSpPr>
                  <a:grpSpLocks/>
                </p:cNvGrpSpPr>
                <p:nvPr/>
              </p:nvGrpSpPr>
              <p:grpSpPr bwMode="auto">
                <a:xfrm>
                  <a:off x="1395" y="924"/>
                  <a:ext cx="202" cy="204"/>
                  <a:chOff x="1395" y="924"/>
                  <a:chExt cx="202" cy="204"/>
                </a:xfrm>
              </p:grpSpPr>
              <p:sp>
                <p:nvSpPr>
                  <p:cNvPr id="120920" name="Oval 88"/>
                  <p:cNvSpPr>
                    <a:spLocks noChangeArrowheads="1"/>
                  </p:cNvSpPr>
                  <p:nvPr/>
                </p:nvSpPr>
                <p:spPr bwMode="auto">
                  <a:xfrm rot="60000">
                    <a:off x="1405" y="933"/>
                    <a:ext cx="182" cy="185"/>
                  </a:xfrm>
                  <a:prstGeom prst="ellipse">
                    <a:avLst/>
                  </a:prstGeom>
                  <a:noFill/>
                  <a:ln w="12700">
                    <a:solidFill>
                      <a:srgbClr val="0066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21" name="Rectangle 89"/>
                  <p:cNvSpPr>
                    <a:spLocks noChangeArrowheads="1"/>
                  </p:cNvSpPr>
                  <p:nvPr/>
                </p:nvSpPr>
                <p:spPr bwMode="auto">
                  <a:xfrm rot="19860000">
                    <a:off x="1485" y="925"/>
                    <a:ext cx="25" cy="203"/>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22" name="Rectangle 90"/>
                  <p:cNvSpPr>
                    <a:spLocks noChangeArrowheads="1"/>
                  </p:cNvSpPr>
                  <p:nvPr/>
                </p:nvSpPr>
                <p:spPr bwMode="auto">
                  <a:xfrm rot="19860000">
                    <a:off x="1396" y="1018"/>
                    <a:ext cx="200" cy="21"/>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23" name="Rectangle 91"/>
                  <p:cNvSpPr>
                    <a:spLocks noChangeArrowheads="1"/>
                  </p:cNvSpPr>
                  <p:nvPr/>
                </p:nvSpPr>
                <p:spPr bwMode="auto">
                  <a:xfrm rot="1920000">
                    <a:off x="1484" y="924"/>
                    <a:ext cx="26" cy="204"/>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24" name="Rectangle 92"/>
                  <p:cNvSpPr>
                    <a:spLocks noChangeArrowheads="1"/>
                  </p:cNvSpPr>
                  <p:nvPr/>
                </p:nvSpPr>
                <p:spPr bwMode="auto">
                  <a:xfrm rot="1920000">
                    <a:off x="1395" y="1015"/>
                    <a:ext cx="202" cy="24"/>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25" name="Rectangle 93"/>
                  <p:cNvSpPr>
                    <a:spLocks noChangeArrowheads="1"/>
                  </p:cNvSpPr>
                  <p:nvPr/>
                </p:nvSpPr>
                <p:spPr bwMode="auto">
                  <a:xfrm rot="60000">
                    <a:off x="1485" y="924"/>
                    <a:ext cx="22" cy="204"/>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26" name="Rectangle 94"/>
                  <p:cNvSpPr>
                    <a:spLocks noChangeArrowheads="1"/>
                  </p:cNvSpPr>
                  <p:nvPr/>
                </p:nvSpPr>
                <p:spPr bwMode="auto">
                  <a:xfrm rot="60000">
                    <a:off x="1396" y="1018"/>
                    <a:ext cx="200" cy="21"/>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27" name="Oval 95"/>
                  <p:cNvSpPr>
                    <a:spLocks noChangeArrowheads="1"/>
                  </p:cNvSpPr>
                  <p:nvPr/>
                </p:nvSpPr>
                <p:spPr bwMode="auto">
                  <a:xfrm rot="60000">
                    <a:off x="1402" y="931"/>
                    <a:ext cx="188" cy="189"/>
                  </a:xfrm>
                  <a:prstGeom prst="ellipse">
                    <a:avLst/>
                  </a:prstGeom>
                  <a:solidFill>
                    <a:srgbClr val="0066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28" name="AutoShape 96"/>
                  <p:cNvSpPr>
                    <a:spLocks noChangeArrowheads="1"/>
                  </p:cNvSpPr>
                  <p:nvPr/>
                </p:nvSpPr>
                <p:spPr bwMode="auto">
                  <a:xfrm rot="60000">
                    <a:off x="1478" y="1009"/>
                    <a:ext cx="33" cy="35"/>
                  </a:xfrm>
                  <a:prstGeom prst="hexagon">
                    <a:avLst>
                      <a:gd name="adj" fmla="val 24995"/>
                      <a:gd name="vf" fmla="val 11547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29" name="Oval 97"/>
                  <p:cNvSpPr>
                    <a:spLocks noChangeArrowheads="1"/>
                  </p:cNvSpPr>
                  <p:nvPr/>
                </p:nvSpPr>
                <p:spPr bwMode="auto">
                  <a:xfrm rot="60000">
                    <a:off x="1423" y="951"/>
                    <a:ext cx="148" cy="149"/>
                  </a:xfrm>
                  <a:prstGeom prst="ellipse">
                    <a:avLst/>
                  </a:prstGeom>
                  <a:noFill/>
                  <a:ln w="12700">
                    <a:solidFill>
                      <a:srgbClr val="00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930" name="Group 98"/>
                <p:cNvGrpSpPr>
                  <a:grpSpLocks/>
                </p:cNvGrpSpPr>
                <p:nvPr/>
              </p:nvGrpSpPr>
              <p:grpSpPr bwMode="auto">
                <a:xfrm>
                  <a:off x="1161" y="840"/>
                  <a:ext cx="205" cy="205"/>
                  <a:chOff x="1161" y="840"/>
                  <a:chExt cx="205" cy="205"/>
                </a:xfrm>
              </p:grpSpPr>
              <p:sp>
                <p:nvSpPr>
                  <p:cNvPr id="120931" name="Oval 99"/>
                  <p:cNvSpPr>
                    <a:spLocks noChangeArrowheads="1"/>
                  </p:cNvSpPr>
                  <p:nvPr/>
                </p:nvSpPr>
                <p:spPr bwMode="auto">
                  <a:xfrm rot="60000">
                    <a:off x="1168" y="848"/>
                    <a:ext cx="184" cy="191"/>
                  </a:xfrm>
                  <a:prstGeom prst="ellipse">
                    <a:avLst/>
                  </a:prstGeom>
                  <a:noFill/>
                  <a:ln w="12700">
                    <a:solidFill>
                      <a:srgbClr val="66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32" name="Rectangle 100"/>
                  <p:cNvSpPr>
                    <a:spLocks noChangeArrowheads="1"/>
                  </p:cNvSpPr>
                  <p:nvPr/>
                </p:nvSpPr>
                <p:spPr bwMode="auto">
                  <a:xfrm rot="19860000">
                    <a:off x="1250" y="843"/>
                    <a:ext cx="22" cy="202"/>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33" name="Rectangle 101"/>
                  <p:cNvSpPr>
                    <a:spLocks noChangeArrowheads="1"/>
                  </p:cNvSpPr>
                  <p:nvPr/>
                </p:nvSpPr>
                <p:spPr bwMode="auto">
                  <a:xfrm rot="19860000">
                    <a:off x="1161" y="932"/>
                    <a:ext cx="199" cy="21"/>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34" name="Rectangle 102"/>
                  <p:cNvSpPr>
                    <a:spLocks noChangeArrowheads="1"/>
                  </p:cNvSpPr>
                  <p:nvPr/>
                </p:nvSpPr>
                <p:spPr bwMode="auto">
                  <a:xfrm rot="1920000">
                    <a:off x="1252" y="840"/>
                    <a:ext cx="21" cy="205"/>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35" name="Rectangle 103"/>
                  <p:cNvSpPr>
                    <a:spLocks noChangeArrowheads="1"/>
                  </p:cNvSpPr>
                  <p:nvPr/>
                </p:nvSpPr>
                <p:spPr bwMode="auto">
                  <a:xfrm rot="1920000">
                    <a:off x="1161" y="931"/>
                    <a:ext cx="205" cy="23"/>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36" name="Rectangle 104"/>
                  <p:cNvSpPr>
                    <a:spLocks noChangeArrowheads="1"/>
                  </p:cNvSpPr>
                  <p:nvPr/>
                </p:nvSpPr>
                <p:spPr bwMode="auto">
                  <a:xfrm rot="60000">
                    <a:off x="1250" y="843"/>
                    <a:ext cx="22" cy="202"/>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37" name="Rectangle 105"/>
                  <p:cNvSpPr>
                    <a:spLocks noChangeArrowheads="1"/>
                  </p:cNvSpPr>
                  <p:nvPr/>
                </p:nvSpPr>
                <p:spPr bwMode="auto">
                  <a:xfrm rot="60000">
                    <a:off x="1161" y="932"/>
                    <a:ext cx="199" cy="21"/>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38" name="Oval 106"/>
                  <p:cNvSpPr>
                    <a:spLocks noChangeArrowheads="1"/>
                  </p:cNvSpPr>
                  <p:nvPr/>
                </p:nvSpPr>
                <p:spPr bwMode="auto">
                  <a:xfrm rot="60000">
                    <a:off x="1166" y="848"/>
                    <a:ext cx="189" cy="189"/>
                  </a:xfrm>
                  <a:prstGeom prst="ellipse">
                    <a:avLst/>
                  </a:prstGeom>
                  <a:solidFill>
                    <a:srgbClr val="9933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39" name="AutoShape 107"/>
                  <p:cNvSpPr>
                    <a:spLocks noChangeArrowheads="1"/>
                  </p:cNvSpPr>
                  <p:nvPr/>
                </p:nvSpPr>
                <p:spPr bwMode="auto">
                  <a:xfrm rot="60000">
                    <a:off x="1246" y="925"/>
                    <a:ext cx="32" cy="34"/>
                  </a:xfrm>
                  <a:prstGeom prst="hexagon">
                    <a:avLst>
                      <a:gd name="adj" fmla="val 24995"/>
                      <a:gd name="vf" fmla="val 11547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40" name="Oval 108"/>
                  <p:cNvSpPr>
                    <a:spLocks noChangeArrowheads="1"/>
                  </p:cNvSpPr>
                  <p:nvPr/>
                </p:nvSpPr>
                <p:spPr bwMode="auto">
                  <a:xfrm rot="60000">
                    <a:off x="1185" y="868"/>
                    <a:ext cx="152" cy="150"/>
                  </a:xfrm>
                  <a:prstGeom prst="ellipse">
                    <a:avLst/>
                  </a:prstGeom>
                  <a:noFill/>
                  <a:ln w="12700">
                    <a:solidFill>
                      <a:srgbClr val="99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941" name="Group 109"/>
                <p:cNvGrpSpPr>
                  <a:grpSpLocks/>
                </p:cNvGrpSpPr>
                <p:nvPr/>
              </p:nvGrpSpPr>
              <p:grpSpPr bwMode="auto">
                <a:xfrm>
                  <a:off x="1230" y="1050"/>
                  <a:ext cx="201" cy="206"/>
                  <a:chOff x="1230" y="1050"/>
                  <a:chExt cx="201" cy="206"/>
                </a:xfrm>
              </p:grpSpPr>
              <p:sp>
                <p:nvSpPr>
                  <p:cNvPr id="120942" name="Oval 110"/>
                  <p:cNvSpPr>
                    <a:spLocks noChangeArrowheads="1"/>
                  </p:cNvSpPr>
                  <p:nvPr/>
                </p:nvSpPr>
                <p:spPr bwMode="auto">
                  <a:xfrm rot="60000">
                    <a:off x="1239" y="1056"/>
                    <a:ext cx="184" cy="190"/>
                  </a:xfrm>
                  <a:prstGeom prst="ellipse">
                    <a:avLst/>
                  </a:prstGeom>
                  <a:noFill/>
                  <a:ln w="12700">
                    <a:solidFill>
                      <a:srgbClr val="8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43" name="Rectangle 111"/>
                  <p:cNvSpPr>
                    <a:spLocks noChangeArrowheads="1"/>
                  </p:cNvSpPr>
                  <p:nvPr/>
                </p:nvSpPr>
                <p:spPr bwMode="auto">
                  <a:xfrm rot="19860000">
                    <a:off x="1322" y="1051"/>
                    <a:ext cx="23" cy="202"/>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44" name="Rectangle 112"/>
                  <p:cNvSpPr>
                    <a:spLocks noChangeArrowheads="1"/>
                  </p:cNvSpPr>
                  <p:nvPr/>
                </p:nvSpPr>
                <p:spPr bwMode="auto">
                  <a:xfrm rot="19860000">
                    <a:off x="1230" y="1141"/>
                    <a:ext cx="201" cy="24"/>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45" name="Rectangle 113"/>
                  <p:cNvSpPr>
                    <a:spLocks noChangeArrowheads="1"/>
                  </p:cNvSpPr>
                  <p:nvPr/>
                </p:nvSpPr>
                <p:spPr bwMode="auto">
                  <a:xfrm rot="1920000">
                    <a:off x="1325" y="1050"/>
                    <a:ext cx="20" cy="203"/>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46" name="Rectangle 114"/>
                  <p:cNvSpPr>
                    <a:spLocks noChangeArrowheads="1"/>
                  </p:cNvSpPr>
                  <p:nvPr/>
                </p:nvSpPr>
                <p:spPr bwMode="auto">
                  <a:xfrm rot="1920000">
                    <a:off x="1231" y="1140"/>
                    <a:ext cx="200" cy="22"/>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47" name="Rectangle 115"/>
                  <p:cNvSpPr>
                    <a:spLocks noChangeArrowheads="1"/>
                  </p:cNvSpPr>
                  <p:nvPr/>
                </p:nvSpPr>
                <p:spPr bwMode="auto">
                  <a:xfrm rot="60000">
                    <a:off x="1322" y="1050"/>
                    <a:ext cx="21" cy="206"/>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48" name="Rectangle 116"/>
                  <p:cNvSpPr>
                    <a:spLocks noChangeArrowheads="1"/>
                  </p:cNvSpPr>
                  <p:nvPr/>
                </p:nvSpPr>
                <p:spPr bwMode="auto">
                  <a:xfrm rot="60000">
                    <a:off x="1230" y="1141"/>
                    <a:ext cx="201" cy="24"/>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49" name="Oval 117"/>
                  <p:cNvSpPr>
                    <a:spLocks noChangeArrowheads="1"/>
                  </p:cNvSpPr>
                  <p:nvPr/>
                </p:nvSpPr>
                <p:spPr bwMode="auto">
                  <a:xfrm rot="60000">
                    <a:off x="1241" y="1054"/>
                    <a:ext cx="186" cy="191"/>
                  </a:xfrm>
                  <a:prstGeom prst="ellipse">
                    <a:avLst/>
                  </a:prstGeom>
                  <a:solidFill>
                    <a:srgbClr val="9900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50" name="AutoShape 118"/>
                  <p:cNvSpPr>
                    <a:spLocks noChangeArrowheads="1"/>
                  </p:cNvSpPr>
                  <p:nvPr/>
                </p:nvSpPr>
                <p:spPr bwMode="auto">
                  <a:xfrm rot="60000">
                    <a:off x="1317" y="1133"/>
                    <a:ext cx="32" cy="33"/>
                  </a:xfrm>
                  <a:prstGeom prst="hexagon">
                    <a:avLst>
                      <a:gd name="adj" fmla="val 24995"/>
                      <a:gd name="vf" fmla="val 11547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51" name="Oval 119"/>
                  <p:cNvSpPr>
                    <a:spLocks noChangeArrowheads="1"/>
                  </p:cNvSpPr>
                  <p:nvPr/>
                </p:nvSpPr>
                <p:spPr bwMode="auto">
                  <a:xfrm rot="60000">
                    <a:off x="1258" y="1076"/>
                    <a:ext cx="153" cy="147"/>
                  </a:xfrm>
                  <a:prstGeom prst="ellipse">
                    <a:avLst/>
                  </a:prstGeom>
                  <a:noFill/>
                  <a:ln w="12700">
                    <a:solidFill>
                      <a:srgbClr val="FF99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952" name="Group 120"/>
                <p:cNvGrpSpPr>
                  <a:grpSpLocks/>
                </p:cNvGrpSpPr>
                <p:nvPr/>
              </p:nvGrpSpPr>
              <p:grpSpPr bwMode="auto">
                <a:xfrm>
                  <a:off x="842" y="971"/>
                  <a:ext cx="372" cy="372"/>
                  <a:chOff x="842" y="971"/>
                  <a:chExt cx="372" cy="372"/>
                </a:xfrm>
              </p:grpSpPr>
              <p:sp>
                <p:nvSpPr>
                  <p:cNvPr id="120953" name="Oval 121"/>
                  <p:cNvSpPr>
                    <a:spLocks noChangeArrowheads="1"/>
                  </p:cNvSpPr>
                  <p:nvPr/>
                </p:nvSpPr>
                <p:spPr bwMode="auto">
                  <a:xfrm rot="60000">
                    <a:off x="861" y="987"/>
                    <a:ext cx="337" cy="338"/>
                  </a:xfrm>
                  <a:prstGeom prst="ellipse">
                    <a:avLst/>
                  </a:prstGeom>
                  <a:noFill/>
                  <a:ln w="12700">
                    <a:solidFill>
                      <a:srgbClr val="CC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54" name="Rectangle 122"/>
                  <p:cNvSpPr>
                    <a:spLocks noChangeArrowheads="1"/>
                  </p:cNvSpPr>
                  <p:nvPr/>
                </p:nvSpPr>
                <p:spPr bwMode="auto">
                  <a:xfrm rot="19860000">
                    <a:off x="1008" y="971"/>
                    <a:ext cx="44" cy="372"/>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55" name="Rectangle 123"/>
                  <p:cNvSpPr>
                    <a:spLocks noChangeArrowheads="1"/>
                  </p:cNvSpPr>
                  <p:nvPr/>
                </p:nvSpPr>
                <p:spPr bwMode="auto">
                  <a:xfrm rot="19860000">
                    <a:off x="842" y="1133"/>
                    <a:ext cx="371" cy="46"/>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56" name="Rectangle 124"/>
                  <p:cNvSpPr>
                    <a:spLocks noChangeArrowheads="1"/>
                  </p:cNvSpPr>
                  <p:nvPr/>
                </p:nvSpPr>
                <p:spPr bwMode="auto">
                  <a:xfrm rot="1920000">
                    <a:off x="1003" y="971"/>
                    <a:ext cx="52" cy="371"/>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57" name="Rectangle 125"/>
                  <p:cNvSpPr>
                    <a:spLocks noChangeArrowheads="1"/>
                  </p:cNvSpPr>
                  <p:nvPr/>
                </p:nvSpPr>
                <p:spPr bwMode="auto">
                  <a:xfrm rot="1920000">
                    <a:off x="842" y="1133"/>
                    <a:ext cx="372" cy="46"/>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58" name="Rectangle 126"/>
                  <p:cNvSpPr>
                    <a:spLocks noChangeArrowheads="1"/>
                  </p:cNvSpPr>
                  <p:nvPr/>
                </p:nvSpPr>
                <p:spPr bwMode="auto">
                  <a:xfrm rot="60000">
                    <a:off x="1004" y="971"/>
                    <a:ext cx="51" cy="372"/>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59" name="Rectangle 127"/>
                  <p:cNvSpPr>
                    <a:spLocks noChangeArrowheads="1"/>
                  </p:cNvSpPr>
                  <p:nvPr/>
                </p:nvSpPr>
                <p:spPr bwMode="auto">
                  <a:xfrm rot="60000">
                    <a:off x="842" y="1133"/>
                    <a:ext cx="371" cy="46"/>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60" name="Oval 128"/>
                  <p:cNvSpPr>
                    <a:spLocks noChangeArrowheads="1"/>
                  </p:cNvSpPr>
                  <p:nvPr/>
                </p:nvSpPr>
                <p:spPr bwMode="auto">
                  <a:xfrm rot="60000">
                    <a:off x="862" y="986"/>
                    <a:ext cx="338" cy="336"/>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61" name="AutoShape 129"/>
                  <p:cNvSpPr>
                    <a:spLocks noChangeArrowheads="1"/>
                  </p:cNvSpPr>
                  <p:nvPr/>
                </p:nvSpPr>
                <p:spPr bwMode="auto">
                  <a:xfrm rot="60000">
                    <a:off x="1000" y="1124"/>
                    <a:ext cx="59" cy="59"/>
                  </a:xfrm>
                  <a:prstGeom prst="hexagon">
                    <a:avLst>
                      <a:gd name="adj" fmla="val 24995"/>
                      <a:gd name="vf" fmla="val 11547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62" name="Oval 130"/>
                  <p:cNvSpPr>
                    <a:spLocks noChangeArrowheads="1"/>
                  </p:cNvSpPr>
                  <p:nvPr/>
                </p:nvSpPr>
                <p:spPr bwMode="auto">
                  <a:xfrm rot="60000">
                    <a:off x="893" y="1016"/>
                    <a:ext cx="276" cy="276"/>
                  </a:xfrm>
                  <a:prstGeom prst="ellipse">
                    <a:avLst/>
                  </a:prstGeom>
                  <a:noFill/>
                  <a:ln w="12700">
                    <a:solidFill>
                      <a:srgbClr val="CC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0963" name="Group 131"/>
              <p:cNvGrpSpPr>
                <a:grpSpLocks/>
              </p:cNvGrpSpPr>
              <p:nvPr/>
            </p:nvGrpSpPr>
            <p:grpSpPr bwMode="auto">
              <a:xfrm>
                <a:off x="1090" y="961"/>
                <a:ext cx="251" cy="347"/>
                <a:chOff x="1090" y="961"/>
                <a:chExt cx="251" cy="347"/>
              </a:xfrm>
            </p:grpSpPr>
            <p:sp>
              <p:nvSpPr>
                <p:cNvPr id="120964" name="Freeform 132"/>
                <p:cNvSpPr>
                  <a:spLocks/>
                </p:cNvSpPr>
                <p:nvPr/>
              </p:nvSpPr>
              <p:spPr bwMode="auto">
                <a:xfrm>
                  <a:off x="1130" y="1040"/>
                  <a:ext cx="204" cy="244"/>
                </a:xfrm>
                <a:custGeom>
                  <a:avLst/>
                  <a:gdLst>
                    <a:gd name="T0" fmla="*/ 26 w 204"/>
                    <a:gd name="T1" fmla="*/ 159 h 244"/>
                    <a:gd name="T2" fmla="*/ 22 w 204"/>
                    <a:gd name="T3" fmla="*/ 241 h 244"/>
                    <a:gd name="T4" fmla="*/ 72 w 204"/>
                    <a:gd name="T5" fmla="*/ 224 h 244"/>
                    <a:gd name="T6" fmla="*/ 87 w 204"/>
                    <a:gd name="T7" fmla="*/ 243 h 244"/>
                    <a:gd name="T8" fmla="*/ 110 w 204"/>
                    <a:gd name="T9" fmla="*/ 235 h 244"/>
                    <a:gd name="T10" fmla="*/ 142 w 204"/>
                    <a:gd name="T11" fmla="*/ 239 h 244"/>
                    <a:gd name="T12" fmla="*/ 142 w 204"/>
                    <a:gd name="T13" fmla="*/ 163 h 244"/>
                    <a:gd name="T14" fmla="*/ 131 w 204"/>
                    <a:gd name="T15" fmla="*/ 161 h 244"/>
                    <a:gd name="T16" fmla="*/ 184 w 204"/>
                    <a:gd name="T17" fmla="*/ 161 h 244"/>
                    <a:gd name="T18" fmla="*/ 184 w 204"/>
                    <a:gd name="T19" fmla="*/ 150 h 244"/>
                    <a:gd name="T20" fmla="*/ 195 w 204"/>
                    <a:gd name="T21" fmla="*/ 119 h 244"/>
                    <a:gd name="T22" fmla="*/ 163 w 204"/>
                    <a:gd name="T23" fmla="*/ 119 h 244"/>
                    <a:gd name="T24" fmla="*/ 163 w 204"/>
                    <a:gd name="T25" fmla="*/ 108 h 244"/>
                    <a:gd name="T26" fmla="*/ 199 w 204"/>
                    <a:gd name="T27" fmla="*/ 108 h 244"/>
                    <a:gd name="T28" fmla="*/ 201 w 204"/>
                    <a:gd name="T29" fmla="*/ 89 h 244"/>
                    <a:gd name="T30" fmla="*/ 203 w 204"/>
                    <a:gd name="T31" fmla="*/ 77 h 244"/>
                    <a:gd name="T32" fmla="*/ 185 w 204"/>
                    <a:gd name="T33" fmla="*/ 32 h 244"/>
                    <a:gd name="T34" fmla="*/ 197 w 204"/>
                    <a:gd name="T35" fmla="*/ 0 h 244"/>
                    <a:gd name="T36" fmla="*/ 152 w 204"/>
                    <a:gd name="T37" fmla="*/ 14 h 244"/>
                    <a:gd name="T38" fmla="*/ 115 w 204"/>
                    <a:gd name="T39" fmla="*/ 9 h 244"/>
                    <a:gd name="T40" fmla="*/ 121 w 204"/>
                    <a:gd name="T41" fmla="*/ 35 h 244"/>
                    <a:gd name="T42" fmla="*/ 72 w 204"/>
                    <a:gd name="T43" fmla="*/ 18 h 244"/>
                    <a:gd name="T44" fmla="*/ 89 w 204"/>
                    <a:gd name="T45" fmla="*/ 56 h 244"/>
                    <a:gd name="T46" fmla="*/ 78 w 204"/>
                    <a:gd name="T47" fmla="*/ 45 h 244"/>
                    <a:gd name="T48" fmla="*/ 57 w 204"/>
                    <a:gd name="T49" fmla="*/ 45 h 244"/>
                    <a:gd name="T50" fmla="*/ 25 w 204"/>
                    <a:gd name="T51" fmla="*/ 45 h 244"/>
                    <a:gd name="T52" fmla="*/ 0 w 204"/>
                    <a:gd name="T53" fmla="*/ 87 h 244"/>
                    <a:gd name="T54" fmla="*/ 46 w 204"/>
                    <a:gd name="T55" fmla="*/ 98 h 244"/>
                    <a:gd name="T56" fmla="*/ 51 w 204"/>
                    <a:gd name="T57" fmla="*/ 113 h 244"/>
                    <a:gd name="T58" fmla="*/ 47 w 204"/>
                    <a:gd name="T59" fmla="*/ 140 h 244"/>
                    <a:gd name="T60" fmla="*/ 26 w 204"/>
                    <a:gd name="T61" fmla="*/ 15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4" h="244">
                      <a:moveTo>
                        <a:pt x="26" y="159"/>
                      </a:moveTo>
                      <a:lnTo>
                        <a:pt x="22" y="241"/>
                      </a:lnTo>
                      <a:lnTo>
                        <a:pt x="72" y="224"/>
                      </a:lnTo>
                      <a:lnTo>
                        <a:pt x="87" y="243"/>
                      </a:lnTo>
                      <a:lnTo>
                        <a:pt x="110" y="235"/>
                      </a:lnTo>
                      <a:lnTo>
                        <a:pt x="142" y="239"/>
                      </a:lnTo>
                      <a:lnTo>
                        <a:pt x="142" y="163"/>
                      </a:lnTo>
                      <a:lnTo>
                        <a:pt x="131" y="161"/>
                      </a:lnTo>
                      <a:lnTo>
                        <a:pt x="184" y="161"/>
                      </a:lnTo>
                      <a:lnTo>
                        <a:pt x="184" y="150"/>
                      </a:lnTo>
                      <a:lnTo>
                        <a:pt x="195" y="119"/>
                      </a:lnTo>
                      <a:lnTo>
                        <a:pt x="163" y="119"/>
                      </a:lnTo>
                      <a:lnTo>
                        <a:pt x="163" y="108"/>
                      </a:lnTo>
                      <a:lnTo>
                        <a:pt x="199" y="108"/>
                      </a:lnTo>
                      <a:lnTo>
                        <a:pt x="201" y="89"/>
                      </a:lnTo>
                      <a:lnTo>
                        <a:pt x="203" y="77"/>
                      </a:lnTo>
                      <a:lnTo>
                        <a:pt x="185" y="32"/>
                      </a:lnTo>
                      <a:lnTo>
                        <a:pt x="197" y="0"/>
                      </a:lnTo>
                      <a:lnTo>
                        <a:pt x="152" y="14"/>
                      </a:lnTo>
                      <a:lnTo>
                        <a:pt x="115" y="9"/>
                      </a:lnTo>
                      <a:lnTo>
                        <a:pt x="121" y="35"/>
                      </a:lnTo>
                      <a:lnTo>
                        <a:pt x="72" y="18"/>
                      </a:lnTo>
                      <a:lnTo>
                        <a:pt x="89" y="56"/>
                      </a:lnTo>
                      <a:lnTo>
                        <a:pt x="78" y="45"/>
                      </a:lnTo>
                      <a:lnTo>
                        <a:pt x="57" y="45"/>
                      </a:lnTo>
                      <a:lnTo>
                        <a:pt x="25" y="45"/>
                      </a:lnTo>
                      <a:lnTo>
                        <a:pt x="0" y="87"/>
                      </a:lnTo>
                      <a:lnTo>
                        <a:pt x="46" y="98"/>
                      </a:lnTo>
                      <a:lnTo>
                        <a:pt x="51" y="113"/>
                      </a:lnTo>
                      <a:lnTo>
                        <a:pt x="47" y="140"/>
                      </a:lnTo>
                      <a:lnTo>
                        <a:pt x="26" y="15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965" name="Freeform 133"/>
                <p:cNvSpPr>
                  <a:spLocks/>
                </p:cNvSpPr>
                <p:nvPr/>
              </p:nvSpPr>
              <p:spPr bwMode="auto">
                <a:xfrm>
                  <a:off x="1090" y="961"/>
                  <a:ext cx="251" cy="347"/>
                </a:xfrm>
                <a:custGeom>
                  <a:avLst/>
                  <a:gdLst>
                    <a:gd name="T0" fmla="*/ 53 w 251"/>
                    <a:gd name="T1" fmla="*/ 0 h 347"/>
                    <a:gd name="T2" fmla="*/ 184 w 251"/>
                    <a:gd name="T3" fmla="*/ 0 h 347"/>
                    <a:gd name="T4" fmla="*/ 216 w 251"/>
                    <a:gd name="T5" fmla="*/ 10 h 347"/>
                    <a:gd name="T6" fmla="*/ 250 w 251"/>
                    <a:gd name="T7" fmla="*/ 64 h 347"/>
                    <a:gd name="T8" fmla="*/ 228 w 251"/>
                    <a:gd name="T9" fmla="*/ 118 h 347"/>
                    <a:gd name="T10" fmla="*/ 250 w 251"/>
                    <a:gd name="T11" fmla="*/ 162 h 347"/>
                    <a:gd name="T12" fmla="*/ 238 w 251"/>
                    <a:gd name="T13" fmla="*/ 216 h 347"/>
                    <a:gd name="T14" fmla="*/ 216 w 251"/>
                    <a:gd name="T15" fmla="*/ 249 h 347"/>
                    <a:gd name="T16" fmla="*/ 184 w 251"/>
                    <a:gd name="T17" fmla="*/ 249 h 347"/>
                    <a:gd name="T18" fmla="*/ 184 w 251"/>
                    <a:gd name="T19" fmla="*/ 281 h 347"/>
                    <a:gd name="T20" fmla="*/ 250 w 251"/>
                    <a:gd name="T21" fmla="*/ 346 h 347"/>
                    <a:gd name="T22" fmla="*/ 10 w 251"/>
                    <a:gd name="T23" fmla="*/ 346 h 347"/>
                    <a:gd name="T24" fmla="*/ 10 w 251"/>
                    <a:gd name="T25" fmla="*/ 324 h 347"/>
                    <a:gd name="T26" fmla="*/ 53 w 251"/>
                    <a:gd name="T27" fmla="*/ 291 h 347"/>
                    <a:gd name="T28" fmla="*/ 119 w 251"/>
                    <a:gd name="T29" fmla="*/ 291 h 347"/>
                    <a:gd name="T30" fmla="*/ 141 w 251"/>
                    <a:gd name="T31" fmla="*/ 313 h 347"/>
                    <a:gd name="T32" fmla="*/ 184 w 251"/>
                    <a:gd name="T33" fmla="*/ 313 h 347"/>
                    <a:gd name="T34" fmla="*/ 184 w 251"/>
                    <a:gd name="T35" fmla="*/ 249 h 347"/>
                    <a:gd name="T36" fmla="*/ 162 w 251"/>
                    <a:gd name="T37" fmla="*/ 249 h 347"/>
                    <a:gd name="T38" fmla="*/ 162 w 251"/>
                    <a:gd name="T39" fmla="*/ 237 h 347"/>
                    <a:gd name="T40" fmla="*/ 216 w 251"/>
                    <a:gd name="T41" fmla="*/ 237 h 347"/>
                    <a:gd name="T42" fmla="*/ 228 w 251"/>
                    <a:gd name="T43" fmla="*/ 216 h 347"/>
                    <a:gd name="T44" fmla="*/ 228 w 251"/>
                    <a:gd name="T45" fmla="*/ 205 h 347"/>
                    <a:gd name="T46" fmla="*/ 195 w 251"/>
                    <a:gd name="T47" fmla="*/ 205 h 347"/>
                    <a:gd name="T48" fmla="*/ 195 w 251"/>
                    <a:gd name="T49" fmla="*/ 183 h 347"/>
                    <a:gd name="T50" fmla="*/ 228 w 251"/>
                    <a:gd name="T51" fmla="*/ 183 h 347"/>
                    <a:gd name="T52" fmla="*/ 228 w 251"/>
                    <a:gd name="T53" fmla="*/ 173 h 347"/>
                    <a:gd name="T54" fmla="*/ 216 w 251"/>
                    <a:gd name="T55" fmla="*/ 173 h 347"/>
                    <a:gd name="T56" fmla="*/ 216 w 251"/>
                    <a:gd name="T57" fmla="*/ 162 h 347"/>
                    <a:gd name="T58" fmla="*/ 238 w 251"/>
                    <a:gd name="T59" fmla="*/ 162 h 347"/>
                    <a:gd name="T60" fmla="*/ 238 w 251"/>
                    <a:gd name="T61" fmla="*/ 151 h 347"/>
                    <a:gd name="T62" fmla="*/ 216 w 251"/>
                    <a:gd name="T63" fmla="*/ 96 h 347"/>
                    <a:gd name="T64" fmla="*/ 162 w 251"/>
                    <a:gd name="T65" fmla="*/ 96 h 347"/>
                    <a:gd name="T66" fmla="*/ 162 w 251"/>
                    <a:gd name="T67" fmla="*/ 108 h 347"/>
                    <a:gd name="T68" fmla="*/ 130 w 251"/>
                    <a:gd name="T69" fmla="*/ 108 h 347"/>
                    <a:gd name="T70" fmla="*/ 130 w 251"/>
                    <a:gd name="T71" fmla="*/ 140 h 347"/>
                    <a:gd name="T72" fmla="*/ 108 w 251"/>
                    <a:gd name="T73" fmla="*/ 140 h 347"/>
                    <a:gd name="T74" fmla="*/ 108 w 251"/>
                    <a:gd name="T75" fmla="*/ 130 h 347"/>
                    <a:gd name="T76" fmla="*/ 65 w 251"/>
                    <a:gd name="T77" fmla="*/ 130 h 347"/>
                    <a:gd name="T78" fmla="*/ 65 w 251"/>
                    <a:gd name="T79" fmla="*/ 162 h 347"/>
                    <a:gd name="T80" fmla="*/ 97 w 251"/>
                    <a:gd name="T81" fmla="*/ 173 h 347"/>
                    <a:gd name="T82" fmla="*/ 97 w 251"/>
                    <a:gd name="T83" fmla="*/ 227 h 347"/>
                    <a:gd name="T84" fmla="*/ 65 w 251"/>
                    <a:gd name="T85" fmla="*/ 259 h 347"/>
                    <a:gd name="T86" fmla="*/ 53 w 251"/>
                    <a:gd name="T87" fmla="*/ 259 h 347"/>
                    <a:gd name="T88" fmla="*/ 10 w 251"/>
                    <a:gd name="T89" fmla="*/ 216 h 347"/>
                    <a:gd name="T90" fmla="*/ 0 w 251"/>
                    <a:gd name="T91" fmla="*/ 183 h 347"/>
                    <a:gd name="T92" fmla="*/ 0 w 251"/>
                    <a:gd name="T93" fmla="*/ 64 h 347"/>
                    <a:gd name="T94" fmla="*/ 55 w 251"/>
                    <a:gd name="T95" fmla="*/ 1 h 347"/>
                    <a:gd name="T96" fmla="*/ 78 w 251"/>
                    <a:gd name="T97" fmla="*/ 89 h 347"/>
                    <a:gd name="T98" fmla="*/ 118 w 251"/>
                    <a:gd name="T99" fmla="*/ 77 h 347"/>
                    <a:gd name="T100" fmla="*/ 188 w 251"/>
                    <a:gd name="T101" fmla="*/ 47 h 347"/>
                    <a:gd name="T102" fmla="*/ 53 w 251"/>
                    <a:gd name="T103"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1" h="347">
                      <a:moveTo>
                        <a:pt x="53" y="0"/>
                      </a:moveTo>
                      <a:lnTo>
                        <a:pt x="184" y="0"/>
                      </a:lnTo>
                      <a:lnTo>
                        <a:pt x="216" y="10"/>
                      </a:lnTo>
                      <a:lnTo>
                        <a:pt x="250" y="64"/>
                      </a:lnTo>
                      <a:lnTo>
                        <a:pt x="228" y="118"/>
                      </a:lnTo>
                      <a:lnTo>
                        <a:pt x="250" y="162"/>
                      </a:lnTo>
                      <a:lnTo>
                        <a:pt x="238" y="216"/>
                      </a:lnTo>
                      <a:lnTo>
                        <a:pt x="216" y="249"/>
                      </a:lnTo>
                      <a:lnTo>
                        <a:pt x="184" y="249"/>
                      </a:lnTo>
                      <a:lnTo>
                        <a:pt x="184" y="281"/>
                      </a:lnTo>
                      <a:lnTo>
                        <a:pt x="250" y="346"/>
                      </a:lnTo>
                      <a:lnTo>
                        <a:pt x="10" y="346"/>
                      </a:lnTo>
                      <a:lnTo>
                        <a:pt x="10" y="324"/>
                      </a:lnTo>
                      <a:lnTo>
                        <a:pt x="53" y="291"/>
                      </a:lnTo>
                      <a:lnTo>
                        <a:pt x="119" y="291"/>
                      </a:lnTo>
                      <a:lnTo>
                        <a:pt x="141" y="313"/>
                      </a:lnTo>
                      <a:lnTo>
                        <a:pt x="184" y="313"/>
                      </a:lnTo>
                      <a:lnTo>
                        <a:pt x="184" y="249"/>
                      </a:lnTo>
                      <a:lnTo>
                        <a:pt x="162" y="249"/>
                      </a:lnTo>
                      <a:lnTo>
                        <a:pt x="162" y="237"/>
                      </a:lnTo>
                      <a:lnTo>
                        <a:pt x="216" y="237"/>
                      </a:lnTo>
                      <a:lnTo>
                        <a:pt x="228" y="216"/>
                      </a:lnTo>
                      <a:lnTo>
                        <a:pt x="228" y="205"/>
                      </a:lnTo>
                      <a:lnTo>
                        <a:pt x="195" y="205"/>
                      </a:lnTo>
                      <a:lnTo>
                        <a:pt x="195" y="183"/>
                      </a:lnTo>
                      <a:lnTo>
                        <a:pt x="228" y="183"/>
                      </a:lnTo>
                      <a:lnTo>
                        <a:pt x="228" y="173"/>
                      </a:lnTo>
                      <a:lnTo>
                        <a:pt x="216" y="173"/>
                      </a:lnTo>
                      <a:lnTo>
                        <a:pt x="216" y="162"/>
                      </a:lnTo>
                      <a:lnTo>
                        <a:pt x="238" y="162"/>
                      </a:lnTo>
                      <a:lnTo>
                        <a:pt x="238" y="151"/>
                      </a:lnTo>
                      <a:lnTo>
                        <a:pt x="216" y="96"/>
                      </a:lnTo>
                      <a:lnTo>
                        <a:pt x="162" y="96"/>
                      </a:lnTo>
                      <a:lnTo>
                        <a:pt x="162" y="108"/>
                      </a:lnTo>
                      <a:lnTo>
                        <a:pt x="130" y="108"/>
                      </a:lnTo>
                      <a:lnTo>
                        <a:pt x="130" y="140"/>
                      </a:lnTo>
                      <a:lnTo>
                        <a:pt x="108" y="140"/>
                      </a:lnTo>
                      <a:lnTo>
                        <a:pt x="108" y="130"/>
                      </a:lnTo>
                      <a:lnTo>
                        <a:pt x="65" y="130"/>
                      </a:lnTo>
                      <a:lnTo>
                        <a:pt x="65" y="162"/>
                      </a:lnTo>
                      <a:lnTo>
                        <a:pt x="97" y="173"/>
                      </a:lnTo>
                      <a:lnTo>
                        <a:pt x="97" y="227"/>
                      </a:lnTo>
                      <a:lnTo>
                        <a:pt x="65" y="259"/>
                      </a:lnTo>
                      <a:lnTo>
                        <a:pt x="53" y="259"/>
                      </a:lnTo>
                      <a:lnTo>
                        <a:pt x="10" y="216"/>
                      </a:lnTo>
                      <a:lnTo>
                        <a:pt x="0" y="183"/>
                      </a:lnTo>
                      <a:lnTo>
                        <a:pt x="0" y="64"/>
                      </a:lnTo>
                      <a:lnTo>
                        <a:pt x="55" y="1"/>
                      </a:lnTo>
                      <a:lnTo>
                        <a:pt x="78" y="89"/>
                      </a:lnTo>
                      <a:lnTo>
                        <a:pt x="118" y="77"/>
                      </a:lnTo>
                      <a:lnTo>
                        <a:pt x="188" y="47"/>
                      </a:lnTo>
                      <a:lnTo>
                        <a:pt x="53" y="0"/>
                      </a:lnTo>
                    </a:path>
                  </a:pathLst>
                </a:custGeom>
                <a:solidFill>
                  <a:schemeClr val="tx1"/>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966" name="Freeform 134"/>
                <p:cNvSpPr>
                  <a:spLocks/>
                </p:cNvSpPr>
                <p:nvPr/>
              </p:nvSpPr>
              <p:spPr bwMode="auto">
                <a:xfrm>
                  <a:off x="1094" y="965"/>
                  <a:ext cx="245" cy="339"/>
                </a:xfrm>
                <a:custGeom>
                  <a:avLst/>
                  <a:gdLst>
                    <a:gd name="T0" fmla="*/ 52 w 245"/>
                    <a:gd name="T1" fmla="*/ 0 h 339"/>
                    <a:gd name="T2" fmla="*/ 180 w 245"/>
                    <a:gd name="T3" fmla="*/ 0 h 339"/>
                    <a:gd name="T4" fmla="*/ 211 w 245"/>
                    <a:gd name="T5" fmla="*/ 10 h 339"/>
                    <a:gd name="T6" fmla="*/ 244 w 245"/>
                    <a:gd name="T7" fmla="*/ 63 h 339"/>
                    <a:gd name="T8" fmla="*/ 223 w 245"/>
                    <a:gd name="T9" fmla="*/ 116 h 339"/>
                    <a:gd name="T10" fmla="*/ 244 w 245"/>
                    <a:gd name="T11" fmla="*/ 158 h 339"/>
                    <a:gd name="T12" fmla="*/ 232 w 245"/>
                    <a:gd name="T13" fmla="*/ 211 h 339"/>
                    <a:gd name="T14" fmla="*/ 211 w 245"/>
                    <a:gd name="T15" fmla="*/ 243 h 339"/>
                    <a:gd name="T16" fmla="*/ 180 w 245"/>
                    <a:gd name="T17" fmla="*/ 243 h 339"/>
                    <a:gd name="T18" fmla="*/ 180 w 245"/>
                    <a:gd name="T19" fmla="*/ 274 h 339"/>
                    <a:gd name="T20" fmla="*/ 244 w 245"/>
                    <a:gd name="T21" fmla="*/ 338 h 339"/>
                    <a:gd name="T22" fmla="*/ 10 w 245"/>
                    <a:gd name="T23" fmla="*/ 338 h 339"/>
                    <a:gd name="T24" fmla="*/ 10 w 245"/>
                    <a:gd name="T25" fmla="*/ 316 h 339"/>
                    <a:gd name="T26" fmla="*/ 47 w 245"/>
                    <a:gd name="T27" fmla="*/ 288 h 339"/>
                    <a:gd name="T28" fmla="*/ 116 w 245"/>
                    <a:gd name="T29" fmla="*/ 285 h 339"/>
                    <a:gd name="T30" fmla="*/ 138 w 245"/>
                    <a:gd name="T31" fmla="*/ 306 h 339"/>
                    <a:gd name="T32" fmla="*/ 180 w 245"/>
                    <a:gd name="T33" fmla="*/ 306 h 339"/>
                    <a:gd name="T34" fmla="*/ 180 w 245"/>
                    <a:gd name="T35" fmla="*/ 243 h 339"/>
                    <a:gd name="T36" fmla="*/ 158 w 245"/>
                    <a:gd name="T37" fmla="*/ 243 h 339"/>
                    <a:gd name="T38" fmla="*/ 158 w 245"/>
                    <a:gd name="T39" fmla="*/ 232 h 339"/>
                    <a:gd name="T40" fmla="*/ 211 w 245"/>
                    <a:gd name="T41" fmla="*/ 232 h 339"/>
                    <a:gd name="T42" fmla="*/ 223 w 245"/>
                    <a:gd name="T43" fmla="*/ 211 h 339"/>
                    <a:gd name="T44" fmla="*/ 223 w 245"/>
                    <a:gd name="T45" fmla="*/ 200 h 339"/>
                    <a:gd name="T46" fmla="*/ 190 w 245"/>
                    <a:gd name="T47" fmla="*/ 200 h 339"/>
                    <a:gd name="T48" fmla="*/ 190 w 245"/>
                    <a:gd name="T49" fmla="*/ 179 h 339"/>
                    <a:gd name="T50" fmla="*/ 223 w 245"/>
                    <a:gd name="T51" fmla="*/ 179 h 339"/>
                    <a:gd name="T52" fmla="*/ 223 w 245"/>
                    <a:gd name="T53" fmla="*/ 169 h 339"/>
                    <a:gd name="T54" fmla="*/ 211 w 245"/>
                    <a:gd name="T55" fmla="*/ 169 h 339"/>
                    <a:gd name="T56" fmla="*/ 211 w 245"/>
                    <a:gd name="T57" fmla="*/ 158 h 339"/>
                    <a:gd name="T58" fmla="*/ 232 w 245"/>
                    <a:gd name="T59" fmla="*/ 158 h 339"/>
                    <a:gd name="T60" fmla="*/ 232 w 245"/>
                    <a:gd name="T61" fmla="*/ 147 h 339"/>
                    <a:gd name="T62" fmla="*/ 211 w 245"/>
                    <a:gd name="T63" fmla="*/ 94 h 339"/>
                    <a:gd name="T64" fmla="*/ 158 w 245"/>
                    <a:gd name="T65" fmla="*/ 94 h 339"/>
                    <a:gd name="T66" fmla="*/ 158 w 245"/>
                    <a:gd name="T67" fmla="*/ 105 h 339"/>
                    <a:gd name="T68" fmla="*/ 127 w 245"/>
                    <a:gd name="T69" fmla="*/ 105 h 339"/>
                    <a:gd name="T70" fmla="*/ 127 w 245"/>
                    <a:gd name="T71" fmla="*/ 137 h 339"/>
                    <a:gd name="T72" fmla="*/ 105 w 245"/>
                    <a:gd name="T73" fmla="*/ 137 h 339"/>
                    <a:gd name="T74" fmla="*/ 105 w 245"/>
                    <a:gd name="T75" fmla="*/ 127 h 339"/>
                    <a:gd name="T76" fmla="*/ 63 w 245"/>
                    <a:gd name="T77" fmla="*/ 127 h 339"/>
                    <a:gd name="T78" fmla="*/ 63 w 245"/>
                    <a:gd name="T79" fmla="*/ 158 h 339"/>
                    <a:gd name="T80" fmla="*/ 95 w 245"/>
                    <a:gd name="T81" fmla="*/ 169 h 339"/>
                    <a:gd name="T82" fmla="*/ 95 w 245"/>
                    <a:gd name="T83" fmla="*/ 221 h 339"/>
                    <a:gd name="T84" fmla="*/ 56 w 245"/>
                    <a:gd name="T85" fmla="*/ 253 h 339"/>
                    <a:gd name="T86" fmla="*/ 35 w 245"/>
                    <a:gd name="T87" fmla="*/ 236 h 339"/>
                    <a:gd name="T88" fmla="*/ 10 w 245"/>
                    <a:gd name="T89" fmla="*/ 211 h 339"/>
                    <a:gd name="T90" fmla="*/ 0 w 245"/>
                    <a:gd name="T91" fmla="*/ 179 h 339"/>
                    <a:gd name="T92" fmla="*/ 0 w 245"/>
                    <a:gd name="T93" fmla="*/ 63 h 339"/>
                    <a:gd name="T94" fmla="*/ 10 w 245"/>
                    <a:gd name="T95" fmla="*/ 63 h 339"/>
                    <a:gd name="T96" fmla="*/ 10 w 245"/>
                    <a:gd name="T97" fmla="*/ 41 h 339"/>
                    <a:gd name="T98" fmla="*/ 31 w 245"/>
                    <a:gd name="T99" fmla="*/ 10 h 339"/>
                    <a:gd name="T100" fmla="*/ 52 w 245"/>
                    <a:gd name="T101" fmla="*/ 10 h 339"/>
                    <a:gd name="T102" fmla="*/ 52 w 245"/>
                    <a:gd name="T103"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5" h="339">
                      <a:moveTo>
                        <a:pt x="52" y="0"/>
                      </a:moveTo>
                      <a:lnTo>
                        <a:pt x="180" y="0"/>
                      </a:lnTo>
                      <a:lnTo>
                        <a:pt x="211" y="10"/>
                      </a:lnTo>
                      <a:lnTo>
                        <a:pt x="244" y="63"/>
                      </a:lnTo>
                      <a:lnTo>
                        <a:pt x="223" y="116"/>
                      </a:lnTo>
                      <a:lnTo>
                        <a:pt x="244" y="158"/>
                      </a:lnTo>
                      <a:lnTo>
                        <a:pt x="232" y="211"/>
                      </a:lnTo>
                      <a:lnTo>
                        <a:pt x="211" y="243"/>
                      </a:lnTo>
                      <a:lnTo>
                        <a:pt x="180" y="243"/>
                      </a:lnTo>
                      <a:lnTo>
                        <a:pt x="180" y="274"/>
                      </a:lnTo>
                      <a:lnTo>
                        <a:pt x="244" y="338"/>
                      </a:lnTo>
                      <a:lnTo>
                        <a:pt x="10" y="338"/>
                      </a:lnTo>
                      <a:lnTo>
                        <a:pt x="10" y="316"/>
                      </a:lnTo>
                      <a:lnTo>
                        <a:pt x="47" y="288"/>
                      </a:lnTo>
                      <a:lnTo>
                        <a:pt x="116" y="285"/>
                      </a:lnTo>
                      <a:lnTo>
                        <a:pt x="138" y="306"/>
                      </a:lnTo>
                      <a:lnTo>
                        <a:pt x="180" y="306"/>
                      </a:lnTo>
                      <a:lnTo>
                        <a:pt x="180" y="243"/>
                      </a:lnTo>
                      <a:lnTo>
                        <a:pt x="158" y="243"/>
                      </a:lnTo>
                      <a:lnTo>
                        <a:pt x="158" y="232"/>
                      </a:lnTo>
                      <a:lnTo>
                        <a:pt x="211" y="232"/>
                      </a:lnTo>
                      <a:lnTo>
                        <a:pt x="223" y="211"/>
                      </a:lnTo>
                      <a:lnTo>
                        <a:pt x="223" y="200"/>
                      </a:lnTo>
                      <a:lnTo>
                        <a:pt x="190" y="200"/>
                      </a:lnTo>
                      <a:lnTo>
                        <a:pt x="190" y="179"/>
                      </a:lnTo>
                      <a:lnTo>
                        <a:pt x="223" y="179"/>
                      </a:lnTo>
                      <a:lnTo>
                        <a:pt x="223" y="169"/>
                      </a:lnTo>
                      <a:lnTo>
                        <a:pt x="211" y="169"/>
                      </a:lnTo>
                      <a:lnTo>
                        <a:pt x="211" y="158"/>
                      </a:lnTo>
                      <a:lnTo>
                        <a:pt x="232" y="158"/>
                      </a:lnTo>
                      <a:lnTo>
                        <a:pt x="232" y="147"/>
                      </a:lnTo>
                      <a:lnTo>
                        <a:pt x="211" y="94"/>
                      </a:lnTo>
                      <a:lnTo>
                        <a:pt x="158" y="94"/>
                      </a:lnTo>
                      <a:lnTo>
                        <a:pt x="158" y="105"/>
                      </a:lnTo>
                      <a:lnTo>
                        <a:pt x="127" y="105"/>
                      </a:lnTo>
                      <a:lnTo>
                        <a:pt x="127" y="137"/>
                      </a:lnTo>
                      <a:lnTo>
                        <a:pt x="105" y="137"/>
                      </a:lnTo>
                      <a:lnTo>
                        <a:pt x="105" y="127"/>
                      </a:lnTo>
                      <a:lnTo>
                        <a:pt x="63" y="127"/>
                      </a:lnTo>
                      <a:lnTo>
                        <a:pt x="63" y="158"/>
                      </a:lnTo>
                      <a:lnTo>
                        <a:pt x="95" y="169"/>
                      </a:lnTo>
                      <a:lnTo>
                        <a:pt x="95" y="221"/>
                      </a:lnTo>
                      <a:lnTo>
                        <a:pt x="56" y="253"/>
                      </a:lnTo>
                      <a:lnTo>
                        <a:pt x="35" y="236"/>
                      </a:lnTo>
                      <a:lnTo>
                        <a:pt x="10" y="211"/>
                      </a:lnTo>
                      <a:lnTo>
                        <a:pt x="0" y="179"/>
                      </a:lnTo>
                      <a:lnTo>
                        <a:pt x="0" y="63"/>
                      </a:lnTo>
                      <a:lnTo>
                        <a:pt x="10" y="63"/>
                      </a:lnTo>
                      <a:lnTo>
                        <a:pt x="10" y="41"/>
                      </a:lnTo>
                      <a:lnTo>
                        <a:pt x="31" y="10"/>
                      </a:lnTo>
                      <a:lnTo>
                        <a:pt x="52" y="10"/>
                      </a:lnTo>
                      <a:lnTo>
                        <a:pt x="5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20967" name="Rectangle 135"/>
            <p:cNvSpPr>
              <a:spLocks noChangeArrowheads="1"/>
            </p:cNvSpPr>
            <p:nvPr/>
          </p:nvSpPr>
          <p:spPr bwMode="auto">
            <a:xfrm>
              <a:off x="724" y="1816"/>
              <a:ext cx="984" cy="80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0968" name="Group 136"/>
            <p:cNvGrpSpPr>
              <a:grpSpLocks/>
            </p:cNvGrpSpPr>
            <p:nvPr/>
          </p:nvGrpSpPr>
          <p:grpSpPr bwMode="auto">
            <a:xfrm>
              <a:off x="1069" y="2473"/>
              <a:ext cx="1340" cy="280"/>
              <a:chOff x="1069" y="2473"/>
              <a:chExt cx="1340" cy="280"/>
            </a:xfrm>
          </p:grpSpPr>
          <p:sp>
            <p:nvSpPr>
              <p:cNvPr id="120969" name="Rectangle 137"/>
              <p:cNvSpPr>
                <a:spLocks noChangeArrowheads="1"/>
              </p:cNvSpPr>
              <p:nvPr/>
            </p:nvSpPr>
            <p:spPr bwMode="auto">
              <a:xfrm>
                <a:off x="1069" y="2473"/>
                <a:ext cx="1340" cy="28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70" name="Rectangle 138"/>
              <p:cNvSpPr>
                <a:spLocks noChangeArrowheads="1"/>
              </p:cNvSpPr>
              <p:nvPr/>
            </p:nvSpPr>
            <p:spPr bwMode="auto">
              <a:xfrm>
                <a:off x="1297" y="2514"/>
                <a:ext cx="8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zh-CN" altLang="en-US" sz="1600" b="1">
                    <a:solidFill>
                      <a:schemeClr val="bg1"/>
                    </a:solidFill>
                  </a:rPr>
                  <a:t>商业逻辑服务</a:t>
                </a:r>
              </a:p>
            </p:txBody>
          </p:sp>
        </p:grpSp>
        <p:grpSp>
          <p:nvGrpSpPr>
            <p:cNvPr id="120971" name="Group 139"/>
            <p:cNvGrpSpPr>
              <a:grpSpLocks/>
            </p:cNvGrpSpPr>
            <p:nvPr/>
          </p:nvGrpSpPr>
          <p:grpSpPr bwMode="auto">
            <a:xfrm>
              <a:off x="848" y="1890"/>
              <a:ext cx="755" cy="503"/>
              <a:chOff x="848" y="1890"/>
              <a:chExt cx="755" cy="503"/>
            </a:xfrm>
          </p:grpSpPr>
          <p:grpSp>
            <p:nvGrpSpPr>
              <p:cNvPr id="120972" name="Group 140"/>
              <p:cNvGrpSpPr>
                <a:grpSpLocks/>
              </p:cNvGrpSpPr>
              <p:nvPr/>
            </p:nvGrpSpPr>
            <p:grpSpPr bwMode="auto">
              <a:xfrm>
                <a:off x="848" y="1890"/>
                <a:ext cx="755" cy="503"/>
                <a:chOff x="848" y="1890"/>
                <a:chExt cx="755" cy="503"/>
              </a:xfrm>
            </p:grpSpPr>
            <p:grpSp>
              <p:nvGrpSpPr>
                <p:cNvPr id="120973" name="Group 141"/>
                <p:cNvGrpSpPr>
                  <a:grpSpLocks/>
                </p:cNvGrpSpPr>
                <p:nvPr/>
              </p:nvGrpSpPr>
              <p:grpSpPr bwMode="auto">
                <a:xfrm>
                  <a:off x="1401" y="1974"/>
                  <a:ext cx="202" cy="204"/>
                  <a:chOff x="1401" y="1974"/>
                  <a:chExt cx="202" cy="204"/>
                </a:xfrm>
              </p:grpSpPr>
              <p:sp>
                <p:nvSpPr>
                  <p:cNvPr id="120974" name="Oval 142"/>
                  <p:cNvSpPr>
                    <a:spLocks noChangeArrowheads="1"/>
                  </p:cNvSpPr>
                  <p:nvPr/>
                </p:nvSpPr>
                <p:spPr bwMode="auto">
                  <a:xfrm rot="60000">
                    <a:off x="1411" y="1983"/>
                    <a:ext cx="182" cy="185"/>
                  </a:xfrm>
                  <a:prstGeom prst="ellipse">
                    <a:avLst/>
                  </a:prstGeom>
                  <a:noFill/>
                  <a:ln w="12700">
                    <a:solidFill>
                      <a:srgbClr val="0066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75" name="Rectangle 143"/>
                  <p:cNvSpPr>
                    <a:spLocks noChangeArrowheads="1"/>
                  </p:cNvSpPr>
                  <p:nvPr/>
                </p:nvSpPr>
                <p:spPr bwMode="auto">
                  <a:xfrm rot="19860000">
                    <a:off x="1491" y="1975"/>
                    <a:ext cx="25" cy="203"/>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76" name="Rectangle 144"/>
                  <p:cNvSpPr>
                    <a:spLocks noChangeArrowheads="1"/>
                  </p:cNvSpPr>
                  <p:nvPr/>
                </p:nvSpPr>
                <p:spPr bwMode="auto">
                  <a:xfrm rot="19860000">
                    <a:off x="1402" y="2068"/>
                    <a:ext cx="200" cy="21"/>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77" name="Rectangle 145"/>
                  <p:cNvSpPr>
                    <a:spLocks noChangeArrowheads="1"/>
                  </p:cNvSpPr>
                  <p:nvPr/>
                </p:nvSpPr>
                <p:spPr bwMode="auto">
                  <a:xfrm rot="1920000">
                    <a:off x="1490" y="1974"/>
                    <a:ext cx="26" cy="204"/>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78" name="Rectangle 146"/>
                  <p:cNvSpPr>
                    <a:spLocks noChangeArrowheads="1"/>
                  </p:cNvSpPr>
                  <p:nvPr/>
                </p:nvSpPr>
                <p:spPr bwMode="auto">
                  <a:xfrm rot="1920000">
                    <a:off x="1401" y="2065"/>
                    <a:ext cx="202" cy="24"/>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79" name="Rectangle 147"/>
                  <p:cNvSpPr>
                    <a:spLocks noChangeArrowheads="1"/>
                  </p:cNvSpPr>
                  <p:nvPr/>
                </p:nvSpPr>
                <p:spPr bwMode="auto">
                  <a:xfrm rot="60000">
                    <a:off x="1491" y="1974"/>
                    <a:ext cx="22" cy="204"/>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80" name="Rectangle 148"/>
                  <p:cNvSpPr>
                    <a:spLocks noChangeArrowheads="1"/>
                  </p:cNvSpPr>
                  <p:nvPr/>
                </p:nvSpPr>
                <p:spPr bwMode="auto">
                  <a:xfrm rot="60000">
                    <a:off x="1402" y="2068"/>
                    <a:ext cx="200" cy="21"/>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81" name="Oval 149"/>
                  <p:cNvSpPr>
                    <a:spLocks noChangeArrowheads="1"/>
                  </p:cNvSpPr>
                  <p:nvPr/>
                </p:nvSpPr>
                <p:spPr bwMode="auto">
                  <a:xfrm rot="60000">
                    <a:off x="1408" y="1981"/>
                    <a:ext cx="188" cy="189"/>
                  </a:xfrm>
                  <a:prstGeom prst="ellipse">
                    <a:avLst/>
                  </a:prstGeom>
                  <a:solidFill>
                    <a:srgbClr val="0066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82" name="AutoShape 150"/>
                  <p:cNvSpPr>
                    <a:spLocks noChangeArrowheads="1"/>
                  </p:cNvSpPr>
                  <p:nvPr/>
                </p:nvSpPr>
                <p:spPr bwMode="auto">
                  <a:xfrm rot="60000">
                    <a:off x="1484" y="2059"/>
                    <a:ext cx="33" cy="35"/>
                  </a:xfrm>
                  <a:prstGeom prst="hexagon">
                    <a:avLst>
                      <a:gd name="adj" fmla="val 24995"/>
                      <a:gd name="vf" fmla="val 11547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83" name="Oval 151"/>
                  <p:cNvSpPr>
                    <a:spLocks noChangeArrowheads="1"/>
                  </p:cNvSpPr>
                  <p:nvPr/>
                </p:nvSpPr>
                <p:spPr bwMode="auto">
                  <a:xfrm rot="60000">
                    <a:off x="1429" y="2001"/>
                    <a:ext cx="148" cy="149"/>
                  </a:xfrm>
                  <a:prstGeom prst="ellipse">
                    <a:avLst/>
                  </a:prstGeom>
                  <a:noFill/>
                  <a:ln w="12700">
                    <a:solidFill>
                      <a:srgbClr val="00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984" name="Group 152"/>
                <p:cNvGrpSpPr>
                  <a:grpSpLocks/>
                </p:cNvGrpSpPr>
                <p:nvPr/>
              </p:nvGrpSpPr>
              <p:grpSpPr bwMode="auto">
                <a:xfrm>
                  <a:off x="1167" y="1890"/>
                  <a:ext cx="205" cy="205"/>
                  <a:chOff x="1167" y="1890"/>
                  <a:chExt cx="205" cy="205"/>
                </a:xfrm>
              </p:grpSpPr>
              <p:sp>
                <p:nvSpPr>
                  <p:cNvPr id="120985" name="Oval 153"/>
                  <p:cNvSpPr>
                    <a:spLocks noChangeArrowheads="1"/>
                  </p:cNvSpPr>
                  <p:nvPr/>
                </p:nvSpPr>
                <p:spPr bwMode="auto">
                  <a:xfrm rot="60000">
                    <a:off x="1174" y="1898"/>
                    <a:ext cx="184" cy="191"/>
                  </a:xfrm>
                  <a:prstGeom prst="ellipse">
                    <a:avLst/>
                  </a:prstGeom>
                  <a:noFill/>
                  <a:ln w="12700">
                    <a:solidFill>
                      <a:srgbClr val="66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86" name="Rectangle 154"/>
                  <p:cNvSpPr>
                    <a:spLocks noChangeArrowheads="1"/>
                  </p:cNvSpPr>
                  <p:nvPr/>
                </p:nvSpPr>
                <p:spPr bwMode="auto">
                  <a:xfrm rot="19860000">
                    <a:off x="1256" y="1893"/>
                    <a:ext cx="22" cy="202"/>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87" name="Rectangle 155"/>
                  <p:cNvSpPr>
                    <a:spLocks noChangeArrowheads="1"/>
                  </p:cNvSpPr>
                  <p:nvPr/>
                </p:nvSpPr>
                <p:spPr bwMode="auto">
                  <a:xfrm rot="19860000">
                    <a:off x="1167" y="1982"/>
                    <a:ext cx="199" cy="21"/>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88" name="Rectangle 156"/>
                  <p:cNvSpPr>
                    <a:spLocks noChangeArrowheads="1"/>
                  </p:cNvSpPr>
                  <p:nvPr/>
                </p:nvSpPr>
                <p:spPr bwMode="auto">
                  <a:xfrm rot="1920000">
                    <a:off x="1258" y="1890"/>
                    <a:ext cx="21" cy="205"/>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89" name="Rectangle 157"/>
                  <p:cNvSpPr>
                    <a:spLocks noChangeArrowheads="1"/>
                  </p:cNvSpPr>
                  <p:nvPr/>
                </p:nvSpPr>
                <p:spPr bwMode="auto">
                  <a:xfrm rot="1920000">
                    <a:off x="1167" y="1981"/>
                    <a:ext cx="205" cy="23"/>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90" name="Rectangle 158"/>
                  <p:cNvSpPr>
                    <a:spLocks noChangeArrowheads="1"/>
                  </p:cNvSpPr>
                  <p:nvPr/>
                </p:nvSpPr>
                <p:spPr bwMode="auto">
                  <a:xfrm rot="60000">
                    <a:off x="1256" y="1893"/>
                    <a:ext cx="22" cy="202"/>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91" name="Rectangle 159"/>
                  <p:cNvSpPr>
                    <a:spLocks noChangeArrowheads="1"/>
                  </p:cNvSpPr>
                  <p:nvPr/>
                </p:nvSpPr>
                <p:spPr bwMode="auto">
                  <a:xfrm rot="60000">
                    <a:off x="1167" y="1982"/>
                    <a:ext cx="199" cy="21"/>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92" name="Oval 160"/>
                  <p:cNvSpPr>
                    <a:spLocks noChangeArrowheads="1"/>
                  </p:cNvSpPr>
                  <p:nvPr/>
                </p:nvSpPr>
                <p:spPr bwMode="auto">
                  <a:xfrm rot="60000">
                    <a:off x="1172" y="1898"/>
                    <a:ext cx="189" cy="189"/>
                  </a:xfrm>
                  <a:prstGeom prst="ellipse">
                    <a:avLst/>
                  </a:prstGeom>
                  <a:solidFill>
                    <a:srgbClr val="9933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93" name="AutoShape 161"/>
                  <p:cNvSpPr>
                    <a:spLocks noChangeArrowheads="1"/>
                  </p:cNvSpPr>
                  <p:nvPr/>
                </p:nvSpPr>
                <p:spPr bwMode="auto">
                  <a:xfrm rot="60000">
                    <a:off x="1252" y="1975"/>
                    <a:ext cx="32" cy="34"/>
                  </a:xfrm>
                  <a:prstGeom prst="hexagon">
                    <a:avLst>
                      <a:gd name="adj" fmla="val 24995"/>
                      <a:gd name="vf" fmla="val 11547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94" name="Oval 162"/>
                  <p:cNvSpPr>
                    <a:spLocks noChangeArrowheads="1"/>
                  </p:cNvSpPr>
                  <p:nvPr/>
                </p:nvSpPr>
                <p:spPr bwMode="auto">
                  <a:xfrm rot="60000">
                    <a:off x="1191" y="1918"/>
                    <a:ext cx="152" cy="150"/>
                  </a:xfrm>
                  <a:prstGeom prst="ellipse">
                    <a:avLst/>
                  </a:prstGeom>
                  <a:noFill/>
                  <a:ln w="12700">
                    <a:solidFill>
                      <a:srgbClr val="99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0995" name="Group 163"/>
                <p:cNvGrpSpPr>
                  <a:grpSpLocks/>
                </p:cNvGrpSpPr>
                <p:nvPr/>
              </p:nvGrpSpPr>
              <p:grpSpPr bwMode="auto">
                <a:xfrm>
                  <a:off x="1236" y="2100"/>
                  <a:ext cx="201" cy="206"/>
                  <a:chOff x="1236" y="2100"/>
                  <a:chExt cx="201" cy="206"/>
                </a:xfrm>
              </p:grpSpPr>
              <p:sp>
                <p:nvSpPr>
                  <p:cNvPr id="120996" name="Oval 164"/>
                  <p:cNvSpPr>
                    <a:spLocks noChangeArrowheads="1"/>
                  </p:cNvSpPr>
                  <p:nvPr/>
                </p:nvSpPr>
                <p:spPr bwMode="auto">
                  <a:xfrm rot="60000">
                    <a:off x="1245" y="2106"/>
                    <a:ext cx="184" cy="190"/>
                  </a:xfrm>
                  <a:prstGeom prst="ellipse">
                    <a:avLst/>
                  </a:prstGeom>
                  <a:noFill/>
                  <a:ln w="12700">
                    <a:solidFill>
                      <a:srgbClr val="8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97" name="Rectangle 165"/>
                  <p:cNvSpPr>
                    <a:spLocks noChangeArrowheads="1"/>
                  </p:cNvSpPr>
                  <p:nvPr/>
                </p:nvSpPr>
                <p:spPr bwMode="auto">
                  <a:xfrm rot="19860000">
                    <a:off x="1328" y="2101"/>
                    <a:ext cx="23" cy="202"/>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98" name="Rectangle 166"/>
                  <p:cNvSpPr>
                    <a:spLocks noChangeArrowheads="1"/>
                  </p:cNvSpPr>
                  <p:nvPr/>
                </p:nvSpPr>
                <p:spPr bwMode="auto">
                  <a:xfrm rot="19860000">
                    <a:off x="1236" y="2191"/>
                    <a:ext cx="201" cy="24"/>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999" name="Rectangle 167"/>
                  <p:cNvSpPr>
                    <a:spLocks noChangeArrowheads="1"/>
                  </p:cNvSpPr>
                  <p:nvPr/>
                </p:nvSpPr>
                <p:spPr bwMode="auto">
                  <a:xfrm rot="1920000">
                    <a:off x="1331" y="2100"/>
                    <a:ext cx="20" cy="203"/>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00" name="Rectangle 168"/>
                  <p:cNvSpPr>
                    <a:spLocks noChangeArrowheads="1"/>
                  </p:cNvSpPr>
                  <p:nvPr/>
                </p:nvSpPr>
                <p:spPr bwMode="auto">
                  <a:xfrm rot="1920000">
                    <a:off x="1237" y="2190"/>
                    <a:ext cx="200" cy="22"/>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01" name="Rectangle 169"/>
                  <p:cNvSpPr>
                    <a:spLocks noChangeArrowheads="1"/>
                  </p:cNvSpPr>
                  <p:nvPr/>
                </p:nvSpPr>
                <p:spPr bwMode="auto">
                  <a:xfrm rot="60000">
                    <a:off x="1328" y="2100"/>
                    <a:ext cx="21" cy="206"/>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02" name="Rectangle 170"/>
                  <p:cNvSpPr>
                    <a:spLocks noChangeArrowheads="1"/>
                  </p:cNvSpPr>
                  <p:nvPr/>
                </p:nvSpPr>
                <p:spPr bwMode="auto">
                  <a:xfrm rot="60000">
                    <a:off x="1236" y="2191"/>
                    <a:ext cx="201" cy="24"/>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03" name="Oval 171"/>
                  <p:cNvSpPr>
                    <a:spLocks noChangeArrowheads="1"/>
                  </p:cNvSpPr>
                  <p:nvPr/>
                </p:nvSpPr>
                <p:spPr bwMode="auto">
                  <a:xfrm rot="60000">
                    <a:off x="1247" y="2104"/>
                    <a:ext cx="186" cy="191"/>
                  </a:xfrm>
                  <a:prstGeom prst="ellipse">
                    <a:avLst/>
                  </a:prstGeom>
                  <a:solidFill>
                    <a:srgbClr val="9900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04" name="AutoShape 172"/>
                  <p:cNvSpPr>
                    <a:spLocks noChangeArrowheads="1"/>
                  </p:cNvSpPr>
                  <p:nvPr/>
                </p:nvSpPr>
                <p:spPr bwMode="auto">
                  <a:xfrm rot="60000">
                    <a:off x="1323" y="2183"/>
                    <a:ext cx="32" cy="33"/>
                  </a:xfrm>
                  <a:prstGeom prst="hexagon">
                    <a:avLst>
                      <a:gd name="adj" fmla="val 24995"/>
                      <a:gd name="vf" fmla="val 11547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05" name="Oval 173"/>
                  <p:cNvSpPr>
                    <a:spLocks noChangeArrowheads="1"/>
                  </p:cNvSpPr>
                  <p:nvPr/>
                </p:nvSpPr>
                <p:spPr bwMode="auto">
                  <a:xfrm rot="60000">
                    <a:off x="1264" y="2126"/>
                    <a:ext cx="153" cy="147"/>
                  </a:xfrm>
                  <a:prstGeom prst="ellipse">
                    <a:avLst/>
                  </a:prstGeom>
                  <a:noFill/>
                  <a:ln w="12700">
                    <a:solidFill>
                      <a:srgbClr val="FF99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1006" name="Group 174"/>
                <p:cNvGrpSpPr>
                  <a:grpSpLocks/>
                </p:cNvGrpSpPr>
                <p:nvPr/>
              </p:nvGrpSpPr>
              <p:grpSpPr bwMode="auto">
                <a:xfrm>
                  <a:off x="848" y="2021"/>
                  <a:ext cx="372" cy="372"/>
                  <a:chOff x="848" y="2021"/>
                  <a:chExt cx="372" cy="372"/>
                </a:xfrm>
              </p:grpSpPr>
              <p:sp>
                <p:nvSpPr>
                  <p:cNvPr id="121007" name="Oval 175"/>
                  <p:cNvSpPr>
                    <a:spLocks noChangeArrowheads="1"/>
                  </p:cNvSpPr>
                  <p:nvPr/>
                </p:nvSpPr>
                <p:spPr bwMode="auto">
                  <a:xfrm rot="60000">
                    <a:off x="867" y="2037"/>
                    <a:ext cx="337" cy="338"/>
                  </a:xfrm>
                  <a:prstGeom prst="ellipse">
                    <a:avLst/>
                  </a:prstGeom>
                  <a:noFill/>
                  <a:ln w="12700">
                    <a:solidFill>
                      <a:srgbClr val="CC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08" name="Rectangle 176"/>
                  <p:cNvSpPr>
                    <a:spLocks noChangeArrowheads="1"/>
                  </p:cNvSpPr>
                  <p:nvPr/>
                </p:nvSpPr>
                <p:spPr bwMode="auto">
                  <a:xfrm rot="19860000">
                    <a:off x="1014" y="2021"/>
                    <a:ext cx="44" cy="372"/>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09" name="Rectangle 177"/>
                  <p:cNvSpPr>
                    <a:spLocks noChangeArrowheads="1"/>
                  </p:cNvSpPr>
                  <p:nvPr/>
                </p:nvSpPr>
                <p:spPr bwMode="auto">
                  <a:xfrm rot="19860000">
                    <a:off x="848" y="2183"/>
                    <a:ext cx="371" cy="46"/>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10" name="Rectangle 178"/>
                  <p:cNvSpPr>
                    <a:spLocks noChangeArrowheads="1"/>
                  </p:cNvSpPr>
                  <p:nvPr/>
                </p:nvSpPr>
                <p:spPr bwMode="auto">
                  <a:xfrm rot="1920000">
                    <a:off x="1009" y="2021"/>
                    <a:ext cx="52" cy="371"/>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11" name="Rectangle 179"/>
                  <p:cNvSpPr>
                    <a:spLocks noChangeArrowheads="1"/>
                  </p:cNvSpPr>
                  <p:nvPr/>
                </p:nvSpPr>
                <p:spPr bwMode="auto">
                  <a:xfrm rot="1920000">
                    <a:off x="848" y="2183"/>
                    <a:ext cx="372" cy="46"/>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12" name="Rectangle 180"/>
                  <p:cNvSpPr>
                    <a:spLocks noChangeArrowheads="1"/>
                  </p:cNvSpPr>
                  <p:nvPr/>
                </p:nvSpPr>
                <p:spPr bwMode="auto">
                  <a:xfrm rot="60000">
                    <a:off x="1010" y="2021"/>
                    <a:ext cx="51" cy="372"/>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13" name="Rectangle 181"/>
                  <p:cNvSpPr>
                    <a:spLocks noChangeArrowheads="1"/>
                  </p:cNvSpPr>
                  <p:nvPr/>
                </p:nvSpPr>
                <p:spPr bwMode="auto">
                  <a:xfrm rot="60000">
                    <a:off x="848" y="2183"/>
                    <a:ext cx="371" cy="46"/>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14" name="Oval 182"/>
                  <p:cNvSpPr>
                    <a:spLocks noChangeArrowheads="1"/>
                  </p:cNvSpPr>
                  <p:nvPr/>
                </p:nvSpPr>
                <p:spPr bwMode="auto">
                  <a:xfrm rot="60000">
                    <a:off x="868" y="2036"/>
                    <a:ext cx="338" cy="336"/>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15" name="AutoShape 183"/>
                  <p:cNvSpPr>
                    <a:spLocks noChangeArrowheads="1"/>
                  </p:cNvSpPr>
                  <p:nvPr/>
                </p:nvSpPr>
                <p:spPr bwMode="auto">
                  <a:xfrm rot="60000">
                    <a:off x="1006" y="2174"/>
                    <a:ext cx="59" cy="59"/>
                  </a:xfrm>
                  <a:prstGeom prst="hexagon">
                    <a:avLst>
                      <a:gd name="adj" fmla="val 24995"/>
                      <a:gd name="vf" fmla="val 11547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16" name="Oval 184"/>
                  <p:cNvSpPr>
                    <a:spLocks noChangeArrowheads="1"/>
                  </p:cNvSpPr>
                  <p:nvPr/>
                </p:nvSpPr>
                <p:spPr bwMode="auto">
                  <a:xfrm rot="60000">
                    <a:off x="899" y="2066"/>
                    <a:ext cx="276" cy="276"/>
                  </a:xfrm>
                  <a:prstGeom prst="ellipse">
                    <a:avLst/>
                  </a:prstGeom>
                  <a:noFill/>
                  <a:ln w="12700">
                    <a:solidFill>
                      <a:srgbClr val="CC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1017" name="Group 185"/>
              <p:cNvGrpSpPr>
                <a:grpSpLocks/>
              </p:cNvGrpSpPr>
              <p:nvPr/>
            </p:nvGrpSpPr>
            <p:grpSpPr bwMode="auto">
              <a:xfrm>
                <a:off x="1077" y="1997"/>
                <a:ext cx="425" cy="382"/>
                <a:chOff x="1077" y="1997"/>
                <a:chExt cx="425" cy="382"/>
              </a:xfrm>
            </p:grpSpPr>
            <p:sp>
              <p:nvSpPr>
                <p:cNvPr id="121018" name="Freeform 186"/>
                <p:cNvSpPr>
                  <a:spLocks/>
                </p:cNvSpPr>
                <p:nvPr/>
              </p:nvSpPr>
              <p:spPr bwMode="auto">
                <a:xfrm>
                  <a:off x="1382" y="2302"/>
                  <a:ext cx="120" cy="77"/>
                </a:xfrm>
                <a:custGeom>
                  <a:avLst/>
                  <a:gdLst>
                    <a:gd name="T0" fmla="*/ 0 w 120"/>
                    <a:gd name="T1" fmla="*/ 0 h 77"/>
                    <a:gd name="T2" fmla="*/ 119 w 120"/>
                    <a:gd name="T3" fmla="*/ 0 h 77"/>
                    <a:gd name="T4" fmla="*/ 119 w 120"/>
                    <a:gd name="T5" fmla="*/ 76 h 77"/>
                    <a:gd name="T6" fmla="*/ 0 w 120"/>
                    <a:gd name="T7" fmla="*/ 76 h 77"/>
                    <a:gd name="T8" fmla="*/ 0 w 120"/>
                    <a:gd name="T9" fmla="*/ 0 h 77"/>
                  </a:gdLst>
                  <a:ahLst/>
                  <a:cxnLst>
                    <a:cxn ang="0">
                      <a:pos x="T0" y="T1"/>
                    </a:cxn>
                    <a:cxn ang="0">
                      <a:pos x="T2" y="T3"/>
                    </a:cxn>
                    <a:cxn ang="0">
                      <a:pos x="T4" y="T5"/>
                    </a:cxn>
                    <a:cxn ang="0">
                      <a:pos x="T6" y="T7"/>
                    </a:cxn>
                    <a:cxn ang="0">
                      <a:pos x="T8" y="T9"/>
                    </a:cxn>
                  </a:cxnLst>
                  <a:rect l="0" t="0" r="r" b="b"/>
                  <a:pathLst>
                    <a:path w="120" h="77">
                      <a:moveTo>
                        <a:pt x="0" y="0"/>
                      </a:moveTo>
                      <a:lnTo>
                        <a:pt x="119" y="0"/>
                      </a:lnTo>
                      <a:lnTo>
                        <a:pt x="119" y="76"/>
                      </a:lnTo>
                      <a:lnTo>
                        <a:pt x="0" y="76"/>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019" name="Freeform 187"/>
                <p:cNvSpPr>
                  <a:spLocks/>
                </p:cNvSpPr>
                <p:nvPr/>
              </p:nvSpPr>
              <p:spPr bwMode="auto">
                <a:xfrm>
                  <a:off x="1132" y="1997"/>
                  <a:ext cx="306" cy="129"/>
                </a:xfrm>
                <a:custGeom>
                  <a:avLst/>
                  <a:gdLst>
                    <a:gd name="T0" fmla="*/ 0 w 306"/>
                    <a:gd name="T1" fmla="*/ 0 h 129"/>
                    <a:gd name="T2" fmla="*/ 305 w 306"/>
                    <a:gd name="T3" fmla="*/ 0 h 129"/>
                    <a:gd name="T4" fmla="*/ 305 w 306"/>
                    <a:gd name="T5" fmla="*/ 128 h 129"/>
                    <a:gd name="T6" fmla="*/ 0 w 306"/>
                    <a:gd name="T7" fmla="*/ 128 h 129"/>
                    <a:gd name="T8" fmla="*/ 0 w 306"/>
                    <a:gd name="T9" fmla="*/ 0 h 129"/>
                  </a:gdLst>
                  <a:ahLst/>
                  <a:cxnLst>
                    <a:cxn ang="0">
                      <a:pos x="T0" y="T1"/>
                    </a:cxn>
                    <a:cxn ang="0">
                      <a:pos x="T2" y="T3"/>
                    </a:cxn>
                    <a:cxn ang="0">
                      <a:pos x="T4" y="T5"/>
                    </a:cxn>
                    <a:cxn ang="0">
                      <a:pos x="T6" y="T7"/>
                    </a:cxn>
                    <a:cxn ang="0">
                      <a:pos x="T8" y="T9"/>
                    </a:cxn>
                  </a:cxnLst>
                  <a:rect l="0" t="0" r="r" b="b"/>
                  <a:pathLst>
                    <a:path w="306" h="129">
                      <a:moveTo>
                        <a:pt x="0" y="0"/>
                      </a:moveTo>
                      <a:lnTo>
                        <a:pt x="305" y="0"/>
                      </a:lnTo>
                      <a:lnTo>
                        <a:pt x="305" y="128"/>
                      </a:lnTo>
                      <a:lnTo>
                        <a:pt x="0" y="128"/>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020" name="Line 188"/>
                <p:cNvSpPr>
                  <a:spLocks noChangeShapeType="1"/>
                </p:cNvSpPr>
                <p:nvPr/>
              </p:nvSpPr>
              <p:spPr bwMode="auto">
                <a:xfrm>
                  <a:off x="1286" y="2110"/>
                  <a:ext cx="0" cy="7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21" name="Line 189"/>
                <p:cNvSpPr>
                  <a:spLocks noChangeShapeType="1"/>
                </p:cNvSpPr>
                <p:nvPr/>
              </p:nvSpPr>
              <p:spPr bwMode="auto">
                <a:xfrm>
                  <a:off x="1133" y="2242"/>
                  <a:ext cx="308"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22" name="Freeform 190"/>
                <p:cNvSpPr>
                  <a:spLocks/>
                </p:cNvSpPr>
                <p:nvPr/>
              </p:nvSpPr>
              <p:spPr bwMode="auto">
                <a:xfrm>
                  <a:off x="1216" y="2171"/>
                  <a:ext cx="151" cy="149"/>
                </a:xfrm>
                <a:custGeom>
                  <a:avLst/>
                  <a:gdLst>
                    <a:gd name="T0" fmla="*/ 0 w 151"/>
                    <a:gd name="T1" fmla="*/ 69 h 149"/>
                    <a:gd name="T2" fmla="*/ 69 w 151"/>
                    <a:gd name="T3" fmla="*/ 0 h 149"/>
                    <a:gd name="T4" fmla="*/ 150 w 151"/>
                    <a:gd name="T5" fmla="*/ 69 h 149"/>
                    <a:gd name="T6" fmla="*/ 69 w 151"/>
                    <a:gd name="T7" fmla="*/ 148 h 149"/>
                    <a:gd name="T8" fmla="*/ 0 w 151"/>
                    <a:gd name="T9" fmla="*/ 69 h 149"/>
                  </a:gdLst>
                  <a:ahLst/>
                  <a:cxnLst>
                    <a:cxn ang="0">
                      <a:pos x="T0" y="T1"/>
                    </a:cxn>
                    <a:cxn ang="0">
                      <a:pos x="T2" y="T3"/>
                    </a:cxn>
                    <a:cxn ang="0">
                      <a:pos x="T4" y="T5"/>
                    </a:cxn>
                    <a:cxn ang="0">
                      <a:pos x="T6" y="T7"/>
                    </a:cxn>
                    <a:cxn ang="0">
                      <a:pos x="T8" y="T9"/>
                    </a:cxn>
                  </a:cxnLst>
                  <a:rect l="0" t="0" r="r" b="b"/>
                  <a:pathLst>
                    <a:path w="151" h="149">
                      <a:moveTo>
                        <a:pt x="0" y="69"/>
                      </a:moveTo>
                      <a:lnTo>
                        <a:pt x="69" y="0"/>
                      </a:lnTo>
                      <a:lnTo>
                        <a:pt x="150" y="69"/>
                      </a:lnTo>
                      <a:lnTo>
                        <a:pt x="69" y="148"/>
                      </a:lnTo>
                      <a:lnTo>
                        <a:pt x="0" y="6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023" name="Line 191"/>
                <p:cNvSpPr>
                  <a:spLocks noChangeShapeType="1"/>
                </p:cNvSpPr>
                <p:nvPr/>
              </p:nvSpPr>
              <p:spPr bwMode="auto">
                <a:xfrm>
                  <a:off x="1135" y="2242"/>
                  <a:ext cx="0" cy="6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24" name="Line 192"/>
                <p:cNvSpPr>
                  <a:spLocks noChangeShapeType="1"/>
                </p:cNvSpPr>
                <p:nvPr/>
              </p:nvSpPr>
              <p:spPr bwMode="auto">
                <a:xfrm>
                  <a:off x="1441" y="2242"/>
                  <a:ext cx="0" cy="6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25" name="Freeform 193"/>
                <p:cNvSpPr>
                  <a:spLocks/>
                </p:cNvSpPr>
                <p:nvPr/>
              </p:nvSpPr>
              <p:spPr bwMode="auto">
                <a:xfrm>
                  <a:off x="1077" y="2302"/>
                  <a:ext cx="119" cy="77"/>
                </a:xfrm>
                <a:custGeom>
                  <a:avLst/>
                  <a:gdLst>
                    <a:gd name="T0" fmla="*/ 0 w 119"/>
                    <a:gd name="T1" fmla="*/ 0 h 77"/>
                    <a:gd name="T2" fmla="*/ 118 w 119"/>
                    <a:gd name="T3" fmla="*/ 0 h 77"/>
                    <a:gd name="T4" fmla="*/ 118 w 119"/>
                    <a:gd name="T5" fmla="*/ 76 h 77"/>
                    <a:gd name="T6" fmla="*/ 0 w 119"/>
                    <a:gd name="T7" fmla="*/ 76 h 77"/>
                    <a:gd name="T8" fmla="*/ 0 w 119"/>
                    <a:gd name="T9" fmla="*/ 0 h 77"/>
                  </a:gdLst>
                  <a:ahLst/>
                  <a:cxnLst>
                    <a:cxn ang="0">
                      <a:pos x="T0" y="T1"/>
                    </a:cxn>
                    <a:cxn ang="0">
                      <a:pos x="T2" y="T3"/>
                    </a:cxn>
                    <a:cxn ang="0">
                      <a:pos x="T4" y="T5"/>
                    </a:cxn>
                    <a:cxn ang="0">
                      <a:pos x="T6" y="T7"/>
                    </a:cxn>
                    <a:cxn ang="0">
                      <a:pos x="T8" y="T9"/>
                    </a:cxn>
                  </a:cxnLst>
                  <a:rect l="0" t="0" r="r" b="b"/>
                  <a:pathLst>
                    <a:path w="119" h="77">
                      <a:moveTo>
                        <a:pt x="0" y="0"/>
                      </a:moveTo>
                      <a:lnTo>
                        <a:pt x="118" y="0"/>
                      </a:lnTo>
                      <a:lnTo>
                        <a:pt x="118" y="76"/>
                      </a:lnTo>
                      <a:lnTo>
                        <a:pt x="0" y="76"/>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21026" name="Rectangle 194"/>
            <p:cNvSpPr>
              <a:spLocks noChangeArrowheads="1"/>
            </p:cNvSpPr>
            <p:nvPr/>
          </p:nvSpPr>
          <p:spPr bwMode="auto">
            <a:xfrm>
              <a:off x="724" y="2891"/>
              <a:ext cx="984" cy="80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1027" name="Group 195"/>
            <p:cNvGrpSpPr>
              <a:grpSpLocks/>
            </p:cNvGrpSpPr>
            <p:nvPr/>
          </p:nvGrpSpPr>
          <p:grpSpPr bwMode="auto">
            <a:xfrm>
              <a:off x="1061" y="3547"/>
              <a:ext cx="1057" cy="280"/>
              <a:chOff x="1061" y="3547"/>
              <a:chExt cx="1057" cy="280"/>
            </a:xfrm>
          </p:grpSpPr>
          <p:sp>
            <p:nvSpPr>
              <p:cNvPr id="121028" name="Rectangle 196"/>
              <p:cNvSpPr>
                <a:spLocks noChangeArrowheads="1"/>
              </p:cNvSpPr>
              <p:nvPr/>
            </p:nvSpPr>
            <p:spPr bwMode="auto">
              <a:xfrm>
                <a:off x="1061" y="3547"/>
                <a:ext cx="1057" cy="28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29" name="Rectangle 197"/>
              <p:cNvSpPr>
                <a:spLocks noChangeArrowheads="1"/>
              </p:cNvSpPr>
              <p:nvPr/>
            </p:nvSpPr>
            <p:spPr bwMode="auto">
              <a:xfrm>
                <a:off x="1146" y="3588"/>
                <a:ext cx="8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50" tIns="46026" rIns="92050" bIns="46026">
                <a:spAutoFit/>
              </a:bodyPr>
              <a:lstStyle/>
              <a:p>
                <a:pPr algn="ctr" eaLnBrk="0" hangingPunct="0"/>
                <a:r>
                  <a:rPr lang="zh-CN" altLang="en-US" sz="1600" b="1">
                    <a:solidFill>
                      <a:schemeClr val="bg1"/>
                    </a:solidFill>
                  </a:rPr>
                  <a:t>数据存取服务</a:t>
                </a:r>
              </a:p>
            </p:txBody>
          </p:sp>
        </p:grpSp>
        <p:grpSp>
          <p:nvGrpSpPr>
            <p:cNvPr id="121030" name="Group 198"/>
            <p:cNvGrpSpPr>
              <a:grpSpLocks/>
            </p:cNvGrpSpPr>
            <p:nvPr/>
          </p:nvGrpSpPr>
          <p:grpSpPr bwMode="auto">
            <a:xfrm>
              <a:off x="848" y="2965"/>
              <a:ext cx="755" cy="503"/>
              <a:chOff x="848" y="2965"/>
              <a:chExt cx="755" cy="503"/>
            </a:xfrm>
          </p:grpSpPr>
          <p:grpSp>
            <p:nvGrpSpPr>
              <p:cNvPr id="121031" name="Group 199"/>
              <p:cNvGrpSpPr>
                <a:grpSpLocks/>
              </p:cNvGrpSpPr>
              <p:nvPr/>
            </p:nvGrpSpPr>
            <p:grpSpPr bwMode="auto">
              <a:xfrm>
                <a:off x="848" y="2965"/>
                <a:ext cx="755" cy="503"/>
                <a:chOff x="848" y="2965"/>
                <a:chExt cx="755" cy="503"/>
              </a:xfrm>
            </p:grpSpPr>
            <p:grpSp>
              <p:nvGrpSpPr>
                <p:cNvPr id="121032" name="Group 200"/>
                <p:cNvGrpSpPr>
                  <a:grpSpLocks/>
                </p:cNvGrpSpPr>
                <p:nvPr/>
              </p:nvGrpSpPr>
              <p:grpSpPr bwMode="auto">
                <a:xfrm>
                  <a:off x="1401" y="3049"/>
                  <a:ext cx="202" cy="204"/>
                  <a:chOff x="1401" y="3049"/>
                  <a:chExt cx="202" cy="204"/>
                </a:xfrm>
              </p:grpSpPr>
              <p:sp>
                <p:nvSpPr>
                  <p:cNvPr id="121033" name="Oval 201"/>
                  <p:cNvSpPr>
                    <a:spLocks noChangeArrowheads="1"/>
                  </p:cNvSpPr>
                  <p:nvPr/>
                </p:nvSpPr>
                <p:spPr bwMode="auto">
                  <a:xfrm rot="60000">
                    <a:off x="1411" y="3058"/>
                    <a:ext cx="182" cy="185"/>
                  </a:xfrm>
                  <a:prstGeom prst="ellipse">
                    <a:avLst/>
                  </a:prstGeom>
                  <a:noFill/>
                  <a:ln w="12700">
                    <a:solidFill>
                      <a:srgbClr val="0066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34" name="Rectangle 202"/>
                  <p:cNvSpPr>
                    <a:spLocks noChangeArrowheads="1"/>
                  </p:cNvSpPr>
                  <p:nvPr/>
                </p:nvSpPr>
                <p:spPr bwMode="auto">
                  <a:xfrm rot="19860000">
                    <a:off x="1491" y="3050"/>
                    <a:ext cx="25" cy="203"/>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35" name="Rectangle 203"/>
                  <p:cNvSpPr>
                    <a:spLocks noChangeArrowheads="1"/>
                  </p:cNvSpPr>
                  <p:nvPr/>
                </p:nvSpPr>
                <p:spPr bwMode="auto">
                  <a:xfrm rot="19860000">
                    <a:off x="1402" y="3143"/>
                    <a:ext cx="200" cy="21"/>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36" name="Rectangle 204"/>
                  <p:cNvSpPr>
                    <a:spLocks noChangeArrowheads="1"/>
                  </p:cNvSpPr>
                  <p:nvPr/>
                </p:nvSpPr>
                <p:spPr bwMode="auto">
                  <a:xfrm rot="1920000">
                    <a:off x="1490" y="3049"/>
                    <a:ext cx="26" cy="204"/>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37" name="Rectangle 205"/>
                  <p:cNvSpPr>
                    <a:spLocks noChangeArrowheads="1"/>
                  </p:cNvSpPr>
                  <p:nvPr/>
                </p:nvSpPr>
                <p:spPr bwMode="auto">
                  <a:xfrm rot="1920000">
                    <a:off x="1401" y="3140"/>
                    <a:ext cx="202" cy="24"/>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38" name="Rectangle 206"/>
                  <p:cNvSpPr>
                    <a:spLocks noChangeArrowheads="1"/>
                  </p:cNvSpPr>
                  <p:nvPr/>
                </p:nvSpPr>
                <p:spPr bwMode="auto">
                  <a:xfrm rot="60000">
                    <a:off x="1491" y="3049"/>
                    <a:ext cx="22" cy="204"/>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39" name="Rectangle 207"/>
                  <p:cNvSpPr>
                    <a:spLocks noChangeArrowheads="1"/>
                  </p:cNvSpPr>
                  <p:nvPr/>
                </p:nvSpPr>
                <p:spPr bwMode="auto">
                  <a:xfrm rot="60000">
                    <a:off x="1402" y="3143"/>
                    <a:ext cx="200" cy="21"/>
                  </a:xfrm>
                  <a:prstGeom prst="rect">
                    <a:avLst/>
                  </a:prstGeom>
                  <a:solidFill>
                    <a:srgbClr val="006633"/>
                  </a:solidFill>
                  <a:ln w="12700">
                    <a:solidFill>
                      <a:srgbClr val="00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40" name="Oval 208"/>
                  <p:cNvSpPr>
                    <a:spLocks noChangeArrowheads="1"/>
                  </p:cNvSpPr>
                  <p:nvPr/>
                </p:nvSpPr>
                <p:spPr bwMode="auto">
                  <a:xfrm rot="60000">
                    <a:off x="1408" y="3056"/>
                    <a:ext cx="188" cy="189"/>
                  </a:xfrm>
                  <a:prstGeom prst="ellipse">
                    <a:avLst/>
                  </a:prstGeom>
                  <a:solidFill>
                    <a:srgbClr val="0066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41" name="AutoShape 209"/>
                  <p:cNvSpPr>
                    <a:spLocks noChangeArrowheads="1"/>
                  </p:cNvSpPr>
                  <p:nvPr/>
                </p:nvSpPr>
                <p:spPr bwMode="auto">
                  <a:xfrm rot="60000">
                    <a:off x="1484" y="3134"/>
                    <a:ext cx="33" cy="35"/>
                  </a:xfrm>
                  <a:prstGeom prst="hexagon">
                    <a:avLst>
                      <a:gd name="adj" fmla="val 24995"/>
                      <a:gd name="vf" fmla="val 11547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42" name="Oval 210"/>
                  <p:cNvSpPr>
                    <a:spLocks noChangeArrowheads="1"/>
                  </p:cNvSpPr>
                  <p:nvPr/>
                </p:nvSpPr>
                <p:spPr bwMode="auto">
                  <a:xfrm rot="60000">
                    <a:off x="1429" y="3076"/>
                    <a:ext cx="148" cy="149"/>
                  </a:xfrm>
                  <a:prstGeom prst="ellipse">
                    <a:avLst/>
                  </a:prstGeom>
                  <a:noFill/>
                  <a:ln w="12700">
                    <a:solidFill>
                      <a:srgbClr val="00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1043" name="Group 211"/>
                <p:cNvGrpSpPr>
                  <a:grpSpLocks/>
                </p:cNvGrpSpPr>
                <p:nvPr/>
              </p:nvGrpSpPr>
              <p:grpSpPr bwMode="auto">
                <a:xfrm>
                  <a:off x="1167" y="2965"/>
                  <a:ext cx="205" cy="205"/>
                  <a:chOff x="1167" y="2965"/>
                  <a:chExt cx="205" cy="205"/>
                </a:xfrm>
              </p:grpSpPr>
              <p:sp>
                <p:nvSpPr>
                  <p:cNvPr id="121044" name="Oval 212"/>
                  <p:cNvSpPr>
                    <a:spLocks noChangeArrowheads="1"/>
                  </p:cNvSpPr>
                  <p:nvPr/>
                </p:nvSpPr>
                <p:spPr bwMode="auto">
                  <a:xfrm rot="60000">
                    <a:off x="1174" y="2973"/>
                    <a:ext cx="184" cy="191"/>
                  </a:xfrm>
                  <a:prstGeom prst="ellipse">
                    <a:avLst/>
                  </a:prstGeom>
                  <a:noFill/>
                  <a:ln w="12700">
                    <a:solidFill>
                      <a:srgbClr val="66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45" name="Rectangle 213"/>
                  <p:cNvSpPr>
                    <a:spLocks noChangeArrowheads="1"/>
                  </p:cNvSpPr>
                  <p:nvPr/>
                </p:nvSpPr>
                <p:spPr bwMode="auto">
                  <a:xfrm rot="19860000">
                    <a:off x="1256" y="2968"/>
                    <a:ext cx="22" cy="202"/>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46" name="Rectangle 214"/>
                  <p:cNvSpPr>
                    <a:spLocks noChangeArrowheads="1"/>
                  </p:cNvSpPr>
                  <p:nvPr/>
                </p:nvSpPr>
                <p:spPr bwMode="auto">
                  <a:xfrm rot="19860000">
                    <a:off x="1167" y="3057"/>
                    <a:ext cx="199" cy="21"/>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47" name="Rectangle 215"/>
                  <p:cNvSpPr>
                    <a:spLocks noChangeArrowheads="1"/>
                  </p:cNvSpPr>
                  <p:nvPr/>
                </p:nvSpPr>
                <p:spPr bwMode="auto">
                  <a:xfrm rot="1920000">
                    <a:off x="1258" y="2965"/>
                    <a:ext cx="21" cy="205"/>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48" name="Rectangle 216"/>
                  <p:cNvSpPr>
                    <a:spLocks noChangeArrowheads="1"/>
                  </p:cNvSpPr>
                  <p:nvPr/>
                </p:nvSpPr>
                <p:spPr bwMode="auto">
                  <a:xfrm rot="1920000">
                    <a:off x="1167" y="3056"/>
                    <a:ext cx="205" cy="23"/>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49" name="Rectangle 217"/>
                  <p:cNvSpPr>
                    <a:spLocks noChangeArrowheads="1"/>
                  </p:cNvSpPr>
                  <p:nvPr/>
                </p:nvSpPr>
                <p:spPr bwMode="auto">
                  <a:xfrm rot="60000">
                    <a:off x="1256" y="2968"/>
                    <a:ext cx="22" cy="202"/>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50" name="Rectangle 218"/>
                  <p:cNvSpPr>
                    <a:spLocks noChangeArrowheads="1"/>
                  </p:cNvSpPr>
                  <p:nvPr/>
                </p:nvSpPr>
                <p:spPr bwMode="auto">
                  <a:xfrm rot="60000">
                    <a:off x="1167" y="3057"/>
                    <a:ext cx="199" cy="21"/>
                  </a:xfrm>
                  <a:prstGeom prst="rect">
                    <a:avLst/>
                  </a:prstGeom>
                  <a:solidFill>
                    <a:srgbClr val="9933FF"/>
                  </a:solidFill>
                  <a:ln w="12700">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51" name="Oval 219"/>
                  <p:cNvSpPr>
                    <a:spLocks noChangeArrowheads="1"/>
                  </p:cNvSpPr>
                  <p:nvPr/>
                </p:nvSpPr>
                <p:spPr bwMode="auto">
                  <a:xfrm rot="60000">
                    <a:off x="1172" y="2973"/>
                    <a:ext cx="189" cy="189"/>
                  </a:xfrm>
                  <a:prstGeom prst="ellipse">
                    <a:avLst/>
                  </a:prstGeom>
                  <a:solidFill>
                    <a:srgbClr val="9933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52" name="AutoShape 220"/>
                  <p:cNvSpPr>
                    <a:spLocks noChangeArrowheads="1"/>
                  </p:cNvSpPr>
                  <p:nvPr/>
                </p:nvSpPr>
                <p:spPr bwMode="auto">
                  <a:xfrm rot="60000">
                    <a:off x="1252" y="3050"/>
                    <a:ext cx="32" cy="34"/>
                  </a:xfrm>
                  <a:prstGeom prst="hexagon">
                    <a:avLst>
                      <a:gd name="adj" fmla="val 24995"/>
                      <a:gd name="vf" fmla="val 11547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53" name="Oval 221"/>
                  <p:cNvSpPr>
                    <a:spLocks noChangeArrowheads="1"/>
                  </p:cNvSpPr>
                  <p:nvPr/>
                </p:nvSpPr>
                <p:spPr bwMode="auto">
                  <a:xfrm rot="60000">
                    <a:off x="1191" y="2993"/>
                    <a:ext cx="152" cy="150"/>
                  </a:xfrm>
                  <a:prstGeom prst="ellipse">
                    <a:avLst/>
                  </a:prstGeom>
                  <a:noFill/>
                  <a:ln w="12700">
                    <a:solidFill>
                      <a:srgbClr val="99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1054" name="Group 222"/>
                <p:cNvGrpSpPr>
                  <a:grpSpLocks/>
                </p:cNvGrpSpPr>
                <p:nvPr/>
              </p:nvGrpSpPr>
              <p:grpSpPr bwMode="auto">
                <a:xfrm>
                  <a:off x="1236" y="3175"/>
                  <a:ext cx="201" cy="206"/>
                  <a:chOff x="1236" y="3175"/>
                  <a:chExt cx="201" cy="206"/>
                </a:xfrm>
              </p:grpSpPr>
              <p:sp>
                <p:nvSpPr>
                  <p:cNvPr id="121055" name="Oval 223"/>
                  <p:cNvSpPr>
                    <a:spLocks noChangeArrowheads="1"/>
                  </p:cNvSpPr>
                  <p:nvPr/>
                </p:nvSpPr>
                <p:spPr bwMode="auto">
                  <a:xfrm rot="60000">
                    <a:off x="1245" y="3181"/>
                    <a:ext cx="184" cy="190"/>
                  </a:xfrm>
                  <a:prstGeom prst="ellipse">
                    <a:avLst/>
                  </a:prstGeom>
                  <a:noFill/>
                  <a:ln w="12700">
                    <a:solidFill>
                      <a:srgbClr val="8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56" name="Rectangle 224"/>
                  <p:cNvSpPr>
                    <a:spLocks noChangeArrowheads="1"/>
                  </p:cNvSpPr>
                  <p:nvPr/>
                </p:nvSpPr>
                <p:spPr bwMode="auto">
                  <a:xfrm rot="19860000">
                    <a:off x="1328" y="3176"/>
                    <a:ext cx="23" cy="202"/>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57" name="Rectangle 225"/>
                  <p:cNvSpPr>
                    <a:spLocks noChangeArrowheads="1"/>
                  </p:cNvSpPr>
                  <p:nvPr/>
                </p:nvSpPr>
                <p:spPr bwMode="auto">
                  <a:xfrm rot="19860000">
                    <a:off x="1236" y="3266"/>
                    <a:ext cx="201" cy="24"/>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58" name="Rectangle 226"/>
                  <p:cNvSpPr>
                    <a:spLocks noChangeArrowheads="1"/>
                  </p:cNvSpPr>
                  <p:nvPr/>
                </p:nvSpPr>
                <p:spPr bwMode="auto">
                  <a:xfrm rot="1920000">
                    <a:off x="1331" y="3175"/>
                    <a:ext cx="20" cy="203"/>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59" name="Rectangle 227"/>
                  <p:cNvSpPr>
                    <a:spLocks noChangeArrowheads="1"/>
                  </p:cNvSpPr>
                  <p:nvPr/>
                </p:nvSpPr>
                <p:spPr bwMode="auto">
                  <a:xfrm rot="1920000">
                    <a:off x="1237" y="3265"/>
                    <a:ext cx="200" cy="22"/>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60" name="Rectangle 228"/>
                  <p:cNvSpPr>
                    <a:spLocks noChangeArrowheads="1"/>
                  </p:cNvSpPr>
                  <p:nvPr/>
                </p:nvSpPr>
                <p:spPr bwMode="auto">
                  <a:xfrm rot="60000">
                    <a:off x="1328" y="3175"/>
                    <a:ext cx="21" cy="206"/>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61" name="Rectangle 229"/>
                  <p:cNvSpPr>
                    <a:spLocks noChangeArrowheads="1"/>
                  </p:cNvSpPr>
                  <p:nvPr/>
                </p:nvSpPr>
                <p:spPr bwMode="auto">
                  <a:xfrm rot="60000">
                    <a:off x="1236" y="3266"/>
                    <a:ext cx="201" cy="24"/>
                  </a:xfrm>
                  <a:prstGeom prst="rect">
                    <a:avLst/>
                  </a:prstGeom>
                  <a:solidFill>
                    <a:srgbClr val="990033"/>
                  </a:solidFill>
                  <a:ln w="127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62" name="Oval 230"/>
                  <p:cNvSpPr>
                    <a:spLocks noChangeArrowheads="1"/>
                  </p:cNvSpPr>
                  <p:nvPr/>
                </p:nvSpPr>
                <p:spPr bwMode="auto">
                  <a:xfrm rot="60000">
                    <a:off x="1247" y="3179"/>
                    <a:ext cx="186" cy="191"/>
                  </a:xfrm>
                  <a:prstGeom prst="ellipse">
                    <a:avLst/>
                  </a:prstGeom>
                  <a:solidFill>
                    <a:srgbClr val="9900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63" name="AutoShape 231"/>
                  <p:cNvSpPr>
                    <a:spLocks noChangeArrowheads="1"/>
                  </p:cNvSpPr>
                  <p:nvPr/>
                </p:nvSpPr>
                <p:spPr bwMode="auto">
                  <a:xfrm rot="60000">
                    <a:off x="1323" y="3258"/>
                    <a:ext cx="32" cy="33"/>
                  </a:xfrm>
                  <a:prstGeom prst="hexagon">
                    <a:avLst>
                      <a:gd name="adj" fmla="val 24995"/>
                      <a:gd name="vf" fmla="val 11547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64" name="Oval 232"/>
                  <p:cNvSpPr>
                    <a:spLocks noChangeArrowheads="1"/>
                  </p:cNvSpPr>
                  <p:nvPr/>
                </p:nvSpPr>
                <p:spPr bwMode="auto">
                  <a:xfrm rot="60000">
                    <a:off x="1264" y="3201"/>
                    <a:ext cx="153" cy="147"/>
                  </a:xfrm>
                  <a:prstGeom prst="ellipse">
                    <a:avLst/>
                  </a:prstGeom>
                  <a:noFill/>
                  <a:ln w="12700">
                    <a:solidFill>
                      <a:srgbClr val="FF99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1065" name="Group 233"/>
                <p:cNvGrpSpPr>
                  <a:grpSpLocks/>
                </p:cNvGrpSpPr>
                <p:nvPr/>
              </p:nvGrpSpPr>
              <p:grpSpPr bwMode="auto">
                <a:xfrm>
                  <a:off x="848" y="3096"/>
                  <a:ext cx="372" cy="372"/>
                  <a:chOff x="848" y="3096"/>
                  <a:chExt cx="372" cy="372"/>
                </a:xfrm>
              </p:grpSpPr>
              <p:sp>
                <p:nvSpPr>
                  <p:cNvPr id="121066" name="Oval 234"/>
                  <p:cNvSpPr>
                    <a:spLocks noChangeArrowheads="1"/>
                  </p:cNvSpPr>
                  <p:nvPr/>
                </p:nvSpPr>
                <p:spPr bwMode="auto">
                  <a:xfrm rot="60000">
                    <a:off x="867" y="3112"/>
                    <a:ext cx="337" cy="338"/>
                  </a:xfrm>
                  <a:prstGeom prst="ellipse">
                    <a:avLst/>
                  </a:prstGeom>
                  <a:noFill/>
                  <a:ln w="12700">
                    <a:solidFill>
                      <a:srgbClr val="CC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67" name="Rectangle 235"/>
                  <p:cNvSpPr>
                    <a:spLocks noChangeArrowheads="1"/>
                  </p:cNvSpPr>
                  <p:nvPr/>
                </p:nvSpPr>
                <p:spPr bwMode="auto">
                  <a:xfrm rot="19860000">
                    <a:off x="1014" y="3096"/>
                    <a:ext cx="44" cy="372"/>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68" name="Rectangle 236"/>
                  <p:cNvSpPr>
                    <a:spLocks noChangeArrowheads="1"/>
                  </p:cNvSpPr>
                  <p:nvPr/>
                </p:nvSpPr>
                <p:spPr bwMode="auto">
                  <a:xfrm rot="19860000">
                    <a:off x="848" y="3258"/>
                    <a:ext cx="371" cy="46"/>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69" name="Rectangle 237"/>
                  <p:cNvSpPr>
                    <a:spLocks noChangeArrowheads="1"/>
                  </p:cNvSpPr>
                  <p:nvPr/>
                </p:nvSpPr>
                <p:spPr bwMode="auto">
                  <a:xfrm rot="1920000">
                    <a:off x="1009" y="3096"/>
                    <a:ext cx="52" cy="371"/>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70" name="Rectangle 238"/>
                  <p:cNvSpPr>
                    <a:spLocks noChangeArrowheads="1"/>
                  </p:cNvSpPr>
                  <p:nvPr/>
                </p:nvSpPr>
                <p:spPr bwMode="auto">
                  <a:xfrm rot="1920000">
                    <a:off x="848" y="3258"/>
                    <a:ext cx="372" cy="46"/>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71" name="Rectangle 239"/>
                  <p:cNvSpPr>
                    <a:spLocks noChangeArrowheads="1"/>
                  </p:cNvSpPr>
                  <p:nvPr/>
                </p:nvSpPr>
                <p:spPr bwMode="auto">
                  <a:xfrm rot="60000">
                    <a:off x="1010" y="3096"/>
                    <a:ext cx="51" cy="372"/>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72" name="Rectangle 240"/>
                  <p:cNvSpPr>
                    <a:spLocks noChangeArrowheads="1"/>
                  </p:cNvSpPr>
                  <p:nvPr/>
                </p:nvSpPr>
                <p:spPr bwMode="auto">
                  <a:xfrm rot="60000">
                    <a:off x="848" y="3258"/>
                    <a:ext cx="371" cy="46"/>
                  </a:xfrm>
                  <a:prstGeom prst="rect">
                    <a:avLst/>
                  </a:prstGeom>
                  <a:solidFill>
                    <a:srgbClr val="FFCC00"/>
                  </a:solidFill>
                  <a:ln w="12700">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73" name="Oval 241"/>
                  <p:cNvSpPr>
                    <a:spLocks noChangeArrowheads="1"/>
                  </p:cNvSpPr>
                  <p:nvPr/>
                </p:nvSpPr>
                <p:spPr bwMode="auto">
                  <a:xfrm rot="60000">
                    <a:off x="868" y="3111"/>
                    <a:ext cx="338" cy="336"/>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74" name="AutoShape 242"/>
                  <p:cNvSpPr>
                    <a:spLocks noChangeArrowheads="1"/>
                  </p:cNvSpPr>
                  <p:nvPr/>
                </p:nvSpPr>
                <p:spPr bwMode="auto">
                  <a:xfrm rot="60000">
                    <a:off x="1006" y="3249"/>
                    <a:ext cx="59" cy="59"/>
                  </a:xfrm>
                  <a:prstGeom prst="hexagon">
                    <a:avLst>
                      <a:gd name="adj" fmla="val 24995"/>
                      <a:gd name="vf" fmla="val 115470"/>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75" name="Oval 243"/>
                  <p:cNvSpPr>
                    <a:spLocks noChangeArrowheads="1"/>
                  </p:cNvSpPr>
                  <p:nvPr/>
                </p:nvSpPr>
                <p:spPr bwMode="auto">
                  <a:xfrm rot="60000">
                    <a:off x="899" y="3141"/>
                    <a:ext cx="276" cy="276"/>
                  </a:xfrm>
                  <a:prstGeom prst="ellipse">
                    <a:avLst/>
                  </a:prstGeom>
                  <a:noFill/>
                  <a:ln w="12700">
                    <a:solidFill>
                      <a:srgbClr val="CC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1076" name="Group 244"/>
              <p:cNvGrpSpPr>
                <a:grpSpLocks/>
              </p:cNvGrpSpPr>
              <p:nvPr/>
            </p:nvGrpSpPr>
            <p:grpSpPr bwMode="auto">
              <a:xfrm>
                <a:off x="1083" y="3185"/>
                <a:ext cx="408" cy="271"/>
                <a:chOff x="1083" y="3185"/>
                <a:chExt cx="408" cy="271"/>
              </a:xfrm>
            </p:grpSpPr>
            <p:sp>
              <p:nvSpPr>
                <p:cNvPr id="121077" name="Oval 245"/>
                <p:cNvSpPr>
                  <a:spLocks noChangeArrowheads="1"/>
                </p:cNvSpPr>
                <p:nvPr/>
              </p:nvSpPr>
              <p:spPr bwMode="auto">
                <a:xfrm>
                  <a:off x="1260" y="3185"/>
                  <a:ext cx="226" cy="77"/>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78" name="Oval 246"/>
                <p:cNvSpPr>
                  <a:spLocks noChangeArrowheads="1"/>
                </p:cNvSpPr>
                <p:nvPr/>
              </p:nvSpPr>
              <p:spPr bwMode="auto">
                <a:xfrm>
                  <a:off x="1260" y="3314"/>
                  <a:ext cx="226" cy="8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79" name="Freeform 247"/>
                <p:cNvSpPr>
                  <a:spLocks/>
                </p:cNvSpPr>
                <p:nvPr/>
              </p:nvSpPr>
              <p:spPr bwMode="auto">
                <a:xfrm>
                  <a:off x="1260" y="3228"/>
                  <a:ext cx="231" cy="129"/>
                </a:xfrm>
                <a:custGeom>
                  <a:avLst/>
                  <a:gdLst>
                    <a:gd name="T0" fmla="*/ 0 w 231"/>
                    <a:gd name="T1" fmla="*/ 0 h 129"/>
                    <a:gd name="T2" fmla="*/ 230 w 231"/>
                    <a:gd name="T3" fmla="*/ 0 h 129"/>
                    <a:gd name="T4" fmla="*/ 230 w 231"/>
                    <a:gd name="T5" fmla="*/ 128 h 129"/>
                    <a:gd name="T6" fmla="*/ 0 w 231"/>
                    <a:gd name="T7" fmla="*/ 128 h 129"/>
                    <a:gd name="T8" fmla="*/ 0 w 231"/>
                    <a:gd name="T9" fmla="*/ 0 h 129"/>
                  </a:gdLst>
                  <a:ahLst/>
                  <a:cxnLst>
                    <a:cxn ang="0">
                      <a:pos x="T0" y="T1"/>
                    </a:cxn>
                    <a:cxn ang="0">
                      <a:pos x="T2" y="T3"/>
                    </a:cxn>
                    <a:cxn ang="0">
                      <a:pos x="T4" y="T5"/>
                    </a:cxn>
                    <a:cxn ang="0">
                      <a:pos x="T6" y="T7"/>
                    </a:cxn>
                    <a:cxn ang="0">
                      <a:pos x="T8" y="T9"/>
                    </a:cxn>
                  </a:cxnLst>
                  <a:rect l="0" t="0" r="r" b="b"/>
                  <a:pathLst>
                    <a:path w="231" h="129">
                      <a:moveTo>
                        <a:pt x="0" y="0"/>
                      </a:moveTo>
                      <a:lnTo>
                        <a:pt x="230" y="0"/>
                      </a:lnTo>
                      <a:lnTo>
                        <a:pt x="230" y="128"/>
                      </a:lnTo>
                      <a:lnTo>
                        <a:pt x="0" y="128"/>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080" name="Freeform 248"/>
                <p:cNvSpPr>
                  <a:spLocks/>
                </p:cNvSpPr>
                <p:nvPr/>
              </p:nvSpPr>
              <p:spPr bwMode="auto">
                <a:xfrm>
                  <a:off x="1352" y="3323"/>
                  <a:ext cx="42" cy="32"/>
                </a:xfrm>
                <a:custGeom>
                  <a:avLst/>
                  <a:gdLst>
                    <a:gd name="T0" fmla="*/ 0 w 42"/>
                    <a:gd name="T1" fmla="*/ 0 h 32"/>
                    <a:gd name="T2" fmla="*/ 41 w 42"/>
                    <a:gd name="T3" fmla="*/ 0 h 32"/>
                    <a:gd name="T4" fmla="*/ 41 w 42"/>
                    <a:gd name="T5" fmla="*/ 31 h 32"/>
                    <a:gd name="T6" fmla="*/ 0 w 42"/>
                    <a:gd name="T7" fmla="*/ 31 h 32"/>
                    <a:gd name="T8" fmla="*/ 0 w 42"/>
                    <a:gd name="T9" fmla="*/ 0 h 32"/>
                  </a:gdLst>
                  <a:ahLst/>
                  <a:cxnLst>
                    <a:cxn ang="0">
                      <a:pos x="T0" y="T1"/>
                    </a:cxn>
                    <a:cxn ang="0">
                      <a:pos x="T2" y="T3"/>
                    </a:cxn>
                    <a:cxn ang="0">
                      <a:pos x="T4" y="T5"/>
                    </a:cxn>
                    <a:cxn ang="0">
                      <a:pos x="T6" y="T7"/>
                    </a:cxn>
                    <a:cxn ang="0">
                      <a:pos x="T8" y="T9"/>
                    </a:cxn>
                  </a:cxnLst>
                  <a:rect l="0" t="0" r="r" b="b"/>
                  <a:pathLst>
                    <a:path w="42" h="32">
                      <a:moveTo>
                        <a:pt x="0" y="0"/>
                      </a:moveTo>
                      <a:lnTo>
                        <a:pt x="41" y="0"/>
                      </a:lnTo>
                      <a:lnTo>
                        <a:pt x="41" y="31"/>
                      </a:lnTo>
                      <a:lnTo>
                        <a:pt x="0" y="3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081" name="Freeform 249"/>
                <p:cNvSpPr>
                  <a:spLocks/>
                </p:cNvSpPr>
                <p:nvPr/>
              </p:nvSpPr>
              <p:spPr bwMode="auto">
                <a:xfrm>
                  <a:off x="1083" y="3360"/>
                  <a:ext cx="190" cy="96"/>
                </a:xfrm>
                <a:custGeom>
                  <a:avLst/>
                  <a:gdLst>
                    <a:gd name="T0" fmla="*/ 0 w 190"/>
                    <a:gd name="T1" fmla="*/ 0 h 96"/>
                    <a:gd name="T2" fmla="*/ 189 w 190"/>
                    <a:gd name="T3" fmla="*/ 0 h 96"/>
                    <a:gd name="T4" fmla="*/ 189 w 190"/>
                    <a:gd name="T5" fmla="*/ 95 h 96"/>
                    <a:gd name="T6" fmla="*/ 0 w 190"/>
                    <a:gd name="T7" fmla="*/ 95 h 96"/>
                    <a:gd name="T8" fmla="*/ 0 w 190"/>
                    <a:gd name="T9" fmla="*/ 0 h 96"/>
                  </a:gdLst>
                  <a:ahLst/>
                  <a:cxnLst>
                    <a:cxn ang="0">
                      <a:pos x="T0" y="T1"/>
                    </a:cxn>
                    <a:cxn ang="0">
                      <a:pos x="T2" y="T3"/>
                    </a:cxn>
                    <a:cxn ang="0">
                      <a:pos x="T4" y="T5"/>
                    </a:cxn>
                    <a:cxn ang="0">
                      <a:pos x="T6" y="T7"/>
                    </a:cxn>
                    <a:cxn ang="0">
                      <a:pos x="T8" y="T9"/>
                    </a:cxn>
                  </a:cxnLst>
                  <a:rect l="0" t="0" r="r" b="b"/>
                  <a:pathLst>
                    <a:path w="190" h="96">
                      <a:moveTo>
                        <a:pt x="0" y="0"/>
                      </a:moveTo>
                      <a:lnTo>
                        <a:pt x="189" y="0"/>
                      </a:lnTo>
                      <a:lnTo>
                        <a:pt x="189" y="95"/>
                      </a:lnTo>
                      <a:lnTo>
                        <a:pt x="0" y="95"/>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082" name="Line 250"/>
                <p:cNvSpPr>
                  <a:spLocks noChangeShapeType="1"/>
                </p:cNvSpPr>
                <p:nvPr/>
              </p:nvSpPr>
              <p:spPr bwMode="auto">
                <a:xfrm>
                  <a:off x="1222" y="3433"/>
                  <a:ext cx="45" cy="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083" name="Freeform 251"/>
                <p:cNvSpPr>
                  <a:spLocks/>
                </p:cNvSpPr>
                <p:nvPr/>
              </p:nvSpPr>
              <p:spPr bwMode="auto">
                <a:xfrm>
                  <a:off x="1292" y="3341"/>
                  <a:ext cx="48" cy="47"/>
                </a:xfrm>
                <a:custGeom>
                  <a:avLst/>
                  <a:gdLst>
                    <a:gd name="T0" fmla="*/ 0 w 48"/>
                    <a:gd name="T1" fmla="*/ 0 h 47"/>
                    <a:gd name="T2" fmla="*/ 47 w 48"/>
                    <a:gd name="T3" fmla="*/ 10 h 47"/>
                    <a:gd name="T4" fmla="*/ 8 w 48"/>
                    <a:gd name="T5" fmla="*/ 46 h 47"/>
                    <a:gd name="T6" fmla="*/ 5 w 48"/>
                    <a:gd name="T7" fmla="*/ 23 h 47"/>
                    <a:gd name="T8" fmla="*/ 0 w 48"/>
                    <a:gd name="T9" fmla="*/ 0 h 47"/>
                  </a:gdLst>
                  <a:ahLst/>
                  <a:cxnLst>
                    <a:cxn ang="0">
                      <a:pos x="T0" y="T1"/>
                    </a:cxn>
                    <a:cxn ang="0">
                      <a:pos x="T2" y="T3"/>
                    </a:cxn>
                    <a:cxn ang="0">
                      <a:pos x="T4" y="T5"/>
                    </a:cxn>
                    <a:cxn ang="0">
                      <a:pos x="T6" y="T7"/>
                    </a:cxn>
                    <a:cxn ang="0">
                      <a:pos x="T8" y="T9"/>
                    </a:cxn>
                  </a:cxnLst>
                  <a:rect l="0" t="0" r="r" b="b"/>
                  <a:pathLst>
                    <a:path w="48" h="47">
                      <a:moveTo>
                        <a:pt x="0" y="0"/>
                      </a:moveTo>
                      <a:lnTo>
                        <a:pt x="47" y="10"/>
                      </a:lnTo>
                      <a:lnTo>
                        <a:pt x="8" y="46"/>
                      </a:lnTo>
                      <a:lnTo>
                        <a:pt x="5" y="23"/>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084" name="Line 252"/>
                <p:cNvSpPr>
                  <a:spLocks noChangeShapeType="1"/>
                </p:cNvSpPr>
                <p:nvPr/>
              </p:nvSpPr>
              <p:spPr bwMode="auto">
                <a:xfrm flipH="1">
                  <a:off x="1231" y="3360"/>
                  <a:ext cx="84" cy="18"/>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1447800" y="3581400"/>
            <a:ext cx="678180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lgn="ctr"/>
            <a:r>
              <a:rPr kumimoji="1" lang="en-US" altLang="zh-CN" sz="6000">
                <a:latin typeface="Palatino-Roman" charset="0"/>
              </a:rPr>
              <a:t>UML</a:t>
            </a:r>
            <a:r>
              <a:rPr kumimoji="1" lang="zh-CN" altLang="en-US" sz="6000">
                <a:latin typeface="Palatino-Roman" charset="0"/>
              </a:rPr>
              <a:t>：系统结构</a:t>
            </a:r>
          </a:p>
        </p:txBody>
      </p:sp>
      <p:sp>
        <p:nvSpPr>
          <p:cNvPr id="122883" name="Rectangle 3"/>
          <p:cNvSpPr>
            <a:spLocks noGrp="1" noChangeArrowheads="1"/>
          </p:cNvSpPr>
          <p:nvPr>
            <p:ph type="title" idx="4294967295"/>
          </p:nvPr>
        </p:nvSpPr>
        <p:spPr>
          <a:xfrm>
            <a:off x="838200" y="1752600"/>
            <a:ext cx="7772400" cy="1143000"/>
          </a:xfrm>
        </p:spPr>
        <p:txBody>
          <a:bodyPr/>
          <a:lstStyle/>
          <a:p>
            <a:r>
              <a:rPr lang="zh-CN" altLang="en-US" sz="5900">
                <a:solidFill>
                  <a:schemeClr val="tx1"/>
                </a:solidFill>
                <a:latin typeface="Palatino-Bold" charset="0"/>
              </a:rPr>
              <a:t>第四章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zh-CN" altLang="en-US"/>
              <a:t>本章要点</a:t>
            </a:r>
          </a:p>
        </p:txBody>
      </p:sp>
      <p:sp>
        <p:nvSpPr>
          <p:cNvPr id="123907" name="Rectangle 3"/>
          <p:cNvSpPr>
            <a:spLocks noGrp="1" noChangeArrowheads="1"/>
          </p:cNvSpPr>
          <p:nvPr>
            <p:ph type="body" idx="1"/>
          </p:nvPr>
        </p:nvSpPr>
        <p:spPr/>
        <p:txBody>
          <a:bodyPr/>
          <a:lstStyle/>
          <a:p>
            <a:r>
              <a:rPr lang="en-US" altLang="zh-CN"/>
              <a:t>OOAD</a:t>
            </a:r>
            <a:r>
              <a:rPr lang="zh-CN" altLang="en-US"/>
              <a:t>与</a:t>
            </a:r>
            <a:r>
              <a:rPr lang="en-US" altLang="zh-CN"/>
              <a:t>UML</a:t>
            </a:r>
          </a:p>
          <a:p>
            <a:r>
              <a:rPr lang="zh-CN" altLang="en-US"/>
              <a:t>用例图</a:t>
            </a:r>
          </a:p>
          <a:p>
            <a:r>
              <a:rPr lang="zh-CN" altLang="en-US"/>
              <a:t>类图与类关系</a:t>
            </a:r>
          </a:p>
          <a:p>
            <a:r>
              <a:rPr lang="zh-CN" altLang="en-US"/>
              <a:t>组件图、包和部署图</a:t>
            </a:r>
          </a:p>
          <a:p>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zh-CN" altLang="en-US">
                <a:solidFill>
                  <a:schemeClr val="tx1"/>
                </a:solidFill>
              </a:rPr>
              <a:t>分析、设计、编程</a:t>
            </a:r>
          </a:p>
        </p:txBody>
      </p:sp>
      <p:sp>
        <p:nvSpPr>
          <p:cNvPr id="124931" name="Rectangle 3"/>
          <p:cNvSpPr>
            <a:spLocks noGrp="1" noChangeArrowheads="1"/>
          </p:cNvSpPr>
          <p:nvPr>
            <p:ph type="body" idx="1"/>
          </p:nvPr>
        </p:nvSpPr>
        <p:spPr>
          <a:xfrm>
            <a:off x="1182688" y="2017713"/>
            <a:ext cx="7961312" cy="4364037"/>
          </a:xfrm>
        </p:spPr>
        <p:txBody>
          <a:bodyPr/>
          <a:lstStyle/>
          <a:p>
            <a:r>
              <a:rPr lang="zh-CN" altLang="en-US" b="1"/>
              <a:t>面向对象分析</a:t>
            </a:r>
            <a:r>
              <a:rPr lang="en-US" altLang="zh-CN"/>
              <a:t>(OOA)</a:t>
            </a:r>
            <a:endParaRPr lang="zh-CN" altLang="zh-CN"/>
          </a:p>
          <a:p>
            <a:r>
              <a:rPr lang="zh-CN" altLang="en-US" b="1"/>
              <a:t>面向对象设计</a:t>
            </a:r>
            <a:r>
              <a:rPr lang="en-US" altLang="zh-CN"/>
              <a:t>(OOD)</a:t>
            </a:r>
            <a:endParaRPr lang="zh-CN" altLang="zh-CN">
              <a:solidFill>
                <a:schemeClr val="tx2"/>
              </a:solidFill>
            </a:endParaRPr>
          </a:p>
          <a:p>
            <a:r>
              <a:rPr lang="zh-CN" altLang="en-US" b="1"/>
              <a:t>面向对象编程</a:t>
            </a:r>
            <a:r>
              <a:rPr lang="en-US" altLang="zh-CN"/>
              <a:t>(OOP)</a:t>
            </a:r>
          </a:p>
          <a:p>
            <a:endParaRPr lang="en-US" altLang="zh-CN" sz="39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zh-CN">
                <a:solidFill>
                  <a:schemeClr val="tx1"/>
                </a:solidFill>
              </a:rPr>
              <a:t>UML</a:t>
            </a:r>
            <a:r>
              <a:rPr lang="zh-CN" altLang="en-US">
                <a:solidFill>
                  <a:schemeClr val="tx1"/>
                </a:solidFill>
              </a:rPr>
              <a:t>诞生</a:t>
            </a:r>
          </a:p>
        </p:txBody>
      </p:sp>
      <p:sp>
        <p:nvSpPr>
          <p:cNvPr id="125955" name="Rectangle 3"/>
          <p:cNvSpPr>
            <a:spLocks noGrp="1" noChangeArrowheads="1"/>
          </p:cNvSpPr>
          <p:nvPr>
            <p:ph type="body" idx="1"/>
          </p:nvPr>
        </p:nvSpPr>
        <p:spPr/>
        <p:txBody>
          <a:bodyPr/>
          <a:lstStyle/>
          <a:p>
            <a:r>
              <a:rPr lang="zh-CN" altLang="en-US"/>
              <a:t>面向对象分析和设计的结果需要统一符号来描述并记录。</a:t>
            </a:r>
            <a:endParaRPr lang="zh-CN" altLang="zh-CN"/>
          </a:p>
          <a:p>
            <a:pPr algn="just">
              <a:lnSpc>
                <a:spcPct val="10000"/>
              </a:lnSpc>
            </a:pPr>
            <a:endParaRPr lang="zh-CN" altLang="zh-CN"/>
          </a:p>
          <a:p>
            <a:r>
              <a:rPr lang="zh-CN" altLang="en-US"/>
              <a:t>统一建模语言</a:t>
            </a:r>
            <a:r>
              <a:rPr lang="en-US" altLang="zh-CN"/>
              <a:t>——</a:t>
            </a:r>
            <a:br>
              <a:rPr lang="en-US" altLang="zh-CN"/>
            </a:br>
            <a:r>
              <a:rPr lang="en-US" altLang="zh-CN"/>
              <a:t>UML</a:t>
            </a:r>
            <a:r>
              <a:rPr lang="zh-CN" altLang="en-US"/>
              <a:t>（</a:t>
            </a:r>
            <a:r>
              <a:rPr lang="en-US" altLang="zh-CN"/>
              <a:t>Unified Modeling Language</a:t>
            </a:r>
            <a:r>
              <a:rPr lang="zh-CN" altLang="en-US"/>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zh-CN"/>
              <a:t>UML</a:t>
            </a:r>
            <a:r>
              <a:rPr lang="zh-CN" altLang="en-US"/>
              <a:t>发展</a:t>
            </a:r>
          </a:p>
        </p:txBody>
      </p:sp>
      <p:grpSp>
        <p:nvGrpSpPr>
          <p:cNvPr id="126979" name="Group 3"/>
          <p:cNvGrpSpPr>
            <a:grpSpLocks/>
          </p:cNvGrpSpPr>
          <p:nvPr/>
        </p:nvGrpSpPr>
        <p:grpSpPr bwMode="auto">
          <a:xfrm>
            <a:off x="350838" y="2420938"/>
            <a:ext cx="8472487" cy="3740150"/>
            <a:chOff x="221" y="1525"/>
            <a:chExt cx="5337" cy="2356"/>
          </a:xfrm>
        </p:grpSpPr>
        <p:grpSp>
          <p:nvGrpSpPr>
            <p:cNvPr id="126980" name="Group 4"/>
            <p:cNvGrpSpPr>
              <a:grpSpLocks/>
            </p:cNvGrpSpPr>
            <p:nvPr/>
          </p:nvGrpSpPr>
          <p:grpSpPr bwMode="auto">
            <a:xfrm>
              <a:off x="221" y="1676"/>
              <a:ext cx="952" cy="621"/>
              <a:chOff x="480" y="1968"/>
              <a:chExt cx="864" cy="621"/>
            </a:xfrm>
          </p:grpSpPr>
          <p:sp>
            <p:nvSpPr>
              <p:cNvPr id="126981" name="Rectangle 5"/>
              <p:cNvSpPr>
                <a:spLocks noChangeArrowheads="1"/>
              </p:cNvSpPr>
              <p:nvPr/>
            </p:nvSpPr>
            <p:spPr bwMode="auto">
              <a:xfrm>
                <a:off x="480" y="1968"/>
                <a:ext cx="864" cy="384"/>
              </a:xfrm>
              <a:prstGeom prst="rect">
                <a:avLst/>
              </a:prstGeom>
              <a:solidFill>
                <a:srgbClr val="66FFFF"/>
              </a:solidFill>
              <a:ln w="12700">
                <a:miter lim="800000"/>
                <a:headEnd/>
                <a:tailEnd/>
              </a:ln>
              <a:effectLst/>
              <a:scene3d>
                <a:camera prst="legacyObliqueTopRight"/>
                <a:lightRig rig="legacyFlat3" dir="b"/>
              </a:scene3d>
              <a:sp3d extrusionH="430200" prstMaterial="legacyMatte">
                <a:bevelT w="13500" h="13500" prst="angle"/>
                <a:bevelB w="13500" h="13500" prst="angle"/>
                <a:extrusionClr>
                  <a:srgbClr val="66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flatTx/>
              </a:bodyPr>
              <a:lstStyle/>
              <a:p>
                <a:pPr algn="ctr" eaLnBrk="0" hangingPunct="0"/>
                <a:r>
                  <a:rPr lang="en-US" altLang="zh-CN" sz="1400" b="1">
                    <a:latin typeface="宋体" pitchFamily="2" charset="-122"/>
                  </a:rPr>
                  <a:t>OMT </a:t>
                </a:r>
              </a:p>
            </p:txBody>
          </p:sp>
          <p:sp>
            <p:nvSpPr>
              <p:cNvPr id="126982" name="Text Box 6"/>
              <p:cNvSpPr txBox="1">
                <a:spLocks noChangeArrowheads="1"/>
              </p:cNvSpPr>
              <p:nvPr/>
            </p:nvSpPr>
            <p:spPr bwMode="auto">
              <a:xfrm>
                <a:off x="860" y="2403"/>
                <a:ext cx="106"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spAutoFit/>
              </a:bodyPr>
              <a:lstStyle/>
              <a:p>
                <a:pPr algn="ctr" eaLnBrk="0" hangingPunct="0"/>
                <a:endParaRPr lang="zh-CN" altLang="zh-CN" sz="1400" b="1">
                  <a:latin typeface="宋体" pitchFamily="2" charset="-122"/>
                </a:endParaRPr>
              </a:p>
            </p:txBody>
          </p:sp>
        </p:grpSp>
        <p:grpSp>
          <p:nvGrpSpPr>
            <p:cNvPr id="126983" name="Group 7"/>
            <p:cNvGrpSpPr>
              <a:grpSpLocks/>
            </p:cNvGrpSpPr>
            <p:nvPr/>
          </p:nvGrpSpPr>
          <p:grpSpPr bwMode="auto">
            <a:xfrm>
              <a:off x="221" y="2444"/>
              <a:ext cx="952" cy="621"/>
              <a:chOff x="432" y="2928"/>
              <a:chExt cx="864" cy="621"/>
            </a:xfrm>
          </p:grpSpPr>
          <p:sp>
            <p:nvSpPr>
              <p:cNvPr id="126984" name="Rectangle 8"/>
              <p:cNvSpPr>
                <a:spLocks noChangeArrowheads="1"/>
              </p:cNvSpPr>
              <p:nvPr/>
            </p:nvSpPr>
            <p:spPr bwMode="auto">
              <a:xfrm>
                <a:off x="432" y="2928"/>
                <a:ext cx="864" cy="384"/>
              </a:xfrm>
              <a:prstGeom prst="rect">
                <a:avLst/>
              </a:prstGeom>
              <a:solidFill>
                <a:srgbClr val="FFFF99"/>
              </a:solidFill>
              <a:ln w="12700">
                <a:miter lim="800000"/>
                <a:headEnd/>
                <a:tailEnd/>
              </a:ln>
              <a:effectLst/>
              <a:scene3d>
                <a:camera prst="legacyObliqueTopRight"/>
                <a:lightRig rig="legacyFlat3" dir="b"/>
              </a:scene3d>
              <a:sp3d extrusionH="430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flatTx/>
              </a:bodyPr>
              <a:lstStyle/>
              <a:p>
                <a:pPr algn="ctr" eaLnBrk="0" hangingPunct="0"/>
                <a:r>
                  <a:rPr lang="en-US" altLang="zh-CN" sz="1400" b="1">
                    <a:latin typeface="宋体" pitchFamily="2" charset="-122"/>
                  </a:rPr>
                  <a:t>Booch</a:t>
                </a:r>
              </a:p>
            </p:txBody>
          </p:sp>
          <p:sp>
            <p:nvSpPr>
              <p:cNvPr id="126985" name="Text Box 9"/>
              <p:cNvSpPr txBox="1">
                <a:spLocks noChangeArrowheads="1"/>
              </p:cNvSpPr>
              <p:nvPr/>
            </p:nvSpPr>
            <p:spPr bwMode="auto">
              <a:xfrm>
                <a:off x="797" y="3362"/>
                <a:ext cx="105"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spAutoFit/>
              </a:bodyPr>
              <a:lstStyle/>
              <a:p>
                <a:pPr algn="ctr" eaLnBrk="0" hangingPunct="0"/>
                <a:endParaRPr lang="zh-CN" altLang="zh-CN" sz="1400">
                  <a:latin typeface="宋体" pitchFamily="2" charset="-122"/>
                </a:endParaRPr>
              </a:p>
            </p:txBody>
          </p:sp>
        </p:grpSp>
        <p:grpSp>
          <p:nvGrpSpPr>
            <p:cNvPr id="126986" name="Group 10"/>
            <p:cNvGrpSpPr>
              <a:grpSpLocks/>
            </p:cNvGrpSpPr>
            <p:nvPr/>
          </p:nvGrpSpPr>
          <p:grpSpPr bwMode="auto">
            <a:xfrm>
              <a:off x="221" y="3260"/>
              <a:ext cx="952" cy="621"/>
              <a:chOff x="2064" y="2784"/>
              <a:chExt cx="864" cy="621"/>
            </a:xfrm>
          </p:grpSpPr>
          <p:sp>
            <p:nvSpPr>
              <p:cNvPr id="126987" name="Rectangle 11"/>
              <p:cNvSpPr>
                <a:spLocks noChangeArrowheads="1"/>
              </p:cNvSpPr>
              <p:nvPr/>
            </p:nvSpPr>
            <p:spPr bwMode="auto">
              <a:xfrm>
                <a:off x="2064" y="2784"/>
                <a:ext cx="864" cy="384"/>
              </a:xfrm>
              <a:prstGeom prst="rect">
                <a:avLst/>
              </a:prstGeom>
              <a:solidFill>
                <a:srgbClr val="FFFF00"/>
              </a:solidFill>
              <a:ln w="12700">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flatTx/>
              </a:bodyPr>
              <a:lstStyle/>
              <a:p>
                <a:pPr algn="ctr" eaLnBrk="0" hangingPunct="0"/>
                <a:r>
                  <a:rPr lang="en-US" altLang="zh-CN" sz="1400" b="1">
                    <a:latin typeface="宋体" pitchFamily="2" charset="-122"/>
                  </a:rPr>
                  <a:t>OOSE</a:t>
                </a:r>
              </a:p>
            </p:txBody>
          </p:sp>
          <p:sp>
            <p:nvSpPr>
              <p:cNvPr id="126988" name="Text Box 12"/>
              <p:cNvSpPr txBox="1">
                <a:spLocks noChangeArrowheads="1"/>
              </p:cNvSpPr>
              <p:nvPr/>
            </p:nvSpPr>
            <p:spPr bwMode="auto">
              <a:xfrm>
                <a:off x="2364" y="3218"/>
                <a:ext cx="10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spAutoFit/>
              </a:bodyPr>
              <a:lstStyle/>
              <a:p>
                <a:pPr algn="ctr" eaLnBrk="0" hangingPunct="0"/>
                <a:endParaRPr lang="zh-CN" altLang="zh-CN" sz="1400">
                  <a:latin typeface="宋体" pitchFamily="2" charset="-122"/>
                </a:endParaRPr>
              </a:p>
            </p:txBody>
          </p:sp>
        </p:grpSp>
        <p:grpSp>
          <p:nvGrpSpPr>
            <p:cNvPr id="126989" name="Group 13"/>
            <p:cNvGrpSpPr>
              <a:grpSpLocks/>
            </p:cNvGrpSpPr>
            <p:nvPr/>
          </p:nvGrpSpPr>
          <p:grpSpPr bwMode="auto">
            <a:xfrm>
              <a:off x="1973" y="2163"/>
              <a:ext cx="864" cy="717"/>
              <a:chOff x="3312" y="1923"/>
              <a:chExt cx="864" cy="717"/>
            </a:xfrm>
          </p:grpSpPr>
          <p:sp>
            <p:nvSpPr>
              <p:cNvPr id="126990" name="Rectangle 14"/>
              <p:cNvSpPr>
                <a:spLocks noChangeArrowheads="1"/>
              </p:cNvSpPr>
              <p:nvPr/>
            </p:nvSpPr>
            <p:spPr bwMode="auto">
              <a:xfrm>
                <a:off x="3312" y="2256"/>
                <a:ext cx="864" cy="384"/>
              </a:xfrm>
              <a:prstGeom prst="rect">
                <a:avLst/>
              </a:prstGeom>
              <a:solidFill>
                <a:srgbClr val="66FF66"/>
              </a:solidFill>
              <a:ln w="12700">
                <a:miter lim="800000"/>
                <a:headEnd/>
                <a:tailEnd/>
              </a:ln>
              <a:effectLst/>
              <a:scene3d>
                <a:camera prst="legacyObliqueTopRight"/>
                <a:lightRig rig="legacyFlat3" dir="b"/>
              </a:scene3d>
              <a:sp3d extrusionH="430200" prstMaterial="legacyMatte">
                <a:bevelT w="13500" h="13500" prst="angle"/>
                <a:bevelB w="13500" h="13500" prst="angle"/>
                <a:extrusionClr>
                  <a:srgbClr val="66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flatTx/>
              </a:bodyPr>
              <a:lstStyle/>
              <a:p>
                <a:pPr algn="ctr" eaLnBrk="0" hangingPunct="0"/>
                <a:r>
                  <a:rPr lang="en-US" altLang="zh-CN" sz="1400" b="1">
                    <a:latin typeface="宋体" pitchFamily="2" charset="-122"/>
                  </a:rPr>
                  <a:t>UML</a:t>
                </a:r>
              </a:p>
              <a:p>
                <a:pPr algn="ctr" eaLnBrk="0" hangingPunct="0"/>
                <a:r>
                  <a:rPr lang="en-US" altLang="zh-CN" sz="1400" b="1">
                    <a:latin typeface="宋体" pitchFamily="2" charset="-122"/>
                  </a:rPr>
                  <a:t>0.9</a:t>
                </a:r>
              </a:p>
            </p:txBody>
          </p:sp>
          <p:sp>
            <p:nvSpPr>
              <p:cNvPr id="126991" name="Text Box 15"/>
              <p:cNvSpPr txBox="1">
                <a:spLocks noChangeArrowheads="1"/>
              </p:cNvSpPr>
              <p:nvPr/>
            </p:nvSpPr>
            <p:spPr bwMode="auto">
              <a:xfrm>
                <a:off x="3589" y="1923"/>
                <a:ext cx="34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spAutoFit/>
              </a:bodyPr>
              <a:lstStyle/>
              <a:p>
                <a:pPr algn="ctr" eaLnBrk="0" hangingPunct="0"/>
                <a:r>
                  <a:rPr lang="en-US" altLang="zh-CN" sz="1400" b="1">
                    <a:latin typeface="宋体" pitchFamily="2" charset="-122"/>
                  </a:rPr>
                  <a:t>1996</a:t>
                </a:r>
                <a:endParaRPr lang="en-US" altLang="zh-CN" sz="1400">
                  <a:latin typeface="宋体" pitchFamily="2" charset="-122"/>
                </a:endParaRPr>
              </a:p>
            </p:txBody>
          </p:sp>
        </p:grpSp>
        <p:cxnSp>
          <p:nvCxnSpPr>
            <p:cNvPr id="126992" name="AutoShape 16"/>
            <p:cNvCxnSpPr>
              <a:cxnSpLocks noChangeShapeType="1"/>
              <a:stCxn id="126990" idx="3"/>
              <a:endCxn id="126997" idx="1"/>
            </p:cNvCxnSpPr>
            <p:nvPr/>
          </p:nvCxnSpPr>
          <p:spPr bwMode="auto">
            <a:xfrm flipV="1">
              <a:off x="2837" y="2681"/>
              <a:ext cx="274" cy="7"/>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993" name="AutoShape 17"/>
            <p:cNvCxnSpPr>
              <a:cxnSpLocks noChangeShapeType="1"/>
              <a:endCxn id="126990" idx="1"/>
            </p:cNvCxnSpPr>
            <p:nvPr/>
          </p:nvCxnSpPr>
          <p:spPr bwMode="auto">
            <a:xfrm>
              <a:off x="1173" y="1872"/>
              <a:ext cx="800" cy="816"/>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994" name="AutoShape 18"/>
            <p:cNvCxnSpPr>
              <a:cxnSpLocks noChangeShapeType="1"/>
              <a:endCxn id="126990" idx="1"/>
            </p:cNvCxnSpPr>
            <p:nvPr/>
          </p:nvCxnSpPr>
          <p:spPr bwMode="auto">
            <a:xfrm flipV="1">
              <a:off x="1173" y="2688"/>
              <a:ext cx="800" cy="768"/>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995" name="AutoShape 19"/>
            <p:cNvCxnSpPr>
              <a:cxnSpLocks noChangeShapeType="1"/>
              <a:endCxn id="126990" idx="1"/>
            </p:cNvCxnSpPr>
            <p:nvPr/>
          </p:nvCxnSpPr>
          <p:spPr bwMode="auto">
            <a:xfrm>
              <a:off x="1173" y="2640"/>
              <a:ext cx="800" cy="48"/>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6996" name="Group 20"/>
            <p:cNvGrpSpPr>
              <a:grpSpLocks/>
            </p:cNvGrpSpPr>
            <p:nvPr/>
          </p:nvGrpSpPr>
          <p:grpSpPr bwMode="auto">
            <a:xfrm>
              <a:off x="3111" y="1913"/>
              <a:ext cx="1154" cy="1197"/>
              <a:chOff x="3111" y="1913"/>
              <a:chExt cx="1154" cy="1197"/>
            </a:xfrm>
          </p:grpSpPr>
          <p:sp>
            <p:nvSpPr>
              <p:cNvPr id="126997" name="Rectangle 21"/>
              <p:cNvSpPr>
                <a:spLocks noChangeArrowheads="1"/>
              </p:cNvSpPr>
              <p:nvPr/>
            </p:nvSpPr>
            <p:spPr bwMode="auto">
              <a:xfrm>
                <a:off x="3111" y="2489"/>
                <a:ext cx="864" cy="384"/>
              </a:xfrm>
              <a:prstGeom prst="rect">
                <a:avLst/>
              </a:prstGeom>
              <a:solidFill>
                <a:schemeClr val="accent1"/>
              </a:soli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flatTx/>
              </a:bodyPr>
              <a:lstStyle/>
              <a:p>
                <a:pPr algn="ctr" eaLnBrk="0" hangingPunct="0"/>
                <a:r>
                  <a:rPr lang="en-US" altLang="zh-CN" sz="1400" b="1">
                    <a:latin typeface="宋体" pitchFamily="2" charset="-122"/>
                  </a:rPr>
                  <a:t>UML</a:t>
                </a:r>
              </a:p>
              <a:p>
                <a:pPr algn="ctr" eaLnBrk="0" hangingPunct="0"/>
                <a:r>
                  <a:rPr lang="en-US" altLang="zh-CN" sz="1400" b="1">
                    <a:latin typeface="宋体" pitchFamily="2" charset="-122"/>
                  </a:rPr>
                  <a:t>1.1</a:t>
                </a:r>
              </a:p>
            </p:txBody>
          </p:sp>
          <p:sp>
            <p:nvSpPr>
              <p:cNvPr id="126998" name="Text Box 22"/>
              <p:cNvSpPr txBox="1">
                <a:spLocks noChangeArrowheads="1"/>
              </p:cNvSpPr>
              <p:nvPr/>
            </p:nvSpPr>
            <p:spPr bwMode="auto">
              <a:xfrm>
                <a:off x="3293" y="2923"/>
                <a:ext cx="34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spAutoFit/>
              </a:bodyPr>
              <a:lstStyle/>
              <a:p>
                <a:pPr algn="ctr" eaLnBrk="0" hangingPunct="0"/>
                <a:r>
                  <a:rPr lang="en-US" altLang="zh-CN" sz="1400" b="1">
                    <a:latin typeface="宋体" pitchFamily="2" charset="-122"/>
                  </a:rPr>
                  <a:t>1997</a:t>
                </a:r>
                <a:endParaRPr lang="en-US" altLang="zh-CN" sz="1400">
                  <a:latin typeface="宋体" pitchFamily="2" charset="-122"/>
                </a:endParaRPr>
              </a:p>
            </p:txBody>
          </p:sp>
          <p:cxnSp>
            <p:nvCxnSpPr>
              <p:cNvPr id="126999" name="AutoShape 23"/>
              <p:cNvCxnSpPr>
                <a:cxnSpLocks noChangeShapeType="1"/>
                <a:endCxn id="127001" idx="2"/>
              </p:cNvCxnSpPr>
              <p:nvPr/>
            </p:nvCxnSpPr>
            <p:spPr bwMode="auto">
              <a:xfrm flipV="1">
                <a:off x="3608" y="1913"/>
                <a:ext cx="657" cy="471"/>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7000" name="Group 24"/>
            <p:cNvGrpSpPr>
              <a:grpSpLocks/>
            </p:cNvGrpSpPr>
            <p:nvPr/>
          </p:nvGrpSpPr>
          <p:grpSpPr bwMode="auto">
            <a:xfrm>
              <a:off x="3833" y="1525"/>
              <a:ext cx="864" cy="621"/>
              <a:chOff x="3833" y="1529"/>
              <a:chExt cx="864" cy="621"/>
            </a:xfrm>
          </p:grpSpPr>
          <p:sp>
            <p:nvSpPr>
              <p:cNvPr id="127001" name="Rectangle 25"/>
              <p:cNvSpPr>
                <a:spLocks noChangeArrowheads="1"/>
              </p:cNvSpPr>
              <p:nvPr/>
            </p:nvSpPr>
            <p:spPr bwMode="auto">
              <a:xfrm>
                <a:off x="3833" y="1529"/>
                <a:ext cx="864" cy="384"/>
              </a:xfrm>
              <a:prstGeom prst="rect">
                <a:avLst/>
              </a:prstGeom>
              <a:solidFill>
                <a:srgbClr val="FF66FF"/>
              </a:solidFill>
              <a:ln w="12700">
                <a:miter lim="800000"/>
                <a:headEnd/>
                <a:tailEnd/>
              </a:ln>
              <a:effectLst/>
              <a:scene3d>
                <a:camera prst="legacyObliqueTopRight"/>
                <a:lightRig rig="legacyFlat3" dir="b"/>
              </a:scene3d>
              <a:sp3d extrusionH="430200" prstMaterial="legacyMatte">
                <a:bevelT w="13500" h="13500" prst="angle"/>
                <a:bevelB w="13500" h="13500" prst="angle"/>
                <a:extrusionClr>
                  <a:srgbClr val="FF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flatTx/>
              </a:bodyPr>
              <a:lstStyle/>
              <a:p>
                <a:pPr algn="ctr" eaLnBrk="0" hangingPunct="0"/>
                <a:r>
                  <a:rPr lang="en-US" altLang="zh-CN" sz="1400" b="1">
                    <a:solidFill>
                      <a:schemeClr val="bg1"/>
                    </a:solidFill>
                    <a:latin typeface="宋体" pitchFamily="2" charset="-122"/>
                  </a:rPr>
                  <a:t>UML</a:t>
                </a:r>
              </a:p>
              <a:p>
                <a:pPr algn="ctr" eaLnBrk="0" hangingPunct="0"/>
                <a:r>
                  <a:rPr lang="en-US" altLang="zh-CN" sz="1400" b="1">
                    <a:solidFill>
                      <a:schemeClr val="bg1"/>
                    </a:solidFill>
                    <a:latin typeface="宋体" pitchFamily="2" charset="-122"/>
                  </a:rPr>
                  <a:t>1.4</a:t>
                </a:r>
              </a:p>
            </p:txBody>
          </p:sp>
          <p:sp>
            <p:nvSpPr>
              <p:cNvPr id="127002" name="Text Box 26"/>
              <p:cNvSpPr txBox="1">
                <a:spLocks noChangeArrowheads="1"/>
              </p:cNvSpPr>
              <p:nvPr/>
            </p:nvSpPr>
            <p:spPr bwMode="auto">
              <a:xfrm>
                <a:off x="3986" y="1963"/>
                <a:ext cx="399"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spAutoFit/>
              </a:bodyPr>
              <a:lstStyle/>
              <a:p>
                <a:pPr algn="ctr" eaLnBrk="0" hangingPunct="0"/>
                <a:r>
                  <a:rPr lang="en-US" altLang="zh-CN" sz="1400" b="1">
                    <a:latin typeface="宋体" pitchFamily="2" charset="-122"/>
                  </a:rPr>
                  <a:t> 2000</a:t>
                </a:r>
                <a:endParaRPr lang="en-US" altLang="zh-CN" sz="1400">
                  <a:latin typeface="宋体" pitchFamily="2" charset="-122"/>
                </a:endParaRPr>
              </a:p>
            </p:txBody>
          </p:sp>
        </p:grpSp>
        <p:sp>
          <p:nvSpPr>
            <p:cNvPr id="127003" name="Rectangle 27"/>
            <p:cNvSpPr>
              <a:spLocks noChangeArrowheads="1"/>
            </p:cNvSpPr>
            <p:nvPr/>
          </p:nvSpPr>
          <p:spPr bwMode="auto">
            <a:xfrm>
              <a:off x="4694" y="2523"/>
              <a:ext cx="864" cy="384"/>
            </a:xfrm>
            <a:prstGeom prst="rect">
              <a:avLst/>
            </a:prstGeom>
            <a:solidFill>
              <a:schemeClr val="accent1"/>
            </a:solidFill>
            <a:ln w="12700">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flatTx/>
            </a:bodyPr>
            <a:lstStyle/>
            <a:p>
              <a:pPr algn="ctr" eaLnBrk="0" hangingPunct="0"/>
              <a:r>
                <a:rPr lang="en-US" altLang="zh-CN" sz="1400" b="1">
                  <a:latin typeface="宋体" pitchFamily="2" charset="-122"/>
                </a:rPr>
                <a:t>UML</a:t>
              </a:r>
            </a:p>
            <a:p>
              <a:pPr algn="ctr" eaLnBrk="0" hangingPunct="0"/>
              <a:r>
                <a:rPr lang="en-US" altLang="zh-CN" sz="1400" b="1">
                  <a:latin typeface="宋体" pitchFamily="2" charset="-122"/>
                </a:rPr>
                <a:t>2.0</a:t>
              </a:r>
            </a:p>
          </p:txBody>
        </p:sp>
        <p:sp>
          <p:nvSpPr>
            <p:cNvPr id="127004" name="Text Box 28"/>
            <p:cNvSpPr txBox="1">
              <a:spLocks noChangeArrowheads="1"/>
            </p:cNvSpPr>
            <p:nvPr/>
          </p:nvSpPr>
          <p:spPr bwMode="auto">
            <a:xfrm>
              <a:off x="4876" y="2958"/>
              <a:ext cx="34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spAutoFit/>
            </a:bodyPr>
            <a:lstStyle/>
            <a:p>
              <a:pPr algn="ctr" eaLnBrk="0" hangingPunct="0"/>
              <a:r>
                <a:rPr lang="en-US" altLang="zh-CN" sz="1400" b="1">
                  <a:latin typeface="宋体" pitchFamily="2" charset="-122"/>
                </a:rPr>
                <a:t>2001</a:t>
              </a:r>
              <a:endParaRPr lang="en-US" altLang="zh-CN" sz="1400">
                <a:latin typeface="宋体" pitchFamily="2" charset="-122"/>
              </a:endParaRPr>
            </a:p>
          </p:txBody>
        </p:sp>
        <p:cxnSp>
          <p:nvCxnSpPr>
            <p:cNvPr id="127005" name="AutoShape 29"/>
            <p:cNvCxnSpPr>
              <a:cxnSpLocks noChangeShapeType="1"/>
              <a:endCxn id="127003" idx="0"/>
            </p:cNvCxnSpPr>
            <p:nvPr/>
          </p:nvCxnSpPr>
          <p:spPr bwMode="auto">
            <a:xfrm>
              <a:off x="4740" y="1623"/>
              <a:ext cx="386" cy="900"/>
            </a:xfrm>
            <a:prstGeom prst="straightConnector1">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a:t>系统需求（学生注册）</a:t>
            </a:r>
          </a:p>
        </p:txBody>
      </p:sp>
      <p:sp>
        <p:nvSpPr>
          <p:cNvPr id="128003" name="Rectangle 3"/>
          <p:cNvSpPr>
            <a:spLocks noGrp="1" noChangeArrowheads="1"/>
          </p:cNvSpPr>
          <p:nvPr>
            <p:ph type="body" idx="1"/>
          </p:nvPr>
        </p:nvSpPr>
        <p:spPr/>
        <p:txBody>
          <a:bodyPr/>
          <a:lstStyle/>
          <a:p>
            <a:r>
              <a:rPr lang="zh-CN" altLang="en-US"/>
              <a:t>管理员按照学校计划预先设置课程</a:t>
            </a:r>
          </a:p>
          <a:p>
            <a:r>
              <a:rPr lang="zh-CN" altLang="en-US"/>
              <a:t>学生可以通过该系统选择课程。</a:t>
            </a:r>
          </a:p>
          <a:p>
            <a:r>
              <a:rPr lang="zh-CN" altLang="en-US"/>
              <a:t>学生选好课程以后财务系统可以发费用清单给学生。</a:t>
            </a:r>
          </a:p>
          <a:p>
            <a:r>
              <a:rPr lang="zh-CN" altLang="en-US"/>
              <a:t>学生可以增删选择的课程。</a:t>
            </a:r>
          </a:p>
          <a:p>
            <a:r>
              <a:rPr lang="zh-CN" altLang="en-US"/>
              <a:t>教授可以获得自己课程的名单。</a:t>
            </a:r>
          </a:p>
          <a:p>
            <a:r>
              <a:rPr lang="zh-CN" altLang="en-US"/>
              <a:t>所有角色都必须经过登陆。</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930275"/>
            <a:ext cx="8229600" cy="487363"/>
          </a:xfrm>
        </p:spPr>
        <p:txBody>
          <a:bodyPr/>
          <a:lstStyle/>
          <a:p>
            <a:r>
              <a:rPr lang="zh-CN" altLang="en-US" sz="4600">
                <a:solidFill>
                  <a:schemeClr val="tx1"/>
                </a:solidFill>
              </a:rPr>
              <a:t>用</a:t>
            </a:r>
            <a:r>
              <a:rPr lang="en-US" altLang="en-GB" sz="4600">
                <a:solidFill>
                  <a:schemeClr val="tx1"/>
                </a:solidFill>
              </a:rPr>
              <a:t>例图</a:t>
            </a:r>
            <a:r>
              <a:rPr lang="zh-CN" altLang="en-US" sz="4600">
                <a:solidFill>
                  <a:schemeClr val="tx1"/>
                </a:solidFill>
              </a:rPr>
              <a:t>图元（角色）</a:t>
            </a:r>
          </a:p>
        </p:txBody>
      </p:sp>
      <p:sp>
        <p:nvSpPr>
          <p:cNvPr id="129027" name="Rectangle 3"/>
          <p:cNvSpPr>
            <a:spLocks noGrp="1" noChangeArrowheads="1"/>
          </p:cNvSpPr>
          <p:nvPr>
            <p:ph type="body" sz="half" idx="1"/>
          </p:nvPr>
        </p:nvSpPr>
        <p:spPr>
          <a:xfrm>
            <a:off x="457200" y="1600200"/>
            <a:ext cx="7823200" cy="4525963"/>
          </a:xfrm>
        </p:spPr>
        <p:txBody>
          <a:bodyPr/>
          <a:lstStyle/>
          <a:p>
            <a:r>
              <a:rPr lang="zh-CN" altLang="en-US" sz="2800"/>
              <a:t>角色</a:t>
            </a:r>
            <a:endParaRPr lang="zh-CN" altLang="en-US" sz="3300"/>
          </a:p>
          <a:p>
            <a:pPr>
              <a:buFontTx/>
              <a:buNone/>
            </a:pPr>
            <a:endParaRPr lang="zh-CN" altLang="en-US" sz="3300"/>
          </a:p>
          <a:p>
            <a:pPr>
              <a:buFontTx/>
              <a:buNone/>
            </a:pPr>
            <a:endParaRPr lang="zh-CN" altLang="en-US" sz="2800"/>
          </a:p>
          <a:p>
            <a:pPr>
              <a:buFontTx/>
              <a:buNone/>
            </a:pPr>
            <a:endParaRPr lang="zh-CN" altLang="en-US" sz="2800"/>
          </a:p>
          <a:p>
            <a:pPr>
              <a:buFontTx/>
              <a:buNone/>
            </a:pPr>
            <a:endParaRPr lang="zh-CN" altLang="en-US" sz="2800"/>
          </a:p>
          <a:p>
            <a:pPr>
              <a:buFontTx/>
              <a:buNone/>
            </a:pPr>
            <a:r>
              <a:rPr lang="en-GB" altLang="en-US" sz="3600"/>
              <a:t>   </a:t>
            </a:r>
            <a:endParaRPr lang="en-GB" altLang="zh-CN" sz="3600"/>
          </a:p>
          <a:p>
            <a:pPr>
              <a:buFontTx/>
              <a:buNone/>
            </a:pPr>
            <a:r>
              <a:rPr lang="zh-CN" altLang="en-GB" sz="2800"/>
              <a:t>有两种符号表示。</a:t>
            </a:r>
            <a:endParaRPr lang="zh-CN" altLang="en-US" sz="3600"/>
          </a:p>
        </p:txBody>
      </p:sp>
      <p:grpSp>
        <p:nvGrpSpPr>
          <p:cNvPr id="129028" name="Group 4"/>
          <p:cNvGrpSpPr>
            <a:grpSpLocks/>
          </p:cNvGrpSpPr>
          <p:nvPr/>
        </p:nvGrpSpPr>
        <p:grpSpPr bwMode="auto">
          <a:xfrm>
            <a:off x="1979613" y="2565400"/>
            <a:ext cx="1727200" cy="2027238"/>
            <a:chOff x="2381" y="1472"/>
            <a:chExt cx="1088" cy="1277"/>
          </a:xfrm>
        </p:grpSpPr>
        <p:grpSp>
          <p:nvGrpSpPr>
            <p:cNvPr id="129029" name="Group 5"/>
            <p:cNvGrpSpPr>
              <a:grpSpLocks/>
            </p:cNvGrpSpPr>
            <p:nvPr/>
          </p:nvGrpSpPr>
          <p:grpSpPr bwMode="auto">
            <a:xfrm>
              <a:off x="2426" y="1472"/>
              <a:ext cx="908" cy="1006"/>
              <a:chOff x="2426" y="1472"/>
              <a:chExt cx="908" cy="1006"/>
            </a:xfrm>
          </p:grpSpPr>
          <p:sp>
            <p:nvSpPr>
              <p:cNvPr id="129030" name="Oval 6"/>
              <p:cNvSpPr>
                <a:spLocks noChangeArrowheads="1"/>
              </p:cNvSpPr>
              <p:nvPr/>
            </p:nvSpPr>
            <p:spPr bwMode="auto">
              <a:xfrm>
                <a:off x="2685" y="1472"/>
                <a:ext cx="408" cy="31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031" name="Line 7"/>
              <p:cNvSpPr>
                <a:spLocks noChangeShapeType="1"/>
              </p:cNvSpPr>
              <p:nvPr/>
            </p:nvSpPr>
            <p:spPr bwMode="auto">
              <a:xfrm>
                <a:off x="2426" y="1888"/>
                <a:ext cx="90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2" name="Line 8"/>
              <p:cNvSpPr>
                <a:spLocks noChangeShapeType="1"/>
              </p:cNvSpPr>
              <p:nvPr/>
            </p:nvSpPr>
            <p:spPr bwMode="auto">
              <a:xfrm>
                <a:off x="2880" y="1789"/>
                <a:ext cx="0" cy="45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3" name="Line 9"/>
              <p:cNvSpPr>
                <a:spLocks noChangeShapeType="1"/>
              </p:cNvSpPr>
              <p:nvPr/>
            </p:nvSpPr>
            <p:spPr bwMode="auto">
              <a:xfrm flipH="1">
                <a:off x="2653" y="2251"/>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4" name="Line 10"/>
              <p:cNvSpPr>
                <a:spLocks noChangeShapeType="1"/>
              </p:cNvSpPr>
              <p:nvPr/>
            </p:nvSpPr>
            <p:spPr bwMode="auto">
              <a:xfrm>
                <a:off x="2880" y="2251"/>
                <a:ext cx="227" cy="22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9035" name="Rectangle 11"/>
            <p:cNvSpPr>
              <a:spLocks noChangeArrowheads="1"/>
            </p:cNvSpPr>
            <p:nvPr/>
          </p:nvSpPr>
          <p:spPr bwMode="auto">
            <a:xfrm>
              <a:off x="2381" y="2523"/>
              <a:ext cx="108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lstStyle/>
            <a:p>
              <a:pPr algn="ctr"/>
              <a:r>
                <a:rPr lang="zh-CN" altLang="en-US">
                  <a:latin typeface="Tahoma" pitchFamily="34" charset="0"/>
                </a:rPr>
                <a:t>角色名称</a:t>
              </a:r>
            </a:p>
          </p:txBody>
        </p:sp>
      </p:grpSp>
      <p:sp>
        <p:nvSpPr>
          <p:cNvPr id="129036" name="Rectangle 12"/>
          <p:cNvSpPr>
            <a:spLocks noChangeArrowheads="1"/>
          </p:cNvSpPr>
          <p:nvPr/>
        </p:nvSpPr>
        <p:spPr bwMode="auto">
          <a:xfrm>
            <a:off x="5292725" y="2492375"/>
            <a:ext cx="1943100" cy="18002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lstStyle/>
          <a:p>
            <a:pPr algn="ctr"/>
            <a:r>
              <a:rPr lang="en-US" altLang="zh-CN">
                <a:latin typeface="Tahoma" pitchFamily="34" charset="0"/>
              </a:rPr>
              <a:t>&lt;&lt;</a:t>
            </a:r>
            <a:r>
              <a:rPr lang="zh-CN" altLang="en-US">
                <a:latin typeface="Tahoma" pitchFamily="34" charset="0"/>
              </a:rPr>
              <a:t>角色</a:t>
            </a:r>
            <a:r>
              <a:rPr lang="en-US" altLang="zh-CN">
                <a:latin typeface="Tahoma" pitchFamily="34" charset="0"/>
              </a:rPr>
              <a:t>&gt;&gt;</a:t>
            </a:r>
            <a:br>
              <a:rPr lang="en-US" altLang="zh-CN">
                <a:latin typeface="Tahoma" pitchFamily="34" charset="0"/>
              </a:rPr>
            </a:br>
            <a:r>
              <a:rPr lang="en-US" altLang="zh-CN">
                <a:latin typeface="Tahoma" pitchFamily="34" charset="0"/>
              </a:rPr>
              <a:t/>
            </a:r>
            <a:br>
              <a:rPr lang="en-US" altLang="zh-CN">
                <a:latin typeface="Tahoma" pitchFamily="34" charset="0"/>
              </a:rPr>
            </a:br>
            <a:r>
              <a:rPr lang="zh-CN" altLang="en-US">
                <a:latin typeface="Tahoma" pitchFamily="34" charset="0"/>
              </a:rPr>
              <a:t>角色名称</a:t>
            </a:r>
          </a:p>
        </p:txBody>
      </p:sp>
      <p:sp>
        <p:nvSpPr>
          <p:cNvPr id="129037" name="Line 13"/>
          <p:cNvSpPr>
            <a:spLocks noChangeShapeType="1"/>
          </p:cNvSpPr>
          <p:nvPr/>
        </p:nvSpPr>
        <p:spPr bwMode="auto">
          <a:xfrm>
            <a:off x="5292725" y="3357563"/>
            <a:ext cx="19431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en-US">
                <a:solidFill>
                  <a:schemeClr val="tx1"/>
                </a:solidFill>
              </a:rPr>
              <a:t>用例图图元（用例）</a:t>
            </a:r>
          </a:p>
        </p:txBody>
      </p:sp>
      <p:sp>
        <p:nvSpPr>
          <p:cNvPr id="130051" name="Rectangle 3"/>
          <p:cNvSpPr>
            <a:spLocks noGrp="1" noChangeArrowheads="1"/>
          </p:cNvSpPr>
          <p:nvPr>
            <p:ph type="body" sz="half" idx="1"/>
          </p:nvPr>
        </p:nvSpPr>
        <p:spPr>
          <a:xfrm>
            <a:off x="1219200" y="2133600"/>
            <a:ext cx="7600950" cy="4038600"/>
          </a:xfrm>
        </p:spPr>
        <p:txBody>
          <a:bodyPr/>
          <a:lstStyle/>
          <a:p>
            <a:r>
              <a:rPr lang="zh-CN" altLang="en-US" sz="3600"/>
              <a:t>用例</a:t>
            </a:r>
          </a:p>
          <a:p>
            <a:endParaRPr lang="zh-CN" altLang="en-US" sz="3600"/>
          </a:p>
          <a:p>
            <a:pPr>
              <a:buFontTx/>
              <a:buNone/>
            </a:pPr>
            <a:endParaRPr lang="zh-CN" altLang="en-US" sz="2800"/>
          </a:p>
          <a:p>
            <a:pPr>
              <a:buFontTx/>
              <a:buNone/>
            </a:pPr>
            <a:endParaRPr lang="zh-CN" altLang="en-US" sz="2800"/>
          </a:p>
          <a:p>
            <a:pPr>
              <a:buFontTx/>
              <a:buNone/>
            </a:pPr>
            <a:endParaRPr lang="zh-CN" altLang="en-US" sz="2800"/>
          </a:p>
          <a:p>
            <a:pPr>
              <a:buFontTx/>
              <a:buNone/>
            </a:pPr>
            <a:endParaRPr lang="en-GB" altLang="en-US" sz="2800"/>
          </a:p>
          <a:p>
            <a:pPr>
              <a:buFontTx/>
              <a:buNone/>
            </a:pPr>
            <a:r>
              <a:rPr lang="en-GB" altLang="en-US" sz="2800"/>
              <a:t>实</a:t>
            </a:r>
            <a:r>
              <a:rPr lang="zh-CN" altLang="en-US" sz="2800"/>
              <a:t>线</a:t>
            </a:r>
            <a:r>
              <a:rPr lang="en-GB" altLang="en-US" sz="2800"/>
              <a:t>椭圆表示</a:t>
            </a:r>
            <a:r>
              <a:rPr lang="zh-CN" altLang="en-GB" sz="2800"/>
              <a:t>用</a:t>
            </a:r>
            <a:r>
              <a:rPr lang="en-GB" altLang="en-US" sz="2800"/>
              <a:t>例</a:t>
            </a:r>
            <a:r>
              <a:rPr lang="en-GB" altLang="zh-CN" sz="2800"/>
              <a:t>，</a:t>
            </a:r>
            <a:r>
              <a:rPr lang="zh-CN" altLang="en-GB" sz="2800"/>
              <a:t>用例</a:t>
            </a:r>
            <a:r>
              <a:rPr lang="zh-CN" altLang="en-US" sz="2800"/>
              <a:t>名称写在椭圆下面。</a:t>
            </a:r>
            <a:endParaRPr lang="zh-CN" altLang="en-US" sz="3600"/>
          </a:p>
        </p:txBody>
      </p:sp>
      <p:grpSp>
        <p:nvGrpSpPr>
          <p:cNvPr id="130052" name="Group 4"/>
          <p:cNvGrpSpPr>
            <a:grpSpLocks/>
          </p:cNvGrpSpPr>
          <p:nvPr/>
        </p:nvGrpSpPr>
        <p:grpSpPr bwMode="auto">
          <a:xfrm>
            <a:off x="2555875" y="3284538"/>
            <a:ext cx="3598863" cy="1790700"/>
            <a:chOff x="1610" y="2069"/>
            <a:chExt cx="2267" cy="1128"/>
          </a:xfrm>
        </p:grpSpPr>
        <p:sp>
          <p:nvSpPr>
            <p:cNvPr id="130053" name="Oval 5"/>
            <p:cNvSpPr>
              <a:spLocks noChangeArrowheads="1"/>
            </p:cNvSpPr>
            <p:nvPr/>
          </p:nvSpPr>
          <p:spPr bwMode="auto">
            <a:xfrm>
              <a:off x="1610" y="2069"/>
              <a:ext cx="2267" cy="81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1" tIns="45702" rIns="91401" bIns="45702" anchor="ctr"/>
            <a:lstStyle/>
            <a:p>
              <a:pPr algn="ctr"/>
              <a:endParaRPr lang="zh-CN" altLang="zh-CN" sz="2400" b="1">
                <a:latin typeface="Tahoma" pitchFamily="34" charset="0"/>
              </a:endParaRPr>
            </a:p>
          </p:txBody>
        </p:sp>
        <p:sp>
          <p:nvSpPr>
            <p:cNvPr id="130054" name="Text Box 6"/>
            <p:cNvSpPr txBox="1">
              <a:spLocks noChangeArrowheads="1"/>
            </p:cNvSpPr>
            <p:nvPr/>
          </p:nvSpPr>
          <p:spPr bwMode="auto">
            <a:xfrm>
              <a:off x="2109" y="2976"/>
              <a:ext cx="1361"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1" tIns="45702" rIns="91401" bIns="45702">
              <a:spAutoFit/>
            </a:bodyPr>
            <a:lstStyle/>
            <a:p>
              <a:pPr algn="ctr">
                <a:spcBef>
                  <a:spcPct val="50000"/>
                </a:spcBef>
              </a:pPr>
              <a:r>
                <a:rPr lang="zh-CN" altLang="en-US" b="1">
                  <a:latin typeface="Tahoma" pitchFamily="34" charset="0"/>
                </a:rPr>
                <a:t>用例名称</a:t>
              </a:r>
            </a:p>
          </p:txBody>
        </p:sp>
      </p:gr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8730</Words>
  <Application>Microsoft Office PowerPoint</Application>
  <PresentationFormat>全屏显示(4:3)</PresentationFormat>
  <Paragraphs>2013</Paragraphs>
  <Slides>269</Slides>
  <Notes>55</Notes>
  <HiddenSlides>0</HiddenSlides>
  <MMClips>0</MMClips>
  <ScaleCrop>false</ScaleCrop>
  <HeadingPairs>
    <vt:vector size="10" baseType="variant">
      <vt:variant>
        <vt:lpstr>已用的字体</vt:lpstr>
      </vt:variant>
      <vt:variant>
        <vt:i4>20</vt:i4>
      </vt:variant>
      <vt:variant>
        <vt:lpstr>主题</vt:lpstr>
      </vt:variant>
      <vt:variant>
        <vt:i4>1</vt:i4>
      </vt:variant>
      <vt:variant>
        <vt:lpstr>链接</vt:lpstr>
      </vt:variant>
      <vt:variant>
        <vt:i4>4</vt:i4>
      </vt:variant>
      <vt:variant>
        <vt:lpstr>嵌入 OLE 服务器</vt:lpstr>
      </vt:variant>
      <vt:variant>
        <vt:i4>2</vt:i4>
      </vt:variant>
      <vt:variant>
        <vt:lpstr>幻灯片标题</vt:lpstr>
      </vt:variant>
      <vt:variant>
        <vt:i4>269</vt:i4>
      </vt:variant>
    </vt:vector>
  </HeadingPairs>
  <TitlesOfParts>
    <vt:vector size="296" baseType="lpstr">
      <vt:lpstr>Arial</vt:lpstr>
      <vt:lpstr>宋体</vt:lpstr>
      <vt:lpstr>Palatino-Roman</vt:lpstr>
      <vt:lpstr>Times New Roman</vt:lpstr>
      <vt:lpstr>Palatino-Bold</vt:lpstr>
      <vt:lpstr>Tahoma</vt:lpstr>
      <vt:lpstr>_x000c_</vt:lpstr>
      <vt:lpstr>_x000b__x000c_</vt:lpstr>
      <vt:lpstr>Arial Narrow</vt:lpstr>
      <vt:lpstr>黑体</vt:lpstr>
      <vt:lpstr>Wingdings</vt:lpstr>
      <vt:lpstr>Impact</vt:lpstr>
      <vt:lpstr>MS Mincho</vt:lpstr>
      <vt:lpstr>Verdana</vt:lpstr>
      <vt:lpstr>楷体_GB2312</vt:lpstr>
      <vt:lpstr>华文中宋</vt:lpstr>
      <vt:lpstr>Monotype Sorts</vt:lpstr>
      <vt:lpstr>Symbol</vt:lpstr>
      <vt:lpstr>方正姚体</vt:lpstr>
      <vt:lpstr>Helvetica</vt:lpstr>
      <vt:lpstr>默认设计模板</vt:lpstr>
      <vt:lpstr>C:\Users\Rose Demo\RegisterSystem.mdl\100%0,0x1943,1490#INTDGRM:\40E0141E028D\40E0218B02C6</vt:lpstr>
      <vt:lpstr>C:\Users\Rose Demo\RegisterSystem.mdl\100%0,0x1943,1553#OBJDGRM:\40E0141E028D\40E02BA002A0</vt:lpstr>
      <vt:lpstr>C:\Users\Rose Demo\RegisterSystem.mdl\100%0,0x2834,1553#STATDGRM:\40E0141E028D\40E02D5700A2\40E02D570156</vt:lpstr>
      <vt:lpstr>C:\Users\Rose Demo\RegisterSystem.mdl\100%0,0x2337,1731#ACTDGRM:\40E0141E028D\40E0BBD501FC\40E0BBE403C0\40E0BBE403CA</vt:lpstr>
      <vt:lpstr>位图图像</vt:lpstr>
      <vt:lpstr>Microsoft Clip Gallery</vt:lpstr>
      <vt:lpstr>第一章  </vt:lpstr>
      <vt:lpstr>本章要点</vt:lpstr>
      <vt:lpstr>工程是什么？</vt:lpstr>
      <vt:lpstr>软件发展与软件工程起源</vt:lpstr>
      <vt:lpstr>软件工程与建筑工程的对比</vt:lpstr>
      <vt:lpstr>工程策略</vt:lpstr>
      <vt:lpstr>分而治之</vt:lpstr>
      <vt:lpstr>复用</vt:lpstr>
      <vt:lpstr>软件开发的发展与变化 </vt:lpstr>
      <vt:lpstr>软件开发的发展与变化</vt:lpstr>
      <vt:lpstr>软件工程的目标</vt:lpstr>
      <vt:lpstr>软件工程的四项基本原则 </vt:lpstr>
      <vt:lpstr>软件工程准则</vt:lpstr>
      <vt:lpstr>软件工程的要素 </vt:lpstr>
      <vt:lpstr>软件工程的组成</vt:lpstr>
      <vt:lpstr>瀑布模型</vt:lpstr>
      <vt:lpstr>瀑布模型  continue</vt:lpstr>
      <vt:lpstr>阶段任务、结果及人员 </vt:lpstr>
      <vt:lpstr>瀑布模型特征 </vt:lpstr>
      <vt:lpstr>瀑布模型各个阶段概述</vt:lpstr>
      <vt:lpstr>可行性分析</vt:lpstr>
      <vt:lpstr>需求分析</vt:lpstr>
      <vt:lpstr>概要设计</vt:lpstr>
      <vt:lpstr>详细设计</vt:lpstr>
      <vt:lpstr>编码</vt:lpstr>
      <vt:lpstr>测试</vt:lpstr>
      <vt:lpstr>部署</vt:lpstr>
      <vt:lpstr>维护</vt:lpstr>
      <vt:lpstr>影响维护成本的因素</vt:lpstr>
      <vt:lpstr>瀑布模型的优点 </vt:lpstr>
      <vt:lpstr>瀑布模型的缺点</vt:lpstr>
      <vt:lpstr>演化模型</vt:lpstr>
      <vt:lpstr>迭代模型</vt:lpstr>
      <vt:lpstr>迭代模型 continue</vt:lpstr>
      <vt:lpstr>迭代模型 continue</vt:lpstr>
      <vt:lpstr>迭代的优点</vt:lpstr>
      <vt:lpstr>迭代模型和瀑布模型的差别</vt:lpstr>
      <vt:lpstr>迭代模型和瀑布模型的差别</vt:lpstr>
      <vt:lpstr>统一软件过程RUP模型 </vt:lpstr>
      <vt:lpstr>RUP中的软件生命周期</vt:lpstr>
      <vt:lpstr>RUP模型的优缺点 </vt:lpstr>
      <vt:lpstr>第二章  </vt:lpstr>
      <vt:lpstr>本章要点</vt:lpstr>
      <vt:lpstr>成功的软件项目有多少？</vt:lpstr>
      <vt:lpstr>为什么失败？</vt:lpstr>
      <vt:lpstr>项目管理</vt:lpstr>
      <vt:lpstr>项目管理三角形</vt:lpstr>
      <vt:lpstr>项目轮廓定义</vt:lpstr>
      <vt:lpstr>项目计划要素</vt:lpstr>
      <vt:lpstr>任务相关性</vt:lpstr>
      <vt:lpstr>任务相关性</vt:lpstr>
      <vt:lpstr>工作分解结构</vt:lpstr>
      <vt:lpstr>WBS代码列</vt:lpstr>
      <vt:lpstr>Project 中创建项目计划文档</vt:lpstr>
      <vt:lpstr>任务相关操作</vt:lpstr>
      <vt:lpstr>工时计算公式</vt:lpstr>
      <vt:lpstr>详细甘特图</vt:lpstr>
      <vt:lpstr>关键路径</vt:lpstr>
      <vt:lpstr>最早/晚完成日期</vt:lpstr>
      <vt:lpstr>关键任务/时差</vt:lpstr>
      <vt:lpstr>关键任务/时差 continue</vt:lpstr>
      <vt:lpstr>关键路径显示项目的内容</vt:lpstr>
      <vt:lpstr>任务节点表示</vt:lpstr>
      <vt:lpstr>网络初始状态</vt:lpstr>
      <vt:lpstr>计算工期</vt:lpstr>
      <vt:lpstr>计算最早开始时间和最早结束时间</vt:lpstr>
      <vt:lpstr>计算最晚开始时间和最晚结束时间</vt:lpstr>
      <vt:lpstr>计算时差</vt:lpstr>
      <vt:lpstr>关键任务实例</vt:lpstr>
      <vt:lpstr>如何缩短关键路径</vt:lpstr>
      <vt:lpstr>第三章  </vt:lpstr>
      <vt:lpstr>本章要点</vt:lpstr>
      <vt:lpstr>什么是MSF</vt:lpstr>
      <vt:lpstr>程序员眼中的MSF三个核心</vt:lpstr>
      <vt:lpstr>三种模型的关系</vt:lpstr>
      <vt:lpstr>组队原则</vt:lpstr>
      <vt:lpstr>关键概念 </vt:lpstr>
      <vt:lpstr>成功的做法</vt:lpstr>
      <vt:lpstr>组队模型</vt:lpstr>
      <vt:lpstr>角色与目标</vt:lpstr>
      <vt:lpstr>可合并角色表</vt:lpstr>
      <vt:lpstr>案例1：角色合并了的小团队</vt:lpstr>
      <vt:lpstr>案例2：大项目的功能团队</vt:lpstr>
      <vt:lpstr>案例3：一个微软的开发小组示例</vt:lpstr>
      <vt:lpstr>案例4：微软的项目产品组行政结构图</vt:lpstr>
      <vt:lpstr>过程模型 </vt:lpstr>
      <vt:lpstr>构想阶段</vt:lpstr>
      <vt:lpstr>设计阶段</vt:lpstr>
      <vt:lpstr>开发阶段</vt:lpstr>
      <vt:lpstr>稳定阶段</vt:lpstr>
      <vt:lpstr>应用程序模型</vt:lpstr>
      <vt:lpstr>第四章  </vt:lpstr>
      <vt:lpstr>本章要点</vt:lpstr>
      <vt:lpstr>分析、设计、编程</vt:lpstr>
      <vt:lpstr>UML诞生</vt:lpstr>
      <vt:lpstr>UML发展</vt:lpstr>
      <vt:lpstr>系统需求（学生注册）</vt:lpstr>
      <vt:lpstr>用例图图元（角色）</vt:lpstr>
      <vt:lpstr>用例图图元（用例）</vt:lpstr>
      <vt:lpstr>用例图图元（系统边界）</vt:lpstr>
      <vt:lpstr>用例图</vt:lpstr>
      <vt:lpstr>用例之间的关系</vt:lpstr>
      <vt:lpstr>发现类</vt:lpstr>
      <vt:lpstr>发现候选类</vt:lpstr>
      <vt:lpstr>类图</vt:lpstr>
      <vt:lpstr>类图</vt:lpstr>
      <vt:lpstr>关联</vt:lpstr>
      <vt:lpstr>聚合      </vt:lpstr>
      <vt:lpstr>继承</vt:lpstr>
      <vt:lpstr>依赖关系</vt:lpstr>
      <vt:lpstr>类关系图</vt:lpstr>
      <vt:lpstr>抽象类表示</vt:lpstr>
      <vt:lpstr>接口表示</vt:lpstr>
      <vt:lpstr>组件图</vt:lpstr>
      <vt:lpstr>部署图</vt:lpstr>
      <vt:lpstr>第五章  </vt:lpstr>
      <vt:lpstr>本章要点</vt:lpstr>
      <vt:lpstr>动态模型</vt:lpstr>
      <vt:lpstr>交互图</vt:lpstr>
      <vt:lpstr>交互图的关键消息</vt:lpstr>
      <vt:lpstr>消息的类型</vt:lpstr>
      <vt:lpstr>序列图元素</vt:lpstr>
      <vt:lpstr>序列图案例</vt:lpstr>
      <vt:lpstr>序列图组成</vt:lpstr>
      <vt:lpstr>绘制序列图</vt:lpstr>
      <vt:lpstr>协作图元素</vt:lpstr>
      <vt:lpstr>协作图案例</vt:lpstr>
      <vt:lpstr>协作图组成</vt:lpstr>
      <vt:lpstr>绘制协作图</vt:lpstr>
      <vt:lpstr>演化图</vt:lpstr>
      <vt:lpstr>演化图5个要素</vt:lpstr>
      <vt:lpstr>事件类型</vt:lpstr>
      <vt:lpstr>状态和事件</vt:lpstr>
      <vt:lpstr>状态图元素</vt:lpstr>
      <vt:lpstr>状态图案例</vt:lpstr>
      <vt:lpstr>状态图的组成</vt:lpstr>
      <vt:lpstr>状态图绘制</vt:lpstr>
      <vt:lpstr>活动图元素</vt:lpstr>
      <vt:lpstr>活动图案例</vt:lpstr>
      <vt:lpstr>活动图的组成</vt:lpstr>
      <vt:lpstr>活动图绘制</vt:lpstr>
      <vt:lpstr>UML图分类</vt:lpstr>
      <vt:lpstr>第六章  </vt:lpstr>
      <vt:lpstr>内容简介</vt:lpstr>
      <vt:lpstr>设计模式背景知识</vt:lpstr>
      <vt:lpstr>模式的出现 </vt:lpstr>
      <vt:lpstr>软件设计中的模式</vt:lpstr>
      <vt:lpstr>设计模式的定义</vt:lpstr>
      <vt:lpstr>设计模式的种类</vt:lpstr>
      <vt:lpstr>模式讲解思路</vt:lpstr>
      <vt:lpstr>Factory Method案例1</vt:lpstr>
      <vt:lpstr>Factory Method案例2</vt:lpstr>
      <vt:lpstr>Factory Method(工厂方法)</vt:lpstr>
      <vt:lpstr>Factory Method(工厂方法)</vt:lpstr>
      <vt:lpstr>Factory Method原理1</vt:lpstr>
      <vt:lpstr>Factory Method原理2</vt:lpstr>
      <vt:lpstr>Factory Method(工厂方法) 参与者</vt:lpstr>
      <vt:lpstr>Factory Method(工厂方法)</vt:lpstr>
      <vt:lpstr>Abstract Factory案例</vt:lpstr>
      <vt:lpstr>Abstract Factory</vt:lpstr>
      <vt:lpstr>Abstract Factory</vt:lpstr>
      <vt:lpstr>Abstract Factory原理</vt:lpstr>
      <vt:lpstr>Abstract Factory 参与者</vt:lpstr>
      <vt:lpstr>Abstract Factory</vt:lpstr>
      <vt:lpstr>Abstract Factory</vt:lpstr>
      <vt:lpstr>工厂方法及抽象工厂 总结</vt:lpstr>
      <vt:lpstr>Adapter(Object)案例</vt:lpstr>
      <vt:lpstr>Adapter 适配器</vt:lpstr>
      <vt:lpstr>Adapter 适配器</vt:lpstr>
      <vt:lpstr>Adapter(Object)原理</vt:lpstr>
      <vt:lpstr>Adapter(Object)  参与者</vt:lpstr>
      <vt:lpstr>Adapter(Object) </vt:lpstr>
      <vt:lpstr>Adapter(Object) </vt:lpstr>
      <vt:lpstr>Observer</vt:lpstr>
      <vt:lpstr>Observer案例</vt:lpstr>
      <vt:lpstr>Observer案例</vt:lpstr>
      <vt:lpstr>Observer原理</vt:lpstr>
      <vt:lpstr>Observer原理</vt:lpstr>
      <vt:lpstr>Observer参与者</vt:lpstr>
      <vt:lpstr>Observer</vt:lpstr>
      <vt:lpstr>Observer –观察者模式序列图</vt:lpstr>
      <vt:lpstr>MVC</vt:lpstr>
      <vt:lpstr>MVC模式原理图-MVC模式的UML类图</vt:lpstr>
      <vt:lpstr>MVC模式原理图-MVC模式的UML序列图</vt:lpstr>
      <vt:lpstr>MVC关系图</vt:lpstr>
      <vt:lpstr>对MVC关系图的理解</vt:lpstr>
      <vt:lpstr>Iterator(迭代器)</vt:lpstr>
      <vt:lpstr>Iterator(迭代器)</vt:lpstr>
      <vt:lpstr>Iterator(迭代器)案例</vt:lpstr>
      <vt:lpstr>Iterator(迭代器)案例</vt:lpstr>
      <vt:lpstr>Iterator(迭代器)案例</vt:lpstr>
      <vt:lpstr>Iterator(迭代器)原理</vt:lpstr>
      <vt:lpstr>Iterator(迭代器)参与者</vt:lpstr>
      <vt:lpstr>Iterator(迭代器)</vt:lpstr>
      <vt:lpstr>第七章  </vt:lpstr>
      <vt:lpstr>本章要点</vt:lpstr>
      <vt:lpstr>为什么做配置管理</vt:lpstr>
      <vt:lpstr>PowerPoint 演示文稿</vt:lpstr>
      <vt:lpstr>PowerPoint 演示文稿</vt:lpstr>
      <vt:lpstr>什么是软件配置管理</vt:lpstr>
      <vt:lpstr>配置管理的标准定义</vt:lpstr>
      <vt:lpstr>SCM贯穿软件工程整个生命期</vt:lpstr>
      <vt:lpstr>软件配置</vt:lpstr>
      <vt:lpstr>配置管理常规内容</vt:lpstr>
      <vt:lpstr>配置管理逻辑</vt:lpstr>
      <vt:lpstr>配置项粒度</vt:lpstr>
      <vt:lpstr>SCM工具核心功能</vt:lpstr>
      <vt:lpstr>版本控制</vt:lpstr>
      <vt:lpstr>变更控制 </vt:lpstr>
      <vt:lpstr>变更控制规范</vt:lpstr>
      <vt:lpstr>变更机制</vt:lpstr>
      <vt:lpstr>配置控制</vt:lpstr>
      <vt:lpstr>软件配置审核的内容 </vt:lpstr>
      <vt:lpstr>基线</vt:lpstr>
      <vt:lpstr>基线的定义</vt:lpstr>
      <vt:lpstr>状态报告</vt:lpstr>
      <vt:lpstr>配置审计</vt:lpstr>
      <vt:lpstr>检入检出（CICO）</vt:lpstr>
      <vt:lpstr>CICO模型</vt:lpstr>
      <vt:lpstr>第八章  </vt:lpstr>
      <vt:lpstr>本章要点</vt:lpstr>
      <vt:lpstr>软件配置管理的工具支持 </vt:lpstr>
      <vt:lpstr> CVS</vt:lpstr>
      <vt:lpstr>WinCVS</vt:lpstr>
      <vt:lpstr>CVS的使用</vt:lpstr>
      <vt:lpstr>CVS术语</vt:lpstr>
      <vt:lpstr>配置CVSNT</vt:lpstr>
      <vt:lpstr>WinCVS登陆</vt:lpstr>
      <vt:lpstr>WinCVS操作</vt:lpstr>
      <vt:lpstr>Import Module</vt:lpstr>
      <vt:lpstr>Checkout module</vt:lpstr>
      <vt:lpstr>Update selection</vt:lpstr>
      <vt:lpstr>View Selection</vt:lpstr>
      <vt:lpstr>Graph Selection</vt:lpstr>
      <vt:lpstr>Commit selection</vt:lpstr>
      <vt:lpstr>WinCVS高级版本控制技术</vt:lpstr>
      <vt:lpstr>标签</vt:lpstr>
      <vt:lpstr>版本分支</vt:lpstr>
      <vt:lpstr>第九章  </vt:lpstr>
      <vt:lpstr>本章要点</vt:lpstr>
      <vt:lpstr>PowerPoint 演示文稿</vt:lpstr>
      <vt:lpstr>PowerPoint 演示文稿</vt:lpstr>
      <vt:lpstr>PowerPoint 演示文稿</vt:lpstr>
      <vt:lpstr>PowerPoint 演示文稿</vt:lpstr>
      <vt:lpstr>软件缺陷的来源</vt:lpstr>
      <vt:lpstr>总体分类</vt:lpstr>
      <vt:lpstr>PowerPoint 演示文稿</vt:lpstr>
      <vt:lpstr>PowerPoint 演示文稿</vt:lpstr>
      <vt:lpstr>PowerPoint 演示文稿</vt:lpstr>
      <vt:lpstr>PowerPoint 演示文稿</vt:lpstr>
      <vt:lpstr>PowerPoint 演示文稿</vt:lpstr>
      <vt:lpstr>几种单元测试方法 </vt:lpstr>
      <vt:lpstr>PowerPoint 演示文稿</vt:lpstr>
      <vt:lpstr>PowerPoint 演示文稿</vt:lpstr>
      <vt:lpstr>测试文档</vt:lpstr>
      <vt:lpstr>第十章  </vt:lpstr>
      <vt:lpstr>内容简介</vt:lpstr>
      <vt:lpstr>JUnit是什么？</vt:lpstr>
      <vt:lpstr>JUnit与XP</vt:lpstr>
      <vt:lpstr>用TestCase测试一个类</vt:lpstr>
      <vt:lpstr>新建JBuilder 项目</vt:lpstr>
      <vt:lpstr>给项目添加一个新类</vt:lpstr>
      <vt:lpstr>创建测试用例 </vt:lpstr>
      <vt:lpstr>执行测试用例</vt:lpstr>
      <vt:lpstr>TestRunner</vt:lpstr>
      <vt:lpstr>TestCase 原理</vt:lpstr>
      <vt:lpstr>用TestSuite一次测试多各类</vt:lpstr>
      <vt:lpstr>TestSuite原理</vt:lpstr>
      <vt:lpstr>JUnit基本框架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lcx</dc:creator>
  <cp:lastModifiedBy>wangyun</cp:lastModifiedBy>
  <cp:revision>2</cp:revision>
  <cp:lastPrinted>1601-01-01T00:00:00Z</cp:lastPrinted>
  <dcterms:created xsi:type="dcterms:W3CDTF">2010-12-04T01:22:56Z</dcterms:created>
  <dcterms:modified xsi:type="dcterms:W3CDTF">2010-12-12T10:23:46Z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