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2"/>
    <p:sldId id="273" r:id="rId3"/>
    <p:sldId id="289" r:id="rId4"/>
    <p:sldId id="290" r:id="rId5"/>
    <p:sldId id="292" r:id="rId6"/>
    <p:sldId id="311"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7" r:id="rId20"/>
    <p:sldId id="306" r:id="rId21"/>
    <p:sldId id="305" r:id="rId22"/>
    <p:sldId id="308" r:id="rId23"/>
    <p:sldId id="310" r:id="rId24"/>
    <p:sldId id="309" r:id="rId25"/>
    <p:sldId id="269"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p15:clr>
            <a:srgbClr val="A4A3A4"/>
          </p15:clr>
        </p15:guide>
        <p15:guide id="2" pos="6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9CE2"/>
    <a:srgbClr val="0F81BD"/>
    <a:srgbClr val="7DA84D"/>
    <a:srgbClr val="D9D9D9"/>
    <a:srgbClr val="0F74AB"/>
    <a:srgbClr val="727171"/>
    <a:srgbClr val="129EE3"/>
    <a:srgbClr val="129BE0"/>
    <a:srgbClr val="11A2E6"/>
    <a:srgbClr val="155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1" d="100"/>
          <a:sy n="71" d="100"/>
        </p:scale>
        <p:origin x="576" y="60"/>
      </p:cViewPr>
      <p:guideLst>
        <p:guide orient="horz" pos="4110"/>
        <p:guide pos="6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横琴人寿ppt模板">
    <p:bg>
      <p:bgPr>
        <a:blipFill rotWithShape="1">
          <a:blip r:embed="rId2">
            <a:alphaModFix amt="94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 y="1122680"/>
            <a:ext cx="12192001" cy="2387600"/>
          </a:xfrm>
        </p:spPr>
        <p:txBody>
          <a:bodyPr anchor="b"/>
          <a:lstStyle>
            <a:lvl1pPr algn="ctr">
              <a:defRPr sz="6000" spc="300"/>
            </a:lvl1pPr>
          </a:lstStyle>
          <a:p>
            <a:r>
              <a:rPr lang="zh-CN" altLang="en-US" dirty="0" smtClean="0"/>
              <a:t>请在此处输入标题</a:t>
            </a:r>
            <a:endParaRPr lang="zh-CN" altLang="en-US" dirty="0"/>
          </a:p>
        </p:txBody>
      </p:sp>
      <p:sp>
        <p:nvSpPr>
          <p:cNvPr id="4" name="文本占位符 3"/>
          <p:cNvSpPr>
            <a:spLocks noGrp="1"/>
          </p:cNvSpPr>
          <p:nvPr>
            <p:ph type="body" sz="quarter" idx="10" hasCustomPrompt="1"/>
          </p:nvPr>
        </p:nvSpPr>
        <p:spPr>
          <a:xfrm>
            <a:off x="0" y="3932998"/>
            <a:ext cx="12192000" cy="263221"/>
          </a:xfrm>
        </p:spPr>
        <p:txBody>
          <a:bodyPr/>
          <a:lstStyle>
            <a:lvl1pPr algn="ctr">
              <a:defRPr>
                <a:solidFill>
                  <a:schemeClr val="bg1"/>
                </a:solidFill>
                <a:latin typeface="+mn-lt"/>
              </a:defRPr>
            </a:lvl1pPr>
          </a:lstStyle>
          <a:p>
            <a:pPr lvl="0"/>
            <a:r>
              <a:rPr lang="zh-CN" altLang="en-US" dirty="0" smtClean="0"/>
              <a:t>请在此处输入日期</a:t>
            </a:r>
          </a:p>
        </p:txBody>
      </p:sp>
      <p:sp>
        <p:nvSpPr>
          <p:cNvPr id="6" name="内容占位符 5"/>
          <p:cNvSpPr>
            <a:spLocks noGrp="1"/>
          </p:cNvSpPr>
          <p:nvPr>
            <p:ph sz="quarter" idx="11" hasCustomPrompt="1"/>
          </p:nvPr>
        </p:nvSpPr>
        <p:spPr>
          <a:xfrm>
            <a:off x="0" y="4196218"/>
            <a:ext cx="12192000" cy="263048"/>
          </a:xfrm>
        </p:spPr>
        <p:txBody>
          <a:bodyPr/>
          <a:lstStyle>
            <a:lvl1pPr algn="ctr">
              <a:defRPr>
                <a:solidFill>
                  <a:schemeClr val="bg1"/>
                </a:solidFill>
              </a:defRPr>
            </a:lvl1pPr>
          </a:lstStyle>
          <a:p>
            <a:pPr lvl="0"/>
            <a:r>
              <a:rPr lang="zh-CN" altLang="en-US" dirty="0" smtClean="0"/>
              <a:t>请在此处输入部门</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blipFill rotWithShape="1">
          <a:blip r:embed="rId2">
            <a:alphaModFix amt="94000"/>
          </a:blip>
          <a:stretch>
            <a:fillRect/>
          </a:stretch>
        </a:blipFill>
        <a:effectLst/>
      </p:bgPr>
    </p:bg>
    <p:spTree>
      <p:nvGrpSpPr>
        <p:cNvPr id="1" name=""/>
        <p:cNvGrpSpPr/>
        <p:nvPr/>
      </p:nvGrpSpPr>
      <p:grpSpPr>
        <a:xfrm>
          <a:off x="0" y="0"/>
          <a:ext cx="0" cy="0"/>
          <a:chOff x="0" y="0"/>
          <a:chExt cx="0" cy="0"/>
        </a:xfrm>
      </p:grpSpPr>
      <p:sp>
        <p:nvSpPr>
          <p:cNvPr id="7" name="文本框 6"/>
          <p:cNvSpPr txBox="1"/>
          <p:nvPr userDrawn="1"/>
        </p:nvSpPr>
        <p:spPr>
          <a:xfrm>
            <a:off x="1493520" y="1390650"/>
            <a:ext cx="2858135" cy="645160"/>
          </a:xfrm>
          <a:prstGeom prst="rect">
            <a:avLst/>
          </a:prstGeom>
          <a:noFill/>
        </p:spPr>
        <p:txBody>
          <a:bodyPr wrap="square" rtlCol="0">
            <a:spAutoFit/>
          </a:bodyPr>
          <a:lstStyle/>
          <a:p>
            <a:r>
              <a:rPr lang="en-US" altLang="zh-CN" sz="3600" dirty="0">
                <a:solidFill>
                  <a:schemeClr val="tx1"/>
                </a:solidFill>
                <a:latin typeface="Arial" panose="020B0604020202020204" pitchFamily="34" charset="0"/>
                <a:ea typeface="PMingLiU" panose="02020500000000000000" charset="-120"/>
              </a:rPr>
              <a:t>CATALOG</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分隔页">
    <p:bg>
      <p:bgPr>
        <a:blipFill rotWithShape="1">
          <a:blip r:embed="rId2">
            <a:alphaModFix amt="94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96390" y="2689860"/>
            <a:ext cx="10515600" cy="1033145"/>
          </a:xfrm>
        </p:spPr>
        <p:txBody>
          <a:bodyPr/>
          <a:lstStyle>
            <a:lvl1pPr>
              <a:defRPr>
                <a:solidFill>
                  <a:schemeClr val="tx1"/>
                </a:solidFill>
                <a:latin typeface="+mj-ea"/>
                <a:ea typeface="+mj-ea"/>
              </a:defRPr>
            </a:lvl1pPr>
          </a:lstStyle>
          <a:p>
            <a:r>
              <a:rPr lang="zh-CN" altLang="en-US" dirty="0" smtClean="0"/>
              <a:t>01 请在此处输入标题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内容页">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smtClean="0"/>
              <a:t>请在此处输入标题</a:t>
            </a:r>
            <a:endParaRPr lang="zh-CN" altLang="en-US" dirty="0"/>
          </a:p>
        </p:txBody>
      </p:sp>
      <p:sp>
        <p:nvSpPr>
          <p:cNvPr id="3" name="内容占位符 2"/>
          <p:cNvSpPr>
            <a:spLocks noGrp="1"/>
          </p:cNvSpPr>
          <p:nvPr>
            <p:ph idx="1" hasCustomPrompt="1"/>
          </p:nvPr>
        </p:nvSpPr>
        <p:spPr/>
        <p:txBody>
          <a:bodyPr>
            <a:normAutofit/>
          </a:bodyPr>
          <a:lstStyle>
            <a:lvl1pPr>
              <a:defRPr sz="18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stStyle>
          <a:p>
            <a:pPr lvl="0"/>
            <a:r>
              <a:rPr lang="zh-CN" altLang="en-US" dirty="0" smtClean="0"/>
              <a:t>请在此处输入内容</a:t>
            </a:r>
          </a:p>
          <a:p>
            <a:pPr lvl="1"/>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尾页">
    <p:bg>
      <p:bgPr>
        <a:blipFill rotWithShape="1">
          <a:blip r:embed="rId2">
            <a:alphaModFix amt="94000"/>
          </a:blip>
          <a:stretch>
            <a:fillRect/>
          </a:stretch>
        </a:blipFill>
        <a:effectLst/>
      </p:bgPr>
    </p:bg>
    <p:spTree>
      <p:nvGrpSpPr>
        <p:cNvPr id="1" name=""/>
        <p:cNvGrpSpPr/>
        <p:nvPr/>
      </p:nvGrpSpPr>
      <p:grpSpPr>
        <a:xfrm>
          <a:off x="0" y="0"/>
          <a:ext cx="0" cy="0"/>
          <a:chOff x="0" y="0"/>
          <a:chExt cx="0" cy="0"/>
        </a:xfrm>
      </p:grpSpPr>
      <p:sp>
        <p:nvSpPr>
          <p:cNvPr id="2" name="文本框 1"/>
          <p:cNvSpPr txBox="1"/>
          <p:nvPr userDrawn="1"/>
        </p:nvSpPr>
        <p:spPr>
          <a:xfrm>
            <a:off x="-13970" y="3919220"/>
            <a:ext cx="12205970" cy="521970"/>
          </a:xfrm>
          <a:prstGeom prst="rect">
            <a:avLst/>
          </a:prstGeom>
          <a:noFill/>
        </p:spPr>
        <p:txBody>
          <a:bodyPr wrap="square" rtlCol="0">
            <a:spAutoFit/>
          </a:bodyPr>
          <a:lstStyle/>
          <a:p>
            <a:pPr algn="ctr"/>
            <a:r>
              <a:rPr lang="en-US" altLang="zh-CN" sz="2800" dirty="0">
                <a:solidFill>
                  <a:srgbClr val="727171"/>
                </a:solidFill>
                <a:latin typeface="Arial" panose="020B0604020202020204" pitchFamily="34" charset="0"/>
              </a:rPr>
              <a:t>THANKS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7">
            <a:alphaModFix amt="94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9835" y="-25052"/>
            <a:ext cx="10515600" cy="828040"/>
          </a:xfrm>
          <a:prstGeom prst="rect">
            <a:avLst/>
          </a:prstGeom>
        </p:spPr>
        <p:txBody>
          <a:bodyPr vert="horz" lIns="91440" tIns="45720" rIns="91440" bIns="45720" rtlCol="0" anchor="ctr">
            <a:normAutofit/>
          </a:bodyPr>
          <a:lstStyle/>
          <a:p>
            <a:r>
              <a:rPr lang="zh-CN" altLang="en-US" dirty="0" smtClean="0"/>
              <a:t>请在此处输入标题</a:t>
            </a:r>
            <a:endParaRPr lang="zh-CN" altLang="en-US" dirty="0"/>
          </a:p>
        </p:txBody>
      </p:sp>
      <p:sp>
        <p:nvSpPr>
          <p:cNvPr id="3" name="文本占位符 2"/>
          <p:cNvSpPr>
            <a:spLocks noGrp="1"/>
          </p:cNvSpPr>
          <p:nvPr>
            <p:ph type="body" idx="1"/>
          </p:nvPr>
        </p:nvSpPr>
        <p:spPr>
          <a:xfrm>
            <a:off x="1219835" y="1547495"/>
            <a:ext cx="10515600" cy="4351338"/>
          </a:xfrm>
          <a:prstGeom prst="rect">
            <a:avLst/>
          </a:prstGeom>
        </p:spPr>
        <p:txBody>
          <a:bodyPr vert="horz" lIns="91440" tIns="45720" rIns="91440" bIns="45720" rtlCol="0">
            <a:normAutofit/>
          </a:bodyPr>
          <a:lstStyle/>
          <a:p>
            <a:pPr lvl="0"/>
            <a:r>
              <a:rPr lang="zh-CN" altLang="en-US" dirty="0"/>
              <a:t>请在此处输入内容</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4.png"/><Relationship Id="rId5" Type="http://schemas.microsoft.com/office/2007/relationships/hdphoto" Target="../media/hdphoto3.wdp"/><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 y="1790700"/>
            <a:ext cx="12192001" cy="1503680"/>
          </a:xfrm>
        </p:spPr>
        <p:txBody>
          <a:bodyPr/>
          <a:lstStyle/>
          <a:p>
            <a:r>
              <a:rPr lang="zh-CN" altLang="en-US" dirty="0" smtClean="0"/>
              <a:t>横琴人寿保全业务培训</a:t>
            </a:r>
            <a:endParaRPr lang="zh-CN" altLang="en-US" dirty="0"/>
          </a:p>
        </p:txBody>
      </p:sp>
      <p:sp>
        <p:nvSpPr>
          <p:cNvPr id="6" name="文本占位符 5"/>
          <p:cNvSpPr>
            <a:spLocks noGrp="1"/>
          </p:cNvSpPr>
          <p:nvPr>
            <p:ph type="body" sz="quarter" idx="10"/>
          </p:nvPr>
        </p:nvSpPr>
        <p:spPr>
          <a:xfrm>
            <a:off x="0" y="3869498"/>
            <a:ext cx="12192000" cy="397702"/>
          </a:xfrm>
        </p:spPr>
        <p:txBody>
          <a:bodyPr>
            <a:normAutofit/>
          </a:bodyPr>
          <a:lstStyle/>
          <a:p>
            <a:r>
              <a:rPr lang="en-US" altLang="zh-CN" dirty="0" smtClean="0"/>
              <a:t>2018.7</a:t>
            </a:r>
            <a:endParaRPr lang="zh-CN" altLang="en-US" dirty="0"/>
          </a:p>
        </p:txBody>
      </p:sp>
      <p:sp>
        <p:nvSpPr>
          <p:cNvPr id="7" name="内容占位符 6"/>
          <p:cNvSpPr>
            <a:spLocks noGrp="1"/>
          </p:cNvSpPr>
          <p:nvPr>
            <p:ph sz="quarter" idx="11"/>
          </p:nvPr>
        </p:nvSpPr>
        <p:spPr>
          <a:xfrm>
            <a:off x="0" y="4183518"/>
            <a:ext cx="12192000" cy="375782"/>
          </a:xfrm>
        </p:spPr>
        <p:txBody>
          <a:bodyPr>
            <a:normAutofit/>
          </a:bodyPr>
          <a:lstStyle/>
          <a:p>
            <a:r>
              <a:rPr lang="zh-CN" altLang="en-US" dirty="0" smtClean="0"/>
              <a:t>信息技术中心</a:t>
            </a:r>
            <a:endParaRPr lang="zh-CN" altLang="en-US" dirty="0"/>
          </a:p>
        </p:txBody>
      </p:sp>
    </p:spTree>
    <p:extLst>
      <p:ext uri="{BB962C8B-B14F-4D97-AF65-F5344CB8AC3E}">
        <p14:creationId xmlns:p14="http://schemas.microsoft.com/office/powerpoint/2010/main" val="3173608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保全基础概念 </a:t>
            </a:r>
            <a:r>
              <a:rPr lang="en-US" altLang="zh-CN" dirty="0" smtClean="0"/>
              <a:t>– </a:t>
            </a:r>
            <a:r>
              <a:rPr lang="zh-CN" altLang="en-US" dirty="0" smtClean="0"/>
              <a:t>保单补发</a:t>
            </a:r>
            <a:endParaRPr lang="zh-CN" altLang="en-US" dirty="0"/>
          </a:p>
        </p:txBody>
      </p:sp>
      <p:sp>
        <p:nvSpPr>
          <p:cNvPr id="4" name="Rectangle 24">
            <a:extLst>
              <a:ext uri="{FF2B5EF4-FFF2-40B4-BE49-F238E27FC236}">
                <a16:creationId xmlns:a16="http://schemas.microsoft.com/office/drawing/2014/main" xmlns="" id="{477CA95A-EABB-490F-BC29-B3324E204218}"/>
              </a:ext>
            </a:extLst>
          </p:cNvPr>
          <p:cNvSpPr/>
          <p:nvPr/>
        </p:nvSpPr>
        <p:spPr>
          <a:xfrm>
            <a:off x="1031577" y="1147037"/>
            <a:ext cx="10062000" cy="900000"/>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183">
            <a:extLst>
              <a:ext uri="{FF2B5EF4-FFF2-40B4-BE49-F238E27FC236}">
                <a16:creationId xmlns:a16="http://schemas.microsoft.com/office/drawing/2014/main" xmlns="" id="{19C641D6-04E8-4942-93E7-616C0D3DBE16}"/>
              </a:ext>
            </a:extLst>
          </p:cNvPr>
          <p:cNvSpPr txBox="1"/>
          <p:nvPr/>
        </p:nvSpPr>
        <p:spPr>
          <a:xfrm>
            <a:off x="1609883" y="992042"/>
            <a:ext cx="1142366" cy="338554"/>
          </a:xfrm>
          <a:prstGeom prst="rect">
            <a:avLst/>
          </a:prstGeom>
          <a:solidFill>
            <a:schemeClr val="bg1"/>
          </a:solidFill>
        </p:spPr>
        <p:txBody>
          <a:bodyPr wrap="square" rtlCol="0">
            <a:spAutoFit/>
          </a:bodyPr>
          <a:lstStyle/>
          <a:p>
            <a:pPr algn="ct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业务场景</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TextBox 172">
            <a:extLst>
              <a:ext uri="{FF2B5EF4-FFF2-40B4-BE49-F238E27FC236}">
                <a16:creationId xmlns:a16="http://schemas.microsoft.com/office/drawing/2014/main" xmlns="" id="{3F2BB15B-5A9A-44DC-B175-86A82CBE4303}"/>
              </a:ext>
            </a:extLst>
          </p:cNvPr>
          <p:cNvSpPr txBox="1"/>
          <p:nvPr/>
        </p:nvSpPr>
        <p:spPr>
          <a:xfrm>
            <a:off x="1080417" y="1433570"/>
            <a:ext cx="9704125" cy="338554"/>
          </a:xfrm>
          <a:prstGeom prst="rect">
            <a:avLst/>
          </a:prstGeom>
          <a:noFill/>
        </p:spPr>
        <p:txBody>
          <a:bodyPr wrap="square" rtlCol="0">
            <a:spAutoFit/>
          </a:bodyPr>
          <a:lstStyle/>
          <a:p>
            <a:pPr marL="171450" indent="-171450">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刘老师在投保后不久不慎将保单丢失，希望能补办保险合同，电话咨询营销员小王应如何补办？</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p:txBody>
      </p:sp>
      <p:sp>
        <p:nvSpPr>
          <p:cNvPr id="7" name="Rectangle 24">
            <a:extLst>
              <a:ext uri="{FF2B5EF4-FFF2-40B4-BE49-F238E27FC236}">
                <a16:creationId xmlns:a16="http://schemas.microsoft.com/office/drawing/2014/main" xmlns="" id="{477CA95A-EABB-490F-BC29-B3324E204218}"/>
              </a:ext>
            </a:extLst>
          </p:cNvPr>
          <p:cNvSpPr/>
          <p:nvPr/>
        </p:nvSpPr>
        <p:spPr>
          <a:xfrm>
            <a:off x="1031577" y="2447410"/>
            <a:ext cx="10062000" cy="3564000"/>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183">
            <a:extLst>
              <a:ext uri="{FF2B5EF4-FFF2-40B4-BE49-F238E27FC236}">
                <a16:creationId xmlns:a16="http://schemas.microsoft.com/office/drawing/2014/main" xmlns="" id="{19C641D6-04E8-4942-93E7-616C0D3DBE16}"/>
              </a:ext>
            </a:extLst>
          </p:cNvPr>
          <p:cNvSpPr txBox="1"/>
          <p:nvPr/>
        </p:nvSpPr>
        <p:spPr>
          <a:xfrm>
            <a:off x="1609883" y="2278135"/>
            <a:ext cx="1142366" cy="338554"/>
          </a:xfrm>
          <a:prstGeom prst="rect">
            <a:avLst/>
          </a:prstGeom>
          <a:solidFill>
            <a:schemeClr val="bg1"/>
          </a:solidFill>
        </p:spPr>
        <p:txBody>
          <a:bodyPr wrap="square" rtlCol="0">
            <a:spAutoFit/>
          </a:bodyPr>
          <a:lstStyle/>
          <a:p>
            <a:pPr algn="ct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操作指南</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TextBox 172">
            <a:extLst>
              <a:ext uri="{FF2B5EF4-FFF2-40B4-BE49-F238E27FC236}">
                <a16:creationId xmlns:a16="http://schemas.microsoft.com/office/drawing/2014/main" xmlns="" id="{3F2BB15B-5A9A-44DC-B175-86A82CBE4303}"/>
              </a:ext>
            </a:extLst>
          </p:cNvPr>
          <p:cNvSpPr txBox="1"/>
          <p:nvPr/>
        </p:nvSpPr>
        <p:spPr>
          <a:xfrm>
            <a:off x="1080417" y="2714385"/>
            <a:ext cx="9905830" cy="3185487"/>
          </a:xfrm>
          <a:prstGeom prst="rect">
            <a:avLst/>
          </a:prstGeom>
          <a:noFill/>
        </p:spPr>
        <p:txBody>
          <a:bodyPr wrap="square" rtlCol="0">
            <a:spAutoFit/>
          </a:bodyPr>
          <a:lstStyle/>
          <a:p>
            <a:pPr marL="171450" indent="-171450">
              <a:lnSpc>
                <a:spcPct val="150000"/>
              </a:lnSpc>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挂失申请：刘老师可自行通</a:t>
            </a:r>
            <a:r>
              <a:rPr lang="zh-CN" altLang="en-US" b="1" dirty="0" smtClean="0">
                <a:solidFill>
                  <a:schemeClr val="accent4"/>
                </a:solidFill>
                <a:latin typeface="Calibri Light" panose="020F0302020204030204" pitchFamily="34" charset="0"/>
                <a:ea typeface="微软雅黑" panose="020B0503020204020204" pitchFamily="34" charset="-122"/>
              </a:rPr>
              <a:t>过客服或公司官网</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先办理</a:t>
            </a:r>
            <a:r>
              <a:rPr lang="zh-CN" altLang="en-US" b="1" dirty="0" smtClean="0">
                <a:solidFill>
                  <a:schemeClr val="accent4"/>
                </a:solidFill>
                <a:latin typeface="Calibri Light" panose="020F0302020204030204" pitchFamily="34" charset="0"/>
                <a:ea typeface="微软雅黑" panose="020B0503020204020204" pitchFamily="34" charset="-122"/>
              </a:rPr>
              <a:t>挂失</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，告知自己的姓名、身份证号或</a:t>
            </a:r>
            <a:r>
              <a:rPr lang="zh-CN" altLang="en-US" b="1" dirty="0" smtClean="0">
                <a:solidFill>
                  <a:schemeClr val="accent4"/>
                </a:solidFill>
                <a:latin typeface="Calibri Light" panose="020F0302020204030204" pitchFamily="34" charset="0"/>
                <a:ea typeface="微软雅黑" panose="020B0503020204020204" pitchFamily="34" charset="-122"/>
              </a:rPr>
              <a:t>本人亲自到柜面挂失</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lnSpc>
                <a:spcPct val="150000"/>
              </a:lnSpc>
              <a:buClr>
                <a:srgbClr val="E03461"/>
              </a:buClr>
              <a:buFont typeface="Calibri Light" panose="020F0302020204030204" pitchFamily="34" charset="0"/>
              <a:buChar char="▪"/>
            </a:pPr>
            <a:r>
              <a:rPr lang="zh-CN" altLang="en-US" sz="1600" dirty="0">
                <a:solidFill>
                  <a:schemeClr val="bg1">
                    <a:lumMod val="50000"/>
                  </a:schemeClr>
                </a:solidFill>
                <a:latin typeface="Calibri Light" panose="020F0302020204030204" pitchFamily="34" charset="0"/>
                <a:ea typeface="微软雅黑" panose="020B0503020204020204" pitchFamily="34" charset="-122"/>
              </a:rPr>
              <a:t>补发</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申请：需要刘老师到客服柜面</a:t>
            </a:r>
            <a:r>
              <a:rPr lang="zh-CN" altLang="en-US" b="1" dirty="0" smtClean="0">
                <a:solidFill>
                  <a:schemeClr val="accent4"/>
                </a:solidFill>
                <a:latin typeface="Calibri Light" panose="020F0302020204030204" pitchFamily="34" charset="0"/>
                <a:ea typeface="微软雅黑" panose="020B0503020204020204" pitchFamily="34" charset="-122"/>
              </a:rPr>
              <a:t>亲自办理</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lnSpc>
                <a:spcPct val="150000"/>
              </a:lnSpc>
              <a:buClr>
                <a:srgbClr val="E03461"/>
              </a:buClr>
              <a:buFont typeface="Calibri Light" panose="020F0302020204030204" pitchFamily="34" charset="0"/>
              <a:buChar char="▪"/>
            </a:pPr>
            <a:r>
              <a:rPr lang="zh-CN" altLang="en-US" sz="1600" dirty="0">
                <a:solidFill>
                  <a:schemeClr val="bg1">
                    <a:lumMod val="50000"/>
                  </a:schemeClr>
                </a:solidFill>
                <a:latin typeface="Calibri Light" panose="020F0302020204030204" pitchFamily="34" charset="0"/>
                <a:ea typeface="微软雅黑" panose="020B0503020204020204" pitchFamily="34" charset="-122"/>
              </a:rPr>
              <a:t>申请</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时间：在电话或网络挂失或柜面挂失后办理；</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lnSpc>
                <a:spcPct val="150000"/>
              </a:lnSpc>
              <a:buClr>
                <a:srgbClr val="E03461"/>
              </a:buClr>
              <a:buFont typeface="Calibri Light" panose="020F0302020204030204" pitchFamily="34" charset="0"/>
              <a:buChar char="▪"/>
            </a:pPr>
            <a:r>
              <a:rPr lang="zh-CN" altLang="en-US" sz="1600" dirty="0">
                <a:solidFill>
                  <a:schemeClr val="bg1">
                    <a:lumMod val="50000"/>
                  </a:schemeClr>
                </a:solidFill>
                <a:latin typeface="Calibri Light" panose="020F0302020204030204" pitchFamily="34" charset="0"/>
                <a:ea typeface="微软雅黑" panose="020B0503020204020204" pitchFamily="34" charset="-122"/>
              </a:rPr>
              <a:t>应备</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资料：</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a:lnSpc>
                <a:spcPct val="150000"/>
              </a:lnSpc>
              <a:buClr>
                <a:srgbClr val="E03461"/>
              </a:buClr>
            </a:pPr>
            <a:r>
              <a:rPr lang="en-US" altLang="zh-CN" sz="1600" dirty="0">
                <a:solidFill>
                  <a:schemeClr val="bg1">
                    <a:lumMod val="50000"/>
                  </a:schemeClr>
                </a:solidFill>
                <a:latin typeface="Calibri Light" panose="020F0302020204030204" pitchFamily="34" charset="0"/>
                <a:ea typeface="微软雅黑" panose="020B0503020204020204" pitchFamily="34" charset="-122"/>
              </a:rPr>
              <a:t>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1.</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刘老师身份证原件；</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a:lnSpc>
                <a:spcPct val="150000"/>
              </a:lnSpc>
              <a:buClr>
                <a:srgbClr val="E03461"/>
              </a:buClr>
            </a:pPr>
            <a:r>
              <a:rPr lang="en-US" altLang="zh-CN" sz="1600" dirty="0">
                <a:solidFill>
                  <a:schemeClr val="bg1">
                    <a:lumMod val="50000"/>
                  </a:schemeClr>
                </a:solidFill>
                <a:latin typeface="Calibri Light" panose="020F0302020204030204" pitchFamily="34" charset="0"/>
                <a:ea typeface="微软雅黑" panose="020B0503020204020204" pitchFamily="34" charset="-122"/>
              </a:rPr>
              <a:t>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2.</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最近一次缴费凭证及保全作业申请书；</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a:lnSpc>
                <a:spcPct val="150000"/>
              </a:lnSpc>
              <a:buClr>
                <a:srgbClr val="E03461"/>
              </a:buClr>
            </a:pPr>
            <a:r>
              <a:rPr lang="en-US" altLang="zh-CN" sz="1600" dirty="0">
                <a:solidFill>
                  <a:schemeClr val="bg1">
                    <a:lumMod val="50000"/>
                  </a:schemeClr>
                </a:solidFill>
                <a:latin typeface="Calibri Light" panose="020F0302020204030204" pitchFamily="34" charset="0"/>
                <a:ea typeface="微软雅黑" panose="020B0503020204020204" pitchFamily="34" charset="-122"/>
              </a:rPr>
              <a:t>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3.10</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元保险合同工本费；</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p:txBody>
      </p:sp>
    </p:spTree>
    <p:extLst>
      <p:ext uri="{BB962C8B-B14F-4D97-AF65-F5344CB8AC3E}">
        <p14:creationId xmlns:p14="http://schemas.microsoft.com/office/powerpoint/2010/main" val="3618057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02 </a:t>
            </a:r>
            <a:r>
              <a:rPr lang="zh-CN" altLang="en-US" dirty="0" smtClean="0"/>
              <a:t>保全模块功能</a:t>
            </a:r>
            <a:endParaRPr lang="zh-CN" altLang="en-US" dirty="0"/>
          </a:p>
        </p:txBody>
      </p:sp>
    </p:spTree>
    <p:extLst>
      <p:ext uri="{BB962C8B-B14F-4D97-AF65-F5344CB8AC3E}">
        <p14:creationId xmlns:p14="http://schemas.microsoft.com/office/powerpoint/2010/main" val="2890187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保全模块功能</a:t>
            </a:r>
            <a:endParaRPr lang="zh-CN" altLang="en-US" dirty="0"/>
          </a:p>
        </p:txBody>
      </p:sp>
      <p:grpSp>
        <p:nvGrpSpPr>
          <p:cNvPr id="3" name="组合 2"/>
          <p:cNvGrpSpPr/>
          <p:nvPr/>
        </p:nvGrpSpPr>
        <p:grpSpPr>
          <a:xfrm>
            <a:off x="3630472" y="1489440"/>
            <a:ext cx="4634933" cy="4308357"/>
            <a:chOff x="3737722" y="1528160"/>
            <a:chExt cx="4319588" cy="4129087"/>
          </a:xfrm>
        </p:grpSpPr>
        <p:grpSp>
          <p:nvGrpSpPr>
            <p:cNvPr id="11" name="Group 2"/>
            <p:cNvGrpSpPr>
              <a:grpSpLocks/>
            </p:cNvGrpSpPr>
            <p:nvPr/>
          </p:nvGrpSpPr>
          <p:grpSpPr bwMode="auto">
            <a:xfrm>
              <a:off x="5042647" y="2888647"/>
              <a:ext cx="1727200" cy="1382713"/>
              <a:chOff x="2109" y="1933"/>
              <a:chExt cx="1270" cy="1089"/>
            </a:xfrm>
            <a:solidFill>
              <a:srgbClr val="0F81BD"/>
            </a:solidFill>
          </p:grpSpPr>
          <p:sp>
            <p:nvSpPr>
              <p:cNvPr id="12" name="AutoShape 3"/>
              <p:cNvSpPr>
                <a:spLocks noChangeArrowheads="1"/>
              </p:cNvSpPr>
              <p:nvPr/>
            </p:nvSpPr>
            <p:spPr bwMode="auto">
              <a:xfrm>
                <a:off x="2109" y="1936"/>
                <a:ext cx="1270" cy="1086"/>
              </a:xfrm>
              <a:prstGeom prst="hexagon">
                <a:avLst>
                  <a:gd name="adj" fmla="val 29236"/>
                  <a:gd name="vf" fmla="val 115470"/>
                </a:avLst>
              </a:prstGeom>
              <a:grpFill/>
              <a:ln w="9525">
                <a:solidFill>
                  <a:schemeClr val="tx1"/>
                </a:solidFill>
                <a:miter lim="800000"/>
                <a:headEnd/>
                <a:tailEnd/>
              </a:ln>
            </p:spPr>
            <p:txBody>
              <a:bodyPr wrap="none" lIns="90000" tIns="0" rIns="0" bIns="0" anchor="ctr"/>
              <a:lstStyle/>
              <a:p>
                <a:pPr algn="ctr" eaLnBrk="0" hangingPunct="0">
                  <a:lnSpc>
                    <a:spcPts val="1400"/>
                  </a:lnSpc>
                </a:pPr>
                <a:endParaRPr lang="zh-CN" altLang="en-US" sz="1400">
                  <a:solidFill>
                    <a:schemeClr val="tx1"/>
                  </a:solidFill>
                  <a:latin typeface="微软雅黑"/>
                  <a:ea typeface="微软雅黑"/>
                  <a:cs typeface="微软雅黑"/>
                </a:endParaRPr>
              </a:p>
            </p:txBody>
          </p:sp>
          <p:sp>
            <p:nvSpPr>
              <p:cNvPr id="13" name="Line 4"/>
              <p:cNvSpPr>
                <a:spLocks noChangeShapeType="1"/>
              </p:cNvSpPr>
              <p:nvPr/>
            </p:nvSpPr>
            <p:spPr bwMode="auto">
              <a:xfrm>
                <a:off x="2744" y="2478"/>
                <a:ext cx="635" cy="0"/>
              </a:xfrm>
              <a:prstGeom prst="line">
                <a:avLst/>
              </a:prstGeom>
              <a:grpFill/>
              <a:ln w="9525">
                <a:solidFill>
                  <a:schemeClr val="tx1"/>
                </a:solidFill>
                <a:round/>
                <a:headEnd/>
                <a:tailEnd/>
              </a:ln>
            </p:spPr>
            <p:txBody>
              <a:bodyPr lIns="90000" tIns="0" rIns="0" bIns="0" anchor="ctr"/>
              <a:lstStyle/>
              <a:p>
                <a:endParaRPr lang="zh-CN" altLang="en-US"/>
              </a:p>
            </p:txBody>
          </p:sp>
          <p:sp>
            <p:nvSpPr>
              <p:cNvPr id="14" name="Line 5"/>
              <p:cNvSpPr>
                <a:spLocks noChangeShapeType="1"/>
              </p:cNvSpPr>
              <p:nvPr/>
            </p:nvSpPr>
            <p:spPr bwMode="auto">
              <a:xfrm>
                <a:off x="2426" y="1933"/>
                <a:ext cx="318" cy="545"/>
              </a:xfrm>
              <a:prstGeom prst="line">
                <a:avLst/>
              </a:prstGeom>
              <a:grpFill/>
              <a:ln w="9525">
                <a:solidFill>
                  <a:schemeClr val="tx1"/>
                </a:solidFill>
                <a:round/>
                <a:headEnd/>
                <a:tailEnd/>
              </a:ln>
            </p:spPr>
            <p:txBody>
              <a:bodyPr lIns="90000" tIns="0" rIns="0" bIns="0" anchor="ctr"/>
              <a:lstStyle/>
              <a:p>
                <a:endParaRPr lang="zh-CN" altLang="en-US"/>
              </a:p>
            </p:txBody>
          </p:sp>
          <p:sp>
            <p:nvSpPr>
              <p:cNvPr id="15" name="Line 6"/>
              <p:cNvSpPr>
                <a:spLocks noChangeShapeType="1"/>
              </p:cNvSpPr>
              <p:nvPr/>
            </p:nvSpPr>
            <p:spPr bwMode="auto">
              <a:xfrm flipH="1">
                <a:off x="2426" y="2478"/>
                <a:ext cx="318" cy="544"/>
              </a:xfrm>
              <a:prstGeom prst="line">
                <a:avLst/>
              </a:prstGeom>
              <a:grpFill/>
              <a:ln w="9525">
                <a:solidFill>
                  <a:schemeClr val="tx1"/>
                </a:solidFill>
                <a:round/>
                <a:headEnd/>
                <a:tailEnd/>
              </a:ln>
            </p:spPr>
            <p:txBody>
              <a:bodyPr lIns="90000" tIns="0" rIns="0" bIns="0" anchor="ctr"/>
              <a:lstStyle/>
              <a:p>
                <a:endParaRPr lang="zh-CN" altLang="en-US"/>
              </a:p>
            </p:txBody>
          </p:sp>
        </p:grpSp>
        <p:sp>
          <p:nvSpPr>
            <p:cNvPr id="16" name="Text Box 8"/>
            <p:cNvSpPr txBox="1">
              <a:spLocks noChangeArrowheads="1"/>
            </p:cNvSpPr>
            <p:nvPr/>
          </p:nvSpPr>
          <p:spPr bwMode="auto">
            <a:xfrm>
              <a:off x="5717335" y="3193447"/>
              <a:ext cx="650875" cy="179536"/>
            </a:xfrm>
            <a:prstGeom prst="rect">
              <a:avLst/>
            </a:prstGeom>
            <a:noFill/>
            <a:ln w="9525" algn="ctr">
              <a:noFill/>
              <a:miter lim="800000"/>
              <a:headEnd/>
              <a:tailEnd/>
            </a:ln>
          </p:spPr>
          <p:txBody>
            <a:bodyPr wrap="square" lIns="90000" tIns="0" rIns="0" bIns="0">
              <a:spAutoFit/>
            </a:bodyPr>
            <a:lstStyle/>
            <a:p>
              <a:pPr algn="ctr" eaLnBrk="0" hangingPunct="0">
                <a:lnSpc>
                  <a:spcPts val="1400"/>
                </a:lnSpc>
                <a:spcBef>
                  <a:spcPct val="50000"/>
                </a:spcBef>
              </a:pPr>
              <a:r>
                <a:rPr lang="zh-CN" altLang="en-US" sz="1600" dirty="0">
                  <a:solidFill>
                    <a:schemeClr val="bg1"/>
                  </a:solidFill>
                  <a:latin typeface="微软雅黑"/>
                  <a:ea typeface="微软雅黑"/>
                  <a:cs typeface="微软雅黑"/>
                </a:rPr>
                <a:t>申请</a:t>
              </a:r>
            </a:p>
          </p:txBody>
        </p:sp>
        <p:sp>
          <p:nvSpPr>
            <p:cNvPr id="17" name="Text Box 9"/>
            <p:cNvSpPr txBox="1">
              <a:spLocks noChangeArrowheads="1"/>
            </p:cNvSpPr>
            <p:nvPr/>
          </p:nvSpPr>
          <p:spPr bwMode="auto">
            <a:xfrm>
              <a:off x="5758724" y="3785590"/>
              <a:ext cx="762000" cy="179536"/>
            </a:xfrm>
            <a:prstGeom prst="rect">
              <a:avLst/>
            </a:prstGeom>
            <a:noFill/>
            <a:ln w="9525" algn="ctr">
              <a:noFill/>
              <a:miter lim="800000"/>
              <a:headEnd/>
              <a:tailEnd/>
            </a:ln>
          </p:spPr>
          <p:txBody>
            <a:bodyPr wrap="square" lIns="90000" tIns="0" rIns="0" bIns="0">
              <a:spAutoFit/>
            </a:bodyPr>
            <a:lstStyle/>
            <a:p>
              <a:pPr algn="ctr" eaLnBrk="0" hangingPunct="0">
                <a:lnSpc>
                  <a:spcPts val="1400"/>
                </a:lnSpc>
                <a:spcBef>
                  <a:spcPct val="50000"/>
                </a:spcBef>
              </a:pPr>
              <a:r>
                <a:rPr lang="zh-CN" altLang="en-US" sz="1600" dirty="0">
                  <a:solidFill>
                    <a:schemeClr val="bg1"/>
                  </a:solidFill>
                  <a:latin typeface="微软雅黑"/>
                  <a:ea typeface="微软雅黑"/>
                  <a:cs typeface="微软雅黑"/>
                </a:rPr>
                <a:t>复核</a:t>
              </a:r>
            </a:p>
          </p:txBody>
        </p:sp>
        <p:sp>
          <p:nvSpPr>
            <p:cNvPr id="18" name="Text Box 10"/>
            <p:cNvSpPr txBox="1">
              <a:spLocks noChangeArrowheads="1"/>
            </p:cNvSpPr>
            <p:nvPr/>
          </p:nvSpPr>
          <p:spPr bwMode="auto">
            <a:xfrm>
              <a:off x="5134269" y="3511273"/>
              <a:ext cx="670832" cy="179536"/>
            </a:xfrm>
            <a:prstGeom prst="rect">
              <a:avLst/>
            </a:prstGeom>
            <a:noFill/>
            <a:ln w="9525" algn="ctr">
              <a:noFill/>
              <a:miter lim="800000"/>
              <a:headEnd/>
              <a:tailEnd/>
            </a:ln>
          </p:spPr>
          <p:txBody>
            <a:bodyPr wrap="square" lIns="90000" tIns="0" rIns="0" bIns="0">
              <a:spAutoFit/>
            </a:bodyPr>
            <a:lstStyle/>
            <a:p>
              <a:pPr algn="ctr" eaLnBrk="0" hangingPunct="0">
                <a:lnSpc>
                  <a:spcPts val="1400"/>
                </a:lnSpc>
                <a:spcBef>
                  <a:spcPct val="50000"/>
                </a:spcBef>
              </a:pPr>
              <a:r>
                <a:rPr lang="zh-CN" altLang="en-US" sz="1600" dirty="0">
                  <a:solidFill>
                    <a:schemeClr val="bg1"/>
                  </a:solidFill>
                  <a:latin typeface="微软雅黑"/>
                  <a:ea typeface="微软雅黑"/>
                  <a:cs typeface="微软雅黑"/>
                </a:rPr>
                <a:t>确认</a:t>
              </a:r>
            </a:p>
          </p:txBody>
        </p:sp>
        <p:grpSp>
          <p:nvGrpSpPr>
            <p:cNvPr id="19" name="Group 11"/>
            <p:cNvGrpSpPr>
              <a:grpSpLocks/>
            </p:cNvGrpSpPr>
            <p:nvPr/>
          </p:nvGrpSpPr>
          <p:grpSpPr bwMode="auto">
            <a:xfrm>
              <a:off x="3747247" y="3574447"/>
              <a:ext cx="1727200" cy="1382713"/>
              <a:chOff x="2109" y="1933"/>
              <a:chExt cx="1270" cy="1089"/>
            </a:xfrm>
            <a:solidFill>
              <a:srgbClr val="D9D9D9"/>
            </a:solidFill>
          </p:grpSpPr>
          <p:sp>
            <p:nvSpPr>
              <p:cNvPr id="20" name="AutoShape 12"/>
              <p:cNvSpPr>
                <a:spLocks noChangeArrowheads="1"/>
              </p:cNvSpPr>
              <p:nvPr/>
            </p:nvSpPr>
            <p:spPr bwMode="auto">
              <a:xfrm>
                <a:off x="2109" y="1936"/>
                <a:ext cx="1270" cy="1086"/>
              </a:xfrm>
              <a:prstGeom prst="hexagon">
                <a:avLst>
                  <a:gd name="adj" fmla="val 29236"/>
                  <a:gd name="vf" fmla="val 115470"/>
                </a:avLst>
              </a:prstGeom>
              <a:grpFill/>
              <a:ln w="9525">
                <a:solidFill>
                  <a:schemeClr val="tx1"/>
                </a:solidFill>
                <a:miter lim="800000"/>
                <a:headEnd/>
                <a:tailEnd/>
              </a:ln>
            </p:spPr>
            <p:txBody>
              <a:bodyPr wrap="none" lIns="90000" tIns="0" rIns="0" bIns="0" anchor="ctr"/>
              <a:lstStyle/>
              <a:p>
                <a:pPr algn="ctr" eaLnBrk="0" hangingPunct="0">
                  <a:lnSpc>
                    <a:spcPts val="1400"/>
                  </a:lnSpc>
                </a:pPr>
                <a:endParaRPr lang="zh-CN" altLang="en-US" sz="1400">
                  <a:solidFill>
                    <a:schemeClr val="tx1"/>
                  </a:solidFill>
                  <a:latin typeface="微软雅黑"/>
                  <a:ea typeface="微软雅黑"/>
                  <a:cs typeface="微软雅黑"/>
                </a:endParaRPr>
              </a:p>
            </p:txBody>
          </p:sp>
          <p:sp>
            <p:nvSpPr>
              <p:cNvPr id="21" name="Line 13"/>
              <p:cNvSpPr>
                <a:spLocks noChangeShapeType="1"/>
              </p:cNvSpPr>
              <p:nvPr/>
            </p:nvSpPr>
            <p:spPr bwMode="auto">
              <a:xfrm>
                <a:off x="2744" y="2478"/>
                <a:ext cx="635" cy="0"/>
              </a:xfrm>
              <a:prstGeom prst="line">
                <a:avLst/>
              </a:prstGeom>
              <a:grpFill/>
              <a:ln w="9525">
                <a:solidFill>
                  <a:schemeClr val="tx1"/>
                </a:solidFill>
                <a:round/>
                <a:headEnd/>
                <a:tailEnd/>
              </a:ln>
            </p:spPr>
            <p:txBody>
              <a:bodyPr lIns="90000" tIns="0" rIns="0" bIns="0" anchor="ctr"/>
              <a:lstStyle/>
              <a:p>
                <a:endParaRPr lang="zh-CN" altLang="en-US"/>
              </a:p>
            </p:txBody>
          </p:sp>
          <p:sp>
            <p:nvSpPr>
              <p:cNvPr id="22" name="Line 14"/>
              <p:cNvSpPr>
                <a:spLocks noChangeShapeType="1"/>
              </p:cNvSpPr>
              <p:nvPr/>
            </p:nvSpPr>
            <p:spPr bwMode="auto">
              <a:xfrm>
                <a:off x="2426" y="1933"/>
                <a:ext cx="318" cy="545"/>
              </a:xfrm>
              <a:prstGeom prst="line">
                <a:avLst/>
              </a:prstGeom>
              <a:grpFill/>
              <a:ln w="9525">
                <a:solidFill>
                  <a:schemeClr val="tx1"/>
                </a:solidFill>
                <a:round/>
                <a:headEnd/>
                <a:tailEnd/>
              </a:ln>
            </p:spPr>
            <p:txBody>
              <a:bodyPr lIns="90000" tIns="0" rIns="0" bIns="0" anchor="ctr"/>
              <a:lstStyle/>
              <a:p>
                <a:endParaRPr lang="zh-CN" altLang="en-US"/>
              </a:p>
            </p:txBody>
          </p:sp>
          <p:sp>
            <p:nvSpPr>
              <p:cNvPr id="23" name="Line 15"/>
              <p:cNvSpPr>
                <a:spLocks noChangeShapeType="1"/>
              </p:cNvSpPr>
              <p:nvPr/>
            </p:nvSpPr>
            <p:spPr bwMode="auto">
              <a:xfrm flipH="1">
                <a:off x="2426" y="2478"/>
                <a:ext cx="318" cy="544"/>
              </a:xfrm>
              <a:prstGeom prst="line">
                <a:avLst/>
              </a:prstGeom>
              <a:grpFill/>
              <a:ln w="9525">
                <a:solidFill>
                  <a:schemeClr val="tx1"/>
                </a:solidFill>
                <a:round/>
                <a:headEnd/>
                <a:tailEnd/>
              </a:ln>
            </p:spPr>
            <p:txBody>
              <a:bodyPr lIns="90000" tIns="0" rIns="0" bIns="0" anchor="ctr"/>
              <a:lstStyle/>
              <a:p>
                <a:endParaRPr lang="zh-CN" altLang="en-US"/>
              </a:p>
            </p:txBody>
          </p:sp>
        </p:grpSp>
        <p:sp>
          <p:nvSpPr>
            <p:cNvPr id="24" name="Text Box 16"/>
            <p:cNvSpPr txBox="1">
              <a:spLocks noChangeArrowheads="1"/>
            </p:cNvSpPr>
            <p:nvPr/>
          </p:nvSpPr>
          <p:spPr bwMode="auto">
            <a:xfrm>
              <a:off x="4547347" y="4585685"/>
              <a:ext cx="487363" cy="1778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报表</a:t>
              </a:r>
            </a:p>
          </p:txBody>
        </p:sp>
        <p:grpSp>
          <p:nvGrpSpPr>
            <p:cNvPr id="25" name="Group 17"/>
            <p:cNvGrpSpPr>
              <a:grpSpLocks/>
            </p:cNvGrpSpPr>
            <p:nvPr/>
          </p:nvGrpSpPr>
          <p:grpSpPr bwMode="auto">
            <a:xfrm>
              <a:off x="5034710" y="1528160"/>
              <a:ext cx="1727200" cy="1382712"/>
              <a:chOff x="2109" y="1933"/>
              <a:chExt cx="1270" cy="1089"/>
            </a:xfrm>
            <a:solidFill>
              <a:srgbClr val="D9D9D9"/>
            </a:solidFill>
          </p:grpSpPr>
          <p:sp>
            <p:nvSpPr>
              <p:cNvPr id="26" name="AutoShape 18"/>
              <p:cNvSpPr>
                <a:spLocks noChangeArrowheads="1"/>
              </p:cNvSpPr>
              <p:nvPr/>
            </p:nvSpPr>
            <p:spPr bwMode="auto">
              <a:xfrm>
                <a:off x="2109" y="1936"/>
                <a:ext cx="1270" cy="1086"/>
              </a:xfrm>
              <a:prstGeom prst="hexagon">
                <a:avLst>
                  <a:gd name="adj" fmla="val 29236"/>
                  <a:gd name="vf" fmla="val 115470"/>
                </a:avLst>
              </a:prstGeom>
              <a:grpFill/>
              <a:ln w="9525">
                <a:solidFill>
                  <a:schemeClr val="tx1"/>
                </a:solidFill>
                <a:miter lim="800000"/>
                <a:headEnd/>
                <a:tailEnd/>
              </a:ln>
            </p:spPr>
            <p:txBody>
              <a:bodyPr wrap="none" lIns="90000" tIns="0" rIns="0" bIns="0" anchor="ctr"/>
              <a:lstStyle/>
              <a:p>
                <a:pPr algn="ctr" eaLnBrk="0" hangingPunct="0">
                  <a:lnSpc>
                    <a:spcPts val="1400"/>
                  </a:lnSpc>
                </a:pPr>
                <a:endParaRPr lang="zh-CN" altLang="en-US" sz="1400">
                  <a:solidFill>
                    <a:schemeClr val="tx1"/>
                  </a:solidFill>
                  <a:latin typeface="微软雅黑"/>
                  <a:ea typeface="微软雅黑"/>
                  <a:cs typeface="微软雅黑"/>
                </a:endParaRPr>
              </a:p>
            </p:txBody>
          </p:sp>
          <p:sp>
            <p:nvSpPr>
              <p:cNvPr id="27" name="Line 19"/>
              <p:cNvSpPr>
                <a:spLocks noChangeShapeType="1"/>
              </p:cNvSpPr>
              <p:nvPr/>
            </p:nvSpPr>
            <p:spPr bwMode="auto">
              <a:xfrm>
                <a:off x="2744" y="2478"/>
                <a:ext cx="635" cy="0"/>
              </a:xfrm>
              <a:prstGeom prst="line">
                <a:avLst/>
              </a:prstGeom>
              <a:grpFill/>
              <a:ln w="9525">
                <a:solidFill>
                  <a:schemeClr val="tx1"/>
                </a:solidFill>
                <a:round/>
                <a:headEnd/>
                <a:tailEnd/>
              </a:ln>
            </p:spPr>
            <p:txBody>
              <a:bodyPr lIns="90000" tIns="0" rIns="0" bIns="0" anchor="ctr"/>
              <a:lstStyle/>
              <a:p>
                <a:endParaRPr lang="zh-CN" altLang="en-US"/>
              </a:p>
            </p:txBody>
          </p:sp>
          <p:sp>
            <p:nvSpPr>
              <p:cNvPr id="28" name="Line 20"/>
              <p:cNvSpPr>
                <a:spLocks noChangeShapeType="1"/>
              </p:cNvSpPr>
              <p:nvPr/>
            </p:nvSpPr>
            <p:spPr bwMode="auto">
              <a:xfrm>
                <a:off x="2426" y="1933"/>
                <a:ext cx="318" cy="545"/>
              </a:xfrm>
              <a:prstGeom prst="line">
                <a:avLst/>
              </a:prstGeom>
              <a:grpFill/>
              <a:ln w="9525">
                <a:solidFill>
                  <a:schemeClr val="tx1"/>
                </a:solidFill>
                <a:round/>
                <a:headEnd/>
                <a:tailEnd/>
              </a:ln>
            </p:spPr>
            <p:txBody>
              <a:bodyPr lIns="90000" tIns="0" rIns="0" bIns="0" anchor="ctr"/>
              <a:lstStyle/>
              <a:p>
                <a:endParaRPr lang="zh-CN" altLang="en-US"/>
              </a:p>
            </p:txBody>
          </p:sp>
          <p:sp>
            <p:nvSpPr>
              <p:cNvPr id="29" name="Line 21"/>
              <p:cNvSpPr>
                <a:spLocks noChangeShapeType="1"/>
              </p:cNvSpPr>
              <p:nvPr/>
            </p:nvSpPr>
            <p:spPr bwMode="auto">
              <a:xfrm flipH="1">
                <a:off x="2426" y="2478"/>
                <a:ext cx="318" cy="544"/>
              </a:xfrm>
              <a:prstGeom prst="line">
                <a:avLst/>
              </a:prstGeom>
              <a:grpFill/>
              <a:ln w="9525">
                <a:solidFill>
                  <a:schemeClr val="tx1"/>
                </a:solidFill>
                <a:round/>
                <a:headEnd/>
                <a:tailEnd/>
              </a:ln>
            </p:spPr>
            <p:txBody>
              <a:bodyPr lIns="90000" tIns="0" rIns="0" bIns="0" anchor="ctr"/>
              <a:lstStyle/>
              <a:p>
                <a:endParaRPr lang="zh-CN" altLang="en-US"/>
              </a:p>
            </p:txBody>
          </p:sp>
        </p:grpSp>
        <p:sp>
          <p:nvSpPr>
            <p:cNvPr id="30" name="Text Box 22"/>
            <p:cNvSpPr txBox="1">
              <a:spLocks noChangeArrowheads="1"/>
            </p:cNvSpPr>
            <p:nvPr/>
          </p:nvSpPr>
          <p:spPr bwMode="auto">
            <a:xfrm>
              <a:off x="5842747" y="1677385"/>
              <a:ext cx="488950" cy="3556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申请审计</a:t>
              </a:r>
            </a:p>
          </p:txBody>
        </p:sp>
        <p:sp>
          <p:nvSpPr>
            <p:cNvPr id="31" name="Text Box 23"/>
            <p:cNvSpPr txBox="1">
              <a:spLocks noChangeArrowheads="1"/>
            </p:cNvSpPr>
            <p:nvPr/>
          </p:nvSpPr>
          <p:spPr bwMode="auto">
            <a:xfrm>
              <a:off x="5196635" y="2032985"/>
              <a:ext cx="485775" cy="3556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品质管理</a:t>
              </a:r>
            </a:p>
          </p:txBody>
        </p:sp>
        <p:grpSp>
          <p:nvGrpSpPr>
            <p:cNvPr id="32" name="Group 24"/>
            <p:cNvGrpSpPr>
              <a:grpSpLocks/>
            </p:cNvGrpSpPr>
            <p:nvPr/>
          </p:nvGrpSpPr>
          <p:grpSpPr bwMode="auto">
            <a:xfrm>
              <a:off x="6330110" y="3603022"/>
              <a:ext cx="1727200" cy="1382713"/>
              <a:chOff x="2109" y="1933"/>
              <a:chExt cx="1270" cy="1089"/>
            </a:xfrm>
            <a:solidFill>
              <a:srgbClr val="D9D9D9"/>
            </a:solidFill>
          </p:grpSpPr>
          <p:sp>
            <p:nvSpPr>
              <p:cNvPr id="33" name="AutoShape 25"/>
              <p:cNvSpPr>
                <a:spLocks noChangeArrowheads="1"/>
              </p:cNvSpPr>
              <p:nvPr/>
            </p:nvSpPr>
            <p:spPr bwMode="auto">
              <a:xfrm>
                <a:off x="2109" y="1936"/>
                <a:ext cx="1270" cy="1086"/>
              </a:xfrm>
              <a:prstGeom prst="hexagon">
                <a:avLst>
                  <a:gd name="adj" fmla="val 29236"/>
                  <a:gd name="vf" fmla="val 115470"/>
                </a:avLst>
              </a:prstGeom>
              <a:grpFill/>
              <a:ln w="9525">
                <a:solidFill>
                  <a:schemeClr val="tx1"/>
                </a:solidFill>
                <a:miter lim="800000"/>
                <a:headEnd/>
                <a:tailEnd/>
              </a:ln>
            </p:spPr>
            <p:txBody>
              <a:bodyPr wrap="none" lIns="90000" tIns="0" rIns="0" bIns="0" anchor="ctr"/>
              <a:lstStyle/>
              <a:p>
                <a:pPr algn="ctr" eaLnBrk="0" hangingPunct="0">
                  <a:lnSpc>
                    <a:spcPts val="1400"/>
                  </a:lnSpc>
                </a:pPr>
                <a:endParaRPr lang="zh-CN" altLang="en-US" sz="1400">
                  <a:solidFill>
                    <a:schemeClr val="tx1"/>
                  </a:solidFill>
                  <a:latin typeface="微软雅黑"/>
                  <a:ea typeface="微软雅黑"/>
                  <a:cs typeface="微软雅黑"/>
                </a:endParaRPr>
              </a:p>
            </p:txBody>
          </p:sp>
          <p:sp>
            <p:nvSpPr>
              <p:cNvPr id="34" name="Line 26"/>
              <p:cNvSpPr>
                <a:spLocks noChangeShapeType="1"/>
              </p:cNvSpPr>
              <p:nvPr/>
            </p:nvSpPr>
            <p:spPr bwMode="auto">
              <a:xfrm>
                <a:off x="2744" y="2478"/>
                <a:ext cx="635" cy="0"/>
              </a:xfrm>
              <a:prstGeom prst="line">
                <a:avLst/>
              </a:prstGeom>
              <a:grpFill/>
              <a:ln w="9525">
                <a:solidFill>
                  <a:schemeClr val="tx1"/>
                </a:solidFill>
                <a:round/>
                <a:headEnd/>
                <a:tailEnd/>
              </a:ln>
            </p:spPr>
            <p:txBody>
              <a:bodyPr lIns="90000" tIns="0" rIns="0" bIns="0" anchor="ctr"/>
              <a:lstStyle/>
              <a:p>
                <a:endParaRPr lang="zh-CN" altLang="en-US"/>
              </a:p>
            </p:txBody>
          </p:sp>
          <p:sp>
            <p:nvSpPr>
              <p:cNvPr id="35" name="Line 27"/>
              <p:cNvSpPr>
                <a:spLocks noChangeShapeType="1"/>
              </p:cNvSpPr>
              <p:nvPr/>
            </p:nvSpPr>
            <p:spPr bwMode="auto">
              <a:xfrm>
                <a:off x="2426" y="1933"/>
                <a:ext cx="318" cy="545"/>
              </a:xfrm>
              <a:prstGeom prst="line">
                <a:avLst/>
              </a:prstGeom>
              <a:grpFill/>
              <a:ln w="9525">
                <a:solidFill>
                  <a:schemeClr val="tx1"/>
                </a:solidFill>
                <a:round/>
                <a:headEnd/>
                <a:tailEnd/>
              </a:ln>
            </p:spPr>
            <p:txBody>
              <a:bodyPr lIns="90000" tIns="0" rIns="0" bIns="0" anchor="ctr"/>
              <a:lstStyle/>
              <a:p>
                <a:endParaRPr lang="zh-CN" altLang="en-US"/>
              </a:p>
            </p:txBody>
          </p:sp>
          <p:sp>
            <p:nvSpPr>
              <p:cNvPr id="36" name="Line 28"/>
              <p:cNvSpPr>
                <a:spLocks noChangeShapeType="1"/>
              </p:cNvSpPr>
              <p:nvPr/>
            </p:nvSpPr>
            <p:spPr bwMode="auto">
              <a:xfrm flipH="1">
                <a:off x="2426" y="2478"/>
                <a:ext cx="318" cy="544"/>
              </a:xfrm>
              <a:prstGeom prst="line">
                <a:avLst/>
              </a:prstGeom>
              <a:grpFill/>
              <a:ln w="9525">
                <a:solidFill>
                  <a:schemeClr val="tx1"/>
                </a:solidFill>
                <a:round/>
                <a:headEnd/>
                <a:tailEnd/>
              </a:ln>
            </p:spPr>
            <p:txBody>
              <a:bodyPr lIns="90000" tIns="0" rIns="0" bIns="0" anchor="ctr"/>
              <a:lstStyle/>
              <a:p>
                <a:endParaRPr lang="zh-CN" altLang="en-US"/>
              </a:p>
            </p:txBody>
          </p:sp>
        </p:grpSp>
        <p:sp>
          <p:nvSpPr>
            <p:cNvPr id="37" name="Text Box 29"/>
            <p:cNvSpPr txBox="1">
              <a:spLocks noChangeArrowheads="1"/>
            </p:cNvSpPr>
            <p:nvPr/>
          </p:nvSpPr>
          <p:spPr bwMode="auto">
            <a:xfrm>
              <a:off x="6492035" y="4120547"/>
              <a:ext cx="485775" cy="3556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综合查询</a:t>
              </a:r>
            </a:p>
          </p:txBody>
        </p:sp>
        <p:grpSp>
          <p:nvGrpSpPr>
            <p:cNvPr id="38" name="Group 30"/>
            <p:cNvGrpSpPr>
              <a:grpSpLocks/>
            </p:cNvGrpSpPr>
            <p:nvPr/>
          </p:nvGrpSpPr>
          <p:grpSpPr bwMode="auto">
            <a:xfrm>
              <a:off x="6330110" y="2234597"/>
              <a:ext cx="1727200" cy="1382713"/>
              <a:chOff x="2109" y="1933"/>
              <a:chExt cx="1270" cy="1089"/>
            </a:xfrm>
            <a:solidFill>
              <a:srgbClr val="D9D9D9"/>
            </a:solidFill>
          </p:grpSpPr>
          <p:sp>
            <p:nvSpPr>
              <p:cNvPr id="39" name="AutoShape 31"/>
              <p:cNvSpPr>
                <a:spLocks noChangeArrowheads="1"/>
              </p:cNvSpPr>
              <p:nvPr/>
            </p:nvSpPr>
            <p:spPr bwMode="auto">
              <a:xfrm>
                <a:off x="2109" y="1936"/>
                <a:ext cx="1270" cy="1086"/>
              </a:xfrm>
              <a:prstGeom prst="hexagon">
                <a:avLst>
                  <a:gd name="adj" fmla="val 29236"/>
                  <a:gd name="vf" fmla="val 115470"/>
                </a:avLst>
              </a:prstGeom>
              <a:grpFill/>
              <a:ln w="9525">
                <a:solidFill>
                  <a:schemeClr val="tx1"/>
                </a:solidFill>
                <a:miter lim="800000"/>
                <a:headEnd/>
                <a:tailEnd/>
              </a:ln>
            </p:spPr>
            <p:txBody>
              <a:bodyPr wrap="none" lIns="90000" tIns="0" rIns="0" bIns="0" anchor="ctr"/>
              <a:lstStyle/>
              <a:p>
                <a:pPr algn="ctr" eaLnBrk="0" hangingPunct="0">
                  <a:lnSpc>
                    <a:spcPts val="1400"/>
                  </a:lnSpc>
                </a:pPr>
                <a:endParaRPr lang="zh-CN" altLang="en-US" sz="1400">
                  <a:solidFill>
                    <a:schemeClr val="tx1"/>
                  </a:solidFill>
                  <a:latin typeface="微软雅黑"/>
                  <a:ea typeface="微软雅黑"/>
                  <a:cs typeface="微软雅黑"/>
                </a:endParaRPr>
              </a:p>
            </p:txBody>
          </p:sp>
          <p:sp>
            <p:nvSpPr>
              <p:cNvPr id="40" name="Line 32"/>
              <p:cNvSpPr>
                <a:spLocks noChangeShapeType="1"/>
              </p:cNvSpPr>
              <p:nvPr/>
            </p:nvSpPr>
            <p:spPr bwMode="auto">
              <a:xfrm>
                <a:off x="2744" y="2478"/>
                <a:ext cx="635" cy="0"/>
              </a:xfrm>
              <a:prstGeom prst="line">
                <a:avLst/>
              </a:prstGeom>
              <a:grpFill/>
              <a:ln w="9525">
                <a:solidFill>
                  <a:schemeClr val="tx1"/>
                </a:solidFill>
                <a:round/>
                <a:headEnd/>
                <a:tailEnd/>
              </a:ln>
            </p:spPr>
            <p:txBody>
              <a:bodyPr lIns="90000" tIns="0" rIns="0" bIns="0" anchor="ctr"/>
              <a:lstStyle/>
              <a:p>
                <a:endParaRPr lang="zh-CN" altLang="en-US"/>
              </a:p>
            </p:txBody>
          </p:sp>
          <p:sp>
            <p:nvSpPr>
              <p:cNvPr id="41" name="Line 33"/>
              <p:cNvSpPr>
                <a:spLocks noChangeShapeType="1"/>
              </p:cNvSpPr>
              <p:nvPr/>
            </p:nvSpPr>
            <p:spPr bwMode="auto">
              <a:xfrm>
                <a:off x="2426" y="1933"/>
                <a:ext cx="318" cy="545"/>
              </a:xfrm>
              <a:prstGeom prst="line">
                <a:avLst/>
              </a:prstGeom>
              <a:grpFill/>
              <a:ln w="9525">
                <a:solidFill>
                  <a:schemeClr val="tx1"/>
                </a:solidFill>
                <a:round/>
                <a:headEnd/>
                <a:tailEnd/>
              </a:ln>
            </p:spPr>
            <p:txBody>
              <a:bodyPr lIns="90000" tIns="0" rIns="0" bIns="0" anchor="ctr"/>
              <a:lstStyle/>
              <a:p>
                <a:endParaRPr lang="zh-CN" altLang="en-US"/>
              </a:p>
            </p:txBody>
          </p:sp>
          <p:sp>
            <p:nvSpPr>
              <p:cNvPr id="42" name="Line 34"/>
              <p:cNvSpPr>
                <a:spLocks noChangeShapeType="1"/>
              </p:cNvSpPr>
              <p:nvPr/>
            </p:nvSpPr>
            <p:spPr bwMode="auto">
              <a:xfrm flipH="1">
                <a:off x="2426" y="2478"/>
                <a:ext cx="318" cy="544"/>
              </a:xfrm>
              <a:prstGeom prst="line">
                <a:avLst/>
              </a:prstGeom>
              <a:grpFill/>
              <a:ln w="9525">
                <a:solidFill>
                  <a:schemeClr val="tx1"/>
                </a:solidFill>
                <a:round/>
                <a:headEnd/>
                <a:tailEnd/>
              </a:ln>
            </p:spPr>
            <p:txBody>
              <a:bodyPr lIns="90000" tIns="0" rIns="0" bIns="0" anchor="ctr"/>
              <a:lstStyle/>
              <a:p>
                <a:endParaRPr lang="zh-CN" altLang="en-US"/>
              </a:p>
            </p:txBody>
          </p:sp>
        </p:grpSp>
        <p:sp>
          <p:nvSpPr>
            <p:cNvPr id="43" name="Text Box 35"/>
            <p:cNvSpPr txBox="1">
              <a:spLocks noChangeArrowheads="1"/>
            </p:cNvSpPr>
            <p:nvPr/>
          </p:nvSpPr>
          <p:spPr bwMode="auto">
            <a:xfrm>
              <a:off x="7138147" y="2398110"/>
              <a:ext cx="488950" cy="3556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申请受理</a:t>
              </a:r>
            </a:p>
          </p:txBody>
        </p:sp>
        <p:sp>
          <p:nvSpPr>
            <p:cNvPr id="44" name="Text Box 36"/>
            <p:cNvSpPr txBox="1">
              <a:spLocks noChangeArrowheads="1"/>
            </p:cNvSpPr>
            <p:nvPr/>
          </p:nvSpPr>
          <p:spPr bwMode="auto">
            <a:xfrm>
              <a:off x="4585447" y="3879247"/>
              <a:ext cx="488950" cy="1778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日结</a:t>
              </a:r>
            </a:p>
          </p:txBody>
        </p:sp>
        <p:grpSp>
          <p:nvGrpSpPr>
            <p:cNvPr id="45" name="Group 37"/>
            <p:cNvGrpSpPr>
              <a:grpSpLocks/>
            </p:cNvGrpSpPr>
            <p:nvPr/>
          </p:nvGrpSpPr>
          <p:grpSpPr bwMode="auto">
            <a:xfrm>
              <a:off x="3737722" y="2234597"/>
              <a:ext cx="1727200" cy="1382713"/>
              <a:chOff x="2109" y="1933"/>
              <a:chExt cx="1270" cy="1089"/>
            </a:xfrm>
            <a:solidFill>
              <a:srgbClr val="D9D9D9"/>
            </a:solidFill>
          </p:grpSpPr>
          <p:sp>
            <p:nvSpPr>
              <p:cNvPr id="46" name="AutoShape 38"/>
              <p:cNvSpPr>
                <a:spLocks noChangeArrowheads="1"/>
              </p:cNvSpPr>
              <p:nvPr/>
            </p:nvSpPr>
            <p:spPr bwMode="auto">
              <a:xfrm>
                <a:off x="2109" y="1936"/>
                <a:ext cx="1270" cy="1086"/>
              </a:xfrm>
              <a:prstGeom prst="hexagon">
                <a:avLst>
                  <a:gd name="adj" fmla="val 29236"/>
                  <a:gd name="vf" fmla="val 115470"/>
                </a:avLst>
              </a:prstGeom>
              <a:grpFill/>
              <a:ln w="9525">
                <a:solidFill>
                  <a:schemeClr val="tx1"/>
                </a:solidFill>
                <a:miter lim="800000"/>
                <a:headEnd/>
                <a:tailEnd/>
              </a:ln>
            </p:spPr>
            <p:txBody>
              <a:bodyPr wrap="none" lIns="90000" tIns="0" rIns="0" bIns="0" anchor="ctr"/>
              <a:lstStyle/>
              <a:p>
                <a:pPr algn="ctr" eaLnBrk="0" hangingPunct="0">
                  <a:lnSpc>
                    <a:spcPts val="1400"/>
                  </a:lnSpc>
                </a:pPr>
                <a:endParaRPr lang="zh-CN" altLang="en-US" sz="1400">
                  <a:solidFill>
                    <a:schemeClr val="tx1"/>
                  </a:solidFill>
                  <a:latin typeface="微软雅黑"/>
                  <a:ea typeface="微软雅黑"/>
                  <a:cs typeface="微软雅黑"/>
                </a:endParaRPr>
              </a:p>
            </p:txBody>
          </p:sp>
          <p:sp>
            <p:nvSpPr>
              <p:cNvPr id="47" name="Line 39"/>
              <p:cNvSpPr>
                <a:spLocks noChangeShapeType="1"/>
              </p:cNvSpPr>
              <p:nvPr/>
            </p:nvSpPr>
            <p:spPr bwMode="auto">
              <a:xfrm>
                <a:off x="2744" y="2478"/>
                <a:ext cx="635" cy="0"/>
              </a:xfrm>
              <a:prstGeom prst="line">
                <a:avLst/>
              </a:prstGeom>
              <a:grpFill/>
              <a:ln w="9525">
                <a:solidFill>
                  <a:schemeClr val="tx1"/>
                </a:solidFill>
                <a:round/>
                <a:headEnd/>
                <a:tailEnd/>
              </a:ln>
            </p:spPr>
            <p:txBody>
              <a:bodyPr lIns="90000" tIns="0" rIns="0" bIns="0" anchor="ctr"/>
              <a:lstStyle/>
              <a:p>
                <a:endParaRPr lang="zh-CN" altLang="en-US"/>
              </a:p>
            </p:txBody>
          </p:sp>
          <p:sp>
            <p:nvSpPr>
              <p:cNvPr id="48" name="Line 40"/>
              <p:cNvSpPr>
                <a:spLocks noChangeShapeType="1"/>
              </p:cNvSpPr>
              <p:nvPr/>
            </p:nvSpPr>
            <p:spPr bwMode="auto">
              <a:xfrm>
                <a:off x="2426" y="1933"/>
                <a:ext cx="318" cy="545"/>
              </a:xfrm>
              <a:prstGeom prst="line">
                <a:avLst/>
              </a:prstGeom>
              <a:grpFill/>
              <a:ln w="9525">
                <a:solidFill>
                  <a:schemeClr val="tx1"/>
                </a:solidFill>
                <a:round/>
                <a:headEnd/>
                <a:tailEnd/>
              </a:ln>
            </p:spPr>
            <p:txBody>
              <a:bodyPr lIns="90000" tIns="0" rIns="0" bIns="0" anchor="ctr"/>
              <a:lstStyle/>
              <a:p>
                <a:endParaRPr lang="zh-CN" altLang="en-US"/>
              </a:p>
            </p:txBody>
          </p:sp>
          <p:sp>
            <p:nvSpPr>
              <p:cNvPr id="49" name="Line 41"/>
              <p:cNvSpPr>
                <a:spLocks noChangeShapeType="1"/>
              </p:cNvSpPr>
              <p:nvPr/>
            </p:nvSpPr>
            <p:spPr bwMode="auto">
              <a:xfrm flipH="1">
                <a:off x="2426" y="2478"/>
                <a:ext cx="318" cy="544"/>
              </a:xfrm>
              <a:prstGeom prst="line">
                <a:avLst/>
              </a:prstGeom>
              <a:grpFill/>
              <a:ln w="9525">
                <a:solidFill>
                  <a:schemeClr val="tx1"/>
                </a:solidFill>
                <a:round/>
                <a:headEnd/>
                <a:tailEnd/>
              </a:ln>
            </p:spPr>
            <p:txBody>
              <a:bodyPr lIns="90000" tIns="0" rIns="0" bIns="0" anchor="ctr"/>
              <a:lstStyle/>
              <a:p>
                <a:endParaRPr lang="zh-CN" altLang="en-US"/>
              </a:p>
            </p:txBody>
          </p:sp>
        </p:grpSp>
        <p:sp>
          <p:nvSpPr>
            <p:cNvPr id="50" name="Text Box 42"/>
            <p:cNvSpPr txBox="1">
              <a:spLocks noChangeArrowheads="1"/>
            </p:cNvSpPr>
            <p:nvPr/>
          </p:nvSpPr>
          <p:spPr bwMode="auto">
            <a:xfrm>
              <a:off x="4456860" y="3112485"/>
              <a:ext cx="649287" cy="3556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任务重新分配</a:t>
              </a:r>
            </a:p>
          </p:txBody>
        </p:sp>
        <p:grpSp>
          <p:nvGrpSpPr>
            <p:cNvPr id="51" name="Group 43"/>
            <p:cNvGrpSpPr>
              <a:grpSpLocks/>
            </p:cNvGrpSpPr>
            <p:nvPr/>
          </p:nvGrpSpPr>
          <p:grpSpPr bwMode="auto">
            <a:xfrm>
              <a:off x="5034710" y="4274535"/>
              <a:ext cx="1727200" cy="1382712"/>
              <a:chOff x="2109" y="1933"/>
              <a:chExt cx="1270" cy="1089"/>
            </a:xfrm>
            <a:solidFill>
              <a:srgbClr val="D9D9D9"/>
            </a:solidFill>
          </p:grpSpPr>
          <p:sp>
            <p:nvSpPr>
              <p:cNvPr id="52" name="AutoShape 44"/>
              <p:cNvSpPr>
                <a:spLocks noChangeArrowheads="1"/>
              </p:cNvSpPr>
              <p:nvPr/>
            </p:nvSpPr>
            <p:spPr bwMode="auto">
              <a:xfrm>
                <a:off x="2109" y="1936"/>
                <a:ext cx="1270" cy="1086"/>
              </a:xfrm>
              <a:prstGeom prst="hexagon">
                <a:avLst>
                  <a:gd name="adj" fmla="val 29236"/>
                  <a:gd name="vf" fmla="val 115470"/>
                </a:avLst>
              </a:prstGeom>
              <a:grpFill/>
              <a:ln w="9525">
                <a:solidFill>
                  <a:schemeClr val="tx1"/>
                </a:solidFill>
                <a:miter lim="800000"/>
                <a:headEnd/>
                <a:tailEnd/>
              </a:ln>
            </p:spPr>
            <p:txBody>
              <a:bodyPr wrap="none" lIns="90000" tIns="0" rIns="0" bIns="0" anchor="ctr"/>
              <a:lstStyle/>
              <a:p>
                <a:pPr algn="ctr" eaLnBrk="0" hangingPunct="0">
                  <a:lnSpc>
                    <a:spcPts val="1400"/>
                  </a:lnSpc>
                </a:pPr>
                <a:endParaRPr lang="zh-CN" altLang="en-US" sz="1400">
                  <a:solidFill>
                    <a:schemeClr val="tx1"/>
                  </a:solidFill>
                  <a:latin typeface="微软雅黑"/>
                  <a:ea typeface="微软雅黑"/>
                  <a:cs typeface="微软雅黑"/>
                </a:endParaRPr>
              </a:p>
            </p:txBody>
          </p:sp>
          <p:sp>
            <p:nvSpPr>
              <p:cNvPr id="53" name="Line 45"/>
              <p:cNvSpPr>
                <a:spLocks noChangeShapeType="1"/>
              </p:cNvSpPr>
              <p:nvPr/>
            </p:nvSpPr>
            <p:spPr bwMode="auto">
              <a:xfrm>
                <a:off x="2744" y="2478"/>
                <a:ext cx="635" cy="0"/>
              </a:xfrm>
              <a:prstGeom prst="line">
                <a:avLst/>
              </a:prstGeom>
              <a:grpFill/>
              <a:ln w="9525">
                <a:solidFill>
                  <a:schemeClr val="tx1"/>
                </a:solidFill>
                <a:round/>
                <a:headEnd/>
                <a:tailEnd/>
              </a:ln>
            </p:spPr>
            <p:txBody>
              <a:bodyPr lIns="90000" tIns="0" rIns="0" bIns="0" anchor="ctr"/>
              <a:lstStyle/>
              <a:p>
                <a:endParaRPr lang="zh-CN" altLang="en-US"/>
              </a:p>
            </p:txBody>
          </p:sp>
          <p:sp>
            <p:nvSpPr>
              <p:cNvPr id="54" name="Line 46"/>
              <p:cNvSpPr>
                <a:spLocks noChangeShapeType="1"/>
              </p:cNvSpPr>
              <p:nvPr/>
            </p:nvSpPr>
            <p:spPr bwMode="auto">
              <a:xfrm>
                <a:off x="2426" y="1933"/>
                <a:ext cx="318" cy="545"/>
              </a:xfrm>
              <a:prstGeom prst="line">
                <a:avLst/>
              </a:prstGeom>
              <a:grpFill/>
              <a:ln w="9525">
                <a:solidFill>
                  <a:schemeClr val="tx1"/>
                </a:solidFill>
                <a:round/>
                <a:headEnd/>
                <a:tailEnd/>
              </a:ln>
            </p:spPr>
            <p:txBody>
              <a:bodyPr lIns="90000" tIns="0" rIns="0" bIns="0" anchor="ctr"/>
              <a:lstStyle/>
              <a:p>
                <a:endParaRPr lang="zh-CN" altLang="en-US"/>
              </a:p>
            </p:txBody>
          </p:sp>
          <p:sp>
            <p:nvSpPr>
              <p:cNvPr id="55" name="Line 47"/>
              <p:cNvSpPr>
                <a:spLocks noChangeShapeType="1"/>
              </p:cNvSpPr>
              <p:nvPr/>
            </p:nvSpPr>
            <p:spPr bwMode="auto">
              <a:xfrm flipH="1">
                <a:off x="2426" y="2478"/>
                <a:ext cx="318" cy="544"/>
              </a:xfrm>
              <a:prstGeom prst="line">
                <a:avLst/>
              </a:prstGeom>
              <a:grpFill/>
              <a:ln w="9525">
                <a:solidFill>
                  <a:schemeClr val="tx1"/>
                </a:solidFill>
                <a:round/>
                <a:headEnd/>
                <a:tailEnd/>
              </a:ln>
            </p:spPr>
            <p:txBody>
              <a:bodyPr lIns="90000" tIns="0" rIns="0" bIns="0" anchor="ctr"/>
              <a:lstStyle/>
              <a:p>
                <a:endParaRPr lang="zh-CN" altLang="en-US"/>
              </a:p>
            </p:txBody>
          </p:sp>
        </p:grpSp>
        <p:sp>
          <p:nvSpPr>
            <p:cNvPr id="56" name="Text Box 48"/>
            <p:cNvSpPr txBox="1">
              <a:spLocks noChangeArrowheads="1"/>
            </p:cNvSpPr>
            <p:nvPr/>
          </p:nvSpPr>
          <p:spPr bwMode="auto">
            <a:xfrm>
              <a:off x="6566647" y="2812447"/>
              <a:ext cx="488950" cy="1778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扫描</a:t>
              </a:r>
            </a:p>
          </p:txBody>
        </p:sp>
        <p:sp>
          <p:nvSpPr>
            <p:cNvPr id="57" name="Text Box 49"/>
            <p:cNvSpPr txBox="1">
              <a:spLocks noChangeArrowheads="1"/>
            </p:cNvSpPr>
            <p:nvPr/>
          </p:nvSpPr>
          <p:spPr bwMode="auto">
            <a:xfrm>
              <a:off x="5196635" y="4912710"/>
              <a:ext cx="485775" cy="1778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调查</a:t>
              </a:r>
            </a:p>
          </p:txBody>
        </p:sp>
        <p:sp>
          <p:nvSpPr>
            <p:cNvPr id="59" name="Text Box 51"/>
            <p:cNvSpPr txBox="1">
              <a:spLocks noChangeArrowheads="1"/>
            </p:cNvSpPr>
            <p:nvPr/>
          </p:nvSpPr>
          <p:spPr bwMode="auto">
            <a:xfrm>
              <a:off x="5880847" y="4565047"/>
              <a:ext cx="485775" cy="1778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二核</a:t>
              </a:r>
            </a:p>
          </p:txBody>
        </p:sp>
        <p:sp>
          <p:nvSpPr>
            <p:cNvPr id="60" name="Text Box 52"/>
            <p:cNvSpPr txBox="1">
              <a:spLocks noChangeArrowheads="1"/>
            </p:cNvSpPr>
            <p:nvPr/>
          </p:nvSpPr>
          <p:spPr bwMode="auto">
            <a:xfrm>
              <a:off x="7193710" y="3826860"/>
              <a:ext cx="485775" cy="3556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dirty="0">
                  <a:solidFill>
                    <a:schemeClr val="tx1"/>
                  </a:solidFill>
                  <a:latin typeface="微软雅黑"/>
                  <a:ea typeface="微软雅黑"/>
                  <a:cs typeface="微软雅黑"/>
                </a:rPr>
                <a:t>财务收费</a:t>
              </a:r>
            </a:p>
          </p:txBody>
        </p:sp>
        <p:sp>
          <p:nvSpPr>
            <p:cNvPr id="61" name="Text Box 53"/>
            <p:cNvSpPr txBox="1">
              <a:spLocks noChangeArrowheads="1"/>
            </p:cNvSpPr>
            <p:nvPr/>
          </p:nvSpPr>
          <p:spPr bwMode="auto">
            <a:xfrm>
              <a:off x="7049247" y="4480910"/>
              <a:ext cx="647700" cy="3556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自核规则校验</a:t>
              </a:r>
            </a:p>
          </p:txBody>
        </p:sp>
        <p:sp>
          <p:nvSpPr>
            <p:cNvPr id="62" name="Text Box 54"/>
            <p:cNvSpPr txBox="1">
              <a:spLocks noChangeArrowheads="1"/>
            </p:cNvSpPr>
            <p:nvPr/>
          </p:nvSpPr>
          <p:spPr bwMode="auto">
            <a:xfrm>
              <a:off x="7122272" y="3112485"/>
              <a:ext cx="485775" cy="3556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综合查询</a:t>
              </a:r>
            </a:p>
          </p:txBody>
        </p:sp>
        <p:sp>
          <p:nvSpPr>
            <p:cNvPr id="63" name="Text Box 55"/>
            <p:cNvSpPr txBox="1">
              <a:spLocks noChangeArrowheads="1"/>
            </p:cNvSpPr>
            <p:nvPr/>
          </p:nvSpPr>
          <p:spPr bwMode="auto">
            <a:xfrm>
              <a:off x="5880847" y="2431447"/>
              <a:ext cx="487363" cy="3556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资料审核</a:t>
              </a:r>
            </a:p>
          </p:txBody>
        </p:sp>
        <p:sp>
          <p:nvSpPr>
            <p:cNvPr id="64" name="Text Box 56"/>
            <p:cNvSpPr txBox="1">
              <a:spLocks noChangeArrowheads="1"/>
            </p:cNvSpPr>
            <p:nvPr/>
          </p:nvSpPr>
          <p:spPr bwMode="auto">
            <a:xfrm>
              <a:off x="4585447" y="2431447"/>
              <a:ext cx="485775" cy="3556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批单打印</a:t>
              </a:r>
            </a:p>
          </p:txBody>
        </p:sp>
        <p:sp>
          <p:nvSpPr>
            <p:cNvPr id="65" name="Text Box 57"/>
            <p:cNvSpPr txBox="1">
              <a:spLocks noChangeArrowheads="1"/>
            </p:cNvSpPr>
            <p:nvPr/>
          </p:nvSpPr>
          <p:spPr bwMode="auto">
            <a:xfrm>
              <a:off x="5880847" y="5174647"/>
              <a:ext cx="485775" cy="1778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呈报</a:t>
              </a:r>
            </a:p>
          </p:txBody>
        </p:sp>
        <p:sp>
          <p:nvSpPr>
            <p:cNvPr id="66" name="Text Box 58"/>
            <p:cNvSpPr txBox="1">
              <a:spLocks noChangeArrowheads="1"/>
            </p:cNvSpPr>
            <p:nvPr/>
          </p:nvSpPr>
          <p:spPr bwMode="auto">
            <a:xfrm>
              <a:off x="3975847" y="4184047"/>
              <a:ext cx="488950" cy="177800"/>
            </a:xfrm>
            <a:prstGeom prst="rect">
              <a:avLst/>
            </a:prstGeom>
            <a:noFill/>
            <a:ln w="9525" algn="ctr">
              <a:noFill/>
              <a:miter lim="800000"/>
              <a:headEnd/>
              <a:tailEnd/>
            </a:ln>
          </p:spPr>
          <p:txBody>
            <a:bodyPr lIns="90000" tIns="0" rIns="0" bIns="0">
              <a:spAutoFit/>
            </a:bodyPr>
            <a:lstStyle/>
            <a:p>
              <a:pPr algn="ctr" eaLnBrk="0" hangingPunct="0">
                <a:lnSpc>
                  <a:spcPts val="1400"/>
                </a:lnSpc>
                <a:spcBef>
                  <a:spcPct val="50000"/>
                </a:spcBef>
              </a:pPr>
              <a:r>
                <a:rPr lang="zh-CN" altLang="en-US" sz="1400">
                  <a:solidFill>
                    <a:schemeClr val="tx1"/>
                  </a:solidFill>
                  <a:latin typeface="微软雅黑"/>
                  <a:ea typeface="微软雅黑"/>
                  <a:cs typeface="微软雅黑"/>
                </a:rPr>
                <a:t>清单</a:t>
              </a:r>
            </a:p>
          </p:txBody>
        </p:sp>
      </p:grpSp>
      <p:sp>
        <p:nvSpPr>
          <p:cNvPr id="78" name="Oval 63"/>
          <p:cNvSpPr>
            <a:spLocks noChangeArrowheads="1"/>
          </p:cNvSpPr>
          <p:nvPr/>
        </p:nvSpPr>
        <p:spPr bwMode="auto">
          <a:xfrm>
            <a:off x="3077307" y="764625"/>
            <a:ext cx="5760000" cy="5760000"/>
          </a:xfrm>
          <a:prstGeom prst="ellipse">
            <a:avLst/>
          </a:prstGeom>
          <a:noFill/>
          <a:ln w="28575" algn="ctr">
            <a:solidFill>
              <a:srgbClr val="0F6EA4"/>
            </a:solidFill>
            <a:prstDash val="lgDashDotDot"/>
            <a:round/>
            <a:headEnd/>
            <a:tailEnd/>
          </a:ln>
        </p:spPr>
        <p:txBody>
          <a:bodyPr wrap="none" lIns="9000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endParaRPr lang="zh-CN" altLang="en-US" sz="1200">
              <a:latin typeface="Arial" pitchFamily="34" charset="0"/>
            </a:endParaRPr>
          </a:p>
        </p:txBody>
      </p:sp>
    </p:spTree>
    <p:extLst>
      <p:ext uri="{BB962C8B-B14F-4D97-AF65-F5344CB8AC3E}">
        <p14:creationId xmlns:p14="http://schemas.microsoft.com/office/powerpoint/2010/main" val="1993442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03 </a:t>
            </a:r>
            <a:r>
              <a:rPr lang="zh-CN" altLang="en-US" dirty="0" smtClean="0"/>
              <a:t>个险保全流程及业务处理</a:t>
            </a:r>
            <a:endParaRPr lang="zh-CN" altLang="en-US" dirty="0"/>
          </a:p>
        </p:txBody>
      </p:sp>
    </p:spTree>
    <p:extLst>
      <p:ext uri="{BB962C8B-B14F-4D97-AF65-F5344CB8AC3E}">
        <p14:creationId xmlns:p14="http://schemas.microsoft.com/office/powerpoint/2010/main" val="3431756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个险保全流程及业务处理 </a:t>
            </a:r>
            <a:r>
              <a:rPr lang="en-US" altLang="zh-CN" dirty="0" smtClean="0"/>
              <a:t>– </a:t>
            </a:r>
            <a:r>
              <a:rPr lang="zh-CN" altLang="en-US" dirty="0" smtClean="0"/>
              <a:t>流程图</a:t>
            </a:r>
            <a:endParaRPr lang="zh-CN" altLang="en-US" dirty="0"/>
          </a:p>
        </p:txBody>
      </p:sp>
      <p:pic>
        <p:nvPicPr>
          <p:cNvPr id="6" name="图片 5"/>
          <p:cNvPicPr>
            <a:picLocks noChangeAspect="1"/>
          </p:cNvPicPr>
          <p:nvPr/>
        </p:nvPicPr>
        <p:blipFill>
          <a:blip r:embed="rId2"/>
          <a:stretch>
            <a:fillRect/>
          </a:stretch>
        </p:blipFill>
        <p:spPr>
          <a:xfrm>
            <a:off x="2474259" y="659810"/>
            <a:ext cx="6805332" cy="5905156"/>
          </a:xfrm>
          <a:prstGeom prst="rect">
            <a:avLst/>
          </a:prstGeom>
        </p:spPr>
      </p:pic>
    </p:spTree>
    <p:extLst>
      <p:ext uri="{BB962C8B-B14F-4D97-AF65-F5344CB8AC3E}">
        <p14:creationId xmlns:p14="http://schemas.microsoft.com/office/powerpoint/2010/main" val="555365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个险保全流程及业务处理 </a:t>
            </a:r>
            <a:r>
              <a:rPr lang="en-US" altLang="zh-CN" dirty="0"/>
              <a:t>– </a:t>
            </a:r>
            <a:r>
              <a:rPr lang="zh-CN" altLang="en-US" dirty="0" smtClean="0"/>
              <a:t>分类</a:t>
            </a:r>
            <a:endParaRPr lang="zh-CN" altLang="en-US" dirty="0"/>
          </a:p>
        </p:txBody>
      </p:sp>
      <p:grpSp>
        <p:nvGrpSpPr>
          <p:cNvPr id="4" name="组合 24"/>
          <p:cNvGrpSpPr>
            <a:grpSpLocks/>
          </p:cNvGrpSpPr>
          <p:nvPr/>
        </p:nvGrpSpPr>
        <p:grpSpPr bwMode="auto">
          <a:xfrm>
            <a:off x="1788767" y="1679214"/>
            <a:ext cx="2590800" cy="4572000"/>
            <a:chOff x="719138" y="1857375"/>
            <a:chExt cx="2590800" cy="4010021"/>
          </a:xfrm>
        </p:grpSpPr>
        <p:grpSp>
          <p:nvGrpSpPr>
            <p:cNvPr id="5" name="组合 23"/>
            <p:cNvGrpSpPr>
              <a:grpSpLocks/>
            </p:cNvGrpSpPr>
            <p:nvPr/>
          </p:nvGrpSpPr>
          <p:grpSpPr bwMode="auto">
            <a:xfrm>
              <a:off x="719138" y="1857375"/>
              <a:ext cx="2590800" cy="4010021"/>
              <a:chOff x="719165" y="1857364"/>
              <a:chExt cx="2590800" cy="4010025"/>
            </a:xfrm>
          </p:grpSpPr>
          <p:pic>
            <p:nvPicPr>
              <p:cNvPr id="7" name="Picture 2" descr="06-red"/>
              <p:cNvPicPr>
                <a:picLocks noChangeAspect="1" noChangeArrowheads="1"/>
              </p:cNvPicPr>
              <p:nvPr/>
            </p:nvPicPr>
            <p:blipFill>
              <a:blip r:embed="rId2" cstate="print">
                <a:duotone>
                  <a:prstClr val="black"/>
                  <a:schemeClr val="accent4">
                    <a:lumMod val="20000"/>
                    <a:lumOff val="80000"/>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Lst>
              </a:blip>
              <a:srcRect/>
              <a:stretch>
                <a:fillRect/>
              </a:stretch>
            </p:blipFill>
            <p:spPr bwMode="auto">
              <a:xfrm>
                <a:off x="719165" y="1857364"/>
                <a:ext cx="2590800" cy="4010025"/>
              </a:xfrm>
              <a:prstGeom prst="rect">
                <a:avLst/>
              </a:prstGeom>
              <a:noFill/>
              <a:ln w="9525">
                <a:noFill/>
                <a:miter lim="800000"/>
                <a:headEnd/>
                <a:tailEnd/>
              </a:ln>
            </p:spPr>
          </p:pic>
          <p:sp>
            <p:nvSpPr>
              <p:cNvPr id="8" name="Text Box 8"/>
              <p:cNvSpPr txBox="1">
                <a:spLocks noChangeArrowheads="1"/>
              </p:cNvSpPr>
              <p:nvPr/>
            </p:nvSpPr>
            <p:spPr bwMode="invGray">
              <a:xfrm>
                <a:off x="934052" y="2500306"/>
                <a:ext cx="2375912" cy="2324232"/>
              </a:xfrm>
              <a:prstGeom prst="rect">
                <a:avLst/>
              </a:prstGeom>
              <a:noFill/>
              <a:ln w="9525">
                <a:noFill/>
                <a:miter lim="800000"/>
                <a:headEnd/>
                <a:tailEnd/>
              </a:ln>
            </p:spPr>
            <p:txBody>
              <a:bodyPr wrap="square" lIns="0" tIns="0" rIns="0" bIns="0">
                <a:spAutoFit/>
              </a:bodyPr>
              <a:lstStyle/>
              <a:p>
                <a:pPr>
                  <a:lnSpc>
                    <a:spcPct val="85000"/>
                  </a:lnSpc>
                  <a:spcBef>
                    <a:spcPct val="50000"/>
                  </a:spcBef>
                  <a:buFont typeface="Arial" pitchFamily="34" charset="0"/>
                  <a:buChar char="•"/>
                </a:pPr>
                <a:r>
                  <a:rPr lang="zh-CN" altLang="en-US" sz="1200" dirty="0">
                    <a:solidFill>
                      <a:srgbClr val="FFFFFF"/>
                    </a:solidFill>
                    <a:latin typeface="微软雅黑" pitchFamily="34" charset="-122"/>
                    <a:ea typeface="微软雅黑" pitchFamily="34" charset="-122"/>
                  </a:rPr>
                  <a:t>客户重要资料变更</a:t>
                </a:r>
              </a:p>
              <a:p>
                <a:pPr>
                  <a:lnSpc>
                    <a:spcPct val="85000"/>
                  </a:lnSpc>
                  <a:spcBef>
                    <a:spcPct val="50000"/>
                  </a:spcBef>
                  <a:buFont typeface="Arial" pitchFamily="34" charset="0"/>
                  <a:buChar char="•"/>
                </a:pPr>
                <a:r>
                  <a:rPr lang="zh-CN" altLang="en-US" sz="1200" dirty="0">
                    <a:solidFill>
                      <a:srgbClr val="FFFFFF"/>
                    </a:solidFill>
                    <a:latin typeface="微软雅黑" pitchFamily="34" charset="-122"/>
                    <a:ea typeface="微软雅黑" pitchFamily="34" charset="-122"/>
                  </a:rPr>
                  <a:t>职业类别变更</a:t>
                </a:r>
              </a:p>
              <a:p>
                <a:pPr>
                  <a:lnSpc>
                    <a:spcPct val="85000"/>
                  </a:lnSpc>
                  <a:spcBef>
                    <a:spcPct val="50000"/>
                  </a:spcBef>
                  <a:buFont typeface="Arial" pitchFamily="34" charset="0"/>
                  <a:buChar char="•"/>
                </a:pPr>
                <a:r>
                  <a:rPr lang="zh-CN" altLang="en-US" sz="1200" dirty="0">
                    <a:solidFill>
                      <a:srgbClr val="FFFFFF"/>
                    </a:solidFill>
                    <a:latin typeface="微软雅黑" pitchFamily="34" charset="-122"/>
                    <a:ea typeface="微软雅黑" pitchFamily="34" charset="-122"/>
                  </a:rPr>
                  <a:t>加保</a:t>
                </a:r>
              </a:p>
              <a:p>
                <a:pPr>
                  <a:lnSpc>
                    <a:spcPct val="85000"/>
                  </a:lnSpc>
                  <a:spcBef>
                    <a:spcPct val="50000"/>
                  </a:spcBef>
                  <a:buFont typeface="Arial" pitchFamily="34" charset="0"/>
                  <a:buChar char="•"/>
                </a:pPr>
                <a:r>
                  <a:rPr lang="zh-CN" altLang="en-US" sz="1200" dirty="0">
                    <a:solidFill>
                      <a:srgbClr val="FFFFFF"/>
                    </a:solidFill>
                    <a:latin typeface="微软雅黑" pitchFamily="34" charset="-122"/>
                    <a:ea typeface="微软雅黑" pitchFamily="34" charset="-122"/>
                  </a:rPr>
                  <a:t>保单质押贷款清偿（保单还款）</a:t>
                </a:r>
              </a:p>
              <a:p>
                <a:pPr>
                  <a:lnSpc>
                    <a:spcPct val="85000"/>
                  </a:lnSpc>
                  <a:spcBef>
                    <a:spcPct val="50000"/>
                  </a:spcBef>
                  <a:buFont typeface="Arial" pitchFamily="34" charset="0"/>
                  <a:buChar char="•"/>
                </a:pPr>
                <a:r>
                  <a:rPr lang="zh-CN" altLang="en-US" sz="1200" dirty="0">
                    <a:solidFill>
                      <a:srgbClr val="FFFFFF"/>
                    </a:solidFill>
                    <a:latin typeface="微软雅黑" pitchFamily="34" charset="-122"/>
                    <a:ea typeface="微软雅黑" pitchFamily="34" charset="-122"/>
                  </a:rPr>
                  <a:t>复缴</a:t>
                </a:r>
                <a:r>
                  <a:rPr lang="en-US" altLang="zh-CN" sz="1200" dirty="0">
                    <a:solidFill>
                      <a:srgbClr val="FFFFFF"/>
                    </a:solidFill>
                    <a:latin typeface="微软雅黑" pitchFamily="34" charset="-122"/>
                    <a:ea typeface="微软雅黑" pitchFamily="34" charset="-122"/>
                  </a:rPr>
                  <a:t>(</a:t>
                </a:r>
                <a:r>
                  <a:rPr lang="zh-CN" altLang="en-US" sz="1200" dirty="0">
                    <a:solidFill>
                      <a:srgbClr val="FFFFFF"/>
                    </a:solidFill>
                    <a:latin typeface="微软雅黑" pitchFamily="34" charset="-122"/>
                    <a:ea typeface="微软雅黑" pitchFamily="34" charset="-122"/>
                  </a:rPr>
                  <a:t>自垫清偿</a:t>
                </a:r>
                <a:r>
                  <a:rPr lang="en-US" altLang="zh-CN" sz="1200" dirty="0">
                    <a:solidFill>
                      <a:srgbClr val="FFFFFF"/>
                    </a:solidFill>
                    <a:latin typeface="微软雅黑" pitchFamily="34" charset="-122"/>
                    <a:ea typeface="微软雅黑" pitchFamily="34" charset="-122"/>
                  </a:rPr>
                  <a:t>)</a:t>
                </a:r>
              </a:p>
              <a:p>
                <a:pPr>
                  <a:lnSpc>
                    <a:spcPct val="85000"/>
                  </a:lnSpc>
                  <a:spcBef>
                    <a:spcPct val="50000"/>
                  </a:spcBef>
                  <a:buFont typeface="Arial" pitchFamily="34" charset="0"/>
                  <a:buChar char="•"/>
                </a:pPr>
                <a:r>
                  <a:rPr lang="zh-CN" altLang="en-US" sz="1200" dirty="0">
                    <a:solidFill>
                      <a:srgbClr val="FFFFFF"/>
                    </a:solidFill>
                    <a:latin typeface="微软雅黑" pitchFamily="34" charset="-122"/>
                    <a:ea typeface="微软雅黑" pitchFamily="34" charset="-122"/>
                  </a:rPr>
                  <a:t>保单复效</a:t>
                </a:r>
              </a:p>
              <a:p>
                <a:pPr>
                  <a:lnSpc>
                    <a:spcPct val="85000"/>
                  </a:lnSpc>
                  <a:spcBef>
                    <a:spcPct val="50000"/>
                  </a:spcBef>
                  <a:buFont typeface="Arial" pitchFamily="34" charset="0"/>
                  <a:buChar char="•"/>
                </a:pPr>
                <a:r>
                  <a:rPr lang="zh-CN" altLang="en-US" sz="1200" dirty="0">
                    <a:solidFill>
                      <a:srgbClr val="FFFFFF"/>
                    </a:solidFill>
                    <a:latin typeface="微软雅黑" pitchFamily="34" charset="-122"/>
                    <a:ea typeface="微软雅黑" pitchFamily="34" charset="-122"/>
                  </a:rPr>
                  <a:t>增补告知</a:t>
                </a:r>
              </a:p>
              <a:p>
                <a:pPr>
                  <a:lnSpc>
                    <a:spcPct val="85000"/>
                  </a:lnSpc>
                  <a:spcBef>
                    <a:spcPct val="50000"/>
                  </a:spcBef>
                  <a:buFont typeface="Arial" pitchFamily="34" charset="0"/>
                  <a:buChar char="•"/>
                </a:pPr>
                <a:r>
                  <a:rPr lang="zh-CN" altLang="en-US" sz="1200" dirty="0">
                    <a:solidFill>
                      <a:srgbClr val="FFFFFF"/>
                    </a:solidFill>
                    <a:latin typeface="微软雅黑" pitchFamily="34" charset="-122"/>
                    <a:ea typeface="微软雅黑" pitchFamily="34" charset="-122"/>
                  </a:rPr>
                  <a:t>新增附加险</a:t>
                </a:r>
              </a:p>
              <a:p>
                <a:pPr>
                  <a:lnSpc>
                    <a:spcPct val="85000"/>
                  </a:lnSpc>
                  <a:spcBef>
                    <a:spcPct val="50000"/>
                  </a:spcBef>
                  <a:buFont typeface="Arial" pitchFamily="34" charset="0"/>
                  <a:buChar char="•"/>
                </a:pPr>
                <a:r>
                  <a:rPr lang="zh-CN" altLang="en-US" sz="1200" dirty="0">
                    <a:solidFill>
                      <a:srgbClr val="FFFFFF"/>
                    </a:solidFill>
                    <a:latin typeface="微软雅黑" pitchFamily="34" charset="-122"/>
                    <a:ea typeface="微软雅黑" pitchFamily="34" charset="-122"/>
                  </a:rPr>
                  <a:t>缴费年期变更</a:t>
                </a:r>
              </a:p>
              <a:p>
                <a:pPr>
                  <a:lnSpc>
                    <a:spcPct val="85000"/>
                  </a:lnSpc>
                  <a:spcBef>
                    <a:spcPct val="50000"/>
                  </a:spcBef>
                  <a:buFont typeface="Arial" pitchFamily="34" charset="0"/>
                  <a:buChar char="•"/>
                </a:pPr>
                <a:r>
                  <a:rPr lang="zh-CN" altLang="en-US" sz="1200" dirty="0">
                    <a:solidFill>
                      <a:srgbClr val="FFFFFF"/>
                    </a:solidFill>
                    <a:latin typeface="微软雅黑" pitchFamily="34" charset="-122"/>
                    <a:ea typeface="微软雅黑" pitchFamily="34" charset="-122"/>
                  </a:rPr>
                  <a:t>缴费方式变更</a:t>
                </a:r>
              </a:p>
              <a:p>
                <a:pPr>
                  <a:lnSpc>
                    <a:spcPct val="85000"/>
                  </a:lnSpc>
                  <a:spcBef>
                    <a:spcPct val="50000"/>
                  </a:spcBef>
                  <a:buFont typeface="Arial" pitchFamily="34" charset="0"/>
                  <a:buNone/>
                </a:pPr>
                <a:r>
                  <a:rPr lang="en-US" altLang="zh-CN" sz="1200" dirty="0">
                    <a:solidFill>
                      <a:srgbClr val="FFFFFF"/>
                    </a:solidFill>
                    <a:latin typeface="微软雅黑" pitchFamily="34" charset="-122"/>
                    <a:ea typeface="微软雅黑" pitchFamily="34" charset="-122"/>
                  </a:rPr>
                  <a:t>……</a:t>
                </a:r>
                <a:endParaRPr lang="en-US" altLang="zh-CN" sz="1200" dirty="0">
                  <a:solidFill>
                    <a:srgbClr val="FFFFFF"/>
                  </a:solidFill>
                  <a:latin typeface="微软雅黑" pitchFamily="34" charset="-122"/>
                  <a:ea typeface="微软雅黑" pitchFamily="34" charset="-122"/>
                </a:endParaRPr>
              </a:p>
            </p:txBody>
          </p:sp>
          <p:cxnSp>
            <p:nvCxnSpPr>
              <p:cNvPr id="9" name="直接连接符 19"/>
              <p:cNvCxnSpPr>
                <a:cxnSpLocks noChangeShapeType="1"/>
              </p:cNvCxnSpPr>
              <p:nvPr/>
            </p:nvCxnSpPr>
            <p:spPr bwMode="auto">
              <a:xfrm>
                <a:off x="1071538" y="2428868"/>
                <a:ext cx="1928826" cy="1588"/>
              </a:xfrm>
              <a:prstGeom prst="line">
                <a:avLst/>
              </a:prstGeom>
              <a:noFill/>
              <a:ln w="9525" algn="ctr">
                <a:solidFill>
                  <a:srgbClr val="205B97"/>
                </a:solidFill>
                <a:round/>
                <a:headEnd/>
                <a:tailEnd/>
              </a:ln>
            </p:spPr>
          </p:cxnSp>
        </p:grpSp>
        <p:sp>
          <p:nvSpPr>
            <p:cNvPr id="6" name="Rectangle 29"/>
            <p:cNvSpPr>
              <a:spLocks/>
            </p:cNvSpPr>
            <p:nvPr/>
          </p:nvSpPr>
          <p:spPr bwMode="auto">
            <a:xfrm>
              <a:off x="1143000" y="1928386"/>
              <a:ext cx="1762125" cy="563909"/>
            </a:xfrm>
            <a:prstGeom prst="rect">
              <a:avLst/>
            </a:prstGeom>
            <a:noFill/>
            <a:ln w="9525">
              <a:noFill/>
              <a:miter lim="800000"/>
              <a:headEnd/>
              <a:tailEnd/>
            </a:ln>
            <a:effectLst/>
          </p:spPr>
          <p:txBody>
            <a:bodyPr lIns="0" tIns="0" rIns="-5080" bIns="0" anchor="ctr"/>
            <a:lstStyle/>
            <a:p>
              <a:pPr marL="112713" indent="-112713" algn="ctr" fontAlgn="auto">
                <a:spcBef>
                  <a:spcPct val="50000"/>
                </a:spcBef>
                <a:spcAft>
                  <a:spcPts val="0"/>
                </a:spcAft>
                <a:defRPr/>
              </a:pPr>
              <a:r>
                <a:rPr lang="zh-CN" altLang="en-US" sz="2000" b="1" dirty="0" smtClean="0">
                  <a:solidFill>
                    <a:schemeClr val="tx2"/>
                  </a:solidFill>
                  <a:latin typeface="微软雅黑" pitchFamily="34" charset="-122"/>
                  <a:ea typeface="微软雅黑" pitchFamily="34" charset="-122"/>
                  <a:cs typeface="Arial" pitchFamily="34" charset="0"/>
                </a:rPr>
                <a:t>收费项目</a:t>
              </a:r>
              <a:endParaRPr lang="en-US" altLang="zh-CN" sz="2000" b="1" dirty="0">
                <a:solidFill>
                  <a:schemeClr val="tx2"/>
                </a:solidFill>
                <a:latin typeface="微软雅黑" pitchFamily="34" charset="-122"/>
                <a:ea typeface="微软雅黑" pitchFamily="34" charset="-122"/>
                <a:cs typeface="Arial" pitchFamily="34" charset="0"/>
              </a:endParaRPr>
            </a:p>
          </p:txBody>
        </p:sp>
      </p:grpSp>
      <p:grpSp>
        <p:nvGrpSpPr>
          <p:cNvPr id="10" name="组合 23"/>
          <p:cNvGrpSpPr>
            <a:grpSpLocks/>
          </p:cNvGrpSpPr>
          <p:nvPr/>
        </p:nvGrpSpPr>
        <p:grpSpPr bwMode="auto">
          <a:xfrm>
            <a:off x="4755776" y="1724063"/>
            <a:ext cx="2590800" cy="4725092"/>
            <a:chOff x="3314700" y="1857375"/>
            <a:chExt cx="2590800" cy="4144300"/>
          </a:xfrm>
        </p:grpSpPr>
        <p:grpSp>
          <p:nvGrpSpPr>
            <p:cNvPr id="11" name="组合 24"/>
            <p:cNvGrpSpPr>
              <a:grpSpLocks/>
            </p:cNvGrpSpPr>
            <p:nvPr/>
          </p:nvGrpSpPr>
          <p:grpSpPr bwMode="auto">
            <a:xfrm>
              <a:off x="3314700" y="1857375"/>
              <a:ext cx="2590800" cy="4144300"/>
              <a:chOff x="3314728" y="1857364"/>
              <a:chExt cx="2590800" cy="4144300"/>
            </a:xfrm>
          </p:grpSpPr>
          <p:pic>
            <p:nvPicPr>
              <p:cNvPr id="13" name="Picture 3" descr="06-blue"/>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200000"/>
                        </a14:imgEffect>
                      </a14:imgLayer>
                    </a14:imgProps>
                  </a:ext>
                </a:extLst>
              </a:blip>
              <a:srcRect/>
              <a:stretch>
                <a:fillRect/>
              </a:stretch>
            </p:blipFill>
            <p:spPr bwMode="auto">
              <a:xfrm>
                <a:off x="3314728" y="1857364"/>
                <a:ext cx="2590800" cy="4010025"/>
              </a:xfrm>
              <a:prstGeom prst="rect">
                <a:avLst/>
              </a:prstGeom>
              <a:noFill/>
              <a:ln w="9525">
                <a:noFill/>
                <a:miter lim="800000"/>
                <a:headEnd/>
                <a:tailEnd/>
              </a:ln>
            </p:spPr>
          </p:pic>
          <p:sp>
            <p:nvSpPr>
              <p:cNvPr id="14" name="Text Box 14"/>
              <p:cNvSpPr txBox="1">
                <a:spLocks noChangeArrowheads="1"/>
              </p:cNvSpPr>
              <p:nvPr/>
            </p:nvSpPr>
            <p:spPr bwMode="invGray">
              <a:xfrm>
                <a:off x="3657608" y="2525718"/>
                <a:ext cx="2057400" cy="3475946"/>
              </a:xfrm>
              <a:prstGeom prst="rect">
                <a:avLst/>
              </a:prstGeom>
              <a:noFill/>
              <a:ln w="9525">
                <a:noFill/>
                <a:miter lim="800000"/>
                <a:headEnd/>
                <a:tailEnd/>
              </a:ln>
            </p:spPr>
            <p:txBody>
              <a:bodyPr lIns="0" tIns="0" rIns="0" bIns="0">
                <a:spAutoFit/>
              </a:bodyPr>
              <a:lstStyle/>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投保人变更</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投保人信息变更</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被保险人信息变更</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受益人变更</a:t>
                </a:r>
              </a:p>
              <a:p>
                <a:pPr>
                  <a:lnSpc>
                    <a:spcPct val="85000"/>
                  </a:lnSpc>
                  <a:spcBef>
                    <a:spcPct val="50000"/>
                  </a:spcBef>
                  <a:buFont typeface="Arial" pitchFamily="34" charset="0"/>
                  <a:buChar char="•"/>
                </a:pPr>
                <a:r>
                  <a:rPr lang="zh-CN" altLang="en-US" sz="1200" dirty="0">
                    <a:solidFill>
                      <a:srgbClr val="FFFFFF"/>
                    </a:solidFill>
                    <a:latin typeface="微软雅黑" pitchFamily="34" charset="-122"/>
                    <a:ea typeface="微软雅黑" pitchFamily="34" charset="-122"/>
                  </a:rPr>
                  <a:t>职业类别变更</a:t>
                </a:r>
              </a:p>
              <a:p>
                <a:pPr>
                  <a:lnSpc>
                    <a:spcPct val="85000"/>
                  </a:lnSpc>
                  <a:spcBef>
                    <a:spcPct val="50000"/>
                  </a:spcBef>
                  <a:buFont typeface="Arial" pitchFamily="34" charset="0"/>
                  <a:buChar char="•"/>
                </a:pPr>
                <a:r>
                  <a:rPr lang="zh-CN" altLang="en-US" sz="1200" dirty="0">
                    <a:solidFill>
                      <a:srgbClr val="FFFFFF"/>
                    </a:solidFill>
                    <a:latin typeface="微软雅黑" pitchFamily="34" charset="-122"/>
                    <a:ea typeface="微软雅黑" pitchFamily="34" charset="-122"/>
                  </a:rPr>
                  <a:t>缴费年期变更</a:t>
                </a:r>
              </a:p>
              <a:p>
                <a:pPr>
                  <a:lnSpc>
                    <a:spcPct val="85000"/>
                  </a:lnSpc>
                  <a:spcBef>
                    <a:spcPct val="50000"/>
                  </a:spcBef>
                  <a:buFont typeface="Arial" pitchFamily="34" charset="0"/>
                  <a:buChar char="•"/>
                </a:pPr>
                <a:r>
                  <a:rPr lang="zh-CN" altLang="en-US" sz="1200" dirty="0">
                    <a:solidFill>
                      <a:srgbClr val="FFFFFF"/>
                    </a:solidFill>
                    <a:latin typeface="微软雅黑" pitchFamily="34" charset="-122"/>
                    <a:ea typeface="微软雅黑" pitchFamily="34" charset="-122"/>
                  </a:rPr>
                  <a:t>收付费方式变更</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领取形式变更</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保单挂失、解挂</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红利领取选择权变更</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争议处理方式变更</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附加险不续保申请</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保单补发</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保单迁移</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减额缴清</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客户地址信息变更</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保费逾期未付选择权变更</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投连险帐户比例分配</a:t>
                </a:r>
              </a:p>
              <a:p>
                <a:pPr>
                  <a:lnSpc>
                    <a:spcPct val="55000"/>
                  </a:lnSpc>
                  <a:spcBef>
                    <a:spcPct val="50000"/>
                  </a:spcBef>
                  <a:buFontTx/>
                  <a:buChar char="•"/>
                </a:pPr>
                <a:r>
                  <a:rPr lang="zh-CN" altLang="en-US" sz="1200" dirty="0">
                    <a:solidFill>
                      <a:srgbClr val="FFFFFF"/>
                    </a:solidFill>
                    <a:latin typeface="微软雅黑" pitchFamily="34" charset="-122"/>
                    <a:ea typeface="微软雅黑" pitchFamily="34" charset="-122"/>
                  </a:rPr>
                  <a:t>投资转换</a:t>
                </a:r>
              </a:p>
              <a:p>
                <a:pPr>
                  <a:lnSpc>
                    <a:spcPct val="55000"/>
                  </a:lnSpc>
                  <a:spcBef>
                    <a:spcPct val="50000"/>
                  </a:spcBef>
                </a:pPr>
                <a:r>
                  <a:rPr lang="en-US" altLang="zh-CN" sz="1200" dirty="0">
                    <a:solidFill>
                      <a:srgbClr val="FFFFFF"/>
                    </a:solidFill>
                    <a:latin typeface="微软雅黑" pitchFamily="34" charset="-122"/>
                    <a:ea typeface="微软雅黑" pitchFamily="34" charset="-122"/>
                  </a:rPr>
                  <a:t>……</a:t>
                </a:r>
                <a:endParaRPr lang="en-US" altLang="zh-CN" sz="1200" dirty="0">
                  <a:solidFill>
                    <a:srgbClr val="FFFFFF"/>
                  </a:solidFill>
                  <a:latin typeface="微软雅黑" pitchFamily="34" charset="-122"/>
                  <a:ea typeface="微软雅黑" pitchFamily="34" charset="-122"/>
                </a:endParaRPr>
              </a:p>
            </p:txBody>
          </p:sp>
          <p:cxnSp>
            <p:nvCxnSpPr>
              <p:cNvPr id="15" name="直接连接符 14"/>
              <p:cNvCxnSpPr/>
              <p:nvPr/>
            </p:nvCxnSpPr>
            <p:spPr bwMode="auto">
              <a:xfrm>
                <a:off x="3643341" y="2428236"/>
                <a:ext cx="1928812" cy="2785"/>
              </a:xfrm>
              <a:prstGeom prst="line">
                <a:avLst/>
              </a:prstGeom>
              <a:solidFill>
                <a:schemeClr val="accent1"/>
              </a:solidFill>
              <a:ln w="9525" cap="flat" cmpd="sng" algn="ctr">
                <a:solidFill>
                  <a:srgbClr val="205B97"/>
                </a:solidFill>
                <a:prstDash val="solid"/>
                <a:round/>
                <a:headEnd type="none" w="med" len="med"/>
                <a:tailEnd type="none" w="med" len="med"/>
              </a:ln>
              <a:effectLst/>
            </p:spPr>
          </p:cxnSp>
        </p:grpSp>
        <p:sp>
          <p:nvSpPr>
            <p:cNvPr id="12" name="Rectangle 29"/>
            <p:cNvSpPr>
              <a:spLocks/>
            </p:cNvSpPr>
            <p:nvPr/>
          </p:nvSpPr>
          <p:spPr bwMode="auto">
            <a:xfrm>
              <a:off x="3738563" y="1936741"/>
              <a:ext cx="1762125" cy="563909"/>
            </a:xfrm>
            <a:prstGeom prst="rect">
              <a:avLst/>
            </a:prstGeom>
            <a:noFill/>
            <a:ln w="9525">
              <a:noFill/>
              <a:miter lim="800000"/>
              <a:headEnd/>
              <a:tailEnd/>
            </a:ln>
            <a:effectLst/>
          </p:spPr>
          <p:txBody>
            <a:bodyPr lIns="0" tIns="0" rIns="-5080" bIns="0" anchor="ctr"/>
            <a:lstStyle/>
            <a:p>
              <a:pPr marL="112713" indent="-112713" algn="ctr">
                <a:spcBef>
                  <a:spcPct val="50000"/>
                </a:spcBef>
                <a:defRPr/>
              </a:pPr>
              <a:r>
                <a:rPr lang="zh-CN" altLang="en-US" sz="2000" b="1" dirty="0" smtClean="0">
                  <a:solidFill>
                    <a:schemeClr val="tx2"/>
                  </a:solidFill>
                  <a:latin typeface="微软雅黑" pitchFamily="34" charset="-122"/>
                  <a:ea typeface="微软雅黑" pitchFamily="34" charset="-122"/>
                  <a:cs typeface="Arial" pitchFamily="34" charset="0"/>
                </a:rPr>
                <a:t>非资金类项目</a:t>
              </a:r>
              <a:endParaRPr lang="en-US" altLang="zh-CN" sz="2000" b="1" dirty="0">
                <a:solidFill>
                  <a:schemeClr val="tx2"/>
                </a:solidFill>
                <a:latin typeface="微软雅黑" pitchFamily="34" charset="-122"/>
                <a:ea typeface="微软雅黑" pitchFamily="34" charset="-122"/>
                <a:cs typeface="Arial" pitchFamily="34" charset="0"/>
              </a:endParaRPr>
            </a:p>
          </p:txBody>
        </p:sp>
      </p:grpSp>
      <p:grpSp>
        <p:nvGrpSpPr>
          <p:cNvPr id="16" name="组合 24"/>
          <p:cNvGrpSpPr>
            <a:grpSpLocks/>
          </p:cNvGrpSpPr>
          <p:nvPr/>
        </p:nvGrpSpPr>
        <p:grpSpPr bwMode="auto">
          <a:xfrm>
            <a:off x="7722785" y="1760177"/>
            <a:ext cx="2590800" cy="4572000"/>
            <a:chOff x="719138" y="1857375"/>
            <a:chExt cx="2590800" cy="4010021"/>
          </a:xfrm>
        </p:grpSpPr>
        <p:grpSp>
          <p:nvGrpSpPr>
            <p:cNvPr id="17" name="组合 23"/>
            <p:cNvGrpSpPr>
              <a:grpSpLocks/>
            </p:cNvGrpSpPr>
            <p:nvPr/>
          </p:nvGrpSpPr>
          <p:grpSpPr bwMode="auto">
            <a:xfrm>
              <a:off x="719138" y="1857375"/>
              <a:ext cx="2590800" cy="4010021"/>
              <a:chOff x="719165" y="1857364"/>
              <a:chExt cx="2590800" cy="4010025"/>
            </a:xfrm>
          </p:grpSpPr>
          <p:pic>
            <p:nvPicPr>
              <p:cNvPr id="19" name="Picture 2" descr="06-red"/>
              <p:cNvPicPr>
                <a:picLocks noChangeAspect="1" noChangeArrowheads="1"/>
              </p:cNvPicPr>
              <p:nvPr/>
            </p:nvPicPr>
            <p:blipFill>
              <a:blip r:embed="rId6" cstate="print">
                <a:duotone>
                  <a:prstClr val="black"/>
                  <a:srgbClr val="7DA84D">
                    <a:tint val="45000"/>
                    <a:satMod val="400000"/>
                  </a:srgbClr>
                </a:duotone>
              </a:blip>
              <a:srcRect/>
              <a:stretch>
                <a:fillRect/>
              </a:stretch>
            </p:blipFill>
            <p:spPr bwMode="auto">
              <a:xfrm>
                <a:off x="719165" y="1857364"/>
                <a:ext cx="2590800" cy="4010025"/>
              </a:xfrm>
              <a:prstGeom prst="rect">
                <a:avLst/>
              </a:prstGeom>
              <a:noFill/>
              <a:ln w="9525">
                <a:noFill/>
                <a:miter lim="800000"/>
                <a:headEnd/>
                <a:tailEnd/>
              </a:ln>
            </p:spPr>
          </p:pic>
          <p:sp>
            <p:nvSpPr>
              <p:cNvPr id="20" name="Text Box 8"/>
              <p:cNvSpPr txBox="1">
                <a:spLocks noChangeArrowheads="1"/>
              </p:cNvSpPr>
              <p:nvPr/>
            </p:nvSpPr>
            <p:spPr bwMode="invGray">
              <a:xfrm>
                <a:off x="934052" y="2500306"/>
                <a:ext cx="2375912" cy="2397118"/>
              </a:xfrm>
              <a:prstGeom prst="rect">
                <a:avLst/>
              </a:prstGeom>
              <a:noFill/>
              <a:ln w="9525">
                <a:noFill/>
                <a:miter lim="800000"/>
                <a:headEnd/>
                <a:tailEnd/>
              </a:ln>
            </p:spPr>
            <p:txBody>
              <a:bodyPr wrap="square" lIns="0" tIns="0" rIns="0" bIns="0">
                <a:spAutoFit/>
              </a:bodyPr>
              <a:lstStyle/>
              <a:p>
                <a:pPr>
                  <a:lnSpc>
                    <a:spcPct val="65000"/>
                  </a:lnSpc>
                  <a:spcBef>
                    <a:spcPct val="50000"/>
                  </a:spcBef>
                  <a:buFontTx/>
                  <a:buChar char="•"/>
                </a:pPr>
                <a:r>
                  <a:rPr lang="zh-CN" altLang="en-US" sz="1200" dirty="0">
                    <a:solidFill>
                      <a:srgbClr val="FFFFFF"/>
                    </a:solidFill>
                    <a:latin typeface="微软雅黑" pitchFamily="34" charset="-122"/>
                    <a:ea typeface="微软雅黑" pitchFamily="34" charset="-122"/>
                  </a:rPr>
                  <a:t>客户重要资料变更</a:t>
                </a:r>
              </a:p>
              <a:p>
                <a:pPr>
                  <a:lnSpc>
                    <a:spcPct val="65000"/>
                  </a:lnSpc>
                  <a:spcBef>
                    <a:spcPct val="50000"/>
                  </a:spcBef>
                  <a:buFontTx/>
                  <a:buChar char="•"/>
                </a:pPr>
                <a:r>
                  <a:rPr lang="zh-CN" altLang="en-US" sz="1200" dirty="0">
                    <a:solidFill>
                      <a:srgbClr val="FFFFFF"/>
                    </a:solidFill>
                    <a:latin typeface="微软雅黑" pitchFamily="34" charset="-122"/>
                    <a:ea typeface="微软雅黑" pitchFamily="34" charset="-122"/>
                  </a:rPr>
                  <a:t>职业类别变更</a:t>
                </a:r>
              </a:p>
              <a:p>
                <a:pPr>
                  <a:lnSpc>
                    <a:spcPct val="65000"/>
                  </a:lnSpc>
                  <a:spcBef>
                    <a:spcPct val="50000"/>
                  </a:spcBef>
                  <a:buFontTx/>
                  <a:buChar char="•"/>
                </a:pPr>
                <a:r>
                  <a:rPr lang="zh-CN" altLang="en-US" sz="1200" dirty="0">
                    <a:solidFill>
                      <a:srgbClr val="FFFFFF"/>
                    </a:solidFill>
                    <a:latin typeface="微软雅黑" pitchFamily="34" charset="-122"/>
                    <a:ea typeface="微软雅黑" pitchFamily="34" charset="-122"/>
                  </a:rPr>
                  <a:t>减保</a:t>
                </a:r>
              </a:p>
              <a:p>
                <a:pPr>
                  <a:lnSpc>
                    <a:spcPct val="65000"/>
                  </a:lnSpc>
                  <a:spcBef>
                    <a:spcPct val="50000"/>
                  </a:spcBef>
                  <a:buFontTx/>
                  <a:buChar char="•"/>
                </a:pPr>
                <a:r>
                  <a:rPr lang="zh-CN" altLang="en-US" sz="1200" dirty="0">
                    <a:solidFill>
                      <a:srgbClr val="FFFFFF"/>
                    </a:solidFill>
                    <a:latin typeface="微软雅黑" pitchFamily="34" charset="-122"/>
                    <a:ea typeface="微软雅黑" pitchFamily="34" charset="-122"/>
                  </a:rPr>
                  <a:t>解除合同</a:t>
                </a:r>
              </a:p>
              <a:p>
                <a:pPr>
                  <a:lnSpc>
                    <a:spcPct val="65000"/>
                  </a:lnSpc>
                  <a:spcBef>
                    <a:spcPct val="50000"/>
                  </a:spcBef>
                  <a:buFontTx/>
                  <a:buChar char="•"/>
                </a:pPr>
                <a:r>
                  <a:rPr lang="zh-CN" altLang="en-US" sz="1200" dirty="0">
                    <a:solidFill>
                      <a:srgbClr val="FFFFFF"/>
                    </a:solidFill>
                    <a:latin typeface="微软雅黑" pitchFamily="34" charset="-122"/>
                    <a:ea typeface="微软雅黑" pitchFamily="34" charset="-122"/>
                  </a:rPr>
                  <a:t>公司解约</a:t>
                </a:r>
              </a:p>
              <a:p>
                <a:pPr>
                  <a:lnSpc>
                    <a:spcPct val="65000"/>
                  </a:lnSpc>
                  <a:spcBef>
                    <a:spcPct val="50000"/>
                  </a:spcBef>
                  <a:buFontTx/>
                  <a:buChar char="•"/>
                </a:pPr>
                <a:r>
                  <a:rPr lang="zh-CN" altLang="en-US" sz="1200" dirty="0">
                    <a:solidFill>
                      <a:srgbClr val="FFFFFF"/>
                    </a:solidFill>
                    <a:latin typeface="微软雅黑" pitchFamily="34" charset="-122"/>
                    <a:ea typeface="微软雅黑" pitchFamily="34" charset="-122"/>
                  </a:rPr>
                  <a:t>协议退保</a:t>
                </a:r>
              </a:p>
              <a:p>
                <a:pPr>
                  <a:lnSpc>
                    <a:spcPct val="65000"/>
                  </a:lnSpc>
                  <a:spcBef>
                    <a:spcPct val="50000"/>
                  </a:spcBef>
                  <a:buFontTx/>
                  <a:buChar char="•"/>
                </a:pPr>
                <a:r>
                  <a:rPr lang="zh-CN" altLang="en-US" sz="1200" dirty="0">
                    <a:solidFill>
                      <a:srgbClr val="FFFFFF"/>
                    </a:solidFill>
                    <a:latin typeface="微软雅黑" pitchFamily="34" charset="-122"/>
                    <a:ea typeface="微软雅黑" pitchFamily="34" charset="-122"/>
                  </a:rPr>
                  <a:t>保单质押贷款</a:t>
                </a:r>
              </a:p>
              <a:p>
                <a:pPr>
                  <a:lnSpc>
                    <a:spcPct val="65000"/>
                  </a:lnSpc>
                  <a:spcBef>
                    <a:spcPct val="50000"/>
                  </a:spcBef>
                  <a:buFontTx/>
                  <a:buChar char="•"/>
                </a:pPr>
                <a:r>
                  <a:rPr lang="zh-CN" altLang="en-US" sz="1200" dirty="0">
                    <a:solidFill>
                      <a:srgbClr val="FFFFFF"/>
                    </a:solidFill>
                    <a:latin typeface="微软雅黑" pitchFamily="34" charset="-122"/>
                    <a:ea typeface="微软雅黑" pitchFamily="34" charset="-122"/>
                  </a:rPr>
                  <a:t>年金满期金给付</a:t>
                </a:r>
              </a:p>
              <a:p>
                <a:pPr>
                  <a:lnSpc>
                    <a:spcPct val="65000"/>
                  </a:lnSpc>
                  <a:spcBef>
                    <a:spcPct val="50000"/>
                  </a:spcBef>
                  <a:buFontTx/>
                  <a:buChar char="•"/>
                </a:pPr>
                <a:r>
                  <a:rPr lang="zh-CN" altLang="en-US" sz="1200" dirty="0">
                    <a:solidFill>
                      <a:srgbClr val="FFFFFF"/>
                    </a:solidFill>
                    <a:latin typeface="微软雅黑" pitchFamily="34" charset="-122"/>
                    <a:ea typeface="微软雅黑" pitchFamily="34" charset="-122"/>
                  </a:rPr>
                  <a:t>万能险部分领取</a:t>
                </a:r>
              </a:p>
              <a:p>
                <a:pPr>
                  <a:lnSpc>
                    <a:spcPct val="65000"/>
                  </a:lnSpc>
                  <a:spcBef>
                    <a:spcPct val="50000"/>
                  </a:spcBef>
                  <a:buFontTx/>
                  <a:buChar char="•"/>
                </a:pPr>
                <a:r>
                  <a:rPr lang="zh-CN" altLang="en-US" sz="1200" dirty="0">
                    <a:solidFill>
                      <a:srgbClr val="FFFFFF"/>
                    </a:solidFill>
                    <a:latin typeface="微软雅黑" pitchFamily="34" charset="-122"/>
                    <a:ea typeface="微软雅黑" pitchFamily="34" charset="-122"/>
                  </a:rPr>
                  <a:t>投连险部分领取</a:t>
                </a:r>
              </a:p>
              <a:p>
                <a:pPr>
                  <a:lnSpc>
                    <a:spcPct val="65000"/>
                  </a:lnSpc>
                  <a:spcBef>
                    <a:spcPct val="50000"/>
                  </a:spcBef>
                  <a:buFontTx/>
                  <a:buChar char="•"/>
                </a:pPr>
                <a:r>
                  <a:rPr lang="zh-CN" altLang="en-US" sz="1200" dirty="0">
                    <a:solidFill>
                      <a:srgbClr val="FFFFFF"/>
                    </a:solidFill>
                    <a:latin typeface="微软雅黑" pitchFamily="34" charset="-122"/>
                    <a:ea typeface="微软雅黑" pitchFamily="34" charset="-122"/>
                  </a:rPr>
                  <a:t>累计红利领取</a:t>
                </a:r>
              </a:p>
              <a:p>
                <a:pPr>
                  <a:lnSpc>
                    <a:spcPct val="65000"/>
                  </a:lnSpc>
                  <a:spcBef>
                    <a:spcPct val="50000"/>
                  </a:spcBef>
                </a:pPr>
                <a:r>
                  <a:rPr lang="en-US" altLang="zh-CN" sz="1200" dirty="0">
                    <a:solidFill>
                      <a:srgbClr val="FFFFFF"/>
                    </a:solidFill>
                    <a:latin typeface="微软雅黑" pitchFamily="34" charset="-122"/>
                    <a:ea typeface="微软雅黑" pitchFamily="34" charset="-122"/>
                  </a:rPr>
                  <a:t>……</a:t>
                </a:r>
              </a:p>
              <a:p>
                <a:pPr>
                  <a:spcBef>
                    <a:spcPct val="50000"/>
                  </a:spcBef>
                  <a:buFontTx/>
                  <a:buChar char="•"/>
                </a:pPr>
                <a:endParaRPr lang="zh-CN" altLang="en-US" sz="1200" dirty="0">
                  <a:solidFill>
                    <a:srgbClr val="FFFFFF"/>
                  </a:solidFill>
                  <a:latin typeface="微软雅黑" pitchFamily="34" charset="-122"/>
                  <a:ea typeface="微软雅黑" pitchFamily="34" charset="-122"/>
                </a:endParaRPr>
              </a:p>
            </p:txBody>
          </p:sp>
          <p:cxnSp>
            <p:nvCxnSpPr>
              <p:cNvPr id="21" name="直接连接符 19"/>
              <p:cNvCxnSpPr>
                <a:cxnSpLocks noChangeShapeType="1"/>
              </p:cNvCxnSpPr>
              <p:nvPr/>
            </p:nvCxnSpPr>
            <p:spPr bwMode="auto">
              <a:xfrm>
                <a:off x="1071538" y="2428868"/>
                <a:ext cx="1928826" cy="1588"/>
              </a:xfrm>
              <a:prstGeom prst="line">
                <a:avLst/>
              </a:prstGeom>
              <a:noFill/>
              <a:ln w="9525" algn="ctr">
                <a:solidFill>
                  <a:srgbClr val="205B97"/>
                </a:solidFill>
                <a:round/>
                <a:headEnd/>
                <a:tailEnd/>
              </a:ln>
            </p:spPr>
          </p:cxnSp>
        </p:grpSp>
        <p:sp>
          <p:nvSpPr>
            <p:cNvPr id="18" name="Rectangle 29"/>
            <p:cNvSpPr>
              <a:spLocks/>
            </p:cNvSpPr>
            <p:nvPr/>
          </p:nvSpPr>
          <p:spPr bwMode="auto">
            <a:xfrm>
              <a:off x="1143000" y="1928386"/>
              <a:ext cx="1762125" cy="563909"/>
            </a:xfrm>
            <a:prstGeom prst="rect">
              <a:avLst/>
            </a:prstGeom>
            <a:noFill/>
            <a:ln w="9525">
              <a:noFill/>
              <a:miter lim="800000"/>
              <a:headEnd/>
              <a:tailEnd/>
            </a:ln>
            <a:effectLst/>
          </p:spPr>
          <p:txBody>
            <a:bodyPr lIns="0" tIns="0" rIns="-5080" bIns="0" anchor="ctr"/>
            <a:lstStyle/>
            <a:p>
              <a:pPr marL="112713" indent="-112713" algn="ctr" fontAlgn="auto">
                <a:spcBef>
                  <a:spcPct val="50000"/>
                </a:spcBef>
                <a:spcAft>
                  <a:spcPts val="0"/>
                </a:spcAft>
                <a:defRPr/>
              </a:pPr>
              <a:r>
                <a:rPr lang="zh-CN" altLang="en-US" sz="2000" b="1" dirty="0" smtClean="0">
                  <a:solidFill>
                    <a:schemeClr val="tx2"/>
                  </a:solidFill>
                  <a:latin typeface="微软雅黑" pitchFamily="34" charset="-122"/>
                  <a:ea typeface="微软雅黑" pitchFamily="34" charset="-122"/>
                  <a:cs typeface="Arial" pitchFamily="34" charset="0"/>
                </a:rPr>
                <a:t>付费项目</a:t>
              </a:r>
              <a:endParaRPr lang="en-US" altLang="zh-CN" sz="2000" b="1" dirty="0">
                <a:solidFill>
                  <a:schemeClr val="tx2"/>
                </a:solidFill>
                <a:latin typeface="微软雅黑" pitchFamily="34" charset="-122"/>
                <a:ea typeface="微软雅黑" pitchFamily="34" charset="-122"/>
                <a:cs typeface="Arial" pitchFamily="34" charset="0"/>
              </a:endParaRPr>
            </a:p>
          </p:txBody>
        </p:sp>
      </p:grpSp>
      <p:sp>
        <p:nvSpPr>
          <p:cNvPr id="22" name="文本框 21"/>
          <p:cNvSpPr txBox="1"/>
          <p:nvPr/>
        </p:nvSpPr>
        <p:spPr>
          <a:xfrm>
            <a:off x="705755" y="1100039"/>
            <a:ext cx="3673811"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保全</a:t>
            </a:r>
            <a:r>
              <a:rPr lang="zh-CN" altLang="en-US" dirty="0">
                <a:latin typeface="微软雅黑" panose="020B0503020204020204" pitchFamily="34" charset="-122"/>
                <a:ea typeface="微软雅黑" panose="020B0503020204020204" pitchFamily="34" charset="-122"/>
              </a:rPr>
              <a:t>项目按照收付费类型分为</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182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个险保全流程及业务处理 </a:t>
            </a:r>
            <a:r>
              <a:rPr lang="en-US" altLang="zh-CN" dirty="0"/>
              <a:t>– </a:t>
            </a:r>
            <a:r>
              <a:rPr lang="zh-CN" altLang="en-US" dirty="0"/>
              <a:t>分类</a:t>
            </a:r>
          </a:p>
        </p:txBody>
      </p:sp>
      <p:grpSp>
        <p:nvGrpSpPr>
          <p:cNvPr id="4" name="组 2"/>
          <p:cNvGrpSpPr/>
          <p:nvPr/>
        </p:nvGrpSpPr>
        <p:grpSpPr>
          <a:xfrm>
            <a:off x="1485888" y="3015624"/>
            <a:ext cx="8801111" cy="792163"/>
            <a:chOff x="571489" y="2643183"/>
            <a:chExt cx="8189504" cy="792163"/>
          </a:xfrm>
        </p:grpSpPr>
        <p:sp>
          <p:nvSpPr>
            <p:cNvPr id="5" name="流程图: 过程 4"/>
            <p:cNvSpPr/>
            <p:nvPr/>
          </p:nvSpPr>
          <p:spPr>
            <a:xfrm>
              <a:off x="3000353" y="2857508"/>
              <a:ext cx="5760640" cy="576064"/>
            </a:xfrm>
            <a:prstGeom prst="flowChartProcess">
              <a:avLst/>
            </a:prstGeom>
            <a:solidFill>
              <a:schemeClr val="accent1">
                <a:lumMod val="20000"/>
                <a:lumOff val="80000"/>
              </a:schemeClr>
            </a:solidFill>
          </p:spPr>
          <p:style>
            <a:lnRef idx="0">
              <a:schemeClr val="accent2"/>
            </a:lnRef>
            <a:fillRef idx="3">
              <a:schemeClr val="accent2"/>
            </a:fillRef>
            <a:effectRef idx="3">
              <a:schemeClr val="accent2"/>
            </a:effectRef>
            <a:fontRef idx="minor">
              <a:schemeClr val="lt1"/>
            </a:fontRef>
          </p:style>
          <p:txBody>
            <a:bodyPr anchor="ctr"/>
            <a:lstStyle/>
            <a:p>
              <a:pPr>
                <a:defRPr/>
              </a:pP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6" name="七角星 31"/>
            <p:cNvSpPr>
              <a:spLocks noChangeArrowheads="1"/>
            </p:cNvSpPr>
            <p:nvPr/>
          </p:nvSpPr>
          <p:spPr bwMode="auto">
            <a:xfrm>
              <a:off x="571489" y="2643183"/>
              <a:ext cx="2376488" cy="792163"/>
            </a:xfrm>
            <a:custGeom>
              <a:avLst/>
              <a:gdLst>
                <a:gd name="T0" fmla="*/ 2141142 w 2376487"/>
                <a:gd name="T1" fmla="*/ 156898 h 792162"/>
                <a:gd name="T2" fmla="*/ 2376493 w 2376487"/>
                <a:gd name="T3" fmla="*/ 509445 h 792162"/>
                <a:gd name="T4" fmla="*/ 1717059 w 2376487"/>
                <a:gd name="T5" fmla="*/ 792166 h 792162"/>
                <a:gd name="T6" fmla="*/ 659428 w 2376487"/>
                <a:gd name="T7" fmla="*/ 792166 h 792162"/>
                <a:gd name="T8" fmla="*/ -6 w 2376487"/>
                <a:gd name="T9" fmla="*/ 509445 h 792162"/>
                <a:gd name="T10" fmla="*/ 235345 w 2376487"/>
                <a:gd name="T11" fmla="*/ 156898 h 792162"/>
                <a:gd name="T12" fmla="*/ 1188244 w 2376487"/>
                <a:gd name="T13" fmla="*/ 0 h 792162"/>
                <a:gd name="T14" fmla="*/ 0 60000 65536"/>
                <a:gd name="T15" fmla="*/ 0 60000 65536"/>
                <a:gd name="T16" fmla="*/ 5898240 60000 65536"/>
                <a:gd name="T17" fmla="*/ 5898240 60000 65536"/>
                <a:gd name="T18" fmla="*/ 11796480 60000 65536"/>
                <a:gd name="T19" fmla="*/ 11796480 60000 65536"/>
                <a:gd name="T20" fmla="*/ 17694720 60000 65536"/>
                <a:gd name="T21" fmla="*/ 528819 w 2376487"/>
                <a:gd name="T22" fmla="*/ 156898 h 792162"/>
                <a:gd name="T23" fmla="*/ 1847668 w 2376487"/>
                <a:gd name="T24" fmla="*/ 596517 h 792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6487" h="792162">
                  <a:moveTo>
                    <a:pt x="-6" y="509445"/>
                  </a:moveTo>
                  <a:lnTo>
                    <a:pt x="365951" y="352547"/>
                  </a:lnTo>
                  <a:lnTo>
                    <a:pt x="235345" y="156898"/>
                  </a:lnTo>
                  <a:lnTo>
                    <a:pt x="822293" y="156898"/>
                  </a:lnTo>
                  <a:lnTo>
                    <a:pt x="1188244" y="0"/>
                  </a:lnTo>
                  <a:lnTo>
                    <a:pt x="1554194" y="156898"/>
                  </a:lnTo>
                  <a:lnTo>
                    <a:pt x="2141142" y="156898"/>
                  </a:lnTo>
                  <a:lnTo>
                    <a:pt x="2010536" y="352547"/>
                  </a:lnTo>
                  <a:lnTo>
                    <a:pt x="2376493" y="509445"/>
                  </a:lnTo>
                  <a:lnTo>
                    <a:pt x="1847668" y="596517"/>
                  </a:lnTo>
                  <a:lnTo>
                    <a:pt x="1717059" y="792166"/>
                  </a:lnTo>
                  <a:lnTo>
                    <a:pt x="1188244" y="705093"/>
                  </a:lnTo>
                  <a:lnTo>
                    <a:pt x="659428" y="792166"/>
                  </a:lnTo>
                  <a:lnTo>
                    <a:pt x="528819" y="596517"/>
                  </a:lnTo>
                  <a:close/>
                </a:path>
              </a:pathLst>
            </a:custGeom>
            <a:solidFill>
              <a:srgbClr val="0F81BD"/>
            </a:solidFill>
            <a:ln w="9525">
              <a:solidFill>
                <a:srgbClr val="7F55B2"/>
              </a:solidFill>
              <a:miter lim="800000"/>
              <a:headEnd/>
              <a:tailEnd/>
            </a:ln>
            <a:effectLst>
              <a:outerShdw blurRad="63500" dist="38100" dir="5400000" rotWithShape="0">
                <a:srgbClr val="000000">
                  <a:alpha val="39999"/>
                </a:srgbClr>
              </a:outerShdw>
            </a:effectLst>
          </p:spPr>
          <p:txBody>
            <a:bodyPr anchor="ctr"/>
            <a:lstStyle/>
            <a:p>
              <a:pPr eaLnBrk="0" hangingPunct="0"/>
              <a:r>
                <a:rPr lang="zh-CN" altLang="en-US" b="1" dirty="0" smtClean="0">
                  <a:solidFill>
                    <a:schemeClr val="bg1"/>
                  </a:solidFill>
                  <a:latin typeface="微软雅黑" panose="020B0503020204020204" pitchFamily="34" charset="-122"/>
                  <a:ea typeface="微软雅黑" panose="020B0503020204020204" pitchFamily="34" charset="-122"/>
                </a:rPr>
                <a:t>    传统险</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TextBox 32"/>
            <p:cNvSpPr txBox="1">
              <a:spLocks noChangeArrowheads="1"/>
            </p:cNvSpPr>
            <p:nvPr/>
          </p:nvSpPr>
          <p:spPr bwMode="auto">
            <a:xfrm>
              <a:off x="3071802" y="2857496"/>
              <a:ext cx="5543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BBEEF5"/>
                  </a:solidFill>
                  <a:latin typeface="宋体" pitchFamily="2" charset="-122"/>
                  <a:ea typeface="宋体" pitchFamily="2" charset="-122"/>
                </a:defRPr>
              </a:lvl1pPr>
              <a:lvl2pPr marL="742950" indent="-285750" eaLnBrk="0" hangingPunct="0">
                <a:defRPr>
                  <a:solidFill>
                    <a:srgbClr val="BBEEF5"/>
                  </a:solidFill>
                  <a:latin typeface="宋体" pitchFamily="2" charset="-122"/>
                  <a:ea typeface="宋体" pitchFamily="2" charset="-122"/>
                </a:defRPr>
              </a:lvl2pPr>
              <a:lvl3pPr marL="1143000" indent="-228600" eaLnBrk="0" hangingPunct="0">
                <a:defRPr>
                  <a:solidFill>
                    <a:srgbClr val="BBEEF5"/>
                  </a:solidFill>
                  <a:latin typeface="宋体" pitchFamily="2" charset="-122"/>
                  <a:ea typeface="宋体" pitchFamily="2" charset="-122"/>
                </a:defRPr>
              </a:lvl3pPr>
              <a:lvl4pPr marL="1600200" indent="-228600" eaLnBrk="0" hangingPunct="0">
                <a:defRPr>
                  <a:solidFill>
                    <a:srgbClr val="BBEEF5"/>
                  </a:solidFill>
                  <a:latin typeface="宋体" pitchFamily="2" charset="-122"/>
                  <a:ea typeface="宋体" pitchFamily="2" charset="-122"/>
                </a:defRPr>
              </a:lvl4pPr>
              <a:lvl5pPr marL="2057400" indent="-228600" eaLnBrk="0" hangingPunct="0">
                <a:defRPr>
                  <a:solidFill>
                    <a:srgbClr val="BBEEF5"/>
                  </a:solidFill>
                  <a:latin typeface="宋体" pitchFamily="2" charset="-122"/>
                  <a:ea typeface="宋体" pitchFamily="2" charset="-122"/>
                </a:defRPr>
              </a:lvl5pPr>
              <a:lvl6pPr marL="2514600" indent="-228600" eaLnBrk="0" fontAlgn="base" hangingPunct="0">
                <a:spcBef>
                  <a:spcPct val="0"/>
                </a:spcBef>
                <a:spcAft>
                  <a:spcPct val="0"/>
                </a:spcAft>
                <a:defRPr>
                  <a:solidFill>
                    <a:srgbClr val="BBEEF5"/>
                  </a:solidFill>
                  <a:latin typeface="宋体" pitchFamily="2" charset="-122"/>
                  <a:ea typeface="宋体" pitchFamily="2" charset="-122"/>
                </a:defRPr>
              </a:lvl6pPr>
              <a:lvl7pPr marL="2971800" indent="-228600" eaLnBrk="0" fontAlgn="base" hangingPunct="0">
                <a:spcBef>
                  <a:spcPct val="0"/>
                </a:spcBef>
                <a:spcAft>
                  <a:spcPct val="0"/>
                </a:spcAft>
                <a:defRPr>
                  <a:solidFill>
                    <a:srgbClr val="BBEEF5"/>
                  </a:solidFill>
                  <a:latin typeface="宋体" pitchFamily="2" charset="-122"/>
                  <a:ea typeface="宋体" pitchFamily="2" charset="-122"/>
                </a:defRPr>
              </a:lvl7pPr>
              <a:lvl8pPr marL="3429000" indent="-228600" eaLnBrk="0" fontAlgn="base" hangingPunct="0">
                <a:spcBef>
                  <a:spcPct val="0"/>
                </a:spcBef>
                <a:spcAft>
                  <a:spcPct val="0"/>
                </a:spcAft>
                <a:defRPr>
                  <a:solidFill>
                    <a:srgbClr val="BBEEF5"/>
                  </a:solidFill>
                  <a:latin typeface="宋体" pitchFamily="2" charset="-122"/>
                  <a:ea typeface="宋体" pitchFamily="2" charset="-122"/>
                </a:defRPr>
              </a:lvl8pPr>
              <a:lvl9pPr marL="3886200" indent="-228600" eaLnBrk="0" fontAlgn="base" hangingPunct="0">
                <a:spcBef>
                  <a:spcPct val="0"/>
                </a:spcBef>
                <a:spcAft>
                  <a:spcPct val="0"/>
                </a:spcAft>
                <a:defRPr>
                  <a:solidFill>
                    <a:srgbClr val="BBEEF5"/>
                  </a:solidFill>
                  <a:latin typeface="宋体" pitchFamily="2" charset="-122"/>
                  <a:ea typeface="宋体" pitchFamily="2" charset="-122"/>
                </a:defRPr>
              </a:lvl9pPr>
            </a:lstStyle>
            <a:p>
              <a:r>
                <a:rPr lang="zh-CN" altLang="en-US" sz="1400" b="1" dirty="0" smtClean="0">
                  <a:solidFill>
                    <a:schemeClr val="tx1"/>
                  </a:solidFill>
                  <a:latin typeface="微软雅黑" panose="020B0503020204020204" pitchFamily="34" charset="-122"/>
                  <a:ea typeface="微软雅黑" panose="020B0503020204020204" pitchFamily="34" charset="-122"/>
                </a:rPr>
                <a:t>增加保额、减少保额、保单利益领取、存入账户、保单贷款、保单还款、减额缴清、</a:t>
              </a:r>
              <a:r>
                <a:rPr lang="zh-TW" altLang="en-US" sz="1400" b="1" dirty="0" smtClean="0">
                  <a:solidFill>
                    <a:schemeClr val="tx1"/>
                  </a:solidFill>
                  <a:latin typeface="微软雅黑" panose="020B0503020204020204" pitchFamily="34" charset="-122"/>
                  <a:ea typeface="微软雅黑" panose="020B0503020204020204" pitchFamily="34" charset="-122"/>
                </a:rPr>
                <a:t>更改账户运用方式</a:t>
              </a:r>
              <a:r>
                <a:rPr lang="zh-CN" altLang="en-US" sz="1400" b="1" dirty="0" smtClean="0">
                  <a:solidFill>
                    <a:schemeClr val="tx1"/>
                  </a:solidFill>
                  <a:latin typeface="微软雅黑" panose="020B0503020204020204" pitchFamily="34" charset="-122"/>
                  <a:ea typeface="微软雅黑" panose="020B0503020204020204" pitchFamily="34" charset="-122"/>
                </a:rPr>
                <a:t>等</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grpSp>
      <p:grpSp>
        <p:nvGrpSpPr>
          <p:cNvPr id="8" name="组 1"/>
          <p:cNvGrpSpPr/>
          <p:nvPr/>
        </p:nvGrpSpPr>
        <p:grpSpPr>
          <a:xfrm>
            <a:off x="1499170" y="1888992"/>
            <a:ext cx="8772566" cy="792163"/>
            <a:chOff x="623888" y="1412776"/>
            <a:chExt cx="8162943" cy="792163"/>
          </a:xfrm>
        </p:grpSpPr>
        <p:sp>
          <p:nvSpPr>
            <p:cNvPr id="9" name="流程图: 过程 8"/>
            <p:cNvSpPr/>
            <p:nvPr/>
          </p:nvSpPr>
          <p:spPr>
            <a:xfrm>
              <a:off x="3026191" y="1627041"/>
              <a:ext cx="5760640" cy="576064"/>
            </a:xfrm>
            <a:prstGeom prst="flowChartProcess">
              <a:avLst/>
            </a:prstGeom>
            <a:solidFill>
              <a:schemeClr val="accent1">
                <a:lumMod val="20000"/>
                <a:lumOff val="80000"/>
              </a:schemeClr>
            </a:solidFill>
          </p:spPr>
          <p:style>
            <a:lnRef idx="0">
              <a:schemeClr val="accent2"/>
            </a:lnRef>
            <a:fillRef idx="3">
              <a:schemeClr val="accent2"/>
            </a:fillRef>
            <a:effectRef idx="3">
              <a:schemeClr val="accent2"/>
            </a:effectRef>
            <a:fontRef idx="minor">
              <a:schemeClr val="lt1"/>
            </a:fontRef>
          </p:style>
          <p:txBody>
            <a:bodyPr anchor="ctr"/>
            <a:lstStyle/>
            <a:p>
              <a:pPr>
                <a:defRPr/>
              </a:pP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10" name="七角星 12"/>
            <p:cNvSpPr>
              <a:spLocks noChangeArrowheads="1"/>
            </p:cNvSpPr>
            <p:nvPr/>
          </p:nvSpPr>
          <p:spPr bwMode="auto">
            <a:xfrm>
              <a:off x="623888" y="1412776"/>
              <a:ext cx="2376487" cy="792163"/>
            </a:xfrm>
            <a:custGeom>
              <a:avLst/>
              <a:gdLst>
                <a:gd name="T0" fmla="*/ 2141143 w 2376488"/>
                <a:gd name="T1" fmla="*/ 156898 h 792162"/>
                <a:gd name="T2" fmla="*/ 2376494 w 2376488"/>
                <a:gd name="T3" fmla="*/ 509445 h 792162"/>
                <a:gd name="T4" fmla="*/ 1717059 w 2376488"/>
                <a:gd name="T5" fmla="*/ 792166 h 792162"/>
                <a:gd name="T6" fmla="*/ 659429 w 2376488"/>
                <a:gd name="T7" fmla="*/ 792166 h 792162"/>
                <a:gd name="T8" fmla="*/ -6 w 2376488"/>
                <a:gd name="T9" fmla="*/ 509445 h 792162"/>
                <a:gd name="T10" fmla="*/ 235345 w 2376488"/>
                <a:gd name="T11" fmla="*/ 156898 h 792162"/>
                <a:gd name="T12" fmla="*/ 1188244 w 2376488"/>
                <a:gd name="T13" fmla="*/ 0 h 792162"/>
                <a:gd name="T14" fmla="*/ 0 60000 65536"/>
                <a:gd name="T15" fmla="*/ 0 60000 65536"/>
                <a:gd name="T16" fmla="*/ 5898240 60000 65536"/>
                <a:gd name="T17" fmla="*/ 5898240 60000 65536"/>
                <a:gd name="T18" fmla="*/ 11796480 60000 65536"/>
                <a:gd name="T19" fmla="*/ 11796480 60000 65536"/>
                <a:gd name="T20" fmla="*/ 17694720 60000 65536"/>
                <a:gd name="T21" fmla="*/ 528819 w 2376488"/>
                <a:gd name="T22" fmla="*/ 156898 h 792162"/>
                <a:gd name="T23" fmla="*/ 1847669 w 2376488"/>
                <a:gd name="T24" fmla="*/ 596517 h 792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6488" h="792162">
                  <a:moveTo>
                    <a:pt x="-6" y="509445"/>
                  </a:moveTo>
                  <a:lnTo>
                    <a:pt x="365951" y="352547"/>
                  </a:lnTo>
                  <a:lnTo>
                    <a:pt x="235345" y="156898"/>
                  </a:lnTo>
                  <a:lnTo>
                    <a:pt x="822293" y="156898"/>
                  </a:lnTo>
                  <a:lnTo>
                    <a:pt x="1188244" y="0"/>
                  </a:lnTo>
                  <a:lnTo>
                    <a:pt x="1554195" y="156898"/>
                  </a:lnTo>
                  <a:lnTo>
                    <a:pt x="2141143" y="156898"/>
                  </a:lnTo>
                  <a:lnTo>
                    <a:pt x="2010537" y="352547"/>
                  </a:lnTo>
                  <a:lnTo>
                    <a:pt x="2376494" y="509445"/>
                  </a:lnTo>
                  <a:lnTo>
                    <a:pt x="1847669" y="596517"/>
                  </a:lnTo>
                  <a:lnTo>
                    <a:pt x="1717059" y="792166"/>
                  </a:lnTo>
                  <a:lnTo>
                    <a:pt x="1188244" y="705093"/>
                  </a:lnTo>
                  <a:lnTo>
                    <a:pt x="659429" y="792166"/>
                  </a:lnTo>
                  <a:lnTo>
                    <a:pt x="528819" y="596517"/>
                  </a:lnTo>
                  <a:close/>
                </a:path>
              </a:pathLst>
            </a:custGeom>
            <a:solidFill>
              <a:schemeClr val="tx2">
                <a:lumMod val="40000"/>
                <a:lumOff val="60000"/>
              </a:schemeClr>
            </a:solidFill>
            <a:ln w="9525">
              <a:solidFill>
                <a:srgbClr val="2CBEE5"/>
              </a:solidFill>
              <a:miter lim="800000"/>
              <a:headEnd/>
              <a:tailEnd/>
            </a:ln>
            <a:effectLst>
              <a:outerShdw blurRad="63500" dist="38100" dir="5400000" rotWithShape="0">
                <a:srgbClr val="000000">
                  <a:alpha val="39999"/>
                </a:srgbClr>
              </a:outerShdw>
            </a:effectLst>
          </p:spPr>
          <p:txBody>
            <a:bodyPr anchor="ctr"/>
            <a:lstStyle/>
            <a:p>
              <a:pPr eaLnBrk="0" hangingPunct="0">
                <a:defRPr/>
              </a:pPr>
              <a:r>
                <a:rPr lang="zh-CN" altLang="en-US" b="1" dirty="0" smtClean="0">
                  <a:solidFill>
                    <a:schemeClr val="bg1"/>
                  </a:solidFill>
                  <a:latin typeface="微软雅黑" panose="020B0503020204020204" pitchFamily="34" charset="-122"/>
                  <a:ea typeface="微软雅黑" panose="020B0503020204020204" pitchFamily="34" charset="-122"/>
                </a:rPr>
                <a:t>   所有险种</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TextBox 13"/>
            <p:cNvSpPr txBox="1">
              <a:spLocks noChangeArrowheads="1"/>
            </p:cNvSpPr>
            <p:nvPr/>
          </p:nvSpPr>
          <p:spPr bwMode="auto">
            <a:xfrm>
              <a:off x="3000375" y="1627089"/>
              <a:ext cx="5570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BBEEF5"/>
                  </a:solidFill>
                  <a:latin typeface="宋体" pitchFamily="2" charset="-122"/>
                  <a:ea typeface="宋体" pitchFamily="2" charset="-122"/>
                </a:defRPr>
              </a:lvl1pPr>
              <a:lvl2pPr marL="742950" indent="-285750" eaLnBrk="0" hangingPunct="0">
                <a:defRPr>
                  <a:solidFill>
                    <a:srgbClr val="BBEEF5"/>
                  </a:solidFill>
                  <a:latin typeface="宋体" pitchFamily="2" charset="-122"/>
                  <a:ea typeface="宋体" pitchFamily="2" charset="-122"/>
                </a:defRPr>
              </a:lvl2pPr>
              <a:lvl3pPr marL="1143000" indent="-228600" eaLnBrk="0" hangingPunct="0">
                <a:defRPr>
                  <a:solidFill>
                    <a:srgbClr val="BBEEF5"/>
                  </a:solidFill>
                  <a:latin typeface="宋体" pitchFamily="2" charset="-122"/>
                  <a:ea typeface="宋体" pitchFamily="2" charset="-122"/>
                </a:defRPr>
              </a:lvl3pPr>
              <a:lvl4pPr marL="1600200" indent="-228600" eaLnBrk="0" hangingPunct="0">
                <a:defRPr>
                  <a:solidFill>
                    <a:srgbClr val="BBEEF5"/>
                  </a:solidFill>
                  <a:latin typeface="宋体" pitchFamily="2" charset="-122"/>
                  <a:ea typeface="宋体" pitchFamily="2" charset="-122"/>
                </a:defRPr>
              </a:lvl4pPr>
              <a:lvl5pPr marL="2057400" indent="-228600" eaLnBrk="0" hangingPunct="0">
                <a:defRPr>
                  <a:solidFill>
                    <a:srgbClr val="BBEEF5"/>
                  </a:solidFill>
                  <a:latin typeface="宋体" pitchFamily="2" charset="-122"/>
                  <a:ea typeface="宋体" pitchFamily="2" charset="-122"/>
                </a:defRPr>
              </a:lvl5pPr>
              <a:lvl6pPr marL="2514600" indent="-228600" eaLnBrk="0" fontAlgn="base" hangingPunct="0">
                <a:spcBef>
                  <a:spcPct val="0"/>
                </a:spcBef>
                <a:spcAft>
                  <a:spcPct val="0"/>
                </a:spcAft>
                <a:defRPr>
                  <a:solidFill>
                    <a:srgbClr val="BBEEF5"/>
                  </a:solidFill>
                  <a:latin typeface="宋体" pitchFamily="2" charset="-122"/>
                  <a:ea typeface="宋体" pitchFamily="2" charset="-122"/>
                </a:defRPr>
              </a:lvl6pPr>
              <a:lvl7pPr marL="2971800" indent="-228600" eaLnBrk="0" fontAlgn="base" hangingPunct="0">
                <a:spcBef>
                  <a:spcPct val="0"/>
                </a:spcBef>
                <a:spcAft>
                  <a:spcPct val="0"/>
                </a:spcAft>
                <a:defRPr>
                  <a:solidFill>
                    <a:srgbClr val="BBEEF5"/>
                  </a:solidFill>
                  <a:latin typeface="宋体" pitchFamily="2" charset="-122"/>
                  <a:ea typeface="宋体" pitchFamily="2" charset="-122"/>
                </a:defRPr>
              </a:lvl7pPr>
              <a:lvl8pPr marL="3429000" indent="-228600" eaLnBrk="0" fontAlgn="base" hangingPunct="0">
                <a:spcBef>
                  <a:spcPct val="0"/>
                </a:spcBef>
                <a:spcAft>
                  <a:spcPct val="0"/>
                </a:spcAft>
                <a:defRPr>
                  <a:solidFill>
                    <a:srgbClr val="BBEEF5"/>
                  </a:solidFill>
                  <a:latin typeface="宋体" pitchFamily="2" charset="-122"/>
                  <a:ea typeface="宋体" pitchFamily="2" charset="-122"/>
                </a:defRPr>
              </a:lvl8pPr>
              <a:lvl9pPr marL="3886200" indent="-228600" eaLnBrk="0" fontAlgn="base" hangingPunct="0">
                <a:spcBef>
                  <a:spcPct val="0"/>
                </a:spcBef>
                <a:spcAft>
                  <a:spcPct val="0"/>
                </a:spcAft>
                <a:defRPr>
                  <a:solidFill>
                    <a:srgbClr val="BBEEF5"/>
                  </a:solidFill>
                  <a:latin typeface="宋体" pitchFamily="2" charset="-122"/>
                  <a:ea typeface="宋体" pitchFamily="2" charset="-122"/>
                </a:defRPr>
              </a:lvl9pPr>
            </a:lstStyle>
            <a:p>
              <a:r>
                <a:rPr lang="zh-CN" altLang="en-US" sz="1400" b="1" dirty="0" smtClean="0">
                  <a:solidFill>
                    <a:schemeClr val="tx1"/>
                  </a:solidFill>
                  <a:latin typeface="微软雅黑" panose="020B0503020204020204" pitchFamily="34" charset="-122"/>
                  <a:ea typeface="微软雅黑" panose="020B0503020204020204" pitchFamily="34" charset="-122"/>
                </a:rPr>
                <a:t>重要数据变更、基本数据变更、更改权益人、申请</a:t>
              </a:r>
              <a:r>
                <a:rPr lang="en-US" altLang="zh-CN" sz="1400" b="1" dirty="0" smtClean="0">
                  <a:solidFill>
                    <a:schemeClr val="tx1"/>
                  </a:solidFill>
                  <a:latin typeface="微软雅黑" panose="020B0503020204020204" pitchFamily="34" charset="-122"/>
                  <a:ea typeface="微软雅黑" panose="020B0503020204020204" pitchFamily="34" charset="-122"/>
                </a:rPr>
                <a:t>/</a:t>
              </a:r>
              <a:r>
                <a:rPr lang="zh-CN" altLang="en-US" sz="1400" b="1" dirty="0" smtClean="0">
                  <a:solidFill>
                    <a:schemeClr val="tx1"/>
                  </a:solidFill>
                  <a:latin typeface="微软雅黑" panose="020B0503020204020204" pitchFamily="34" charset="-122"/>
                  <a:ea typeface="微软雅黑" panose="020B0503020204020204" pitchFamily="34" charset="-122"/>
                </a:rPr>
                <a:t>取消抵押性转让、退保、犹豫期退保、缴费频次变更、</a:t>
              </a:r>
              <a:r>
                <a:rPr lang="zh-TW" altLang="en-US" sz="1400" b="1" dirty="0" smtClean="0">
                  <a:solidFill>
                    <a:schemeClr val="tx1"/>
                  </a:solidFill>
                  <a:latin typeface="微软雅黑" panose="020B0503020204020204" pitchFamily="34" charset="-122"/>
                  <a:ea typeface="微软雅黑" panose="020B0503020204020204" pitchFamily="34" charset="-122"/>
                </a:rPr>
                <a:t>重发保单合同</a:t>
              </a:r>
              <a:r>
                <a:rPr lang="zh-CN" altLang="en-US" sz="1400" b="1" dirty="0" smtClean="0">
                  <a:solidFill>
                    <a:schemeClr val="tx1"/>
                  </a:solidFill>
                  <a:latin typeface="微软雅黑" panose="020B0503020204020204" pitchFamily="34" charset="-122"/>
                  <a:ea typeface="微软雅黑" panose="020B0503020204020204" pitchFamily="34" charset="-122"/>
                </a:rPr>
                <a:t>、签名变更等</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grpSp>
      <p:grpSp>
        <p:nvGrpSpPr>
          <p:cNvPr id="12" name="组 4"/>
          <p:cNvGrpSpPr/>
          <p:nvPr/>
        </p:nvGrpSpPr>
        <p:grpSpPr>
          <a:xfrm>
            <a:off x="1505739" y="4142256"/>
            <a:ext cx="8758447" cy="796719"/>
            <a:chOff x="611177" y="4565660"/>
            <a:chExt cx="8149805" cy="796719"/>
          </a:xfrm>
        </p:grpSpPr>
        <p:sp>
          <p:nvSpPr>
            <p:cNvPr id="13" name="流程图: 过程 12"/>
            <p:cNvSpPr/>
            <p:nvPr/>
          </p:nvSpPr>
          <p:spPr>
            <a:xfrm>
              <a:off x="3000342" y="4786315"/>
              <a:ext cx="5760640" cy="576064"/>
            </a:xfrm>
            <a:prstGeom prst="flowChartProcess">
              <a:avLst/>
            </a:prstGeom>
            <a:solidFill>
              <a:schemeClr val="accent1">
                <a:lumMod val="20000"/>
                <a:lumOff val="80000"/>
              </a:schemeClr>
            </a:solidFill>
          </p:spPr>
          <p:style>
            <a:lnRef idx="0">
              <a:schemeClr val="accent2"/>
            </a:lnRef>
            <a:fillRef idx="3">
              <a:schemeClr val="accent2"/>
            </a:fillRef>
            <a:effectRef idx="3">
              <a:schemeClr val="accent2"/>
            </a:effectRef>
            <a:fontRef idx="minor">
              <a:schemeClr val="lt1"/>
            </a:fontRef>
          </p:style>
          <p:txBody>
            <a:bodyPr anchor="ctr"/>
            <a:lstStyle/>
            <a:p>
              <a:pPr>
                <a:defRPr/>
              </a:pP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14" name="七角星 28"/>
            <p:cNvSpPr>
              <a:spLocks noChangeArrowheads="1"/>
            </p:cNvSpPr>
            <p:nvPr/>
          </p:nvSpPr>
          <p:spPr bwMode="auto">
            <a:xfrm>
              <a:off x="611177" y="4565660"/>
              <a:ext cx="2376487" cy="792162"/>
            </a:xfrm>
            <a:custGeom>
              <a:avLst/>
              <a:gdLst>
                <a:gd name="T0" fmla="*/ 2141142 w 2376487"/>
                <a:gd name="T1" fmla="*/ 156898 h 792163"/>
                <a:gd name="T2" fmla="*/ 2376493 w 2376487"/>
                <a:gd name="T3" fmla="*/ 509445 h 792163"/>
                <a:gd name="T4" fmla="*/ 1717059 w 2376487"/>
                <a:gd name="T5" fmla="*/ 792167 h 792163"/>
                <a:gd name="T6" fmla="*/ 659428 w 2376487"/>
                <a:gd name="T7" fmla="*/ 792167 h 792163"/>
                <a:gd name="T8" fmla="*/ -6 w 2376487"/>
                <a:gd name="T9" fmla="*/ 509445 h 792163"/>
                <a:gd name="T10" fmla="*/ 235345 w 2376487"/>
                <a:gd name="T11" fmla="*/ 156898 h 792163"/>
                <a:gd name="T12" fmla="*/ 1188244 w 2376487"/>
                <a:gd name="T13" fmla="*/ 0 h 792163"/>
                <a:gd name="T14" fmla="*/ 0 60000 65536"/>
                <a:gd name="T15" fmla="*/ 0 60000 65536"/>
                <a:gd name="T16" fmla="*/ 5898240 60000 65536"/>
                <a:gd name="T17" fmla="*/ 5898240 60000 65536"/>
                <a:gd name="T18" fmla="*/ 11796480 60000 65536"/>
                <a:gd name="T19" fmla="*/ 11796480 60000 65536"/>
                <a:gd name="T20" fmla="*/ 17694720 60000 65536"/>
                <a:gd name="T21" fmla="*/ 528819 w 2376487"/>
                <a:gd name="T22" fmla="*/ 156899 h 792163"/>
                <a:gd name="T23" fmla="*/ 1847668 w 2376487"/>
                <a:gd name="T24" fmla="*/ 596517 h 792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6487" h="792163">
                  <a:moveTo>
                    <a:pt x="-6" y="509445"/>
                  </a:moveTo>
                  <a:lnTo>
                    <a:pt x="365951" y="352548"/>
                  </a:lnTo>
                  <a:lnTo>
                    <a:pt x="235345" y="156898"/>
                  </a:lnTo>
                  <a:lnTo>
                    <a:pt x="822293" y="156899"/>
                  </a:lnTo>
                  <a:lnTo>
                    <a:pt x="1188244" y="0"/>
                  </a:lnTo>
                  <a:lnTo>
                    <a:pt x="1554194" y="156899"/>
                  </a:lnTo>
                  <a:lnTo>
                    <a:pt x="2141142" y="156898"/>
                  </a:lnTo>
                  <a:lnTo>
                    <a:pt x="2010536" y="352548"/>
                  </a:lnTo>
                  <a:lnTo>
                    <a:pt x="2376493" y="509445"/>
                  </a:lnTo>
                  <a:lnTo>
                    <a:pt x="1847668" y="596517"/>
                  </a:lnTo>
                  <a:lnTo>
                    <a:pt x="1717059" y="792167"/>
                  </a:lnTo>
                  <a:lnTo>
                    <a:pt x="1188244" y="705094"/>
                  </a:lnTo>
                  <a:lnTo>
                    <a:pt x="659428" y="792167"/>
                  </a:lnTo>
                  <a:lnTo>
                    <a:pt x="528819" y="596517"/>
                  </a:lnTo>
                  <a:close/>
                </a:path>
              </a:pathLst>
            </a:custGeom>
            <a:gradFill rotWithShape="1">
              <a:gsLst>
                <a:gs pos="0">
                  <a:srgbClr val="76D6FF"/>
                </a:gs>
                <a:gs pos="25000">
                  <a:srgbClr val="76D6FF"/>
                </a:gs>
                <a:gs pos="100000">
                  <a:srgbClr val="76D6FF"/>
                </a:gs>
              </a:gsLst>
              <a:lin ang="16200000" scaled="1"/>
            </a:gradFill>
            <a:ln w="9525">
              <a:solidFill>
                <a:srgbClr val="A3D340"/>
              </a:solidFill>
              <a:miter lim="800000"/>
              <a:headEnd/>
              <a:tailEnd/>
            </a:ln>
            <a:effectLst>
              <a:outerShdw blurRad="63500" dist="38100" dir="5400000" rotWithShape="0">
                <a:srgbClr val="000000">
                  <a:alpha val="39999"/>
                </a:srgbClr>
              </a:outerShdw>
            </a:effectLst>
          </p:spPr>
          <p:txBody>
            <a:bodyPr anchor="ctr"/>
            <a:lstStyle/>
            <a:p>
              <a:pPr eaLnBrk="0" hangingPunct="0">
                <a:defRPr/>
              </a:pPr>
              <a:r>
                <a:rPr lang="zh-CN" altLang="en-US" b="1" dirty="0" smtClean="0">
                  <a:solidFill>
                    <a:schemeClr val="tx1"/>
                  </a:solidFill>
                  <a:latin typeface="微软雅黑" panose="020B0503020204020204" pitchFamily="34" charset="-122"/>
                  <a:ea typeface="微软雅黑" panose="020B0503020204020204" pitchFamily="34" charset="-122"/>
                </a:rPr>
                <a:t>  万能险</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5" name="TextBox 29"/>
            <p:cNvSpPr txBox="1">
              <a:spLocks noChangeArrowheads="1"/>
            </p:cNvSpPr>
            <p:nvPr/>
          </p:nvSpPr>
          <p:spPr bwMode="auto">
            <a:xfrm>
              <a:off x="3000364" y="4786322"/>
              <a:ext cx="554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BBEEF5"/>
                  </a:solidFill>
                  <a:latin typeface="宋体" pitchFamily="2" charset="-122"/>
                  <a:ea typeface="宋体" pitchFamily="2" charset="-122"/>
                </a:defRPr>
              </a:lvl1pPr>
              <a:lvl2pPr marL="742950" indent="-285750" eaLnBrk="0" hangingPunct="0">
                <a:defRPr>
                  <a:solidFill>
                    <a:srgbClr val="BBEEF5"/>
                  </a:solidFill>
                  <a:latin typeface="宋体" pitchFamily="2" charset="-122"/>
                  <a:ea typeface="宋体" pitchFamily="2" charset="-122"/>
                </a:defRPr>
              </a:lvl2pPr>
              <a:lvl3pPr marL="1143000" indent="-228600" eaLnBrk="0" hangingPunct="0">
                <a:defRPr>
                  <a:solidFill>
                    <a:srgbClr val="BBEEF5"/>
                  </a:solidFill>
                  <a:latin typeface="宋体" pitchFamily="2" charset="-122"/>
                  <a:ea typeface="宋体" pitchFamily="2" charset="-122"/>
                </a:defRPr>
              </a:lvl3pPr>
              <a:lvl4pPr marL="1600200" indent="-228600" eaLnBrk="0" hangingPunct="0">
                <a:defRPr>
                  <a:solidFill>
                    <a:srgbClr val="BBEEF5"/>
                  </a:solidFill>
                  <a:latin typeface="宋体" pitchFamily="2" charset="-122"/>
                  <a:ea typeface="宋体" pitchFamily="2" charset="-122"/>
                </a:defRPr>
              </a:lvl4pPr>
              <a:lvl5pPr marL="2057400" indent="-228600" eaLnBrk="0" hangingPunct="0">
                <a:defRPr>
                  <a:solidFill>
                    <a:srgbClr val="BBEEF5"/>
                  </a:solidFill>
                  <a:latin typeface="宋体" pitchFamily="2" charset="-122"/>
                  <a:ea typeface="宋体" pitchFamily="2" charset="-122"/>
                </a:defRPr>
              </a:lvl5pPr>
              <a:lvl6pPr marL="2514600" indent="-228600" eaLnBrk="0" fontAlgn="base" hangingPunct="0">
                <a:spcBef>
                  <a:spcPct val="0"/>
                </a:spcBef>
                <a:spcAft>
                  <a:spcPct val="0"/>
                </a:spcAft>
                <a:defRPr>
                  <a:solidFill>
                    <a:srgbClr val="BBEEF5"/>
                  </a:solidFill>
                  <a:latin typeface="宋体" pitchFamily="2" charset="-122"/>
                  <a:ea typeface="宋体" pitchFamily="2" charset="-122"/>
                </a:defRPr>
              </a:lvl6pPr>
              <a:lvl7pPr marL="2971800" indent="-228600" eaLnBrk="0" fontAlgn="base" hangingPunct="0">
                <a:spcBef>
                  <a:spcPct val="0"/>
                </a:spcBef>
                <a:spcAft>
                  <a:spcPct val="0"/>
                </a:spcAft>
                <a:defRPr>
                  <a:solidFill>
                    <a:srgbClr val="BBEEF5"/>
                  </a:solidFill>
                  <a:latin typeface="宋体" pitchFamily="2" charset="-122"/>
                  <a:ea typeface="宋体" pitchFamily="2" charset="-122"/>
                </a:defRPr>
              </a:lvl7pPr>
              <a:lvl8pPr marL="3429000" indent="-228600" eaLnBrk="0" fontAlgn="base" hangingPunct="0">
                <a:spcBef>
                  <a:spcPct val="0"/>
                </a:spcBef>
                <a:spcAft>
                  <a:spcPct val="0"/>
                </a:spcAft>
                <a:defRPr>
                  <a:solidFill>
                    <a:srgbClr val="BBEEF5"/>
                  </a:solidFill>
                  <a:latin typeface="宋体" pitchFamily="2" charset="-122"/>
                  <a:ea typeface="宋体" pitchFamily="2" charset="-122"/>
                </a:defRPr>
              </a:lvl8pPr>
              <a:lvl9pPr marL="3886200" indent="-228600" eaLnBrk="0" fontAlgn="base" hangingPunct="0">
                <a:spcBef>
                  <a:spcPct val="0"/>
                </a:spcBef>
                <a:spcAft>
                  <a:spcPct val="0"/>
                </a:spcAft>
                <a:defRPr>
                  <a:solidFill>
                    <a:srgbClr val="BBEEF5"/>
                  </a:solidFill>
                  <a:latin typeface="宋体" pitchFamily="2" charset="-122"/>
                  <a:ea typeface="宋体" pitchFamily="2" charset="-122"/>
                </a:defRPr>
              </a:lvl9pPr>
            </a:lstStyle>
            <a:p>
              <a:r>
                <a:rPr lang="zh-CN" altLang="en-US" sz="1400" b="1" dirty="0" smtClean="0">
                  <a:solidFill>
                    <a:schemeClr val="tx1"/>
                  </a:solidFill>
                  <a:latin typeface="微软雅黑" panose="020B0503020204020204" pitchFamily="34" charset="-122"/>
                  <a:ea typeface="微软雅黑" panose="020B0503020204020204" pitchFamily="34" charset="-122"/>
                </a:rPr>
                <a:t>追加保费、部分领取等</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grpSp>
      <p:grpSp>
        <p:nvGrpSpPr>
          <p:cNvPr id="16" name="组 3"/>
          <p:cNvGrpSpPr/>
          <p:nvPr/>
        </p:nvGrpSpPr>
        <p:grpSpPr>
          <a:xfrm>
            <a:off x="1508695" y="5273443"/>
            <a:ext cx="8752094" cy="792162"/>
            <a:chOff x="642927" y="3571885"/>
            <a:chExt cx="8143893" cy="792162"/>
          </a:xfrm>
        </p:grpSpPr>
        <p:sp>
          <p:nvSpPr>
            <p:cNvPr id="17" name="流程图: 过程 16"/>
            <p:cNvSpPr/>
            <p:nvPr/>
          </p:nvSpPr>
          <p:spPr>
            <a:xfrm>
              <a:off x="3026180" y="3787972"/>
              <a:ext cx="5760640" cy="576064"/>
            </a:xfrm>
            <a:prstGeom prst="flowChartProcess">
              <a:avLst/>
            </a:prstGeom>
            <a:solidFill>
              <a:schemeClr val="accent1">
                <a:lumMod val="20000"/>
                <a:lumOff val="80000"/>
              </a:schemeClr>
            </a:solidFill>
          </p:spPr>
          <p:style>
            <a:lnRef idx="0">
              <a:schemeClr val="accent2"/>
            </a:lnRef>
            <a:fillRef idx="3">
              <a:schemeClr val="accent2"/>
            </a:fillRef>
            <a:effectRef idx="3">
              <a:schemeClr val="accent2"/>
            </a:effectRef>
            <a:fontRef idx="minor">
              <a:schemeClr val="lt1"/>
            </a:fontRef>
          </p:style>
          <p:txBody>
            <a:bodyPr anchor="ctr"/>
            <a:lstStyle/>
            <a:p>
              <a:pPr>
                <a:defRPr/>
              </a:pPr>
              <a:r>
                <a:rPr lang="zh-CN" altLang="en-US" sz="1400" b="1" dirty="0" smtClean="0">
                  <a:solidFill>
                    <a:schemeClr val="tx1"/>
                  </a:solidFill>
                  <a:latin typeface="微软雅黑" panose="020B0503020204020204" pitchFamily="34" charset="-122"/>
                  <a:ea typeface="微软雅黑" panose="020B0503020204020204" pitchFamily="34" charset="-122"/>
                </a:rPr>
                <a:t>投入非定期供款、更改定期基本保费、定期额外保费定制与变更、更改供款分配、</a:t>
              </a:r>
              <a:r>
                <a:rPr lang="zh-TW" altLang="en-US" sz="1400" b="1" dirty="0" smtClean="0">
                  <a:solidFill>
                    <a:schemeClr val="tx1"/>
                  </a:solidFill>
                  <a:latin typeface="微软雅黑" panose="020B0503020204020204" pitchFamily="34" charset="-122"/>
                  <a:ea typeface="微软雅黑" panose="020B0503020204020204" pitchFamily="34" charset="-122"/>
                </a:rPr>
                <a:t>提取部份基金价值</a:t>
              </a:r>
              <a:r>
                <a:rPr lang="zh-CN" altLang="en-US" sz="1400" b="1" dirty="0" smtClean="0">
                  <a:solidFill>
                    <a:schemeClr val="tx1"/>
                  </a:solidFill>
                  <a:latin typeface="微软雅黑" panose="020B0503020204020204" pitchFamily="34" charset="-122"/>
                  <a:ea typeface="微软雅黑" panose="020B0503020204020204" pitchFamily="34" charset="-122"/>
                </a:rPr>
                <a:t>、基金转换等</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18" name="七角星 16"/>
            <p:cNvSpPr>
              <a:spLocks noChangeArrowheads="1"/>
            </p:cNvSpPr>
            <p:nvPr/>
          </p:nvSpPr>
          <p:spPr bwMode="auto">
            <a:xfrm>
              <a:off x="642927" y="3571885"/>
              <a:ext cx="2376487" cy="792162"/>
            </a:xfrm>
            <a:custGeom>
              <a:avLst/>
              <a:gdLst>
                <a:gd name="T0" fmla="*/ 2141142 w 2376487"/>
                <a:gd name="T1" fmla="*/ 156898 h 792162"/>
                <a:gd name="T2" fmla="*/ 2376493 w 2376487"/>
                <a:gd name="T3" fmla="*/ 509445 h 792162"/>
                <a:gd name="T4" fmla="*/ 1717059 w 2376487"/>
                <a:gd name="T5" fmla="*/ 792166 h 792162"/>
                <a:gd name="T6" fmla="*/ 659428 w 2376487"/>
                <a:gd name="T7" fmla="*/ 792166 h 792162"/>
                <a:gd name="T8" fmla="*/ -6 w 2376487"/>
                <a:gd name="T9" fmla="*/ 509445 h 792162"/>
                <a:gd name="T10" fmla="*/ 235345 w 2376487"/>
                <a:gd name="T11" fmla="*/ 156898 h 792162"/>
                <a:gd name="T12" fmla="*/ 1188244 w 2376487"/>
                <a:gd name="T13" fmla="*/ 0 h 792162"/>
                <a:gd name="T14" fmla="*/ 0 60000 65536"/>
                <a:gd name="T15" fmla="*/ 0 60000 65536"/>
                <a:gd name="T16" fmla="*/ 5898240 60000 65536"/>
                <a:gd name="T17" fmla="*/ 5898240 60000 65536"/>
                <a:gd name="T18" fmla="*/ 11796480 60000 65536"/>
                <a:gd name="T19" fmla="*/ 11796480 60000 65536"/>
                <a:gd name="T20" fmla="*/ 17694720 60000 65536"/>
                <a:gd name="T21" fmla="*/ 528819 w 2376487"/>
                <a:gd name="T22" fmla="*/ 156898 h 792162"/>
                <a:gd name="T23" fmla="*/ 1847668 w 2376487"/>
                <a:gd name="T24" fmla="*/ 596517 h 792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6487" h="792162">
                  <a:moveTo>
                    <a:pt x="-6" y="509445"/>
                  </a:moveTo>
                  <a:lnTo>
                    <a:pt x="365951" y="352547"/>
                  </a:lnTo>
                  <a:lnTo>
                    <a:pt x="235345" y="156898"/>
                  </a:lnTo>
                  <a:lnTo>
                    <a:pt x="822293" y="156898"/>
                  </a:lnTo>
                  <a:lnTo>
                    <a:pt x="1188244" y="0"/>
                  </a:lnTo>
                  <a:lnTo>
                    <a:pt x="1554194" y="156898"/>
                  </a:lnTo>
                  <a:lnTo>
                    <a:pt x="2141142" y="156898"/>
                  </a:lnTo>
                  <a:lnTo>
                    <a:pt x="2010536" y="352547"/>
                  </a:lnTo>
                  <a:lnTo>
                    <a:pt x="2376493" y="509445"/>
                  </a:lnTo>
                  <a:lnTo>
                    <a:pt x="1847668" y="596517"/>
                  </a:lnTo>
                  <a:lnTo>
                    <a:pt x="1717059" y="792166"/>
                  </a:lnTo>
                  <a:lnTo>
                    <a:pt x="1188244" y="705093"/>
                  </a:lnTo>
                  <a:lnTo>
                    <a:pt x="659428" y="792166"/>
                  </a:lnTo>
                  <a:lnTo>
                    <a:pt x="528819" y="596517"/>
                  </a:lnTo>
                  <a:close/>
                </a:path>
              </a:pathLst>
            </a:custGeom>
            <a:solidFill>
              <a:schemeClr val="accent6">
                <a:lumMod val="40000"/>
                <a:lumOff val="60000"/>
              </a:schemeClr>
            </a:solidFill>
            <a:ln w="9525">
              <a:solidFill>
                <a:srgbClr val="A3D340"/>
              </a:solidFill>
              <a:miter lim="800000"/>
              <a:headEnd/>
              <a:tailEnd/>
            </a:ln>
            <a:effectLst>
              <a:outerShdw blurRad="63500" dist="38100" dir="5400000" rotWithShape="0">
                <a:srgbClr val="000000">
                  <a:alpha val="39999"/>
                </a:srgbClr>
              </a:outerShdw>
            </a:effectLst>
          </p:spPr>
          <p:txBody>
            <a:bodyPr anchor="ctr"/>
            <a:lstStyle/>
            <a:p>
              <a:pPr eaLnBrk="0" hangingPunct="0">
                <a:defRPr/>
              </a:pPr>
              <a:r>
                <a:rPr lang="zh-CN" altLang="en-US" b="1" dirty="0" smtClean="0">
                  <a:solidFill>
                    <a:schemeClr val="tx1"/>
                  </a:solidFill>
                  <a:latin typeface="微软雅黑" panose="020B0503020204020204" pitchFamily="34" charset="-122"/>
                  <a:ea typeface="微软雅黑" panose="020B0503020204020204" pitchFamily="34" charset="-122"/>
                </a:rPr>
                <a:t>  投连险</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705755" y="1100039"/>
            <a:ext cx="3673811"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保全项目按照险种类型分为：</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3089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219835" y="784285"/>
            <a:ext cx="9125124" cy="5636509"/>
          </a:xfrm>
          <a:prstGeom prst="rect">
            <a:avLst/>
          </a:prstGeom>
        </p:spPr>
      </p:pic>
      <p:sp>
        <p:nvSpPr>
          <p:cNvPr id="2" name="标题 1"/>
          <p:cNvSpPr>
            <a:spLocks noGrp="1"/>
          </p:cNvSpPr>
          <p:nvPr>
            <p:ph type="title"/>
          </p:nvPr>
        </p:nvSpPr>
        <p:spPr/>
        <p:txBody>
          <a:bodyPr/>
          <a:lstStyle/>
          <a:p>
            <a:r>
              <a:rPr lang="zh-CN" altLang="en-US" dirty="0"/>
              <a:t>个险保全流程及业务</a:t>
            </a:r>
            <a:r>
              <a:rPr lang="zh-CN" altLang="en-US" dirty="0" smtClean="0"/>
              <a:t>处理 </a:t>
            </a:r>
            <a:r>
              <a:rPr lang="en-US" altLang="zh-CN" dirty="0" smtClean="0"/>
              <a:t>– </a:t>
            </a:r>
            <a:r>
              <a:rPr lang="zh-CN" altLang="en-US" dirty="0" smtClean="0"/>
              <a:t>申请</a:t>
            </a:r>
            <a:endParaRPr lang="zh-CN" altLang="en-US" dirty="0"/>
          </a:p>
        </p:txBody>
      </p:sp>
      <p:sp>
        <p:nvSpPr>
          <p:cNvPr id="5" name="TextBox 3"/>
          <p:cNvSpPr txBox="1"/>
          <p:nvPr/>
        </p:nvSpPr>
        <p:spPr>
          <a:xfrm>
            <a:off x="7539111" y="618322"/>
            <a:ext cx="4538422"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菜单位置</a:t>
            </a:r>
            <a:r>
              <a:rPr lang="zh-CN" altLang="en-US" dirty="0" smtClean="0">
                <a:latin typeface="微软雅黑" panose="020B0503020204020204" pitchFamily="34" charset="-122"/>
                <a:ea typeface="微软雅黑" panose="020B0503020204020204" pitchFamily="34" charset="-122"/>
              </a:rPr>
              <a:t>：保全处理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保全申请</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无扫描申请</a:t>
            </a:r>
            <a:endParaRPr lang="zh-CN" altLang="en-US" dirty="0">
              <a:latin typeface="微软雅黑" panose="020B0503020204020204" pitchFamily="34" charset="-122"/>
              <a:ea typeface="微软雅黑" panose="020B0503020204020204" pitchFamily="34" charset="-122"/>
            </a:endParaRPr>
          </a:p>
        </p:txBody>
      </p:sp>
      <p:sp>
        <p:nvSpPr>
          <p:cNvPr id="6" name="TextBox 4"/>
          <p:cNvSpPr txBox="1"/>
          <p:nvPr/>
        </p:nvSpPr>
        <p:spPr>
          <a:xfrm>
            <a:off x="5782397" y="6051462"/>
            <a:ext cx="602554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选择保全项目，进入保全项目明细界面</a:t>
            </a:r>
            <a:endParaRPr lang="zh-CN" altLang="en-US"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441009" y="986998"/>
            <a:ext cx="11366935" cy="4659795"/>
          </a:xfrm>
          <a:prstGeom prst="rect">
            <a:avLst/>
          </a:prstGeom>
        </p:spPr>
      </p:pic>
      <p:sp>
        <p:nvSpPr>
          <p:cNvPr id="10" name="TextBox 12"/>
          <p:cNvSpPr txBox="1"/>
          <p:nvPr/>
        </p:nvSpPr>
        <p:spPr>
          <a:xfrm>
            <a:off x="2067246" y="5507637"/>
            <a:ext cx="9144000"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以“退保” 保全项目为例，进入明细界面进行保全项目信息录入；若该保全项目涉及收付费，则保存录入信息后显示补退费明细列表；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047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6" grpId="2"/>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个险保全流程及业务</a:t>
            </a:r>
            <a:r>
              <a:rPr lang="zh-CN" altLang="en-US" dirty="0" smtClean="0"/>
              <a:t>处理 </a:t>
            </a:r>
            <a:r>
              <a:rPr lang="en-US" altLang="zh-CN" dirty="0" smtClean="0"/>
              <a:t>– </a:t>
            </a:r>
            <a:r>
              <a:rPr lang="zh-CN" altLang="en-US" dirty="0"/>
              <a:t>复核</a:t>
            </a:r>
          </a:p>
        </p:txBody>
      </p:sp>
      <p:pic>
        <p:nvPicPr>
          <p:cNvPr id="4" name="图片 3"/>
          <p:cNvPicPr>
            <a:picLocks noChangeAspect="1"/>
          </p:cNvPicPr>
          <p:nvPr/>
        </p:nvPicPr>
        <p:blipFill>
          <a:blip r:embed="rId2"/>
          <a:stretch>
            <a:fillRect/>
          </a:stretch>
        </p:blipFill>
        <p:spPr>
          <a:xfrm>
            <a:off x="1219835" y="1192975"/>
            <a:ext cx="9801225" cy="4048125"/>
          </a:xfrm>
          <a:prstGeom prst="rect">
            <a:avLst/>
          </a:prstGeom>
        </p:spPr>
      </p:pic>
      <p:sp>
        <p:nvSpPr>
          <p:cNvPr id="5" name="TextBox 3"/>
          <p:cNvSpPr txBox="1"/>
          <p:nvPr/>
        </p:nvSpPr>
        <p:spPr>
          <a:xfrm>
            <a:off x="7988261" y="720983"/>
            <a:ext cx="3284874"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菜单位置</a:t>
            </a:r>
            <a:r>
              <a:rPr lang="zh-CN" altLang="en-US" dirty="0" smtClean="0">
                <a:latin typeface="微软雅黑" panose="020B0503020204020204" pitchFamily="34" charset="-122"/>
                <a:ea typeface="微软雅黑" panose="020B0503020204020204" pitchFamily="34" charset="-122"/>
              </a:rPr>
              <a:t>：保全处理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保全复核</a:t>
            </a:r>
            <a:endParaRPr lang="zh-CN" altLang="en-US" dirty="0">
              <a:latin typeface="微软雅黑" panose="020B0503020204020204" pitchFamily="34" charset="-122"/>
              <a:ea typeface="微软雅黑" panose="020B0503020204020204" pitchFamily="34" charset="-122"/>
            </a:endParaRPr>
          </a:p>
        </p:txBody>
      </p:sp>
      <p:sp>
        <p:nvSpPr>
          <p:cNvPr id="6" name="TextBox 9"/>
          <p:cNvSpPr txBox="1"/>
          <p:nvPr/>
        </p:nvSpPr>
        <p:spPr>
          <a:xfrm>
            <a:off x="2976860" y="5446421"/>
            <a:ext cx="8296275"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审核操作员可录入审核结论及意见，提交后会对保全审核结论进行记录</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730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478133" y="802988"/>
            <a:ext cx="8777214" cy="5675492"/>
          </a:xfrm>
          <a:prstGeom prst="rect">
            <a:avLst/>
          </a:prstGeom>
        </p:spPr>
      </p:pic>
      <p:sp>
        <p:nvSpPr>
          <p:cNvPr id="2" name="标题 1"/>
          <p:cNvSpPr>
            <a:spLocks noGrp="1"/>
          </p:cNvSpPr>
          <p:nvPr>
            <p:ph type="title"/>
          </p:nvPr>
        </p:nvSpPr>
        <p:spPr/>
        <p:txBody>
          <a:bodyPr/>
          <a:lstStyle/>
          <a:p>
            <a:r>
              <a:rPr lang="zh-CN" altLang="en-US" dirty="0"/>
              <a:t>个险保全流程及业务</a:t>
            </a:r>
            <a:r>
              <a:rPr lang="zh-CN" altLang="en-US" dirty="0" smtClean="0"/>
              <a:t>处理 </a:t>
            </a:r>
            <a:r>
              <a:rPr lang="en-US" altLang="zh-CN" dirty="0" smtClean="0"/>
              <a:t>– </a:t>
            </a:r>
            <a:r>
              <a:rPr lang="zh-CN" altLang="en-US" dirty="0" smtClean="0"/>
              <a:t>人工核保</a:t>
            </a:r>
            <a:endParaRPr lang="zh-CN" altLang="en-US" dirty="0"/>
          </a:p>
        </p:txBody>
      </p:sp>
      <p:sp>
        <p:nvSpPr>
          <p:cNvPr id="4" name="TextBox 3"/>
          <p:cNvSpPr txBox="1"/>
          <p:nvPr/>
        </p:nvSpPr>
        <p:spPr>
          <a:xfrm>
            <a:off x="7988261" y="720983"/>
            <a:ext cx="3284874"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菜单位置</a:t>
            </a:r>
            <a:r>
              <a:rPr lang="zh-CN" altLang="en-US" dirty="0" smtClean="0">
                <a:latin typeface="微软雅黑" panose="020B0503020204020204" pitchFamily="34" charset="-122"/>
                <a:ea typeface="微软雅黑" panose="020B0503020204020204" pitchFamily="34" charset="-122"/>
              </a:rPr>
              <a:t>：保全处理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人工核保</a:t>
            </a:r>
            <a:endParaRPr lang="zh-CN" altLang="en-US" dirty="0">
              <a:latin typeface="微软雅黑" panose="020B0503020204020204" pitchFamily="34" charset="-122"/>
              <a:ea typeface="微软雅黑" panose="020B0503020204020204" pitchFamily="34" charset="-122"/>
            </a:endParaRPr>
          </a:p>
        </p:txBody>
      </p:sp>
      <p:sp>
        <p:nvSpPr>
          <p:cNvPr id="6" name="TextBox 7"/>
          <p:cNvSpPr txBox="1"/>
          <p:nvPr/>
        </p:nvSpPr>
        <p:spPr>
          <a:xfrm>
            <a:off x="3643301" y="5176360"/>
            <a:ext cx="8360233"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对于自核不通过的，则进入人工核保；保全核保界面，支持投、被保人既往资料查询；支持加费、特约录入</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661987" y="1435509"/>
            <a:ext cx="11239281" cy="4064016"/>
          </a:xfrm>
          <a:prstGeom prst="rect">
            <a:avLst/>
          </a:prstGeom>
        </p:spPr>
      </p:pic>
      <p:sp>
        <p:nvSpPr>
          <p:cNvPr id="9" name="TextBox 9"/>
          <p:cNvSpPr txBox="1"/>
          <p:nvPr/>
        </p:nvSpPr>
        <p:spPr>
          <a:xfrm>
            <a:off x="4682859" y="4907938"/>
            <a:ext cx="8546177"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核保员可对该合同下发核保结论，并对本次保全下发核保结论</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121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6"/>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5"/>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97330" y="2565400"/>
            <a:ext cx="2877711" cy="523220"/>
          </a:xfrm>
          <a:prstGeom prst="rect">
            <a:avLst/>
          </a:prstGeom>
          <a:noFill/>
        </p:spPr>
        <p:txBody>
          <a:bodyPr wrap="none" rtlCol="0" anchor="t">
            <a:spAutoFit/>
          </a:bodyPr>
          <a:lstStyle/>
          <a:p>
            <a:r>
              <a:rPr lang="en-US" altLang="zh-CN" sz="2800" dirty="0" smtClean="0">
                <a:latin typeface="+mn-ea"/>
                <a:sym typeface="+mn-ea"/>
              </a:rPr>
              <a:t>01 </a:t>
            </a:r>
            <a:r>
              <a:rPr lang="zh-CN" altLang="en-US" sz="2800" dirty="0" smtClean="0">
                <a:latin typeface="+mn-ea"/>
                <a:sym typeface="+mn-ea"/>
              </a:rPr>
              <a:t>保全基础概念</a:t>
            </a:r>
            <a:endParaRPr lang="zh-CN" altLang="en-US" sz="2800" dirty="0">
              <a:latin typeface="+mn-ea"/>
              <a:sym typeface="+mn-ea"/>
            </a:endParaRPr>
          </a:p>
        </p:txBody>
      </p:sp>
      <p:sp>
        <p:nvSpPr>
          <p:cNvPr id="6" name="文本框 5"/>
          <p:cNvSpPr txBox="1"/>
          <p:nvPr/>
        </p:nvSpPr>
        <p:spPr>
          <a:xfrm>
            <a:off x="1480820" y="3296285"/>
            <a:ext cx="2877711" cy="523220"/>
          </a:xfrm>
          <a:prstGeom prst="rect">
            <a:avLst/>
          </a:prstGeom>
          <a:noFill/>
        </p:spPr>
        <p:txBody>
          <a:bodyPr wrap="none" rtlCol="0" anchor="t">
            <a:spAutoFit/>
          </a:bodyPr>
          <a:lstStyle/>
          <a:p>
            <a:r>
              <a:rPr lang="en-US" altLang="zh-CN" sz="2800" dirty="0">
                <a:latin typeface="+mn-ea"/>
                <a:sym typeface="+mn-ea"/>
              </a:rPr>
              <a:t>02 </a:t>
            </a:r>
            <a:r>
              <a:rPr lang="zh-CN" altLang="en-US" sz="2800" dirty="0" smtClean="0">
                <a:latin typeface="+mn-ea"/>
                <a:sym typeface="+mn-ea"/>
              </a:rPr>
              <a:t>保全模块功能</a:t>
            </a:r>
            <a:endParaRPr lang="zh-CN" altLang="en-US" sz="2800" dirty="0">
              <a:latin typeface="+mn-ea"/>
              <a:sym typeface="+mn-ea"/>
            </a:endParaRPr>
          </a:p>
        </p:txBody>
      </p:sp>
      <p:sp>
        <p:nvSpPr>
          <p:cNvPr id="7" name="文本框 6"/>
          <p:cNvSpPr txBox="1"/>
          <p:nvPr/>
        </p:nvSpPr>
        <p:spPr>
          <a:xfrm>
            <a:off x="1497330" y="3997960"/>
            <a:ext cx="4673074" cy="523220"/>
          </a:xfrm>
          <a:prstGeom prst="rect">
            <a:avLst/>
          </a:prstGeom>
          <a:noFill/>
        </p:spPr>
        <p:txBody>
          <a:bodyPr wrap="none" rtlCol="0" anchor="t">
            <a:spAutoFit/>
          </a:bodyPr>
          <a:lstStyle/>
          <a:p>
            <a:r>
              <a:rPr lang="en-US" altLang="zh-CN" sz="2800" dirty="0">
                <a:latin typeface="+mn-ea"/>
                <a:sym typeface="+mn-ea"/>
              </a:rPr>
              <a:t>03 </a:t>
            </a:r>
            <a:r>
              <a:rPr lang="zh-CN" altLang="en-US" sz="2800" dirty="0" smtClean="0">
                <a:latin typeface="+mn-ea"/>
                <a:sym typeface="+mn-ea"/>
              </a:rPr>
              <a:t>个险保险流程及业务处理</a:t>
            </a:r>
            <a:endParaRPr lang="zh-CN" altLang="en-US" sz="2800" dirty="0">
              <a:latin typeface="+mn-ea"/>
              <a:sym typeface="+mn-ea"/>
            </a:endParaRPr>
          </a:p>
        </p:txBody>
      </p:sp>
      <p:sp>
        <p:nvSpPr>
          <p:cNvPr id="8" name="文本框 7"/>
          <p:cNvSpPr txBox="1"/>
          <p:nvPr/>
        </p:nvSpPr>
        <p:spPr>
          <a:xfrm>
            <a:off x="1480820" y="4699000"/>
            <a:ext cx="3595856" cy="523220"/>
          </a:xfrm>
          <a:prstGeom prst="rect">
            <a:avLst/>
          </a:prstGeom>
          <a:noFill/>
        </p:spPr>
        <p:txBody>
          <a:bodyPr wrap="none" rtlCol="0" anchor="t">
            <a:spAutoFit/>
          </a:bodyPr>
          <a:lstStyle/>
          <a:p>
            <a:r>
              <a:rPr lang="en-US" altLang="zh-CN" sz="2800" dirty="0">
                <a:latin typeface="+mn-ea"/>
                <a:sym typeface="+mn-ea"/>
              </a:rPr>
              <a:t>04 </a:t>
            </a:r>
            <a:r>
              <a:rPr lang="zh-CN" altLang="en-US" sz="2800" dirty="0" smtClean="0">
                <a:latin typeface="+mn-ea"/>
                <a:sym typeface="+mn-ea"/>
              </a:rPr>
              <a:t>团险保全业务处理</a:t>
            </a:r>
            <a:endParaRPr lang="zh-CN" altLang="en-US" sz="2800" dirty="0">
              <a:latin typeface="+mn-ea"/>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个险保全流程及业务</a:t>
            </a:r>
            <a:r>
              <a:rPr lang="zh-CN" altLang="en-US" dirty="0" smtClean="0"/>
              <a:t>处理 </a:t>
            </a:r>
            <a:r>
              <a:rPr lang="en-US" altLang="zh-CN" dirty="0" smtClean="0"/>
              <a:t>– </a:t>
            </a:r>
            <a:r>
              <a:rPr lang="zh-CN" altLang="en-US" dirty="0" smtClean="0"/>
              <a:t>确认</a:t>
            </a:r>
            <a:endParaRPr lang="zh-CN" altLang="en-US" dirty="0"/>
          </a:p>
        </p:txBody>
      </p:sp>
      <p:sp>
        <p:nvSpPr>
          <p:cNvPr id="3" name="TextBox 3"/>
          <p:cNvSpPr txBox="1"/>
          <p:nvPr/>
        </p:nvSpPr>
        <p:spPr>
          <a:xfrm>
            <a:off x="7988261" y="720983"/>
            <a:ext cx="3284874"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菜单位置</a:t>
            </a:r>
            <a:r>
              <a:rPr lang="zh-CN" altLang="en-US" dirty="0" smtClean="0">
                <a:latin typeface="微软雅黑" panose="020B0503020204020204" pitchFamily="34" charset="-122"/>
                <a:ea typeface="微软雅黑" panose="020B0503020204020204" pitchFamily="34" charset="-122"/>
              </a:rPr>
              <a:t>：保全处理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保全确认</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219835" y="1194739"/>
            <a:ext cx="9630135" cy="5108371"/>
          </a:xfrm>
          <a:prstGeom prst="rect">
            <a:avLst/>
          </a:prstGeom>
        </p:spPr>
      </p:pic>
      <p:sp>
        <p:nvSpPr>
          <p:cNvPr id="5" name="TextBox 5"/>
          <p:cNvSpPr txBox="1"/>
          <p:nvPr/>
        </p:nvSpPr>
        <p:spPr>
          <a:xfrm>
            <a:off x="4836386" y="5774628"/>
            <a:ext cx="4912525"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在保全确认处进行最终保全结果确认；</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522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38972" y="756729"/>
            <a:ext cx="10304842" cy="5563206"/>
          </a:xfrm>
          <a:prstGeom prst="rect">
            <a:avLst/>
          </a:prstGeom>
        </p:spPr>
      </p:pic>
      <p:sp>
        <p:nvSpPr>
          <p:cNvPr id="2" name="标题 1"/>
          <p:cNvSpPr>
            <a:spLocks noGrp="1"/>
          </p:cNvSpPr>
          <p:nvPr>
            <p:ph type="title"/>
          </p:nvPr>
        </p:nvSpPr>
        <p:spPr/>
        <p:txBody>
          <a:bodyPr/>
          <a:lstStyle/>
          <a:p>
            <a:r>
              <a:rPr lang="zh-CN" altLang="en-US" dirty="0"/>
              <a:t>个险保全流程及业务</a:t>
            </a:r>
            <a:r>
              <a:rPr lang="zh-CN" altLang="en-US" dirty="0" smtClean="0"/>
              <a:t>处理 </a:t>
            </a:r>
            <a:r>
              <a:rPr lang="en-US" altLang="zh-CN" dirty="0" smtClean="0"/>
              <a:t>– </a:t>
            </a:r>
            <a:r>
              <a:rPr lang="zh-CN" altLang="en-US" dirty="0" smtClean="0"/>
              <a:t>保全试算</a:t>
            </a:r>
            <a:endParaRPr lang="zh-CN" altLang="en-US" dirty="0"/>
          </a:p>
        </p:txBody>
      </p:sp>
      <p:sp>
        <p:nvSpPr>
          <p:cNvPr id="3" name="TextBox 5"/>
          <p:cNvSpPr txBox="1"/>
          <p:nvPr/>
        </p:nvSpPr>
        <p:spPr>
          <a:xfrm>
            <a:off x="3013747" y="5673604"/>
            <a:ext cx="8375877"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选择保全项目，进入保全项目明细界面进行信息录入，录入完成后返回该页面，点击试算完毕，完成试算；</a:t>
            </a:r>
            <a:endParaRPr lang="zh-CN" altLang="en-US" dirty="0">
              <a:latin typeface="微软雅黑" panose="020B0503020204020204" pitchFamily="34" charset="-122"/>
              <a:ea typeface="微软雅黑" panose="020B0503020204020204" pitchFamily="34" charset="-122"/>
            </a:endParaRPr>
          </a:p>
        </p:txBody>
      </p:sp>
      <p:sp>
        <p:nvSpPr>
          <p:cNvPr id="5" name="TextBox 3"/>
          <p:cNvSpPr txBox="1"/>
          <p:nvPr/>
        </p:nvSpPr>
        <p:spPr>
          <a:xfrm>
            <a:off x="7988261" y="720983"/>
            <a:ext cx="3284874"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菜单位置</a:t>
            </a:r>
            <a:r>
              <a:rPr lang="zh-CN" altLang="en-US" dirty="0" smtClean="0">
                <a:latin typeface="微软雅黑" panose="020B0503020204020204" pitchFamily="34" charset="-122"/>
                <a:ea typeface="微软雅黑" panose="020B0503020204020204" pitchFamily="34" charset="-122"/>
              </a:rPr>
              <a:t>：保全处理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保全试算</a:t>
            </a:r>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738972" y="1244193"/>
            <a:ext cx="10391263" cy="4200378"/>
          </a:xfrm>
          <a:prstGeom prst="rect">
            <a:avLst/>
          </a:prstGeom>
        </p:spPr>
      </p:pic>
      <p:sp>
        <p:nvSpPr>
          <p:cNvPr id="6" name="TextBox 7"/>
          <p:cNvSpPr txBox="1"/>
          <p:nvPr/>
        </p:nvSpPr>
        <p:spPr>
          <a:xfrm>
            <a:off x="1877736" y="5304272"/>
            <a:ext cx="8755916"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以</a:t>
            </a:r>
            <a:r>
              <a:rPr lang="zh-CN" altLang="en-US" dirty="0" smtClean="0">
                <a:latin typeface="微软雅黑" panose="020B0503020204020204" pitchFamily="34" charset="-122"/>
                <a:ea typeface="微软雅黑" panose="020B0503020204020204" pitchFamily="34" charset="-122"/>
              </a:rPr>
              <a:t>“退保”</a:t>
            </a:r>
            <a:r>
              <a:rPr lang="zh-CN" altLang="en-US" dirty="0" smtClean="0">
                <a:latin typeface="微软雅黑" panose="020B0503020204020204" pitchFamily="34" charset="-122"/>
                <a:ea typeface="微软雅黑" panose="020B0503020204020204" pitchFamily="34" charset="-122"/>
              </a:rPr>
              <a:t>保全项目为例进行试算，界面与保全项目明细界面一致；</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904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个险保全流程及业务</a:t>
            </a:r>
            <a:r>
              <a:rPr lang="zh-CN" altLang="en-US" dirty="0" smtClean="0"/>
              <a:t>处理 </a:t>
            </a:r>
            <a:r>
              <a:rPr lang="en-US" altLang="zh-CN" dirty="0" smtClean="0"/>
              <a:t>– </a:t>
            </a:r>
            <a:r>
              <a:rPr lang="zh-CN" altLang="en-US" dirty="0" smtClean="0"/>
              <a:t>保全项目：保单贷款</a:t>
            </a:r>
            <a:endParaRPr lang="zh-CN" altLang="en-US" dirty="0"/>
          </a:p>
        </p:txBody>
      </p:sp>
      <p:sp>
        <p:nvSpPr>
          <p:cNvPr id="3" name="TextBox 5"/>
          <p:cNvSpPr txBox="1"/>
          <p:nvPr/>
        </p:nvSpPr>
        <p:spPr>
          <a:xfrm>
            <a:off x="1055688" y="5153099"/>
            <a:ext cx="9438810" cy="1200329"/>
          </a:xfrm>
          <a:prstGeom prst="rect">
            <a:avLst/>
          </a:prstGeom>
          <a:noFill/>
        </p:spPr>
        <p:txBody>
          <a:bodyPr wrap="square" rtlCol="0">
            <a:spAutoFit/>
          </a:bodyPr>
          <a:lstStyle/>
          <a:p>
            <a:pPr marL="285750" indent="-285750">
              <a:buFont typeface="Wingdings" pitchFamily="2" charset="2"/>
              <a:buChar char="l"/>
            </a:pPr>
            <a:r>
              <a:rPr lang="zh-CN" altLang="en-US" dirty="0">
                <a:latin typeface="微软雅黑" panose="020B0503020204020204" pitchFamily="34" charset="-122"/>
                <a:ea typeface="微软雅黑" panose="020B0503020204020204" pitchFamily="34" charset="-122"/>
                <a:sym typeface="+mn-ea"/>
              </a:rPr>
              <a:t>生效日规则：保全申请日当日生效</a:t>
            </a:r>
            <a:endParaRPr lang="en-US" altLang="zh-CN" dirty="0">
              <a:latin typeface="微软雅黑" panose="020B0503020204020204" pitchFamily="34" charset="-122"/>
              <a:ea typeface="微软雅黑" panose="020B0503020204020204" pitchFamily="34" charset="-122"/>
              <a:sym typeface="+mn-ea"/>
            </a:endParaRPr>
          </a:p>
          <a:p>
            <a:pPr marL="285750" indent="-285750">
              <a:buFont typeface="Wingdings" pitchFamily="2" charset="2"/>
              <a:buChar char="l"/>
            </a:pPr>
            <a:r>
              <a:rPr lang="zh-CN" altLang="en-US" dirty="0">
                <a:latin typeface="微软雅黑" panose="020B0503020204020204" pitchFamily="34" charset="-122"/>
                <a:ea typeface="微软雅黑" panose="020B0503020204020204" pitchFamily="34" charset="-122"/>
                <a:sym typeface="+mn-ea"/>
              </a:rPr>
              <a:t>保单贷款结算周期：</a:t>
            </a:r>
            <a:r>
              <a:rPr lang="en-US" altLang="zh-CN" dirty="0">
                <a:latin typeface="微软雅黑" panose="020B0503020204020204" pitchFamily="34" charset="-122"/>
                <a:ea typeface="微软雅黑" panose="020B0503020204020204" pitchFamily="34" charset="-122"/>
                <a:sym typeface="+mn-ea"/>
              </a:rPr>
              <a:t>6</a:t>
            </a:r>
            <a:r>
              <a:rPr lang="zh-CN" altLang="en-US" dirty="0">
                <a:latin typeface="微软雅黑" panose="020B0503020204020204" pitchFamily="34" charset="-122"/>
                <a:ea typeface="微软雅黑" panose="020B0503020204020204" pitchFamily="34" charset="-122"/>
                <a:sym typeface="+mn-ea"/>
              </a:rPr>
              <a:t>个月</a:t>
            </a:r>
            <a:endParaRPr lang="en-US" altLang="zh-CN" dirty="0">
              <a:latin typeface="微软雅黑" panose="020B0503020204020204" pitchFamily="34" charset="-122"/>
              <a:ea typeface="微软雅黑" panose="020B0503020204020204" pitchFamily="34" charset="-122"/>
              <a:sym typeface="+mn-ea"/>
            </a:endParaRPr>
          </a:p>
          <a:p>
            <a:pPr marL="285750" indent="-285750">
              <a:buFont typeface="Wingdings" pitchFamily="2" charset="2"/>
              <a:buChar char="l"/>
            </a:pPr>
            <a:r>
              <a:rPr lang="zh-CN" altLang="en-US" dirty="0">
                <a:latin typeface="微软雅黑" panose="020B0503020204020204" pitchFamily="34" charset="-122"/>
                <a:ea typeface="微软雅黑" panose="020B0503020204020204" pitchFamily="34" charset="-122"/>
                <a:sym typeface="+mn-ea"/>
              </a:rPr>
              <a:t>贷款计息开始时点：保全生效日当日开始计息；</a:t>
            </a:r>
            <a:endParaRPr lang="en-US" altLang="zh-CN" dirty="0">
              <a:latin typeface="微软雅黑" panose="020B0503020204020204" pitchFamily="34" charset="-122"/>
              <a:ea typeface="微软雅黑" panose="020B0503020204020204" pitchFamily="34" charset="-122"/>
              <a:sym typeface="+mn-ea"/>
            </a:endParaRPr>
          </a:p>
          <a:p>
            <a:pPr marL="285750" indent="-285750">
              <a:buFont typeface="Wingdings" pitchFamily="2" charset="2"/>
              <a:buChar char="l"/>
            </a:pPr>
            <a:r>
              <a:rPr lang="zh-CN" altLang="en-US" dirty="0">
                <a:latin typeface="微软雅黑" panose="020B0503020204020204" pitchFamily="34" charset="-122"/>
                <a:ea typeface="微软雅黑" panose="020B0503020204020204" pitchFamily="34" charset="-122"/>
                <a:sym typeface="+mn-ea"/>
              </a:rPr>
              <a:t>若进行续贷，处理逻辑为先将上次贷款及利息清偿后，再产生一条新的贷款数据</a:t>
            </a:r>
            <a:endParaRPr lang="en-US" alt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1055688" y="962446"/>
            <a:ext cx="10460790" cy="4031194"/>
          </a:xfrm>
          <a:prstGeom prst="rect">
            <a:avLst/>
          </a:prstGeom>
        </p:spPr>
      </p:pic>
    </p:spTree>
    <p:extLst>
      <p:ext uri="{BB962C8B-B14F-4D97-AF65-F5344CB8AC3E}">
        <p14:creationId xmlns:p14="http://schemas.microsoft.com/office/powerpoint/2010/main" val="20888856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04 </a:t>
            </a:r>
            <a:r>
              <a:rPr lang="zh-CN" altLang="en-US" dirty="0" smtClean="0"/>
              <a:t>团险保全业务处理</a:t>
            </a:r>
            <a:endParaRPr lang="zh-CN" altLang="en-US" dirty="0"/>
          </a:p>
        </p:txBody>
      </p:sp>
    </p:spTree>
    <p:extLst>
      <p:ext uri="{BB962C8B-B14F-4D97-AF65-F5344CB8AC3E}">
        <p14:creationId xmlns:p14="http://schemas.microsoft.com/office/powerpoint/2010/main" val="2496829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团险保全业务处理 </a:t>
            </a:r>
            <a:r>
              <a:rPr lang="en-US" altLang="zh-CN" dirty="0" smtClean="0"/>
              <a:t>– </a:t>
            </a:r>
            <a:r>
              <a:rPr lang="zh-CN" altLang="en-US" dirty="0" smtClean="0"/>
              <a:t>团体类型</a:t>
            </a:r>
            <a:endParaRPr lang="zh-CN" altLang="en-US" dirty="0"/>
          </a:p>
        </p:txBody>
      </p:sp>
      <p:sp>
        <p:nvSpPr>
          <p:cNvPr id="7" name="Rectangle 24">
            <a:extLst>
              <a:ext uri="{FF2B5EF4-FFF2-40B4-BE49-F238E27FC236}">
                <a16:creationId xmlns:a16="http://schemas.microsoft.com/office/drawing/2014/main" xmlns="" id="{477CA95A-EABB-490F-BC29-B3324E204218}"/>
              </a:ext>
            </a:extLst>
          </p:cNvPr>
          <p:cNvSpPr/>
          <p:nvPr/>
        </p:nvSpPr>
        <p:spPr>
          <a:xfrm>
            <a:off x="1031577" y="969614"/>
            <a:ext cx="10062000" cy="5444834"/>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183">
            <a:extLst>
              <a:ext uri="{FF2B5EF4-FFF2-40B4-BE49-F238E27FC236}">
                <a16:creationId xmlns:a16="http://schemas.microsoft.com/office/drawing/2014/main" xmlns="" id="{19C641D6-04E8-4942-93E7-616C0D3DBE16}"/>
              </a:ext>
            </a:extLst>
          </p:cNvPr>
          <p:cNvSpPr txBox="1"/>
          <p:nvPr/>
        </p:nvSpPr>
        <p:spPr>
          <a:xfrm>
            <a:off x="1609883" y="800970"/>
            <a:ext cx="1142366" cy="338554"/>
          </a:xfrm>
          <a:prstGeom prst="rect">
            <a:avLst/>
          </a:prstGeom>
          <a:solidFill>
            <a:schemeClr val="bg1"/>
          </a:solidFill>
        </p:spPr>
        <p:txBody>
          <a:bodyPr wrap="square" rtlCol="0">
            <a:spAutoFit/>
          </a:bodyPr>
          <a:lstStyle/>
          <a:p>
            <a:pPr algn="ct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保全项目</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TextBox 172">
            <a:extLst>
              <a:ext uri="{FF2B5EF4-FFF2-40B4-BE49-F238E27FC236}">
                <a16:creationId xmlns:a16="http://schemas.microsoft.com/office/drawing/2014/main" xmlns="" id="{3F2BB15B-5A9A-44DC-B175-86A82CBE4303}"/>
              </a:ext>
            </a:extLst>
          </p:cNvPr>
          <p:cNvSpPr txBox="1"/>
          <p:nvPr/>
        </p:nvSpPr>
        <p:spPr>
          <a:xfrm>
            <a:off x="1080417" y="1256147"/>
            <a:ext cx="9704125" cy="5262979"/>
          </a:xfrm>
          <a:prstGeom prst="rect">
            <a:avLst/>
          </a:prstGeom>
          <a:noFill/>
        </p:spPr>
        <p:txBody>
          <a:bodyPr wrap="square" rtlCol="0">
            <a:spAutoFit/>
          </a:bodyPr>
          <a:lstStyle/>
          <a:p>
            <a:pPr marL="171450" indent="-171450">
              <a:buClr>
                <a:srgbClr val="E03461"/>
              </a:buClr>
              <a:buFont typeface="Calibri Light" panose="020F0302020204030204" pitchFamily="34" charset="0"/>
              <a:buChar char="▪"/>
            </a:pPr>
            <a:r>
              <a:rPr lang="zh-CN" altLang="en-US" sz="1600" b="1" dirty="0" smtClean="0">
                <a:solidFill>
                  <a:schemeClr val="bg1">
                    <a:lumMod val="50000"/>
                  </a:schemeClr>
                </a:solidFill>
                <a:latin typeface="Calibri Light" panose="020F0302020204030204" pitchFamily="34" charset="0"/>
                <a:ea typeface="微软雅黑" panose="020B0503020204020204" pitchFamily="34" charset="-122"/>
              </a:rPr>
              <a:t>不记名业务实名化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不记名业务包括虚拟被保险人业务和撕票业务，不记名业务实名化是指保单中虚拟被保险人发生理赔等情况时，将相关人员进行实名化，补录人员相关信息的一种保全操作；</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b="1" dirty="0" smtClean="0">
                <a:solidFill>
                  <a:schemeClr val="bg1">
                    <a:lumMod val="50000"/>
                  </a:schemeClr>
                </a:solidFill>
                <a:latin typeface="Calibri Light" panose="020F0302020204030204" pitchFamily="34" charset="0"/>
                <a:ea typeface="微软雅黑" panose="020B0503020204020204" pitchFamily="34" charset="-122"/>
              </a:rPr>
              <a:t>团险短险批次加减人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是指投保单位在一段时间内有多名新员工加入本保险计划或多名员工退出本保险计划，对保单进行的批次加人或减人的保全操作；</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b="1" dirty="0" smtClean="0">
                <a:solidFill>
                  <a:schemeClr val="bg1">
                    <a:lumMod val="50000"/>
                  </a:schemeClr>
                </a:solidFill>
                <a:latin typeface="Calibri Light" panose="020F0302020204030204" pitchFamily="34" charset="0"/>
                <a:ea typeface="微软雅黑" panose="020B0503020204020204" pitchFamily="34" charset="-122"/>
              </a:rPr>
              <a:t>团险增加保额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是指投保单位在保单生效后，要求对其</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部分或全部被保险人（分单）项下的险种，在险种责任有效期内增加其保险额度的保全操作；</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b="1" dirty="0" smtClean="0">
                <a:solidFill>
                  <a:schemeClr val="bg1">
                    <a:lumMod val="50000"/>
                  </a:schemeClr>
                </a:solidFill>
                <a:latin typeface="Calibri Light" panose="020F0302020204030204" pitchFamily="34" charset="0"/>
                <a:ea typeface="微软雅黑" panose="020B0503020204020204" pitchFamily="34" charset="-122"/>
              </a:rPr>
              <a:t>团险减少保额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是指投保单位在保单生效后，要求对其部分或全部被保险人（分单）项下的险种，在险种责任有效期内减少其保险额度的保全操作；</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b="1" dirty="0" smtClean="0">
                <a:solidFill>
                  <a:schemeClr val="bg1">
                    <a:lumMod val="50000"/>
                  </a:schemeClr>
                </a:solidFill>
                <a:latin typeface="Calibri Light" panose="020F0302020204030204" pitchFamily="34" charset="0"/>
                <a:ea typeface="微软雅黑" panose="020B0503020204020204" pitchFamily="34" charset="-122"/>
              </a:rPr>
              <a:t>团险变更保险计划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是指投保单位在保单生效后，要求对其部分或全部被保险人（分单）项下的险种，在险种责任有效期内变更其保险计划（投保档次）的保全操作；</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b="1" dirty="0" smtClean="0">
                <a:solidFill>
                  <a:schemeClr val="bg1">
                    <a:lumMod val="50000"/>
                  </a:schemeClr>
                </a:solidFill>
                <a:latin typeface="Calibri Light" panose="020F0302020204030204" pitchFamily="34" charset="0"/>
                <a:ea typeface="微软雅黑" panose="020B0503020204020204" pitchFamily="34" charset="-122"/>
              </a:rPr>
              <a:t>客户资料补充录入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因团险保单在投保时一般不提供被保险人的家庭住址、联系电话、邮编、</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Email</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地址等其他个人信息。在保单承保后，公司可根据客户要求或业务需要将被保险人的其他未录入信息进行补充录入和上载，以确保客户信息的完整性；</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b="1" dirty="0" smtClean="0">
                <a:solidFill>
                  <a:schemeClr val="bg1">
                    <a:lumMod val="50000"/>
                  </a:schemeClr>
                </a:solidFill>
                <a:latin typeface="Calibri Light" panose="020F0302020204030204" pitchFamily="34" charset="0"/>
                <a:ea typeface="微软雅黑" panose="020B0503020204020204" pitchFamily="34" charset="-122"/>
              </a:rPr>
              <a:t>投保单位变更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指客户申请变更保单中的投保单位的保全操作。</a:t>
            </a: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p:txBody>
      </p:sp>
    </p:spTree>
    <p:extLst>
      <p:ext uri="{BB962C8B-B14F-4D97-AF65-F5344CB8AC3E}">
        <p14:creationId xmlns:p14="http://schemas.microsoft.com/office/powerpoint/2010/main" val="41205079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01 </a:t>
            </a:r>
            <a:r>
              <a:rPr lang="zh-CN" altLang="en-US" dirty="0" smtClean="0"/>
              <a:t>保全基础概念</a:t>
            </a:r>
            <a:endParaRPr lang="zh-CN" altLang="en-US" dirty="0"/>
          </a:p>
        </p:txBody>
      </p:sp>
    </p:spTree>
    <p:extLst>
      <p:ext uri="{BB962C8B-B14F-4D97-AF65-F5344CB8AC3E}">
        <p14:creationId xmlns:p14="http://schemas.microsoft.com/office/powerpoint/2010/main" val="2169867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保全基础概念</a:t>
            </a:r>
            <a:endParaRPr lang="zh-CN" altLang="en-US" dirty="0"/>
          </a:p>
        </p:txBody>
      </p:sp>
      <p:sp>
        <p:nvSpPr>
          <p:cNvPr id="5" name="文本框 4"/>
          <p:cNvSpPr txBox="1"/>
          <p:nvPr/>
        </p:nvSpPr>
        <p:spPr>
          <a:xfrm>
            <a:off x="2086681" y="1707124"/>
            <a:ext cx="2069797" cy="461665"/>
          </a:xfrm>
          <a:prstGeom prst="rect">
            <a:avLst/>
          </a:prstGeom>
          <a:noFill/>
          <a:ln>
            <a:noFill/>
          </a:ln>
        </p:spPr>
        <p:txBody>
          <a:bodyPr wrap="none" rtlCol="0">
            <a:spAutoFit/>
          </a:bodyPr>
          <a:lstStyle/>
          <a:p>
            <a:r>
              <a:rPr kumimoji="1" lang="zh-CN" altLang="en-US" sz="2400" dirty="0" smtClean="0">
                <a:ln w="0"/>
                <a:solidFill>
                  <a:schemeClr val="accent4"/>
                </a:solidFill>
                <a:effectLst>
                  <a:outerShdw blurRad="38100" dist="25400" dir="5400000" algn="ctr" rotWithShape="0">
                    <a:srgbClr val="6E747A">
                      <a:alpha val="43000"/>
                    </a:srgbClr>
                  </a:outerShdw>
                </a:effectLst>
                <a:latin typeface="Microsoft YaHei" charset="-122"/>
                <a:ea typeface="Microsoft YaHei" charset="-122"/>
                <a:cs typeface="Microsoft YaHei" charset="-122"/>
              </a:rPr>
              <a:t>什么</a:t>
            </a:r>
            <a:r>
              <a:rPr kumimoji="1" lang="zh-CN" altLang="en-US" sz="2400" dirty="0" smtClean="0">
                <a:ln w="0"/>
                <a:solidFill>
                  <a:schemeClr val="accent4"/>
                </a:solidFill>
                <a:effectLst>
                  <a:outerShdw blurRad="38100" dist="25400" dir="5400000" algn="ctr" rotWithShape="0">
                    <a:srgbClr val="6E747A">
                      <a:alpha val="43000"/>
                    </a:srgbClr>
                  </a:outerShdw>
                </a:effectLst>
                <a:latin typeface="Microsoft YaHei" charset="-122"/>
                <a:ea typeface="Microsoft YaHei" charset="-122"/>
                <a:cs typeface="Microsoft YaHei" charset="-122"/>
              </a:rPr>
              <a:t>是保全？</a:t>
            </a:r>
            <a:endParaRPr kumimoji="1" lang="zh-CN" altLang="en-US" sz="2400" dirty="0">
              <a:ln w="0"/>
              <a:solidFill>
                <a:schemeClr val="accent4"/>
              </a:solidFill>
              <a:effectLst>
                <a:outerShdw blurRad="38100" dist="25400" dir="5400000" algn="ctr" rotWithShape="0">
                  <a:srgbClr val="6E747A">
                    <a:alpha val="43000"/>
                  </a:srgbClr>
                </a:outerShdw>
              </a:effectLst>
              <a:latin typeface="Microsoft YaHei" charset="-122"/>
              <a:ea typeface="Microsoft YaHei" charset="-122"/>
              <a:cs typeface="Microsoft YaHei" charset="-122"/>
            </a:endParaRPr>
          </a:p>
        </p:txBody>
      </p:sp>
      <p:pic>
        <p:nvPicPr>
          <p:cNvPr id="6" name="Picture 2"/>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303" y="967504"/>
            <a:ext cx="1963272" cy="2072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1934659" y="2687821"/>
            <a:ext cx="9533964" cy="212090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如果客户搬家了，需要变更地址、电话等信息，怎么办？</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如果客户想变更投保人，怎么办？</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如果客户的保单丢失了，怎么办？</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如果客户住院做手术，产生医疗费，怎么报销？</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如果</a:t>
            </a:r>
            <a:r>
              <a:rPr lang="en-US" altLang="zh-CN" dirty="0" smtClean="0">
                <a:latin typeface="微软雅黑" panose="020B0503020204020204" pitchFamily="34" charset="-122"/>
                <a:ea typeface="微软雅黑" panose="020B0503020204020204" pitchFamily="34" charset="-122"/>
              </a:rPr>
              <a:t>……</a:t>
            </a:r>
          </a:p>
        </p:txBody>
      </p:sp>
      <p:grpSp>
        <p:nvGrpSpPr>
          <p:cNvPr id="7" name="组合 6"/>
          <p:cNvGrpSpPr/>
          <p:nvPr/>
        </p:nvGrpSpPr>
        <p:grpSpPr>
          <a:xfrm>
            <a:off x="8106724" y="1667940"/>
            <a:ext cx="3722840" cy="3722682"/>
            <a:chOff x="4255300" y="1860398"/>
            <a:chExt cx="3722840" cy="3722682"/>
          </a:xfrm>
        </p:grpSpPr>
        <p:grpSp>
          <p:nvGrpSpPr>
            <p:cNvPr id="8" name="Group 1"/>
            <p:cNvGrpSpPr/>
            <p:nvPr/>
          </p:nvGrpSpPr>
          <p:grpSpPr>
            <a:xfrm>
              <a:off x="4297681" y="1899508"/>
              <a:ext cx="3596640" cy="3640296"/>
              <a:chOff x="4297681" y="2137013"/>
              <a:chExt cx="3596640" cy="3640296"/>
            </a:xfrm>
          </p:grpSpPr>
          <p:sp>
            <p:nvSpPr>
              <p:cNvPr id="80" name="Line 699"/>
              <p:cNvSpPr>
                <a:spLocks noChangeShapeType="1"/>
              </p:cNvSpPr>
              <p:nvPr/>
            </p:nvSpPr>
            <p:spPr bwMode="auto">
              <a:xfrm flipH="1" flipV="1">
                <a:off x="6010042" y="2137013"/>
                <a:ext cx="971473" cy="229223"/>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1" name="Freeform 700"/>
              <p:cNvSpPr>
                <a:spLocks/>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2" name="Freeform 701"/>
              <p:cNvSpPr>
                <a:spLocks/>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3" name="Line 702"/>
              <p:cNvSpPr>
                <a:spLocks noChangeShapeType="1"/>
              </p:cNvSpPr>
              <p:nvPr/>
            </p:nvSpPr>
            <p:spPr bwMode="auto">
              <a:xfrm>
                <a:off x="4440949" y="4633919"/>
                <a:ext cx="799556" cy="1020592"/>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4" name="Freeform 703"/>
              <p:cNvSpPr>
                <a:spLocks/>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5" name="Line 704"/>
              <p:cNvSpPr>
                <a:spLocks noChangeShapeType="1"/>
              </p:cNvSpPr>
              <p:nvPr/>
            </p:nvSpPr>
            <p:spPr bwMode="auto">
              <a:xfrm flipH="1">
                <a:off x="5114925" y="2137013"/>
                <a:ext cx="895116" cy="296625"/>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6" name="Freeform 705"/>
              <p:cNvSpPr>
                <a:spLocks/>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7" name="Freeform 706"/>
              <p:cNvSpPr>
                <a:spLocks/>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8" name="Freeform 707"/>
              <p:cNvSpPr>
                <a:spLocks/>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9" name="Freeform 708"/>
              <p:cNvSpPr>
                <a:spLocks/>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0" name="Freeform 709"/>
              <p:cNvSpPr>
                <a:spLocks/>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1" name="Line 710"/>
              <p:cNvSpPr>
                <a:spLocks noChangeShapeType="1"/>
              </p:cNvSpPr>
              <p:nvPr/>
            </p:nvSpPr>
            <p:spPr bwMode="auto">
              <a:xfrm>
                <a:off x="6010042" y="2137015"/>
                <a:ext cx="24560" cy="211488"/>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2" name="Line 711"/>
              <p:cNvSpPr>
                <a:spLocks noChangeShapeType="1"/>
              </p:cNvSpPr>
              <p:nvPr/>
            </p:nvSpPr>
            <p:spPr bwMode="auto">
              <a:xfrm flipH="1">
                <a:off x="4368632" y="2434349"/>
                <a:ext cx="751816" cy="715072"/>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3" name="Line 712"/>
              <p:cNvSpPr>
                <a:spLocks noChangeShapeType="1"/>
              </p:cNvSpPr>
              <p:nvPr/>
            </p:nvSpPr>
            <p:spPr bwMode="auto">
              <a:xfrm flipH="1" flipV="1">
                <a:off x="7681469" y="3816627"/>
                <a:ext cx="212851" cy="96875"/>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4" name="Line 713"/>
              <p:cNvSpPr>
                <a:spLocks noChangeShapeType="1"/>
              </p:cNvSpPr>
              <p:nvPr/>
            </p:nvSpPr>
            <p:spPr bwMode="auto">
              <a:xfrm flipH="1" flipV="1">
                <a:off x="6972417" y="2367473"/>
                <a:ext cx="242415" cy="630496"/>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5" name="Line 714"/>
              <p:cNvSpPr>
                <a:spLocks noChangeShapeType="1"/>
              </p:cNvSpPr>
              <p:nvPr/>
            </p:nvSpPr>
            <p:spPr bwMode="auto">
              <a:xfrm flipH="1" flipV="1">
                <a:off x="7214834" y="2997969"/>
                <a:ext cx="466634" cy="818657"/>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6" name="Line 715"/>
              <p:cNvSpPr>
                <a:spLocks noChangeShapeType="1"/>
              </p:cNvSpPr>
              <p:nvPr/>
            </p:nvSpPr>
            <p:spPr bwMode="auto">
              <a:xfrm flipH="1" flipV="1">
                <a:off x="7681469" y="3816627"/>
                <a:ext cx="20465" cy="1102458"/>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7" name="Freeform 716"/>
              <p:cNvSpPr>
                <a:spLocks/>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8" name="Line 717"/>
              <p:cNvSpPr>
                <a:spLocks noChangeShapeType="1"/>
              </p:cNvSpPr>
              <p:nvPr/>
            </p:nvSpPr>
            <p:spPr bwMode="auto">
              <a:xfrm>
                <a:off x="4997636" y="4060859"/>
                <a:ext cx="966016" cy="684944"/>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9" name="Line 718"/>
              <p:cNvSpPr>
                <a:spLocks noChangeShapeType="1"/>
              </p:cNvSpPr>
              <p:nvPr/>
            </p:nvSpPr>
            <p:spPr bwMode="auto">
              <a:xfrm>
                <a:off x="4368632" y="3149421"/>
                <a:ext cx="629002" cy="911438"/>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0" name="Line 719"/>
              <p:cNvSpPr>
                <a:spLocks noChangeShapeType="1"/>
              </p:cNvSpPr>
              <p:nvPr/>
            </p:nvSpPr>
            <p:spPr bwMode="auto">
              <a:xfrm flipH="1">
                <a:off x="4368634" y="2944756"/>
                <a:ext cx="809106" cy="204665"/>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1" name="Line 720"/>
              <p:cNvSpPr>
                <a:spLocks noChangeShapeType="1"/>
              </p:cNvSpPr>
              <p:nvPr/>
            </p:nvSpPr>
            <p:spPr bwMode="auto">
              <a:xfrm flipH="1">
                <a:off x="5177742" y="2348501"/>
                <a:ext cx="856862" cy="596256"/>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2" name="Line 721"/>
              <p:cNvSpPr>
                <a:spLocks noChangeShapeType="1"/>
              </p:cNvSpPr>
              <p:nvPr/>
            </p:nvSpPr>
            <p:spPr bwMode="auto">
              <a:xfrm flipH="1" flipV="1">
                <a:off x="6034604" y="2348500"/>
                <a:ext cx="1180232" cy="649470"/>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3" name="Freeform 722"/>
              <p:cNvSpPr>
                <a:spLocks/>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4" name="Freeform 723"/>
              <p:cNvSpPr>
                <a:spLocks/>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5" name="Line 724"/>
              <p:cNvSpPr>
                <a:spLocks noChangeShapeType="1"/>
              </p:cNvSpPr>
              <p:nvPr/>
            </p:nvSpPr>
            <p:spPr bwMode="auto">
              <a:xfrm flipV="1">
                <a:off x="6413914" y="2997968"/>
                <a:ext cx="800921" cy="256512"/>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6" name="Line 725"/>
              <p:cNvSpPr>
                <a:spLocks noChangeShapeType="1"/>
              </p:cNvSpPr>
              <p:nvPr/>
            </p:nvSpPr>
            <p:spPr bwMode="auto">
              <a:xfrm flipV="1">
                <a:off x="4997634" y="3254480"/>
                <a:ext cx="1416278" cy="817292"/>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7" name="Freeform 726"/>
              <p:cNvSpPr>
                <a:spLocks/>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8" name="Line 728"/>
              <p:cNvSpPr>
                <a:spLocks noChangeShapeType="1"/>
              </p:cNvSpPr>
              <p:nvPr/>
            </p:nvSpPr>
            <p:spPr bwMode="auto">
              <a:xfrm flipH="1">
                <a:off x="5194114" y="4745801"/>
                <a:ext cx="769538" cy="395684"/>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9" name="Freeform 729"/>
              <p:cNvSpPr>
                <a:spLocks/>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0" name="Freeform 730"/>
              <p:cNvSpPr>
                <a:spLocks/>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1" name="Freeform 731"/>
              <p:cNvSpPr>
                <a:spLocks/>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2" name="Line 732"/>
              <p:cNvSpPr>
                <a:spLocks noChangeShapeType="1"/>
              </p:cNvSpPr>
              <p:nvPr/>
            </p:nvSpPr>
            <p:spPr bwMode="auto">
              <a:xfrm>
                <a:off x="6413918" y="3254481"/>
                <a:ext cx="780454" cy="753166"/>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13" name="Line 733"/>
              <p:cNvSpPr>
                <a:spLocks noChangeShapeType="1"/>
              </p:cNvSpPr>
              <p:nvPr/>
            </p:nvSpPr>
            <p:spPr bwMode="auto">
              <a:xfrm>
                <a:off x="5177745" y="2944750"/>
                <a:ext cx="1236173" cy="309725"/>
              </a:xfrm>
              <a:prstGeom prst="line">
                <a:avLst/>
              </a:prstGeom>
              <a:noFill/>
              <a:ln w="0">
                <a:solidFill>
                  <a:schemeClr val="bg1">
                    <a:lumMod val="85000"/>
                    <a:alpha val="31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p>
            </p:txBody>
          </p:sp>
        </p:grpSp>
        <p:sp>
          <p:nvSpPr>
            <p:cNvPr id="9" name="Oval 45"/>
            <p:cNvSpPr/>
            <p:nvPr/>
          </p:nvSpPr>
          <p:spPr>
            <a:xfrm>
              <a:off x="4328325" y="2884335"/>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46"/>
            <p:cNvSpPr/>
            <p:nvPr/>
          </p:nvSpPr>
          <p:spPr>
            <a:xfrm>
              <a:off x="5976150" y="1860398"/>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47"/>
            <p:cNvSpPr/>
            <p:nvPr/>
          </p:nvSpPr>
          <p:spPr>
            <a:xfrm>
              <a:off x="6007107" y="2079473"/>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48"/>
            <p:cNvSpPr/>
            <p:nvPr/>
          </p:nvSpPr>
          <p:spPr>
            <a:xfrm>
              <a:off x="5145094" y="2679548"/>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49"/>
            <p:cNvSpPr/>
            <p:nvPr/>
          </p:nvSpPr>
          <p:spPr>
            <a:xfrm>
              <a:off x="4255300" y="371936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50"/>
            <p:cNvSpPr/>
            <p:nvPr/>
          </p:nvSpPr>
          <p:spPr>
            <a:xfrm>
              <a:off x="4972850" y="3805085"/>
              <a:ext cx="65082" cy="65082"/>
            </a:xfrm>
            <a:prstGeom prst="ellipse">
              <a:avLst/>
            </a:prstGeom>
            <a:solidFill>
              <a:srgbClr val="B04474"/>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51"/>
            <p:cNvSpPr/>
            <p:nvPr/>
          </p:nvSpPr>
          <p:spPr>
            <a:xfrm>
              <a:off x="4407700" y="437341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53"/>
            <p:cNvSpPr/>
            <p:nvPr/>
          </p:nvSpPr>
          <p:spPr>
            <a:xfrm>
              <a:off x="7163600" y="373841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54"/>
            <p:cNvSpPr/>
            <p:nvPr/>
          </p:nvSpPr>
          <p:spPr>
            <a:xfrm>
              <a:off x="7646200" y="355426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55"/>
            <p:cNvSpPr/>
            <p:nvPr/>
          </p:nvSpPr>
          <p:spPr>
            <a:xfrm>
              <a:off x="7865275" y="3652685"/>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57"/>
            <p:cNvSpPr/>
            <p:nvPr/>
          </p:nvSpPr>
          <p:spPr>
            <a:xfrm>
              <a:off x="7182650" y="273511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58"/>
            <p:cNvSpPr/>
            <p:nvPr/>
          </p:nvSpPr>
          <p:spPr>
            <a:xfrm>
              <a:off x="7179475" y="480521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Oval 60"/>
            <p:cNvSpPr/>
            <p:nvPr/>
          </p:nvSpPr>
          <p:spPr>
            <a:xfrm>
              <a:off x="6947700" y="2087410"/>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61"/>
            <p:cNvSpPr/>
            <p:nvPr/>
          </p:nvSpPr>
          <p:spPr>
            <a:xfrm>
              <a:off x="5166525" y="4877441"/>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62"/>
            <p:cNvSpPr/>
            <p:nvPr/>
          </p:nvSpPr>
          <p:spPr>
            <a:xfrm>
              <a:off x="6228563" y="5282254"/>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63"/>
            <p:cNvSpPr/>
            <p:nvPr/>
          </p:nvSpPr>
          <p:spPr>
            <a:xfrm>
              <a:off x="6992944" y="5234629"/>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64"/>
            <p:cNvSpPr/>
            <p:nvPr/>
          </p:nvSpPr>
          <p:spPr>
            <a:xfrm>
              <a:off x="6340482" y="5517998"/>
              <a:ext cx="65082" cy="65082"/>
            </a:xfrm>
            <a:prstGeom prst="ellipse">
              <a:avLst/>
            </a:prstGeom>
            <a:solidFill>
              <a:srgbClr val="54D0CA"/>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Oval 44"/>
            <p:cNvSpPr/>
            <p:nvPr/>
          </p:nvSpPr>
          <p:spPr>
            <a:xfrm>
              <a:off x="6059496" y="2667643"/>
              <a:ext cx="703254" cy="703254"/>
            </a:xfrm>
            <a:prstGeom prst="ellipse">
              <a:avLst/>
            </a:prstGeom>
            <a:solidFill>
              <a:srgbClr val="0F74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7" name="Group 68"/>
            <p:cNvGrpSpPr/>
            <p:nvPr/>
          </p:nvGrpSpPr>
          <p:grpSpPr>
            <a:xfrm>
              <a:off x="6216454" y="2797385"/>
              <a:ext cx="389338" cy="443770"/>
              <a:chOff x="4021138" y="1814513"/>
              <a:chExt cx="669925" cy="763588"/>
            </a:xfrm>
            <a:solidFill>
              <a:schemeClr val="bg1"/>
            </a:solidFill>
          </p:grpSpPr>
          <p:sp>
            <p:nvSpPr>
              <p:cNvPr id="70" name="Freeform 69"/>
              <p:cNvSpPr>
                <a:spLocks noEditPoints="1"/>
              </p:cNvSpPr>
              <p:nvPr/>
            </p:nvSpPr>
            <p:spPr bwMode="auto">
              <a:xfrm>
                <a:off x="4140200" y="1938338"/>
                <a:ext cx="431800" cy="639763"/>
              </a:xfrm>
              <a:custGeom>
                <a:avLst/>
                <a:gdLst>
                  <a:gd name="T0" fmla="*/ 96 w 272"/>
                  <a:gd name="T1" fmla="*/ 7 h 403"/>
                  <a:gd name="T2" fmla="*/ 40 w 272"/>
                  <a:gd name="T3" fmla="*/ 40 h 403"/>
                  <a:gd name="T4" fmla="*/ 5 w 272"/>
                  <a:gd name="T5" fmla="*/ 97 h 403"/>
                  <a:gd name="T6" fmla="*/ 1 w 272"/>
                  <a:gd name="T7" fmla="*/ 148 h 403"/>
                  <a:gd name="T8" fmla="*/ 29 w 272"/>
                  <a:gd name="T9" fmla="*/ 232 h 403"/>
                  <a:gd name="T10" fmla="*/ 55 w 272"/>
                  <a:gd name="T11" fmla="*/ 273 h 403"/>
                  <a:gd name="T12" fmla="*/ 63 w 272"/>
                  <a:gd name="T13" fmla="*/ 314 h 403"/>
                  <a:gd name="T14" fmla="*/ 55 w 272"/>
                  <a:gd name="T15" fmla="*/ 329 h 403"/>
                  <a:gd name="T16" fmla="*/ 55 w 272"/>
                  <a:gd name="T17" fmla="*/ 349 h 403"/>
                  <a:gd name="T18" fmla="*/ 55 w 272"/>
                  <a:gd name="T19" fmla="*/ 364 h 403"/>
                  <a:gd name="T20" fmla="*/ 61 w 272"/>
                  <a:gd name="T21" fmla="*/ 384 h 403"/>
                  <a:gd name="T22" fmla="*/ 80 w 272"/>
                  <a:gd name="T23" fmla="*/ 402 h 403"/>
                  <a:gd name="T24" fmla="*/ 189 w 272"/>
                  <a:gd name="T25" fmla="*/ 403 h 403"/>
                  <a:gd name="T26" fmla="*/ 206 w 272"/>
                  <a:gd name="T27" fmla="*/ 387 h 403"/>
                  <a:gd name="T28" fmla="*/ 217 w 272"/>
                  <a:gd name="T29" fmla="*/ 370 h 403"/>
                  <a:gd name="T30" fmla="*/ 217 w 272"/>
                  <a:gd name="T31" fmla="*/ 349 h 403"/>
                  <a:gd name="T32" fmla="*/ 217 w 272"/>
                  <a:gd name="T33" fmla="*/ 334 h 403"/>
                  <a:gd name="T34" fmla="*/ 212 w 272"/>
                  <a:gd name="T35" fmla="*/ 316 h 403"/>
                  <a:gd name="T36" fmla="*/ 214 w 272"/>
                  <a:gd name="T37" fmla="*/ 278 h 403"/>
                  <a:gd name="T38" fmla="*/ 236 w 272"/>
                  <a:gd name="T39" fmla="*/ 243 h 403"/>
                  <a:gd name="T40" fmla="*/ 269 w 272"/>
                  <a:gd name="T41" fmla="*/ 161 h 403"/>
                  <a:gd name="T42" fmla="*/ 270 w 272"/>
                  <a:gd name="T43" fmla="*/ 110 h 403"/>
                  <a:gd name="T44" fmla="*/ 241 w 272"/>
                  <a:gd name="T45" fmla="*/ 50 h 403"/>
                  <a:gd name="T46" fmla="*/ 189 w 272"/>
                  <a:gd name="T47" fmla="*/ 11 h 403"/>
                  <a:gd name="T48" fmla="*/ 136 w 272"/>
                  <a:gd name="T49" fmla="*/ 0 h 403"/>
                  <a:gd name="T50" fmla="*/ 201 w 272"/>
                  <a:gd name="T51" fmla="*/ 367 h 403"/>
                  <a:gd name="T52" fmla="*/ 202 w 272"/>
                  <a:gd name="T53" fmla="*/ 373 h 403"/>
                  <a:gd name="T54" fmla="*/ 192 w 272"/>
                  <a:gd name="T55" fmla="*/ 385 h 403"/>
                  <a:gd name="T56" fmla="*/ 87 w 272"/>
                  <a:gd name="T57" fmla="*/ 389 h 403"/>
                  <a:gd name="T58" fmla="*/ 79 w 272"/>
                  <a:gd name="T59" fmla="*/ 381 h 403"/>
                  <a:gd name="T60" fmla="*/ 69 w 272"/>
                  <a:gd name="T61" fmla="*/ 370 h 403"/>
                  <a:gd name="T62" fmla="*/ 71 w 272"/>
                  <a:gd name="T63" fmla="*/ 353 h 403"/>
                  <a:gd name="T64" fmla="*/ 70 w 272"/>
                  <a:gd name="T65" fmla="*/ 347 h 403"/>
                  <a:gd name="T66" fmla="*/ 70 w 272"/>
                  <a:gd name="T67" fmla="*/ 332 h 403"/>
                  <a:gd name="T68" fmla="*/ 72 w 272"/>
                  <a:gd name="T69" fmla="*/ 324 h 403"/>
                  <a:gd name="T70" fmla="*/ 203 w 272"/>
                  <a:gd name="T71" fmla="*/ 329 h 403"/>
                  <a:gd name="T72" fmla="*/ 203 w 272"/>
                  <a:gd name="T73" fmla="*/ 347 h 403"/>
                  <a:gd name="T74" fmla="*/ 92 w 272"/>
                  <a:gd name="T75" fmla="*/ 196 h 403"/>
                  <a:gd name="T76" fmla="*/ 148 w 272"/>
                  <a:gd name="T77" fmla="*/ 186 h 403"/>
                  <a:gd name="T78" fmla="*/ 109 w 272"/>
                  <a:gd name="T79" fmla="*/ 310 h 403"/>
                  <a:gd name="T80" fmla="*/ 197 w 272"/>
                  <a:gd name="T81" fmla="*/ 285 h 403"/>
                  <a:gd name="T82" fmla="*/ 185 w 272"/>
                  <a:gd name="T83" fmla="*/ 170 h 403"/>
                  <a:gd name="T84" fmla="*/ 148 w 272"/>
                  <a:gd name="T85" fmla="*/ 168 h 403"/>
                  <a:gd name="T86" fmla="*/ 92 w 272"/>
                  <a:gd name="T87" fmla="*/ 178 h 403"/>
                  <a:gd name="T88" fmla="*/ 77 w 272"/>
                  <a:gd name="T89" fmla="*/ 310 h 403"/>
                  <a:gd name="T90" fmla="*/ 68 w 272"/>
                  <a:gd name="T91" fmla="*/ 265 h 403"/>
                  <a:gd name="T92" fmla="*/ 41 w 272"/>
                  <a:gd name="T93" fmla="*/ 225 h 403"/>
                  <a:gd name="T94" fmla="*/ 15 w 272"/>
                  <a:gd name="T95" fmla="*/ 147 h 403"/>
                  <a:gd name="T96" fmla="*/ 19 w 272"/>
                  <a:gd name="T97" fmla="*/ 101 h 403"/>
                  <a:gd name="T98" fmla="*/ 49 w 272"/>
                  <a:gd name="T99" fmla="*/ 51 h 403"/>
                  <a:gd name="T100" fmla="*/ 99 w 272"/>
                  <a:gd name="T101" fmla="*/ 21 h 403"/>
                  <a:gd name="T102" fmla="*/ 149 w 272"/>
                  <a:gd name="T103" fmla="*/ 16 h 403"/>
                  <a:gd name="T104" fmla="*/ 204 w 272"/>
                  <a:gd name="T105" fmla="*/ 36 h 403"/>
                  <a:gd name="T106" fmla="*/ 244 w 272"/>
                  <a:gd name="T107" fmla="*/ 79 h 403"/>
                  <a:gd name="T108" fmla="*/ 258 w 272"/>
                  <a:gd name="T109" fmla="*/ 138 h 403"/>
                  <a:gd name="T110" fmla="*/ 245 w 272"/>
                  <a:gd name="T111" fmla="*/ 194 h 403"/>
                  <a:gd name="T112" fmla="*/ 208 w 272"/>
                  <a:gd name="T113" fmla="*/ 26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2" h="403">
                    <a:moveTo>
                      <a:pt x="136" y="0"/>
                    </a:moveTo>
                    <a:lnTo>
                      <a:pt x="136" y="0"/>
                    </a:lnTo>
                    <a:lnTo>
                      <a:pt x="122" y="2"/>
                    </a:lnTo>
                    <a:lnTo>
                      <a:pt x="109" y="4"/>
                    </a:lnTo>
                    <a:lnTo>
                      <a:pt x="96" y="7"/>
                    </a:lnTo>
                    <a:lnTo>
                      <a:pt x="83" y="11"/>
                    </a:lnTo>
                    <a:lnTo>
                      <a:pt x="71" y="18"/>
                    </a:lnTo>
                    <a:lnTo>
                      <a:pt x="59" y="24"/>
                    </a:lnTo>
                    <a:lnTo>
                      <a:pt x="49" y="32"/>
                    </a:lnTo>
                    <a:lnTo>
                      <a:pt x="40" y="40"/>
                    </a:lnTo>
                    <a:lnTo>
                      <a:pt x="31" y="50"/>
                    </a:lnTo>
                    <a:lnTo>
                      <a:pt x="22" y="61"/>
                    </a:lnTo>
                    <a:lnTo>
                      <a:pt x="16" y="73"/>
                    </a:lnTo>
                    <a:lnTo>
                      <a:pt x="11" y="85"/>
                    </a:lnTo>
                    <a:lnTo>
                      <a:pt x="5" y="97"/>
                    </a:lnTo>
                    <a:lnTo>
                      <a:pt x="2" y="110"/>
                    </a:lnTo>
                    <a:lnTo>
                      <a:pt x="0" y="124"/>
                    </a:lnTo>
                    <a:lnTo>
                      <a:pt x="0" y="138"/>
                    </a:lnTo>
                    <a:lnTo>
                      <a:pt x="0" y="138"/>
                    </a:lnTo>
                    <a:lnTo>
                      <a:pt x="1" y="148"/>
                    </a:lnTo>
                    <a:lnTo>
                      <a:pt x="3" y="161"/>
                    </a:lnTo>
                    <a:lnTo>
                      <a:pt x="6" y="178"/>
                    </a:lnTo>
                    <a:lnTo>
                      <a:pt x="13" y="198"/>
                    </a:lnTo>
                    <a:lnTo>
                      <a:pt x="22" y="220"/>
                    </a:lnTo>
                    <a:lnTo>
                      <a:pt x="29" y="232"/>
                    </a:lnTo>
                    <a:lnTo>
                      <a:pt x="35" y="243"/>
                    </a:lnTo>
                    <a:lnTo>
                      <a:pt x="44" y="255"/>
                    </a:lnTo>
                    <a:lnTo>
                      <a:pt x="53" y="268"/>
                    </a:lnTo>
                    <a:lnTo>
                      <a:pt x="53" y="268"/>
                    </a:lnTo>
                    <a:lnTo>
                      <a:pt x="55" y="273"/>
                    </a:lnTo>
                    <a:lnTo>
                      <a:pt x="58" y="277"/>
                    </a:lnTo>
                    <a:lnTo>
                      <a:pt x="60" y="289"/>
                    </a:lnTo>
                    <a:lnTo>
                      <a:pt x="62" y="301"/>
                    </a:lnTo>
                    <a:lnTo>
                      <a:pt x="63" y="314"/>
                    </a:lnTo>
                    <a:lnTo>
                      <a:pt x="63" y="314"/>
                    </a:lnTo>
                    <a:lnTo>
                      <a:pt x="59" y="316"/>
                    </a:lnTo>
                    <a:lnTo>
                      <a:pt x="57" y="319"/>
                    </a:lnTo>
                    <a:lnTo>
                      <a:pt x="55" y="323"/>
                    </a:lnTo>
                    <a:lnTo>
                      <a:pt x="55" y="329"/>
                    </a:lnTo>
                    <a:lnTo>
                      <a:pt x="55" y="329"/>
                    </a:lnTo>
                    <a:lnTo>
                      <a:pt x="55" y="334"/>
                    </a:lnTo>
                    <a:lnTo>
                      <a:pt x="58" y="339"/>
                    </a:lnTo>
                    <a:lnTo>
                      <a:pt x="58" y="339"/>
                    </a:lnTo>
                    <a:lnTo>
                      <a:pt x="55" y="344"/>
                    </a:lnTo>
                    <a:lnTo>
                      <a:pt x="55" y="349"/>
                    </a:lnTo>
                    <a:lnTo>
                      <a:pt x="55" y="349"/>
                    </a:lnTo>
                    <a:lnTo>
                      <a:pt x="55" y="355"/>
                    </a:lnTo>
                    <a:lnTo>
                      <a:pt x="58" y="360"/>
                    </a:lnTo>
                    <a:lnTo>
                      <a:pt x="58" y="360"/>
                    </a:lnTo>
                    <a:lnTo>
                      <a:pt x="55" y="364"/>
                    </a:lnTo>
                    <a:lnTo>
                      <a:pt x="55" y="370"/>
                    </a:lnTo>
                    <a:lnTo>
                      <a:pt x="55" y="370"/>
                    </a:lnTo>
                    <a:lnTo>
                      <a:pt x="55" y="375"/>
                    </a:lnTo>
                    <a:lnTo>
                      <a:pt x="57" y="381"/>
                    </a:lnTo>
                    <a:lnTo>
                      <a:pt x="61" y="384"/>
                    </a:lnTo>
                    <a:lnTo>
                      <a:pt x="66" y="387"/>
                    </a:lnTo>
                    <a:lnTo>
                      <a:pt x="66" y="387"/>
                    </a:lnTo>
                    <a:lnTo>
                      <a:pt x="68" y="394"/>
                    </a:lnTo>
                    <a:lnTo>
                      <a:pt x="73" y="399"/>
                    </a:lnTo>
                    <a:lnTo>
                      <a:pt x="80" y="402"/>
                    </a:lnTo>
                    <a:lnTo>
                      <a:pt x="83" y="403"/>
                    </a:lnTo>
                    <a:lnTo>
                      <a:pt x="87" y="403"/>
                    </a:lnTo>
                    <a:lnTo>
                      <a:pt x="185" y="403"/>
                    </a:lnTo>
                    <a:lnTo>
                      <a:pt x="185" y="403"/>
                    </a:lnTo>
                    <a:lnTo>
                      <a:pt x="189" y="403"/>
                    </a:lnTo>
                    <a:lnTo>
                      <a:pt x="192" y="402"/>
                    </a:lnTo>
                    <a:lnTo>
                      <a:pt x="198" y="399"/>
                    </a:lnTo>
                    <a:lnTo>
                      <a:pt x="204" y="394"/>
                    </a:lnTo>
                    <a:lnTo>
                      <a:pt x="206" y="387"/>
                    </a:lnTo>
                    <a:lnTo>
                      <a:pt x="206" y="387"/>
                    </a:lnTo>
                    <a:lnTo>
                      <a:pt x="210" y="384"/>
                    </a:lnTo>
                    <a:lnTo>
                      <a:pt x="215" y="381"/>
                    </a:lnTo>
                    <a:lnTo>
                      <a:pt x="217" y="375"/>
                    </a:lnTo>
                    <a:lnTo>
                      <a:pt x="217" y="370"/>
                    </a:lnTo>
                    <a:lnTo>
                      <a:pt x="217" y="370"/>
                    </a:lnTo>
                    <a:lnTo>
                      <a:pt x="217" y="364"/>
                    </a:lnTo>
                    <a:lnTo>
                      <a:pt x="214" y="360"/>
                    </a:lnTo>
                    <a:lnTo>
                      <a:pt x="214" y="360"/>
                    </a:lnTo>
                    <a:lnTo>
                      <a:pt x="217" y="355"/>
                    </a:lnTo>
                    <a:lnTo>
                      <a:pt x="217" y="349"/>
                    </a:lnTo>
                    <a:lnTo>
                      <a:pt x="217" y="349"/>
                    </a:lnTo>
                    <a:lnTo>
                      <a:pt x="217" y="344"/>
                    </a:lnTo>
                    <a:lnTo>
                      <a:pt x="214" y="339"/>
                    </a:lnTo>
                    <a:lnTo>
                      <a:pt x="214" y="339"/>
                    </a:lnTo>
                    <a:lnTo>
                      <a:pt x="217" y="334"/>
                    </a:lnTo>
                    <a:lnTo>
                      <a:pt x="217" y="329"/>
                    </a:lnTo>
                    <a:lnTo>
                      <a:pt x="217" y="329"/>
                    </a:lnTo>
                    <a:lnTo>
                      <a:pt x="217" y="323"/>
                    </a:lnTo>
                    <a:lnTo>
                      <a:pt x="215" y="319"/>
                    </a:lnTo>
                    <a:lnTo>
                      <a:pt x="212" y="316"/>
                    </a:lnTo>
                    <a:lnTo>
                      <a:pt x="208" y="313"/>
                    </a:lnTo>
                    <a:lnTo>
                      <a:pt x="208" y="313"/>
                    </a:lnTo>
                    <a:lnTo>
                      <a:pt x="209" y="303"/>
                    </a:lnTo>
                    <a:lnTo>
                      <a:pt x="210" y="290"/>
                    </a:lnTo>
                    <a:lnTo>
                      <a:pt x="214" y="278"/>
                    </a:lnTo>
                    <a:lnTo>
                      <a:pt x="216" y="273"/>
                    </a:lnTo>
                    <a:lnTo>
                      <a:pt x="219" y="268"/>
                    </a:lnTo>
                    <a:lnTo>
                      <a:pt x="219" y="268"/>
                    </a:lnTo>
                    <a:lnTo>
                      <a:pt x="228" y="255"/>
                    </a:lnTo>
                    <a:lnTo>
                      <a:pt x="236" y="243"/>
                    </a:lnTo>
                    <a:lnTo>
                      <a:pt x="243" y="232"/>
                    </a:lnTo>
                    <a:lnTo>
                      <a:pt x="249" y="220"/>
                    </a:lnTo>
                    <a:lnTo>
                      <a:pt x="259" y="198"/>
                    </a:lnTo>
                    <a:lnTo>
                      <a:pt x="265" y="178"/>
                    </a:lnTo>
                    <a:lnTo>
                      <a:pt x="269" y="161"/>
                    </a:lnTo>
                    <a:lnTo>
                      <a:pt x="271" y="148"/>
                    </a:lnTo>
                    <a:lnTo>
                      <a:pt x="272" y="138"/>
                    </a:lnTo>
                    <a:lnTo>
                      <a:pt x="272" y="138"/>
                    </a:lnTo>
                    <a:lnTo>
                      <a:pt x="272" y="124"/>
                    </a:lnTo>
                    <a:lnTo>
                      <a:pt x="270" y="110"/>
                    </a:lnTo>
                    <a:lnTo>
                      <a:pt x="266" y="97"/>
                    </a:lnTo>
                    <a:lnTo>
                      <a:pt x="261" y="85"/>
                    </a:lnTo>
                    <a:lnTo>
                      <a:pt x="256" y="73"/>
                    </a:lnTo>
                    <a:lnTo>
                      <a:pt x="249" y="61"/>
                    </a:lnTo>
                    <a:lnTo>
                      <a:pt x="241" y="50"/>
                    </a:lnTo>
                    <a:lnTo>
                      <a:pt x="232" y="40"/>
                    </a:lnTo>
                    <a:lnTo>
                      <a:pt x="222" y="32"/>
                    </a:lnTo>
                    <a:lnTo>
                      <a:pt x="212" y="24"/>
                    </a:lnTo>
                    <a:lnTo>
                      <a:pt x="201" y="18"/>
                    </a:lnTo>
                    <a:lnTo>
                      <a:pt x="189" y="11"/>
                    </a:lnTo>
                    <a:lnTo>
                      <a:pt x="177" y="7"/>
                    </a:lnTo>
                    <a:lnTo>
                      <a:pt x="163" y="4"/>
                    </a:lnTo>
                    <a:lnTo>
                      <a:pt x="150" y="2"/>
                    </a:lnTo>
                    <a:lnTo>
                      <a:pt x="136" y="0"/>
                    </a:lnTo>
                    <a:lnTo>
                      <a:pt x="136" y="0"/>
                    </a:lnTo>
                    <a:close/>
                    <a:moveTo>
                      <a:pt x="203" y="349"/>
                    </a:moveTo>
                    <a:lnTo>
                      <a:pt x="203" y="349"/>
                    </a:lnTo>
                    <a:lnTo>
                      <a:pt x="203" y="351"/>
                    </a:lnTo>
                    <a:lnTo>
                      <a:pt x="201" y="353"/>
                    </a:lnTo>
                    <a:lnTo>
                      <a:pt x="201" y="367"/>
                    </a:lnTo>
                    <a:lnTo>
                      <a:pt x="201" y="367"/>
                    </a:lnTo>
                    <a:lnTo>
                      <a:pt x="203" y="368"/>
                    </a:lnTo>
                    <a:lnTo>
                      <a:pt x="203" y="370"/>
                    </a:lnTo>
                    <a:lnTo>
                      <a:pt x="203" y="370"/>
                    </a:lnTo>
                    <a:lnTo>
                      <a:pt x="202" y="373"/>
                    </a:lnTo>
                    <a:lnTo>
                      <a:pt x="200" y="374"/>
                    </a:lnTo>
                    <a:lnTo>
                      <a:pt x="193" y="381"/>
                    </a:lnTo>
                    <a:lnTo>
                      <a:pt x="193" y="382"/>
                    </a:lnTo>
                    <a:lnTo>
                      <a:pt x="193" y="382"/>
                    </a:lnTo>
                    <a:lnTo>
                      <a:pt x="192" y="385"/>
                    </a:lnTo>
                    <a:lnTo>
                      <a:pt x="191" y="387"/>
                    </a:lnTo>
                    <a:lnTo>
                      <a:pt x="188" y="389"/>
                    </a:lnTo>
                    <a:lnTo>
                      <a:pt x="185" y="389"/>
                    </a:lnTo>
                    <a:lnTo>
                      <a:pt x="87" y="389"/>
                    </a:lnTo>
                    <a:lnTo>
                      <a:pt x="87" y="389"/>
                    </a:lnTo>
                    <a:lnTo>
                      <a:pt x="84" y="389"/>
                    </a:lnTo>
                    <a:lnTo>
                      <a:pt x="82" y="387"/>
                    </a:lnTo>
                    <a:lnTo>
                      <a:pt x="80" y="385"/>
                    </a:lnTo>
                    <a:lnTo>
                      <a:pt x="79" y="382"/>
                    </a:lnTo>
                    <a:lnTo>
                      <a:pt x="79" y="381"/>
                    </a:lnTo>
                    <a:lnTo>
                      <a:pt x="72" y="374"/>
                    </a:lnTo>
                    <a:lnTo>
                      <a:pt x="72" y="374"/>
                    </a:lnTo>
                    <a:lnTo>
                      <a:pt x="70" y="373"/>
                    </a:lnTo>
                    <a:lnTo>
                      <a:pt x="69" y="370"/>
                    </a:lnTo>
                    <a:lnTo>
                      <a:pt x="69" y="370"/>
                    </a:lnTo>
                    <a:lnTo>
                      <a:pt x="69" y="369"/>
                    </a:lnTo>
                    <a:lnTo>
                      <a:pt x="71" y="367"/>
                    </a:lnTo>
                    <a:lnTo>
                      <a:pt x="176" y="367"/>
                    </a:lnTo>
                    <a:lnTo>
                      <a:pt x="176" y="353"/>
                    </a:lnTo>
                    <a:lnTo>
                      <a:pt x="71" y="353"/>
                    </a:lnTo>
                    <a:lnTo>
                      <a:pt x="71" y="353"/>
                    </a:lnTo>
                    <a:lnTo>
                      <a:pt x="69" y="351"/>
                    </a:lnTo>
                    <a:lnTo>
                      <a:pt x="69" y="349"/>
                    </a:lnTo>
                    <a:lnTo>
                      <a:pt x="69" y="349"/>
                    </a:lnTo>
                    <a:lnTo>
                      <a:pt x="70" y="347"/>
                    </a:lnTo>
                    <a:lnTo>
                      <a:pt x="71" y="346"/>
                    </a:lnTo>
                    <a:lnTo>
                      <a:pt x="176" y="346"/>
                    </a:lnTo>
                    <a:lnTo>
                      <a:pt x="176" y="332"/>
                    </a:lnTo>
                    <a:lnTo>
                      <a:pt x="70" y="332"/>
                    </a:lnTo>
                    <a:lnTo>
                      <a:pt x="70" y="332"/>
                    </a:lnTo>
                    <a:lnTo>
                      <a:pt x="69" y="330"/>
                    </a:lnTo>
                    <a:lnTo>
                      <a:pt x="69" y="329"/>
                    </a:lnTo>
                    <a:lnTo>
                      <a:pt x="69" y="329"/>
                    </a:lnTo>
                    <a:lnTo>
                      <a:pt x="70" y="326"/>
                    </a:lnTo>
                    <a:lnTo>
                      <a:pt x="72" y="324"/>
                    </a:lnTo>
                    <a:lnTo>
                      <a:pt x="200" y="324"/>
                    </a:lnTo>
                    <a:lnTo>
                      <a:pt x="200" y="324"/>
                    </a:lnTo>
                    <a:lnTo>
                      <a:pt x="202" y="326"/>
                    </a:lnTo>
                    <a:lnTo>
                      <a:pt x="203" y="329"/>
                    </a:lnTo>
                    <a:lnTo>
                      <a:pt x="203" y="329"/>
                    </a:lnTo>
                    <a:lnTo>
                      <a:pt x="203" y="331"/>
                    </a:lnTo>
                    <a:lnTo>
                      <a:pt x="201" y="332"/>
                    </a:lnTo>
                    <a:lnTo>
                      <a:pt x="201" y="346"/>
                    </a:lnTo>
                    <a:lnTo>
                      <a:pt x="201" y="346"/>
                    </a:lnTo>
                    <a:lnTo>
                      <a:pt x="203" y="347"/>
                    </a:lnTo>
                    <a:lnTo>
                      <a:pt x="203" y="349"/>
                    </a:lnTo>
                    <a:lnTo>
                      <a:pt x="203" y="349"/>
                    </a:lnTo>
                    <a:close/>
                    <a:moveTo>
                      <a:pt x="109" y="310"/>
                    </a:moveTo>
                    <a:lnTo>
                      <a:pt x="90" y="195"/>
                    </a:lnTo>
                    <a:lnTo>
                      <a:pt x="92" y="196"/>
                    </a:lnTo>
                    <a:lnTo>
                      <a:pt x="103" y="186"/>
                    </a:lnTo>
                    <a:lnTo>
                      <a:pt x="114" y="196"/>
                    </a:lnTo>
                    <a:lnTo>
                      <a:pt x="125" y="186"/>
                    </a:lnTo>
                    <a:lnTo>
                      <a:pt x="137" y="196"/>
                    </a:lnTo>
                    <a:lnTo>
                      <a:pt x="148" y="186"/>
                    </a:lnTo>
                    <a:lnTo>
                      <a:pt x="158" y="196"/>
                    </a:lnTo>
                    <a:lnTo>
                      <a:pt x="170" y="186"/>
                    </a:lnTo>
                    <a:lnTo>
                      <a:pt x="181" y="196"/>
                    </a:lnTo>
                    <a:lnTo>
                      <a:pt x="163" y="310"/>
                    </a:lnTo>
                    <a:lnTo>
                      <a:pt x="109" y="310"/>
                    </a:lnTo>
                    <a:close/>
                    <a:moveTo>
                      <a:pt x="208" y="260"/>
                    </a:moveTo>
                    <a:lnTo>
                      <a:pt x="208" y="260"/>
                    </a:lnTo>
                    <a:lnTo>
                      <a:pt x="204" y="265"/>
                    </a:lnTo>
                    <a:lnTo>
                      <a:pt x="202" y="272"/>
                    </a:lnTo>
                    <a:lnTo>
                      <a:pt x="197" y="285"/>
                    </a:lnTo>
                    <a:lnTo>
                      <a:pt x="195" y="299"/>
                    </a:lnTo>
                    <a:lnTo>
                      <a:pt x="194" y="310"/>
                    </a:lnTo>
                    <a:lnTo>
                      <a:pt x="177" y="310"/>
                    </a:lnTo>
                    <a:lnTo>
                      <a:pt x="200" y="172"/>
                    </a:lnTo>
                    <a:lnTo>
                      <a:pt x="185" y="170"/>
                    </a:lnTo>
                    <a:lnTo>
                      <a:pt x="184" y="174"/>
                    </a:lnTo>
                    <a:lnTo>
                      <a:pt x="181" y="178"/>
                    </a:lnTo>
                    <a:lnTo>
                      <a:pt x="170" y="168"/>
                    </a:lnTo>
                    <a:lnTo>
                      <a:pt x="158" y="178"/>
                    </a:lnTo>
                    <a:lnTo>
                      <a:pt x="148" y="168"/>
                    </a:lnTo>
                    <a:lnTo>
                      <a:pt x="137" y="178"/>
                    </a:lnTo>
                    <a:lnTo>
                      <a:pt x="125" y="168"/>
                    </a:lnTo>
                    <a:lnTo>
                      <a:pt x="114" y="178"/>
                    </a:lnTo>
                    <a:lnTo>
                      <a:pt x="103" y="168"/>
                    </a:lnTo>
                    <a:lnTo>
                      <a:pt x="92" y="178"/>
                    </a:lnTo>
                    <a:lnTo>
                      <a:pt x="86" y="173"/>
                    </a:lnTo>
                    <a:lnTo>
                      <a:pt x="86" y="170"/>
                    </a:lnTo>
                    <a:lnTo>
                      <a:pt x="72" y="172"/>
                    </a:lnTo>
                    <a:lnTo>
                      <a:pt x="95" y="310"/>
                    </a:lnTo>
                    <a:lnTo>
                      <a:pt x="77" y="310"/>
                    </a:lnTo>
                    <a:lnTo>
                      <a:pt x="77" y="310"/>
                    </a:lnTo>
                    <a:lnTo>
                      <a:pt x="76" y="299"/>
                    </a:lnTo>
                    <a:lnTo>
                      <a:pt x="74" y="285"/>
                    </a:lnTo>
                    <a:lnTo>
                      <a:pt x="71" y="272"/>
                    </a:lnTo>
                    <a:lnTo>
                      <a:pt x="68" y="265"/>
                    </a:lnTo>
                    <a:lnTo>
                      <a:pt x="63" y="260"/>
                    </a:lnTo>
                    <a:lnTo>
                      <a:pt x="63" y="260"/>
                    </a:lnTo>
                    <a:lnTo>
                      <a:pt x="55" y="248"/>
                    </a:lnTo>
                    <a:lnTo>
                      <a:pt x="47" y="236"/>
                    </a:lnTo>
                    <a:lnTo>
                      <a:pt x="41" y="225"/>
                    </a:lnTo>
                    <a:lnTo>
                      <a:pt x="35" y="214"/>
                    </a:lnTo>
                    <a:lnTo>
                      <a:pt x="27" y="194"/>
                    </a:lnTo>
                    <a:lnTo>
                      <a:pt x="20" y="175"/>
                    </a:lnTo>
                    <a:lnTo>
                      <a:pt x="17" y="159"/>
                    </a:lnTo>
                    <a:lnTo>
                      <a:pt x="15" y="147"/>
                    </a:lnTo>
                    <a:lnTo>
                      <a:pt x="14" y="138"/>
                    </a:lnTo>
                    <a:lnTo>
                      <a:pt x="14" y="138"/>
                    </a:lnTo>
                    <a:lnTo>
                      <a:pt x="14" y="125"/>
                    </a:lnTo>
                    <a:lnTo>
                      <a:pt x="16" y="113"/>
                    </a:lnTo>
                    <a:lnTo>
                      <a:pt x="19" y="101"/>
                    </a:lnTo>
                    <a:lnTo>
                      <a:pt x="23" y="90"/>
                    </a:lnTo>
                    <a:lnTo>
                      <a:pt x="29" y="79"/>
                    </a:lnTo>
                    <a:lnTo>
                      <a:pt x="34" y="69"/>
                    </a:lnTo>
                    <a:lnTo>
                      <a:pt x="42" y="60"/>
                    </a:lnTo>
                    <a:lnTo>
                      <a:pt x="49" y="51"/>
                    </a:lnTo>
                    <a:lnTo>
                      <a:pt x="58" y="43"/>
                    </a:lnTo>
                    <a:lnTo>
                      <a:pt x="68" y="36"/>
                    </a:lnTo>
                    <a:lnTo>
                      <a:pt x="77" y="30"/>
                    </a:lnTo>
                    <a:lnTo>
                      <a:pt x="88" y="24"/>
                    </a:lnTo>
                    <a:lnTo>
                      <a:pt x="99" y="21"/>
                    </a:lnTo>
                    <a:lnTo>
                      <a:pt x="111" y="18"/>
                    </a:lnTo>
                    <a:lnTo>
                      <a:pt x="123" y="16"/>
                    </a:lnTo>
                    <a:lnTo>
                      <a:pt x="136" y="16"/>
                    </a:lnTo>
                    <a:lnTo>
                      <a:pt x="136" y="16"/>
                    </a:lnTo>
                    <a:lnTo>
                      <a:pt x="149" y="16"/>
                    </a:lnTo>
                    <a:lnTo>
                      <a:pt x="161" y="18"/>
                    </a:lnTo>
                    <a:lnTo>
                      <a:pt x="173" y="21"/>
                    </a:lnTo>
                    <a:lnTo>
                      <a:pt x="183" y="24"/>
                    </a:lnTo>
                    <a:lnTo>
                      <a:pt x="194" y="30"/>
                    </a:lnTo>
                    <a:lnTo>
                      <a:pt x="204" y="36"/>
                    </a:lnTo>
                    <a:lnTo>
                      <a:pt x="214" y="43"/>
                    </a:lnTo>
                    <a:lnTo>
                      <a:pt x="222" y="51"/>
                    </a:lnTo>
                    <a:lnTo>
                      <a:pt x="230" y="60"/>
                    </a:lnTo>
                    <a:lnTo>
                      <a:pt x="237" y="69"/>
                    </a:lnTo>
                    <a:lnTo>
                      <a:pt x="244" y="79"/>
                    </a:lnTo>
                    <a:lnTo>
                      <a:pt x="248" y="90"/>
                    </a:lnTo>
                    <a:lnTo>
                      <a:pt x="252" y="101"/>
                    </a:lnTo>
                    <a:lnTo>
                      <a:pt x="256" y="113"/>
                    </a:lnTo>
                    <a:lnTo>
                      <a:pt x="258" y="125"/>
                    </a:lnTo>
                    <a:lnTo>
                      <a:pt x="258" y="138"/>
                    </a:lnTo>
                    <a:lnTo>
                      <a:pt x="258" y="138"/>
                    </a:lnTo>
                    <a:lnTo>
                      <a:pt x="257" y="147"/>
                    </a:lnTo>
                    <a:lnTo>
                      <a:pt x="255" y="159"/>
                    </a:lnTo>
                    <a:lnTo>
                      <a:pt x="251" y="175"/>
                    </a:lnTo>
                    <a:lnTo>
                      <a:pt x="245" y="194"/>
                    </a:lnTo>
                    <a:lnTo>
                      <a:pt x="236" y="214"/>
                    </a:lnTo>
                    <a:lnTo>
                      <a:pt x="231" y="225"/>
                    </a:lnTo>
                    <a:lnTo>
                      <a:pt x="224" y="236"/>
                    </a:lnTo>
                    <a:lnTo>
                      <a:pt x="217" y="248"/>
                    </a:lnTo>
                    <a:lnTo>
                      <a:pt x="208" y="260"/>
                    </a:lnTo>
                    <a:lnTo>
                      <a:pt x="208" y="26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71" name="Rectangle 70"/>
              <p:cNvSpPr>
                <a:spLocks noChangeArrowheads="1"/>
              </p:cNvSpPr>
              <p:nvPr/>
            </p:nvSpPr>
            <p:spPr bwMode="auto">
              <a:xfrm>
                <a:off x="4338638" y="1814513"/>
                <a:ext cx="23813" cy="68263"/>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72" name="Freeform 71"/>
              <p:cNvSpPr>
                <a:spLocks/>
              </p:cNvSpPr>
              <p:nvPr/>
            </p:nvSpPr>
            <p:spPr bwMode="auto">
              <a:xfrm>
                <a:off x="4173538" y="1855788"/>
                <a:ext cx="55563" cy="71438"/>
              </a:xfrm>
              <a:custGeom>
                <a:avLst/>
                <a:gdLst>
                  <a:gd name="T0" fmla="*/ 35 w 35"/>
                  <a:gd name="T1" fmla="*/ 37 h 45"/>
                  <a:gd name="T2" fmla="*/ 12 w 35"/>
                  <a:gd name="T3" fmla="*/ 0 h 45"/>
                  <a:gd name="T4" fmla="*/ 0 w 35"/>
                  <a:gd name="T5" fmla="*/ 7 h 45"/>
                  <a:gd name="T6" fmla="*/ 22 w 35"/>
                  <a:gd name="T7" fmla="*/ 45 h 45"/>
                  <a:gd name="T8" fmla="*/ 35 w 35"/>
                  <a:gd name="T9" fmla="*/ 37 h 45"/>
                </a:gdLst>
                <a:ahLst/>
                <a:cxnLst>
                  <a:cxn ang="0">
                    <a:pos x="T0" y="T1"/>
                  </a:cxn>
                  <a:cxn ang="0">
                    <a:pos x="T2" y="T3"/>
                  </a:cxn>
                  <a:cxn ang="0">
                    <a:pos x="T4" y="T5"/>
                  </a:cxn>
                  <a:cxn ang="0">
                    <a:pos x="T6" y="T7"/>
                  </a:cxn>
                  <a:cxn ang="0">
                    <a:pos x="T8" y="T9"/>
                  </a:cxn>
                </a:cxnLst>
                <a:rect l="0" t="0" r="r" b="b"/>
                <a:pathLst>
                  <a:path w="35" h="45">
                    <a:moveTo>
                      <a:pt x="35" y="37"/>
                    </a:moveTo>
                    <a:lnTo>
                      <a:pt x="12" y="0"/>
                    </a:lnTo>
                    <a:lnTo>
                      <a:pt x="0" y="7"/>
                    </a:lnTo>
                    <a:lnTo>
                      <a:pt x="22" y="45"/>
                    </a:lnTo>
                    <a:lnTo>
                      <a:pt x="35" y="37"/>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73" name="Freeform 72"/>
              <p:cNvSpPr>
                <a:spLocks/>
              </p:cNvSpPr>
              <p:nvPr/>
            </p:nvSpPr>
            <p:spPr bwMode="auto">
              <a:xfrm>
                <a:off x="4057650" y="1976438"/>
                <a:ext cx="69850" cy="53975"/>
              </a:xfrm>
              <a:custGeom>
                <a:avLst/>
                <a:gdLst>
                  <a:gd name="T0" fmla="*/ 44 w 44"/>
                  <a:gd name="T1" fmla="*/ 22 h 34"/>
                  <a:gd name="T2" fmla="*/ 7 w 44"/>
                  <a:gd name="T3" fmla="*/ 0 h 34"/>
                  <a:gd name="T4" fmla="*/ 0 w 44"/>
                  <a:gd name="T5" fmla="*/ 12 h 34"/>
                  <a:gd name="T6" fmla="*/ 38 w 44"/>
                  <a:gd name="T7" fmla="*/ 34 h 34"/>
                  <a:gd name="T8" fmla="*/ 44 w 44"/>
                  <a:gd name="T9" fmla="*/ 22 h 34"/>
                </a:gdLst>
                <a:ahLst/>
                <a:cxnLst>
                  <a:cxn ang="0">
                    <a:pos x="T0" y="T1"/>
                  </a:cxn>
                  <a:cxn ang="0">
                    <a:pos x="T2" y="T3"/>
                  </a:cxn>
                  <a:cxn ang="0">
                    <a:pos x="T4" y="T5"/>
                  </a:cxn>
                  <a:cxn ang="0">
                    <a:pos x="T6" y="T7"/>
                  </a:cxn>
                  <a:cxn ang="0">
                    <a:pos x="T8" y="T9"/>
                  </a:cxn>
                </a:cxnLst>
                <a:rect l="0" t="0" r="r" b="b"/>
                <a:pathLst>
                  <a:path w="44" h="34">
                    <a:moveTo>
                      <a:pt x="44" y="22"/>
                    </a:moveTo>
                    <a:lnTo>
                      <a:pt x="7" y="0"/>
                    </a:lnTo>
                    <a:lnTo>
                      <a:pt x="0" y="12"/>
                    </a:lnTo>
                    <a:lnTo>
                      <a:pt x="38" y="34"/>
                    </a:lnTo>
                    <a:lnTo>
                      <a:pt x="44" y="2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74" name="Rectangle 73"/>
              <p:cNvSpPr>
                <a:spLocks noChangeArrowheads="1"/>
              </p:cNvSpPr>
              <p:nvPr/>
            </p:nvSpPr>
            <p:spPr bwMode="auto">
              <a:xfrm>
                <a:off x="4021138" y="2143125"/>
                <a:ext cx="68263" cy="22225"/>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75" name="Rectangle 74"/>
              <p:cNvSpPr>
                <a:spLocks noChangeArrowheads="1"/>
              </p:cNvSpPr>
              <p:nvPr/>
            </p:nvSpPr>
            <p:spPr bwMode="auto">
              <a:xfrm>
                <a:off x="4621213" y="2133600"/>
                <a:ext cx="69850" cy="22225"/>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76" name="Freeform 75"/>
              <p:cNvSpPr>
                <a:spLocks/>
              </p:cNvSpPr>
              <p:nvPr/>
            </p:nvSpPr>
            <p:spPr bwMode="auto">
              <a:xfrm>
                <a:off x="4578350" y="1966913"/>
                <a:ext cx="69850" cy="53975"/>
              </a:xfrm>
              <a:custGeom>
                <a:avLst/>
                <a:gdLst>
                  <a:gd name="T0" fmla="*/ 44 w 44"/>
                  <a:gd name="T1" fmla="*/ 13 h 34"/>
                  <a:gd name="T2" fmla="*/ 38 w 44"/>
                  <a:gd name="T3" fmla="*/ 0 h 34"/>
                  <a:gd name="T4" fmla="*/ 0 w 44"/>
                  <a:gd name="T5" fmla="*/ 22 h 34"/>
                  <a:gd name="T6" fmla="*/ 7 w 44"/>
                  <a:gd name="T7" fmla="*/ 34 h 34"/>
                  <a:gd name="T8" fmla="*/ 44 w 44"/>
                  <a:gd name="T9" fmla="*/ 13 h 34"/>
                </a:gdLst>
                <a:ahLst/>
                <a:cxnLst>
                  <a:cxn ang="0">
                    <a:pos x="T0" y="T1"/>
                  </a:cxn>
                  <a:cxn ang="0">
                    <a:pos x="T2" y="T3"/>
                  </a:cxn>
                  <a:cxn ang="0">
                    <a:pos x="T4" y="T5"/>
                  </a:cxn>
                  <a:cxn ang="0">
                    <a:pos x="T6" y="T7"/>
                  </a:cxn>
                  <a:cxn ang="0">
                    <a:pos x="T8" y="T9"/>
                  </a:cxn>
                </a:cxnLst>
                <a:rect l="0" t="0" r="r" b="b"/>
                <a:pathLst>
                  <a:path w="44" h="34">
                    <a:moveTo>
                      <a:pt x="44" y="13"/>
                    </a:moveTo>
                    <a:lnTo>
                      <a:pt x="38" y="0"/>
                    </a:lnTo>
                    <a:lnTo>
                      <a:pt x="0" y="22"/>
                    </a:lnTo>
                    <a:lnTo>
                      <a:pt x="7" y="34"/>
                    </a:lnTo>
                    <a:lnTo>
                      <a:pt x="44" y="1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77" name="Freeform 76"/>
              <p:cNvSpPr>
                <a:spLocks/>
              </p:cNvSpPr>
              <p:nvPr/>
            </p:nvSpPr>
            <p:spPr bwMode="auto">
              <a:xfrm>
                <a:off x="4473575" y="1849438"/>
                <a:ext cx="55563" cy="73025"/>
              </a:xfrm>
              <a:custGeom>
                <a:avLst/>
                <a:gdLst>
                  <a:gd name="T0" fmla="*/ 35 w 35"/>
                  <a:gd name="T1" fmla="*/ 8 h 46"/>
                  <a:gd name="T2" fmla="*/ 23 w 35"/>
                  <a:gd name="T3" fmla="*/ 0 h 46"/>
                  <a:gd name="T4" fmla="*/ 0 w 35"/>
                  <a:gd name="T5" fmla="*/ 38 h 46"/>
                  <a:gd name="T6" fmla="*/ 13 w 35"/>
                  <a:gd name="T7" fmla="*/ 46 h 46"/>
                  <a:gd name="T8" fmla="*/ 35 w 35"/>
                  <a:gd name="T9" fmla="*/ 8 h 46"/>
                </a:gdLst>
                <a:ahLst/>
                <a:cxnLst>
                  <a:cxn ang="0">
                    <a:pos x="T0" y="T1"/>
                  </a:cxn>
                  <a:cxn ang="0">
                    <a:pos x="T2" y="T3"/>
                  </a:cxn>
                  <a:cxn ang="0">
                    <a:pos x="T4" y="T5"/>
                  </a:cxn>
                  <a:cxn ang="0">
                    <a:pos x="T6" y="T7"/>
                  </a:cxn>
                  <a:cxn ang="0">
                    <a:pos x="T8" y="T9"/>
                  </a:cxn>
                </a:cxnLst>
                <a:rect l="0" t="0" r="r" b="b"/>
                <a:pathLst>
                  <a:path w="35" h="46">
                    <a:moveTo>
                      <a:pt x="35" y="8"/>
                    </a:moveTo>
                    <a:lnTo>
                      <a:pt x="23" y="0"/>
                    </a:lnTo>
                    <a:lnTo>
                      <a:pt x="0" y="38"/>
                    </a:lnTo>
                    <a:lnTo>
                      <a:pt x="13" y="46"/>
                    </a:lnTo>
                    <a:lnTo>
                      <a:pt x="35" y="8"/>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78" name="Freeform 77"/>
              <p:cNvSpPr>
                <a:spLocks/>
              </p:cNvSpPr>
              <p:nvPr/>
            </p:nvSpPr>
            <p:spPr bwMode="auto">
              <a:xfrm>
                <a:off x="4579938" y="2271713"/>
                <a:ext cx="73025" cy="52388"/>
              </a:xfrm>
              <a:custGeom>
                <a:avLst/>
                <a:gdLst>
                  <a:gd name="T0" fmla="*/ 0 w 46"/>
                  <a:gd name="T1" fmla="*/ 12 h 33"/>
                  <a:gd name="T2" fmla="*/ 38 w 46"/>
                  <a:gd name="T3" fmla="*/ 33 h 33"/>
                  <a:gd name="T4" fmla="*/ 46 w 46"/>
                  <a:gd name="T5" fmla="*/ 22 h 33"/>
                  <a:gd name="T6" fmla="*/ 8 w 46"/>
                  <a:gd name="T7" fmla="*/ 0 h 33"/>
                  <a:gd name="T8" fmla="*/ 0 w 46"/>
                  <a:gd name="T9" fmla="*/ 12 h 33"/>
                </a:gdLst>
                <a:ahLst/>
                <a:cxnLst>
                  <a:cxn ang="0">
                    <a:pos x="T0" y="T1"/>
                  </a:cxn>
                  <a:cxn ang="0">
                    <a:pos x="T2" y="T3"/>
                  </a:cxn>
                  <a:cxn ang="0">
                    <a:pos x="T4" y="T5"/>
                  </a:cxn>
                  <a:cxn ang="0">
                    <a:pos x="T6" y="T7"/>
                  </a:cxn>
                  <a:cxn ang="0">
                    <a:pos x="T8" y="T9"/>
                  </a:cxn>
                </a:cxnLst>
                <a:rect l="0" t="0" r="r" b="b"/>
                <a:pathLst>
                  <a:path w="46" h="33">
                    <a:moveTo>
                      <a:pt x="0" y="12"/>
                    </a:moveTo>
                    <a:lnTo>
                      <a:pt x="38" y="33"/>
                    </a:lnTo>
                    <a:lnTo>
                      <a:pt x="46" y="22"/>
                    </a:lnTo>
                    <a:lnTo>
                      <a:pt x="8" y="0"/>
                    </a:lnTo>
                    <a:lnTo>
                      <a:pt x="0" y="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79" name="Freeform 78"/>
              <p:cNvSpPr>
                <a:spLocks/>
              </p:cNvSpPr>
              <p:nvPr/>
            </p:nvSpPr>
            <p:spPr bwMode="auto">
              <a:xfrm>
                <a:off x="4059238" y="2279650"/>
                <a:ext cx="71438" cy="53975"/>
              </a:xfrm>
              <a:custGeom>
                <a:avLst/>
                <a:gdLst>
                  <a:gd name="T0" fmla="*/ 0 w 45"/>
                  <a:gd name="T1" fmla="*/ 22 h 34"/>
                  <a:gd name="T2" fmla="*/ 8 w 45"/>
                  <a:gd name="T3" fmla="*/ 34 h 34"/>
                  <a:gd name="T4" fmla="*/ 45 w 45"/>
                  <a:gd name="T5" fmla="*/ 12 h 34"/>
                  <a:gd name="T6" fmla="*/ 38 w 45"/>
                  <a:gd name="T7" fmla="*/ 0 h 34"/>
                  <a:gd name="T8" fmla="*/ 0 w 45"/>
                  <a:gd name="T9" fmla="*/ 22 h 34"/>
                </a:gdLst>
                <a:ahLst/>
                <a:cxnLst>
                  <a:cxn ang="0">
                    <a:pos x="T0" y="T1"/>
                  </a:cxn>
                  <a:cxn ang="0">
                    <a:pos x="T2" y="T3"/>
                  </a:cxn>
                  <a:cxn ang="0">
                    <a:pos x="T4" y="T5"/>
                  </a:cxn>
                  <a:cxn ang="0">
                    <a:pos x="T6" y="T7"/>
                  </a:cxn>
                  <a:cxn ang="0">
                    <a:pos x="T8" y="T9"/>
                  </a:cxn>
                </a:cxnLst>
                <a:rect l="0" t="0" r="r" b="b"/>
                <a:pathLst>
                  <a:path w="45" h="34">
                    <a:moveTo>
                      <a:pt x="0" y="22"/>
                    </a:moveTo>
                    <a:lnTo>
                      <a:pt x="8" y="34"/>
                    </a:lnTo>
                    <a:lnTo>
                      <a:pt x="45" y="12"/>
                    </a:lnTo>
                    <a:lnTo>
                      <a:pt x="38" y="0"/>
                    </a:lnTo>
                    <a:lnTo>
                      <a:pt x="0" y="2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grpSp>
        <p:sp>
          <p:nvSpPr>
            <p:cNvPr id="28" name="Oval 66"/>
            <p:cNvSpPr/>
            <p:nvPr/>
          </p:nvSpPr>
          <p:spPr>
            <a:xfrm>
              <a:off x="4708532" y="3566167"/>
              <a:ext cx="568318" cy="568318"/>
            </a:xfrm>
            <a:prstGeom prst="ellipse">
              <a:avLst/>
            </a:prstGeom>
            <a:solidFill>
              <a:srgbClr val="0F74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9" name="Group 85"/>
            <p:cNvGrpSpPr/>
            <p:nvPr/>
          </p:nvGrpSpPr>
          <p:grpSpPr>
            <a:xfrm>
              <a:off x="4853752" y="3683670"/>
              <a:ext cx="277878" cy="333313"/>
              <a:chOff x="4051300" y="3109913"/>
              <a:chExt cx="628650" cy="754063"/>
            </a:xfrm>
            <a:solidFill>
              <a:schemeClr val="bg1"/>
            </a:solidFill>
          </p:grpSpPr>
          <p:sp>
            <p:nvSpPr>
              <p:cNvPr id="68" name="Freeform 86"/>
              <p:cNvSpPr>
                <a:spLocks noEditPoints="1"/>
              </p:cNvSpPr>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69" name="Freeform 87"/>
              <p:cNvSpPr>
                <a:spLocks/>
              </p:cNvSpPr>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grpSp>
        <p:sp>
          <p:nvSpPr>
            <p:cNvPr id="30" name="Oval 56"/>
            <p:cNvSpPr/>
            <p:nvPr/>
          </p:nvSpPr>
          <p:spPr>
            <a:xfrm>
              <a:off x="7620642" y="2706377"/>
              <a:ext cx="357498" cy="357498"/>
            </a:xfrm>
            <a:prstGeom prst="ellipse">
              <a:avLst/>
            </a:prstGeom>
            <a:solidFill>
              <a:srgbClr val="0F74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1" name="Group 88"/>
            <p:cNvGrpSpPr/>
            <p:nvPr/>
          </p:nvGrpSpPr>
          <p:grpSpPr>
            <a:xfrm>
              <a:off x="7710642" y="2813209"/>
              <a:ext cx="177498" cy="143834"/>
              <a:chOff x="5145088" y="3205163"/>
              <a:chExt cx="736600" cy="596900"/>
            </a:xfrm>
            <a:solidFill>
              <a:schemeClr val="bg1"/>
            </a:solidFill>
          </p:grpSpPr>
          <p:sp>
            <p:nvSpPr>
              <p:cNvPr id="62" name="Freeform 89"/>
              <p:cNvSpPr>
                <a:spLocks noEditPoints="1"/>
              </p:cNvSpPr>
              <p:nvPr/>
            </p:nvSpPr>
            <p:spPr bwMode="auto">
              <a:xfrm>
                <a:off x="5145088" y="3205163"/>
                <a:ext cx="736600" cy="596900"/>
              </a:xfrm>
              <a:custGeom>
                <a:avLst/>
                <a:gdLst>
                  <a:gd name="T0" fmla="*/ 464 w 464"/>
                  <a:gd name="T1" fmla="*/ 52 h 376"/>
                  <a:gd name="T2" fmla="*/ 464 w 464"/>
                  <a:gd name="T3" fmla="*/ 0 h 376"/>
                  <a:gd name="T4" fmla="*/ 0 w 464"/>
                  <a:gd name="T5" fmla="*/ 0 h 376"/>
                  <a:gd name="T6" fmla="*/ 0 w 464"/>
                  <a:gd name="T7" fmla="*/ 52 h 376"/>
                  <a:gd name="T8" fmla="*/ 10 w 464"/>
                  <a:gd name="T9" fmla="*/ 52 h 376"/>
                  <a:gd name="T10" fmla="*/ 10 w 464"/>
                  <a:gd name="T11" fmla="*/ 281 h 376"/>
                  <a:gd name="T12" fmla="*/ 0 w 464"/>
                  <a:gd name="T13" fmla="*/ 281 h 376"/>
                  <a:gd name="T14" fmla="*/ 0 w 464"/>
                  <a:gd name="T15" fmla="*/ 320 h 376"/>
                  <a:gd name="T16" fmla="*/ 153 w 464"/>
                  <a:gd name="T17" fmla="*/ 320 h 376"/>
                  <a:gd name="T18" fmla="*/ 115 w 464"/>
                  <a:gd name="T19" fmla="*/ 368 h 376"/>
                  <a:gd name="T20" fmla="*/ 126 w 464"/>
                  <a:gd name="T21" fmla="*/ 376 h 376"/>
                  <a:gd name="T22" fmla="*/ 171 w 464"/>
                  <a:gd name="T23" fmla="*/ 320 h 376"/>
                  <a:gd name="T24" fmla="*/ 224 w 464"/>
                  <a:gd name="T25" fmla="*/ 320 h 376"/>
                  <a:gd name="T26" fmla="*/ 224 w 464"/>
                  <a:gd name="T27" fmla="*/ 372 h 376"/>
                  <a:gd name="T28" fmla="*/ 238 w 464"/>
                  <a:gd name="T29" fmla="*/ 372 h 376"/>
                  <a:gd name="T30" fmla="*/ 238 w 464"/>
                  <a:gd name="T31" fmla="*/ 320 h 376"/>
                  <a:gd name="T32" fmla="*/ 292 w 464"/>
                  <a:gd name="T33" fmla="*/ 320 h 376"/>
                  <a:gd name="T34" fmla="*/ 337 w 464"/>
                  <a:gd name="T35" fmla="*/ 376 h 376"/>
                  <a:gd name="T36" fmla="*/ 348 w 464"/>
                  <a:gd name="T37" fmla="*/ 368 h 376"/>
                  <a:gd name="T38" fmla="*/ 310 w 464"/>
                  <a:gd name="T39" fmla="*/ 320 h 376"/>
                  <a:gd name="T40" fmla="*/ 464 w 464"/>
                  <a:gd name="T41" fmla="*/ 320 h 376"/>
                  <a:gd name="T42" fmla="*/ 464 w 464"/>
                  <a:gd name="T43" fmla="*/ 281 h 376"/>
                  <a:gd name="T44" fmla="*/ 452 w 464"/>
                  <a:gd name="T45" fmla="*/ 281 h 376"/>
                  <a:gd name="T46" fmla="*/ 452 w 464"/>
                  <a:gd name="T47" fmla="*/ 52 h 376"/>
                  <a:gd name="T48" fmla="*/ 464 w 464"/>
                  <a:gd name="T49" fmla="*/ 52 h 376"/>
                  <a:gd name="T50" fmla="*/ 449 w 464"/>
                  <a:gd name="T51" fmla="*/ 306 h 376"/>
                  <a:gd name="T52" fmla="*/ 14 w 464"/>
                  <a:gd name="T53" fmla="*/ 306 h 376"/>
                  <a:gd name="T54" fmla="*/ 14 w 464"/>
                  <a:gd name="T55" fmla="*/ 295 h 376"/>
                  <a:gd name="T56" fmla="*/ 449 w 464"/>
                  <a:gd name="T57" fmla="*/ 295 h 376"/>
                  <a:gd name="T58" fmla="*/ 449 w 464"/>
                  <a:gd name="T59" fmla="*/ 306 h 376"/>
                  <a:gd name="T60" fmla="*/ 14 w 464"/>
                  <a:gd name="T61" fmla="*/ 14 h 376"/>
                  <a:gd name="T62" fmla="*/ 449 w 464"/>
                  <a:gd name="T63" fmla="*/ 14 h 376"/>
                  <a:gd name="T64" fmla="*/ 449 w 464"/>
                  <a:gd name="T65" fmla="*/ 38 h 376"/>
                  <a:gd name="T66" fmla="*/ 14 w 464"/>
                  <a:gd name="T67" fmla="*/ 38 h 376"/>
                  <a:gd name="T68" fmla="*/ 14 w 464"/>
                  <a:gd name="T69" fmla="*/ 14 h 376"/>
                  <a:gd name="T70" fmla="*/ 438 w 464"/>
                  <a:gd name="T71" fmla="*/ 280 h 376"/>
                  <a:gd name="T72" fmla="*/ 26 w 464"/>
                  <a:gd name="T73" fmla="*/ 280 h 376"/>
                  <a:gd name="T74" fmla="*/ 26 w 464"/>
                  <a:gd name="T75" fmla="*/ 52 h 376"/>
                  <a:gd name="T76" fmla="*/ 438 w 464"/>
                  <a:gd name="T77" fmla="*/ 52 h 376"/>
                  <a:gd name="T78" fmla="*/ 438 w 464"/>
                  <a:gd name="T79" fmla="*/ 28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4" h="376">
                    <a:moveTo>
                      <a:pt x="464" y="52"/>
                    </a:moveTo>
                    <a:lnTo>
                      <a:pt x="464" y="0"/>
                    </a:lnTo>
                    <a:lnTo>
                      <a:pt x="0" y="0"/>
                    </a:lnTo>
                    <a:lnTo>
                      <a:pt x="0" y="52"/>
                    </a:lnTo>
                    <a:lnTo>
                      <a:pt x="10" y="52"/>
                    </a:lnTo>
                    <a:lnTo>
                      <a:pt x="10" y="281"/>
                    </a:lnTo>
                    <a:lnTo>
                      <a:pt x="0" y="281"/>
                    </a:lnTo>
                    <a:lnTo>
                      <a:pt x="0" y="320"/>
                    </a:lnTo>
                    <a:lnTo>
                      <a:pt x="153" y="320"/>
                    </a:lnTo>
                    <a:lnTo>
                      <a:pt x="115" y="368"/>
                    </a:lnTo>
                    <a:lnTo>
                      <a:pt x="126" y="376"/>
                    </a:lnTo>
                    <a:lnTo>
                      <a:pt x="171" y="320"/>
                    </a:lnTo>
                    <a:lnTo>
                      <a:pt x="224" y="320"/>
                    </a:lnTo>
                    <a:lnTo>
                      <a:pt x="224" y="372"/>
                    </a:lnTo>
                    <a:lnTo>
                      <a:pt x="238" y="372"/>
                    </a:lnTo>
                    <a:lnTo>
                      <a:pt x="238" y="320"/>
                    </a:lnTo>
                    <a:lnTo>
                      <a:pt x="292" y="320"/>
                    </a:lnTo>
                    <a:lnTo>
                      <a:pt x="337" y="376"/>
                    </a:lnTo>
                    <a:lnTo>
                      <a:pt x="348" y="368"/>
                    </a:lnTo>
                    <a:lnTo>
                      <a:pt x="310" y="320"/>
                    </a:lnTo>
                    <a:lnTo>
                      <a:pt x="464" y="320"/>
                    </a:lnTo>
                    <a:lnTo>
                      <a:pt x="464" y="281"/>
                    </a:lnTo>
                    <a:lnTo>
                      <a:pt x="452" y="281"/>
                    </a:lnTo>
                    <a:lnTo>
                      <a:pt x="452" y="52"/>
                    </a:lnTo>
                    <a:lnTo>
                      <a:pt x="464" y="52"/>
                    </a:lnTo>
                    <a:close/>
                    <a:moveTo>
                      <a:pt x="449" y="306"/>
                    </a:moveTo>
                    <a:lnTo>
                      <a:pt x="14" y="306"/>
                    </a:lnTo>
                    <a:lnTo>
                      <a:pt x="14" y="295"/>
                    </a:lnTo>
                    <a:lnTo>
                      <a:pt x="449" y="295"/>
                    </a:lnTo>
                    <a:lnTo>
                      <a:pt x="449" y="306"/>
                    </a:lnTo>
                    <a:close/>
                    <a:moveTo>
                      <a:pt x="14" y="14"/>
                    </a:moveTo>
                    <a:lnTo>
                      <a:pt x="449" y="14"/>
                    </a:lnTo>
                    <a:lnTo>
                      <a:pt x="449" y="38"/>
                    </a:lnTo>
                    <a:lnTo>
                      <a:pt x="14" y="38"/>
                    </a:lnTo>
                    <a:lnTo>
                      <a:pt x="14" y="14"/>
                    </a:lnTo>
                    <a:close/>
                    <a:moveTo>
                      <a:pt x="438" y="280"/>
                    </a:moveTo>
                    <a:lnTo>
                      <a:pt x="26" y="280"/>
                    </a:lnTo>
                    <a:lnTo>
                      <a:pt x="26" y="52"/>
                    </a:lnTo>
                    <a:lnTo>
                      <a:pt x="438" y="52"/>
                    </a:lnTo>
                    <a:lnTo>
                      <a:pt x="438" y="28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63" name="Freeform 90"/>
              <p:cNvSpPr>
                <a:spLocks noEditPoints="1"/>
              </p:cNvSpPr>
              <p:nvPr/>
            </p:nvSpPr>
            <p:spPr bwMode="auto">
              <a:xfrm>
                <a:off x="5221288" y="3425825"/>
                <a:ext cx="174625" cy="188913"/>
              </a:xfrm>
              <a:custGeom>
                <a:avLst/>
                <a:gdLst>
                  <a:gd name="T0" fmla="*/ 46 w 110"/>
                  <a:gd name="T1" fmla="*/ 119 h 119"/>
                  <a:gd name="T2" fmla="*/ 65 w 110"/>
                  <a:gd name="T3" fmla="*/ 119 h 119"/>
                  <a:gd name="T4" fmla="*/ 78 w 110"/>
                  <a:gd name="T5" fmla="*/ 119 h 119"/>
                  <a:gd name="T6" fmla="*/ 110 w 110"/>
                  <a:gd name="T7" fmla="*/ 119 h 119"/>
                  <a:gd name="T8" fmla="*/ 110 w 110"/>
                  <a:gd name="T9" fmla="*/ 29 h 119"/>
                  <a:gd name="T10" fmla="*/ 78 w 110"/>
                  <a:gd name="T11" fmla="*/ 29 h 119"/>
                  <a:gd name="T12" fmla="*/ 78 w 110"/>
                  <a:gd name="T13" fmla="*/ 0 h 119"/>
                  <a:gd name="T14" fmla="*/ 33 w 110"/>
                  <a:gd name="T15" fmla="*/ 0 h 119"/>
                  <a:gd name="T16" fmla="*/ 33 w 110"/>
                  <a:gd name="T17" fmla="*/ 53 h 119"/>
                  <a:gd name="T18" fmla="*/ 0 w 110"/>
                  <a:gd name="T19" fmla="*/ 53 h 119"/>
                  <a:gd name="T20" fmla="*/ 0 w 110"/>
                  <a:gd name="T21" fmla="*/ 119 h 119"/>
                  <a:gd name="T22" fmla="*/ 33 w 110"/>
                  <a:gd name="T23" fmla="*/ 119 h 119"/>
                  <a:gd name="T24" fmla="*/ 46 w 110"/>
                  <a:gd name="T25" fmla="*/ 119 h 119"/>
                  <a:gd name="T26" fmla="*/ 80 w 110"/>
                  <a:gd name="T27" fmla="*/ 43 h 119"/>
                  <a:gd name="T28" fmla="*/ 96 w 110"/>
                  <a:gd name="T29" fmla="*/ 43 h 119"/>
                  <a:gd name="T30" fmla="*/ 96 w 110"/>
                  <a:gd name="T31" fmla="*/ 105 h 119"/>
                  <a:gd name="T32" fmla="*/ 80 w 110"/>
                  <a:gd name="T33" fmla="*/ 105 h 119"/>
                  <a:gd name="T34" fmla="*/ 80 w 110"/>
                  <a:gd name="T35" fmla="*/ 43 h 119"/>
                  <a:gd name="T36" fmla="*/ 47 w 110"/>
                  <a:gd name="T37" fmla="*/ 14 h 119"/>
                  <a:gd name="T38" fmla="*/ 64 w 110"/>
                  <a:gd name="T39" fmla="*/ 14 h 119"/>
                  <a:gd name="T40" fmla="*/ 64 w 110"/>
                  <a:gd name="T41" fmla="*/ 105 h 119"/>
                  <a:gd name="T42" fmla="*/ 47 w 110"/>
                  <a:gd name="T43" fmla="*/ 105 h 119"/>
                  <a:gd name="T44" fmla="*/ 47 w 110"/>
                  <a:gd name="T45" fmla="*/ 14 h 119"/>
                  <a:gd name="T46" fmla="*/ 32 w 110"/>
                  <a:gd name="T47" fmla="*/ 105 h 119"/>
                  <a:gd name="T48" fmla="*/ 14 w 110"/>
                  <a:gd name="T49" fmla="*/ 105 h 119"/>
                  <a:gd name="T50" fmla="*/ 14 w 110"/>
                  <a:gd name="T51" fmla="*/ 67 h 119"/>
                  <a:gd name="T52" fmla="*/ 32 w 110"/>
                  <a:gd name="T53" fmla="*/ 67 h 119"/>
                  <a:gd name="T54" fmla="*/ 32 w 110"/>
                  <a:gd name="T55" fmla="*/ 10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9">
                    <a:moveTo>
                      <a:pt x="46" y="119"/>
                    </a:moveTo>
                    <a:lnTo>
                      <a:pt x="65" y="119"/>
                    </a:lnTo>
                    <a:lnTo>
                      <a:pt x="78" y="119"/>
                    </a:lnTo>
                    <a:lnTo>
                      <a:pt x="110" y="119"/>
                    </a:lnTo>
                    <a:lnTo>
                      <a:pt x="110" y="29"/>
                    </a:lnTo>
                    <a:lnTo>
                      <a:pt x="78" y="29"/>
                    </a:lnTo>
                    <a:lnTo>
                      <a:pt x="78" y="0"/>
                    </a:lnTo>
                    <a:lnTo>
                      <a:pt x="33" y="0"/>
                    </a:lnTo>
                    <a:lnTo>
                      <a:pt x="33" y="53"/>
                    </a:lnTo>
                    <a:lnTo>
                      <a:pt x="0" y="53"/>
                    </a:lnTo>
                    <a:lnTo>
                      <a:pt x="0" y="119"/>
                    </a:lnTo>
                    <a:lnTo>
                      <a:pt x="33" y="119"/>
                    </a:lnTo>
                    <a:lnTo>
                      <a:pt x="46" y="119"/>
                    </a:lnTo>
                    <a:close/>
                    <a:moveTo>
                      <a:pt x="80" y="43"/>
                    </a:moveTo>
                    <a:lnTo>
                      <a:pt x="96" y="43"/>
                    </a:lnTo>
                    <a:lnTo>
                      <a:pt x="96" y="105"/>
                    </a:lnTo>
                    <a:lnTo>
                      <a:pt x="80" y="105"/>
                    </a:lnTo>
                    <a:lnTo>
                      <a:pt x="80" y="43"/>
                    </a:lnTo>
                    <a:close/>
                    <a:moveTo>
                      <a:pt x="47" y="14"/>
                    </a:moveTo>
                    <a:lnTo>
                      <a:pt x="64" y="14"/>
                    </a:lnTo>
                    <a:lnTo>
                      <a:pt x="64" y="105"/>
                    </a:lnTo>
                    <a:lnTo>
                      <a:pt x="47" y="105"/>
                    </a:lnTo>
                    <a:lnTo>
                      <a:pt x="47" y="14"/>
                    </a:lnTo>
                    <a:close/>
                    <a:moveTo>
                      <a:pt x="32" y="105"/>
                    </a:moveTo>
                    <a:lnTo>
                      <a:pt x="14" y="105"/>
                    </a:lnTo>
                    <a:lnTo>
                      <a:pt x="14" y="67"/>
                    </a:lnTo>
                    <a:lnTo>
                      <a:pt x="32" y="67"/>
                    </a:lnTo>
                    <a:lnTo>
                      <a:pt x="32" y="10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64" name="Freeform 91"/>
              <p:cNvSpPr>
                <a:spLocks noEditPoints="1"/>
              </p:cNvSpPr>
              <p:nvPr/>
            </p:nvSpPr>
            <p:spPr bwMode="auto">
              <a:xfrm>
                <a:off x="5424488" y="3427413"/>
                <a:ext cx="174625" cy="187325"/>
              </a:xfrm>
              <a:custGeom>
                <a:avLst/>
                <a:gdLst>
                  <a:gd name="T0" fmla="*/ 45 w 110"/>
                  <a:gd name="T1" fmla="*/ 118 h 118"/>
                  <a:gd name="T2" fmla="*/ 77 w 110"/>
                  <a:gd name="T3" fmla="*/ 118 h 118"/>
                  <a:gd name="T4" fmla="*/ 77 w 110"/>
                  <a:gd name="T5" fmla="*/ 118 h 118"/>
                  <a:gd name="T6" fmla="*/ 110 w 110"/>
                  <a:gd name="T7" fmla="*/ 118 h 118"/>
                  <a:gd name="T8" fmla="*/ 110 w 110"/>
                  <a:gd name="T9" fmla="*/ 0 h 118"/>
                  <a:gd name="T10" fmla="*/ 64 w 110"/>
                  <a:gd name="T11" fmla="*/ 0 h 118"/>
                  <a:gd name="T12" fmla="*/ 64 w 110"/>
                  <a:gd name="T13" fmla="*/ 39 h 118"/>
                  <a:gd name="T14" fmla="*/ 32 w 110"/>
                  <a:gd name="T15" fmla="*/ 39 h 118"/>
                  <a:gd name="T16" fmla="*/ 32 w 110"/>
                  <a:gd name="T17" fmla="*/ 73 h 118"/>
                  <a:gd name="T18" fmla="*/ 0 w 110"/>
                  <a:gd name="T19" fmla="*/ 73 h 118"/>
                  <a:gd name="T20" fmla="*/ 0 w 110"/>
                  <a:gd name="T21" fmla="*/ 118 h 118"/>
                  <a:gd name="T22" fmla="*/ 32 w 110"/>
                  <a:gd name="T23" fmla="*/ 118 h 118"/>
                  <a:gd name="T24" fmla="*/ 45 w 110"/>
                  <a:gd name="T25" fmla="*/ 118 h 118"/>
                  <a:gd name="T26" fmla="*/ 80 w 110"/>
                  <a:gd name="T27" fmla="*/ 14 h 118"/>
                  <a:gd name="T28" fmla="*/ 96 w 110"/>
                  <a:gd name="T29" fmla="*/ 14 h 118"/>
                  <a:gd name="T30" fmla="*/ 96 w 110"/>
                  <a:gd name="T31" fmla="*/ 104 h 118"/>
                  <a:gd name="T32" fmla="*/ 80 w 110"/>
                  <a:gd name="T33" fmla="*/ 104 h 118"/>
                  <a:gd name="T34" fmla="*/ 80 w 110"/>
                  <a:gd name="T35" fmla="*/ 14 h 118"/>
                  <a:gd name="T36" fmla="*/ 46 w 110"/>
                  <a:gd name="T37" fmla="*/ 53 h 118"/>
                  <a:gd name="T38" fmla="*/ 63 w 110"/>
                  <a:gd name="T39" fmla="*/ 53 h 118"/>
                  <a:gd name="T40" fmla="*/ 63 w 110"/>
                  <a:gd name="T41" fmla="*/ 104 h 118"/>
                  <a:gd name="T42" fmla="*/ 46 w 110"/>
                  <a:gd name="T43" fmla="*/ 104 h 118"/>
                  <a:gd name="T44" fmla="*/ 46 w 110"/>
                  <a:gd name="T45" fmla="*/ 53 h 118"/>
                  <a:gd name="T46" fmla="*/ 31 w 110"/>
                  <a:gd name="T47" fmla="*/ 104 h 118"/>
                  <a:gd name="T48" fmla="*/ 14 w 110"/>
                  <a:gd name="T49" fmla="*/ 104 h 118"/>
                  <a:gd name="T50" fmla="*/ 14 w 110"/>
                  <a:gd name="T51" fmla="*/ 87 h 118"/>
                  <a:gd name="T52" fmla="*/ 31 w 110"/>
                  <a:gd name="T53" fmla="*/ 87 h 118"/>
                  <a:gd name="T54" fmla="*/ 31 w 110"/>
                  <a:gd name="T5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8">
                    <a:moveTo>
                      <a:pt x="45" y="118"/>
                    </a:moveTo>
                    <a:lnTo>
                      <a:pt x="77" y="118"/>
                    </a:lnTo>
                    <a:lnTo>
                      <a:pt x="77" y="118"/>
                    </a:lnTo>
                    <a:lnTo>
                      <a:pt x="110" y="118"/>
                    </a:lnTo>
                    <a:lnTo>
                      <a:pt x="110" y="0"/>
                    </a:lnTo>
                    <a:lnTo>
                      <a:pt x="64" y="0"/>
                    </a:lnTo>
                    <a:lnTo>
                      <a:pt x="64" y="39"/>
                    </a:lnTo>
                    <a:lnTo>
                      <a:pt x="32" y="39"/>
                    </a:lnTo>
                    <a:lnTo>
                      <a:pt x="32" y="73"/>
                    </a:lnTo>
                    <a:lnTo>
                      <a:pt x="0" y="73"/>
                    </a:lnTo>
                    <a:lnTo>
                      <a:pt x="0" y="118"/>
                    </a:lnTo>
                    <a:lnTo>
                      <a:pt x="32" y="118"/>
                    </a:lnTo>
                    <a:lnTo>
                      <a:pt x="45" y="118"/>
                    </a:lnTo>
                    <a:close/>
                    <a:moveTo>
                      <a:pt x="80" y="14"/>
                    </a:moveTo>
                    <a:lnTo>
                      <a:pt x="96" y="14"/>
                    </a:lnTo>
                    <a:lnTo>
                      <a:pt x="96" y="104"/>
                    </a:lnTo>
                    <a:lnTo>
                      <a:pt x="80" y="104"/>
                    </a:lnTo>
                    <a:lnTo>
                      <a:pt x="80" y="14"/>
                    </a:lnTo>
                    <a:close/>
                    <a:moveTo>
                      <a:pt x="46" y="53"/>
                    </a:moveTo>
                    <a:lnTo>
                      <a:pt x="63" y="53"/>
                    </a:lnTo>
                    <a:lnTo>
                      <a:pt x="63" y="104"/>
                    </a:lnTo>
                    <a:lnTo>
                      <a:pt x="46" y="104"/>
                    </a:lnTo>
                    <a:lnTo>
                      <a:pt x="46" y="53"/>
                    </a:lnTo>
                    <a:close/>
                    <a:moveTo>
                      <a:pt x="31" y="104"/>
                    </a:moveTo>
                    <a:lnTo>
                      <a:pt x="14" y="104"/>
                    </a:lnTo>
                    <a:lnTo>
                      <a:pt x="14" y="87"/>
                    </a:lnTo>
                    <a:lnTo>
                      <a:pt x="31" y="87"/>
                    </a:lnTo>
                    <a:lnTo>
                      <a:pt x="31" y="10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65" name="Freeform 92"/>
              <p:cNvSpPr>
                <a:spLocks noEditPoints="1"/>
              </p:cNvSpPr>
              <p:nvPr/>
            </p:nvSpPr>
            <p:spPr bwMode="auto">
              <a:xfrm>
                <a:off x="5626100" y="3409950"/>
                <a:ext cx="174625" cy="204788"/>
              </a:xfrm>
              <a:custGeom>
                <a:avLst/>
                <a:gdLst>
                  <a:gd name="T0" fmla="*/ 45 w 110"/>
                  <a:gd name="T1" fmla="*/ 129 h 129"/>
                  <a:gd name="T2" fmla="*/ 65 w 110"/>
                  <a:gd name="T3" fmla="*/ 129 h 129"/>
                  <a:gd name="T4" fmla="*/ 78 w 110"/>
                  <a:gd name="T5" fmla="*/ 129 h 129"/>
                  <a:gd name="T6" fmla="*/ 110 w 110"/>
                  <a:gd name="T7" fmla="*/ 129 h 129"/>
                  <a:gd name="T8" fmla="*/ 110 w 110"/>
                  <a:gd name="T9" fmla="*/ 0 h 129"/>
                  <a:gd name="T10" fmla="*/ 65 w 110"/>
                  <a:gd name="T11" fmla="*/ 0 h 129"/>
                  <a:gd name="T12" fmla="*/ 65 w 110"/>
                  <a:gd name="T13" fmla="*/ 80 h 129"/>
                  <a:gd name="T14" fmla="*/ 45 w 110"/>
                  <a:gd name="T15" fmla="*/ 80 h 129"/>
                  <a:gd name="T16" fmla="*/ 45 w 110"/>
                  <a:gd name="T17" fmla="*/ 47 h 129"/>
                  <a:gd name="T18" fmla="*/ 0 w 110"/>
                  <a:gd name="T19" fmla="*/ 47 h 129"/>
                  <a:gd name="T20" fmla="*/ 0 w 110"/>
                  <a:gd name="T21" fmla="*/ 129 h 129"/>
                  <a:gd name="T22" fmla="*/ 32 w 110"/>
                  <a:gd name="T23" fmla="*/ 129 h 129"/>
                  <a:gd name="T24" fmla="*/ 45 w 110"/>
                  <a:gd name="T25" fmla="*/ 129 h 129"/>
                  <a:gd name="T26" fmla="*/ 80 w 110"/>
                  <a:gd name="T27" fmla="*/ 14 h 129"/>
                  <a:gd name="T28" fmla="*/ 96 w 110"/>
                  <a:gd name="T29" fmla="*/ 14 h 129"/>
                  <a:gd name="T30" fmla="*/ 96 w 110"/>
                  <a:gd name="T31" fmla="*/ 115 h 129"/>
                  <a:gd name="T32" fmla="*/ 80 w 110"/>
                  <a:gd name="T33" fmla="*/ 115 h 129"/>
                  <a:gd name="T34" fmla="*/ 80 w 110"/>
                  <a:gd name="T35" fmla="*/ 14 h 129"/>
                  <a:gd name="T36" fmla="*/ 47 w 110"/>
                  <a:gd name="T37" fmla="*/ 94 h 129"/>
                  <a:gd name="T38" fmla="*/ 64 w 110"/>
                  <a:gd name="T39" fmla="*/ 94 h 129"/>
                  <a:gd name="T40" fmla="*/ 64 w 110"/>
                  <a:gd name="T41" fmla="*/ 115 h 129"/>
                  <a:gd name="T42" fmla="*/ 47 w 110"/>
                  <a:gd name="T43" fmla="*/ 115 h 129"/>
                  <a:gd name="T44" fmla="*/ 47 w 110"/>
                  <a:gd name="T45" fmla="*/ 94 h 129"/>
                  <a:gd name="T46" fmla="*/ 31 w 110"/>
                  <a:gd name="T47" fmla="*/ 115 h 129"/>
                  <a:gd name="T48" fmla="*/ 14 w 110"/>
                  <a:gd name="T49" fmla="*/ 115 h 129"/>
                  <a:gd name="T50" fmla="*/ 14 w 110"/>
                  <a:gd name="T51" fmla="*/ 61 h 129"/>
                  <a:gd name="T52" fmla="*/ 31 w 110"/>
                  <a:gd name="T53" fmla="*/ 61 h 129"/>
                  <a:gd name="T54" fmla="*/ 31 w 110"/>
                  <a:gd name="T55"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29">
                    <a:moveTo>
                      <a:pt x="45" y="129"/>
                    </a:moveTo>
                    <a:lnTo>
                      <a:pt x="65" y="129"/>
                    </a:lnTo>
                    <a:lnTo>
                      <a:pt x="78" y="129"/>
                    </a:lnTo>
                    <a:lnTo>
                      <a:pt x="110" y="129"/>
                    </a:lnTo>
                    <a:lnTo>
                      <a:pt x="110" y="0"/>
                    </a:lnTo>
                    <a:lnTo>
                      <a:pt x="65" y="0"/>
                    </a:lnTo>
                    <a:lnTo>
                      <a:pt x="65" y="80"/>
                    </a:lnTo>
                    <a:lnTo>
                      <a:pt x="45" y="80"/>
                    </a:lnTo>
                    <a:lnTo>
                      <a:pt x="45" y="47"/>
                    </a:lnTo>
                    <a:lnTo>
                      <a:pt x="0" y="47"/>
                    </a:lnTo>
                    <a:lnTo>
                      <a:pt x="0" y="129"/>
                    </a:lnTo>
                    <a:lnTo>
                      <a:pt x="32" y="129"/>
                    </a:lnTo>
                    <a:lnTo>
                      <a:pt x="45" y="129"/>
                    </a:lnTo>
                    <a:close/>
                    <a:moveTo>
                      <a:pt x="80" y="14"/>
                    </a:moveTo>
                    <a:lnTo>
                      <a:pt x="96" y="14"/>
                    </a:lnTo>
                    <a:lnTo>
                      <a:pt x="96" y="115"/>
                    </a:lnTo>
                    <a:lnTo>
                      <a:pt x="80" y="115"/>
                    </a:lnTo>
                    <a:lnTo>
                      <a:pt x="80" y="14"/>
                    </a:lnTo>
                    <a:close/>
                    <a:moveTo>
                      <a:pt x="47" y="94"/>
                    </a:moveTo>
                    <a:lnTo>
                      <a:pt x="64" y="94"/>
                    </a:lnTo>
                    <a:lnTo>
                      <a:pt x="64" y="115"/>
                    </a:lnTo>
                    <a:lnTo>
                      <a:pt x="47" y="115"/>
                    </a:lnTo>
                    <a:lnTo>
                      <a:pt x="47" y="94"/>
                    </a:lnTo>
                    <a:close/>
                    <a:moveTo>
                      <a:pt x="31" y="115"/>
                    </a:moveTo>
                    <a:lnTo>
                      <a:pt x="14" y="115"/>
                    </a:lnTo>
                    <a:lnTo>
                      <a:pt x="14" y="61"/>
                    </a:lnTo>
                    <a:lnTo>
                      <a:pt x="31" y="61"/>
                    </a:lnTo>
                    <a:lnTo>
                      <a:pt x="31" y="11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66" name="Rectangle 93"/>
              <p:cNvSpPr>
                <a:spLocks noChangeArrowheads="1"/>
              </p:cNvSpPr>
              <p:nvPr/>
            </p:nvSpPr>
            <p:spPr bwMode="auto">
              <a:xfrm>
                <a:off x="5226050" y="3333750"/>
                <a:ext cx="176213" cy="22225"/>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67" name="Rectangle 94"/>
              <p:cNvSpPr>
                <a:spLocks noChangeArrowheads="1"/>
              </p:cNvSpPr>
              <p:nvPr/>
            </p:nvSpPr>
            <p:spPr bwMode="auto">
              <a:xfrm>
                <a:off x="5226050" y="3373438"/>
                <a:ext cx="71438" cy="25400"/>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ko-KR" altLang="en-US"/>
              </a:p>
            </p:txBody>
          </p:sp>
        </p:grpSp>
        <p:sp>
          <p:nvSpPr>
            <p:cNvPr id="32" name="Oval 52"/>
            <p:cNvSpPr/>
            <p:nvPr/>
          </p:nvSpPr>
          <p:spPr>
            <a:xfrm>
              <a:off x="5737232" y="4283717"/>
              <a:ext cx="466718" cy="466718"/>
            </a:xfrm>
            <a:prstGeom prst="ellipse">
              <a:avLst/>
            </a:prstGeom>
            <a:solidFill>
              <a:srgbClr val="0F74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Freeform 95"/>
            <p:cNvSpPr>
              <a:spLocks noEditPoints="1"/>
            </p:cNvSpPr>
            <p:nvPr/>
          </p:nvSpPr>
          <p:spPr bwMode="auto">
            <a:xfrm>
              <a:off x="5823450" y="4387670"/>
              <a:ext cx="294282" cy="258813"/>
            </a:xfrm>
            <a:custGeom>
              <a:avLst/>
              <a:gdLst>
                <a:gd name="T0" fmla="*/ 448 w 531"/>
                <a:gd name="T1" fmla="*/ 98 h 467"/>
                <a:gd name="T2" fmla="*/ 461 w 531"/>
                <a:gd name="T3" fmla="*/ 75 h 467"/>
                <a:gd name="T4" fmla="*/ 449 w 531"/>
                <a:gd name="T5" fmla="*/ 72 h 467"/>
                <a:gd name="T6" fmla="*/ 442 w 531"/>
                <a:gd name="T7" fmla="*/ 85 h 467"/>
                <a:gd name="T8" fmla="*/ 430 w 531"/>
                <a:gd name="T9" fmla="*/ 78 h 467"/>
                <a:gd name="T10" fmla="*/ 435 w 531"/>
                <a:gd name="T11" fmla="*/ 67 h 467"/>
                <a:gd name="T12" fmla="*/ 429 w 531"/>
                <a:gd name="T13" fmla="*/ 60 h 467"/>
                <a:gd name="T14" fmla="*/ 286 w 531"/>
                <a:gd name="T15" fmla="*/ 36 h 467"/>
                <a:gd name="T16" fmla="*/ 288 w 531"/>
                <a:gd name="T17" fmla="*/ 15 h 467"/>
                <a:gd name="T18" fmla="*/ 266 w 531"/>
                <a:gd name="T19" fmla="*/ 0 h 467"/>
                <a:gd name="T20" fmla="*/ 247 w 531"/>
                <a:gd name="T21" fmla="*/ 11 h 467"/>
                <a:gd name="T22" fmla="*/ 243 w 531"/>
                <a:gd name="T23" fmla="*/ 31 h 467"/>
                <a:gd name="T24" fmla="*/ 135 w 531"/>
                <a:gd name="T25" fmla="*/ 51 h 467"/>
                <a:gd name="T26" fmla="*/ 97 w 531"/>
                <a:gd name="T27" fmla="*/ 65 h 467"/>
                <a:gd name="T28" fmla="*/ 101 w 531"/>
                <a:gd name="T29" fmla="*/ 78 h 467"/>
                <a:gd name="T30" fmla="*/ 92 w 531"/>
                <a:gd name="T31" fmla="*/ 87 h 467"/>
                <a:gd name="T32" fmla="*/ 84 w 531"/>
                <a:gd name="T33" fmla="*/ 75 h 467"/>
                <a:gd name="T34" fmla="*/ 72 w 531"/>
                <a:gd name="T35" fmla="*/ 72 h 467"/>
                <a:gd name="T36" fmla="*/ 78 w 531"/>
                <a:gd name="T37" fmla="*/ 95 h 467"/>
                <a:gd name="T38" fmla="*/ 0 w 531"/>
                <a:gd name="T39" fmla="*/ 304 h 467"/>
                <a:gd name="T40" fmla="*/ 24 w 531"/>
                <a:gd name="T41" fmla="*/ 328 h 467"/>
                <a:gd name="T42" fmla="*/ 138 w 531"/>
                <a:gd name="T43" fmla="*/ 339 h 467"/>
                <a:gd name="T44" fmla="*/ 173 w 531"/>
                <a:gd name="T45" fmla="*/ 320 h 467"/>
                <a:gd name="T46" fmla="*/ 185 w 531"/>
                <a:gd name="T47" fmla="*/ 300 h 467"/>
                <a:gd name="T48" fmla="*/ 114 w 531"/>
                <a:gd name="T49" fmla="*/ 84 h 467"/>
                <a:gd name="T50" fmla="*/ 178 w 531"/>
                <a:gd name="T51" fmla="*/ 58 h 467"/>
                <a:gd name="T52" fmla="*/ 243 w 531"/>
                <a:gd name="T53" fmla="*/ 233 h 467"/>
                <a:gd name="T54" fmla="*/ 249 w 531"/>
                <a:gd name="T55" fmla="*/ 299 h 467"/>
                <a:gd name="T56" fmla="*/ 248 w 531"/>
                <a:gd name="T57" fmla="*/ 352 h 467"/>
                <a:gd name="T58" fmla="*/ 210 w 531"/>
                <a:gd name="T59" fmla="*/ 385 h 467"/>
                <a:gd name="T60" fmla="*/ 186 w 531"/>
                <a:gd name="T61" fmla="*/ 467 h 467"/>
                <a:gd name="T62" fmla="*/ 327 w 531"/>
                <a:gd name="T63" fmla="*/ 386 h 467"/>
                <a:gd name="T64" fmla="*/ 292 w 531"/>
                <a:gd name="T65" fmla="*/ 371 h 467"/>
                <a:gd name="T66" fmla="*/ 282 w 531"/>
                <a:gd name="T67" fmla="*/ 299 h 467"/>
                <a:gd name="T68" fmla="*/ 289 w 531"/>
                <a:gd name="T69" fmla="*/ 233 h 467"/>
                <a:gd name="T70" fmla="*/ 354 w 531"/>
                <a:gd name="T71" fmla="*/ 58 h 467"/>
                <a:gd name="T72" fmla="*/ 417 w 531"/>
                <a:gd name="T73" fmla="*/ 84 h 467"/>
                <a:gd name="T74" fmla="*/ 346 w 531"/>
                <a:gd name="T75" fmla="*/ 300 h 467"/>
                <a:gd name="T76" fmla="*/ 358 w 531"/>
                <a:gd name="T77" fmla="*/ 320 h 467"/>
                <a:gd name="T78" fmla="*/ 396 w 531"/>
                <a:gd name="T79" fmla="*/ 339 h 467"/>
                <a:gd name="T80" fmla="*/ 507 w 531"/>
                <a:gd name="T81" fmla="*/ 328 h 467"/>
                <a:gd name="T82" fmla="*/ 531 w 531"/>
                <a:gd name="T83" fmla="*/ 303 h 467"/>
                <a:gd name="T84" fmla="*/ 275 w 531"/>
                <a:gd name="T85" fmla="*/ 24 h 467"/>
                <a:gd name="T86" fmla="*/ 266 w 531"/>
                <a:gd name="T87" fmla="*/ 34 h 467"/>
                <a:gd name="T88" fmla="*/ 257 w 531"/>
                <a:gd name="T89" fmla="*/ 21 h 467"/>
                <a:gd name="T90" fmla="*/ 51 w 531"/>
                <a:gd name="T91" fmla="*/ 325 h 467"/>
                <a:gd name="T92" fmla="*/ 166 w 531"/>
                <a:gd name="T93" fmla="*/ 308 h 467"/>
                <a:gd name="T94" fmla="*/ 134 w 531"/>
                <a:gd name="T95" fmla="*/ 325 h 467"/>
                <a:gd name="T96" fmla="*/ 270 w 531"/>
                <a:gd name="T97" fmla="*/ 217 h 467"/>
                <a:gd name="T98" fmla="*/ 275 w 531"/>
                <a:gd name="T99" fmla="*/ 274 h 467"/>
                <a:gd name="T100" fmla="*/ 256 w 531"/>
                <a:gd name="T101" fmla="*/ 274 h 467"/>
                <a:gd name="T102" fmla="*/ 262 w 531"/>
                <a:gd name="T103" fmla="*/ 217 h 467"/>
                <a:gd name="T104" fmla="*/ 331 w 531"/>
                <a:gd name="T105" fmla="*/ 453 h 467"/>
                <a:gd name="T106" fmla="*/ 296 w 531"/>
                <a:gd name="T107" fmla="*/ 391 h 467"/>
                <a:gd name="T108" fmla="*/ 256 w 531"/>
                <a:gd name="T109" fmla="*/ 368 h 467"/>
                <a:gd name="T110" fmla="*/ 268 w 531"/>
                <a:gd name="T111" fmla="*/ 307 h 467"/>
                <a:gd name="T112" fmla="*/ 274 w 531"/>
                <a:gd name="T113" fmla="*/ 368 h 467"/>
                <a:gd name="T114" fmla="*/ 268 w 531"/>
                <a:gd name="T115" fmla="*/ 203 h 467"/>
                <a:gd name="T116" fmla="*/ 268 w 531"/>
                <a:gd name="T117" fmla="*/ 53 h 467"/>
                <a:gd name="T118" fmla="*/ 480 w 531"/>
                <a:gd name="T119" fmla="*/ 325 h 467"/>
                <a:gd name="T120" fmla="*/ 367 w 531"/>
                <a:gd name="T121" fmla="*/ 308 h 467"/>
                <a:gd name="T122" fmla="*/ 480 w 531"/>
                <a:gd name="T123" fmla="*/ 32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1" h="467">
                  <a:moveTo>
                    <a:pt x="531" y="303"/>
                  </a:moveTo>
                  <a:lnTo>
                    <a:pt x="531" y="303"/>
                  </a:lnTo>
                  <a:lnTo>
                    <a:pt x="531" y="300"/>
                  </a:lnTo>
                  <a:lnTo>
                    <a:pt x="530" y="298"/>
                  </a:lnTo>
                  <a:lnTo>
                    <a:pt x="448" y="98"/>
                  </a:lnTo>
                  <a:lnTo>
                    <a:pt x="448" y="98"/>
                  </a:lnTo>
                  <a:lnTo>
                    <a:pt x="453" y="95"/>
                  </a:lnTo>
                  <a:lnTo>
                    <a:pt x="457" y="91"/>
                  </a:lnTo>
                  <a:lnTo>
                    <a:pt x="461" y="84"/>
                  </a:lnTo>
                  <a:lnTo>
                    <a:pt x="462" y="78"/>
                  </a:lnTo>
                  <a:lnTo>
                    <a:pt x="462" y="78"/>
                  </a:lnTo>
                  <a:lnTo>
                    <a:pt x="461" y="75"/>
                  </a:lnTo>
                  <a:lnTo>
                    <a:pt x="459" y="72"/>
                  </a:lnTo>
                  <a:lnTo>
                    <a:pt x="457" y="71"/>
                  </a:lnTo>
                  <a:lnTo>
                    <a:pt x="454" y="70"/>
                  </a:lnTo>
                  <a:lnTo>
                    <a:pt x="454" y="70"/>
                  </a:lnTo>
                  <a:lnTo>
                    <a:pt x="452" y="71"/>
                  </a:lnTo>
                  <a:lnTo>
                    <a:pt x="449" y="72"/>
                  </a:lnTo>
                  <a:lnTo>
                    <a:pt x="448" y="75"/>
                  </a:lnTo>
                  <a:lnTo>
                    <a:pt x="448" y="78"/>
                  </a:lnTo>
                  <a:lnTo>
                    <a:pt x="448" y="78"/>
                  </a:lnTo>
                  <a:lnTo>
                    <a:pt x="446" y="81"/>
                  </a:lnTo>
                  <a:lnTo>
                    <a:pt x="444" y="83"/>
                  </a:lnTo>
                  <a:lnTo>
                    <a:pt x="442" y="85"/>
                  </a:lnTo>
                  <a:lnTo>
                    <a:pt x="439" y="87"/>
                  </a:lnTo>
                  <a:lnTo>
                    <a:pt x="439" y="87"/>
                  </a:lnTo>
                  <a:lnTo>
                    <a:pt x="436" y="85"/>
                  </a:lnTo>
                  <a:lnTo>
                    <a:pt x="434" y="83"/>
                  </a:lnTo>
                  <a:lnTo>
                    <a:pt x="431" y="81"/>
                  </a:lnTo>
                  <a:lnTo>
                    <a:pt x="430" y="78"/>
                  </a:lnTo>
                  <a:lnTo>
                    <a:pt x="430" y="78"/>
                  </a:lnTo>
                  <a:lnTo>
                    <a:pt x="431" y="75"/>
                  </a:lnTo>
                  <a:lnTo>
                    <a:pt x="434" y="72"/>
                  </a:lnTo>
                  <a:lnTo>
                    <a:pt x="434" y="72"/>
                  </a:lnTo>
                  <a:lnTo>
                    <a:pt x="435" y="70"/>
                  </a:lnTo>
                  <a:lnTo>
                    <a:pt x="435" y="67"/>
                  </a:lnTo>
                  <a:lnTo>
                    <a:pt x="435" y="65"/>
                  </a:lnTo>
                  <a:lnTo>
                    <a:pt x="434" y="63"/>
                  </a:lnTo>
                  <a:lnTo>
                    <a:pt x="434" y="63"/>
                  </a:lnTo>
                  <a:lnTo>
                    <a:pt x="431" y="61"/>
                  </a:lnTo>
                  <a:lnTo>
                    <a:pt x="429" y="60"/>
                  </a:lnTo>
                  <a:lnTo>
                    <a:pt x="429" y="60"/>
                  </a:lnTo>
                  <a:lnTo>
                    <a:pt x="396" y="51"/>
                  </a:lnTo>
                  <a:lnTo>
                    <a:pt x="360" y="44"/>
                  </a:lnTo>
                  <a:lnTo>
                    <a:pt x="323" y="41"/>
                  </a:lnTo>
                  <a:lnTo>
                    <a:pt x="283" y="39"/>
                  </a:lnTo>
                  <a:lnTo>
                    <a:pt x="283" y="39"/>
                  </a:lnTo>
                  <a:lnTo>
                    <a:pt x="286" y="36"/>
                  </a:lnTo>
                  <a:lnTo>
                    <a:pt x="288" y="31"/>
                  </a:lnTo>
                  <a:lnTo>
                    <a:pt x="289" y="28"/>
                  </a:lnTo>
                  <a:lnTo>
                    <a:pt x="289" y="24"/>
                  </a:lnTo>
                  <a:lnTo>
                    <a:pt x="289" y="24"/>
                  </a:lnTo>
                  <a:lnTo>
                    <a:pt x="289" y="20"/>
                  </a:lnTo>
                  <a:lnTo>
                    <a:pt x="288" y="15"/>
                  </a:lnTo>
                  <a:lnTo>
                    <a:pt x="286" y="11"/>
                  </a:lnTo>
                  <a:lnTo>
                    <a:pt x="282" y="8"/>
                  </a:lnTo>
                  <a:lnTo>
                    <a:pt x="279" y="4"/>
                  </a:lnTo>
                  <a:lnTo>
                    <a:pt x="275" y="2"/>
                  </a:lnTo>
                  <a:lnTo>
                    <a:pt x="270" y="1"/>
                  </a:lnTo>
                  <a:lnTo>
                    <a:pt x="266" y="0"/>
                  </a:lnTo>
                  <a:lnTo>
                    <a:pt x="266" y="0"/>
                  </a:lnTo>
                  <a:lnTo>
                    <a:pt x="261" y="1"/>
                  </a:lnTo>
                  <a:lnTo>
                    <a:pt x="256" y="2"/>
                  </a:lnTo>
                  <a:lnTo>
                    <a:pt x="253" y="4"/>
                  </a:lnTo>
                  <a:lnTo>
                    <a:pt x="249" y="8"/>
                  </a:lnTo>
                  <a:lnTo>
                    <a:pt x="247" y="11"/>
                  </a:lnTo>
                  <a:lnTo>
                    <a:pt x="245" y="15"/>
                  </a:lnTo>
                  <a:lnTo>
                    <a:pt x="242" y="20"/>
                  </a:lnTo>
                  <a:lnTo>
                    <a:pt x="242" y="24"/>
                  </a:lnTo>
                  <a:lnTo>
                    <a:pt x="242" y="24"/>
                  </a:lnTo>
                  <a:lnTo>
                    <a:pt x="242" y="28"/>
                  </a:lnTo>
                  <a:lnTo>
                    <a:pt x="243" y="31"/>
                  </a:lnTo>
                  <a:lnTo>
                    <a:pt x="246" y="36"/>
                  </a:lnTo>
                  <a:lnTo>
                    <a:pt x="248" y="39"/>
                  </a:lnTo>
                  <a:lnTo>
                    <a:pt x="248" y="39"/>
                  </a:lnTo>
                  <a:lnTo>
                    <a:pt x="209" y="41"/>
                  </a:lnTo>
                  <a:lnTo>
                    <a:pt x="171" y="44"/>
                  </a:lnTo>
                  <a:lnTo>
                    <a:pt x="135" y="51"/>
                  </a:lnTo>
                  <a:lnTo>
                    <a:pt x="102" y="60"/>
                  </a:lnTo>
                  <a:lnTo>
                    <a:pt x="102" y="60"/>
                  </a:lnTo>
                  <a:lnTo>
                    <a:pt x="100" y="61"/>
                  </a:lnTo>
                  <a:lnTo>
                    <a:pt x="98" y="63"/>
                  </a:lnTo>
                  <a:lnTo>
                    <a:pt x="98" y="63"/>
                  </a:lnTo>
                  <a:lnTo>
                    <a:pt x="97" y="65"/>
                  </a:lnTo>
                  <a:lnTo>
                    <a:pt x="97" y="67"/>
                  </a:lnTo>
                  <a:lnTo>
                    <a:pt x="97" y="70"/>
                  </a:lnTo>
                  <a:lnTo>
                    <a:pt x="99" y="72"/>
                  </a:lnTo>
                  <a:lnTo>
                    <a:pt x="99" y="72"/>
                  </a:lnTo>
                  <a:lnTo>
                    <a:pt x="100" y="75"/>
                  </a:lnTo>
                  <a:lnTo>
                    <a:pt x="101" y="78"/>
                  </a:lnTo>
                  <a:lnTo>
                    <a:pt x="101" y="78"/>
                  </a:lnTo>
                  <a:lnTo>
                    <a:pt x="100" y="81"/>
                  </a:lnTo>
                  <a:lnTo>
                    <a:pt x="99" y="83"/>
                  </a:lnTo>
                  <a:lnTo>
                    <a:pt x="95" y="85"/>
                  </a:lnTo>
                  <a:lnTo>
                    <a:pt x="92" y="87"/>
                  </a:lnTo>
                  <a:lnTo>
                    <a:pt x="92" y="87"/>
                  </a:lnTo>
                  <a:lnTo>
                    <a:pt x="89" y="85"/>
                  </a:lnTo>
                  <a:lnTo>
                    <a:pt x="87" y="83"/>
                  </a:lnTo>
                  <a:lnTo>
                    <a:pt x="85" y="81"/>
                  </a:lnTo>
                  <a:lnTo>
                    <a:pt x="85" y="78"/>
                  </a:lnTo>
                  <a:lnTo>
                    <a:pt x="85" y="78"/>
                  </a:lnTo>
                  <a:lnTo>
                    <a:pt x="84" y="75"/>
                  </a:lnTo>
                  <a:lnTo>
                    <a:pt x="83" y="72"/>
                  </a:lnTo>
                  <a:lnTo>
                    <a:pt x="80" y="71"/>
                  </a:lnTo>
                  <a:lnTo>
                    <a:pt x="77" y="70"/>
                  </a:lnTo>
                  <a:lnTo>
                    <a:pt x="77" y="70"/>
                  </a:lnTo>
                  <a:lnTo>
                    <a:pt x="75" y="71"/>
                  </a:lnTo>
                  <a:lnTo>
                    <a:pt x="72" y="72"/>
                  </a:lnTo>
                  <a:lnTo>
                    <a:pt x="71" y="75"/>
                  </a:lnTo>
                  <a:lnTo>
                    <a:pt x="71" y="78"/>
                  </a:lnTo>
                  <a:lnTo>
                    <a:pt x="71" y="78"/>
                  </a:lnTo>
                  <a:lnTo>
                    <a:pt x="71" y="84"/>
                  </a:lnTo>
                  <a:lnTo>
                    <a:pt x="74" y="91"/>
                  </a:lnTo>
                  <a:lnTo>
                    <a:pt x="78" y="95"/>
                  </a:lnTo>
                  <a:lnTo>
                    <a:pt x="84" y="98"/>
                  </a:lnTo>
                  <a:lnTo>
                    <a:pt x="2" y="298"/>
                  </a:lnTo>
                  <a:lnTo>
                    <a:pt x="2" y="298"/>
                  </a:lnTo>
                  <a:lnTo>
                    <a:pt x="2" y="300"/>
                  </a:lnTo>
                  <a:lnTo>
                    <a:pt x="2" y="303"/>
                  </a:lnTo>
                  <a:lnTo>
                    <a:pt x="0" y="304"/>
                  </a:lnTo>
                  <a:lnTo>
                    <a:pt x="0" y="304"/>
                  </a:lnTo>
                  <a:lnTo>
                    <a:pt x="4" y="310"/>
                  </a:lnTo>
                  <a:lnTo>
                    <a:pt x="8" y="314"/>
                  </a:lnTo>
                  <a:lnTo>
                    <a:pt x="12" y="320"/>
                  </a:lnTo>
                  <a:lnTo>
                    <a:pt x="18" y="324"/>
                  </a:lnTo>
                  <a:lnTo>
                    <a:pt x="24" y="328"/>
                  </a:lnTo>
                  <a:lnTo>
                    <a:pt x="32" y="333"/>
                  </a:lnTo>
                  <a:lnTo>
                    <a:pt x="39" y="336"/>
                  </a:lnTo>
                  <a:lnTo>
                    <a:pt x="48" y="339"/>
                  </a:lnTo>
                  <a:lnTo>
                    <a:pt x="50" y="339"/>
                  </a:lnTo>
                  <a:lnTo>
                    <a:pt x="135" y="339"/>
                  </a:lnTo>
                  <a:lnTo>
                    <a:pt x="138" y="339"/>
                  </a:lnTo>
                  <a:lnTo>
                    <a:pt x="138" y="339"/>
                  </a:lnTo>
                  <a:lnTo>
                    <a:pt x="146" y="336"/>
                  </a:lnTo>
                  <a:lnTo>
                    <a:pt x="154" y="333"/>
                  </a:lnTo>
                  <a:lnTo>
                    <a:pt x="161" y="328"/>
                  </a:lnTo>
                  <a:lnTo>
                    <a:pt x="168" y="324"/>
                  </a:lnTo>
                  <a:lnTo>
                    <a:pt x="173" y="320"/>
                  </a:lnTo>
                  <a:lnTo>
                    <a:pt x="179" y="314"/>
                  </a:lnTo>
                  <a:lnTo>
                    <a:pt x="183" y="310"/>
                  </a:lnTo>
                  <a:lnTo>
                    <a:pt x="186" y="304"/>
                  </a:lnTo>
                  <a:lnTo>
                    <a:pt x="185" y="303"/>
                  </a:lnTo>
                  <a:lnTo>
                    <a:pt x="185" y="303"/>
                  </a:lnTo>
                  <a:lnTo>
                    <a:pt x="185" y="300"/>
                  </a:lnTo>
                  <a:lnTo>
                    <a:pt x="184" y="298"/>
                  </a:lnTo>
                  <a:lnTo>
                    <a:pt x="102" y="98"/>
                  </a:lnTo>
                  <a:lnTo>
                    <a:pt x="102" y="98"/>
                  </a:lnTo>
                  <a:lnTo>
                    <a:pt x="107" y="95"/>
                  </a:lnTo>
                  <a:lnTo>
                    <a:pt x="112" y="90"/>
                  </a:lnTo>
                  <a:lnTo>
                    <a:pt x="114" y="84"/>
                  </a:lnTo>
                  <a:lnTo>
                    <a:pt x="115" y="78"/>
                  </a:lnTo>
                  <a:lnTo>
                    <a:pt x="115" y="78"/>
                  </a:lnTo>
                  <a:lnTo>
                    <a:pt x="114" y="70"/>
                  </a:lnTo>
                  <a:lnTo>
                    <a:pt x="114" y="70"/>
                  </a:lnTo>
                  <a:lnTo>
                    <a:pt x="145" y="64"/>
                  </a:lnTo>
                  <a:lnTo>
                    <a:pt x="178" y="58"/>
                  </a:lnTo>
                  <a:lnTo>
                    <a:pt x="212" y="54"/>
                  </a:lnTo>
                  <a:lnTo>
                    <a:pt x="249" y="53"/>
                  </a:lnTo>
                  <a:lnTo>
                    <a:pt x="249" y="211"/>
                  </a:lnTo>
                  <a:lnTo>
                    <a:pt x="249" y="211"/>
                  </a:lnTo>
                  <a:lnTo>
                    <a:pt x="246" y="222"/>
                  </a:lnTo>
                  <a:lnTo>
                    <a:pt x="243" y="233"/>
                  </a:lnTo>
                  <a:lnTo>
                    <a:pt x="241" y="244"/>
                  </a:lnTo>
                  <a:lnTo>
                    <a:pt x="241" y="255"/>
                  </a:lnTo>
                  <a:lnTo>
                    <a:pt x="241" y="267"/>
                  </a:lnTo>
                  <a:lnTo>
                    <a:pt x="243" y="278"/>
                  </a:lnTo>
                  <a:lnTo>
                    <a:pt x="246" y="288"/>
                  </a:lnTo>
                  <a:lnTo>
                    <a:pt x="249" y="299"/>
                  </a:lnTo>
                  <a:lnTo>
                    <a:pt x="249" y="299"/>
                  </a:lnTo>
                  <a:lnTo>
                    <a:pt x="249" y="300"/>
                  </a:lnTo>
                  <a:lnTo>
                    <a:pt x="249" y="341"/>
                  </a:lnTo>
                  <a:lnTo>
                    <a:pt x="249" y="341"/>
                  </a:lnTo>
                  <a:lnTo>
                    <a:pt x="249" y="346"/>
                  </a:lnTo>
                  <a:lnTo>
                    <a:pt x="248" y="352"/>
                  </a:lnTo>
                  <a:lnTo>
                    <a:pt x="246" y="358"/>
                  </a:lnTo>
                  <a:lnTo>
                    <a:pt x="242" y="364"/>
                  </a:lnTo>
                  <a:lnTo>
                    <a:pt x="238" y="371"/>
                  </a:lnTo>
                  <a:lnTo>
                    <a:pt x="230" y="376"/>
                  </a:lnTo>
                  <a:lnTo>
                    <a:pt x="222" y="381"/>
                  </a:lnTo>
                  <a:lnTo>
                    <a:pt x="210" y="385"/>
                  </a:lnTo>
                  <a:lnTo>
                    <a:pt x="206" y="386"/>
                  </a:lnTo>
                  <a:lnTo>
                    <a:pt x="205" y="391"/>
                  </a:lnTo>
                  <a:lnTo>
                    <a:pt x="192" y="391"/>
                  </a:lnTo>
                  <a:lnTo>
                    <a:pt x="192" y="429"/>
                  </a:lnTo>
                  <a:lnTo>
                    <a:pt x="186" y="429"/>
                  </a:lnTo>
                  <a:lnTo>
                    <a:pt x="186" y="467"/>
                  </a:lnTo>
                  <a:lnTo>
                    <a:pt x="345" y="467"/>
                  </a:lnTo>
                  <a:lnTo>
                    <a:pt x="345" y="429"/>
                  </a:lnTo>
                  <a:lnTo>
                    <a:pt x="340" y="429"/>
                  </a:lnTo>
                  <a:lnTo>
                    <a:pt x="340" y="391"/>
                  </a:lnTo>
                  <a:lnTo>
                    <a:pt x="327" y="391"/>
                  </a:lnTo>
                  <a:lnTo>
                    <a:pt x="327" y="386"/>
                  </a:lnTo>
                  <a:lnTo>
                    <a:pt x="321" y="385"/>
                  </a:lnTo>
                  <a:lnTo>
                    <a:pt x="321" y="385"/>
                  </a:lnTo>
                  <a:lnTo>
                    <a:pt x="311" y="382"/>
                  </a:lnTo>
                  <a:lnTo>
                    <a:pt x="304" y="379"/>
                  </a:lnTo>
                  <a:lnTo>
                    <a:pt x="297" y="375"/>
                  </a:lnTo>
                  <a:lnTo>
                    <a:pt x="292" y="371"/>
                  </a:lnTo>
                  <a:lnTo>
                    <a:pt x="288" y="364"/>
                  </a:lnTo>
                  <a:lnTo>
                    <a:pt x="286" y="358"/>
                  </a:lnTo>
                  <a:lnTo>
                    <a:pt x="283" y="350"/>
                  </a:lnTo>
                  <a:lnTo>
                    <a:pt x="282" y="341"/>
                  </a:lnTo>
                  <a:lnTo>
                    <a:pt x="282" y="299"/>
                  </a:lnTo>
                  <a:lnTo>
                    <a:pt x="282" y="299"/>
                  </a:lnTo>
                  <a:lnTo>
                    <a:pt x="286" y="288"/>
                  </a:lnTo>
                  <a:lnTo>
                    <a:pt x="289" y="278"/>
                  </a:lnTo>
                  <a:lnTo>
                    <a:pt x="290" y="266"/>
                  </a:lnTo>
                  <a:lnTo>
                    <a:pt x="290" y="255"/>
                  </a:lnTo>
                  <a:lnTo>
                    <a:pt x="290" y="244"/>
                  </a:lnTo>
                  <a:lnTo>
                    <a:pt x="289" y="233"/>
                  </a:lnTo>
                  <a:lnTo>
                    <a:pt x="286" y="222"/>
                  </a:lnTo>
                  <a:lnTo>
                    <a:pt x="282" y="211"/>
                  </a:lnTo>
                  <a:lnTo>
                    <a:pt x="282" y="53"/>
                  </a:lnTo>
                  <a:lnTo>
                    <a:pt x="282" y="53"/>
                  </a:lnTo>
                  <a:lnTo>
                    <a:pt x="319" y="54"/>
                  </a:lnTo>
                  <a:lnTo>
                    <a:pt x="354" y="58"/>
                  </a:lnTo>
                  <a:lnTo>
                    <a:pt x="387" y="64"/>
                  </a:lnTo>
                  <a:lnTo>
                    <a:pt x="417" y="70"/>
                  </a:lnTo>
                  <a:lnTo>
                    <a:pt x="417" y="70"/>
                  </a:lnTo>
                  <a:lnTo>
                    <a:pt x="416" y="78"/>
                  </a:lnTo>
                  <a:lnTo>
                    <a:pt x="416" y="78"/>
                  </a:lnTo>
                  <a:lnTo>
                    <a:pt x="417" y="84"/>
                  </a:lnTo>
                  <a:lnTo>
                    <a:pt x="421" y="90"/>
                  </a:lnTo>
                  <a:lnTo>
                    <a:pt x="424" y="95"/>
                  </a:lnTo>
                  <a:lnTo>
                    <a:pt x="429" y="98"/>
                  </a:lnTo>
                  <a:lnTo>
                    <a:pt x="347" y="298"/>
                  </a:lnTo>
                  <a:lnTo>
                    <a:pt x="347" y="298"/>
                  </a:lnTo>
                  <a:lnTo>
                    <a:pt x="346" y="300"/>
                  </a:lnTo>
                  <a:lnTo>
                    <a:pt x="347" y="303"/>
                  </a:lnTo>
                  <a:lnTo>
                    <a:pt x="346" y="304"/>
                  </a:lnTo>
                  <a:lnTo>
                    <a:pt x="346" y="304"/>
                  </a:lnTo>
                  <a:lnTo>
                    <a:pt x="349" y="310"/>
                  </a:lnTo>
                  <a:lnTo>
                    <a:pt x="354" y="314"/>
                  </a:lnTo>
                  <a:lnTo>
                    <a:pt x="358" y="320"/>
                  </a:lnTo>
                  <a:lnTo>
                    <a:pt x="363" y="324"/>
                  </a:lnTo>
                  <a:lnTo>
                    <a:pt x="370" y="328"/>
                  </a:lnTo>
                  <a:lnTo>
                    <a:pt x="377" y="333"/>
                  </a:lnTo>
                  <a:lnTo>
                    <a:pt x="385" y="336"/>
                  </a:lnTo>
                  <a:lnTo>
                    <a:pt x="394" y="339"/>
                  </a:lnTo>
                  <a:lnTo>
                    <a:pt x="396" y="339"/>
                  </a:lnTo>
                  <a:lnTo>
                    <a:pt x="481" y="339"/>
                  </a:lnTo>
                  <a:lnTo>
                    <a:pt x="483" y="339"/>
                  </a:lnTo>
                  <a:lnTo>
                    <a:pt x="483" y="339"/>
                  </a:lnTo>
                  <a:lnTo>
                    <a:pt x="492" y="336"/>
                  </a:lnTo>
                  <a:lnTo>
                    <a:pt x="499" y="333"/>
                  </a:lnTo>
                  <a:lnTo>
                    <a:pt x="507" y="328"/>
                  </a:lnTo>
                  <a:lnTo>
                    <a:pt x="513" y="324"/>
                  </a:lnTo>
                  <a:lnTo>
                    <a:pt x="519" y="320"/>
                  </a:lnTo>
                  <a:lnTo>
                    <a:pt x="524" y="314"/>
                  </a:lnTo>
                  <a:lnTo>
                    <a:pt x="527" y="310"/>
                  </a:lnTo>
                  <a:lnTo>
                    <a:pt x="531" y="304"/>
                  </a:lnTo>
                  <a:lnTo>
                    <a:pt x="531" y="303"/>
                  </a:lnTo>
                  <a:close/>
                  <a:moveTo>
                    <a:pt x="266" y="15"/>
                  </a:moveTo>
                  <a:lnTo>
                    <a:pt x="266" y="15"/>
                  </a:lnTo>
                  <a:lnTo>
                    <a:pt x="269" y="15"/>
                  </a:lnTo>
                  <a:lnTo>
                    <a:pt x="273" y="17"/>
                  </a:lnTo>
                  <a:lnTo>
                    <a:pt x="275" y="21"/>
                  </a:lnTo>
                  <a:lnTo>
                    <a:pt x="275" y="24"/>
                  </a:lnTo>
                  <a:lnTo>
                    <a:pt x="275" y="24"/>
                  </a:lnTo>
                  <a:lnTo>
                    <a:pt x="275" y="27"/>
                  </a:lnTo>
                  <a:lnTo>
                    <a:pt x="273" y="30"/>
                  </a:lnTo>
                  <a:lnTo>
                    <a:pt x="269" y="33"/>
                  </a:lnTo>
                  <a:lnTo>
                    <a:pt x="266" y="34"/>
                  </a:lnTo>
                  <a:lnTo>
                    <a:pt x="266" y="34"/>
                  </a:lnTo>
                  <a:lnTo>
                    <a:pt x="262" y="33"/>
                  </a:lnTo>
                  <a:lnTo>
                    <a:pt x="260" y="30"/>
                  </a:lnTo>
                  <a:lnTo>
                    <a:pt x="257" y="27"/>
                  </a:lnTo>
                  <a:lnTo>
                    <a:pt x="256" y="24"/>
                  </a:lnTo>
                  <a:lnTo>
                    <a:pt x="256" y="24"/>
                  </a:lnTo>
                  <a:lnTo>
                    <a:pt x="257" y="21"/>
                  </a:lnTo>
                  <a:lnTo>
                    <a:pt x="260" y="17"/>
                  </a:lnTo>
                  <a:lnTo>
                    <a:pt x="262" y="15"/>
                  </a:lnTo>
                  <a:lnTo>
                    <a:pt x="266" y="15"/>
                  </a:lnTo>
                  <a:lnTo>
                    <a:pt x="266" y="15"/>
                  </a:lnTo>
                  <a:close/>
                  <a:moveTo>
                    <a:pt x="134" y="325"/>
                  </a:moveTo>
                  <a:lnTo>
                    <a:pt x="51" y="325"/>
                  </a:lnTo>
                  <a:lnTo>
                    <a:pt x="51" y="325"/>
                  </a:lnTo>
                  <a:lnTo>
                    <a:pt x="41" y="322"/>
                  </a:lnTo>
                  <a:lnTo>
                    <a:pt x="34" y="318"/>
                  </a:lnTo>
                  <a:lnTo>
                    <a:pt x="26" y="313"/>
                  </a:lnTo>
                  <a:lnTo>
                    <a:pt x="21" y="308"/>
                  </a:lnTo>
                  <a:lnTo>
                    <a:pt x="166" y="308"/>
                  </a:lnTo>
                  <a:lnTo>
                    <a:pt x="166" y="308"/>
                  </a:lnTo>
                  <a:lnTo>
                    <a:pt x="159" y="313"/>
                  </a:lnTo>
                  <a:lnTo>
                    <a:pt x="152" y="318"/>
                  </a:lnTo>
                  <a:lnTo>
                    <a:pt x="144" y="322"/>
                  </a:lnTo>
                  <a:lnTo>
                    <a:pt x="134" y="325"/>
                  </a:lnTo>
                  <a:lnTo>
                    <a:pt x="134" y="325"/>
                  </a:lnTo>
                  <a:close/>
                  <a:moveTo>
                    <a:pt x="19" y="294"/>
                  </a:moveTo>
                  <a:lnTo>
                    <a:pt x="93" y="114"/>
                  </a:lnTo>
                  <a:lnTo>
                    <a:pt x="167" y="294"/>
                  </a:lnTo>
                  <a:lnTo>
                    <a:pt x="19" y="294"/>
                  </a:lnTo>
                  <a:close/>
                  <a:moveTo>
                    <a:pt x="270" y="217"/>
                  </a:moveTo>
                  <a:lnTo>
                    <a:pt x="270" y="217"/>
                  </a:lnTo>
                  <a:lnTo>
                    <a:pt x="273" y="227"/>
                  </a:lnTo>
                  <a:lnTo>
                    <a:pt x="275" y="237"/>
                  </a:lnTo>
                  <a:lnTo>
                    <a:pt x="276" y="245"/>
                  </a:lnTo>
                  <a:lnTo>
                    <a:pt x="276" y="255"/>
                  </a:lnTo>
                  <a:lnTo>
                    <a:pt x="276" y="265"/>
                  </a:lnTo>
                  <a:lnTo>
                    <a:pt x="275" y="274"/>
                  </a:lnTo>
                  <a:lnTo>
                    <a:pt x="273" y="283"/>
                  </a:lnTo>
                  <a:lnTo>
                    <a:pt x="270" y="293"/>
                  </a:lnTo>
                  <a:lnTo>
                    <a:pt x="262" y="293"/>
                  </a:lnTo>
                  <a:lnTo>
                    <a:pt x="262" y="293"/>
                  </a:lnTo>
                  <a:lnTo>
                    <a:pt x="259" y="283"/>
                  </a:lnTo>
                  <a:lnTo>
                    <a:pt x="256" y="274"/>
                  </a:lnTo>
                  <a:lnTo>
                    <a:pt x="255" y="265"/>
                  </a:lnTo>
                  <a:lnTo>
                    <a:pt x="255" y="255"/>
                  </a:lnTo>
                  <a:lnTo>
                    <a:pt x="255" y="245"/>
                  </a:lnTo>
                  <a:lnTo>
                    <a:pt x="256" y="237"/>
                  </a:lnTo>
                  <a:lnTo>
                    <a:pt x="259" y="227"/>
                  </a:lnTo>
                  <a:lnTo>
                    <a:pt x="262" y="217"/>
                  </a:lnTo>
                  <a:lnTo>
                    <a:pt x="270" y="217"/>
                  </a:lnTo>
                  <a:close/>
                  <a:moveTo>
                    <a:pt x="331" y="453"/>
                  </a:moveTo>
                  <a:lnTo>
                    <a:pt x="200" y="453"/>
                  </a:lnTo>
                  <a:lnTo>
                    <a:pt x="200" y="443"/>
                  </a:lnTo>
                  <a:lnTo>
                    <a:pt x="331" y="443"/>
                  </a:lnTo>
                  <a:lnTo>
                    <a:pt x="331" y="453"/>
                  </a:lnTo>
                  <a:close/>
                  <a:moveTo>
                    <a:pt x="207" y="429"/>
                  </a:moveTo>
                  <a:lnTo>
                    <a:pt x="207" y="406"/>
                  </a:lnTo>
                  <a:lnTo>
                    <a:pt x="326" y="406"/>
                  </a:lnTo>
                  <a:lnTo>
                    <a:pt x="326" y="429"/>
                  </a:lnTo>
                  <a:lnTo>
                    <a:pt x="207" y="429"/>
                  </a:lnTo>
                  <a:close/>
                  <a:moveTo>
                    <a:pt x="296" y="391"/>
                  </a:moveTo>
                  <a:lnTo>
                    <a:pt x="235" y="391"/>
                  </a:lnTo>
                  <a:lnTo>
                    <a:pt x="235" y="391"/>
                  </a:lnTo>
                  <a:lnTo>
                    <a:pt x="241" y="386"/>
                  </a:lnTo>
                  <a:lnTo>
                    <a:pt x="248" y="380"/>
                  </a:lnTo>
                  <a:lnTo>
                    <a:pt x="252" y="375"/>
                  </a:lnTo>
                  <a:lnTo>
                    <a:pt x="256" y="368"/>
                  </a:lnTo>
                  <a:lnTo>
                    <a:pt x="260" y="362"/>
                  </a:lnTo>
                  <a:lnTo>
                    <a:pt x="262" y="355"/>
                  </a:lnTo>
                  <a:lnTo>
                    <a:pt x="263" y="348"/>
                  </a:lnTo>
                  <a:lnTo>
                    <a:pt x="263" y="341"/>
                  </a:lnTo>
                  <a:lnTo>
                    <a:pt x="263" y="307"/>
                  </a:lnTo>
                  <a:lnTo>
                    <a:pt x="268" y="307"/>
                  </a:lnTo>
                  <a:lnTo>
                    <a:pt x="268" y="341"/>
                  </a:lnTo>
                  <a:lnTo>
                    <a:pt x="268" y="341"/>
                  </a:lnTo>
                  <a:lnTo>
                    <a:pt x="269" y="348"/>
                  </a:lnTo>
                  <a:lnTo>
                    <a:pt x="269" y="354"/>
                  </a:lnTo>
                  <a:lnTo>
                    <a:pt x="272" y="362"/>
                  </a:lnTo>
                  <a:lnTo>
                    <a:pt x="274" y="368"/>
                  </a:lnTo>
                  <a:lnTo>
                    <a:pt x="278" y="375"/>
                  </a:lnTo>
                  <a:lnTo>
                    <a:pt x="282" y="380"/>
                  </a:lnTo>
                  <a:lnTo>
                    <a:pt x="289" y="386"/>
                  </a:lnTo>
                  <a:lnTo>
                    <a:pt x="296" y="391"/>
                  </a:lnTo>
                  <a:lnTo>
                    <a:pt x="296" y="391"/>
                  </a:lnTo>
                  <a:close/>
                  <a:moveTo>
                    <a:pt x="268" y="203"/>
                  </a:moveTo>
                  <a:lnTo>
                    <a:pt x="263" y="203"/>
                  </a:lnTo>
                  <a:lnTo>
                    <a:pt x="263" y="53"/>
                  </a:lnTo>
                  <a:lnTo>
                    <a:pt x="263" y="53"/>
                  </a:lnTo>
                  <a:lnTo>
                    <a:pt x="266" y="53"/>
                  </a:lnTo>
                  <a:lnTo>
                    <a:pt x="266" y="53"/>
                  </a:lnTo>
                  <a:lnTo>
                    <a:pt x="268" y="53"/>
                  </a:lnTo>
                  <a:lnTo>
                    <a:pt x="268" y="203"/>
                  </a:lnTo>
                  <a:close/>
                  <a:moveTo>
                    <a:pt x="512" y="294"/>
                  </a:moveTo>
                  <a:lnTo>
                    <a:pt x="364" y="294"/>
                  </a:lnTo>
                  <a:lnTo>
                    <a:pt x="439" y="114"/>
                  </a:lnTo>
                  <a:lnTo>
                    <a:pt x="512" y="294"/>
                  </a:lnTo>
                  <a:close/>
                  <a:moveTo>
                    <a:pt x="480" y="325"/>
                  </a:moveTo>
                  <a:lnTo>
                    <a:pt x="397" y="325"/>
                  </a:lnTo>
                  <a:lnTo>
                    <a:pt x="397" y="325"/>
                  </a:lnTo>
                  <a:lnTo>
                    <a:pt x="387" y="322"/>
                  </a:lnTo>
                  <a:lnTo>
                    <a:pt x="380" y="318"/>
                  </a:lnTo>
                  <a:lnTo>
                    <a:pt x="372" y="313"/>
                  </a:lnTo>
                  <a:lnTo>
                    <a:pt x="367" y="308"/>
                  </a:lnTo>
                  <a:lnTo>
                    <a:pt x="511" y="308"/>
                  </a:lnTo>
                  <a:lnTo>
                    <a:pt x="511" y="308"/>
                  </a:lnTo>
                  <a:lnTo>
                    <a:pt x="505" y="313"/>
                  </a:lnTo>
                  <a:lnTo>
                    <a:pt x="497" y="318"/>
                  </a:lnTo>
                  <a:lnTo>
                    <a:pt x="490" y="322"/>
                  </a:lnTo>
                  <a:lnTo>
                    <a:pt x="480" y="325"/>
                  </a:lnTo>
                  <a:lnTo>
                    <a:pt x="480" y="32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4" name="Oval 43"/>
            <p:cNvSpPr/>
            <p:nvPr/>
          </p:nvSpPr>
          <p:spPr>
            <a:xfrm>
              <a:off x="4959358" y="2043755"/>
              <a:ext cx="317492" cy="317492"/>
            </a:xfrm>
            <a:prstGeom prst="ellipse">
              <a:avLst/>
            </a:prstGeom>
            <a:solidFill>
              <a:srgbClr val="0F74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5" name="Group 96"/>
            <p:cNvGrpSpPr/>
            <p:nvPr/>
          </p:nvGrpSpPr>
          <p:grpSpPr>
            <a:xfrm>
              <a:off x="5029755" y="2114338"/>
              <a:ext cx="176698" cy="176327"/>
              <a:chOff x="5138738" y="4373563"/>
              <a:chExt cx="755650" cy="754063"/>
            </a:xfrm>
            <a:solidFill>
              <a:schemeClr val="bg1"/>
            </a:solidFill>
          </p:grpSpPr>
          <p:sp>
            <p:nvSpPr>
              <p:cNvPr id="47" name="Freeform 97"/>
              <p:cNvSpPr>
                <a:spLocks noEditPoints="1"/>
              </p:cNvSpPr>
              <p:nvPr/>
            </p:nvSpPr>
            <p:spPr bwMode="auto">
              <a:xfrm>
                <a:off x="5138738" y="4373563"/>
                <a:ext cx="755650" cy="754063"/>
              </a:xfrm>
              <a:custGeom>
                <a:avLst/>
                <a:gdLst>
                  <a:gd name="T0" fmla="*/ 214 w 476"/>
                  <a:gd name="T1" fmla="*/ 1 h 475"/>
                  <a:gd name="T2" fmla="*/ 146 w 476"/>
                  <a:gd name="T3" fmla="*/ 20 h 475"/>
                  <a:gd name="T4" fmla="*/ 87 w 476"/>
                  <a:gd name="T5" fmla="*/ 55 h 475"/>
                  <a:gd name="T6" fmla="*/ 41 w 476"/>
                  <a:gd name="T7" fmla="*/ 105 h 475"/>
                  <a:gd name="T8" fmla="*/ 11 w 476"/>
                  <a:gd name="T9" fmla="*/ 167 h 475"/>
                  <a:gd name="T10" fmla="*/ 0 w 476"/>
                  <a:gd name="T11" fmla="*/ 238 h 475"/>
                  <a:gd name="T12" fmla="*/ 6 w 476"/>
                  <a:gd name="T13" fmla="*/ 286 h 475"/>
                  <a:gd name="T14" fmla="*/ 30 w 476"/>
                  <a:gd name="T15" fmla="*/ 351 h 475"/>
                  <a:gd name="T16" fmla="*/ 71 w 476"/>
                  <a:gd name="T17" fmla="*/ 406 h 475"/>
                  <a:gd name="T18" fmla="*/ 125 w 476"/>
                  <a:gd name="T19" fmla="*/ 447 h 475"/>
                  <a:gd name="T20" fmla="*/ 190 w 476"/>
                  <a:gd name="T21" fmla="*/ 471 h 475"/>
                  <a:gd name="T22" fmla="*/ 238 w 476"/>
                  <a:gd name="T23" fmla="*/ 475 h 475"/>
                  <a:gd name="T24" fmla="*/ 309 w 476"/>
                  <a:gd name="T25" fmla="*/ 464 h 475"/>
                  <a:gd name="T26" fmla="*/ 371 w 476"/>
                  <a:gd name="T27" fmla="*/ 435 h 475"/>
                  <a:gd name="T28" fmla="*/ 422 w 476"/>
                  <a:gd name="T29" fmla="*/ 389 h 475"/>
                  <a:gd name="T30" fmla="*/ 457 w 476"/>
                  <a:gd name="T31" fmla="*/ 331 h 475"/>
                  <a:gd name="T32" fmla="*/ 474 w 476"/>
                  <a:gd name="T33" fmla="*/ 263 h 475"/>
                  <a:gd name="T34" fmla="*/ 474 w 476"/>
                  <a:gd name="T35" fmla="*/ 214 h 475"/>
                  <a:gd name="T36" fmla="*/ 457 w 476"/>
                  <a:gd name="T37" fmla="*/ 146 h 475"/>
                  <a:gd name="T38" fmla="*/ 422 w 476"/>
                  <a:gd name="T39" fmla="*/ 86 h 475"/>
                  <a:gd name="T40" fmla="*/ 371 w 476"/>
                  <a:gd name="T41" fmla="*/ 41 h 475"/>
                  <a:gd name="T42" fmla="*/ 309 w 476"/>
                  <a:gd name="T43" fmla="*/ 11 h 475"/>
                  <a:gd name="T44" fmla="*/ 238 w 476"/>
                  <a:gd name="T45" fmla="*/ 0 h 475"/>
                  <a:gd name="T46" fmla="*/ 238 w 476"/>
                  <a:gd name="T47" fmla="*/ 461 h 475"/>
                  <a:gd name="T48" fmla="*/ 172 w 476"/>
                  <a:gd name="T49" fmla="*/ 452 h 475"/>
                  <a:gd name="T50" fmla="*/ 114 w 476"/>
                  <a:gd name="T51" fmla="*/ 423 h 475"/>
                  <a:gd name="T52" fmla="*/ 66 w 476"/>
                  <a:gd name="T53" fmla="*/ 380 h 475"/>
                  <a:gd name="T54" fmla="*/ 33 w 476"/>
                  <a:gd name="T55" fmla="*/ 325 h 475"/>
                  <a:gd name="T56" fmla="*/ 15 w 476"/>
                  <a:gd name="T57" fmla="*/ 260 h 475"/>
                  <a:gd name="T58" fmla="*/ 15 w 476"/>
                  <a:gd name="T59" fmla="*/ 215 h 475"/>
                  <a:gd name="T60" fmla="*/ 33 w 476"/>
                  <a:gd name="T61" fmla="*/ 151 h 475"/>
                  <a:gd name="T62" fmla="*/ 66 w 476"/>
                  <a:gd name="T63" fmla="*/ 96 h 475"/>
                  <a:gd name="T64" fmla="*/ 114 w 476"/>
                  <a:gd name="T65" fmla="*/ 53 h 475"/>
                  <a:gd name="T66" fmla="*/ 172 w 476"/>
                  <a:gd name="T67" fmla="*/ 25 h 475"/>
                  <a:gd name="T68" fmla="*/ 238 w 476"/>
                  <a:gd name="T69" fmla="*/ 14 h 475"/>
                  <a:gd name="T70" fmla="*/ 283 w 476"/>
                  <a:gd name="T71" fmla="*/ 20 h 475"/>
                  <a:gd name="T72" fmla="*/ 345 w 476"/>
                  <a:gd name="T73" fmla="*/ 41 h 475"/>
                  <a:gd name="T74" fmla="*/ 396 w 476"/>
                  <a:gd name="T75" fmla="*/ 80 h 475"/>
                  <a:gd name="T76" fmla="*/ 435 w 476"/>
                  <a:gd name="T77" fmla="*/ 132 h 475"/>
                  <a:gd name="T78" fmla="*/ 457 w 476"/>
                  <a:gd name="T79" fmla="*/ 193 h 475"/>
                  <a:gd name="T80" fmla="*/ 462 w 476"/>
                  <a:gd name="T81" fmla="*/ 238 h 475"/>
                  <a:gd name="T82" fmla="*/ 452 w 476"/>
                  <a:gd name="T83" fmla="*/ 305 h 475"/>
                  <a:gd name="T84" fmla="*/ 424 w 476"/>
                  <a:gd name="T85" fmla="*/ 363 h 475"/>
                  <a:gd name="T86" fmla="*/ 381 w 476"/>
                  <a:gd name="T87" fmla="*/ 410 h 475"/>
                  <a:gd name="T88" fmla="*/ 325 w 476"/>
                  <a:gd name="T89" fmla="*/ 444 h 475"/>
                  <a:gd name="T90" fmla="*/ 261 w 476"/>
                  <a:gd name="T91" fmla="*/ 46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6" h="475">
                    <a:moveTo>
                      <a:pt x="238" y="0"/>
                    </a:moveTo>
                    <a:lnTo>
                      <a:pt x="238" y="0"/>
                    </a:lnTo>
                    <a:lnTo>
                      <a:pt x="214" y="1"/>
                    </a:lnTo>
                    <a:lnTo>
                      <a:pt x="190" y="5"/>
                    </a:lnTo>
                    <a:lnTo>
                      <a:pt x="168" y="11"/>
                    </a:lnTo>
                    <a:lnTo>
                      <a:pt x="146" y="20"/>
                    </a:lnTo>
                    <a:lnTo>
                      <a:pt x="125" y="29"/>
                    </a:lnTo>
                    <a:lnTo>
                      <a:pt x="105" y="41"/>
                    </a:lnTo>
                    <a:lnTo>
                      <a:pt x="87" y="55"/>
                    </a:lnTo>
                    <a:lnTo>
                      <a:pt x="71" y="70"/>
                    </a:lnTo>
                    <a:lnTo>
                      <a:pt x="54" y="86"/>
                    </a:lnTo>
                    <a:lnTo>
                      <a:pt x="41" y="105"/>
                    </a:lnTo>
                    <a:lnTo>
                      <a:pt x="30" y="125"/>
                    </a:lnTo>
                    <a:lnTo>
                      <a:pt x="19" y="146"/>
                    </a:lnTo>
                    <a:lnTo>
                      <a:pt x="11" y="167"/>
                    </a:lnTo>
                    <a:lnTo>
                      <a:pt x="6" y="190"/>
                    </a:lnTo>
                    <a:lnTo>
                      <a:pt x="1" y="214"/>
                    </a:lnTo>
                    <a:lnTo>
                      <a:pt x="0" y="238"/>
                    </a:lnTo>
                    <a:lnTo>
                      <a:pt x="0" y="238"/>
                    </a:lnTo>
                    <a:lnTo>
                      <a:pt x="1" y="263"/>
                    </a:lnTo>
                    <a:lnTo>
                      <a:pt x="6" y="286"/>
                    </a:lnTo>
                    <a:lnTo>
                      <a:pt x="11" y="309"/>
                    </a:lnTo>
                    <a:lnTo>
                      <a:pt x="19" y="331"/>
                    </a:lnTo>
                    <a:lnTo>
                      <a:pt x="30" y="351"/>
                    </a:lnTo>
                    <a:lnTo>
                      <a:pt x="41" y="371"/>
                    </a:lnTo>
                    <a:lnTo>
                      <a:pt x="54" y="389"/>
                    </a:lnTo>
                    <a:lnTo>
                      <a:pt x="71" y="406"/>
                    </a:lnTo>
                    <a:lnTo>
                      <a:pt x="87" y="421"/>
                    </a:lnTo>
                    <a:lnTo>
                      <a:pt x="105" y="435"/>
                    </a:lnTo>
                    <a:lnTo>
                      <a:pt x="125" y="447"/>
                    </a:lnTo>
                    <a:lnTo>
                      <a:pt x="146" y="457"/>
                    </a:lnTo>
                    <a:lnTo>
                      <a:pt x="168" y="464"/>
                    </a:lnTo>
                    <a:lnTo>
                      <a:pt x="190" y="471"/>
                    </a:lnTo>
                    <a:lnTo>
                      <a:pt x="214" y="474"/>
                    </a:lnTo>
                    <a:lnTo>
                      <a:pt x="238" y="475"/>
                    </a:lnTo>
                    <a:lnTo>
                      <a:pt x="238" y="475"/>
                    </a:lnTo>
                    <a:lnTo>
                      <a:pt x="263" y="474"/>
                    </a:lnTo>
                    <a:lnTo>
                      <a:pt x="285" y="471"/>
                    </a:lnTo>
                    <a:lnTo>
                      <a:pt x="309" y="464"/>
                    </a:lnTo>
                    <a:lnTo>
                      <a:pt x="331" y="457"/>
                    </a:lnTo>
                    <a:lnTo>
                      <a:pt x="351" y="447"/>
                    </a:lnTo>
                    <a:lnTo>
                      <a:pt x="371" y="435"/>
                    </a:lnTo>
                    <a:lnTo>
                      <a:pt x="389" y="421"/>
                    </a:lnTo>
                    <a:lnTo>
                      <a:pt x="406" y="406"/>
                    </a:lnTo>
                    <a:lnTo>
                      <a:pt x="422" y="389"/>
                    </a:lnTo>
                    <a:lnTo>
                      <a:pt x="436" y="371"/>
                    </a:lnTo>
                    <a:lnTo>
                      <a:pt x="447" y="351"/>
                    </a:lnTo>
                    <a:lnTo>
                      <a:pt x="457" y="331"/>
                    </a:lnTo>
                    <a:lnTo>
                      <a:pt x="465" y="309"/>
                    </a:lnTo>
                    <a:lnTo>
                      <a:pt x="471" y="286"/>
                    </a:lnTo>
                    <a:lnTo>
                      <a:pt x="474" y="263"/>
                    </a:lnTo>
                    <a:lnTo>
                      <a:pt x="476" y="238"/>
                    </a:lnTo>
                    <a:lnTo>
                      <a:pt x="476" y="238"/>
                    </a:lnTo>
                    <a:lnTo>
                      <a:pt x="474" y="214"/>
                    </a:lnTo>
                    <a:lnTo>
                      <a:pt x="471" y="190"/>
                    </a:lnTo>
                    <a:lnTo>
                      <a:pt x="465" y="167"/>
                    </a:lnTo>
                    <a:lnTo>
                      <a:pt x="457" y="146"/>
                    </a:lnTo>
                    <a:lnTo>
                      <a:pt x="447" y="125"/>
                    </a:lnTo>
                    <a:lnTo>
                      <a:pt x="436" y="105"/>
                    </a:lnTo>
                    <a:lnTo>
                      <a:pt x="422" y="86"/>
                    </a:lnTo>
                    <a:lnTo>
                      <a:pt x="406" y="70"/>
                    </a:lnTo>
                    <a:lnTo>
                      <a:pt x="389" y="55"/>
                    </a:lnTo>
                    <a:lnTo>
                      <a:pt x="371" y="41"/>
                    </a:lnTo>
                    <a:lnTo>
                      <a:pt x="351" y="29"/>
                    </a:lnTo>
                    <a:lnTo>
                      <a:pt x="331" y="20"/>
                    </a:lnTo>
                    <a:lnTo>
                      <a:pt x="309" y="11"/>
                    </a:lnTo>
                    <a:lnTo>
                      <a:pt x="285" y="5"/>
                    </a:lnTo>
                    <a:lnTo>
                      <a:pt x="263" y="1"/>
                    </a:lnTo>
                    <a:lnTo>
                      <a:pt x="238" y="0"/>
                    </a:lnTo>
                    <a:lnTo>
                      <a:pt x="238" y="0"/>
                    </a:lnTo>
                    <a:close/>
                    <a:moveTo>
                      <a:pt x="238" y="461"/>
                    </a:moveTo>
                    <a:lnTo>
                      <a:pt x="238" y="461"/>
                    </a:lnTo>
                    <a:lnTo>
                      <a:pt x="215" y="460"/>
                    </a:lnTo>
                    <a:lnTo>
                      <a:pt x="194" y="457"/>
                    </a:lnTo>
                    <a:lnTo>
                      <a:pt x="172" y="452"/>
                    </a:lnTo>
                    <a:lnTo>
                      <a:pt x="152" y="444"/>
                    </a:lnTo>
                    <a:lnTo>
                      <a:pt x="132" y="434"/>
                    </a:lnTo>
                    <a:lnTo>
                      <a:pt x="114" y="423"/>
                    </a:lnTo>
                    <a:lnTo>
                      <a:pt x="96" y="410"/>
                    </a:lnTo>
                    <a:lnTo>
                      <a:pt x="80" y="396"/>
                    </a:lnTo>
                    <a:lnTo>
                      <a:pt x="66" y="380"/>
                    </a:lnTo>
                    <a:lnTo>
                      <a:pt x="53" y="363"/>
                    </a:lnTo>
                    <a:lnTo>
                      <a:pt x="41" y="345"/>
                    </a:lnTo>
                    <a:lnTo>
                      <a:pt x="33" y="325"/>
                    </a:lnTo>
                    <a:lnTo>
                      <a:pt x="25" y="305"/>
                    </a:lnTo>
                    <a:lnTo>
                      <a:pt x="19" y="283"/>
                    </a:lnTo>
                    <a:lnTo>
                      <a:pt x="15" y="260"/>
                    </a:lnTo>
                    <a:lnTo>
                      <a:pt x="14" y="238"/>
                    </a:lnTo>
                    <a:lnTo>
                      <a:pt x="14" y="238"/>
                    </a:lnTo>
                    <a:lnTo>
                      <a:pt x="15" y="215"/>
                    </a:lnTo>
                    <a:lnTo>
                      <a:pt x="19" y="193"/>
                    </a:lnTo>
                    <a:lnTo>
                      <a:pt x="25" y="172"/>
                    </a:lnTo>
                    <a:lnTo>
                      <a:pt x="33" y="151"/>
                    </a:lnTo>
                    <a:lnTo>
                      <a:pt x="41" y="132"/>
                    </a:lnTo>
                    <a:lnTo>
                      <a:pt x="53" y="113"/>
                    </a:lnTo>
                    <a:lnTo>
                      <a:pt x="66" y="96"/>
                    </a:lnTo>
                    <a:lnTo>
                      <a:pt x="80" y="80"/>
                    </a:lnTo>
                    <a:lnTo>
                      <a:pt x="96" y="66"/>
                    </a:lnTo>
                    <a:lnTo>
                      <a:pt x="114" y="53"/>
                    </a:lnTo>
                    <a:lnTo>
                      <a:pt x="132" y="41"/>
                    </a:lnTo>
                    <a:lnTo>
                      <a:pt x="152" y="32"/>
                    </a:lnTo>
                    <a:lnTo>
                      <a:pt x="172" y="25"/>
                    </a:lnTo>
                    <a:lnTo>
                      <a:pt x="194" y="20"/>
                    </a:lnTo>
                    <a:lnTo>
                      <a:pt x="215" y="15"/>
                    </a:lnTo>
                    <a:lnTo>
                      <a:pt x="238" y="14"/>
                    </a:lnTo>
                    <a:lnTo>
                      <a:pt x="238" y="14"/>
                    </a:lnTo>
                    <a:lnTo>
                      <a:pt x="261" y="15"/>
                    </a:lnTo>
                    <a:lnTo>
                      <a:pt x="283" y="20"/>
                    </a:lnTo>
                    <a:lnTo>
                      <a:pt x="305" y="25"/>
                    </a:lnTo>
                    <a:lnTo>
                      <a:pt x="325" y="32"/>
                    </a:lnTo>
                    <a:lnTo>
                      <a:pt x="345" y="41"/>
                    </a:lnTo>
                    <a:lnTo>
                      <a:pt x="363" y="53"/>
                    </a:lnTo>
                    <a:lnTo>
                      <a:pt x="381" y="66"/>
                    </a:lnTo>
                    <a:lnTo>
                      <a:pt x="396" y="80"/>
                    </a:lnTo>
                    <a:lnTo>
                      <a:pt x="411" y="96"/>
                    </a:lnTo>
                    <a:lnTo>
                      <a:pt x="424" y="113"/>
                    </a:lnTo>
                    <a:lnTo>
                      <a:pt x="435" y="132"/>
                    </a:lnTo>
                    <a:lnTo>
                      <a:pt x="444" y="151"/>
                    </a:lnTo>
                    <a:lnTo>
                      <a:pt x="452" y="172"/>
                    </a:lnTo>
                    <a:lnTo>
                      <a:pt x="457" y="193"/>
                    </a:lnTo>
                    <a:lnTo>
                      <a:pt x="460" y="215"/>
                    </a:lnTo>
                    <a:lnTo>
                      <a:pt x="462" y="238"/>
                    </a:lnTo>
                    <a:lnTo>
                      <a:pt x="462" y="238"/>
                    </a:lnTo>
                    <a:lnTo>
                      <a:pt x="460" y="260"/>
                    </a:lnTo>
                    <a:lnTo>
                      <a:pt x="457" y="283"/>
                    </a:lnTo>
                    <a:lnTo>
                      <a:pt x="452" y="305"/>
                    </a:lnTo>
                    <a:lnTo>
                      <a:pt x="444" y="325"/>
                    </a:lnTo>
                    <a:lnTo>
                      <a:pt x="435" y="345"/>
                    </a:lnTo>
                    <a:lnTo>
                      <a:pt x="424" y="363"/>
                    </a:lnTo>
                    <a:lnTo>
                      <a:pt x="411" y="380"/>
                    </a:lnTo>
                    <a:lnTo>
                      <a:pt x="396" y="396"/>
                    </a:lnTo>
                    <a:lnTo>
                      <a:pt x="381" y="410"/>
                    </a:lnTo>
                    <a:lnTo>
                      <a:pt x="363" y="423"/>
                    </a:lnTo>
                    <a:lnTo>
                      <a:pt x="345" y="434"/>
                    </a:lnTo>
                    <a:lnTo>
                      <a:pt x="325" y="444"/>
                    </a:lnTo>
                    <a:lnTo>
                      <a:pt x="305" y="452"/>
                    </a:lnTo>
                    <a:lnTo>
                      <a:pt x="283" y="457"/>
                    </a:lnTo>
                    <a:lnTo>
                      <a:pt x="261" y="460"/>
                    </a:lnTo>
                    <a:lnTo>
                      <a:pt x="238" y="461"/>
                    </a:lnTo>
                    <a:lnTo>
                      <a:pt x="238" y="461"/>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48" name="Freeform 98"/>
              <p:cNvSpPr>
                <a:spLocks noEditPoints="1"/>
              </p:cNvSpPr>
              <p:nvPr/>
            </p:nvSpPr>
            <p:spPr bwMode="auto">
              <a:xfrm>
                <a:off x="5189538" y="4422775"/>
                <a:ext cx="654050" cy="655638"/>
              </a:xfrm>
              <a:custGeom>
                <a:avLst/>
                <a:gdLst>
                  <a:gd name="T0" fmla="*/ 185 w 412"/>
                  <a:gd name="T1" fmla="*/ 1 h 413"/>
                  <a:gd name="T2" fmla="*/ 126 w 412"/>
                  <a:gd name="T3" fmla="*/ 17 h 413"/>
                  <a:gd name="T4" fmla="*/ 75 w 412"/>
                  <a:gd name="T5" fmla="*/ 48 h 413"/>
                  <a:gd name="T6" fmla="*/ 35 w 412"/>
                  <a:gd name="T7" fmla="*/ 92 h 413"/>
                  <a:gd name="T8" fmla="*/ 9 w 412"/>
                  <a:gd name="T9" fmla="*/ 146 h 413"/>
                  <a:gd name="T10" fmla="*/ 0 w 412"/>
                  <a:gd name="T11" fmla="*/ 207 h 413"/>
                  <a:gd name="T12" fmla="*/ 4 w 412"/>
                  <a:gd name="T13" fmla="*/ 249 h 413"/>
                  <a:gd name="T14" fmla="*/ 25 w 412"/>
                  <a:gd name="T15" fmla="*/ 305 h 413"/>
                  <a:gd name="T16" fmla="*/ 60 w 412"/>
                  <a:gd name="T17" fmla="*/ 352 h 413"/>
                  <a:gd name="T18" fmla="*/ 108 w 412"/>
                  <a:gd name="T19" fmla="*/ 388 h 413"/>
                  <a:gd name="T20" fmla="*/ 165 w 412"/>
                  <a:gd name="T21" fmla="*/ 409 h 413"/>
                  <a:gd name="T22" fmla="*/ 206 w 412"/>
                  <a:gd name="T23" fmla="*/ 413 h 413"/>
                  <a:gd name="T24" fmla="*/ 268 w 412"/>
                  <a:gd name="T25" fmla="*/ 404 h 413"/>
                  <a:gd name="T26" fmla="*/ 322 w 412"/>
                  <a:gd name="T27" fmla="*/ 378 h 413"/>
                  <a:gd name="T28" fmla="*/ 365 w 412"/>
                  <a:gd name="T29" fmla="*/ 338 h 413"/>
                  <a:gd name="T30" fmla="*/ 396 w 412"/>
                  <a:gd name="T31" fmla="*/ 288 h 413"/>
                  <a:gd name="T32" fmla="*/ 411 w 412"/>
                  <a:gd name="T33" fmla="*/ 228 h 413"/>
                  <a:gd name="T34" fmla="*/ 411 w 412"/>
                  <a:gd name="T35" fmla="*/ 186 h 413"/>
                  <a:gd name="T36" fmla="*/ 396 w 412"/>
                  <a:gd name="T37" fmla="*/ 127 h 413"/>
                  <a:gd name="T38" fmla="*/ 365 w 412"/>
                  <a:gd name="T39" fmla="*/ 76 h 413"/>
                  <a:gd name="T40" fmla="*/ 322 w 412"/>
                  <a:gd name="T41" fmla="*/ 36 h 413"/>
                  <a:gd name="T42" fmla="*/ 268 w 412"/>
                  <a:gd name="T43" fmla="*/ 10 h 413"/>
                  <a:gd name="T44" fmla="*/ 206 w 412"/>
                  <a:gd name="T45" fmla="*/ 0 h 413"/>
                  <a:gd name="T46" fmla="*/ 206 w 412"/>
                  <a:gd name="T47" fmla="*/ 399 h 413"/>
                  <a:gd name="T48" fmla="*/ 149 w 412"/>
                  <a:gd name="T49" fmla="*/ 390 h 413"/>
                  <a:gd name="T50" fmla="*/ 99 w 412"/>
                  <a:gd name="T51" fmla="*/ 367 h 413"/>
                  <a:gd name="T52" fmla="*/ 58 w 412"/>
                  <a:gd name="T53" fmla="*/ 329 h 413"/>
                  <a:gd name="T54" fmla="*/ 29 w 412"/>
                  <a:gd name="T55" fmla="*/ 281 h 413"/>
                  <a:gd name="T56" fmla="*/ 15 w 412"/>
                  <a:gd name="T57" fmla="*/ 226 h 413"/>
                  <a:gd name="T58" fmla="*/ 15 w 412"/>
                  <a:gd name="T59" fmla="*/ 187 h 413"/>
                  <a:gd name="T60" fmla="*/ 29 w 412"/>
                  <a:gd name="T61" fmla="*/ 132 h 413"/>
                  <a:gd name="T62" fmla="*/ 58 w 412"/>
                  <a:gd name="T63" fmla="*/ 85 h 413"/>
                  <a:gd name="T64" fmla="*/ 99 w 412"/>
                  <a:gd name="T65" fmla="*/ 48 h 413"/>
                  <a:gd name="T66" fmla="*/ 149 w 412"/>
                  <a:gd name="T67" fmla="*/ 24 h 413"/>
                  <a:gd name="T68" fmla="*/ 206 w 412"/>
                  <a:gd name="T69" fmla="*/ 16 h 413"/>
                  <a:gd name="T70" fmla="*/ 245 w 412"/>
                  <a:gd name="T71" fmla="*/ 19 h 413"/>
                  <a:gd name="T72" fmla="*/ 298 w 412"/>
                  <a:gd name="T73" fmla="*/ 38 h 413"/>
                  <a:gd name="T74" fmla="*/ 342 w 412"/>
                  <a:gd name="T75" fmla="*/ 72 h 413"/>
                  <a:gd name="T76" fmla="*/ 374 w 412"/>
                  <a:gd name="T77" fmla="*/ 116 h 413"/>
                  <a:gd name="T78" fmla="*/ 394 w 412"/>
                  <a:gd name="T79" fmla="*/ 169 h 413"/>
                  <a:gd name="T80" fmla="*/ 398 w 412"/>
                  <a:gd name="T81" fmla="*/ 207 h 413"/>
                  <a:gd name="T82" fmla="*/ 390 w 412"/>
                  <a:gd name="T83" fmla="*/ 264 h 413"/>
                  <a:gd name="T84" fmla="*/ 366 w 412"/>
                  <a:gd name="T85" fmla="*/ 315 h 413"/>
                  <a:gd name="T86" fmla="*/ 328 w 412"/>
                  <a:gd name="T87" fmla="*/ 355 h 413"/>
                  <a:gd name="T88" fmla="*/ 280 w 412"/>
                  <a:gd name="T89" fmla="*/ 384 h 413"/>
                  <a:gd name="T90" fmla="*/ 225 w 412"/>
                  <a:gd name="T91" fmla="*/ 39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413">
                    <a:moveTo>
                      <a:pt x="206" y="0"/>
                    </a:moveTo>
                    <a:lnTo>
                      <a:pt x="206" y="0"/>
                    </a:lnTo>
                    <a:lnTo>
                      <a:pt x="185" y="1"/>
                    </a:lnTo>
                    <a:lnTo>
                      <a:pt x="165" y="5"/>
                    </a:lnTo>
                    <a:lnTo>
                      <a:pt x="144" y="10"/>
                    </a:lnTo>
                    <a:lnTo>
                      <a:pt x="126" y="17"/>
                    </a:lnTo>
                    <a:lnTo>
                      <a:pt x="108" y="26"/>
                    </a:lnTo>
                    <a:lnTo>
                      <a:pt x="91" y="36"/>
                    </a:lnTo>
                    <a:lnTo>
                      <a:pt x="75" y="48"/>
                    </a:lnTo>
                    <a:lnTo>
                      <a:pt x="60" y="61"/>
                    </a:lnTo>
                    <a:lnTo>
                      <a:pt x="47" y="76"/>
                    </a:lnTo>
                    <a:lnTo>
                      <a:pt x="35" y="92"/>
                    </a:lnTo>
                    <a:lnTo>
                      <a:pt x="25" y="108"/>
                    </a:lnTo>
                    <a:lnTo>
                      <a:pt x="16" y="127"/>
                    </a:lnTo>
                    <a:lnTo>
                      <a:pt x="9" y="146"/>
                    </a:lnTo>
                    <a:lnTo>
                      <a:pt x="4" y="166"/>
                    </a:lnTo>
                    <a:lnTo>
                      <a:pt x="1" y="186"/>
                    </a:lnTo>
                    <a:lnTo>
                      <a:pt x="0" y="207"/>
                    </a:lnTo>
                    <a:lnTo>
                      <a:pt x="0" y="207"/>
                    </a:lnTo>
                    <a:lnTo>
                      <a:pt x="1" y="228"/>
                    </a:lnTo>
                    <a:lnTo>
                      <a:pt x="4" y="249"/>
                    </a:lnTo>
                    <a:lnTo>
                      <a:pt x="9" y="268"/>
                    </a:lnTo>
                    <a:lnTo>
                      <a:pt x="16" y="288"/>
                    </a:lnTo>
                    <a:lnTo>
                      <a:pt x="25" y="305"/>
                    </a:lnTo>
                    <a:lnTo>
                      <a:pt x="35" y="322"/>
                    </a:lnTo>
                    <a:lnTo>
                      <a:pt x="47" y="338"/>
                    </a:lnTo>
                    <a:lnTo>
                      <a:pt x="60" y="352"/>
                    </a:lnTo>
                    <a:lnTo>
                      <a:pt x="75" y="367"/>
                    </a:lnTo>
                    <a:lnTo>
                      <a:pt x="91" y="378"/>
                    </a:lnTo>
                    <a:lnTo>
                      <a:pt x="108" y="388"/>
                    </a:lnTo>
                    <a:lnTo>
                      <a:pt x="126" y="397"/>
                    </a:lnTo>
                    <a:lnTo>
                      <a:pt x="144" y="404"/>
                    </a:lnTo>
                    <a:lnTo>
                      <a:pt x="165" y="409"/>
                    </a:lnTo>
                    <a:lnTo>
                      <a:pt x="185" y="412"/>
                    </a:lnTo>
                    <a:lnTo>
                      <a:pt x="206" y="413"/>
                    </a:lnTo>
                    <a:lnTo>
                      <a:pt x="206" y="413"/>
                    </a:lnTo>
                    <a:lnTo>
                      <a:pt x="228" y="412"/>
                    </a:lnTo>
                    <a:lnTo>
                      <a:pt x="248" y="409"/>
                    </a:lnTo>
                    <a:lnTo>
                      <a:pt x="268" y="404"/>
                    </a:lnTo>
                    <a:lnTo>
                      <a:pt x="286" y="397"/>
                    </a:lnTo>
                    <a:lnTo>
                      <a:pt x="304" y="388"/>
                    </a:lnTo>
                    <a:lnTo>
                      <a:pt x="322" y="378"/>
                    </a:lnTo>
                    <a:lnTo>
                      <a:pt x="337" y="367"/>
                    </a:lnTo>
                    <a:lnTo>
                      <a:pt x="352" y="352"/>
                    </a:lnTo>
                    <a:lnTo>
                      <a:pt x="365" y="338"/>
                    </a:lnTo>
                    <a:lnTo>
                      <a:pt x="377" y="322"/>
                    </a:lnTo>
                    <a:lnTo>
                      <a:pt x="387" y="305"/>
                    </a:lnTo>
                    <a:lnTo>
                      <a:pt x="396" y="288"/>
                    </a:lnTo>
                    <a:lnTo>
                      <a:pt x="403" y="268"/>
                    </a:lnTo>
                    <a:lnTo>
                      <a:pt x="408" y="249"/>
                    </a:lnTo>
                    <a:lnTo>
                      <a:pt x="411" y="228"/>
                    </a:lnTo>
                    <a:lnTo>
                      <a:pt x="412" y="207"/>
                    </a:lnTo>
                    <a:lnTo>
                      <a:pt x="412" y="207"/>
                    </a:lnTo>
                    <a:lnTo>
                      <a:pt x="411" y="186"/>
                    </a:lnTo>
                    <a:lnTo>
                      <a:pt x="408" y="166"/>
                    </a:lnTo>
                    <a:lnTo>
                      <a:pt x="403" y="146"/>
                    </a:lnTo>
                    <a:lnTo>
                      <a:pt x="396" y="127"/>
                    </a:lnTo>
                    <a:lnTo>
                      <a:pt x="387" y="108"/>
                    </a:lnTo>
                    <a:lnTo>
                      <a:pt x="377" y="92"/>
                    </a:lnTo>
                    <a:lnTo>
                      <a:pt x="365" y="76"/>
                    </a:lnTo>
                    <a:lnTo>
                      <a:pt x="352" y="61"/>
                    </a:lnTo>
                    <a:lnTo>
                      <a:pt x="337" y="48"/>
                    </a:lnTo>
                    <a:lnTo>
                      <a:pt x="322" y="36"/>
                    </a:lnTo>
                    <a:lnTo>
                      <a:pt x="304" y="26"/>
                    </a:lnTo>
                    <a:lnTo>
                      <a:pt x="286" y="17"/>
                    </a:lnTo>
                    <a:lnTo>
                      <a:pt x="268" y="10"/>
                    </a:lnTo>
                    <a:lnTo>
                      <a:pt x="248" y="5"/>
                    </a:lnTo>
                    <a:lnTo>
                      <a:pt x="228" y="1"/>
                    </a:lnTo>
                    <a:lnTo>
                      <a:pt x="206" y="0"/>
                    </a:lnTo>
                    <a:lnTo>
                      <a:pt x="206" y="0"/>
                    </a:lnTo>
                    <a:close/>
                    <a:moveTo>
                      <a:pt x="206" y="399"/>
                    </a:moveTo>
                    <a:lnTo>
                      <a:pt x="206" y="399"/>
                    </a:lnTo>
                    <a:lnTo>
                      <a:pt x="187" y="398"/>
                    </a:lnTo>
                    <a:lnTo>
                      <a:pt x="167" y="395"/>
                    </a:lnTo>
                    <a:lnTo>
                      <a:pt x="149" y="390"/>
                    </a:lnTo>
                    <a:lnTo>
                      <a:pt x="131" y="384"/>
                    </a:lnTo>
                    <a:lnTo>
                      <a:pt x="114" y="376"/>
                    </a:lnTo>
                    <a:lnTo>
                      <a:pt x="99" y="367"/>
                    </a:lnTo>
                    <a:lnTo>
                      <a:pt x="84" y="355"/>
                    </a:lnTo>
                    <a:lnTo>
                      <a:pt x="71" y="343"/>
                    </a:lnTo>
                    <a:lnTo>
                      <a:pt x="58" y="329"/>
                    </a:lnTo>
                    <a:lnTo>
                      <a:pt x="47" y="315"/>
                    </a:lnTo>
                    <a:lnTo>
                      <a:pt x="37" y="298"/>
                    </a:lnTo>
                    <a:lnTo>
                      <a:pt x="29" y="281"/>
                    </a:lnTo>
                    <a:lnTo>
                      <a:pt x="22" y="264"/>
                    </a:lnTo>
                    <a:lnTo>
                      <a:pt x="18" y="246"/>
                    </a:lnTo>
                    <a:lnTo>
                      <a:pt x="15" y="226"/>
                    </a:lnTo>
                    <a:lnTo>
                      <a:pt x="14" y="207"/>
                    </a:lnTo>
                    <a:lnTo>
                      <a:pt x="14" y="207"/>
                    </a:lnTo>
                    <a:lnTo>
                      <a:pt x="15" y="187"/>
                    </a:lnTo>
                    <a:lnTo>
                      <a:pt x="18" y="169"/>
                    </a:lnTo>
                    <a:lnTo>
                      <a:pt x="22" y="151"/>
                    </a:lnTo>
                    <a:lnTo>
                      <a:pt x="29" y="132"/>
                    </a:lnTo>
                    <a:lnTo>
                      <a:pt x="37" y="116"/>
                    </a:lnTo>
                    <a:lnTo>
                      <a:pt x="47" y="100"/>
                    </a:lnTo>
                    <a:lnTo>
                      <a:pt x="58" y="85"/>
                    </a:lnTo>
                    <a:lnTo>
                      <a:pt x="71" y="72"/>
                    </a:lnTo>
                    <a:lnTo>
                      <a:pt x="84" y="59"/>
                    </a:lnTo>
                    <a:lnTo>
                      <a:pt x="99" y="48"/>
                    </a:lnTo>
                    <a:lnTo>
                      <a:pt x="114" y="38"/>
                    </a:lnTo>
                    <a:lnTo>
                      <a:pt x="131" y="31"/>
                    </a:lnTo>
                    <a:lnTo>
                      <a:pt x="149" y="24"/>
                    </a:lnTo>
                    <a:lnTo>
                      <a:pt x="167" y="19"/>
                    </a:lnTo>
                    <a:lnTo>
                      <a:pt x="187" y="16"/>
                    </a:lnTo>
                    <a:lnTo>
                      <a:pt x="206" y="16"/>
                    </a:lnTo>
                    <a:lnTo>
                      <a:pt x="206" y="16"/>
                    </a:lnTo>
                    <a:lnTo>
                      <a:pt x="225" y="16"/>
                    </a:lnTo>
                    <a:lnTo>
                      <a:pt x="245" y="19"/>
                    </a:lnTo>
                    <a:lnTo>
                      <a:pt x="263" y="24"/>
                    </a:lnTo>
                    <a:lnTo>
                      <a:pt x="280" y="31"/>
                    </a:lnTo>
                    <a:lnTo>
                      <a:pt x="298" y="38"/>
                    </a:lnTo>
                    <a:lnTo>
                      <a:pt x="313" y="48"/>
                    </a:lnTo>
                    <a:lnTo>
                      <a:pt x="328" y="59"/>
                    </a:lnTo>
                    <a:lnTo>
                      <a:pt x="342" y="72"/>
                    </a:lnTo>
                    <a:lnTo>
                      <a:pt x="354" y="85"/>
                    </a:lnTo>
                    <a:lnTo>
                      <a:pt x="366" y="100"/>
                    </a:lnTo>
                    <a:lnTo>
                      <a:pt x="374" y="116"/>
                    </a:lnTo>
                    <a:lnTo>
                      <a:pt x="383" y="132"/>
                    </a:lnTo>
                    <a:lnTo>
                      <a:pt x="390" y="151"/>
                    </a:lnTo>
                    <a:lnTo>
                      <a:pt x="394" y="169"/>
                    </a:lnTo>
                    <a:lnTo>
                      <a:pt x="397" y="187"/>
                    </a:lnTo>
                    <a:lnTo>
                      <a:pt x="398" y="207"/>
                    </a:lnTo>
                    <a:lnTo>
                      <a:pt x="398" y="207"/>
                    </a:lnTo>
                    <a:lnTo>
                      <a:pt x="397" y="226"/>
                    </a:lnTo>
                    <a:lnTo>
                      <a:pt x="394" y="246"/>
                    </a:lnTo>
                    <a:lnTo>
                      <a:pt x="390" y="264"/>
                    </a:lnTo>
                    <a:lnTo>
                      <a:pt x="383" y="281"/>
                    </a:lnTo>
                    <a:lnTo>
                      <a:pt x="374" y="298"/>
                    </a:lnTo>
                    <a:lnTo>
                      <a:pt x="366" y="315"/>
                    </a:lnTo>
                    <a:lnTo>
                      <a:pt x="354" y="329"/>
                    </a:lnTo>
                    <a:lnTo>
                      <a:pt x="342" y="343"/>
                    </a:lnTo>
                    <a:lnTo>
                      <a:pt x="328" y="355"/>
                    </a:lnTo>
                    <a:lnTo>
                      <a:pt x="313" y="367"/>
                    </a:lnTo>
                    <a:lnTo>
                      <a:pt x="298" y="376"/>
                    </a:lnTo>
                    <a:lnTo>
                      <a:pt x="280" y="384"/>
                    </a:lnTo>
                    <a:lnTo>
                      <a:pt x="263" y="390"/>
                    </a:lnTo>
                    <a:lnTo>
                      <a:pt x="245" y="395"/>
                    </a:lnTo>
                    <a:lnTo>
                      <a:pt x="225" y="398"/>
                    </a:lnTo>
                    <a:lnTo>
                      <a:pt x="206" y="399"/>
                    </a:lnTo>
                    <a:lnTo>
                      <a:pt x="206" y="39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49" name="Rectangle 99"/>
              <p:cNvSpPr>
                <a:spLocks noChangeArrowheads="1"/>
              </p:cNvSpPr>
              <p:nvPr/>
            </p:nvSpPr>
            <p:spPr bwMode="auto">
              <a:xfrm>
                <a:off x="5505450" y="4470400"/>
                <a:ext cx="23813" cy="57150"/>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50" name="Freeform 100"/>
              <p:cNvSpPr>
                <a:spLocks/>
              </p:cNvSpPr>
              <p:nvPr/>
            </p:nvSpPr>
            <p:spPr bwMode="auto">
              <a:xfrm>
                <a:off x="5365750" y="4502150"/>
                <a:ext cx="49213" cy="61913"/>
              </a:xfrm>
              <a:custGeom>
                <a:avLst/>
                <a:gdLst>
                  <a:gd name="T0" fmla="*/ 31 w 31"/>
                  <a:gd name="T1" fmla="*/ 31 h 39"/>
                  <a:gd name="T2" fmla="*/ 13 w 31"/>
                  <a:gd name="T3" fmla="*/ 0 h 39"/>
                  <a:gd name="T4" fmla="*/ 0 w 31"/>
                  <a:gd name="T5" fmla="*/ 7 h 39"/>
                  <a:gd name="T6" fmla="*/ 18 w 31"/>
                  <a:gd name="T7" fmla="*/ 39 h 39"/>
                  <a:gd name="T8" fmla="*/ 31 w 31"/>
                  <a:gd name="T9" fmla="*/ 31 h 39"/>
                </a:gdLst>
                <a:ahLst/>
                <a:cxnLst>
                  <a:cxn ang="0">
                    <a:pos x="T0" y="T1"/>
                  </a:cxn>
                  <a:cxn ang="0">
                    <a:pos x="T2" y="T3"/>
                  </a:cxn>
                  <a:cxn ang="0">
                    <a:pos x="T4" y="T5"/>
                  </a:cxn>
                  <a:cxn ang="0">
                    <a:pos x="T6" y="T7"/>
                  </a:cxn>
                  <a:cxn ang="0">
                    <a:pos x="T8" y="T9"/>
                  </a:cxn>
                </a:cxnLst>
                <a:rect l="0" t="0" r="r" b="b"/>
                <a:pathLst>
                  <a:path w="31" h="39">
                    <a:moveTo>
                      <a:pt x="31" y="31"/>
                    </a:moveTo>
                    <a:lnTo>
                      <a:pt x="13" y="0"/>
                    </a:lnTo>
                    <a:lnTo>
                      <a:pt x="0" y="7"/>
                    </a:lnTo>
                    <a:lnTo>
                      <a:pt x="18" y="39"/>
                    </a:lnTo>
                    <a:lnTo>
                      <a:pt x="31" y="31"/>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51" name="Freeform 101"/>
              <p:cNvSpPr>
                <a:spLocks/>
              </p:cNvSpPr>
              <p:nvPr/>
            </p:nvSpPr>
            <p:spPr bwMode="auto">
              <a:xfrm>
                <a:off x="5265738" y="4600575"/>
                <a:ext cx="63500" cy="49213"/>
              </a:xfrm>
              <a:custGeom>
                <a:avLst/>
                <a:gdLst>
                  <a:gd name="T0" fmla="*/ 0 w 40"/>
                  <a:gd name="T1" fmla="*/ 13 h 31"/>
                  <a:gd name="T2" fmla="*/ 33 w 40"/>
                  <a:gd name="T3" fmla="*/ 31 h 31"/>
                  <a:gd name="T4" fmla="*/ 40 w 40"/>
                  <a:gd name="T5" fmla="*/ 19 h 31"/>
                  <a:gd name="T6" fmla="*/ 8 w 40"/>
                  <a:gd name="T7" fmla="*/ 0 h 31"/>
                  <a:gd name="T8" fmla="*/ 0 w 40"/>
                  <a:gd name="T9" fmla="*/ 13 h 31"/>
                </a:gdLst>
                <a:ahLst/>
                <a:cxnLst>
                  <a:cxn ang="0">
                    <a:pos x="T0" y="T1"/>
                  </a:cxn>
                  <a:cxn ang="0">
                    <a:pos x="T2" y="T3"/>
                  </a:cxn>
                  <a:cxn ang="0">
                    <a:pos x="T4" y="T5"/>
                  </a:cxn>
                  <a:cxn ang="0">
                    <a:pos x="T6" y="T7"/>
                  </a:cxn>
                  <a:cxn ang="0">
                    <a:pos x="T8" y="T9"/>
                  </a:cxn>
                </a:cxnLst>
                <a:rect l="0" t="0" r="r" b="b"/>
                <a:pathLst>
                  <a:path w="40" h="31">
                    <a:moveTo>
                      <a:pt x="0" y="13"/>
                    </a:moveTo>
                    <a:lnTo>
                      <a:pt x="33" y="31"/>
                    </a:lnTo>
                    <a:lnTo>
                      <a:pt x="40" y="19"/>
                    </a:lnTo>
                    <a:lnTo>
                      <a:pt x="8" y="0"/>
                    </a:lnTo>
                    <a:lnTo>
                      <a:pt x="0" y="1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52" name="Rectangle 102"/>
              <p:cNvSpPr>
                <a:spLocks noChangeArrowheads="1"/>
              </p:cNvSpPr>
              <p:nvPr/>
            </p:nvSpPr>
            <p:spPr bwMode="auto">
              <a:xfrm>
                <a:off x="5235575" y="4740275"/>
                <a:ext cx="58738" cy="22225"/>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53" name="Freeform 103"/>
              <p:cNvSpPr>
                <a:spLocks/>
              </p:cNvSpPr>
              <p:nvPr/>
            </p:nvSpPr>
            <p:spPr bwMode="auto">
              <a:xfrm>
                <a:off x="5265738" y="4852988"/>
                <a:ext cx="63500" cy="49213"/>
              </a:xfrm>
              <a:custGeom>
                <a:avLst/>
                <a:gdLst>
                  <a:gd name="T0" fmla="*/ 0 w 40"/>
                  <a:gd name="T1" fmla="*/ 19 h 31"/>
                  <a:gd name="T2" fmla="*/ 8 w 40"/>
                  <a:gd name="T3" fmla="*/ 31 h 31"/>
                  <a:gd name="T4" fmla="*/ 40 w 40"/>
                  <a:gd name="T5" fmla="*/ 12 h 31"/>
                  <a:gd name="T6" fmla="*/ 33 w 40"/>
                  <a:gd name="T7" fmla="*/ 0 h 31"/>
                  <a:gd name="T8" fmla="*/ 0 w 40"/>
                  <a:gd name="T9" fmla="*/ 19 h 31"/>
                </a:gdLst>
                <a:ahLst/>
                <a:cxnLst>
                  <a:cxn ang="0">
                    <a:pos x="T0" y="T1"/>
                  </a:cxn>
                  <a:cxn ang="0">
                    <a:pos x="T2" y="T3"/>
                  </a:cxn>
                  <a:cxn ang="0">
                    <a:pos x="T4" y="T5"/>
                  </a:cxn>
                  <a:cxn ang="0">
                    <a:pos x="T6" y="T7"/>
                  </a:cxn>
                  <a:cxn ang="0">
                    <a:pos x="T8" y="T9"/>
                  </a:cxn>
                </a:cxnLst>
                <a:rect l="0" t="0" r="r" b="b"/>
                <a:pathLst>
                  <a:path w="40" h="31">
                    <a:moveTo>
                      <a:pt x="0" y="19"/>
                    </a:moveTo>
                    <a:lnTo>
                      <a:pt x="8" y="31"/>
                    </a:lnTo>
                    <a:lnTo>
                      <a:pt x="40" y="12"/>
                    </a:lnTo>
                    <a:lnTo>
                      <a:pt x="33" y="0"/>
                    </a:lnTo>
                    <a:lnTo>
                      <a:pt x="0" y="1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54" name="Freeform 104"/>
              <p:cNvSpPr>
                <a:spLocks/>
              </p:cNvSpPr>
              <p:nvPr/>
            </p:nvSpPr>
            <p:spPr bwMode="auto">
              <a:xfrm>
                <a:off x="5365750" y="4938713"/>
                <a:ext cx="49213" cy="61913"/>
              </a:xfrm>
              <a:custGeom>
                <a:avLst/>
                <a:gdLst>
                  <a:gd name="T0" fmla="*/ 0 w 31"/>
                  <a:gd name="T1" fmla="*/ 32 h 39"/>
                  <a:gd name="T2" fmla="*/ 13 w 31"/>
                  <a:gd name="T3" fmla="*/ 39 h 39"/>
                  <a:gd name="T4" fmla="*/ 31 w 31"/>
                  <a:gd name="T5" fmla="*/ 7 h 39"/>
                  <a:gd name="T6" fmla="*/ 18 w 31"/>
                  <a:gd name="T7" fmla="*/ 0 h 39"/>
                  <a:gd name="T8" fmla="*/ 0 w 31"/>
                  <a:gd name="T9" fmla="*/ 32 h 39"/>
                </a:gdLst>
                <a:ahLst/>
                <a:cxnLst>
                  <a:cxn ang="0">
                    <a:pos x="T0" y="T1"/>
                  </a:cxn>
                  <a:cxn ang="0">
                    <a:pos x="T2" y="T3"/>
                  </a:cxn>
                  <a:cxn ang="0">
                    <a:pos x="T4" y="T5"/>
                  </a:cxn>
                  <a:cxn ang="0">
                    <a:pos x="T6" y="T7"/>
                  </a:cxn>
                  <a:cxn ang="0">
                    <a:pos x="T8" y="T9"/>
                  </a:cxn>
                </a:cxnLst>
                <a:rect l="0" t="0" r="r" b="b"/>
                <a:pathLst>
                  <a:path w="31" h="39">
                    <a:moveTo>
                      <a:pt x="0" y="32"/>
                    </a:moveTo>
                    <a:lnTo>
                      <a:pt x="13" y="39"/>
                    </a:lnTo>
                    <a:lnTo>
                      <a:pt x="31" y="7"/>
                    </a:lnTo>
                    <a:lnTo>
                      <a:pt x="18" y="0"/>
                    </a:lnTo>
                    <a:lnTo>
                      <a:pt x="0" y="3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55" name="Rectangle 105"/>
              <p:cNvSpPr>
                <a:spLocks noChangeArrowheads="1"/>
              </p:cNvSpPr>
              <p:nvPr/>
            </p:nvSpPr>
            <p:spPr bwMode="auto">
              <a:xfrm>
                <a:off x="5505450" y="4975225"/>
                <a:ext cx="23813" cy="58738"/>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56" name="Freeform 106"/>
              <p:cNvSpPr>
                <a:spLocks/>
              </p:cNvSpPr>
              <p:nvPr/>
            </p:nvSpPr>
            <p:spPr bwMode="auto">
              <a:xfrm>
                <a:off x="5619750" y="4938713"/>
                <a:ext cx="47625" cy="61913"/>
              </a:xfrm>
              <a:custGeom>
                <a:avLst/>
                <a:gdLst>
                  <a:gd name="T0" fmla="*/ 0 w 30"/>
                  <a:gd name="T1" fmla="*/ 7 h 39"/>
                  <a:gd name="T2" fmla="*/ 18 w 30"/>
                  <a:gd name="T3" fmla="*/ 39 h 39"/>
                  <a:gd name="T4" fmla="*/ 30 w 30"/>
                  <a:gd name="T5" fmla="*/ 32 h 39"/>
                  <a:gd name="T6" fmla="*/ 12 w 30"/>
                  <a:gd name="T7" fmla="*/ 0 h 39"/>
                  <a:gd name="T8" fmla="*/ 0 w 30"/>
                  <a:gd name="T9" fmla="*/ 7 h 39"/>
                </a:gdLst>
                <a:ahLst/>
                <a:cxnLst>
                  <a:cxn ang="0">
                    <a:pos x="T0" y="T1"/>
                  </a:cxn>
                  <a:cxn ang="0">
                    <a:pos x="T2" y="T3"/>
                  </a:cxn>
                  <a:cxn ang="0">
                    <a:pos x="T4" y="T5"/>
                  </a:cxn>
                  <a:cxn ang="0">
                    <a:pos x="T6" y="T7"/>
                  </a:cxn>
                  <a:cxn ang="0">
                    <a:pos x="T8" y="T9"/>
                  </a:cxn>
                </a:cxnLst>
                <a:rect l="0" t="0" r="r" b="b"/>
                <a:pathLst>
                  <a:path w="30" h="39">
                    <a:moveTo>
                      <a:pt x="0" y="7"/>
                    </a:moveTo>
                    <a:lnTo>
                      <a:pt x="18" y="39"/>
                    </a:lnTo>
                    <a:lnTo>
                      <a:pt x="30" y="32"/>
                    </a:lnTo>
                    <a:lnTo>
                      <a:pt x="12" y="0"/>
                    </a:lnTo>
                    <a:lnTo>
                      <a:pt x="0" y="7"/>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57" name="Freeform 107"/>
              <p:cNvSpPr>
                <a:spLocks/>
              </p:cNvSpPr>
              <p:nvPr/>
            </p:nvSpPr>
            <p:spPr bwMode="auto">
              <a:xfrm>
                <a:off x="5705475" y="4852988"/>
                <a:ext cx="61913" cy="49213"/>
              </a:xfrm>
              <a:custGeom>
                <a:avLst/>
                <a:gdLst>
                  <a:gd name="T0" fmla="*/ 0 w 39"/>
                  <a:gd name="T1" fmla="*/ 12 h 31"/>
                  <a:gd name="T2" fmla="*/ 31 w 39"/>
                  <a:gd name="T3" fmla="*/ 31 h 31"/>
                  <a:gd name="T4" fmla="*/ 39 w 39"/>
                  <a:gd name="T5" fmla="*/ 19 h 31"/>
                  <a:gd name="T6" fmla="*/ 6 w 39"/>
                  <a:gd name="T7" fmla="*/ 0 h 31"/>
                  <a:gd name="T8" fmla="*/ 0 w 39"/>
                  <a:gd name="T9" fmla="*/ 12 h 31"/>
                </a:gdLst>
                <a:ahLst/>
                <a:cxnLst>
                  <a:cxn ang="0">
                    <a:pos x="T0" y="T1"/>
                  </a:cxn>
                  <a:cxn ang="0">
                    <a:pos x="T2" y="T3"/>
                  </a:cxn>
                  <a:cxn ang="0">
                    <a:pos x="T4" y="T5"/>
                  </a:cxn>
                  <a:cxn ang="0">
                    <a:pos x="T6" y="T7"/>
                  </a:cxn>
                  <a:cxn ang="0">
                    <a:pos x="T8" y="T9"/>
                  </a:cxn>
                </a:cxnLst>
                <a:rect l="0" t="0" r="r" b="b"/>
                <a:pathLst>
                  <a:path w="39" h="31">
                    <a:moveTo>
                      <a:pt x="0" y="12"/>
                    </a:moveTo>
                    <a:lnTo>
                      <a:pt x="31" y="31"/>
                    </a:lnTo>
                    <a:lnTo>
                      <a:pt x="39" y="19"/>
                    </a:lnTo>
                    <a:lnTo>
                      <a:pt x="6" y="0"/>
                    </a:lnTo>
                    <a:lnTo>
                      <a:pt x="0" y="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58" name="Rectangle 108"/>
              <p:cNvSpPr>
                <a:spLocks noChangeArrowheads="1"/>
              </p:cNvSpPr>
              <p:nvPr/>
            </p:nvSpPr>
            <p:spPr bwMode="auto">
              <a:xfrm>
                <a:off x="5738813" y="4740275"/>
                <a:ext cx="60325" cy="22225"/>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59" name="Freeform 109"/>
              <p:cNvSpPr>
                <a:spLocks/>
              </p:cNvSpPr>
              <p:nvPr/>
            </p:nvSpPr>
            <p:spPr bwMode="auto">
              <a:xfrm>
                <a:off x="5705475" y="4600575"/>
                <a:ext cx="61913" cy="49213"/>
              </a:xfrm>
              <a:custGeom>
                <a:avLst/>
                <a:gdLst>
                  <a:gd name="T0" fmla="*/ 39 w 39"/>
                  <a:gd name="T1" fmla="*/ 13 h 31"/>
                  <a:gd name="T2" fmla="*/ 31 w 39"/>
                  <a:gd name="T3" fmla="*/ 0 h 31"/>
                  <a:gd name="T4" fmla="*/ 0 w 39"/>
                  <a:gd name="T5" fmla="*/ 19 h 31"/>
                  <a:gd name="T6" fmla="*/ 6 w 39"/>
                  <a:gd name="T7" fmla="*/ 31 h 31"/>
                  <a:gd name="T8" fmla="*/ 39 w 39"/>
                  <a:gd name="T9" fmla="*/ 13 h 31"/>
                </a:gdLst>
                <a:ahLst/>
                <a:cxnLst>
                  <a:cxn ang="0">
                    <a:pos x="T0" y="T1"/>
                  </a:cxn>
                  <a:cxn ang="0">
                    <a:pos x="T2" y="T3"/>
                  </a:cxn>
                  <a:cxn ang="0">
                    <a:pos x="T4" y="T5"/>
                  </a:cxn>
                  <a:cxn ang="0">
                    <a:pos x="T6" y="T7"/>
                  </a:cxn>
                  <a:cxn ang="0">
                    <a:pos x="T8" y="T9"/>
                  </a:cxn>
                </a:cxnLst>
                <a:rect l="0" t="0" r="r" b="b"/>
                <a:pathLst>
                  <a:path w="39" h="31">
                    <a:moveTo>
                      <a:pt x="39" y="13"/>
                    </a:moveTo>
                    <a:lnTo>
                      <a:pt x="31" y="0"/>
                    </a:lnTo>
                    <a:lnTo>
                      <a:pt x="0" y="19"/>
                    </a:lnTo>
                    <a:lnTo>
                      <a:pt x="6" y="31"/>
                    </a:lnTo>
                    <a:lnTo>
                      <a:pt x="39" y="1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60" name="Freeform 110"/>
              <p:cNvSpPr>
                <a:spLocks/>
              </p:cNvSpPr>
              <p:nvPr/>
            </p:nvSpPr>
            <p:spPr bwMode="auto">
              <a:xfrm>
                <a:off x="5619750" y="4502150"/>
                <a:ext cx="47625" cy="61913"/>
              </a:xfrm>
              <a:custGeom>
                <a:avLst/>
                <a:gdLst>
                  <a:gd name="T0" fmla="*/ 30 w 30"/>
                  <a:gd name="T1" fmla="*/ 7 h 39"/>
                  <a:gd name="T2" fmla="*/ 18 w 30"/>
                  <a:gd name="T3" fmla="*/ 0 h 39"/>
                  <a:gd name="T4" fmla="*/ 0 w 30"/>
                  <a:gd name="T5" fmla="*/ 31 h 39"/>
                  <a:gd name="T6" fmla="*/ 12 w 30"/>
                  <a:gd name="T7" fmla="*/ 39 h 39"/>
                  <a:gd name="T8" fmla="*/ 30 w 30"/>
                  <a:gd name="T9" fmla="*/ 7 h 39"/>
                </a:gdLst>
                <a:ahLst/>
                <a:cxnLst>
                  <a:cxn ang="0">
                    <a:pos x="T0" y="T1"/>
                  </a:cxn>
                  <a:cxn ang="0">
                    <a:pos x="T2" y="T3"/>
                  </a:cxn>
                  <a:cxn ang="0">
                    <a:pos x="T4" y="T5"/>
                  </a:cxn>
                  <a:cxn ang="0">
                    <a:pos x="T6" y="T7"/>
                  </a:cxn>
                  <a:cxn ang="0">
                    <a:pos x="T8" y="T9"/>
                  </a:cxn>
                </a:cxnLst>
                <a:rect l="0" t="0" r="r" b="b"/>
                <a:pathLst>
                  <a:path w="30" h="39">
                    <a:moveTo>
                      <a:pt x="30" y="7"/>
                    </a:moveTo>
                    <a:lnTo>
                      <a:pt x="18" y="0"/>
                    </a:lnTo>
                    <a:lnTo>
                      <a:pt x="0" y="31"/>
                    </a:lnTo>
                    <a:lnTo>
                      <a:pt x="12" y="39"/>
                    </a:lnTo>
                    <a:lnTo>
                      <a:pt x="30" y="7"/>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61" name="Freeform 111"/>
              <p:cNvSpPr>
                <a:spLocks noEditPoints="1"/>
              </p:cNvSpPr>
              <p:nvPr/>
            </p:nvSpPr>
            <p:spPr bwMode="auto">
              <a:xfrm>
                <a:off x="5373688" y="4592638"/>
                <a:ext cx="277813" cy="187325"/>
              </a:xfrm>
              <a:custGeom>
                <a:avLst/>
                <a:gdLst>
                  <a:gd name="T0" fmla="*/ 175 w 175"/>
                  <a:gd name="T1" fmla="*/ 33 h 118"/>
                  <a:gd name="T2" fmla="*/ 167 w 175"/>
                  <a:gd name="T3" fmla="*/ 22 h 118"/>
                  <a:gd name="T4" fmla="*/ 98 w 175"/>
                  <a:gd name="T5" fmla="*/ 83 h 118"/>
                  <a:gd name="T6" fmla="*/ 98 w 175"/>
                  <a:gd name="T7" fmla="*/ 83 h 118"/>
                  <a:gd name="T8" fmla="*/ 94 w 175"/>
                  <a:gd name="T9" fmla="*/ 82 h 118"/>
                  <a:gd name="T10" fmla="*/ 90 w 175"/>
                  <a:gd name="T11" fmla="*/ 81 h 118"/>
                  <a:gd name="T12" fmla="*/ 90 w 175"/>
                  <a:gd name="T13" fmla="*/ 81 h 118"/>
                  <a:gd name="T14" fmla="*/ 85 w 175"/>
                  <a:gd name="T15" fmla="*/ 82 h 118"/>
                  <a:gd name="T16" fmla="*/ 11 w 175"/>
                  <a:gd name="T17" fmla="*/ 0 h 118"/>
                  <a:gd name="T18" fmla="*/ 0 w 175"/>
                  <a:gd name="T19" fmla="*/ 10 h 118"/>
                  <a:gd name="T20" fmla="*/ 74 w 175"/>
                  <a:gd name="T21" fmla="*/ 92 h 118"/>
                  <a:gd name="T22" fmla="*/ 74 w 175"/>
                  <a:gd name="T23" fmla="*/ 92 h 118"/>
                  <a:gd name="T24" fmla="*/ 73 w 175"/>
                  <a:gd name="T25" fmla="*/ 95 h 118"/>
                  <a:gd name="T26" fmla="*/ 72 w 175"/>
                  <a:gd name="T27" fmla="*/ 99 h 118"/>
                  <a:gd name="T28" fmla="*/ 72 w 175"/>
                  <a:gd name="T29" fmla="*/ 99 h 118"/>
                  <a:gd name="T30" fmla="*/ 72 w 175"/>
                  <a:gd name="T31" fmla="*/ 103 h 118"/>
                  <a:gd name="T32" fmla="*/ 73 w 175"/>
                  <a:gd name="T33" fmla="*/ 106 h 118"/>
                  <a:gd name="T34" fmla="*/ 75 w 175"/>
                  <a:gd name="T35" fmla="*/ 109 h 118"/>
                  <a:gd name="T36" fmla="*/ 77 w 175"/>
                  <a:gd name="T37" fmla="*/ 113 h 118"/>
                  <a:gd name="T38" fmla="*/ 77 w 175"/>
                  <a:gd name="T39" fmla="*/ 113 h 118"/>
                  <a:gd name="T40" fmla="*/ 79 w 175"/>
                  <a:gd name="T41" fmla="*/ 115 h 118"/>
                  <a:gd name="T42" fmla="*/ 82 w 175"/>
                  <a:gd name="T43" fmla="*/ 117 h 118"/>
                  <a:gd name="T44" fmla="*/ 87 w 175"/>
                  <a:gd name="T45" fmla="*/ 118 h 118"/>
                  <a:gd name="T46" fmla="*/ 90 w 175"/>
                  <a:gd name="T47" fmla="*/ 118 h 118"/>
                  <a:gd name="T48" fmla="*/ 90 w 175"/>
                  <a:gd name="T49" fmla="*/ 118 h 118"/>
                  <a:gd name="T50" fmla="*/ 96 w 175"/>
                  <a:gd name="T51" fmla="*/ 117 h 118"/>
                  <a:gd name="T52" fmla="*/ 102 w 175"/>
                  <a:gd name="T53" fmla="*/ 114 h 118"/>
                  <a:gd name="T54" fmla="*/ 102 w 175"/>
                  <a:gd name="T55" fmla="*/ 114 h 118"/>
                  <a:gd name="T56" fmla="*/ 106 w 175"/>
                  <a:gd name="T57" fmla="*/ 109 h 118"/>
                  <a:gd name="T58" fmla="*/ 107 w 175"/>
                  <a:gd name="T59" fmla="*/ 104 h 118"/>
                  <a:gd name="T60" fmla="*/ 108 w 175"/>
                  <a:gd name="T61" fmla="*/ 100 h 118"/>
                  <a:gd name="T62" fmla="*/ 107 w 175"/>
                  <a:gd name="T63" fmla="*/ 94 h 118"/>
                  <a:gd name="T64" fmla="*/ 175 w 175"/>
                  <a:gd name="T65" fmla="*/ 33 h 118"/>
                  <a:gd name="T66" fmla="*/ 93 w 175"/>
                  <a:gd name="T67" fmla="*/ 103 h 118"/>
                  <a:gd name="T68" fmla="*/ 93 w 175"/>
                  <a:gd name="T69" fmla="*/ 103 h 118"/>
                  <a:gd name="T70" fmla="*/ 91 w 175"/>
                  <a:gd name="T71" fmla="*/ 104 h 118"/>
                  <a:gd name="T72" fmla="*/ 90 w 175"/>
                  <a:gd name="T73" fmla="*/ 104 h 118"/>
                  <a:gd name="T74" fmla="*/ 90 w 175"/>
                  <a:gd name="T75" fmla="*/ 104 h 118"/>
                  <a:gd name="T76" fmla="*/ 89 w 175"/>
                  <a:gd name="T77" fmla="*/ 104 h 118"/>
                  <a:gd name="T78" fmla="*/ 87 w 175"/>
                  <a:gd name="T79" fmla="*/ 103 h 118"/>
                  <a:gd name="T80" fmla="*/ 87 w 175"/>
                  <a:gd name="T81" fmla="*/ 103 h 118"/>
                  <a:gd name="T82" fmla="*/ 86 w 175"/>
                  <a:gd name="T83" fmla="*/ 100 h 118"/>
                  <a:gd name="T84" fmla="*/ 86 w 175"/>
                  <a:gd name="T85" fmla="*/ 100 h 118"/>
                  <a:gd name="T86" fmla="*/ 88 w 175"/>
                  <a:gd name="T87" fmla="*/ 98 h 118"/>
                  <a:gd name="T88" fmla="*/ 88 w 175"/>
                  <a:gd name="T89" fmla="*/ 98 h 118"/>
                  <a:gd name="T90" fmla="*/ 89 w 175"/>
                  <a:gd name="T91" fmla="*/ 96 h 118"/>
                  <a:gd name="T92" fmla="*/ 90 w 175"/>
                  <a:gd name="T93" fmla="*/ 96 h 118"/>
                  <a:gd name="T94" fmla="*/ 90 w 175"/>
                  <a:gd name="T95" fmla="*/ 96 h 118"/>
                  <a:gd name="T96" fmla="*/ 91 w 175"/>
                  <a:gd name="T97" fmla="*/ 96 h 118"/>
                  <a:gd name="T98" fmla="*/ 93 w 175"/>
                  <a:gd name="T99" fmla="*/ 98 h 118"/>
                  <a:gd name="T100" fmla="*/ 93 w 175"/>
                  <a:gd name="T101" fmla="*/ 98 h 118"/>
                  <a:gd name="T102" fmla="*/ 94 w 175"/>
                  <a:gd name="T103" fmla="*/ 101 h 118"/>
                  <a:gd name="T104" fmla="*/ 93 w 175"/>
                  <a:gd name="T105" fmla="*/ 103 h 118"/>
                  <a:gd name="T106" fmla="*/ 93 w 175"/>
                  <a:gd name="T107" fmla="*/ 10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5" h="118">
                    <a:moveTo>
                      <a:pt x="175" y="33"/>
                    </a:moveTo>
                    <a:lnTo>
                      <a:pt x="167" y="22"/>
                    </a:lnTo>
                    <a:lnTo>
                      <a:pt x="98" y="83"/>
                    </a:lnTo>
                    <a:lnTo>
                      <a:pt x="98" y="83"/>
                    </a:lnTo>
                    <a:lnTo>
                      <a:pt x="94" y="82"/>
                    </a:lnTo>
                    <a:lnTo>
                      <a:pt x="90" y="81"/>
                    </a:lnTo>
                    <a:lnTo>
                      <a:pt x="90" y="81"/>
                    </a:lnTo>
                    <a:lnTo>
                      <a:pt x="85" y="82"/>
                    </a:lnTo>
                    <a:lnTo>
                      <a:pt x="11" y="0"/>
                    </a:lnTo>
                    <a:lnTo>
                      <a:pt x="0" y="10"/>
                    </a:lnTo>
                    <a:lnTo>
                      <a:pt x="74" y="92"/>
                    </a:lnTo>
                    <a:lnTo>
                      <a:pt x="74" y="92"/>
                    </a:lnTo>
                    <a:lnTo>
                      <a:pt x="73" y="95"/>
                    </a:lnTo>
                    <a:lnTo>
                      <a:pt x="72" y="99"/>
                    </a:lnTo>
                    <a:lnTo>
                      <a:pt x="72" y="99"/>
                    </a:lnTo>
                    <a:lnTo>
                      <a:pt x="72" y="103"/>
                    </a:lnTo>
                    <a:lnTo>
                      <a:pt x="73" y="106"/>
                    </a:lnTo>
                    <a:lnTo>
                      <a:pt x="75" y="109"/>
                    </a:lnTo>
                    <a:lnTo>
                      <a:pt x="77" y="113"/>
                    </a:lnTo>
                    <a:lnTo>
                      <a:pt x="77" y="113"/>
                    </a:lnTo>
                    <a:lnTo>
                      <a:pt x="79" y="115"/>
                    </a:lnTo>
                    <a:lnTo>
                      <a:pt x="82" y="117"/>
                    </a:lnTo>
                    <a:lnTo>
                      <a:pt x="87" y="118"/>
                    </a:lnTo>
                    <a:lnTo>
                      <a:pt x="90" y="118"/>
                    </a:lnTo>
                    <a:lnTo>
                      <a:pt x="90" y="118"/>
                    </a:lnTo>
                    <a:lnTo>
                      <a:pt x="96" y="117"/>
                    </a:lnTo>
                    <a:lnTo>
                      <a:pt x="102" y="114"/>
                    </a:lnTo>
                    <a:lnTo>
                      <a:pt x="102" y="114"/>
                    </a:lnTo>
                    <a:lnTo>
                      <a:pt x="106" y="109"/>
                    </a:lnTo>
                    <a:lnTo>
                      <a:pt x="107" y="104"/>
                    </a:lnTo>
                    <a:lnTo>
                      <a:pt x="108" y="100"/>
                    </a:lnTo>
                    <a:lnTo>
                      <a:pt x="107" y="94"/>
                    </a:lnTo>
                    <a:lnTo>
                      <a:pt x="175" y="33"/>
                    </a:lnTo>
                    <a:close/>
                    <a:moveTo>
                      <a:pt x="93" y="103"/>
                    </a:moveTo>
                    <a:lnTo>
                      <a:pt x="93" y="103"/>
                    </a:lnTo>
                    <a:lnTo>
                      <a:pt x="91" y="104"/>
                    </a:lnTo>
                    <a:lnTo>
                      <a:pt x="90" y="104"/>
                    </a:lnTo>
                    <a:lnTo>
                      <a:pt x="90" y="104"/>
                    </a:lnTo>
                    <a:lnTo>
                      <a:pt x="89" y="104"/>
                    </a:lnTo>
                    <a:lnTo>
                      <a:pt x="87" y="103"/>
                    </a:lnTo>
                    <a:lnTo>
                      <a:pt x="87" y="103"/>
                    </a:lnTo>
                    <a:lnTo>
                      <a:pt x="86" y="100"/>
                    </a:lnTo>
                    <a:lnTo>
                      <a:pt x="86" y="100"/>
                    </a:lnTo>
                    <a:lnTo>
                      <a:pt x="88" y="98"/>
                    </a:lnTo>
                    <a:lnTo>
                      <a:pt x="88" y="98"/>
                    </a:lnTo>
                    <a:lnTo>
                      <a:pt x="89" y="96"/>
                    </a:lnTo>
                    <a:lnTo>
                      <a:pt x="90" y="96"/>
                    </a:lnTo>
                    <a:lnTo>
                      <a:pt x="90" y="96"/>
                    </a:lnTo>
                    <a:lnTo>
                      <a:pt x="91" y="96"/>
                    </a:lnTo>
                    <a:lnTo>
                      <a:pt x="93" y="98"/>
                    </a:lnTo>
                    <a:lnTo>
                      <a:pt x="93" y="98"/>
                    </a:lnTo>
                    <a:lnTo>
                      <a:pt x="94" y="101"/>
                    </a:lnTo>
                    <a:lnTo>
                      <a:pt x="93" y="103"/>
                    </a:lnTo>
                    <a:lnTo>
                      <a:pt x="93" y="1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grpSp>
        <p:sp>
          <p:nvSpPr>
            <p:cNvPr id="36" name="Oval 65"/>
            <p:cNvSpPr/>
            <p:nvPr/>
          </p:nvSpPr>
          <p:spPr>
            <a:xfrm>
              <a:off x="5088900" y="5276066"/>
              <a:ext cx="306060" cy="306060"/>
            </a:xfrm>
            <a:prstGeom prst="ellipse">
              <a:avLst/>
            </a:prstGeom>
            <a:solidFill>
              <a:srgbClr val="0F74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Freeform 112"/>
            <p:cNvSpPr>
              <a:spLocks noEditPoints="1"/>
            </p:cNvSpPr>
            <p:nvPr/>
          </p:nvSpPr>
          <p:spPr bwMode="auto">
            <a:xfrm>
              <a:off x="5155246" y="5350244"/>
              <a:ext cx="173369" cy="157704"/>
            </a:xfrm>
            <a:custGeom>
              <a:avLst/>
              <a:gdLst>
                <a:gd name="T0" fmla="*/ 348 w 498"/>
                <a:gd name="T1" fmla="*/ 251 h 453"/>
                <a:gd name="T2" fmla="*/ 340 w 498"/>
                <a:gd name="T3" fmla="*/ 252 h 453"/>
                <a:gd name="T4" fmla="*/ 376 w 498"/>
                <a:gd name="T5" fmla="*/ 185 h 453"/>
                <a:gd name="T6" fmla="*/ 407 w 498"/>
                <a:gd name="T7" fmla="*/ 194 h 453"/>
                <a:gd name="T8" fmla="*/ 470 w 498"/>
                <a:gd name="T9" fmla="*/ 103 h 453"/>
                <a:gd name="T10" fmla="*/ 495 w 498"/>
                <a:gd name="T11" fmla="*/ 93 h 453"/>
                <a:gd name="T12" fmla="*/ 484 w 498"/>
                <a:gd name="T13" fmla="*/ 68 h 453"/>
                <a:gd name="T14" fmla="*/ 459 w 498"/>
                <a:gd name="T15" fmla="*/ 79 h 453"/>
                <a:gd name="T16" fmla="*/ 394 w 498"/>
                <a:gd name="T17" fmla="*/ 162 h 453"/>
                <a:gd name="T18" fmla="*/ 356 w 498"/>
                <a:gd name="T19" fmla="*/ 140 h 453"/>
                <a:gd name="T20" fmla="*/ 300 w 498"/>
                <a:gd name="T21" fmla="*/ 34 h 453"/>
                <a:gd name="T22" fmla="*/ 185 w 498"/>
                <a:gd name="T23" fmla="*/ 0 h 453"/>
                <a:gd name="T24" fmla="*/ 79 w 498"/>
                <a:gd name="T25" fmla="*/ 57 h 453"/>
                <a:gd name="T26" fmla="*/ 44 w 498"/>
                <a:gd name="T27" fmla="*/ 175 h 453"/>
                <a:gd name="T28" fmla="*/ 88 w 498"/>
                <a:gd name="T29" fmla="*/ 306 h 453"/>
                <a:gd name="T30" fmla="*/ 38 w 498"/>
                <a:gd name="T31" fmla="*/ 280 h 453"/>
                <a:gd name="T32" fmla="*/ 15 w 498"/>
                <a:gd name="T33" fmla="*/ 266 h 453"/>
                <a:gd name="T34" fmla="*/ 0 w 498"/>
                <a:gd name="T35" fmla="*/ 288 h 453"/>
                <a:gd name="T36" fmla="*/ 25 w 498"/>
                <a:gd name="T37" fmla="*/ 302 h 453"/>
                <a:gd name="T38" fmla="*/ 69 w 498"/>
                <a:gd name="T39" fmla="*/ 338 h 453"/>
                <a:gd name="T40" fmla="*/ 96 w 498"/>
                <a:gd name="T41" fmla="*/ 338 h 453"/>
                <a:gd name="T42" fmla="*/ 117 w 498"/>
                <a:gd name="T43" fmla="*/ 289 h 453"/>
                <a:gd name="T44" fmla="*/ 201 w 498"/>
                <a:gd name="T45" fmla="*/ 313 h 453"/>
                <a:gd name="T46" fmla="*/ 292 w 498"/>
                <a:gd name="T47" fmla="*/ 284 h 453"/>
                <a:gd name="T48" fmla="*/ 295 w 498"/>
                <a:gd name="T49" fmla="*/ 301 h 453"/>
                <a:gd name="T50" fmla="*/ 297 w 498"/>
                <a:gd name="T51" fmla="*/ 305 h 453"/>
                <a:gd name="T52" fmla="*/ 447 w 498"/>
                <a:gd name="T53" fmla="*/ 453 h 453"/>
                <a:gd name="T54" fmla="*/ 497 w 498"/>
                <a:gd name="T55" fmla="*/ 413 h 453"/>
                <a:gd name="T56" fmla="*/ 481 w 498"/>
                <a:gd name="T57" fmla="*/ 83 h 453"/>
                <a:gd name="T58" fmla="*/ 346 w 498"/>
                <a:gd name="T59" fmla="*/ 268 h 453"/>
                <a:gd name="T60" fmla="*/ 68 w 498"/>
                <a:gd name="T61" fmla="*/ 101 h 453"/>
                <a:gd name="T62" fmla="*/ 146 w 498"/>
                <a:gd name="T63" fmla="*/ 25 h 453"/>
                <a:gd name="T64" fmla="*/ 255 w 498"/>
                <a:gd name="T65" fmla="*/ 25 h 453"/>
                <a:gd name="T66" fmla="*/ 333 w 498"/>
                <a:gd name="T67" fmla="*/ 101 h 453"/>
                <a:gd name="T68" fmla="*/ 329 w 498"/>
                <a:gd name="T69" fmla="*/ 156 h 453"/>
                <a:gd name="T70" fmla="*/ 292 w 498"/>
                <a:gd name="T71" fmla="*/ 64 h 453"/>
                <a:gd name="T72" fmla="*/ 201 w 498"/>
                <a:gd name="T73" fmla="*/ 27 h 453"/>
                <a:gd name="T74" fmla="*/ 109 w 498"/>
                <a:gd name="T75" fmla="*/ 66 h 453"/>
                <a:gd name="T76" fmla="*/ 71 w 498"/>
                <a:gd name="T77" fmla="*/ 156 h 453"/>
                <a:gd name="T78" fmla="*/ 109 w 498"/>
                <a:gd name="T79" fmla="*/ 247 h 453"/>
                <a:gd name="T80" fmla="*/ 67 w 498"/>
                <a:gd name="T81" fmla="*/ 205 h 453"/>
                <a:gd name="T82" fmla="*/ 204 w 498"/>
                <a:gd name="T83" fmla="*/ 175 h 453"/>
                <a:gd name="T84" fmla="*/ 294 w 498"/>
                <a:gd name="T85" fmla="*/ 224 h 453"/>
                <a:gd name="T86" fmla="*/ 212 w 498"/>
                <a:gd name="T87" fmla="*/ 271 h 453"/>
                <a:gd name="T88" fmla="*/ 140 w 498"/>
                <a:gd name="T89" fmla="*/ 255 h 453"/>
                <a:gd name="T90" fmla="*/ 197 w 498"/>
                <a:gd name="T91" fmla="*/ 139 h 453"/>
                <a:gd name="T92" fmla="*/ 187 w 498"/>
                <a:gd name="T93" fmla="*/ 164 h 453"/>
                <a:gd name="T94" fmla="*/ 91 w 498"/>
                <a:gd name="T95" fmla="*/ 190 h 453"/>
                <a:gd name="T96" fmla="*/ 99 w 498"/>
                <a:gd name="T97" fmla="*/ 102 h 453"/>
                <a:gd name="T98" fmla="*/ 167 w 498"/>
                <a:gd name="T99" fmla="*/ 46 h 453"/>
                <a:gd name="T100" fmla="*/ 255 w 498"/>
                <a:gd name="T101" fmla="*/ 55 h 453"/>
                <a:gd name="T102" fmla="*/ 311 w 498"/>
                <a:gd name="T103" fmla="*/ 123 h 453"/>
                <a:gd name="T104" fmla="*/ 201 w 498"/>
                <a:gd name="T105" fmla="*/ 299 h 453"/>
                <a:gd name="T106" fmla="*/ 125 w 498"/>
                <a:gd name="T107" fmla="*/ 277 h 453"/>
                <a:gd name="T108" fmla="*/ 214 w 498"/>
                <a:gd name="T109" fmla="*/ 285 h 453"/>
                <a:gd name="T110" fmla="*/ 299 w 498"/>
                <a:gd name="T111" fmla="*/ 239 h 453"/>
                <a:gd name="T112" fmla="*/ 341 w 498"/>
                <a:gd name="T113" fmla="*/ 181 h 453"/>
                <a:gd name="T114" fmla="*/ 308 w 498"/>
                <a:gd name="T115" fmla="*/ 250 h 453"/>
                <a:gd name="T116" fmla="*/ 288 w 498"/>
                <a:gd name="T117" fmla="*/ 269 h 453"/>
                <a:gd name="T118" fmla="*/ 225 w 498"/>
                <a:gd name="T119" fmla="*/ 297 h 453"/>
                <a:gd name="T120" fmla="*/ 307 w 498"/>
                <a:gd name="T121" fmla="*/ 272 h 453"/>
                <a:gd name="T122" fmla="*/ 310 w 498"/>
                <a:gd name="T123" fmla="*/ 283 h 453"/>
                <a:gd name="T124" fmla="*/ 483 w 498"/>
                <a:gd name="T125" fmla="*/ 41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8" h="453">
                  <a:moveTo>
                    <a:pt x="496" y="398"/>
                  </a:moveTo>
                  <a:lnTo>
                    <a:pt x="496" y="398"/>
                  </a:lnTo>
                  <a:lnTo>
                    <a:pt x="485" y="387"/>
                  </a:lnTo>
                  <a:lnTo>
                    <a:pt x="485" y="387"/>
                  </a:lnTo>
                  <a:lnTo>
                    <a:pt x="485" y="387"/>
                  </a:lnTo>
                  <a:lnTo>
                    <a:pt x="350" y="252"/>
                  </a:lnTo>
                  <a:lnTo>
                    <a:pt x="350" y="252"/>
                  </a:lnTo>
                  <a:lnTo>
                    <a:pt x="348" y="251"/>
                  </a:lnTo>
                  <a:lnTo>
                    <a:pt x="348" y="251"/>
                  </a:lnTo>
                  <a:lnTo>
                    <a:pt x="348" y="251"/>
                  </a:lnTo>
                  <a:lnTo>
                    <a:pt x="348" y="251"/>
                  </a:lnTo>
                  <a:lnTo>
                    <a:pt x="346" y="250"/>
                  </a:lnTo>
                  <a:lnTo>
                    <a:pt x="346" y="250"/>
                  </a:lnTo>
                  <a:lnTo>
                    <a:pt x="342" y="251"/>
                  </a:lnTo>
                  <a:lnTo>
                    <a:pt x="342" y="251"/>
                  </a:lnTo>
                  <a:lnTo>
                    <a:pt x="342" y="251"/>
                  </a:lnTo>
                  <a:lnTo>
                    <a:pt x="342" y="251"/>
                  </a:lnTo>
                  <a:lnTo>
                    <a:pt x="340" y="252"/>
                  </a:lnTo>
                  <a:lnTo>
                    <a:pt x="337" y="256"/>
                  </a:lnTo>
                  <a:lnTo>
                    <a:pt x="328" y="247"/>
                  </a:lnTo>
                  <a:lnTo>
                    <a:pt x="328" y="247"/>
                  </a:lnTo>
                  <a:lnTo>
                    <a:pt x="338" y="232"/>
                  </a:lnTo>
                  <a:lnTo>
                    <a:pt x="346" y="217"/>
                  </a:lnTo>
                  <a:lnTo>
                    <a:pt x="351" y="199"/>
                  </a:lnTo>
                  <a:lnTo>
                    <a:pt x="355" y="183"/>
                  </a:lnTo>
                  <a:lnTo>
                    <a:pt x="376" y="185"/>
                  </a:lnTo>
                  <a:lnTo>
                    <a:pt x="376" y="185"/>
                  </a:lnTo>
                  <a:lnTo>
                    <a:pt x="379" y="191"/>
                  </a:lnTo>
                  <a:lnTo>
                    <a:pt x="382" y="195"/>
                  </a:lnTo>
                  <a:lnTo>
                    <a:pt x="388" y="198"/>
                  </a:lnTo>
                  <a:lnTo>
                    <a:pt x="394" y="199"/>
                  </a:lnTo>
                  <a:lnTo>
                    <a:pt x="394" y="199"/>
                  </a:lnTo>
                  <a:lnTo>
                    <a:pt x="399" y="199"/>
                  </a:lnTo>
                  <a:lnTo>
                    <a:pt x="402" y="198"/>
                  </a:lnTo>
                  <a:lnTo>
                    <a:pt x="405" y="196"/>
                  </a:lnTo>
                  <a:lnTo>
                    <a:pt x="407" y="194"/>
                  </a:lnTo>
                  <a:lnTo>
                    <a:pt x="410" y="191"/>
                  </a:lnTo>
                  <a:lnTo>
                    <a:pt x="412" y="188"/>
                  </a:lnTo>
                  <a:lnTo>
                    <a:pt x="413" y="184"/>
                  </a:lnTo>
                  <a:lnTo>
                    <a:pt x="414" y="181"/>
                  </a:lnTo>
                  <a:lnTo>
                    <a:pt x="414" y="181"/>
                  </a:lnTo>
                  <a:lnTo>
                    <a:pt x="413" y="176"/>
                  </a:lnTo>
                  <a:lnTo>
                    <a:pt x="412" y="172"/>
                  </a:lnTo>
                  <a:lnTo>
                    <a:pt x="470" y="103"/>
                  </a:lnTo>
                  <a:lnTo>
                    <a:pt x="470" y="103"/>
                  </a:lnTo>
                  <a:lnTo>
                    <a:pt x="473" y="104"/>
                  </a:lnTo>
                  <a:lnTo>
                    <a:pt x="477" y="104"/>
                  </a:lnTo>
                  <a:lnTo>
                    <a:pt x="477" y="104"/>
                  </a:lnTo>
                  <a:lnTo>
                    <a:pt x="481" y="104"/>
                  </a:lnTo>
                  <a:lnTo>
                    <a:pt x="484" y="103"/>
                  </a:lnTo>
                  <a:lnTo>
                    <a:pt x="487" y="101"/>
                  </a:lnTo>
                  <a:lnTo>
                    <a:pt x="490" y="99"/>
                  </a:lnTo>
                  <a:lnTo>
                    <a:pt x="493" y="96"/>
                  </a:lnTo>
                  <a:lnTo>
                    <a:pt x="495" y="93"/>
                  </a:lnTo>
                  <a:lnTo>
                    <a:pt x="496" y="89"/>
                  </a:lnTo>
                  <a:lnTo>
                    <a:pt x="496" y="86"/>
                  </a:lnTo>
                  <a:lnTo>
                    <a:pt x="496" y="86"/>
                  </a:lnTo>
                  <a:lnTo>
                    <a:pt x="496" y="82"/>
                  </a:lnTo>
                  <a:lnTo>
                    <a:pt x="495" y="79"/>
                  </a:lnTo>
                  <a:lnTo>
                    <a:pt x="493" y="75"/>
                  </a:lnTo>
                  <a:lnTo>
                    <a:pt x="490" y="72"/>
                  </a:lnTo>
                  <a:lnTo>
                    <a:pt x="487" y="70"/>
                  </a:lnTo>
                  <a:lnTo>
                    <a:pt x="484" y="68"/>
                  </a:lnTo>
                  <a:lnTo>
                    <a:pt x="481" y="67"/>
                  </a:lnTo>
                  <a:lnTo>
                    <a:pt x="477" y="67"/>
                  </a:lnTo>
                  <a:lnTo>
                    <a:pt x="477" y="67"/>
                  </a:lnTo>
                  <a:lnTo>
                    <a:pt x="473" y="67"/>
                  </a:lnTo>
                  <a:lnTo>
                    <a:pt x="470" y="68"/>
                  </a:lnTo>
                  <a:lnTo>
                    <a:pt x="467" y="70"/>
                  </a:lnTo>
                  <a:lnTo>
                    <a:pt x="463" y="72"/>
                  </a:lnTo>
                  <a:lnTo>
                    <a:pt x="461" y="75"/>
                  </a:lnTo>
                  <a:lnTo>
                    <a:pt x="459" y="79"/>
                  </a:lnTo>
                  <a:lnTo>
                    <a:pt x="458" y="82"/>
                  </a:lnTo>
                  <a:lnTo>
                    <a:pt x="458" y="86"/>
                  </a:lnTo>
                  <a:lnTo>
                    <a:pt x="458" y="86"/>
                  </a:lnTo>
                  <a:lnTo>
                    <a:pt x="459" y="89"/>
                  </a:lnTo>
                  <a:lnTo>
                    <a:pt x="460" y="94"/>
                  </a:lnTo>
                  <a:lnTo>
                    <a:pt x="401" y="163"/>
                  </a:lnTo>
                  <a:lnTo>
                    <a:pt x="401" y="163"/>
                  </a:lnTo>
                  <a:lnTo>
                    <a:pt x="394" y="162"/>
                  </a:lnTo>
                  <a:lnTo>
                    <a:pt x="394" y="162"/>
                  </a:lnTo>
                  <a:lnTo>
                    <a:pt x="389" y="163"/>
                  </a:lnTo>
                  <a:lnTo>
                    <a:pt x="385" y="165"/>
                  </a:lnTo>
                  <a:lnTo>
                    <a:pt x="381" y="167"/>
                  </a:lnTo>
                  <a:lnTo>
                    <a:pt x="378" y="171"/>
                  </a:lnTo>
                  <a:lnTo>
                    <a:pt x="358" y="169"/>
                  </a:lnTo>
                  <a:lnTo>
                    <a:pt x="358" y="169"/>
                  </a:lnTo>
                  <a:lnTo>
                    <a:pt x="358" y="156"/>
                  </a:lnTo>
                  <a:lnTo>
                    <a:pt x="358" y="156"/>
                  </a:lnTo>
                  <a:lnTo>
                    <a:pt x="356" y="140"/>
                  </a:lnTo>
                  <a:lnTo>
                    <a:pt x="354" y="125"/>
                  </a:lnTo>
                  <a:lnTo>
                    <a:pt x="351" y="111"/>
                  </a:lnTo>
                  <a:lnTo>
                    <a:pt x="346" y="96"/>
                  </a:lnTo>
                  <a:lnTo>
                    <a:pt x="339" y="82"/>
                  </a:lnTo>
                  <a:lnTo>
                    <a:pt x="332" y="69"/>
                  </a:lnTo>
                  <a:lnTo>
                    <a:pt x="322" y="57"/>
                  </a:lnTo>
                  <a:lnTo>
                    <a:pt x="312" y="45"/>
                  </a:lnTo>
                  <a:lnTo>
                    <a:pt x="312" y="45"/>
                  </a:lnTo>
                  <a:lnTo>
                    <a:pt x="300" y="34"/>
                  </a:lnTo>
                  <a:lnTo>
                    <a:pt x="287" y="26"/>
                  </a:lnTo>
                  <a:lnTo>
                    <a:pt x="274" y="18"/>
                  </a:lnTo>
                  <a:lnTo>
                    <a:pt x="260" y="12"/>
                  </a:lnTo>
                  <a:lnTo>
                    <a:pt x="246" y="6"/>
                  </a:lnTo>
                  <a:lnTo>
                    <a:pt x="231" y="2"/>
                  </a:lnTo>
                  <a:lnTo>
                    <a:pt x="216" y="0"/>
                  </a:lnTo>
                  <a:lnTo>
                    <a:pt x="201" y="0"/>
                  </a:lnTo>
                  <a:lnTo>
                    <a:pt x="201" y="0"/>
                  </a:lnTo>
                  <a:lnTo>
                    <a:pt x="185" y="0"/>
                  </a:lnTo>
                  <a:lnTo>
                    <a:pt x="170" y="2"/>
                  </a:lnTo>
                  <a:lnTo>
                    <a:pt x="155" y="6"/>
                  </a:lnTo>
                  <a:lnTo>
                    <a:pt x="140" y="12"/>
                  </a:lnTo>
                  <a:lnTo>
                    <a:pt x="126" y="18"/>
                  </a:lnTo>
                  <a:lnTo>
                    <a:pt x="113" y="26"/>
                  </a:lnTo>
                  <a:lnTo>
                    <a:pt x="102" y="35"/>
                  </a:lnTo>
                  <a:lnTo>
                    <a:pt x="90" y="45"/>
                  </a:lnTo>
                  <a:lnTo>
                    <a:pt x="90" y="45"/>
                  </a:lnTo>
                  <a:lnTo>
                    <a:pt x="79" y="57"/>
                  </a:lnTo>
                  <a:lnTo>
                    <a:pt x="70" y="70"/>
                  </a:lnTo>
                  <a:lnTo>
                    <a:pt x="62" y="83"/>
                  </a:lnTo>
                  <a:lnTo>
                    <a:pt x="55" y="96"/>
                  </a:lnTo>
                  <a:lnTo>
                    <a:pt x="51" y="111"/>
                  </a:lnTo>
                  <a:lnTo>
                    <a:pt x="47" y="125"/>
                  </a:lnTo>
                  <a:lnTo>
                    <a:pt x="44" y="141"/>
                  </a:lnTo>
                  <a:lnTo>
                    <a:pt x="43" y="156"/>
                  </a:lnTo>
                  <a:lnTo>
                    <a:pt x="43" y="156"/>
                  </a:lnTo>
                  <a:lnTo>
                    <a:pt x="44" y="175"/>
                  </a:lnTo>
                  <a:lnTo>
                    <a:pt x="48" y="193"/>
                  </a:lnTo>
                  <a:lnTo>
                    <a:pt x="53" y="210"/>
                  </a:lnTo>
                  <a:lnTo>
                    <a:pt x="61" y="226"/>
                  </a:lnTo>
                  <a:lnTo>
                    <a:pt x="69" y="242"/>
                  </a:lnTo>
                  <a:lnTo>
                    <a:pt x="80" y="256"/>
                  </a:lnTo>
                  <a:lnTo>
                    <a:pt x="92" y="269"/>
                  </a:lnTo>
                  <a:lnTo>
                    <a:pt x="105" y="280"/>
                  </a:lnTo>
                  <a:lnTo>
                    <a:pt x="88" y="306"/>
                  </a:lnTo>
                  <a:lnTo>
                    <a:pt x="88" y="306"/>
                  </a:lnTo>
                  <a:lnTo>
                    <a:pt x="83" y="305"/>
                  </a:lnTo>
                  <a:lnTo>
                    <a:pt x="83" y="305"/>
                  </a:lnTo>
                  <a:lnTo>
                    <a:pt x="77" y="306"/>
                  </a:lnTo>
                  <a:lnTo>
                    <a:pt x="71" y="310"/>
                  </a:lnTo>
                  <a:lnTo>
                    <a:pt x="38" y="288"/>
                  </a:lnTo>
                  <a:lnTo>
                    <a:pt x="38" y="288"/>
                  </a:lnTo>
                  <a:lnTo>
                    <a:pt x="38" y="285"/>
                  </a:lnTo>
                  <a:lnTo>
                    <a:pt x="38" y="285"/>
                  </a:lnTo>
                  <a:lnTo>
                    <a:pt x="38" y="280"/>
                  </a:lnTo>
                  <a:lnTo>
                    <a:pt x="37" y="277"/>
                  </a:lnTo>
                  <a:lnTo>
                    <a:pt x="35" y="274"/>
                  </a:lnTo>
                  <a:lnTo>
                    <a:pt x="32" y="271"/>
                  </a:lnTo>
                  <a:lnTo>
                    <a:pt x="29" y="269"/>
                  </a:lnTo>
                  <a:lnTo>
                    <a:pt x="26" y="268"/>
                  </a:lnTo>
                  <a:lnTo>
                    <a:pt x="23" y="266"/>
                  </a:lnTo>
                  <a:lnTo>
                    <a:pt x="20" y="265"/>
                  </a:lnTo>
                  <a:lnTo>
                    <a:pt x="20" y="265"/>
                  </a:lnTo>
                  <a:lnTo>
                    <a:pt x="15" y="266"/>
                  </a:lnTo>
                  <a:lnTo>
                    <a:pt x="12" y="268"/>
                  </a:lnTo>
                  <a:lnTo>
                    <a:pt x="9" y="269"/>
                  </a:lnTo>
                  <a:lnTo>
                    <a:pt x="5" y="271"/>
                  </a:lnTo>
                  <a:lnTo>
                    <a:pt x="3" y="274"/>
                  </a:lnTo>
                  <a:lnTo>
                    <a:pt x="1" y="277"/>
                  </a:lnTo>
                  <a:lnTo>
                    <a:pt x="0" y="280"/>
                  </a:lnTo>
                  <a:lnTo>
                    <a:pt x="0" y="285"/>
                  </a:lnTo>
                  <a:lnTo>
                    <a:pt x="0" y="285"/>
                  </a:lnTo>
                  <a:lnTo>
                    <a:pt x="0" y="288"/>
                  </a:lnTo>
                  <a:lnTo>
                    <a:pt x="1" y="292"/>
                  </a:lnTo>
                  <a:lnTo>
                    <a:pt x="3" y="295"/>
                  </a:lnTo>
                  <a:lnTo>
                    <a:pt x="5" y="298"/>
                  </a:lnTo>
                  <a:lnTo>
                    <a:pt x="9" y="300"/>
                  </a:lnTo>
                  <a:lnTo>
                    <a:pt x="12" y="302"/>
                  </a:lnTo>
                  <a:lnTo>
                    <a:pt x="15" y="303"/>
                  </a:lnTo>
                  <a:lnTo>
                    <a:pt x="20" y="303"/>
                  </a:lnTo>
                  <a:lnTo>
                    <a:pt x="20" y="303"/>
                  </a:lnTo>
                  <a:lnTo>
                    <a:pt x="25" y="302"/>
                  </a:lnTo>
                  <a:lnTo>
                    <a:pt x="29" y="300"/>
                  </a:lnTo>
                  <a:lnTo>
                    <a:pt x="64" y="322"/>
                  </a:lnTo>
                  <a:lnTo>
                    <a:pt x="64" y="322"/>
                  </a:lnTo>
                  <a:lnTo>
                    <a:pt x="64" y="325"/>
                  </a:lnTo>
                  <a:lnTo>
                    <a:pt x="64" y="325"/>
                  </a:lnTo>
                  <a:lnTo>
                    <a:pt x="64" y="328"/>
                  </a:lnTo>
                  <a:lnTo>
                    <a:pt x="65" y="332"/>
                  </a:lnTo>
                  <a:lnTo>
                    <a:pt x="67" y="336"/>
                  </a:lnTo>
                  <a:lnTo>
                    <a:pt x="69" y="338"/>
                  </a:lnTo>
                  <a:lnTo>
                    <a:pt x="72" y="340"/>
                  </a:lnTo>
                  <a:lnTo>
                    <a:pt x="76" y="342"/>
                  </a:lnTo>
                  <a:lnTo>
                    <a:pt x="79" y="343"/>
                  </a:lnTo>
                  <a:lnTo>
                    <a:pt x="83" y="343"/>
                  </a:lnTo>
                  <a:lnTo>
                    <a:pt x="83" y="343"/>
                  </a:lnTo>
                  <a:lnTo>
                    <a:pt x="86" y="343"/>
                  </a:lnTo>
                  <a:lnTo>
                    <a:pt x="90" y="342"/>
                  </a:lnTo>
                  <a:lnTo>
                    <a:pt x="93" y="340"/>
                  </a:lnTo>
                  <a:lnTo>
                    <a:pt x="96" y="338"/>
                  </a:lnTo>
                  <a:lnTo>
                    <a:pt x="98" y="336"/>
                  </a:lnTo>
                  <a:lnTo>
                    <a:pt x="101" y="332"/>
                  </a:lnTo>
                  <a:lnTo>
                    <a:pt x="102" y="328"/>
                  </a:lnTo>
                  <a:lnTo>
                    <a:pt x="102" y="325"/>
                  </a:lnTo>
                  <a:lnTo>
                    <a:pt x="102" y="325"/>
                  </a:lnTo>
                  <a:lnTo>
                    <a:pt x="101" y="319"/>
                  </a:lnTo>
                  <a:lnTo>
                    <a:pt x="98" y="314"/>
                  </a:lnTo>
                  <a:lnTo>
                    <a:pt x="117" y="289"/>
                  </a:lnTo>
                  <a:lnTo>
                    <a:pt x="117" y="289"/>
                  </a:lnTo>
                  <a:lnTo>
                    <a:pt x="126" y="295"/>
                  </a:lnTo>
                  <a:lnTo>
                    <a:pt x="136" y="299"/>
                  </a:lnTo>
                  <a:lnTo>
                    <a:pt x="146" y="303"/>
                  </a:lnTo>
                  <a:lnTo>
                    <a:pt x="157" y="306"/>
                  </a:lnTo>
                  <a:lnTo>
                    <a:pt x="166" y="310"/>
                  </a:lnTo>
                  <a:lnTo>
                    <a:pt x="178" y="312"/>
                  </a:lnTo>
                  <a:lnTo>
                    <a:pt x="189" y="313"/>
                  </a:lnTo>
                  <a:lnTo>
                    <a:pt x="201" y="313"/>
                  </a:lnTo>
                  <a:lnTo>
                    <a:pt x="201" y="313"/>
                  </a:lnTo>
                  <a:lnTo>
                    <a:pt x="201" y="313"/>
                  </a:lnTo>
                  <a:lnTo>
                    <a:pt x="213" y="313"/>
                  </a:lnTo>
                  <a:lnTo>
                    <a:pt x="225" y="311"/>
                  </a:lnTo>
                  <a:lnTo>
                    <a:pt x="237" y="309"/>
                  </a:lnTo>
                  <a:lnTo>
                    <a:pt x="248" y="305"/>
                  </a:lnTo>
                  <a:lnTo>
                    <a:pt x="260" y="302"/>
                  </a:lnTo>
                  <a:lnTo>
                    <a:pt x="271" y="297"/>
                  </a:lnTo>
                  <a:lnTo>
                    <a:pt x="282" y="291"/>
                  </a:lnTo>
                  <a:lnTo>
                    <a:pt x="292" y="284"/>
                  </a:lnTo>
                  <a:lnTo>
                    <a:pt x="300" y="292"/>
                  </a:lnTo>
                  <a:lnTo>
                    <a:pt x="297" y="296"/>
                  </a:lnTo>
                  <a:lnTo>
                    <a:pt x="297" y="296"/>
                  </a:lnTo>
                  <a:lnTo>
                    <a:pt x="295" y="298"/>
                  </a:lnTo>
                  <a:lnTo>
                    <a:pt x="295" y="298"/>
                  </a:lnTo>
                  <a:lnTo>
                    <a:pt x="295" y="298"/>
                  </a:lnTo>
                  <a:lnTo>
                    <a:pt x="295" y="298"/>
                  </a:lnTo>
                  <a:lnTo>
                    <a:pt x="295" y="301"/>
                  </a:lnTo>
                  <a:lnTo>
                    <a:pt x="295" y="301"/>
                  </a:lnTo>
                  <a:lnTo>
                    <a:pt x="295" y="301"/>
                  </a:lnTo>
                  <a:lnTo>
                    <a:pt x="295" y="301"/>
                  </a:lnTo>
                  <a:lnTo>
                    <a:pt x="295" y="303"/>
                  </a:lnTo>
                  <a:lnTo>
                    <a:pt x="295" y="303"/>
                  </a:lnTo>
                  <a:lnTo>
                    <a:pt x="295" y="303"/>
                  </a:lnTo>
                  <a:lnTo>
                    <a:pt x="295" y="303"/>
                  </a:lnTo>
                  <a:lnTo>
                    <a:pt x="297" y="305"/>
                  </a:lnTo>
                  <a:lnTo>
                    <a:pt x="297" y="305"/>
                  </a:lnTo>
                  <a:lnTo>
                    <a:pt x="297" y="305"/>
                  </a:lnTo>
                  <a:lnTo>
                    <a:pt x="312" y="322"/>
                  </a:lnTo>
                  <a:lnTo>
                    <a:pt x="312" y="322"/>
                  </a:lnTo>
                  <a:lnTo>
                    <a:pt x="312" y="322"/>
                  </a:lnTo>
                  <a:lnTo>
                    <a:pt x="432" y="440"/>
                  </a:lnTo>
                  <a:lnTo>
                    <a:pt x="443" y="451"/>
                  </a:lnTo>
                  <a:lnTo>
                    <a:pt x="443" y="451"/>
                  </a:lnTo>
                  <a:lnTo>
                    <a:pt x="445" y="452"/>
                  </a:lnTo>
                  <a:lnTo>
                    <a:pt x="447" y="453"/>
                  </a:lnTo>
                  <a:lnTo>
                    <a:pt x="447" y="453"/>
                  </a:lnTo>
                  <a:lnTo>
                    <a:pt x="447" y="453"/>
                  </a:lnTo>
                  <a:lnTo>
                    <a:pt x="447" y="453"/>
                  </a:lnTo>
                  <a:lnTo>
                    <a:pt x="458" y="452"/>
                  </a:lnTo>
                  <a:lnTo>
                    <a:pt x="467" y="449"/>
                  </a:lnTo>
                  <a:lnTo>
                    <a:pt x="475" y="445"/>
                  </a:lnTo>
                  <a:lnTo>
                    <a:pt x="483" y="438"/>
                  </a:lnTo>
                  <a:lnTo>
                    <a:pt x="489" y="431"/>
                  </a:lnTo>
                  <a:lnTo>
                    <a:pt x="494" y="422"/>
                  </a:lnTo>
                  <a:lnTo>
                    <a:pt x="497" y="413"/>
                  </a:lnTo>
                  <a:lnTo>
                    <a:pt x="498" y="403"/>
                  </a:lnTo>
                  <a:lnTo>
                    <a:pt x="498" y="403"/>
                  </a:lnTo>
                  <a:lnTo>
                    <a:pt x="497" y="400"/>
                  </a:lnTo>
                  <a:lnTo>
                    <a:pt x="496" y="398"/>
                  </a:lnTo>
                  <a:lnTo>
                    <a:pt x="496" y="398"/>
                  </a:lnTo>
                  <a:close/>
                  <a:moveTo>
                    <a:pt x="481" y="83"/>
                  </a:moveTo>
                  <a:lnTo>
                    <a:pt x="480" y="82"/>
                  </a:lnTo>
                  <a:lnTo>
                    <a:pt x="480" y="82"/>
                  </a:lnTo>
                  <a:lnTo>
                    <a:pt x="481" y="83"/>
                  </a:lnTo>
                  <a:lnTo>
                    <a:pt x="481" y="83"/>
                  </a:lnTo>
                  <a:close/>
                  <a:moveTo>
                    <a:pt x="327" y="316"/>
                  </a:moveTo>
                  <a:lnTo>
                    <a:pt x="361" y="283"/>
                  </a:lnTo>
                  <a:lnTo>
                    <a:pt x="470" y="393"/>
                  </a:lnTo>
                  <a:lnTo>
                    <a:pt x="470" y="393"/>
                  </a:lnTo>
                  <a:lnTo>
                    <a:pt x="437" y="426"/>
                  </a:lnTo>
                  <a:lnTo>
                    <a:pt x="327" y="316"/>
                  </a:lnTo>
                  <a:close/>
                  <a:moveTo>
                    <a:pt x="312" y="301"/>
                  </a:moveTo>
                  <a:lnTo>
                    <a:pt x="346" y="268"/>
                  </a:lnTo>
                  <a:lnTo>
                    <a:pt x="351" y="273"/>
                  </a:lnTo>
                  <a:lnTo>
                    <a:pt x="318" y="306"/>
                  </a:lnTo>
                  <a:lnTo>
                    <a:pt x="312" y="301"/>
                  </a:lnTo>
                  <a:close/>
                  <a:moveTo>
                    <a:pt x="58" y="156"/>
                  </a:moveTo>
                  <a:lnTo>
                    <a:pt x="58" y="156"/>
                  </a:lnTo>
                  <a:lnTo>
                    <a:pt x="58" y="142"/>
                  </a:lnTo>
                  <a:lnTo>
                    <a:pt x="61" y="128"/>
                  </a:lnTo>
                  <a:lnTo>
                    <a:pt x="64" y="115"/>
                  </a:lnTo>
                  <a:lnTo>
                    <a:pt x="68" y="101"/>
                  </a:lnTo>
                  <a:lnTo>
                    <a:pt x="75" y="89"/>
                  </a:lnTo>
                  <a:lnTo>
                    <a:pt x="82" y="77"/>
                  </a:lnTo>
                  <a:lnTo>
                    <a:pt x="90" y="66"/>
                  </a:lnTo>
                  <a:lnTo>
                    <a:pt x="99" y="56"/>
                  </a:lnTo>
                  <a:lnTo>
                    <a:pt x="99" y="56"/>
                  </a:lnTo>
                  <a:lnTo>
                    <a:pt x="110" y="46"/>
                  </a:lnTo>
                  <a:lnTo>
                    <a:pt x="121" y="37"/>
                  </a:lnTo>
                  <a:lnTo>
                    <a:pt x="133" y="30"/>
                  </a:lnTo>
                  <a:lnTo>
                    <a:pt x="146" y="25"/>
                  </a:lnTo>
                  <a:lnTo>
                    <a:pt x="159" y="19"/>
                  </a:lnTo>
                  <a:lnTo>
                    <a:pt x="173" y="16"/>
                  </a:lnTo>
                  <a:lnTo>
                    <a:pt x="187" y="14"/>
                  </a:lnTo>
                  <a:lnTo>
                    <a:pt x="201" y="14"/>
                  </a:lnTo>
                  <a:lnTo>
                    <a:pt x="201" y="14"/>
                  </a:lnTo>
                  <a:lnTo>
                    <a:pt x="215" y="14"/>
                  </a:lnTo>
                  <a:lnTo>
                    <a:pt x="229" y="16"/>
                  </a:lnTo>
                  <a:lnTo>
                    <a:pt x="242" y="19"/>
                  </a:lnTo>
                  <a:lnTo>
                    <a:pt x="255" y="25"/>
                  </a:lnTo>
                  <a:lnTo>
                    <a:pt x="268" y="30"/>
                  </a:lnTo>
                  <a:lnTo>
                    <a:pt x="280" y="37"/>
                  </a:lnTo>
                  <a:lnTo>
                    <a:pt x="291" y="46"/>
                  </a:lnTo>
                  <a:lnTo>
                    <a:pt x="301" y="55"/>
                  </a:lnTo>
                  <a:lnTo>
                    <a:pt x="301" y="55"/>
                  </a:lnTo>
                  <a:lnTo>
                    <a:pt x="311" y="66"/>
                  </a:lnTo>
                  <a:lnTo>
                    <a:pt x="320" y="77"/>
                  </a:lnTo>
                  <a:lnTo>
                    <a:pt x="327" y="89"/>
                  </a:lnTo>
                  <a:lnTo>
                    <a:pt x="333" y="101"/>
                  </a:lnTo>
                  <a:lnTo>
                    <a:pt x="337" y="114"/>
                  </a:lnTo>
                  <a:lnTo>
                    <a:pt x="340" y="128"/>
                  </a:lnTo>
                  <a:lnTo>
                    <a:pt x="342" y="142"/>
                  </a:lnTo>
                  <a:lnTo>
                    <a:pt x="344" y="156"/>
                  </a:lnTo>
                  <a:lnTo>
                    <a:pt x="344" y="156"/>
                  </a:lnTo>
                  <a:lnTo>
                    <a:pt x="344" y="167"/>
                  </a:lnTo>
                  <a:lnTo>
                    <a:pt x="329" y="165"/>
                  </a:lnTo>
                  <a:lnTo>
                    <a:pt x="329" y="165"/>
                  </a:lnTo>
                  <a:lnTo>
                    <a:pt x="329" y="156"/>
                  </a:lnTo>
                  <a:lnTo>
                    <a:pt x="329" y="156"/>
                  </a:lnTo>
                  <a:lnTo>
                    <a:pt x="329" y="143"/>
                  </a:lnTo>
                  <a:lnTo>
                    <a:pt x="327" y="130"/>
                  </a:lnTo>
                  <a:lnTo>
                    <a:pt x="324" y="118"/>
                  </a:lnTo>
                  <a:lnTo>
                    <a:pt x="320" y="107"/>
                  </a:lnTo>
                  <a:lnTo>
                    <a:pt x="314" y="96"/>
                  </a:lnTo>
                  <a:lnTo>
                    <a:pt x="308" y="85"/>
                  </a:lnTo>
                  <a:lnTo>
                    <a:pt x="300" y="74"/>
                  </a:lnTo>
                  <a:lnTo>
                    <a:pt x="292" y="64"/>
                  </a:lnTo>
                  <a:lnTo>
                    <a:pt x="292" y="64"/>
                  </a:lnTo>
                  <a:lnTo>
                    <a:pt x="282" y="56"/>
                  </a:lnTo>
                  <a:lnTo>
                    <a:pt x="272" y="48"/>
                  </a:lnTo>
                  <a:lnTo>
                    <a:pt x="261" y="42"/>
                  </a:lnTo>
                  <a:lnTo>
                    <a:pt x="250" y="36"/>
                  </a:lnTo>
                  <a:lnTo>
                    <a:pt x="239" y="33"/>
                  </a:lnTo>
                  <a:lnTo>
                    <a:pt x="226" y="30"/>
                  </a:lnTo>
                  <a:lnTo>
                    <a:pt x="214" y="28"/>
                  </a:lnTo>
                  <a:lnTo>
                    <a:pt x="201" y="27"/>
                  </a:lnTo>
                  <a:lnTo>
                    <a:pt x="201" y="27"/>
                  </a:lnTo>
                  <a:lnTo>
                    <a:pt x="188" y="28"/>
                  </a:lnTo>
                  <a:lnTo>
                    <a:pt x="175" y="30"/>
                  </a:lnTo>
                  <a:lnTo>
                    <a:pt x="163" y="33"/>
                  </a:lnTo>
                  <a:lnTo>
                    <a:pt x="151" y="37"/>
                  </a:lnTo>
                  <a:lnTo>
                    <a:pt x="139" y="43"/>
                  </a:lnTo>
                  <a:lnTo>
                    <a:pt x="129" y="49"/>
                  </a:lnTo>
                  <a:lnTo>
                    <a:pt x="119" y="57"/>
                  </a:lnTo>
                  <a:lnTo>
                    <a:pt x="109" y="66"/>
                  </a:lnTo>
                  <a:lnTo>
                    <a:pt x="109" y="66"/>
                  </a:lnTo>
                  <a:lnTo>
                    <a:pt x="101" y="74"/>
                  </a:lnTo>
                  <a:lnTo>
                    <a:pt x="93" y="85"/>
                  </a:lnTo>
                  <a:lnTo>
                    <a:pt x="86" y="96"/>
                  </a:lnTo>
                  <a:lnTo>
                    <a:pt x="81" y="107"/>
                  </a:lnTo>
                  <a:lnTo>
                    <a:pt x="77" y="118"/>
                  </a:lnTo>
                  <a:lnTo>
                    <a:pt x="75" y="131"/>
                  </a:lnTo>
                  <a:lnTo>
                    <a:pt x="72" y="143"/>
                  </a:lnTo>
                  <a:lnTo>
                    <a:pt x="71" y="156"/>
                  </a:lnTo>
                  <a:lnTo>
                    <a:pt x="71" y="156"/>
                  </a:lnTo>
                  <a:lnTo>
                    <a:pt x="72" y="169"/>
                  </a:lnTo>
                  <a:lnTo>
                    <a:pt x="75" y="181"/>
                  </a:lnTo>
                  <a:lnTo>
                    <a:pt x="77" y="194"/>
                  </a:lnTo>
                  <a:lnTo>
                    <a:pt x="81" y="206"/>
                  </a:lnTo>
                  <a:lnTo>
                    <a:pt x="86" y="217"/>
                  </a:lnTo>
                  <a:lnTo>
                    <a:pt x="93" y="228"/>
                  </a:lnTo>
                  <a:lnTo>
                    <a:pt x="101" y="238"/>
                  </a:lnTo>
                  <a:lnTo>
                    <a:pt x="109" y="247"/>
                  </a:lnTo>
                  <a:lnTo>
                    <a:pt x="109" y="247"/>
                  </a:lnTo>
                  <a:lnTo>
                    <a:pt x="121" y="258"/>
                  </a:lnTo>
                  <a:lnTo>
                    <a:pt x="113" y="269"/>
                  </a:lnTo>
                  <a:lnTo>
                    <a:pt x="113" y="269"/>
                  </a:lnTo>
                  <a:lnTo>
                    <a:pt x="102" y="259"/>
                  </a:lnTo>
                  <a:lnTo>
                    <a:pt x="91" y="247"/>
                  </a:lnTo>
                  <a:lnTo>
                    <a:pt x="81" y="234"/>
                  </a:lnTo>
                  <a:lnTo>
                    <a:pt x="72" y="220"/>
                  </a:lnTo>
                  <a:lnTo>
                    <a:pt x="67" y="205"/>
                  </a:lnTo>
                  <a:lnTo>
                    <a:pt x="62" y="190"/>
                  </a:lnTo>
                  <a:lnTo>
                    <a:pt x="58" y="174"/>
                  </a:lnTo>
                  <a:lnTo>
                    <a:pt x="58" y="156"/>
                  </a:lnTo>
                  <a:lnTo>
                    <a:pt x="58" y="156"/>
                  </a:lnTo>
                  <a:close/>
                  <a:moveTo>
                    <a:pt x="140" y="255"/>
                  </a:moveTo>
                  <a:lnTo>
                    <a:pt x="198" y="174"/>
                  </a:lnTo>
                  <a:lnTo>
                    <a:pt x="198" y="174"/>
                  </a:lnTo>
                  <a:lnTo>
                    <a:pt x="204" y="175"/>
                  </a:lnTo>
                  <a:lnTo>
                    <a:pt x="204" y="175"/>
                  </a:lnTo>
                  <a:lnTo>
                    <a:pt x="209" y="175"/>
                  </a:lnTo>
                  <a:lnTo>
                    <a:pt x="213" y="172"/>
                  </a:lnTo>
                  <a:lnTo>
                    <a:pt x="217" y="169"/>
                  </a:lnTo>
                  <a:lnTo>
                    <a:pt x="220" y="166"/>
                  </a:lnTo>
                  <a:lnTo>
                    <a:pt x="313" y="178"/>
                  </a:lnTo>
                  <a:lnTo>
                    <a:pt x="313" y="178"/>
                  </a:lnTo>
                  <a:lnTo>
                    <a:pt x="309" y="194"/>
                  </a:lnTo>
                  <a:lnTo>
                    <a:pt x="302" y="209"/>
                  </a:lnTo>
                  <a:lnTo>
                    <a:pt x="294" y="224"/>
                  </a:lnTo>
                  <a:lnTo>
                    <a:pt x="282" y="237"/>
                  </a:lnTo>
                  <a:lnTo>
                    <a:pt x="282" y="237"/>
                  </a:lnTo>
                  <a:lnTo>
                    <a:pt x="273" y="245"/>
                  </a:lnTo>
                  <a:lnTo>
                    <a:pt x="265" y="251"/>
                  </a:lnTo>
                  <a:lnTo>
                    <a:pt x="255" y="258"/>
                  </a:lnTo>
                  <a:lnTo>
                    <a:pt x="245" y="262"/>
                  </a:lnTo>
                  <a:lnTo>
                    <a:pt x="234" y="266"/>
                  </a:lnTo>
                  <a:lnTo>
                    <a:pt x="224" y="269"/>
                  </a:lnTo>
                  <a:lnTo>
                    <a:pt x="212" y="271"/>
                  </a:lnTo>
                  <a:lnTo>
                    <a:pt x="201" y="271"/>
                  </a:lnTo>
                  <a:lnTo>
                    <a:pt x="201" y="278"/>
                  </a:lnTo>
                  <a:lnTo>
                    <a:pt x="201" y="271"/>
                  </a:lnTo>
                  <a:lnTo>
                    <a:pt x="201" y="271"/>
                  </a:lnTo>
                  <a:lnTo>
                    <a:pt x="185" y="270"/>
                  </a:lnTo>
                  <a:lnTo>
                    <a:pt x="170" y="266"/>
                  </a:lnTo>
                  <a:lnTo>
                    <a:pt x="155" y="261"/>
                  </a:lnTo>
                  <a:lnTo>
                    <a:pt x="140" y="255"/>
                  </a:lnTo>
                  <a:lnTo>
                    <a:pt x="140" y="255"/>
                  </a:lnTo>
                  <a:close/>
                  <a:moveTo>
                    <a:pt x="223" y="152"/>
                  </a:moveTo>
                  <a:lnTo>
                    <a:pt x="223" y="152"/>
                  </a:lnTo>
                  <a:lnTo>
                    <a:pt x="220" y="147"/>
                  </a:lnTo>
                  <a:lnTo>
                    <a:pt x="216" y="141"/>
                  </a:lnTo>
                  <a:lnTo>
                    <a:pt x="211" y="139"/>
                  </a:lnTo>
                  <a:lnTo>
                    <a:pt x="204" y="137"/>
                  </a:lnTo>
                  <a:lnTo>
                    <a:pt x="204" y="137"/>
                  </a:lnTo>
                  <a:lnTo>
                    <a:pt x="200" y="138"/>
                  </a:lnTo>
                  <a:lnTo>
                    <a:pt x="197" y="139"/>
                  </a:lnTo>
                  <a:lnTo>
                    <a:pt x="193" y="140"/>
                  </a:lnTo>
                  <a:lnTo>
                    <a:pt x="190" y="143"/>
                  </a:lnTo>
                  <a:lnTo>
                    <a:pt x="188" y="145"/>
                  </a:lnTo>
                  <a:lnTo>
                    <a:pt x="187" y="149"/>
                  </a:lnTo>
                  <a:lnTo>
                    <a:pt x="186" y="152"/>
                  </a:lnTo>
                  <a:lnTo>
                    <a:pt x="185" y="156"/>
                  </a:lnTo>
                  <a:lnTo>
                    <a:pt x="185" y="156"/>
                  </a:lnTo>
                  <a:lnTo>
                    <a:pt x="186" y="161"/>
                  </a:lnTo>
                  <a:lnTo>
                    <a:pt x="187" y="164"/>
                  </a:lnTo>
                  <a:lnTo>
                    <a:pt x="130" y="246"/>
                  </a:lnTo>
                  <a:lnTo>
                    <a:pt x="130" y="246"/>
                  </a:lnTo>
                  <a:lnTo>
                    <a:pt x="120" y="237"/>
                  </a:lnTo>
                  <a:lnTo>
                    <a:pt x="120" y="237"/>
                  </a:lnTo>
                  <a:lnTo>
                    <a:pt x="111" y="229"/>
                  </a:lnTo>
                  <a:lnTo>
                    <a:pt x="105" y="220"/>
                  </a:lnTo>
                  <a:lnTo>
                    <a:pt x="99" y="210"/>
                  </a:lnTo>
                  <a:lnTo>
                    <a:pt x="94" y="201"/>
                  </a:lnTo>
                  <a:lnTo>
                    <a:pt x="91" y="190"/>
                  </a:lnTo>
                  <a:lnTo>
                    <a:pt x="88" y="179"/>
                  </a:lnTo>
                  <a:lnTo>
                    <a:pt x="86" y="167"/>
                  </a:lnTo>
                  <a:lnTo>
                    <a:pt x="85" y="156"/>
                  </a:lnTo>
                  <a:lnTo>
                    <a:pt x="85" y="156"/>
                  </a:lnTo>
                  <a:lnTo>
                    <a:pt x="86" y="144"/>
                  </a:lnTo>
                  <a:lnTo>
                    <a:pt x="88" y="134"/>
                  </a:lnTo>
                  <a:lnTo>
                    <a:pt x="91" y="123"/>
                  </a:lnTo>
                  <a:lnTo>
                    <a:pt x="94" y="112"/>
                  </a:lnTo>
                  <a:lnTo>
                    <a:pt x="99" y="102"/>
                  </a:lnTo>
                  <a:lnTo>
                    <a:pt x="105" y="93"/>
                  </a:lnTo>
                  <a:lnTo>
                    <a:pt x="111" y="84"/>
                  </a:lnTo>
                  <a:lnTo>
                    <a:pt x="119" y="75"/>
                  </a:lnTo>
                  <a:lnTo>
                    <a:pt x="119" y="75"/>
                  </a:lnTo>
                  <a:lnTo>
                    <a:pt x="128" y="68"/>
                  </a:lnTo>
                  <a:lnTo>
                    <a:pt x="137" y="60"/>
                  </a:lnTo>
                  <a:lnTo>
                    <a:pt x="147" y="55"/>
                  </a:lnTo>
                  <a:lnTo>
                    <a:pt x="157" y="50"/>
                  </a:lnTo>
                  <a:lnTo>
                    <a:pt x="167" y="46"/>
                  </a:lnTo>
                  <a:lnTo>
                    <a:pt x="178" y="44"/>
                  </a:lnTo>
                  <a:lnTo>
                    <a:pt x="189" y="42"/>
                  </a:lnTo>
                  <a:lnTo>
                    <a:pt x="201" y="42"/>
                  </a:lnTo>
                  <a:lnTo>
                    <a:pt x="201" y="42"/>
                  </a:lnTo>
                  <a:lnTo>
                    <a:pt x="212" y="42"/>
                  </a:lnTo>
                  <a:lnTo>
                    <a:pt x="224" y="44"/>
                  </a:lnTo>
                  <a:lnTo>
                    <a:pt x="234" y="46"/>
                  </a:lnTo>
                  <a:lnTo>
                    <a:pt x="244" y="50"/>
                  </a:lnTo>
                  <a:lnTo>
                    <a:pt x="255" y="55"/>
                  </a:lnTo>
                  <a:lnTo>
                    <a:pt x="265" y="60"/>
                  </a:lnTo>
                  <a:lnTo>
                    <a:pt x="273" y="68"/>
                  </a:lnTo>
                  <a:lnTo>
                    <a:pt x="282" y="75"/>
                  </a:lnTo>
                  <a:lnTo>
                    <a:pt x="282" y="75"/>
                  </a:lnTo>
                  <a:lnTo>
                    <a:pt x="290" y="84"/>
                  </a:lnTo>
                  <a:lnTo>
                    <a:pt x="296" y="93"/>
                  </a:lnTo>
                  <a:lnTo>
                    <a:pt x="302" y="102"/>
                  </a:lnTo>
                  <a:lnTo>
                    <a:pt x="307" y="112"/>
                  </a:lnTo>
                  <a:lnTo>
                    <a:pt x="311" y="123"/>
                  </a:lnTo>
                  <a:lnTo>
                    <a:pt x="313" y="134"/>
                  </a:lnTo>
                  <a:lnTo>
                    <a:pt x="315" y="144"/>
                  </a:lnTo>
                  <a:lnTo>
                    <a:pt x="315" y="156"/>
                  </a:lnTo>
                  <a:lnTo>
                    <a:pt x="315" y="156"/>
                  </a:lnTo>
                  <a:lnTo>
                    <a:pt x="315" y="164"/>
                  </a:lnTo>
                  <a:lnTo>
                    <a:pt x="223" y="152"/>
                  </a:lnTo>
                  <a:close/>
                  <a:moveTo>
                    <a:pt x="201" y="299"/>
                  </a:moveTo>
                  <a:lnTo>
                    <a:pt x="201" y="306"/>
                  </a:lnTo>
                  <a:lnTo>
                    <a:pt x="201" y="299"/>
                  </a:lnTo>
                  <a:lnTo>
                    <a:pt x="201" y="299"/>
                  </a:lnTo>
                  <a:lnTo>
                    <a:pt x="190" y="299"/>
                  </a:lnTo>
                  <a:lnTo>
                    <a:pt x="180" y="298"/>
                  </a:lnTo>
                  <a:lnTo>
                    <a:pt x="171" y="296"/>
                  </a:lnTo>
                  <a:lnTo>
                    <a:pt x="161" y="293"/>
                  </a:lnTo>
                  <a:lnTo>
                    <a:pt x="151" y="290"/>
                  </a:lnTo>
                  <a:lnTo>
                    <a:pt x="142" y="286"/>
                  </a:lnTo>
                  <a:lnTo>
                    <a:pt x="133" y="282"/>
                  </a:lnTo>
                  <a:lnTo>
                    <a:pt x="125" y="277"/>
                  </a:lnTo>
                  <a:lnTo>
                    <a:pt x="133" y="265"/>
                  </a:lnTo>
                  <a:lnTo>
                    <a:pt x="133" y="265"/>
                  </a:lnTo>
                  <a:lnTo>
                    <a:pt x="148" y="274"/>
                  </a:lnTo>
                  <a:lnTo>
                    <a:pt x="165" y="280"/>
                  </a:lnTo>
                  <a:lnTo>
                    <a:pt x="183" y="284"/>
                  </a:lnTo>
                  <a:lnTo>
                    <a:pt x="201" y="285"/>
                  </a:lnTo>
                  <a:lnTo>
                    <a:pt x="201" y="285"/>
                  </a:lnTo>
                  <a:lnTo>
                    <a:pt x="201" y="285"/>
                  </a:lnTo>
                  <a:lnTo>
                    <a:pt x="214" y="285"/>
                  </a:lnTo>
                  <a:lnTo>
                    <a:pt x="226" y="283"/>
                  </a:lnTo>
                  <a:lnTo>
                    <a:pt x="239" y="279"/>
                  </a:lnTo>
                  <a:lnTo>
                    <a:pt x="251" y="275"/>
                  </a:lnTo>
                  <a:lnTo>
                    <a:pt x="261" y="270"/>
                  </a:lnTo>
                  <a:lnTo>
                    <a:pt x="272" y="263"/>
                  </a:lnTo>
                  <a:lnTo>
                    <a:pt x="283" y="256"/>
                  </a:lnTo>
                  <a:lnTo>
                    <a:pt x="292" y="247"/>
                  </a:lnTo>
                  <a:lnTo>
                    <a:pt x="292" y="247"/>
                  </a:lnTo>
                  <a:lnTo>
                    <a:pt x="299" y="239"/>
                  </a:lnTo>
                  <a:lnTo>
                    <a:pt x="305" y="232"/>
                  </a:lnTo>
                  <a:lnTo>
                    <a:pt x="310" y="224"/>
                  </a:lnTo>
                  <a:lnTo>
                    <a:pt x="315" y="216"/>
                  </a:lnTo>
                  <a:lnTo>
                    <a:pt x="320" y="207"/>
                  </a:lnTo>
                  <a:lnTo>
                    <a:pt x="323" y="198"/>
                  </a:lnTo>
                  <a:lnTo>
                    <a:pt x="325" y="189"/>
                  </a:lnTo>
                  <a:lnTo>
                    <a:pt x="327" y="179"/>
                  </a:lnTo>
                  <a:lnTo>
                    <a:pt x="341" y="181"/>
                  </a:lnTo>
                  <a:lnTo>
                    <a:pt x="341" y="181"/>
                  </a:lnTo>
                  <a:lnTo>
                    <a:pt x="337" y="197"/>
                  </a:lnTo>
                  <a:lnTo>
                    <a:pt x="332" y="214"/>
                  </a:lnTo>
                  <a:lnTo>
                    <a:pt x="324" y="229"/>
                  </a:lnTo>
                  <a:lnTo>
                    <a:pt x="314" y="243"/>
                  </a:lnTo>
                  <a:lnTo>
                    <a:pt x="314" y="243"/>
                  </a:lnTo>
                  <a:lnTo>
                    <a:pt x="314" y="244"/>
                  </a:lnTo>
                  <a:lnTo>
                    <a:pt x="314" y="244"/>
                  </a:lnTo>
                  <a:lnTo>
                    <a:pt x="308" y="250"/>
                  </a:lnTo>
                  <a:lnTo>
                    <a:pt x="308" y="250"/>
                  </a:lnTo>
                  <a:lnTo>
                    <a:pt x="308" y="250"/>
                  </a:lnTo>
                  <a:lnTo>
                    <a:pt x="308" y="250"/>
                  </a:lnTo>
                  <a:lnTo>
                    <a:pt x="301" y="257"/>
                  </a:lnTo>
                  <a:lnTo>
                    <a:pt x="301" y="257"/>
                  </a:lnTo>
                  <a:lnTo>
                    <a:pt x="295" y="263"/>
                  </a:lnTo>
                  <a:lnTo>
                    <a:pt x="295" y="263"/>
                  </a:lnTo>
                  <a:lnTo>
                    <a:pt x="295" y="263"/>
                  </a:lnTo>
                  <a:lnTo>
                    <a:pt x="295" y="263"/>
                  </a:lnTo>
                  <a:lnTo>
                    <a:pt x="288" y="269"/>
                  </a:lnTo>
                  <a:lnTo>
                    <a:pt x="288" y="269"/>
                  </a:lnTo>
                  <a:lnTo>
                    <a:pt x="288" y="270"/>
                  </a:lnTo>
                  <a:lnTo>
                    <a:pt x="288" y="270"/>
                  </a:lnTo>
                  <a:lnTo>
                    <a:pt x="279" y="276"/>
                  </a:lnTo>
                  <a:lnTo>
                    <a:pt x="268" y="282"/>
                  </a:lnTo>
                  <a:lnTo>
                    <a:pt x="258" y="287"/>
                  </a:lnTo>
                  <a:lnTo>
                    <a:pt x="247" y="291"/>
                  </a:lnTo>
                  <a:lnTo>
                    <a:pt x="236" y="295"/>
                  </a:lnTo>
                  <a:lnTo>
                    <a:pt x="225" y="297"/>
                  </a:lnTo>
                  <a:lnTo>
                    <a:pt x="213" y="299"/>
                  </a:lnTo>
                  <a:lnTo>
                    <a:pt x="201" y="299"/>
                  </a:lnTo>
                  <a:lnTo>
                    <a:pt x="201" y="299"/>
                  </a:lnTo>
                  <a:close/>
                  <a:moveTo>
                    <a:pt x="302" y="275"/>
                  </a:moveTo>
                  <a:lnTo>
                    <a:pt x="302" y="275"/>
                  </a:lnTo>
                  <a:lnTo>
                    <a:pt x="304" y="275"/>
                  </a:lnTo>
                  <a:lnTo>
                    <a:pt x="304" y="275"/>
                  </a:lnTo>
                  <a:lnTo>
                    <a:pt x="307" y="272"/>
                  </a:lnTo>
                  <a:lnTo>
                    <a:pt x="307" y="272"/>
                  </a:lnTo>
                  <a:lnTo>
                    <a:pt x="311" y="268"/>
                  </a:lnTo>
                  <a:lnTo>
                    <a:pt x="311" y="268"/>
                  </a:lnTo>
                  <a:lnTo>
                    <a:pt x="312" y="266"/>
                  </a:lnTo>
                  <a:lnTo>
                    <a:pt x="312" y="266"/>
                  </a:lnTo>
                  <a:lnTo>
                    <a:pt x="320" y="259"/>
                  </a:lnTo>
                  <a:lnTo>
                    <a:pt x="320" y="259"/>
                  </a:lnTo>
                  <a:lnTo>
                    <a:pt x="320" y="258"/>
                  </a:lnTo>
                  <a:lnTo>
                    <a:pt x="327" y="265"/>
                  </a:lnTo>
                  <a:lnTo>
                    <a:pt x="310" y="283"/>
                  </a:lnTo>
                  <a:lnTo>
                    <a:pt x="302" y="275"/>
                  </a:lnTo>
                  <a:close/>
                  <a:moveTo>
                    <a:pt x="450" y="439"/>
                  </a:moveTo>
                  <a:lnTo>
                    <a:pt x="447" y="436"/>
                  </a:lnTo>
                  <a:lnTo>
                    <a:pt x="447" y="436"/>
                  </a:lnTo>
                  <a:lnTo>
                    <a:pt x="481" y="403"/>
                  </a:lnTo>
                  <a:lnTo>
                    <a:pt x="481" y="403"/>
                  </a:lnTo>
                  <a:lnTo>
                    <a:pt x="484" y="406"/>
                  </a:lnTo>
                  <a:lnTo>
                    <a:pt x="484" y="406"/>
                  </a:lnTo>
                  <a:lnTo>
                    <a:pt x="483" y="412"/>
                  </a:lnTo>
                  <a:lnTo>
                    <a:pt x="481" y="418"/>
                  </a:lnTo>
                  <a:lnTo>
                    <a:pt x="477" y="424"/>
                  </a:lnTo>
                  <a:lnTo>
                    <a:pt x="473" y="428"/>
                  </a:lnTo>
                  <a:lnTo>
                    <a:pt x="468" y="433"/>
                  </a:lnTo>
                  <a:lnTo>
                    <a:pt x="462" y="436"/>
                  </a:lnTo>
                  <a:lnTo>
                    <a:pt x="457" y="438"/>
                  </a:lnTo>
                  <a:lnTo>
                    <a:pt x="450" y="439"/>
                  </a:lnTo>
                  <a:lnTo>
                    <a:pt x="450" y="4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38" name="Oval 59"/>
            <p:cNvSpPr/>
            <p:nvPr/>
          </p:nvSpPr>
          <p:spPr>
            <a:xfrm>
              <a:off x="7496182" y="4461517"/>
              <a:ext cx="473068" cy="473068"/>
            </a:xfrm>
            <a:prstGeom prst="ellipse">
              <a:avLst/>
            </a:prstGeom>
            <a:solidFill>
              <a:srgbClr val="0F74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9" name="Group 114"/>
            <p:cNvGrpSpPr/>
            <p:nvPr/>
          </p:nvGrpSpPr>
          <p:grpSpPr>
            <a:xfrm>
              <a:off x="7599439" y="4571879"/>
              <a:ext cx="266554" cy="252345"/>
              <a:chOff x="2835275" y="3127375"/>
              <a:chExt cx="744538" cy="704850"/>
            </a:xfrm>
            <a:solidFill>
              <a:schemeClr val="bg1"/>
            </a:solidFill>
          </p:grpSpPr>
          <p:sp>
            <p:nvSpPr>
              <p:cNvPr id="40" name="Freeform 115"/>
              <p:cNvSpPr>
                <a:spLocks noEditPoints="1"/>
              </p:cNvSpPr>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41" name="Freeform 116"/>
              <p:cNvSpPr>
                <a:spLocks noEditPoints="1"/>
              </p:cNvSpPr>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42" name="Freeform 117"/>
              <p:cNvSpPr>
                <a:spLocks noEditPoints="1"/>
              </p:cNvSpPr>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43" name="Freeform 118"/>
              <p:cNvSpPr>
                <a:spLocks noEditPoints="1"/>
              </p:cNvSpPr>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44" name="Freeform 119"/>
              <p:cNvSpPr>
                <a:spLocks noEditPoints="1"/>
              </p:cNvSpPr>
              <p:nvPr/>
            </p:nvSpPr>
            <p:spPr bwMode="auto">
              <a:xfrm>
                <a:off x="3352800" y="3486150"/>
                <a:ext cx="200025" cy="2016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45" name="Freeform 120"/>
              <p:cNvSpPr>
                <a:spLocks noEditPoints="1"/>
              </p:cNvSpPr>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sp>
            <p:nvSpPr>
              <p:cNvPr id="46" name="Freeform 121"/>
              <p:cNvSpPr>
                <a:spLocks/>
              </p:cNvSpPr>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ko-KR" altLang="en-US"/>
              </a:p>
            </p:txBody>
          </p:sp>
        </p:grpSp>
      </p:grpSp>
    </p:spTree>
    <p:extLst>
      <p:ext uri="{BB962C8B-B14F-4D97-AF65-F5344CB8AC3E}">
        <p14:creationId xmlns:p14="http://schemas.microsoft.com/office/powerpoint/2010/main" val="6992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3578087" y="1774515"/>
            <a:ext cx="3262451" cy="2098237"/>
          </a:xfrm>
          <a:prstGeom prst="rect">
            <a:avLst/>
          </a:prstGeom>
        </p:spPr>
      </p:pic>
      <p:pic>
        <p:nvPicPr>
          <p:cNvPr id="13" name="图片 12"/>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Lst>
          </a:blip>
          <a:stretch>
            <a:fillRect/>
          </a:stretch>
        </p:blipFill>
        <p:spPr>
          <a:xfrm>
            <a:off x="241852" y="3908824"/>
            <a:ext cx="3227733" cy="2099775"/>
          </a:xfrm>
          <a:prstGeom prst="rect">
            <a:avLst/>
          </a:prstGeom>
        </p:spPr>
      </p:pic>
      <p:pic>
        <p:nvPicPr>
          <p:cNvPr id="1026" name="Picture 2" descr="https://timgsa.baidu.com/timg?image&amp;quality=80&amp;size=b9999_10000&amp;sec=1530507383260&amp;di=c7dad0b2e898b9ccfd9e5c7db7065d79&amp;imgtype=0&amp;src=http%3A%2F%2Fp2.ifengimg.com%2Ffck%2F2017_15%2F144b7af51a5fded_w480_h32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8087" y="3908824"/>
            <a:ext cx="3262451" cy="2099775"/>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852" y="1774516"/>
            <a:ext cx="3227733" cy="2099775"/>
          </a:xfrm>
          <a:prstGeom prst="rect">
            <a:avLst/>
          </a:prstGeom>
        </p:spPr>
      </p:pic>
      <p:sp>
        <p:nvSpPr>
          <p:cNvPr id="2" name="标题 1"/>
          <p:cNvSpPr>
            <a:spLocks noGrp="1"/>
          </p:cNvSpPr>
          <p:nvPr>
            <p:ph type="title"/>
          </p:nvPr>
        </p:nvSpPr>
        <p:spPr/>
        <p:txBody>
          <a:bodyPr/>
          <a:lstStyle/>
          <a:p>
            <a:r>
              <a:rPr lang="zh-CN" altLang="en-US" dirty="0"/>
              <a:t>保全基础概念</a:t>
            </a:r>
          </a:p>
        </p:txBody>
      </p:sp>
      <p:sp>
        <p:nvSpPr>
          <p:cNvPr id="6" name="矩形 10"/>
          <p:cNvSpPr>
            <a:spLocks noChangeArrowheads="1"/>
          </p:cNvSpPr>
          <p:nvPr/>
        </p:nvSpPr>
        <p:spPr bwMode="auto">
          <a:xfrm>
            <a:off x="7065963" y="2889713"/>
            <a:ext cx="4783137"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buFontTx/>
              <a:buNone/>
            </a:pPr>
            <a:r>
              <a:rPr lang="en-US" altLang="zh-CN" sz="1400" dirty="0">
                <a:solidFill>
                  <a:srgbClr val="404040"/>
                </a:solidFill>
                <a:latin typeface="微软雅黑" panose="020B0503020204020204" pitchFamily="34" charset="-122"/>
                <a:ea typeface="微软雅黑" panose="020B0503020204020204" pitchFamily="34" charset="-122"/>
                <a:cs typeface="微软雅黑 Light"/>
              </a:rPr>
              <a:t> </a:t>
            </a:r>
            <a:r>
              <a:rPr lang="en-US" altLang="zh-CN" sz="1400" dirty="0" smtClean="0">
                <a:solidFill>
                  <a:srgbClr val="404040"/>
                </a:solidFill>
                <a:latin typeface="微软雅黑" panose="020B0503020204020204" pitchFamily="34" charset="-122"/>
                <a:ea typeface="微软雅黑" panose="020B0503020204020204" pitchFamily="34" charset="-122"/>
                <a:cs typeface="微软雅黑 Light"/>
              </a:rPr>
              <a:t>     </a:t>
            </a:r>
            <a:r>
              <a:rPr lang="zh-CN" altLang="en-US" sz="1400" dirty="0">
                <a:solidFill>
                  <a:srgbClr val="404040"/>
                </a:solidFill>
                <a:latin typeface="微软雅黑" panose="020B0503020204020204" pitchFamily="34" charset="-122"/>
                <a:ea typeface="微软雅黑" panose="020B0503020204020204" pitchFamily="34" charset="-122"/>
                <a:cs typeface="微软雅黑 Light"/>
              </a:rPr>
              <a:t>是</a:t>
            </a:r>
            <a:r>
              <a:rPr lang="zh-CN" altLang="en-US" sz="1400" dirty="0" smtClean="0">
                <a:solidFill>
                  <a:srgbClr val="404040"/>
                </a:solidFill>
                <a:latin typeface="微软雅黑" panose="020B0503020204020204" pitchFamily="34" charset="-122"/>
                <a:ea typeface="微软雅黑" panose="020B0503020204020204" pitchFamily="34" charset="-122"/>
                <a:cs typeface="微软雅黑 Light"/>
              </a:rPr>
              <a:t>指保险公司为了维持</a:t>
            </a:r>
            <a:r>
              <a:rPr lang="zh-CN" altLang="en-US" sz="1600" b="1" dirty="0" smtClean="0">
                <a:solidFill>
                  <a:schemeClr val="accent4"/>
                </a:solidFill>
                <a:latin typeface="微软雅黑" panose="020B0503020204020204" pitchFamily="34" charset="-122"/>
                <a:ea typeface="微软雅黑" panose="020B0503020204020204" pitchFamily="34" charset="-122"/>
                <a:cs typeface="微软雅黑 Light"/>
              </a:rPr>
              <a:t>人身保险单持续有效</a:t>
            </a:r>
            <a:r>
              <a:rPr lang="zh-CN" altLang="en-US" sz="1400" dirty="0" smtClean="0">
                <a:solidFill>
                  <a:srgbClr val="404040"/>
                </a:solidFill>
                <a:latin typeface="微软雅黑" panose="020B0503020204020204" pitchFamily="34" charset="-122"/>
                <a:ea typeface="微软雅黑" panose="020B0503020204020204" pitchFamily="34" charset="-122"/>
                <a:cs typeface="微软雅黑 Light"/>
              </a:rPr>
              <a:t>，根据合同</a:t>
            </a:r>
            <a:r>
              <a:rPr lang="zh-CN" altLang="en-US" sz="1600" b="1" dirty="0" smtClean="0">
                <a:solidFill>
                  <a:schemeClr val="accent4"/>
                </a:solidFill>
                <a:latin typeface="微软雅黑" panose="020B0503020204020204" pitchFamily="34" charset="-122"/>
                <a:ea typeface="微软雅黑" panose="020B0503020204020204" pitchFamily="34" charset="-122"/>
                <a:cs typeface="微软雅黑 Light"/>
              </a:rPr>
              <a:t>条款约定</a:t>
            </a:r>
            <a:r>
              <a:rPr lang="zh-CN" altLang="en-US" sz="1400" dirty="0" smtClean="0">
                <a:solidFill>
                  <a:srgbClr val="404040"/>
                </a:solidFill>
                <a:latin typeface="微软雅黑" panose="020B0503020204020204" pitchFamily="34" charset="-122"/>
                <a:ea typeface="微软雅黑" panose="020B0503020204020204" pitchFamily="34" charset="-122"/>
                <a:cs typeface="微软雅黑 Light"/>
              </a:rPr>
              <a:t>及</a:t>
            </a:r>
            <a:r>
              <a:rPr lang="zh-CN" altLang="en-US" sz="1600" b="1" dirty="0" smtClean="0">
                <a:solidFill>
                  <a:schemeClr val="accent4"/>
                </a:solidFill>
                <a:latin typeface="微软雅黑" panose="020B0503020204020204" pitchFamily="34" charset="-122"/>
                <a:ea typeface="微软雅黑" panose="020B0503020204020204" pitchFamily="34" charset="-122"/>
                <a:cs typeface="微软雅黑 Light"/>
              </a:rPr>
              <a:t>客户要求</a:t>
            </a:r>
            <a:r>
              <a:rPr lang="zh-CN" altLang="en-US" sz="1400" dirty="0" smtClean="0">
                <a:solidFill>
                  <a:srgbClr val="404040"/>
                </a:solidFill>
                <a:latin typeface="微软雅黑" panose="020B0503020204020204" pitchFamily="34" charset="-122"/>
                <a:ea typeface="微软雅黑" panose="020B0503020204020204" pitchFamily="34" charset="-122"/>
                <a:cs typeface="微软雅黑 Light"/>
              </a:rPr>
              <a:t>而提供的一系列</a:t>
            </a:r>
            <a:r>
              <a:rPr lang="zh-CN" altLang="en-US" sz="1600" b="1" dirty="0" smtClean="0">
                <a:solidFill>
                  <a:schemeClr val="accent4"/>
                </a:solidFill>
                <a:latin typeface="微软雅黑" panose="020B0503020204020204" pitchFamily="34" charset="-122"/>
                <a:ea typeface="微软雅黑" panose="020B0503020204020204" pitchFamily="34" charset="-122"/>
                <a:cs typeface="微软雅黑 Light"/>
              </a:rPr>
              <a:t>后续服务</a:t>
            </a:r>
            <a:r>
              <a:rPr lang="zh-CN" altLang="en-US" sz="1400" dirty="0" smtClean="0">
                <a:solidFill>
                  <a:srgbClr val="404040"/>
                </a:solidFill>
                <a:latin typeface="微软雅黑" panose="020B0503020204020204" pitchFamily="34" charset="-122"/>
                <a:ea typeface="微软雅黑" panose="020B0503020204020204" pitchFamily="34" charset="-122"/>
                <a:cs typeface="微软雅黑 Light"/>
              </a:rPr>
              <a:t>。</a:t>
            </a:r>
            <a:endParaRPr lang="zh-CN" altLang="en-US" sz="1400" dirty="0">
              <a:solidFill>
                <a:srgbClr val="404040"/>
              </a:solidFill>
              <a:latin typeface="微软雅黑" panose="020B0503020204020204" pitchFamily="34" charset="-122"/>
              <a:ea typeface="微软雅黑" panose="020B0503020204020204" pitchFamily="34" charset="-122"/>
              <a:cs typeface="微软雅黑 Light"/>
            </a:endParaRPr>
          </a:p>
        </p:txBody>
      </p:sp>
      <p:sp>
        <p:nvSpPr>
          <p:cNvPr id="7" name="文本框 12"/>
          <p:cNvSpPr txBox="1">
            <a:spLocks noChangeArrowheads="1"/>
          </p:cNvSpPr>
          <p:nvPr/>
        </p:nvSpPr>
        <p:spPr bwMode="auto">
          <a:xfrm>
            <a:off x="7065963" y="2345474"/>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cap="all" dirty="0" smtClean="0">
                <a:solidFill>
                  <a:schemeClr val="tx1">
                    <a:lumMod val="65000"/>
                    <a:lumOff val="35000"/>
                  </a:schemeClr>
                </a:solidFill>
                <a:latin typeface="+mn-lt"/>
                <a:ea typeface="+mj-ea"/>
                <a:cs typeface="Arial" panose="020B0604020202020204" pitchFamily="34" charset="0"/>
              </a:rPr>
              <a:t>保全的概念</a:t>
            </a:r>
            <a:endParaRPr lang="zh-CN" altLang="en-US" sz="2400" cap="all" dirty="0">
              <a:solidFill>
                <a:schemeClr val="tx1">
                  <a:lumMod val="65000"/>
                  <a:lumOff val="35000"/>
                </a:schemeClr>
              </a:solidFill>
              <a:latin typeface="+mn-lt"/>
              <a:ea typeface="+mj-ea"/>
              <a:cs typeface="Arial" panose="020B0604020202020204" pitchFamily="34" charset="0"/>
            </a:endParaRPr>
          </a:p>
        </p:txBody>
      </p:sp>
      <p:sp>
        <p:nvSpPr>
          <p:cNvPr id="10" name="矩形 9"/>
          <p:cNvSpPr>
            <a:spLocks noChangeArrowheads="1"/>
          </p:cNvSpPr>
          <p:nvPr/>
        </p:nvSpPr>
        <p:spPr bwMode="auto">
          <a:xfrm>
            <a:off x="7065963" y="4522003"/>
            <a:ext cx="4783137" cy="102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smtClean="0">
                <a:solidFill>
                  <a:srgbClr val="404040"/>
                </a:solidFill>
                <a:latin typeface="微软雅黑" panose="020B0503020204020204" pitchFamily="34" charset="-122"/>
                <a:ea typeface="微软雅黑" panose="020B0503020204020204" pitchFamily="34" charset="-122"/>
                <a:cs typeface="微软雅黑 Light"/>
              </a:rPr>
              <a:t>       </a:t>
            </a:r>
            <a:r>
              <a:rPr lang="zh-CN" altLang="en-US" sz="1400" dirty="0" smtClean="0">
                <a:solidFill>
                  <a:srgbClr val="404040"/>
                </a:solidFill>
                <a:latin typeface="微软雅黑" panose="020B0503020204020204" pitchFamily="34" charset="-122"/>
                <a:ea typeface="微软雅黑" panose="020B0503020204020204" pitchFamily="34" charset="-122"/>
                <a:cs typeface="微软雅黑 Light"/>
              </a:rPr>
              <a:t>维持契约的持续有效，保护客户的权益不受损失，保证保险公司保费收入的稳定和风险的偿付能力，保障公司长期稳定的发展。</a:t>
            </a:r>
            <a:endParaRPr lang="zh-CN" altLang="en-US" sz="1400" dirty="0">
              <a:solidFill>
                <a:srgbClr val="404040"/>
              </a:solidFill>
              <a:latin typeface="微软雅黑" panose="020B0503020204020204" pitchFamily="34" charset="-122"/>
              <a:ea typeface="微软雅黑" panose="020B0503020204020204" pitchFamily="34" charset="-122"/>
              <a:cs typeface="微软雅黑 Light"/>
            </a:endParaRPr>
          </a:p>
        </p:txBody>
      </p:sp>
      <p:sp>
        <p:nvSpPr>
          <p:cNvPr id="11" name="文本框 12"/>
          <p:cNvSpPr txBox="1">
            <a:spLocks noChangeArrowheads="1"/>
          </p:cNvSpPr>
          <p:nvPr/>
        </p:nvSpPr>
        <p:spPr bwMode="auto">
          <a:xfrm>
            <a:off x="7065963" y="3977764"/>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cap="all" dirty="0" smtClean="0">
                <a:solidFill>
                  <a:schemeClr val="tx1">
                    <a:lumMod val="65000"/>
                    <a:lumOff val="35000"/>
                  </a:schemeClr>
                </a:solidFill>
                <a:latin typeface="+mn-lt"/>
                <a:ea typeface="+mj-ea"/>
                <a:cs typeface="Arial" panose="020B0604020202020204" pitchFamily="34" charset="0"/>
              </a:rPr>
              <a:t>保全的作用</a:t>
            </a:r>
            <a:endParaRPr lang="zh-CN" altLang="en-US" sz="2400" cap="all" dirty="0">
              <a:solidFill>
                <a:schemeClr val="tx1">
                  <a:lumMod val="65000"/>
                  <a:lumOff val="35000"/>
                </a:schemeClr>
              </a:solidFill>
              <a:latin typeface="+mn-lt"/>
              <a:ea typeface="+mj-ea"/>
              <a:cs typeface="Arial" panose="020B0604020202020204" pitchFamily="34" charset="0"/>
            </a:endParaRPr>
          </a:p>
        </p:txBody>
      </p:sp>
    </p:spTree>
    <p:extLst>
      <p:ext uri="{BB962C8B-B14F-4D97-AF65-F5344CB8AC3E}">
        <p14:creationId xmlns:p14="http://schemas.microsoft.com/office/powerpoint/2010/main" val="4108650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保全基础概念</a:t>
            </a:r>
            <a:endParaRPr lang="zh-CN" altLang="en-US" dirty="0"/>
          </a:p>
        </p:txBody>
      </p:sp>
      <p:sp>
        <p:nvSpPr>
          <p:cNvPr id="4" name="Rectangle 24">
            <a:extLst>
              <a:ext uri="{FF2B5EF4-FFF2-40B4-BE49-F238E27FC236}">
                <a16:creationId xmlns:a16="http://schemas.microsoft.com/office/drawing/2014/main" xmlns="" id="{477CA95A-EABB-490F-BC29-B3324E204218}"/>
              </a:ext>
            </a:extLst>
          </p:cNvPr>
          <p:cNvSpPr/>
          <p:nvPr/>
        </p:nvSpPr>
        <p:spPr>
          <a:xfrm>
            <a:off x="1031577" y="969614"/>
            <a:ext cx="10062000" cy="5444834"/>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183">
            <a:extLst>
              <a:ext uri="{FF2B5EF4-FFF2-40B4-BE49-F238E27FC236}">
                <a16:creationId xmlns:a16="http://schemas.microsoft.com/office/drawing/2014/main" xmlns="" id="{19C641D6-04E8-4942-93E7-616C0D3DBE16}"/>
              </a:ext>
            </a:extLst>
          </p:cNvPr>
          <p:cNvSpPr txBox="1"/>
          <p:nvPr/>
        </p:nvSpPr>
        <p:spPr>
          <a:xfrm>
            <a:off x="1609883" y="800970"/>
            <a:ext cx="1142366" cy="338554"/>
          </a:xfrm>
          <a:prstGeom prst="rect">
            <a:avLst/>
          </a:prstGeom>
          <a:solidFill>
            <a:schemeClr val="bg1"/>
          </a:solidFill>
        </p:spPr>
        <p:txBody>
          <a:bodyPr wrap="square" rtlCol="0">
            <a:spAutoFit/>
          </a:bodyPr>
          <a:lstStyle/>
          <a:p>
            <a:pPr algn="ct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相关术语</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TextBox 172">
            <a:extLst>
              <a:ext uri="{FF2B5EF4-FFF2-40B4-BE49-F238E27FC236}">
                <a16:creationId xmlns:a16="http://schemas.microsoft.com/office/drawing/2014/main" xmlns="" id="{3F2BB15B-5A9A-44DC-B175-86A82CBE4303}"/>
              </a:ext>
            </a:extLst>
          </p:cNvPr>
          <p:cNvSpPr txBox="1"/>
          <p:nvPr/>
        </p:nvSpPr>
        <p:spPr>
          <a:xfrm>
            <a:off x="1210514" y="1391717"/>
            <a:ext cx="9704125" cy="4770537"/>
          </a:xfrm>
          <a:prstGeom prst="rect">
            <a:avLst/>
          </a:prstGeom>
          <a:noFill/>
        </p:spPr>
        <p:txBody>
          <a:bodyPr wrap="square" rtlCol="0">
            <a:spAutoFit/>
          </a:bodyPr>
          <a:lstStyle/>
          <a:p>
            <a:pPr marL="171450" indent="-171450">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批单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保险人在保险单或其他保险凭证上附贴的证明保险合同变更的文件</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保险合同变更（批改）：在保险期限内，保险合同当事人依照法律规定的条件和程序，在协商一致的基础上，对保险合同的某些条款进行的修改、补充或删除的行为</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批改申请书：投保人签署的、向保险人提出批改申请的书面文件</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退保金：在退保时，保险人返还给投保人或相关权益人的金额</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退保费用：在退保时，保险人根据保险合同的约定和合同已经生效的时间向投保人收取的费用，一般包括营业费用、代理佣金以及保险公司承担保险责任所收取的费用等</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保险合同终止：因某种法定或合同约定事由的出现导致保险合同当事人的权利义务关系的结束</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保单期满：保险合同约定的合同期限届满，保险人不再为此后发生的保险事故承担保险责任</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现金价值：根据保险合同的约定投保人退保时可领取的保单累计价值</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endParaRPr lang="en-US" altLang="zh-CN" sz="1600" dirty="0">
              <a:solidFill>
                <a:schemeClr val="bg1">
                  <a:lumMod val="50000"/>
                </a:schemeClr>
              </a:solidFill>
              <a:latin typeface="Calibri Light" panose="020F0302020204030204" pitchFamily="34" charset="0"/>
              <a:ea typeface="微软雅黑" panose="020B0503020204020204" pitchFamily="34" charset="-122"/>
            </a:endParaRPr>
          </a:p>
          <a:p>
            <a:pPr marL="171450" indent="-171450">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红利：保险公司根据实际经营成果优于定价假设的可分配盈余的一定比例向保单持有人分配的数额</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p:txBody>
      </p:sp>
    </p:spTree>
    <p:extLst>
      <p:ext uri="{BB962C8B-B14F-4D97-AF65-F5344CB8AC3E}">
        <p14:creationId xmlns:p14="http://schemas.microsoft.com/office/powerpoint/2010/main" val="1292508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保全基础概念</a:t>
            </a:r>
            <a:endParaRPr lang="zh-CN" altLang="en-US" dirty="0"/>
          </a:p>
        </p:txBody>
      </p:sp>
      <p:pic>
        <p:nvPicPr>
          <p:cNvPr id="4" name="Picture 4"/>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t="3994" r="3649"/>
          <a:stretch/>
        </p:blipFill>
        <p:spPr>
          <a:xfrm>
            <a:off x="3822733" y="2829958"/>
            <a:ext cx="4326185" cy="2424785"/>
          </a:xfrm>
          <a:prstGeom prst="rect">
            <a:avLst/>
          </a:prstGeom>
        </p:spPr>
      </p:pic>
      <p:grpSp>
        <p:nvGrpSpPr>
          <p:cNvPr id="5" name="组合 4"/>
          <p:cNvGrpSpPr/>
          <p:nvPr/>
        </p:nvGrpSpPr>
        <p:grpSpPr>
          <a:xfrm>
            <a:off x="1021897" y="1850356"/>
            <a:ext cx="2800836" cy="4111580"/>
            <a:chOff x="2262613" y="1097002"/>
            <a:chExt cx="2295863" cy="1543606"/>
          </a:xfrm>
        </p:grpSpPr>
        <p:grpSp>
          <p:nvGrpSpPr>
            <p:cNvPr id="6" name="组合 40"/>
            <p:cNvGrpSpPr>
              <a:grpSpLocks/>
            </p:cNvGrpSpPr>
            <p:nvPr/>
          </p:nvGrpSpPr>
          <p:grpSpPr bwMode="auto">
            <a:xfrm>
              <a:off x="2262613" y="1097002"/>
              <a:ext cx="2286000" cy="136600"/>
              <a:chOff x="0" y="-1579"/>
              <a:chExt cx="2328863" cy="149164"/>
            </a:xfrm>
            <a:solidFill>
              <a:srgbClr val="E37F99"/>
            </a:solidFill>
          </p:grpSpPr>
          <p:sp>
            <p:nvSpPr>
              <p:cNvPr id="11" name="矩形 5"/>
              <p:cNvSpPr>
                <a:spLocks noChangeArrowheads="1"/>
              </p:cNvSpPr>
              <p:nvPr/>
            </p:nvSpPr>
            <p:spPr bwMode="auto">
              <a:xfrm>
                <a:off x="0" y="0"/>
                <a:ext cx="2328863" cy="147585"/>
              </a:xfrm>
              <a:prstGeom prst="rect">
                <a:avLst/>
              </a:prstGeom>
              <a:solidFill>
                <a:srgbClr val="0F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ea typeface="微软雅黑 Light"/>
                  <a:cs typeface="微软雅黑 Light"/>
                </a:endParaRPr>
              </a:p>
            </p:txBody>
          </p:sp>
          <p:sp>
            <p:nvSpPr>
              <p:cNvPr id="12" name="文本框 13"/>
              <p:cNvSpPr txBox="1">
                <a:spLocks noChangeArrowheads="1"/>
              </p:cNvSpPr>
              <p:nvPr/>
            </p:nvSpPr>
            <p:spPr bwMode="auto">
              <a:xfrm>
                <a:off x="443271" y="-1579"/>
                <a:ext cx="1442318" cy="13879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cs typeface="微软雅黑 Light"/>
                  </a:rPr>
                  <a:t>一般应备文件</a:t>
                </a:r>
                <a:endParaRPr lang="zh-CN" altLang="en-US" sz="1600" dirty="0">
                  <a:solidFill>
                    <a:schemeClr val="bg1"/>
                  </a:solidFill>
                  <a:latin typeface="微软雅黑" panose="020B0503020204020204" pitchFamily="34" charset="-122"/>
                  <a:ea typeface="微软雅黑" panose="020B0503020204020204" pitchFamily="34" charset="-122"/>
                  <a:cs typeface="微软雅黑 Light"/>
                </a:endParaRPr>
              </a:p>
            </p:txBody>
          </p:sp>
        </p:grpSp>
        <p:grpSp>
          <p:nvGrpSpPr>
            <p:cNvPr id="7" name="组合 41"/>
            <p:cNvGrpSpPr>
              <a:grpSpLocks/>
            </p:cNvGrpSpPr>
            <p:nvPr/>
          </p:nvGrpSpPr>
          <p:grpSpPr bwMode="auto">
            <a:xfrm>
              <a:off x="2262613" y="1233602"/>
              <a:ext cx="2295863" cy="1407006"/>
              <a:chOff x="0" y="-185504"/>
              <a:chExt cx="2338911" cy="821930"/>
            </a:xfrm>
          </p:grpSpPr>
          <p:sp>
            <p:nvSpPr>
              <p:cNvPr id="9" name="矩形 21"/>
              <p:cNvSpPr>
                <a:spLocks noChangeArrowheads="1"/>
              </p:cNvSpPr>
              <p:nvPr/>
            </p:nvSpPr>
            <p:spPr bwMode="auto">
              <a:xfrm>
                <a:off x="10048" y="-185504"/>
                <a:ext cx="2328863" cy="811903"/>
              </a:xfrm>
              <a:prstGeom prst="rect">
                <a:avLst/>
              </a:prstGeom>
              <a:solidFill>
                <a:schemeClr val="bg1">
                  <a:lumMod val="95000"/>
                  <a:alpha val="5803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ea typeface="微软雅黑 Light"/>
                  <a:cs typeface="微软雅黑 Light"/>
                </a:endParaRPr>
              </a:p>
            </p:txBody>
          </p:sp>
          <p:sp>
            <p:nvSpPr>
              <p:cNvPr id="10" name="矩形 25"/>
              <p:cNvSpPr>
                <a:spLocks noChangeArrowheads="1"/>
              </p:cNvSpPr>
              <p:nvPr/>
            </p:nvSpPr>
            <p:spPr bwMode="auto">
              <a:xfrm flipV="1">
                <a:off x="0" y="626399"/>
                <a:ext cx="2328863" cy="10027"/>
              </a:xfrm>
              <a:prstGeom prst="rect">
                <a:avLst/>
              </a:prstGeom>
              <a:solidFill>
                <a:srgbClr val="0F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ea typeface="微软雅黑 Light"/>
                  <a:cs typeface="微软雅黑 Light"/>
                </a:endParaRPr>
              </a:p>
            </p:txBody>
          </p:sp>
        </p:grpSp>
        <p:sp>
          <p:nvSpPr>
            <p:cNvPr id="8" name="TextBox 172">
              <a:extLst>
                <a:ext uri="{FF2B5EF4-FFF2-40B4-BE49-F238E27FC236}">
                  <a16:creationId xmlns:a16="http://schemas.microsoft.com/office/drawing/2014/main" xmlns="" id="{3F2BB15B-5A9A-44DC-B175-86A82CBE4303}"/>
                </a:ext>
              </a:extLst>
            </p:cNvPr>
            <p:cNvSpPr txBox="1"/>
            <p:nvPr/>
          </p:nvSpPr>
          <p:spPr>
            <a:xfrm>
              <a:off x="2415012" y="1557137"/>
              <a:ext cx="2112642" cy="507040"/>
            </a:xfrm>
            <a:prstGeom prst="rect">
              <a:avLst/>
            </a:prstGeom>
            <a:noFill/>
          </p:spPr>
          <p:txBody>
            <a:bodyPr wrap="square" rtlCol="0">
              <a:spAutoFit/>
            </a:bodyPr>
            <a:lstStyle/>
            <a:p>
              <a:pPr marL="171450" indent="-171450">
                <a:lnSpc>
                  <a:spcPct val="150000"/>
                </a:lnSpc>
                <a:buClr>
                  <a:srgbClr val="E03461"/>
                </a:buClr>
                <a:buFont typeface="Calibri Light" panose="020F0302020204030204" pitchFamily="34" charset="0"/>
                <a:buChar char="▪"/>
              </a:pPr>
              <a:r>
                <a:rPr lang="zh-CN" altLang="en-US" sz="1400" dirty="0" smtClean="0">
                  <a:solidFill>
                    <a:schemeClr val="bg1">
                      <a:lumMod val="50000"/>
                    </a:schemeClr>
                  </a:solidFill>
                  <a:latin typeface="Calibri Light" panose="020F0302020204030204" pitchFamily="34" charset="0"/>
                  <a:ea typeface="微软雅黑" panose="020B0503020204020204" pitchFamily="34" charset="-122"/>
                </a:rPr>
                <a:t>合同原件</a:t>
              </a:r>
              <a:endParaRPr lang="en-US" altLang="zh-CN" sz="14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lnSpc>
                  <a:spcPct val="150000"/>
                </a:lnSpc>
                <a:buClr>
                  <a:srgbClr val="E03461"/>
                </a:buClr>
                <a:buFont typeface="Calibri Light" panose="020F0302020204030204" pitchFamily="34" charset="0"/>
                <a:buChar char="▪"/>
              </a:pPr>
              <a:r>
                <a:rPr lang="zh-CN" altLang="en-US" sz="1400" dirty="0">
                  <a:solidFill>
                    <a:schemeClr val="bg1">
                      <a:lumMod val="50000"/>
                    </a:schemeClr>
                  </a:solidFill>
                  <a:latin typeface="Calibri Light" panose="020F0302020204030204" pitchFamily="34" charset="0"/>
                  <a:ea typeface="微软雅黑" panose="020B0503020204020204" pitchFamily="34" charset="-122"/>
                </a:rPr>
                <a:t>各类</a:t>
              </a:r>
              <a:r>
                <a:rPr lang="zh-CN" altLang="en-US" sz="1400" dirty="0" smtClean="0">
                  <a:solidFill>
                    <a:schemeClr val="bg1">
                      <a:lumMod val="50000"/>
                    </a:schemeClr>
                  </a:solidFill>
                  <a:latin typeface="Calibri Light" panose="020F0302020204030204" pitchFamily="34" charset="0"/>
                  <a:ea typeface="微软雅黑" panose="020B0503020204020204" pitchFamily="34" charset="-122"/>
                </a:rPr>
                <a:t>保全作业申请表</a:t>
              </a:r>
              <a:endParaRPr lang="en-US" altLang="zh-CN" sz="14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lnSpc>
                  <a:spcPct val="150000"/>
                </a:lnSpc>
                <a:buClr>
                  <a:srgbClr val="E03461"/>
                </a:buClr>
                <a:buFont typeface="Calibri Light" panose="020F0302020204030204" pitchFamily="34" charset="0"/>
                <a:buChar char="▪"/>
              </a:pPr>
              <a:r>
                <a:rPr lang="zh-CN" altLang="en-US" sz="1400" dirty="0">
                  <a:solidFill>
                    <a:schemeClr val="bg1">
                      <a:lumMod val="50000"/>
                    </a:schemeClr>
                  </a:solidFill>
                  <a:latin typeface="Calibri Light" panose="020F0302020204030204" pitchFamily="34" charset="0"/>
                  <a:ea typeface="微软雅黑" panose="020B0503020204020204" pitchFamily="34" charset="-122"/>
                </a:rPr>
                <a:t>授权</a:t>
              </a:r>
              <a:r>
                <a:rPr lang="zh-CN" altLang="en-US" sz="1400" dirty="0" smtClean="0">
                  <a:solidFill>
                    <a:schemeClr val="bg1">
                      <a:lumMod val="50000"/>
                    </a:schemeClr>
                  </a:solidFill>
                  <a:latin typeface="Calibri Light" panose="020F0302020204030204" pitchFamily="34" charset="0"/>
                  <a:ea typeface="微软雅黑" panose="020B0503020204020204" pitchFamily="34" charset="-122"/>
                </a:rPr>
                <a:t>人亲笔签名的授权委托书</a:t>
              </a:r>
              <a:endParaRPr lang="zh-CN" altLang="zh-CN" sz="1400" dirty="0">
                <a:solidFill>
                  <a:schemeClr val="bg1">
                    <a:lumMod val="50000"/>
                  </a:schemeClr>
                </a:solidFill>
                <a:latin typeface="Calibri Light" panose="020F0302020204030204" pitchFamily="34" charset="0"/>
                <a:ea typeface="微软雅黑" panose="020B0503020204020204" pitchFamily="34" charset="-122"/>
              </a:endParaRPr>
            </a:p>
          </p:txBody>
        </p:sp>
      </p:grpSp>
      <p:grpSp>
        <p:nvGrpSpPr>
          <p:cNvPr id="13" name="组合 12"/>
          <p:cNvGrpSpPr/>
          <p:nvPr/>
        </p:nvGrpSpPr>
        <p:grpSpPr>
          <a:xfrm>
            <a:off x="8148918" y="1850356"/>
            <a:ext cx="2800836" cy="4111580"/>
            <a:chOff x="2262613" y="1097002"/>
            <a:chExt cx="2295863" cy="1543606"/>
          </a:xfrm>
        </p:grpSpPr>
        <p:grpSp>
          <p:nvGrpSpPr>
            <p:cNvPr id="14" name="组合 40"/>
            <p:cNvGrpSpPr>
              <a:grpSpLocks/>
            </p:cNvGrpSpPr>
            <p:nvPr/>
          </p:nvGrpSpPr>
          <p:grpSpPr bwMode="auto">
            <a:xfrm>
              <a:off x="2262613" y="1097002"/>
              <a:ext cx="2286000" cy="136600"/>
              <a:chOff x="0" y="-1579"/>
              <a:chExt cx="2328863" cy="149164"/>
            </a:xfrm>
            <a:solidFill>
              <a:srgbClr val="E37F99"/>
            </a:solidFill>
          </p:grpSpPr>
          <p:sp>
            <p:nvSpPr>
              <p:cNvPr id="19" name="矩形 5"/>
              <p:cNvSpPr>
                <a:spLocks noChangeArrowheads="1"/>
              </p:cNvSpPr>
              <p:nvPr/>
            </p:nvSpPr>
            <p:spPr bwMode="auto">
              <a:xfrm>
                <a:off x="0" y="0"/>
                <a:ext cx="2328863" cy="147585"/>
              </a:xfrm>
              <a:prstGeom prst="rect">
                <a:avLst/>
              </a:prstGeom>
              <a:solidFill>
                <a:srgbClr val="0F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ea typeface="微软雅黑 Light"/>
                  <a:cs typeface="微软雅黑 Light"/>
                </a:endParaRPr>
              </a:p>
            </p:txBody>
          </p:sp>
          <p:sp>
            <p:nvSpPr>
              <p:cNvPr id="20" name="文本框 13"/>
              <p:cNvSpPr txBox="1">
                <a:spLocks noChangeArrowheads="1"/>
              </p:cNvSpPr>
              <p:nvPr/>
            </p:nvSpPr>
            <p:spPr bwMode="auto">
              <a:xfrm>
                <a:off x="230603" y="-1579"/>
                <a:ext cx="1867656" cy="13879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cs typeface="微软雅黑 Light"/>
                  </a:rPr>
                  <a:t>申请人及相关人员资料</a:t>
                </a:r>
                <a:endParaRPr lang="zh-CN" altLang="en-US" sz="1600" dirty="0">
                  <a:solidFill>
                    <a:schemeClr val="bg1"/>
                  </a:solidFill>
                  <a:latin typeface="微软雅黑" panose="020B0503020204020204" pitchFamily="34" charset="-122"/>
                  <a:ea typeface="微软雅黑" panose="020B0503020204020204" pitchFamily="34" charset="-122"/>
                  <a:cs typeface="微软雅黑 Light"/>
                </a:endParaRPr>
              </a:p>
            </p:txBody>
          </p:sp>
        </p:grpSp>
        <p:grpSp>
          <p:nvGrpSpPr>
            <p:cNvPr id="15" name="组合 41"/>
            <p:cNvGrpSpPr>
              <a:grpSpLocks/>
            </p:cNvGrpSpPr>
            <p:nvPr/>
          </p:nvGrpSpPr>
          <p:grpSpPr bwMode="auto">
            <a:xfrm>
              <a:off x="2262613" y="1233602"/>
              <a:ext cx="2295863" cy="1407006"/>
              <a:chOff x="0" y="-185504"/>
              <a:chExt cx="2338911" cy="821930"/>
            </a:xfrm>
          </p:grpSpPr>
          <p:sp>
            <p:nvSpPr>
              <p:cNvPr id="17" name="矩形 21"/>
              <p:cNvSpPr>
                <a:spLocks noChangeArrowheads="1"/>
              </p:cNvSpPr>
              <p:nvPr/>
            </p:nvSpPr>
            <p:spPr bwMode="auto">
              <a:xfrm>
                <a:off x="10048" y="-185504"/>
                <a:ext cx="2328863" cy="811903"/>
              </a:xfrm>
              <a:prstGeom prst="rect">
                <a:avLst/>
              </a:prstGeom>
              <a:solidFill>
                <a:schemeClr val="bg1">
                  <a:lumMod val="95000"/>
                  <a:alpha val="5803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ea typeface="微软雅黑 Light"/>
                  <a:cs typeface="微软雅黑 Light"/>
                </a:endParaRPr>
              </a:p>
            </p:txBody>
          </p:sp>
          <p:sp>
            <p:nvSpPr>
              <p:cNvPr id="18" name="矩形 25"/>
              <p:cNvSpPr>
                <a:spLocks noChangeArrowheads="1"/>
              </p:cNvSpPr>
              <p:nvPr/>
            </p:nvSpPr>
            <p:spPr bwMode="auto">
              <a:xfrm flipV="1">
                <a:off x="0" y="626399"/>
                <a:ext cx="2328863" cy="10027"/>
              </a:xfrm>
              <a:prstGeom prst="rect">
                <a:avLst/>
              </a:prstGeom>
              <a:solidFill>
                <a:srgbClr val="0F74A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ea typeface="微软雅黑 Light"/>
                  <a:cs typeface="微软雅黑 Light"/>
                </a:endParaRPr>
              </a:p>
            </p:txBody>
          </p:sp>
        </p:grpSp>
        <p:sp>
          <p:nvSpPr>
            <p:cNvPr id="16" name="TextBox 172">
              <a:extLst>
                <a:ext uri="{FF2B5EF4-FFF2-40B4-BE49-F238E27FC236}">
                  <a16:creationId xmlns:a16="http://schemas.microsoft.com/office/drawing/2014/main" xmlns="" id="{3F2BB15B-5A9A-44DC-B175-86A82CBE4303}"/>
                </a:ext>
              </a:extLst>
            </p:cNvPr>
            <p:cNvSpPr txBox="1"/>
            <p:nvPr/>
          </p:nvSpPr>
          <p:spPr>
            <a:xfrm>
              <a:off x="2415012" y="1557137"/>
              <a:ext cx="2112642" cy="628366"/>
            </a:xfrm>
            <a:prstGeom prst="rect">
              <a:avLst/>
            </a:prstGeom>
            <a:noFill/>
          </p:spPr>
          <p:txBody>
            <a:bodyPr wrap="square" rtlCol="0">
              <a:spAutoFit/>
            </a:bodyPr>
            <a:lstStyle/>
            <a:p>
              <a:pPr marL="171450" indent="-171450">
                <a:lnSpc>
                  <a:spcPct val="150000"/>
                </a:lnSpc>
                <a:buClr>
                  <a:srgbClr val="E03461"/>
                </a:buClr>
                <a:buFont typeface="Calibri Light" panose="020F0302020204030204" pitchFamily="34" charset="0"/>
                <a:buChar char="▪"/>
              </a:pPr>
              <a:r>
                <a:rPr lang="zh-CN" altLang="en-US" sz="1400" dirty="0" smtClean="0">
                  <a:solidFill>
                    <a:schemeClr val="bg1">
                      <a:lumMod val="50000"/>
                    </a:schemeClr>
                  </a:solidFill>
                  <a:latin typeface="Calibri Light" panose="020F0302020204030204" pitchFamily="34" charset="0"/>
                  <a:ea typeface="微软雅黑" panose="020B0503020204020204" pitchFamily="34" charset="-122"/>
                </a:rPr>
                <a:t>投保人、被保险人、变更对象等的身份证件</a:t>
              </a:r>
              <a:endParaRPr lang="en-US" altLang="zh-CN" sz="14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lnSpc>
                  <a:spcPct val="150000"/>
                </a:lnSpc>
                <a:buClr>
                  <a:srgbClr val="E03461"/>
                </a:buClr>
                <a:buFont typeface="Calibri Light" panose="020F0302020204030204" pitchFamily="34" charset="0"/>
                <a:buChar char="▪"/>
              </a:pPr>
              <a:r>
                <a:rPr lang="zh-CN" altLang="en-US" sz="1400" dirty="0">
                  <a:solidFill>
                    <a:schemeClr val="bg1">
                      <a:lumMod val="50000"/>
                    </a:schemeClr>
                  </a:solidFill>
                  <a:latin typeface="Calibri Light" panose="020F0302020204030204" pitchFamily="34" charset="0"/>
                  <a:ea typeface="微软雅黑" panose="020B0503020204020204" pitchFamily="34" charset="-122"/>
                </a:rPr>
                <a:t>代办</a:t>
              </a:r>
              <a:r>
                <a:rPr lang="zh-CN" altLang="en-US" sz="1400" dirty="0" smtClean="0">
                  <a:solidFill>
                    <a:schemeClr val="bg1">
                      <a:lumMod val="50000"/>
                    </a:schemeClr>
                  </a:solidFill>
                  <a:latin typeface="Calibri Light" panose="020F0302020204030204" pitchFamily="34" charset="0"/>
                  <a:ea typeface="微软雅黑" panose="020B0503020204020204" pitchFamily="34" charset="-122"/>
                </a:rPr>
                <a:t>人身份证明</a:t>
              </a:r>
              <a:endParaRPr lang="en-US" altLang="zh-CN" sz="14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lnSpc>
                  <a:spcPct val="150000"/>
                </a:lnSpc>
                <a:buClr>
                  <a:srgbClr val="E03461"/>
                </a:buClr>
                <a:buFont typeface="Calibri Light" panose="020F0302020204030204" pitchFamily="34" charset="0"/>
                <a:buChar char="▪"/>
              </a:pPr>
              <a:r>
                <a:rPr lang="zh-CN" altLang="en-US" sz="1400" dirty="0" smtClean="0">
                  <a:solidFill>
                    <a:schemeClr val="bg1">
                      <a:lumMod val="50000"/>
                    </a:schemeClr>
                  </a:solidFill>
                  <a:latin typeface="Calibri Light" panose="020F0302020204030204" pitchFamily="34" charset="0"/>
                  <a:ea typeface="微软雅黑" panose="020B0503020204020204" pitchFamily="34" charset="-122"/>
                </a:rPr>
                <a:t>如果客户是未成年人，需提供户籍证明</a:t>
              </a:r>
              <a:endParaRPr lang="zh-CN" altLang="zh-CN" sz="1400" dirty="0">
                <a:solidFill>
                  <a:schemeClr val="bg1">
                    <a:lumMod val="50000"/>
                  </a:schemeClr>
                </a:solidFill>
                <a:latin typeface="Calibri Light" panose="020F0302020204030204" pitchFamily="34" charset="0"/>
                <a:ea typeface="微软雅黑" panose="020B0503020204020204" pitchFamily="34" charset="-122"/>
              </a:endParaRPr>
            </a:p>
          </p:txBody>
        </p:sp>
      </p:grpSp>
      <p:sp>
        <p:nvSpPr>
          <p:cNvPr id="21" name="文本框 20"/>
          <p:cNvSpPr txBox="1"/>
          <p:nvPr/>
        </p:nvSpPr>
        <p:spPr>
          <a:xfrm>
            <a:off x="705755" y="1100039"/>
            <a:ext cx="3079377"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保全申请应备的资料</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846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保全基础概念 </a:t>
            </a:r>
            <a:r>
              <a:rPr lang="en-US" altLang="zh-CN" dirty="0" smtClean="0"/>
              <a:t>– </a:t>
            </a:r>
            <a:r>
              <a:rPr lang="zh-CN" altLang="en-US" dirty="0" smtClean="0"/>
              <a:t>投保人变更</a:t>
            </a:r>
            <a:endParaRPr lang="zh-CN" altLang="en-US" dirty="0"/>
          </a:p>
        </p:txBody>
      </p:sp>
      <p:sp>
        <p:nvSpPr>
          <p:cNvPr id="4" name="Rectangle 24">
            <a:extLst>
              <a:ext uri="{FF2B5EF4-FFF2-40B4-BE49-F238E27FC236}">
                <a16:creationId xmlns:a16="http://schemas.microsoft.com/office/drawing/2014/main" xmlns="" id="{477CA95A-EABB-490F-BC29-B3324E204218}"/>
              </a:ext>
            </a:extLst>
          </p:cNvPr>
          <p:cNvSpPr/>
          <p:nvPr/>
        </p:nvSpPr>
        <p:spPr>
          <a:xfrm>
            <a:off x="1004681" y="1052909"/>
            <a:ext cx="10062247" cy="1296000"/>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183">
            <a:extLst>
              <a:ext uri="{FF2B5EF4-FFF2-40B4-BE49-F238E27FC236}">
                <a16:creationId xmlns:a16="http://schemas.microsoft.com/office/drawing/2014/main" xmlns="" id="{19C641D6-04E8-4942-93E7-616C0D3DBE16}"/>
              </a:ext>
            </a:extLst>
          </p:cNvPr>
          <p:cNvSpPr txBox="1"/>
          <p:nvPr/>
        </p:nvSpPr>
        <p:spPr>
          <a:xfrm>
            <a:off x="1582987" y="897914"/>
            <a:ext cx="1267647" cy="338554"/>
          </a:xfrm>
          <a:prstGeom prst="rect">
            <a:avLst/>
          </a:prstGeom>
          <a:solidFill>
            <a:schemeClr val="bg1"/>
          </a:solidFill>
        </p:spPr>
        <p:txBody>
          <a:bodyPr wrap="square" rtlCol="0">
            <a:spAutoFit/>
          </a:bodyPr>
          <a:lstStyle/>
          <a:p>
            <a:pPr algn="ct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业务场景</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TextBox 172">
            <a:extLst>
              <a:ext uri="{FF2B5EF4-FFF2-40B4-BE49-F238E27FC236}">
                <a16:creationId xmlns:a16="http://schemas.microsoft.com/office/drawing/2014/main" xmlns="" id="{3F2BB15B-5A9A-44DC-B175-86A82CBE4303}"/>
              </a:ext>
            </a:extLst>
          </p:cNvPr>
          <p:cNvSpPr txBox="1"/>
          <p:nvPr/>
        </p:nvSpPr>
        <p:spPr>
          <a:xfrm>
            <a:off x="1143402" y="1331394"/>
            <a:ext cx="9754380" cy="830997"/>
          </a:xfrm>
          <a:prstGeom prst="rect">
            <a:avLst/>
          </a:prstGeom>
          <a:noFill/>
        </p:spPr>
        <p:txBody>
          <a:bodyPr wrap="square" rtlCol="0">
            <a:spAutoFit/>
          </a:bodyPr>
          <a:lstStyle/>
          <a:p>
            <a:pPr marL="171450" indent="-171450">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李女士作为投保人为女儿（</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6</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岁）购买了横琴的保险产品，因为她辞职进修学习，丈夫成为家庭的经济支柱，投保一段时间后，李女士希望把投保人改为自己的丈夫。她电话咨询营销员小王是否可以办理变更，如何办理？</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p:txBody>
      </p:sp>
      <p:sp>
        <p:nvSpPr>
          <p:cNvPr id="7" name="Rectangle 24">
            <a:extLst>
              <a:ext uri="{FF2B5EF4-FFF2-40B4-BE49-F238E27FC236}">
                <a16:creationId xmlns:a16="http://schemas.microsoft.com/office/drawing/2014/main" xmlns="" id="{477CA95A-EABB-490F-BC29-B3324E204218}"/>
              </a:ext>
            </a:extLst>
          </p:cNvPr>
          <p:cNvSpPr/>
          <p:nvPr/>
        </p:nvSpPr>
        <p:spPr>
          <a:xfrm>
            <a:off x="1004681" y="2702906"/>
            <a:ext cx="10062247" cy="3096000"/>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183">
            <a:extLst>
              <a:ext uri="{FF2B5EF4-FFF2-40B4-BE49-F238E27FC236}">
                <a16:creationId xmlns:a16="http://schemas.microsoft.com/office/drawing/2014/main" xmlns="" id="{19C641D6-04E8-4942-93E7-616C0D3DBE16}"/>
              </a:ext>
            </a:extLst>
          </p:cNvPr>
          <p:cNvSpPr txBox="1"/>
          <p:nvPr/>
        </p:nvSpPr>
        <p:spPr>
          <a:xfrm>
            <a:off x="1582987" y="2533629"/>
            <a:ext cx="1267647" cy="338554"/>
          </a:xfrm>
          <a:prstGeom prst="rect">
            <a:avLst/>
          </a:prstGeom>
          <a:solidFill>
            <a:schemeClr val="bg1"/>
          </a:solidFill>
        </p:spPr>
        <p:txBody>
          <a:bodyPr wrap="square" rtlCol="0">
            <a:spAutoFit/>
          </a:bodyPr>
          <a:lstStyle/>
          <a:p>
            <a:pPr algn="ct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操作指南</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TextBox 172">
            <a:extLst>
              <a:ext uri="{FF2B5EF4-FFF2-40B4-BE49-F238E27FC236}">
                <a16:creationId xmlns:a16="http://schemas.microsoft.com/office/drawing/2014/main" xmlns="" id="{3F2BB15B-5A9A-44DC-B175-86A82CBE4303}"/>
              </a:ext>
            </a:extLst>
          </p:cNvPr>
          <p:cNvSpPr txBox="1"/>
          <p:nvPr/>
        </p:nvSpPr>
        <p:spPr>
          <a:xfrm>
            <a:off x="1143402" y="2872183"/>
            <a:ext cx="9754380" cy="2908489"/>
          </a:xfrm>
          <a:prstGeom prst="rect">
            <a:avLst/>
          </a:prstGeom>
          <a:noFill/>
        </p:spPr>
        <p:txBody>
          <a:bodyPr wrap="square" rtlCol="0">
            <a:spAutoFit/>
          </a:bodyPr>
          <a:lstStyle/>
          <a:p>
            <a:pPr marL="171450" indent="-171450">
              <a:lnSpc>
                <a:spcPct val="150000"/>
              </a:lnSpc>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申请人资格：需由原投保人李女士和她的丈夫</a:t>
            </a:r>
            <a:r>
              <a:rPr lang="zh-CN" altLang="en-US" b="1" dirty="0" smtClean="0">
                <a:solidFill>
                  <a:schemeClr val="accent4"/>
                </a:solidFill>
                <a:latin typeface="Calibri Light" panose="020F0302020204030204" pitchFamily="34" charset="0"/>
                <a:ea typeface="微软雅黑" panose="020B0503020204020204" pitchFamily="34" charset="-122"/>
              </a:rPr>
              <a:t>同时到客服柜台办理</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，营销员不能代办；</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lnSpc>
                <a:spcPct val="150000"/>
              </a:lnSpc>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申请时间：保险合同</a:t>
            </a:r>
            <a:r>
              <a:rPr lang="zh-CN" altLang="en-US" b="1" dirty="0" smtClean="0">
                <a:solidFill>
                  <a:schemeClr val="accent4"/>
                </a:solidFill>
                <a:latin typeface="Calibri Light" panose="020F0302020204030204" pitchFamily="34" charset="0"/>
                <a:ea typeface="微软雅黑" panose="020B0503020204020204" pitchFamily="34" charset="-122"/>
              </a:rPr>
              <a:t>有效期内</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任意时间，当日生效；</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lnSpc>
                <a:spcPct val="150000"/>
              </a:lnSpc>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应备资料：</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a:lnSpc>
                <a:spcPct val="150000"/>
              </a:lnSpc>
              <a:buClr>
                <a:srgbClr val="E03461"/>
              </a:buClr>
            </a:pPr>
            <a:r>
              <a:rPr lang="en-US" altLang="zh-CN" sz="1600" dirty="0">
                <a:solidFill>
                  <a:schemeClr val="bg1">
                    <a:lumMod val="50000"/>
                  </a:schemeClr>
                </a:solidFill>
                <a:latin typeface="Calibri Light" panose="020F0302020204030204" pitchFamily="34" charset="0"/>
                <a:ea typeface="微软雅黑" panose="020B0503020204020204" pitchFamily="34" charset="-122"/>
              </a:rPr>
              <a:t>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1.《</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保全作业申请书</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非补退费类</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，李女士及其丈夫</a:t>
            </a:r>
            <a:r>
              <a:rPr lang="zh-CN" altLang="en-US" b="1" dirty="0" smtClean="0">
                <a:solidFill>
                  <a:schemeClr val="accent4"/>
                </a:solidFill>
                <a:latin typeface="Calibri Light" panose="020F0302020204030204" pitchFamily="34" charset="0"/>
                <a:ea typeface="微软雅黑" panose="020B0503020204020204" pitchFamily="34" charset="-122"/>
              </a:rPr>
              <a:t>均需在申请书上签字</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，女儿未成年可由监护人代签字；</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a:lnSpc>
                <a:spcPct val="150000"/>
              </a:lnSpc>
              <a:buClr>
                <a:srgbClr val="E03461"/>
              </a:buClr>
            </a:pPr>
            <a:r>
              <a:rPr lang="en-US" altLang="zh-CN" sz="1600" dirty="0">
                <a:solidFill>
                  <a:schemeClr val="bg1">
                    <a:lumMod val="50000"/>
                  </a:schemeClr>
                </a:solidFill>
                <a:latin typeface="Calibri Light" panose="020F0302020204030204" pitchFamily="34" charset="0"/>
                <a:ea typeface="微软雅黑" panose="020B0503020204020204" pitchFamily="34" charset="-122"/>
              </a:rPr>
              <a:t>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2.</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李女士及其丈夫的</a:t>
            </a:r>
            <a:r>
              <a:rPr lang="zh-CN" altLang="en-US" b="1" dirty="0" smtClean="0">
                <a:solidFill>
                  <a:schemeClr val="accent4"/>
                </a:solidFill>
                <a:latin typeface="Calibri Light" panose="020F0302020204030204" pitchFamily="34" charset="0"/>
                <a:ea typeface="微软雅黑" panose="020B0503020204020204" pitchFamily="34" charset="-122"/>
              </a:rPr>
              <a:t>身份证明原件</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a:lnSpc>
                <a:spcPct val="150000"/>
              </a:lnSpc>
              <a:buClr>
                <a:srgbClr val="E03461"/>
              </a:buClr>
            </a:pPr>
            <a:r>
              <a:rPr lang="en-US" altLang="zh-CN" sz="1600" dirty="0">
                <a:solidFill>
                  <a:schemeClr val="bg1">
                    <a:lumMod val="50000"/>
                  </a:schemeClr>
                </a:solidFill>
                <a:latin typeface="Calibri Light" panose="020F0302020204030204" pitchFamily="34" charset="0"/>
                <a:ea typeface="微软雅黑" panose="020B0503020204020204" pitchFamily="34" charset="-122"/>
              </a:rPr>
              <a:t> </a:t>
            </a:r>
            <a:r>
              <a:rPr lang="en-US" altLang="zh-CN" sz="1600" dirty="0" smtClean="0">
                <a:solidFill>
                  <a:schemeClr val="bg1">
                    <a:lumMod val="50000"/>
                  </a:schemeClr>
                </a:solidFill>
                <a:latin typeface="Calibri Light" panose="020F0302020204030204" pitchFamily="34" charset="0"/>
                <a:ea typeface="微软雅黑" panose="020B0503020204020204" pitchFamily="34" charset="-122"/>
              </a:rPr>
              <a:t>   3.</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户名为李女士丈夫的</a:t>
            </a:r>
            <a:r>
              <a:rPr lang="zh-CN" altLang="en-US" b="1" dirty="0" smtClean="0">
                <a:solidFill>
                  <a:schemeClr val="accent4"/>
                </a:solidFill>
                <a:latin typeface="Calibri Light" panose="020F0302020204030204" pitchFamily="34" charset="0"/>
                <a:ea typeface="微软雅黑" panose="020B0503020204020204" pitchFamily="34" charset="-122"/>
              </a:rPr>
              <a:t>银行存折复印件</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p:txBody>
      </p:sp>
    </p:spTree>
    <p:extLst>
      <p:ext uri="{BB962C8B-B14F-4D97-AF65-F5344CB8AC3E}">
        <p14:creationId xmlns:p14="http://schemas.microsoft.com/office/powerpoint/2010/main" val="1610051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保全基础概念 </a:t>
            </a:r>
            <a:r>
              <a:rPr lang="en-US" altLang="zh-CN" dirty="0" smtClean="0"/>
              <a:t>– </a:t>
            </a:r>
            <a:r>
              <a:rPr lang="zh-CN" altLang="en-US" dirty="0" smtClean="0"/>
              <a:t>地址变更</a:t>
            </a:r>
            <a:endParaRPr lang="zh-CN" altLang="en-US" dirty="0"/>
          </a:p>
        </p:txBody>
      </p:sp>
      <p:sp>
        <p:nvSpPr>
          <p:cNvPr id="4" name="Rectangle 24">
            <a:extLst>
              <a:ext uri="{FF2B5EF4-FFF2-40B4-BE49-F238E27FC236}">
                <a16:creationId xmlns:a16="http://schemas.microsoft.com/office/drawing/2014/main" xmlns="" id="{477CA95A-EABB-490F-BC29-B3324E204218}"/>
              </a:ext>
            </a:extLst>
          </p:cNvPr>
          <p:cNvSpPr/>
          <p:nvPr/>
        </p:nvSpPr>
        <p:spPr>
          <a:xfrm>
            <a:off x="1031577" y="1442871"/>
            <a:ext cx="10062000" cy="1044000"/>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183">
            <a:extLst>
              <a:ext uri="{FF2B5EF4-FFF2-40B4-BE49-F238E27FC236}">
                <a16:creationId xmlns:a16="http://schemas.microsoft.com/office/drawing/2014/main" xmlns="" id="{19C641D6-04E8-4942-93E7-616C0D3DBE16}"/>
              </a:ext>
            </a:extLst>
          </p:cNvPr>
          <p:cNvSpPr txBox="1"/>
          <p:nvPr/>
        </p:nvSpPr>
        <p:spPr>
          <a:xfrm>
            <a:off x="1609883" y="1287876"/>
            <a:ext cx="1142366" cy="338554"/>
          </a:xfrm>
          <a:prstGeom prst="rect">
            <a:avLst/>
          </a:prstGeom>
          <a:solidFill>
            <a:schemeClr val="bg1"/>
          </a:solidFill>
        </p:spPr>
        <p:txBody>
          <a:bodyPr wrap="square" rtlCol="0">
            <a:spAutoFit/>
          </a:bodyPr>
          <a:lstStyle/>
          <a:p>
            <a:pPr algn="ct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业务场景</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TextBox 172">
            <a:extLst>
              <a:ext uri="{FF2B5EF4-FFF2-40B4-BE49-F238E27FC236}">
                <a16:creationId xmlns:a16="http://schemas.microsoft.com/office/drawing/2014/main" xmlns="" id="{3F2BB15B-5A9A-44DC-B175-86A82CBE4303}"/>
              </a:ext>
            </a:extLst>
          </p:cNvPr>
          <p:cNvSpPr txBox="1"/>
          <p:nvPr/>
        </p:nvSpPr>
        <p:spPr>
          <a:xfrm>
            <a:off x="1080417" y="1729404"/>
            <a:ext cx="9704125" cy="584775"/>
          </a:xfrm>
          <a:prstGeom prst="rect">
            <a:avLst/>
          </a:prstGeom>
          <a:noFill/>
        </p:spPr>
        <p:txBody>
          <a:bodyPr wrap="square" rtlCol="0">
            <a:spAutoFit/>
          </a:bodyPr>
          <a:lstStyle/>
          <a:p>
            <a:pPr marL="171450" indent="-171450">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张先生投保后乔迁新居，担心收不到横琴保险的分红通知书和其他公司咨询资料，电话咨询营销员小王该如何办理地址和家庭电话的变更</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p:txBody>
      </p:sp>
      <p:sp>
        <p:nvSpPr>
          <p:cNvPr id="7" name="Rectangle 24">
            <a:extLst>
              <a:ext uri="{FF2B5EF4-FFF2-40B4-BE49-F238E27FC236}">
                <a16:creationId xmlns:a16="http://schemas.microsoft.com/office/drawing/2014/main" xmlns="" id="{477CA95A-EABB-490F-BC29-B3324E204218}"/>
              </a:ext>
            </a:extLst>
          </p:cNvPr>
          <p:cNvSpPr/>
          <p:nvPr/>
        </p:nvSpPr>
        <p:spPr>
          <a:xfrm>
            <a:off x="1031577" y="2891162"/>
            <a:ext cx="10062000" cy="2608685"/>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183">
            <a:extLst>
              <a:ext uri="{FF2B5EF4-FFF2-40B4-BE49-F238E27FC236}">
                <a16:creationId xmlns:a16="http://schemas.microsoft.com/office/drawing/2014/main" xmlns="" id="{19C641D6-04E8-4942-93E7-616C0D3DBE16}"/>
              </a:ext>
            </a:extLst>
          </p:cNvPr>
          <p:cNvSpPr txBox="1"/>
          <p:nvPr/>
        </p:nvSpPr>
        <p:spPr>
          <a:xfrm>
            <a:off x="1609883" y="2721886"/>
            <a:ext cx="1142366" cy="338554"/>
          </a:xfrm>
          <a:prstGeom prst="rect">
            <a:avLst/>
          </a:prstGeom>
          <a:solidFill>
            <a:schemeClr val="bg1"/>
          </a:solidFill>
        </p:spPr>
        <p:txBody>
          <a:bodyPr wrap="square" rtlCol="0">
            <a:spAutoFit/>
          </a:bodyPr>
          <a:lstStyle/>
          <a:p>
            <a:pPr algn="ct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操作指南</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TextBox 172">
            <a:extLst>
              <a:ext uri="{FF2B5EF4-FFF2-40B4-BE49-F238E27FC236}">
                <a16:creationId xmlns:a16="http://schemas.microsoft.com/office/drawing/2014/main" xmlns="" id="{3F2BB15B-5A9A-44DC-B175-86A82CBE4303}"/>
              </a:ext>
            </a:extLst>
          </p:cNvPr>
          <p:cNvSpPr txBox="1"/>
          <p:nvPr/>
        </p:nvSpPr>
        <p:spPr>
          <a:xfrm>
            <a:off x="1080417" y="3158136"/>
            <a:ext cx="9905830" cy="2169825"/>
          </a:xfrm>
          <a:prstGeom prst="rect">
            <a:avLst/>
          </a:prstGeom>
          <a:noFill/>
        </p:spPr>
        <p:txBody>
          <a:bodyPr wrap="square" rtlCol="0">
            <a:spAutoFit/>
          </a:bodyPr>
          <a:lstStyle/>
          <a:p>
            <a:pPr marL="171450" indent="-171450">
              <a:lnSpc>
                <a:spcPct val="150000"/>
              </a:lnSpc>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申请人资格：可由张先生本人通过</a:t>
            </a:r>
            <a:r>
              <a:rPr lang="zh-CN" altLang="en-US" b="1" dirty="0" smtClean="0">
                <a:solidFill>
                  <a:schemeClr val="accent4"/>
                </a:solidFill>
                <a:latin typeface="Calibri Light" panose="020F0302020204030204" pitchFamily="34" charset="0"/>
                <a:ea typeface="微软雅黑" panose="020B0503020204020204" pitchFamily="34" charset="-122"/>
              </a:rPr>
              <a:t>客服或公司官网</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直接办理，也可由营销员小王代为办理；</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lnSpc>
                <a:spcPct val="150000"/>
              </a:lnSpc>
              <a:buClr>
                <a:srgbClr val="E03461"/>
              </a:buClr>
              <a:buFont typeface="Calibri Light" panose="020F0302020204030204" pitchFamily="34" charset="0"/>
              <a:buChar char="▪"/>
            </a:pPr>
            <a:r>
              <a:rPr lang="zh-CN" altLang="en-US" sz="1600" dirty="0">
                <a:solidFill>
                  <a:schemeClr val="bg1">
                    <a:lumMod val="50000"/>
                  </a:schemeClr>
                </a:solidFill>
                <a:latin typeface="Calibri Light" panose="020F0302020204030204" pitchFamily="34" charset="0"/>
                <a:ea typeface="微软雅黑" panose="020B0503020204020204" pitchFamily="34" charset="-122"/>
              </a:rPr>
              <a:t>申请</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时间：</a:t>
            </a:r>
            <a:r>
              <a:rPr lang="zh-CN" altLang="en-US" b="1" dirty="0" smtClean="0">
                <a:solidFill>
                  <a:schemeClr val="accent4"/>
                </a:solidFill>
                <a:latin typeface="Calibri Light" panose="020F0302020204030204" pitchFamily="34" charset="0"/>
                <a:ea typeface="微软雅黑" panose="020B0503020204020204" pitchFamily="34" charset="-122"/>
              </a:rPr>
              <a:t>保险合同有效期内任意时间，当日生效；</a:t>
            </a:r>
            <a:endParaRPr lang="en-US" altLang="zh-CN" b="1" dirty="0" smtClean="0">
              <a:solidFill>
                <a:schemeClr val="accent4"/>
              </a:solidFill>
              <a:latin typeface="Calibri Light" panose="020F0302020204030204" pitchFamily="34" charset="0"/>
              <a:ea typeface="微软雅黑" panose="020B0503020204020204" pitchFamily="34" charset="-122"/>
            </a:endParaRPr>
          </a:p>
          <a:p>
            <a:pPr marL="171450" indent="-171450">
              <a:lnSpc>
                <a:spcPct val="150000"/>
              </a:lnSpc>
              <a:buClr>
                <a:srgbClr val="E03461"/>
              </a:buClr>
              <a:buFont typeface="Calibri Light" panose="020F0302020204030204" pitchFamily="34" charset="0"/>
              <a:buChar char="▪"/>
            </a:pP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张先生只需通过</a:t>
            </a:r>
            <a:r>
              <a:rPr lang="zh-CN" altLang="en-US" b="1" dirty="0" smtClean="0">
                <a:solidFill>
                  <a:schemeClr val="accent4"/>
                </a:solidFill>
                <a:latin typeface="Calibri Light" panose="020F0302020204030204" pitchFamily="34" charset="0"/>
                <a:ea typeface="微软雅黑" panose="020B0503020204020204" pitchFamily="34" charset="-122"/>
              </a:rPr>
              <a:t>告知</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自己的</a:t>
            </a:r>
            <a:r>
              <a:rPr lang="zh-CN" altLang="en-US" b="1" dirty="0" smtClean="0">
                <a:solidFill>
                  <a:schemeClr val="accent4"/>
                </a:solidFill>
                <a:latin typeface="Calibri Light" panose="020F0302020204030204" pitchFamily="34" charset="0"/>
                <a:ea typeface="微软雅黑" panose="020B0503020204020204" pitchFamily="34" charset="-122"/>
              </a:rPr>
              <a:t>身份证号码和保单号</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即可办理地址与家庭电话的变更；</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a:p>
            <a:pPr marL="171450" indent="-171450">
              <a:lnSpc>
                <a:spcPct val="150000"/>
              </a:lnSpc>
              <a:buClr>
                <a:srgbClr val="E03461"/>
              </a:buClr>
              <a:buFont typeface="Calibri Light" panose="020F0302020204030204" pitchFamily="34" charset="0"/>
              <a:buChar char="▪"/>
            </a:pPr>
            <a:r>
              <a:rPr lang="zh-CN" altLang="en-US" sz="1600" dirty="0">
                <a:solidFill>
                  <a:schemeClr val="bg1">
                    <a:lumMod val="50000"/>
                  </a:schemeClr>
                </a:solidFill>
                <a:latin typeface="Calibri Light" panose="020F0302020204030204" pitchFamily="34" charset="0"/>
                <a:ea typeface="微软雅黑" panose="020B0503020204020204" pitchFamily="34" charset="-122"/>
              </a:rPr>
              <a:t>如由小</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王代办，在告知客服人员张先生保单号和身份证号码的同时，还需要告知本人的身份证号码和</a:t>
            </a:r>
            <a:r>
              <a:rPr lang="zh-CN" altLang="en-US" b="1" dirty="0" smtClean="0">
                <a:solidFill>
                  <a:schemeClr val="accent4"/>
                </a:solidFill>
                <a:latin typeface="Calibri Light" panose="020F0302020204030204" pitchFamily="34" charset="0"/>
                <a:ea typeface="微软雅黑" panose="020B0503020204020204" pitchFamily="34" charset="-122"/>
              </a:rPr>
              <a:t>营销员代码</a:t>
            </a:r>
            <a:r>
              <a:rPr lang="zh-CN" altLang="en-US" sz="1600" dirty="0" smtClean="0">
                <a:solidFill>
                  <a:schemeClr val="bg1">
                    <a:lumMod val="50000"/>
                  </a:schemeClr>
                </a:solidFill>
                <a:latin typeface="Calibri Light" panose="020F0302020204030204" pitchFamily="34" charset="0"/>
                <a:ea typeface="微软雅黑" panose="020B0503020204020204" pitchFamily="34" charset="-122"/>
              </a:rPr>
              <a:t>；</a:t>
            </a:r>
            <a:endParaRPr lang="en-US" altLang="zh-CN" sz="1600" dirty="0" smtClean="0">
              <a:solidFill>
                <a:schemeClr val="bg1">
                  <a:lumMod val="50000"/>
                </a:schemeClr>
              </a:solidFill>
              <a:latin typeface="Calibri Light" panose="020F0302020204030204" pitchFamily="34" charset="0"/>
              <a:ea typeface="微软雅黑" panose="020B0503020204020204" pitchFamily="34" charset="-122"/>
            </a:endParaRPr>
          </a:p>
        </p:txBody>
      </p:sp>
    </p:spTree>
    <p:extLst>
      <p:ext uri="{BB962C8B-B14F-4D97-AF65-F5344CB8AC3E}">
        <p14:creationId xmlns:p14="http://schemas.microsoft.com/office/powerpoint/2010/main" val="2364731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标准色辅助色">
      <a:dk1>
        <a:srgbClr val="727171"/>
      </a:dk1>
      <a:lt1>
        <a:sysClr val="window" lastClr="FFFFFF"/>
      </a:lt1>
      <a:dk2>
        <a:srgbClr val="000000"/>
      </a:dk2>
      <a:lt2>
        <a:srgbClr val="C00000"/>
      </a:lt2>
      <a:accent1>
        <a:srgbClr val="00A0E9"/>
      </a:accent1>
      <a:accent2>
        <a:srgbClr val="727171"/>
      </a:accent2>
      <a:accent3>
        <a:srgbClr val="B6D56A"/>
      </a:accent3>
      <a:accent4>
        <a:srgbClr val="004477"/>
      </a:accent4>
      <a:accent5>
        <a:srgbClr val="37612F"/>
      </a:accent5>
      <a:accent6>
        <a:srgbClr val="70AD47"/>
      </a:accent6>
      <a:hlink>
        <a:srgbClr val="00A0E9"/>
      </a:hlink>
      <a:folHlink>
        <a:srgbClr val="004477"/>
      </a:folHlink>
    </a:clrScheme>
    <a:fontScheme name="横琴人寿ppt模板字体">
      <a:majorFont>
        <a:latin typeface="Arial"/>
        <a:ea typeface="思源黑体 CN Medium"/>
        <a:cs typeface=""/>
      </a:majorFont>
      <a:minorFont>
        <a:latin typeface="Arial"/>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1933</Words>
  <Application>Microsoft Office PowerPoint</Application>
  <PresentationFormat>宽屏</PresentationFormat>
  <Paragraphs>199</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PMingLiU</vt:lpstr>
      <vt:lpstr>思源黑体 CN Light</vt:lpstr>
      <vt:lpstr>思源黑体 CN Medium</vt:lpstr>
      <vt:lpstr>微软雅黑</vt:lpstr>
      <vt:lpstr>微软雅黑</vt:lpstr>
      <vt:lpstr>微软雅黑 Light</vt:lpstr>
      <vt:lpstr>Arial</vt:lpstr>
      <vt:lpstr>Calibri</vt:lpstr>
      <vt:lpstr>Calibri Light</vt:lpstr>
      <vt:lpstr>Wingdings</vt:lpstr>
      <vt:lpstr>自定义设计方案</vt:lpstr>
      <vt:lpstr>横琴人寿保全业务培训</vt:lpstr>
      <vt:lpstr>PowerPoint 演示文稿</vt:lpstr>
      <vt:lpstr>01 保全基础概念</vt:lpstr>
      <vt:lpstr>保全基础概念</vt:lpstr>
      <vt:lpstr>保全基础概念</vt:lpstr>
      <vt:lpstr>保全基础概念</vt:lpstr>
      <vt:lpstr>保全基础概念</vt:lpstr>
      <vt:lpstr>保全基础概念 – 投保人变更</vt:lpstr>
      <vt:lpstr>保全基础概念 – 地址变更</vt:lpstr>
      <vt:lpstr>保全基础概念 – 保单补发</vt:lpstr>
      <vt:lpstr>02 保全模块功能</vt:lpstr>
      <vt:lpstr>保全模块功能</vt:lpstr>
      <vt:lpstr>03 个险保全流程及业务处理</vt:lpstr>
      <vt:lpstr>个险保全流程及业务处理 – 流程图</vt:lpstr>
      <vt:lpstr>个险保全流程及业务处理 – 分类</vt:lpstr>
      <vt:lpstr>个险保全流程及业务处理 – 分类</vt:lpstr>
      <vt:lpstr>个险保全流程及业务处理 – 申请</vt:lpstr>
      <vt:lpstr>个险保全流程及业务处理 – 复核</vt:lpstr>
      <vt:lpstr>个险保全流程及业务处理 – 人工核保</vt:lpstr>
      <vt:lpstr>个险保全流程及业务处理 – 确认</vt:lpstr>
      <vt:lpstr>个险保全流程及业务处理 – 保全试算</vt:lpstr>
      <vt:lpstr>个险保全流程及业务处理 – 保全项目：保单贷款</vt:lpstr>
      <vt:lpstr>04 团险保全业务处理</vt:lpstr>
      <vt:lpstr>团险保全业务处理 – 团体类型</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creator>
  <cp:lastModifiedBy>T</cp:lastModifiedBy>
  <cp:revision>78</cp:revision>
  <dcterms:created xsi:type="dcterms:W3CDTF">2018-01-04T04:58:00Z</dcterms:created>
  <dcterms:modified xsi:type="dcterms:W3CDTF">2018-07-02T08:01:03Z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