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91" r:id="rId2"/>
    <p:sldId id="273" r:id="rId3"/>
    <p:sldId id="289" r:id="rId4"/>
    <p:sldId id="290" r:id="rId5"/>
    <p:sldId id="293" r:id="rId6"/>
    <p:sldId id="295" r:id="rId7"/>
    <p:sldId id="297" r:id="rId8"/>
    <p:sldId id="298" r:id="rId9"/>
    <p:sldId id="299" r:id="rId10"/>
    <p:sldId id="296" r:id="rId11"/>
    <p:sldId id="294" r:id="rId12"/>
    <p:sldId id="300" r:id="rId13"/>
    <p:sldId id="301" r:id="rId14"/>
    <p:sldId id="292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269" r:id="rId3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64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1BD"/>
    <a:srgbClr val="0F6EA4"/>
    <a:srgbClr val="0F85C3"/>
    <a:srgbClr val="727171"/>
    <a:srgbClr val="129EE3"/>
    <a:srgbClr val="129BE0"/>
    <a:srgbClr val="11A2E6"/>
    <a:srgbClr val="15507F"/>
    <a:srgbClr val="11A4E9"/>
    <a:srgbClr val="155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345" autoAdjust="0"/>
  </p:normalViewPr>
  <p:slideViewPr>
    <p:cSldViewPr snapToGrid="0" showGuides="1">
      <p:cViewPr varScale="1">
        <p:scale>
          <a:sx n="66" d="100"/>
          <a:sy n="66" d="100"/>
        </p:scale>
        <p:origin x="780" y="60"/>
      </p:cViewPr>
      <p:guideLst>
        <p:guide orient="horz" pos="4110"/>
        <p:guide pos="64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5368A-0BAE-44D4-B0E1-C93ACCEF6C92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A3568-BD59-44C7-AC92-51FBE23F82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6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A3568-BD59-44C7-AC92-51FBE23F82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4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A3568-BD59-44C7-AC92-51FBE23F82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384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A3568-BD59-44C7-AC92-51FBE23F82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50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A3568-BD59-44C7-AC92-51FBE23F82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913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报案的方式：柜面、电话、官网、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A3568-BD59-44C7-AC92-51FBE23F82B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48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A3568-BD59-44C7-AC92-51FBE23F82B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897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琴人寿ppt模板">
    <p:bg>
      <p:bgPr>
        <a:blipFill rotWithShape="1">
          <a:blip r:embed="rId2">
            <a:alphaModFix amt="9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-1" y="1122680"/>
            <a:ext cx="12192001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zh-CN" altLang="en-US" dirty="0" smtClean="0"/>
              <a:t>请在此处输入标题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932998"/>
            <a:ext cx="12192000" cy="26322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 smtClean="0"/>
              <a:t>请在此处输入日期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0" y="4196218"/>
            <a:ext cx="12192000" cy="26304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请在此处输入部门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rotWithShape="1">
          <a:blip r:embed="rId2">
            <a:alphaModFix amt="9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493520" y="1390650"/>
            <a:ext cx="2858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rPr>
              <a:t>CATALOG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分隔页">
    <p:bg>
      <p:bgPr>
        <a:blipFill rotWithShape="1">
          <a:blip r:embed="rId2">
            <a:alphaModFix amt="9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96390" y="2689860"/>
            <a:ext cx="10515600" cy="103314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01 请在此处输入标题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请在此处输入标题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</a:lstStyle>
          <a:p>
            <a:pPr lvl="0"/>
            <a:r>
              <a:rPr lang="zh-CN" altLang="en-US" dirty="0" smtClean="0"/>
              <a:t>请在此处输入内容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尾页">
    <p:bg>
      <p:bgPr>
        <a:blipFill rotWithShape="1">
          <a:blip r:embed="rId2">
            <a:alphaModFix amt="9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-13970" y="3919220"/>
            <a:ext cx="12205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727171"/>
                </a:solidFill>
                <a:latin typeface="Arial" panose="020B0604020202020204" pitchFamily="34" charset="0"/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7">
            <a:alphaModFix amt="9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9835" y="-25052"/>
            <a:ext cx="10515600" cy="828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请在此处输入标题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835" y="15474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请在此处输入内容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90700"/>
            <a:ext cx="12192001" cy="1503680"/>
          </a:xfrm>
        </p:spPr>
        <p:txBody>
          <a:bodyPr/>
          <a:lstStyle/>
          <a:p>
            <a:r>
              <a:rPr lang="zh-CN" altLang="en-US" dirty="0" smtClean="0"/>
              <a:t>横琴人寿理赔模块培训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0" y="3869498"/>
            <a:ext cx="12192000" cy="39770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2018.7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/>
          </p:nvPr>
        </p:nvSpPr>
        <p:spPr>
          <a:xfrm>
            <a:off x="0" y="4183518"/>
            <a:ext cx="12192000" cy="3757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信息技术中心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60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02 </a:t>
            </a:r>
            <a:r>
              <a:rPr lang="zh-CN" altLang="en-US" dirty="0" smtClean="0"/>
              <a:t>理赔模块功能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15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理赔模块功能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84" y="1680537"/>
            <a:ext cx="9020175" cy="4314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9247" y="954742"/>
            <a:ext cx="307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理赔模块在系统中的位置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556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理赔模块功能</a:t>
            </a:r>
            <a:endParaRPr lang="zh-CN" altLang="en-US" dirty="0"/>
          </a:p>
        </p:txBody>
      </p:sp>
      <p:grpSp>
        <p:nvGrpSpPr>
          <p:cNvPr id="4" name="组合 2"/>
          <p:cNvGrpSpPr/>
          <p:nvPr/>
        </p:nvGrpSpPr>
        <p:grpSpPr>
          <a:xfrm>
            <a:off x="2743315" y="725821"/>
            <a:ext cx="5889486" cy="5832000"/>
            <a:chOff x="1543644" y="1053898"/>
            <a:chExt cx="5684998" cy="5387296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3500438" y="3157538"/>
              <a:ext cx="1816100" cy="1382712"/>
              <a:chOff x="2109" y="1933"/>
              <a:chExt cx="1270" cy="1089"/>
            </a:xfrm>
          </p:grpSpPr>
          <p:grpSp>
            <p:nvGrpSpPr>
              <p:cNvPr id="61" name="Group 6"/>
              <p:cNvGrpSpPr>
                <a:grpSpLocks/>
              </p:cNvGrpSpPr>
              <p:nvPr/>
            </p:nvGrpSpPr>
            <p:grpSpPr bwMode="auto">
              <a:xfrm>
                <a:off x="2109" y="1933"/>
                <a:ext cx="1270" cy="1089"/>
                <a:chOff x="2109" y="1933"/>
                <a:chExt cx="1270" cy="1089"/>
              </a:xfrm>
            </p:grpSpPr>
            <p:sp>
              <p:nvSpPr>
                <p:cNvPr id="65" name="AutoShape 7"/>
                <p:cNvSpPr>
                  <a:spLocks noChangeArrowheads="1"/>
                </p:cNvSpPr>
                <p:nvPr/>
              </p:nvSpPr>
              <p:spPr bwMode="auto">
                <a:xfrm>
                  <a:off x="2109" y="1936"/>
                  <a:ext cx="1270" cy="1086"/>
                </a:xfrm>
                <a:prstGeom prst="hexagon">
                  <a:avLst>
                    <a:gd name="adj" fmla="val 29236"/>
                    <a:gd name="vf" fmla="val 115470"/>
                  </a:avLst>
                </a:prstGeom>
                <a:solidFill>
                  <a:srgbClr val="0F81B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0" rIns="0" bIns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ts val="1400"/>
                    </a:lnSpc>
                  </a:pPr>
                  <a:endParaRPr lang="zh-CN" altLang="zh-CN" sz="12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6" name="Line 8"/>
                <p:cNvSpPr>
                  <a:spLocks noChangeShapeType="1"/>
                </p:cNvSpPr>
                <p:nvPr/>
              </p:nvSpPr>
              <p:spPr bwMode="auto">
                <a:xfrm>
                  <a:off x="2744" y="2478"/>
                  <a:ext cx="6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0000" tIns="0" rIns="0" bIns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2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7" name="Line 9"/>
                <p:cNvSpPr>
                  <a:spLocks noChangeShapeType="1"/>
                </p:cNvSpPr>
                <p:nvPr/>
              </p:nvSpPr>
              <p:spPr bwMode="auto">
                <a:xfrm>
                  <a:off x="2426" y="1933"/>
                  <a:ext cx="318" cy="5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0000" tIns="0" rIns="0" bIns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2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8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426" y="2478"/>
                  <a:ext cx="318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90000" tIns="0" rIns="0" bIns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2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62" name="Line 11"/>
              <p:cNvSpPr>
                <a:spLocks noChangeShapeType="1"/>
              </p:cNvSpPr>
              <p:nvPr/>
            </p:nvSpPr>
            <p:spPr bwMode="auto">
              <a:xfrm>
                <a:off x="2109" y="2478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lIns="90000" tIns="0" rIns="0" b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3" name="Line 12"/>
              <p:cNvSpPr>
                <a:spLocks noChangeShapeType="1"/>
              </p:cNvSpPr>
              <p:nvPr/>
            </p:nvSpPr>
            <p:spPr bwMode="auto">
              <a:xfrm flipH="1">
                <a:off x="2744" y="1933"/>
                <a:ext cx="317" cy="5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lIns="90000" tIns="0" rIns="0" b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4" name="Line 13"/>
              <p:cNvSpPr>
                <a:spLocks noChangeShapeType="1"/>
              </p:cNvSpPr>
              <p:nvPr/>
            </p:nvSpPr>
            <p:spPr bwMode="auto">
              <a:xfrm flipH="1" flipV="1">
                <a:off x="2744" y="2478"/>
                <a:ext cx="317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lIns="90000" tIns="0" rIns="0" b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4143375" y="3346450"/>
              <a:ext cx="512763" cy="1658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报案</a:t>
              </a:r>
            </a:p>
          </p:txBody>
        </p:sp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4572000" y="3581400"/>
              <a:ext cx="512763" cy="1658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立案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4625975" y="4037013"/>
              <a:ext cx="512763" cy="1658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审核</a:t>
              </a:r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4071938" y="4273550"/>
              <a:ext cx="512762" cy="1658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审批</a:t>
              </a: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3688193" y="4037013"/>
              <a:ext cx="511175" cy="1658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结案</a:t>
              </a:r>
            </a:p>
          </p:txBody>
        </p:sp>
        <p:grpSp>
          <p:nvGrpSpPr>
            <p:cNvPr id="11" name="Group 19"/>
            <p:cNvGrpSpPr>
              <a:grpSpLocks/>
            </p:cNvGrpSpPr>
            <p:nvPr/>
          </p:nvGrpSpPr>
          <p:grpSpPr bwMode="auto">
            <a:xfrm>
              <a:off x="2286000" y="3857625"/>
              <a:ext cx="1714500" cy="1382713"/>
              <a:chOff x="2109" y="1933"/>
              <a:chExt cx="1270" cy="1089"/>
            </a:xfrm>
          </p:grpSpPr>
          <p:sp>
            <p:nvSpPr>
              <p:cNvPr id="57" name="AutoShape 20"/>
              <p:cNvSpPr>
                <a:spLocks noChangeArrowheads="1"/>
              </p:cNvSpPr>
              <p:nvPr/>
            </p:nvSpPr>
            <p:spPr bwMode="auto">
              <a:xfrm>
                <a:off x="2109" y="1936"/>
                <a:ext cx="1270" cy="1086"/>
              </a:xfrm>
              <a:prstGeom prst="hexagon">
                <a:avLst>
                  <a:gd name="adj" fmla="val 29236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0" rIns="0" b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400"/>
                  </a:lnSpc>
                </a:pPr>
                <a:endParaRPr lang="zh-CN" altLang="zh-CN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" name="Line 21"/>
              <p:cNvSpPr>
                <a:spLocks noChangeShapeType="1"/>
              </p:cNvSpPr>
              <p:nvPr/>
            </p:nvSpPr>
            <p:spPr bwMode="auto">
              <a:xfrm>
                <a:off x="2744" y="2478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0" rIns="0" b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" name="Line 22"/>
              <p:cNvSpPr>
                <a:spLocks noChangeShapeType="1"/>
              </p:cNvSpPr>
              <p:nvPr/>
            </p:nvSpPr>
            <p:spPr bwMode="auto">
              <a:xfrm>
                <a:off x="2426" y="1933"/>
                <a:ext cx="318" cy="5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0" rIns="0" b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0" name="Line 23"/>
              <p:cNvSpPr>
                <a:spLocks noChangeShapeType="1"/>
              </p:cNvSpPr>
              <p:nvPr/>
            </p:nvSpPr>
            <p:spPr bwMode="auto">
              <a:xfrm flipH="1">
                <a:off x="2426" y="2478"/>
                <a:ext cx="318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0" rIns="0" b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3059106" y="4151313"/>
              <a:ext cx="512762" cy="1658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清单</a:t>
              </a:r>
            </a:p>
          </p:txBody>
        </p:sp>
        <p:sp>
          <p:nvSpPr>
            <p:cNvPr id="13" name="Text Box 25"/>
            <p:cNvSpPr txBox="1">
              <a:spLocks noChangeArrowheads="1"/>
            </p:cNvSpPr>
            <p:nvPr/>
          </p:nvSpPr>
          <p:spPr bwMode="auto">
            <a:xfrm>
              <a:off x="3059106" y="4840288"/>
              <a:ext cx="512762" cy="1658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报表</a:t>
              </a:r>
            </a:p>
          </p:txBody>
        </p:sp>
        <p:grpSp>
          <p:nvGrpSpPr>
            <p:cNvPr id="14" name="Group 26"/>
            <p:cNvGrpSpPr>
              <a:grpSpLocks/>
            </p:cNvGrpSpPr>
            <p:nvPr/>
          </p:nvGrpSpPr>
          <p:grpSpPr bwMode="auto">
            <a:xfrm>
              <a:off x="3500338" y="1787446"/>
              <a:ext cx="1823472" cy="1382713"/>
              <a:chOff x="2080" y="1933"/>
              <a:chExt cx="1299" cy="1089"/>
            </a:xfrm>
          </p:grpSpPr>
          <p:sp>
            <p:nvSpPr>
              <p:cNvPr id="53" name="AutoShape 27"/>
              <p:cNvSpPr>
                <a:spLocks noChangeArrowheads="1"/>
              </p:cNvSpPr>
              <p:nvPr/>
            </p:nvSpPr>
            <p:spPr bwMode="auto">
              <a:xfrm>
                <a:off x="2080" y="1936"/>
                <a:ext cx="1299" cy="1086"/>
              </a:xfrm>
              <a:prstGeom prst="hexagon">
                <a:avLst>
                  <a:gd name="adj" fmla="val 29236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0" rIns="0" b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400"/>
                  </a:lnSpc>
                </a:pPr>
                <a:endParaRPr lang="zh-CN" altLang="zh-CN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4" name="Line 28"/>
              <p:cNvSpPr>
                <a:spLocks noChangeShapeType="1"/>
              </p:cNvSpPr>
              <p:nvPr/>
            </p:nvSpPr>
            <p:spPr bwMode="auto">
              <a:xfrm>
                <a:off x="2744" y="2478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0" rIns="0" b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5" name="Line 29"/>
              <p:cNvSpPr>
                <a:spLocks noChangeShapeType="1"/>
              </p:cNvSpPr>
              <p:nvPr/>
            </p:nvSpPr>
            <p:spPr bwMode="auto">
              <a:xfrm>
                <a:off x="2426" y="1933"/>
                <a:ext cx="318" cy="5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0" rIns="0" b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" name="Line 30"/>
              <p:cNvSpPr>
                <a:spLocks noChangeShapeType="1"/>
              </p:cNvSpPr>
              <p:nvPr/>
            </p:nvSpPr>
            <p:spPr bwMode="auto">
              <a:xfrm flipH="1">
                <a:off x="2426" y="2478"/>
                <a:ext cx="318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0" rIns="0" b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4410075" y="1924050"/>
              <a:ext cx="514350" cy="3316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案件审计</a:t>
              </a:r>
            </a:p>
          </p:txBody>
        </p:sp>
        <p:sp>
          <p:nvSpPr>
            <p:cNvPr id="16" name="Text Box 32"/>
            <p:cNvSpPr txBox="1">
              <a:spLocks noChangeArrowheads="1"/>
            </p:cNvSpPr>
            <p:nvPr/>
          </p:nvSpPr>
          <p:spPr bwMode="auto">
            <a:xfrm>
              <a:off x="4410075" y="2640013"/>
              <a:ext cx="514350" cy="3316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再保处理</a:t>
              </a:r>
            </a:p>
          </p:txBody>
        </p:sp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3763963" y="2279650"/>
              <a:ext cx="511175" cy="3316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品质管理</a:t>
              </a:r>
            </a:p>
          </p:txBody>
        </p:sp>
        <p:grpSp>
          <p:nvGrpSpPr>
            <p:cNvPr id="18" name="Group 34"/>
            <p:cNvGrpSpPr>
              <a:grpSpLocks/>
            </p:cNvGrpSpPr>
            <p:nvPr/>
          </p:nvGrpSpPr>
          <p:grpSpPr bwMode="auto">
            <a:xfrm>
              <a:off x="4859338" y="3857625"/>
              <a:ext cx="1714500" cy="1382713"/>
              <a:chOff x="2109" y="1933"/>
              <a:chExt cx="1270" cy="1089"/>
            </a:xfrm>
          </p:grpSpPr>
          <p:sp>
            <p:nvSpPr>
              <p:cNvPr id="49" name="AutoShape 35"/>
              <p:cNvSpPr>
                <a:spLocks noChangeArrowheads="1"/>
              </p:cNvSpPr>
              <p:nvPr/>
            </p:nvSpPr>
            <p:spPr bwMode="auto">
              <a:xfrm>
                <a:off x="2109" y="1936"/>
                <a:ext cx="1270" cy="1086"/>
              </a:xfrm>
              <a:prstGeom prst="hexagon">
                <a:avLst>
                  <a:gd name="adj" fmla="val 29236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0" rIns="0" b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400"/>
                  </a:lnSpc>
                </a:pPr>
                <a:endParaRPr lang="zh-CN" altLang="zh-CN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Line 36"/>
              <p:cNvSpPr>
                <a:spLocks noChangeShapeType="1"/>
              </p:cNvSpPr>
              <p:nvPr/>
            </p:nvSpPr>
            <p:spPr bwMode="auto">
              <a:xfrm>
                <a:off x="2744" y="2478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0" rIns="0" b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" name="Line 37"/>
              <p:cNvSpPr>
                <a:spLocks noChangeShapeType="1"/>
              </p:cNvSpPr>
              <p:nvPr/>
            </p:nvSpPr>
            <p:spPr bwMode="auto">
              <a:xfrm>
                <a:off x="2426" y="1933"/>
                <a:ext cx="318" cy="5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0" rIns="0" b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Line 38"/>
              <p:cNvSpPr>
                <a:spLocks noChangeShapeType="1"/>
              </p:cNvSpPr>
              <p:nvPr/>
            </p:nvSpPr>
            <p:spPr bwMode="auto">
              <a:xfrm flipH="1">
                <a:off x="2426" y="2478"/>
                <a:ext cx="318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0" rIns="0" b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5715008" y="4735513"/>
              <a:ext cx="511175" cy="3316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赔款调整</a:t>
              </a:r>
            </a:p>
          </p:txBody>
        </p:sp>
        <p:grpSp>
          <p:nvGrpSpPr>
            <p:cNvPr id="20" name="Group 40"/>
            <p:cNvGrpSpPr>
              <a:grpSpLocks/>
            </p:cNvGrpSpPr>
            <p:nvPr/>
          </p:nvGrpSpPr>
          <p:grpSpPr bwMode="auto">
            <a:xfrm>
              <a:off x="4873625" y="2478088"/>
              <a:ext cx="1714500" cy="1382712"/>
              <a:chOff x="2109" y="1933"/>
              <a:chExt cx="1270" cy="1089"/>
            </a:xfrm>
          </p:grpSpPr>
          <p:sp>
            <p:nvSpPr>
              <p:cNvPr id="45" name="AutoShape 41"/>
              <p:cNvSpPr>
                <a:spLocks noChangeArrowheads="1"/>
              </p:cNvSpPr>
              <p:nvPr/>
            </p:nvSpPr>
            <p:spPr bwMode="auto">
              <a:xfrm>
                <a:off x="2109" y="1936"/>
                <a:ext cx="1270" cy="1086"/>
              </a:xfrm>
              <a:prstGeom prst="hexagon">
                <a:avLst>
                  <a:gd name="adj" fmla="val 29236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0" rIns="0" b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400"/>
                  </a:lnSpc>
                </a:pPr>
                <a:endParaRPr lang="zh-CN" altLang="zh-CN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6" name="Line 42"/>
              <p:cNvSpPr>
                <a:spLocks noChangeShapeType="1"/>
              </p:cNvSpPr>
              <p:nvPr/>
            </p:nvSpPr>
            <p:spPr bwMode="auto">
              <a:xfrm>
                <a:off x="2744" y="2478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0" rIns="0" b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7" name="Line 43"/>
              <p:cNvSpPr>
                <a:spLocks noChangeShapeType="1"/>
              </p:cNvSpPr>
              <p:nvPr/>
            </p:nvSpPr>
            <p:spPr bwMode="auto">
              <a:xfrm>
                <a:off x="2426" y="1933"/>
                <a:ext cx="318" cy="5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0" rIns="0" b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Line 44"/>
              <p:cNvSpPr>
                <a:spLocks noChangeShapeType="1"/>
              </p:cNvSpPr>
              <p:nvPr/>
            </p:nvSpPr>
            <p:spPr bwMode="auto">
              <a:xfrm flipH="1">
                <a:off x="2426" y="2478"/>
                <a:ext cx="318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0" rIns="0" b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1" name="Text Box 45"/>
            <p:cNvSpPr txBox="1">
              <a:spLocks noChangeArrowheads="1"/>
            </p:cNvSpPr>
            <p:nvPr/>
          </p:nvSpPr>
          <p:spPr bwMode="auto">
            <a:xfrm>
              <a:off x="5705475" y="2644775"/>
              <a:ext cx="514350" cy="3316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参数设置</a:t>
              </a:r>
            </a:p>
          </p:txBody>
        </p:sp>
        <p:sp>
          <p:nvSpPr>
            <p:cNvPr id="22" name="Text Box 46"/>
            <p:cNvSpPr txBox="1">
              <a:spLocks noChangeArrowheads="1"/>
            </p:cNvSpPr>
            <p:nvPr/>
          </p:nvSpPr>
          <p:spPr bwMode="auto">
            <a:xfrm>
              <a:off x="2370126" y="4375150"/>
              <a:ext cx="514350" cy="3316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应付日结</a:t>
              </a:r>
            </a:p>
          </p:txBody>
        </p:sp>
        <p:sp>
          <p:nvSpPr>
            <p:cNvPr id="23" name="Text Box 47"/>
            <p:cNvSpPr txBox="1">
              <a:spLocks noChangeArrowheads="1"/>
            </p:cNvSpPr>
            <p:nvPr/>
          </p:nvSpPr>
          <p:spPr bwMode="auto">
            <a:xfrm>
              <a:off x="5059363" y="3003550"/>
              <a:ext cx="511175" cy="3316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单证打印</a:t>
              </a:r>
            </a:p>
          </p:txBody>
        </p:sp>
        <p:grpSp>
          <p:nvGrpSpPr>
            <p:cNvPr id="24" name="Group 48"/>
            <p:cNvGrpSpPr>
              <a:grpSpLocks/>
            </p:cNvGrpSpPr>
            <p:nvPr/>
          </p:nvGrpSpPr>
          <p:grpSpPr bwMode="auto">
            <a:xfrm>
              <a:off x="2276475" y="2477440"/>
              <a:ext cx="1673225" cy="1382712"/>
              <a:chOff x="2109" y="1933"/>
              <a:chExt cx="1270" cy="1089"/>
            </a:xfrm>
          </p:grpSpPr>
          <p:sp>
            <p:nvSpPr>
              <p:cNvPr id="41" name="AutoShape 49"/>
              <p:cNvSpPr>
                <a:spLocks noChangeArrowheads="1"/>
              </p:cNvSpPr>
              <p:nvPr/>
            </p:nvSpPr>
            <p:spPr bwMode="auto">
              <a:xfrm>
                <a:off x="2109" y="1936"/>
                <a:ext cx="1270" cy="1086"/>
              </a:xfrm>
              <a:prstGeom prst="hexagon">
                <a:avLst>
                  <a:gd name="adj" fmla="val 29236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0" rIns="0" b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400"/>
                  </a:lnSpc>
                </a:pPr>
                <a:endParaRPr lang="zh-CN" altLang="zh-CN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Line 50"/>
              <p:cNvSpPr>
                <a:spLocks noChangeShapeType="1"/>
              </p:cNvSpPr>
              <p:nvPr/>
            </p:nvSpPr>
            <p:spPr bwMode="auto">
              <a:xfrm>
                <a:off x="2744" y="2478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0" rIns="0" b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Line 51"/>
              <p:cNvSpPr>
                <a:spLocks noChangeShapeType="1"/>
              </p:cNvSpPr>
              <p:nvPr/>
            </p:nvSpPr>
            <p:spPr bwMode="auto">
              <a:xfrm>
                <a:off x="2426" y="1933"/>
                <a:ext cx="318" cy="5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0" rIns="0" b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Line 52"/>
              <p:cNvSpPr>
                <a:spLocks noChangeShapeType="1"/>
              </p:cNvSpPr>
              <p:nvPr/>
            </p:nvSpPr>
            <p:spPr bwMode="auto">
              <a:xfrm flipH="1">
                <a:off x="2426" y="2478"/>
                <a:ext cx="318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0" rIns="0" b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5" name="Text Box 54"/>
            <p:cNvSpPr txBox="1">
              <a:spLocks noChangeArrowheads="1"/>
            </p:cNvSpPr>
            <p:nvPr/>
          </p:nvSpPr>
          <p:spPr bwMode="auto">
            <a:xfrm>
              <a:off x="2960681" y="3359150"/>
              <a:ext cx="682625" cy="3316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任务重新分配</a:t>
              </a:r>
            </a:p>
          </p:txBody>
        </p:sp>
        <p:sp>
          <p:nvSpPr>
            <p:cNvPr id="26" name="Text Box 55"/>
            <p:cNvSpPr txBox="1">
              <a:spLocks noChangeArrowheads="1"/>
            </p:cNvSpPr>
            <p:nvPr/>
          </p:nvSpPr>
          <p:spPr bwMode="auto">
            <a:xfrm>
              <a:off x="2417751" y="3119438"/>
              <a:ext cx="511175" cy="1658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呈报</a:t>
              </a:r>
            </a:p>
          </p:txBody>
        </p:sp>
        <p:grpSp>
          <p:nvGrpSpPr>
            <p:cNvPr id="27" name="Group 56"/>
            <p:cNvGrpSpPr>
              <a:grpSpLocks/>
            </p:cNvGrpSpPr>
            <p:nvPr/>
          </p:nvGrpSpPr>
          <p:grpSpPr bwMode="auto">
            <a:xfrm>
              <a:off x="3571875" y="4510088"/>
              <a:ext cx="1744663" cy="1382713"/>
              <a:chOff x="2159" y="1933"/>
              <a:chExt cx="1220" cy="1089"/>
            </a:xfrm>
          </p:grpSpPr>
          <p:sp>
            <p:nvSpPr>
              <p:cNvPr id="37" name="AutoShape 57"/>
              <p:cNvSpPr>
                <a:spLocks noChangeArrowheads="1"/>
              </p:cNvSpPr>
              <p:nvPr/>
            </p:nvSpPr>
            <p:spPr bwMode="auto">
              <a:xfrm>
                <a:off x="2159" y="1936"/>
                <a:ext cx="1220" cy="1086"/>
              </a:xfrm>
              <a:prstGeom prst="hexagon">
                <a:avLst>
                  <a:gd name="adj" fmla="val 29234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0" rIns="0" b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400"/>
                  </a:lnSpc>
                </a:pPr>
                <a:endParaRPr lang="zh-CN" altLang="zh-CN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Line 58"/>
              <p:cNvSpPr>
                <a:spLocks noChangeShapeType="1"/>
              </p:cNvSpPr>
              <p:nvPr/>
            </p:nvSpPr>
            <p:spPr bwMode="auto">
              <a:xfrm>
                <a:off x="2744" y="2478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0" rIns="0" b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Line 59"/>
              <p:cNvSpPr>
                <a:spLocks noChangeShapeType="1"/>
              </p:cNvSpPr>
              <p:nvPr/>
            </p:nvSpPr>
            <p:spPr bwMode="auto">
              <a:xfrm>
                <a:off x="2426" y="1933"/>
                <a:ext cx="318" cy="5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0" rIns="0" b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0" name="Line 60"/>
              <p:cNvSpPr>
                <a:spLocks noChangeShapeType="1"/>
              </p:cNvSpPr>
              <p:nvPr/>
            </p:nvSpPr>
            <p:spPr bwMode="auto">
              <a:xfrm flipH="1">
                <a:off x="2426" y="2478"/>
                <a:ext cx="318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0" rIns="0" bIns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4371975" y="4840288"/>
              <a:ext cx="514350" cy="1658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扫描</a:t>
              </a:r>
            </a:p>
          </p:txBody>
        </p:sp>
        <p:sp>
          <p:nvSpPr>
            <p:cNvPr id="29" name="Text Box 62"/>
            <p:cNvSpPr txBox="1">
              <a:spLocks noChangeArrowheads="1"/>
            </p:cNvSpPr>
            <p:nvPr/>
          </p:nvSpPr>
          <p:spPr bwMode="auto">
            <a:xfrm>
              <a:off x="3105150" y="2782888"/>
              <a:ext cx="511175" cy="1658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调查</a:t>
              </a:r>
            </a:p>
          </p:txBody>
        </p:sp>
        <p:sp>
          <p:nvSpPr>
            <p:cNvPr id="30" name="Oval 63"/>
            <p:cNvSpPr>
              <a:spLocks noChangeArrowheads="1"/>
            </p:cNvSpPr>
            <p:nvPr/>
          </p:nvSpPr>
          <p:spPr bwMode="auto">
            <a:xfrm>
              <a:off x="1599134" y="1053898"/>
              <a:ext cx="5629508" cy="5387296"/>
            </a:xfrm>
            <a:prstGeom prst="ellipse">
              <a:avLst/>
            </a:prstGeom>
            <a:noFill/>
            <a:ln w="28575" algn="ctr">
              <a:solidFill>
                <a:srgbClr val="0F6EA4"/>
              </a:solidFill>
              <a:prstDash val="lgDashDotDot"/>
              <a:round/>
              <a:headEnd/>
              <a:tailEnd/>
            </a:ln>
          </p:spPr>
          <p:txBody>
            <a:bodyPr wrap="none" lIns="90000" tIns="0" rIns="0" bIns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zh-CN" altLang="en-US" sz="1200">
                <a:latin typeface="Arial" pitchFamily="34" charset="0"/>
              </a:endParaRPr>
            </a:p>
          </p:txBody>
        </p:sp>
        <p:sp>
          <p:nvSpPr>
            <p:cNvPr id="31" name="Text Box 64"/>
            <p:cNvSpPr txBox="1">
              <a:spLocks noChangeArrowheads="1"/>
            </p:cNvSpPr>
            <p:nvPr/>
          </p:nvSpPr>
          <p:spPr bwMode="auto">
            <a:xfrm>
              <a:off x="5715008" y="4159250"/>
              <a:ext cx="511175" cy="1658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二核</a:t>
              </a:r>
            </a:p>
          </p:txBody>
        </p:sp>
        <p:sp>
          <p:nvSpPr>
            <p:cNvPr id="32" name="Text Box 65"/>
            <p:cNvSpPr txBox="1">
              <a:spLocks noChangeArrowheads="1"/>
            </p:cNvSpPr>
            <p:nvPr/>
          </p:nvSpPr>
          <p:spPr bwMode="auto">
            <a:xfrm>
              <a:off x="4389438" y="5473700"/>
              <a:ext cx="511175" cy="1658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回退</a:t>
              </a:r>
            </a:p>
          </p:txBody>
        </p:sp>
        <p:sp>
          <p:nvSpPr>
            <p:cNvPr id="33" name="Freeform 101"/>
            <p:cNvSpPr>
              <a:spLocks/>
            </p:cNvSpPr>
            <p:nvPr/>
          </p:nvSpPr>
          <p:spPr bwMode="auto">
            <a:xfrm>
              <a:off x="1543644" y="2533904"/>
              <a:ext cx="54940" cy="81249"/>
            </a:xfrm>
            <a:custGeom>
              <a:avLst/>
              <a:gdLst>
                <a:gd name="T0" fmla="*/ 10 w 214"/>
                <a:gd name="T1" fmla="*/ 0 h 172"/>
                <a:gd name="T2" fmla="*/ 181 w 214"/>
                <a:gd name="T3" fmla="*/ 55 h 172"/>
                <a:gd name="T4" fmla="*/ 178 w 214"/>
                <a:gd name="T5" fmla="*/ 86 h 172"/>
                <a:gd name="T6" fmla="*/ 213 w 214"/>
                <a:gd name="T7" fmla="*/ 100 h 172"/>
                <a:gd name="T8" fmla="*/ 214 w 214"/>
                <a:gd name="T9" fmla="*/ 172 h 172"/>
                <a:gd name="T10" fmla="*/ 159 w 214"/>
                <a:gd name="T11" fmla="*/ 138 h 172"/>
                <a:gd name="T12" fmla="*/ 108 w 214"/>
                <a:gd name="T13" fmla="*/ 80 h 172"/>
                <a:gd name="T14" fmla="*/ 0 w 214"/>
                <a:gd name="T15" fmla="*/ 18 h 172"/>
                <a:gd name="T16" fmla="*/ 10 w 214"/>
                <a:gd name="T17" fmla="*/ 0 h 1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4"/>
                <a:gd name="T28" fmla="*/ 0 h 172"/>
                <a:gd name="T29" fmla="*/ 214 w 214"/>
                <a:gd name="T30" fmla="*/ 172 h 1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4" h="172">
                  <a:moveTo>
                    <a:pt x="10" y="0"/>
                  </a:moveTo>
                  <a:lnTo>
                    <a:pt x="181" y="55"/>
                  </a:lnTo>
                  <a:lnTo>
                    <a:pt x="178" y="86"/>
                  </a:lnTo>
                  <a:lnTo>
                    <a:pt x="213" y="100"/>
                  </a:lnTo>
                  <a:lnTo>
                    <a:pt x="214" y="172"/>
                  </a:lnTo>
                  <a:lnTo>
                    <a:pt x="159" y="138"/>
                  </a:lnTo>
                  <a:lnTo>
                    <a:pt x="108" y="80"/>
                  </a:lnTo>
                  <a:lnTo>
                    <a:pt x="0" y="1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133"/>
            <p:cNvSpPr txBox="1">
              <a:spLocks noChangeArrowheads="1"/>
            </p:cNvSpPr>
            <p:nvPr/>
          </p:nvSpPr>
          <p:spPr bwMode="auto">
            <a:xfrm>
              <a:off x="5689600" y="3359150"/>
              <a:ext cx="511175" cy="3316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综合查询</a:t>
              </a:r>
            </a:p>
          </p:txBody>
        </p:sp>
        <p:sp>
          <p:nvSpPr>
            <p:cNvPr id="35" name="Text Box 39"/>
            <p:cNvSpPr txBox="1">
              <a:spLocks noChangeArrowheads="1"/>
            </p:cNvSpPr>
            <p:nvPr/>
          </p:nvSpPr>
          <p:spPr bwMode="auto">
            <a:xfrm>
              <a:off x="5075238" y="4375150"/>
              <a:ext cx="511175" cy="3316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匹配理算</a:t>
              </a:r>
            </a:p>
          </p:txBody>
        </p:sp>
        <p:sp>
          <p:nvSpPr>
            <p:cNvPr id="36" name="Text Box 53"/>
            <p:cNvSpPr txBox="1">
              <a:spLocks noChangeArrowheads="1"/>
            </p:cNvSpPr>
            <p:nvPr/>
          </p:nvSpPr>
          <p:spPr bwMode="auto">
            <a:xfrm>
              <a:off x="3670300" y="5113338"/>
              <a:ext cx="514350" cy="3316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申诉案件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32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03 </a:t>
            </a:r>
            <a:r>
              <a:rPr lang="zh-CN" altLang="en-US" dirty="0" smtClean="0"/>
              <a:t>个险理赔流程及业务处理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0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个险理赔流程及业务处理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流程图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798" y="765015"/>
            <a:ext cx="6313261" cy="578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个险理赔流程及业务</a:t>
            </a:r>
            <a:r>
              <a:rPr lang="zh-CN" altLang="en-US" dirty="0" smtClean="0"/>
              <a:t>处理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报案登记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99" y="802988"/>
            <a:ext cx="9650857" cy="55838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4938" y="5878294"/>
            <a:ext cx="602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客户可在官网、呼叫中心等进行报案登记，将报案信息回传至核心进行存储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7767711" y="600142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菜单位置：理赔案件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个人保单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报案登记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047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个险理赔流程及业务</a:t>
            </a:r>
            <a:r>
              <a:rPr lang="zh-CN" altLang="en-US" dirty="0" smtClean="0"/>
              <a:t>处理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立案登记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39" y="802988"/>
            <a:ext cx="11529589" cy="55875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504" y="688118"/>
            <a:ext cx="5786783" cy="5817286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2416628" y="5878294"/>
            <a:ext cx="791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操作员可直接进行立案登记，立案结论包括：立案通过、不予立案、延迟立案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139" y="1809286"/>
            <a:ext cx="11295290" cy="2709856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682171" y="2423886"/>
            <a:ext cx="174172" cy="464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6138" y="3033486"/>
            <a:ext cx="1193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客户信息的查询</a:t>
            </a:r>
          </a:p>
        </p:txBody>
      </p:sp>
      <p:sp>
        <p:nvSpPr>
          <p:cNvPr id="9" name="下箭头 8"/>
          <p:cNvSpPr/>
          <p:nvPr/>
        </p:nvSpPr>
        <p:spPr>
          <a:xfrm>
            <a:off x="1569751" y="2423885"/>
            <a:ext cx="174172" cy="464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47249" y="3003212"/>
            <a:ext cx="1193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与报案信息进行关联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2484771" y="2423885"/>
            <a:ext cx="174172" cy="464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2269" y="3003212"/>
            <a:ext cx="1193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事件信息查询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3171706" y="2423885"/>
            <a:ext cx="174172" cy="464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49204" y="3003212"/>
            <a:ext cx="136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57829" y="2598057"/>
            <a:ext cx="6560458" cy="290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56343" y="3620515"/>
            <a:ext cx="416560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249" y="1220965"/>
            <a:ext cx="8734425" cy="3933825"/>
          </a:xfrm>
          <a:prstGeom prst="rect">
            <a:avLst/>
          </a:prstGeom>
        </p:spPr>
      </p:pic>
      <p:sp>
        <p:nvSpPr>
          <p:cNvPr id="18" name="TextBox 4"/>
          <p:cNvSpPr txBox="1"/>
          <p:nvPr/>
        </p:nvSpPr>
        <p:spPr>
          <a:xfrm>
            <a:off x="4017333" y="2647687"/>
            <a:ext cx="791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在立案环节支持补充单证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502" y="1809286"/>
            <a:ext cx="11590564" cy="2906138"/>
          </a:xfrm>
          <a:prstGeom prst="rect">
            <a:avLst/>
          </a:prstGeom>
        </p:spPr>
      </p:pic>
      <p:sp>
        <p:nvSpPr>
          <p:cNvPr id="21" name="TextBox 4"/>
          <p:cNvSpPr txBox="1"/>
          <p:nvPr/>
        </p:nvSpPr>
        <p:spPr>
          <a:xfrm>
            <a:off x="3752265" y="2837163"/>
            <a:ext cx="876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理赔类型为医疗、疾病、伤残的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进行医疗单证录入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26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 animBg="1"/>
      <p:bldP spid="7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/>
      <p:bldP spid="12" grpId="1"/>
      <p:bldP spid="13" grpId="0" animBg="1"/>
      <p:bldP spid="13" grpId="1" animBg="1"/>
      <p:bldP spid="14" grpId="0"/>
      <p:bldP spid="14" grpId="1"/>
      <p:bldP spid="15" grpId="0" animBg="1"/>
      <p:bldP spid="15" grpId="1" animBg="1"/>
      <p:bldP spid="16" grpId="0" animBg="1"/>
      <p:bldP spid="16" grpId="1" animBg="1"/>
      <p:bldP spid="18" grpId="0"/>
      <p:bldP spid="18" grpId="1"/>
      <p:bldP spid="21" grpId="0"/>
      <p:bldP spid="2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个险理赔流程及业务处理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医疗单证录入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8" y="2074863"/>
            <a:ext cx="11814357" cy="23084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38" y="1995488"/>
            <a:ext cx="11798667" cy="26345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11" y="2023610"/>
            <a:ext cx="11772039" cy="27874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538" y="2195513"/>
            <a:ext cx="11798668" cy="22907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400" y="2171700"/>
            <a:ext cx="11480800" cy="226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8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个险理赔流程及业务处理 </a:t>
            </a:r>
            <a:r>
              <a:rPr lang="en-US" altLang="zh-CN" dirty="0"/>
              <a:t>– </a:t>
            </a:r>
            <a:r>
              <a:rPr lang="zh-CN" altLang="en-US" dirty="0" smtClean="0"/>
              <a:t>审核管理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652" y="697724"/>
            <a:ext cx="4990004" cy="60640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67711" y="600142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菜单位置：理赔案件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个人保单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审核管理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835" y="697724"/>
            <a:ext cx="9413694" cy="61602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74520" y="697724"/>
            <a:ext cx="853440" cy="414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2148840" y="1173480"/>
            <a:ext cx="16764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89904" y="1691640"/>
            <a:ext cx="187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理赔模块的灵魂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88" y="2216150"/>
            <a:ext cx="11593096" cy="292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3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7" grpId="1" animBg="1"/>
      <p:bldP spid="8" grpId="0" animBg="1"/>
      <p:bldP spid="8" grpId="1" animBg="1"/>
      <p:bldP spid="9" grpId="0"/>
      <p:bldP spid="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个险理赔流程及业务处理 </a:t>
            </a:r>
            <a:r>
              <a:rPr lang="en-US" altLang="zh-CN" dirty="0"/>
              <a:t>– </a:t>
            </a:r>
            <a:r>
              <a:rPr lang="zh-CN" altLang="en-US" dirty="0" smtClean="0"/>
              <a:t>匹配并理算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19835" y="1615440"/>
            <a:ext cx="10133965" cy="473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理算计算需要用到的主要数据</a:t>
            </a:r>
          </a:p>
          <a:p>
            <a:pPr marL="990600" lvl="1" indent="-533400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保单数据（当前数据）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533400">
              <a:buFontTx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险种、责任、状态（保单级、责任级）、保额（有效），公共保额、观察期、免赔额（有时仅在产品中定义）</a:t>
            </a:r>
          </a:p>
          <a:p>
            <a:pPr marL="990600" lvl="1" indent="-533400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产品数据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buFontTx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给付责任、最高保额、住院给付天数、赔付比例、观察期、免赔额、算法</a:t>
            </a:r>
          </a:p>
          <a:p>
            <a:pPr marL="990600" lvl="1" indent="-53340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案件信息数据</a:t>
            </a:r>
          </a:p>
          <a:p>
            <a:pPr marL="990600" lvl="1" indent="-53340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出险信息（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事故发生日期、出险日期、出险类型）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、医疗单证信息等 </a:t>
            </a:r>
          </a:p>
          <a:p>
            <a:pPr marL="990600" lvl="1" indent="-533400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案件处理信息数据</a:t>
            </a:r>
          </a:p>
          <a:p>
            <a:pPr marL="609600" indent="-609600">
              <a:buFontTx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预付金额</a:t>
            </a:r>
          </a:p>
          <a:p>
            <a:pPr marL="990600" lvl="1" indent="-533400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续期保费数据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533400">
              <a:buFont typeface="Wingdings" panose="05000000000000000000" pitchFamily="2" charset="2"/>
              <a:buChar char="ü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3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97330" y="2565400"/>
            <a:ext cx="2877711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>
                <a:latin typeface="+mn-ea"/>
                <a:sym typeface="+mn-ea"/>
              </a:rPr>
              <a:t>01 </a:t>
            </a:r>
            <a:r>
              <a:rPr lang="zh-CN" altLang="en-US" sz="2800" dirty="0" smtClean="0">
                <a:latin typeface="+mn-ea"/>
                <a:sym typeface="+mn-ea"/>
              </a:rPr>
              <a:t>理赔基础概念</a:t>
            </a:r>
            <a:endParaRPr lang="zh-CN" altLang="en-US" sz="2800" dirty="0">
              <a:latin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80820" y="3296285"/>
            <a:ext cx="2877711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latin typeface="+mn-ea"/>
                <a:sym typeface="+mn-ea"/>
              </a:rPr>
              <a:t>02 </a:t>
            </a:r>
            <a:r>
              <a:rPr lang="zh-CN" altLang="en-US" sz="2800" dirty="0" smtClean="0">
                <a:latin typeface="+mn-ea"/>
                <a:sym typeface="+mn-ea"/>
              </a:rPr>
              <a:t>理赔模块功能</a:t>
            </a:r>
            <a:endParaRPr lang="zh-CN" altLang="en-US" sz="2800" dirty="0">
              <a:latin typeface="+mn-ea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97330" y="3997960"/>
            <a:ext cx="4673074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>
                <a:latin typeface="+mn-ea"/>
                <a:sym typeface="+mn-ea"/>
              </a:rPr>
              <a:t>03 </a:t>
            </a:r>
            <a:r>
              <a:rPr lang="zh-CN" altLang="en-US" sz="2800" dirty="0" smtClean="0">
                <a:latin typeface="+mn-ea"/>
                <a:sym typeface="+mn-ea"/>
              </a:rPr>
              <a:t>个险理赔流程及业务处理</a:t>
            </a:r>
            <a:endParaRPr lang="zh-CN" altLang="en-US" sz="2800" dirty="0">
              <a:latin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97330" y="4699635"/>
            <a:ext cx="4673074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>
                <a:latin typeface="+mn-ea"/>
                <a:sym typeface="+mn-ea"/>
              </a:rPr>
              <a:t>03 </a:t>
            </a:r>
            <a:r>
              <a:rPr lang="zh-CN" altLang="en-US" sz="2800" dirty="0">
                <a:latin typeface="+mn-ea"/>
                <a:sym typeface="+mn-ea"/>
              </a:rPr>
              <a:t>团</a:t>
            </a:r>
            <a:r>
              <a:rPr lang="zh-CN" altLang="en-US" sz="2800" dirty="0" smtClean="0">
                <a:latin typeface="+mn-ea"/>
                <a:sym typeface="+mn-ea"/>
              </a:rPr>
              <a:t>险理赔流程及业务处理</a:t>
            </a:r>
            <a:endParaRPr lang="zh-CN" altLang="en-US" sz="2800" dirty="0"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个险理赔流程及业务处理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豁免处理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07" y="1886176"/>
            <a:ext cx="11087100" cy="3114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835" y="1733775"/>
            <a:ext cx="9353550" cy="3419475"/>
          </a:xfrm>
          <a:prstGeom prst="rect">
            <a:avLst/>
          </a:prstGeom>
        </p:spPr>
      </p:pic>
      <p:sp>
        <p:nvSpPr>
          <p:cNvPr id="8" name="TextBox 18"/>
          <p:cNvSpPr txBox="1"/>
          <p:nvPr/>
        </p:nvSpPr>
        <p:spPr>
          <a:xfrm>
            <a:off x="7176688" y="440335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获取豁免责任并录入豁免信息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08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个险理赔流程及业务处理 </a:t>
            </a:r>
            <a:r>
              <a:rPr lang="en-US" altLang="zh-CN" dirty="0"/>
              <a:t>– </a:t>
            </a:r>
            <a:r>
              <a:rPr lang="zh-CN" altLang="en-US" dirty="0" smtClean="0"/>
              <a:t>保单结算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42" y="2122033"/>
            <a:ext cx="11463181" cy="26967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2329770"/>
            <a:ext cx="83058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0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个险理赔流程及业务处理 </a:t>
            </a:r>
            <a:r>
              <a:rPr lang="en-US" altLang="zh-CN" dirty="0"/>
              <a:t>– </a:t>
            </a:r>
            <a:r>
              <a:rPr lang="zh-CN" altLang="en-US" dirty="0" smtClean="0"/>
              <a:t>合同处理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" y="1847623"/>
            <a:ext cx="11468100" cy="3133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85" y="781050"/>
            <a:ext cx="113728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7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个险理赔流程及业务处理 </a:t>
            </a:r>
            <a:r>
              <a:rPr lang="en-US" altLang="zh-CN" dirty="0"/>
              <a:t>– </a:t>
            </a:r>
            <a:r>
              <a:rPr lang="zh-CN" altLang="en-US" dirty="0" smtClean="0"/>
              <a:t>受益人分配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862137"/>
            <a:ext cx="11306175" cy="3133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1050018"/>
            <a:ext cx="10713357" cy="5280637"/>
          </a:xfrm>
          <a:prstGeom prst="rect">
            <a:avLst/>
          </a:prstGeom>
        </p:spPr>
      </p:pic>
      <p:sp>
        <p:nvSpPr>
          <p:cNvPr id="7" name="TextBox 16"/>
          <p:cNvSpPr txBox="1"/>
          <p:nvPr/>
        </p:nvSpPr>
        <p:spPr>
          <a:xfrm>
            <a:off x="4769475" y="547859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在审核环节，需进行受益人分配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69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个险理赔流程及业务处理 </a:t>
            </a:r>
            <a:r>
              <a:rPr lang="en-US" altLang="zh-CN" dirty="0"/>
              <a:t>– </a:t>
            </a:r>
            <a:r>
              <a:rPr lang="zh-CN" altLang="en-US" dirty="0" smtClean="0"/>
              <a:t>审批管理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516" y="633647"/>
            <a:ext cx="4216154" cy="61154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62" y="1797038"/>
            <a:ext cx="11176165" cy="30495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13" y="918410"/>
            <a:ext cx="11127321" cy="54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8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个险理赔流程及业务处理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业务处理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314" y="1672772"/>
            <a:ext cx="8305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360714" y="1063172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如何分析条款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741714" y="2510972"/>
            <a:ext cx="685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9301389" y="2464935"/>
            <a:ext cx="533400" cy="158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189514" y="2723697"/>
            <a:ext cx="1524000" cy="158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8218714" y="2739572"/>
            <a:ext cx="5334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8447314" y="420235"/>
            <a:ext cx="1219200" cy="1198562"/>
          </a:xfrm>
          <a:prstGeom prst="rect">
            <a:avLst/>
          </a:prstGeom>
          <a:noFill/>
          <a:ln w="6350" algn="ctr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/>
              <a:t>保额</a:t>
            </a:r>
          </a:p>
          <a:p>
            <a:pPr algn="ctr"/>
            <a:r>
              <a:rPr lang="zh-CN" altLang="en-US"/>
              <a:t>保费</a:t>
            </a:r>
          </a:p>
          <a:p>
            <a:pPr algn="ctr"/>
            <a:r>
              <a:rPr lang="zh-CN" altLang="en-US"/>
              <a:t>账户价值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V="1">
            <a:off x="8523514" y="1672772"/>
            <a:ext cx="0" cy="8382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4408714" y="3044372"/>
            <a:ext cx="1524000" cy="158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0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个险理赔流程及业务处理 </a:t>
            </a:r>
            <a:r>
              <a:rPr lang="en-US" altLang="zh-CN" dirty="0"/>
              <a:t>– </a:t>
            </a:r>
            <a:r>
              <a:rPr lang="zh-CN" altLang="en-US" dirty="0"/>
              <a:t>业务处理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95438" y="2639837"/>
            <a:ext cx="2438400" cy="369332"/>
          </a:xfrm>
          <a:prstGeom prst="rect">
            <a:avLst/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什么事情</a:t>
            </a:r>
            <a:r>
              <a:rPr lang="en-US" altLang="zh-CN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95438" y="3874912"/>
            <a:ext cx="2438400" cy="369332"/>
          </a:xfrm>
          <a:prstGeom prst="rect">
            <a:avLst/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什么条件</a:t>
            </a:r>
            <a:r>
              <a:rPr lang="en-US" altLang="zh-CN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643438" y="2104572"/>
            <a:ext cx="0" cy="2971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814638" y="3018972"/>
            <a:ext cx="0" cy="838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3719513" y="3399972"/>
            <a:ext cx="1381125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5116513" y="3214512"/>
            <a:ext cx="1905000" cy="369332"/>
          </a:xfrm>
          <a:prstGeom prst="rect">
            <a:avLst/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赔多少</a:t>
            </a:r>
            <a:r>
              <a:rPr lang="en-US" altLang="zh-CN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7310438" y="2104572"/>
            <a:ext cx="0" cy="2971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6929438" y="3399972"/>
            <a:ext cx="1133475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8148638" y="3184350"/>
            <a:ext cx="1905000" cy="369332"/>
          </a:xfrm>
          <a:prstGeom prst="rect">
            <a:avLst/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赔后如何处理？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1890713" y="1571172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信息录入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633913" y="1587047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匹配及理算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7681913" y="1589316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保单结算及合同处理</a:t>
            </a:r>
          </a:p>
        </p:txBody>
      </p:sp>
    </p:spTree>
    <p:extLst>
      <p:ext uri="{BB962C8B-B14F-4D97-AF65-F5344CB8AC3E}">
        <p14:creationId xmlns:p14="http://schemas.microsoft.com/office/powerpoint/2010/main" val="67743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04 </a:t>
            </a:r>
            <a:r>
              <a:rPr lang="zh-CN" altLang="en-US" dirty="0"/>
              <a:t>团</a:t>
            </a:r>
            <a:r>
              <a:rPr lang="zh-CN" altLang="en-US" dirty="0" smtClean="0"/>
              <a:t>险理赔流程及业务处理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9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团险</a:t>
            </a:r>
            <a:r>
              <a:rPr lang="zh-CN" altLang="en-US" dirty="0"/>
              <a:t>理赔流程及业务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sp>
        <p:nvSpPr>
          <p:cNvPr id="16" name="云形标注 15"/>
          <p:cNvSpPr/>
          <p:nvPr/>
        </p:nvSpPr>
        <p:spPr>
          <a:xfrm>
            <a:off x="3021713" y="894776"/>
            <a:ext cx="6973288" cy="1508210"/>
          </a:xfrm>
          <a:prstGeom prst="cloudCallout">
            <a:avLst>
              <a:gd name="adj1" fmla="val -42888"/>
              <a:gd name="adj2" fmla="val 677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思考：团险理赔和个险理赔有什么差异？当投保单位批量进行理赔时，如何处理？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60" y="894776"/>
            <a:ext cx="1693301" cy="1769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AutoShape 3"/>
          <p:cNvSpPr>
            <a:spLocks noChangeArrowheads="1"/>
          </p:cNvSpPr>
          <p:nvPr/>
        </p:nvSpPr>
        <p:spPr bwMode="gray">
          <a:xfrm>
            <a:off x="6563281" y="3586674"/>
            <a:ext cx="2591519" cy="1342047"/>
          </a:xfrm>
          <a:prstGeom prst="homePlate">
            <a:avLst>
              <a:gd name="adj" fmla="val 22670"/>
            </a:avLst>
          </a:prstGeom>
          <a:solidFill>
            <a:schemeClr val="bg1">
              <a:lumMod val="75000"/>
            </a:schemeClr>
          </a:solidFill>
          <a:ln w="28575" algn="ctr">
            <a:solidFill>
              <a:srgbClr val="F8F8F8"/>
            </a:solidFill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gray">
          <a:xfrm>
            <a:off x="4284596" y="3586674"/>
            <a:ext cx="2822904" cy="1342047"/>
          </a:xfrm>
          <a:prstGeom prst="homePlate">
            <a:avLst>
              <a:gd name="adj" fmla="val 24582"/>
            </a:avLst>
          </a:prstGeom>
          <a:solidFill>
            <a:srgbClr val="0F81BD"/>
          </a:solidFill>
          <a:ln w="28575" algn="ctr">
            <a:solidFill>
              <a:srgbClr val="F8F8F8"/>
            </a:solidFill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gray">
          <a:xfrm>
            <a:off x="2353914" y="3586674"/>
            <a:ext cx="2426773" cy="1342047"/>
          </a:xfrm>
          <a:prstGeom prst="homePlate">
            <a:avLst>
              <a:gd name="adj" fmla="val 24868"/>
            </a:avLst>
          </a:prstGeom>
          <a:solidFill>
            <a:schemeClr val="accent4"/>
          </a:solidFill>
          <a:ln w="28575" algn="ctr">
            <a:solidFill>
              <a:srgbClr val="F8F8F8"/>
            </a:solidFill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white">
          <a:xfrm>
            <a:off x="2657492" y="3823505"/>
            <a:ext cx="1475315" cy="770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8F8F8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批量</a:t>
            </a:r>
          </a:p>
          <a:p>
            <a:pPr algn="ctr"/>
            <a:r>
              <a:rPr lang="zh-CN" altLang="en-US" sz="2400" b="1" dirty="0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受理</a:t>
            </a: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white">
          <a:xfrm>
            <a:off x="5087966" y="3823504"/>
            <a:ext cx="1475315" cy="770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8F8F8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批量</a:t>
            </a:r>
          </a:p>
          <a:p>
            <a:pPr algn="ctr"/>
            <a:r>
              <a:rPr lang="zh-CN" altLang="en-US" sz="2400" b="1" dirty="0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录入</a:t>
            </a: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white">
          <a:xfrm>
            <a:off x="7216714" y="3823505"/>
            <a:ext cx="1475314" cy="770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8F8F8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批量</a:t>
            </a:r>
          </a:p>
          <a:p>
            <a:pPr algn="ctr"/>
            <a:r>
              <a:rPr lang="zh-CN" altLang="en-US" sz="2400" b="1" dirty="0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审核</a:t>
            </a:r>
          </a:p>
        </p:txBody>
      </p:sp>
      <p:sp>
        <p:nvSpPr>
          <p:cNvPr id="25" name="Line 92"/>
          <p:cNvSpPr>
            <a:spLocks noChangeShapeType="1"/>
          </p:cNvSpPr>
          <p:nvPr/>
        </p:nvSpPr>
        <p:spPr bwMode="black">
          <a:xfrm>
            <a:off x="3360875" y="4983812"/>
            <a:ext cx="0" cy="3104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Line 93"/>
          <p:cNvSpPr>
            <a:spLocks noChangeShapeType="1"/>
          </p:cNvSpPr>
          <p:nvPr/>
        </p:nvSpPr>
        <p:spPr bwMode="black">
          <a:xfrm flipH="1">
            <a:off x="2479759" y="5303137"/>
            <a:ext cx="174372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94"/>
          <p:cNvSpPr txBox="1">
            <a:spLocks noChangeArrowheads="1"/>
          </p:cNvSpPr>
          <p:nvPr/>
        </p:nvSpPr>
        <p:spPr bwMode="black">
          <a:xfrm>
            <a:off x="1412291" y="4966923"/>
            <a:ext cx="5787677" cy="1272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hlink"/>
              </a:buClr>
            </a:pP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eaLnBrk="0" hangingPunct="0">
              <a:lnSpc>
                <a:spcPct val="13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批量上载出险人信息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eaLnBrk="0" hangingPunct="0">
              <a:lnSpc>
                <a:spcPct val="13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录入出险情况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eaLnBrk="0" hangingPunct="0">
              <a:lnSpc>
                <a:spcPct val="13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受理结论：整批提交、整批不予立案</a:t>
            </a:r>
          </a:p>
        </p:txBody>
      </p:sp>
      <p:sp>
        <p:nvSpPr>
          <p:cNvPr id="28" name="Text Box 104"/>
          <p:cNvSpPr txBox="1">
            <a:spLocks noChangeArrowheads="1"/>
          </p:cNvSpPr>
          <p:nvPr/>
        </p:nvSpPr>
        <p:spPr bwMode="black">
          <a:xfrm>
            <a:off x="3874884" y="2841537"/>
            <a:ext cx="6465231" cy="38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领款人录入、医疗单证录入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Line 102"/>
          <p:cNvSpPr>
            <a:spLocks noChangeShapeType="1"/>
          </p:cNvSpPr>
          <p:nvPr/>
        </p:nvSpPr>
        <p:spPr bwMode="black">
          <a:xfrm>
            <a:off x="5656220" y="3266369"/>
            <a:ext cx="0" cy="3104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Line 103"/>
          <p:cNvSpPr>
            <a:spLocks noChangeShapeType="1"/>
          </p:cNvSpPr>
          <p:nvPr/>
        </p:nvSpPr>
        <p:spPr bwMode="black">
          <a:xfrm flipH="1">
            <a:off x="4578889" y="3264898"/>
            <a:ext cx="2065811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Line 105"/>
          <p:cNvSpPr>
            <a:spLocks noChangeShapeType="1"/>
          </p:cNvSpPr>
          <p:nvPr/>
        </p:nvSpPr>
        <p:spPr bwMode="black">
          <a:xfrm>
            <a:off x="7888628" y="5007057"/>
            <a:ext cx="0" cy="3104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106"/>
          <p:cNvSpPr>
            <a:spLocks noChangeShapeType="1"/>
          </p:cNvSpPr>
          <p:nvPr/>
        </p:nvSpPr>
        <p:spPr bwMode="black">
          <a:xfrm flipH="1">
            <a:off x="6942725" y="5317553"/>
            <a:ext cx="185108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 Box 107"/>
          <p:cNvSpPr txBox="1">
            <a:spLocks noChangeArrowheads="1"/>
          </p:cNvSpPr>
          <p:nvPr/>
        </p:nvSpPr>
        <p:spPr bwMode="black">
          <a:xfrm>
            <a:off x="6927063" y="5346016"/>
            <a:ext cx="3973164" cy="1270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folHlink"/>
              </a:buClr>
              <a:buFont typeface="Wingdings" pitchFamily="2" charset="2"/>
              <a:buChar char="§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“排除法”（将不符合要求的或是有问题的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进行撤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），其他进行批量审核确认。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30000"/>
              </a:lnSpc>
              <a:buClr>
                <a:schemeClr val="folHlink"/>
              </a:buClr>
              <a:buFont typeface="Wingdings" pitchFamily="2" charset="2"/>
              <a:buChar char="§"/>
            </a:pP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74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01 </a:t>
            </a:r>
            <a:r>
              <a:rPr lang="zh-CN" altLang="en-US" dirty="0" smtClean="0"/>
              <a:t>理赔基础概念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86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理赔基础概念</a:t>
            </a:r>
            <a:endParaRPr lang="zh-CN" altLang="en-US" dirty="0"/>
          </a:p>
        </p:txBody>
      </p:sp>
      <p:grpSp>
        <p:nvGrpSpPr>
          <p:cNvPr id="5" name="组合 36"/>
          <p:cNvGrpSpPr>
            <a:grpSpLocks/>
          </p:cNvGrpSpPr>
          <p:nvPr/>
        </p:nvGrpSpPr>
        <p:grpSpPr bwMode="auto">
          <a:xfrm>
            <a:off x="566461" y="1676400"/>
            <a:ext cx="3486150" cy="1701800"/>
            <a:chOff x="0" y="0"/>
            <a:chExt cx="4215759" cy="2057400"/>
          </a:xfrm>
        </p:grpSpPr>
        <p:grpSp>
          <p:nvGrpSpPr>
            <p:cNvPr id="6" name="组合 20"/>
            <p:cNvGrpSpPr>
              <a:grpSpLocks/>
            </p:cNvGrpSpPr>
            <p:nvPr/>
          </p:nvGrpSpPr>
          <p:grpSpPr bwMode="auto">
            <a:xfrm>
              <a:off x="0" y="0"/>
              <a:ext cx="4215759" cy="2057400"/>
              <a:chOff x="0" y="0"/>
              <a:chExt cx="4215758" cy="2057400"/>
            </a:xfrm>
          </p:grpSpPr>
          <p:sp>
            <p:nvSpPr>
              <p:cNvPr id="8" name="圆角矩形 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15758" cy="2057400"/>
              </a:xfrm>
              <a:prstGeom prst="roundRect">
                <a:avLst>
                  <a:gd name="adj" fmla="val 4167"/>
                </a:avLst>
              </a:prstGeom>
              <a:solidFill>
                <a:srgbClr val="F2F2F2"/>
              </a:solidFill>
              <a:ln w="12700">
                <a:solidFill>
                  <a:srgbClr val="D9D9D9">
                    <a:alpha val="52156"/>
                  </a:srgbClr>
                </a:solidFill>
                <a:round/>
              </a:ln>
              <a:effectLst>
                <a:outerShdw dist="12700" dir="5400000" algn="ctr" rotWithShape="0">
                  <a:srgbClr val="000000">
                    <a:alpha val="26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ea typeface="微软雅黑 Light" pitchFamily="2" charset="-122"/>
                </a:endParaRPr>
              </a:p>
            </p:txBody>
          </p:sp>
          <p:sp>
            <p:nvSpPr>
              <p:cNvPr id="9" name="圆角矩形 2"/>
              <p:cNvSpPr>
                <a:spLocks noChangeArrowheads="1"/>
              </p:cNvSpPr>
              <p:nvPr/>
            </p:nvSpPr>
            <p:spPr bwMode="auto">
              <a:xfrm>
                <a:off x="2365526" y="217885"/>
                <a:ext cx="1621631" cy="1621631"/>
              </a:xfrm>
              <a:prstGeom prst="roundRect">
                <a:avLst>
                  <a:gd name="adj" fmla="val 4333"/>
                </a:avLst>
              </a:prstGeom>
              <a:solidFill>
                <a:srgbClr val="0F81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>
                  <a:solidFill>
                    <a:srgbClr val="FFFFFF"/>
                  </a:solidFill>
                  <a:ea typeface="微软雅黑 Light"/>
                  <a:cs typeface="微软雅黑 Light"/>
                </a:endParaRPr>
              </a:p>
            </p:txBody>
          </p:sp>
          <p:grpSp>
            <p:nvGrpSpPr>
              <p:cNvPr id="10" name="组合 6"/>
              <p:cNvGrpSpPr>
                <a:grpSpLocks/>
              </p:cNvGrpSpPr>
              <p:nvPr/>
            </p:nvGrpSpPr>
            <p:grpSpPr bwMode="auto">
              <a:xfrm>
                <a:off x="2726896" y="600076"/>
                <a:ext cx="898890" cy="857248"/>
                <a:chOff x="0" y="0"/>
                <a:chExt cx="520963" cy="496831"/>
              </a:xfrm>
            </p:grpSpPr>
            <p:sp>
              <p:nvSpPr>
                <p:cNvPr id="11" name="Freeform 7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520963" cy="496831"/>
                </a:xfrm>
                <a:custGeom>
                  <a:avLst/>
                  <a:gdLst>
                    <a:gd name="T0" fmla="*/ 114 w 135"/>
                    <a:gd name="T1" fmla="*/ 129 h 129"/>
                    <a:gd name="T2" fmla="*/ 60 w 135"/>
                    <a:gd name="T3" fmla="*/ 129 h 129"/>
                    <a:gd name="T4" fmla="*/ 60 w 135"/>
                    <a:gd name="T5" fmla="*/ 83 h 129"/>
                    <a:gd name="T6" fmla="*/ 43 w 135"/>
                    <a:gd name="T7" fmla="*/ 83 h 129"/>
                    <a:gd name="T8" fmla="*/ 43 w 135"/>
                    <a:gd name="T9" fmla="*/ 129 h 129"/>
                    <a:gd name="T10" fmla="*/ 21 w 135"/>
                    <a:gd name="T11" fmla="*/ 129 h 129"/>
                    <a:gd name="T12" fmla="*/ 13 w 135"/>
                    <a:gd name="T13" fmla="*/ 121 h 129"/>
                    <a:gd name="T14" fmla="*/ 13 w 135"/>
                    <a:gd name="T15" fmla="*/ 75 h 129"/>
                    <a:gd name="T16" fmla="*/ 4 w 135"/>
                    <a:gd name="T17" fmla="*/ 75 h 129"/>
                    <a:gd name="T18" fmla="*/ 3 w 135"/>
                    <a:gd name="T19" fmla="*/ 74 h 129"/>
                    <a:gd name="T20" fmla="*/ 0 w 135"/>
                    <a:gd name="T21" fmla="*/ 68 h 129"/>
                    <a:gd name="T22" fmla="*/ 3 w 135"/>
                    <a:gd name="T23" fmla="*/ 62 h 129"/>
                    <a:gd name="T24" fmla="*/ 62 w 135"/>
                    <a:gd name="T25" fmla="*/ 3 h 129"/>
                    <a:gd name="T26" fmla="*/ 73 w 135"/>
                    <a:gd name="T27" fmla="*/ 3 h 129"/>
                    <a:gd name="T28" fmla="*/ 132 w 135"/>
                    <a:gd name="T29" fmla="*/ 62 h 129"/>
                    <a:gd name="T30" fmla="*/ 135 w 135"/>
                    <a:gd name="T31" fmla="*/ 68 h 129"/>
                    <a:gd name="T32" fmla="*/ 132 w 135"/>
                    <a:gd name="T33" fmla="*/ 74 h 129"/>
                    <a:gd name="T34" fmla="*/ 131 w 135"/>
                    <a:gd name="T35" fmla="*/ 75 h 129"/>
                    <a:gd name="T36" fmla="*/ 122 w 135"/>
                    <a:gd name="T37" fmla="*/ 75 h 129"/>
                    <a:gd name="T38" fmla="*/ 122 w 135"/>
                    <a:gd name="T39" fmla="*/ 121 h 129"/>
                    <a:gd name="T40" fmla="*/ 114 w 135"/>
                    <a:gd name="T41" fmla="*/ 129 h 129"/>
                    <a:gd name="T42" fmla="*/ 10 w 135"/>
                    <a:gd name="T43" fmla="*/ 67 h 129"/>
                    <a:gd name="T44" fmla="*/ 21 w 135"/>
                    <a:gd name="T45" fmla="*/ 67 h 129"/>
                    <a:gd name="T46" fmla="*/ 21 w 135"/>
                    <a:gd name="T47" fmla="*/ 121 h 129"/>
                    <a:gd name="T48" fmla="*/ 34 w 135"/>
                    <a:gd name="T49" fmla="*/ 120 h 129"/>
                    <a:gd name="T50" fmla="*/ 34 w 135"/>
                    <a:gd name="T51" fmla="*/ 82 h 129"/>
                    <a:gd name="T52" fmla="*/ 41 w 135"/>
                    <a:gd name="T53" fmla="*/ 75 h 129"/>
                    <a:gd name="T54" fmla="*/ 62 w 135"/>
                    <a:gd name="T55" fmla="*/ 75 h 129"/>
                    <a:gd name="T56" fmla="*/ 68 w 135"/>
                    <a:gd name="T57" fmla="*/ 82 h 129"/>
                    <a:gd name="T58" fmla="*/ 68 w 135"/>
                    <a:gd name="T59" fmla="*/ 120 h 129"/>
                    <a:gd name="T60" fmla="*/ 114 w 135"/>
                    <a:gd name="T61" fmla="*/ 120 h 129"/>
                    <a:gd name="T62" fmla="*/ 114 w 135"/>
                    <a:gd name="T63" fmla="*/ 67 h 129"/>
                    <a:gd name="T64" fmla="*/ 125 w 135"/>
                    <a:gd name="T65" fmla="*/ 67 h 129"/>
                    <a:gd name="T66" fmla="*/ 68 w 135"/>
                    <a:gd name="T67" fmla="*/ 9 h 129"/>
                    <a:gd name="T68" fmla="*/ 10 w 135"/>
                    <a:gd name="T69" fmla="*/ 67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35" h="129">
                      <a:moveTo>
                        <a:pt x="114" y="129"/>
                      </a:moveTo>
                      <a:cubicBezTo>
                        <a:pt x="60" y="129"/>
                        <a:pt x="60" y="129"/>
                        <a:pt x="60" y="129"/>
                      </a:cubicBezTo>
                      <a:cubicBezTo>
                        <a:pt x="60" y="83"/>
                        <a:pt x="60" y="83"/>
                        <a:pt x="60" y="83"/>
                      </a:cubicBezTo>
                      <a:cubicBezTo>
                        <a:pt x="43" y="83"/>
                        <a:pt x="43" y="83"/>
                        <a:pt x="43" y="83"/>
                      </a:cubicBezTo>
                      <a:cubicBezTo>
                        <a:pt x="43" y="129"/>
                        <a:pt x="43" y="129"/>
                        <a:pt x="43" y="129"/>
                      </a:cubicBezTo>
                      <a:cubicBezTo>
                        <a:pt x="21" y="129"/>
                        <a:pt x="21" y="129"/>
                        <a:pt x="21" y="129"/>
                      </a:cubicBezTo>
                      <a:cubicBezTo>
                        <a:pt x="16" y="129"/>
                        <a:pt x="13" y="125"/>
                        <a:pt x="13" y="121"/>
                      </a:cubicBezTo>
                      <a:cubicBezTo>
                        <a:pt x="13" y="75"/>
                        <a:pt x="13" y="75"/>
                        <a:pt x="13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3" y="74"/>
                        <a:pt x="3" y="74"/>
                        <a:pt x="3" y="74"/>
                      </a:cubicBezTo>
                      <a:cubicBezTo>
                        <a:pt x="1" y="72"/>
                        <a:pt x="0" y="70"/>
                        <a:pt x="0" y="68"/>
                      </a:cubicBezTo>
                      <a:cubicBezTo>
                        <a:pt x="0" y="66"/>
                        <a:pt x="1" y="64"/>
                        <a:pt x="3" y="62"/>
                      </a:cubicBezTo>
                      <a:cubicBezTo>
                        <a:pt x="62" y="3"/>
                        <a:pt x="62" y="3"/>
                        <a:pt x="62" y="3"/>
                      </a:cubicBezTo>
                      <a:cubicBezTo>
                        <a:pt x="65" y="0"/>
                        <a:pt x="70" y="0"/>
                        <a:pt x="73" y="3"/>
                      </a:cubicBezTo>
                      <a:cubicBezTo>
                        <a:pt x="132" y="62"/>
                        <a:pt x="132" y="62"/>
                        <a:pt x="132" y="62"/>
                      </a:cubicBezTo>
                      <a:cubicBezTo>
                        <a:pt x="134" y="64"/>
                        <a:pt x="135" y="66"/>
                        <a:pt x="135" y="68"/>
                      </a:cubicBezTo>
                      <a:cubicBezTo>
                        <a:pt x="135" y="70"/>
                        <a:pt x="134" y="72"/>
                        <a:pt x="132" y="74"/>
                      </a:cubicBezTo>
                      <a:cubicBezTo>
                        <a:pt x="131" y="75"/>
                        <a:pt x="131" y="75"/>
                        <a:pt x="131" y="75"/>
                      </a:cubicBezTo>
                      <a:cubicBezTo>
                        <a:pt x="122" y="75"/>
                        <a:pt x="122" y="75"/>
                        <a:pt x="122" y="75"/>
                      </a:cubicBezTo>
                      <a:cubicBezTo>
                        <a:pt x="122" y="121"/>
                        <a:pt x="122" y="121"/>
                        <a:pt x="122" y="121"/>
                      </a:cubicBezTo>
                      <a:cubicBezTo>
                        <a:pt x="122" y="125"/>
                        <a:pt x="119" y="129"/>
                        <a:pt x="114" y="129"/>
                      </a:cubicBezTo>
                      <a:close/>
                      <a:moveTo>
                        <a:pt x="10" y="67"/>
                      </a:move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21" y="121"/>
                        <a:pt x="21" y="121"/>
                        <a:pt x="21" y="121"/>
                      </a:cubicBezTo>
                      <a:cubicBezTo>
                        <a:pt x="34" y="120"/>
                        <a:pt x="34" y="120"/>
                        <a:pt x="34" y="120"/>
                      </a:cubicBezTo>
                      <a:cubicBezTo>
                        <a:pt x="34" y="82"/>
                        <a:pt x="34" y="82"/>
                        <a:pt x="34" y="82"/>
                      </a:cubicBezTo>
                      <a:cubicBezTo>
                        <a:pt x="34" y="78"/>
                        <a:pt x="37" y="75"/>
                        <a:pt x="41" y="75"/>
                      </a:cubicBezTo>
                      <a:cubicBezTo>
                        <a:pt x="62" y="75"/>
                        <a:pt x="62" y="75"/>
                        <a:pt x="62" y="75"/>
                      </a:cubicBezTo>
                      <a:cubicBezTo>
                        <a:pt x="65" y="75"/>
                        <a:pt x="68" y="78"/>
                        <a:pt x="68" y="82"/>
                      </a:cubicBezTo>
                      <a:cubicBezTo>
                        <a:pt x="68" y="120"/>
                        <a:pt x="68" y="120"/>
                        <a:pt x="68" y="120"/>
                      </a:cubicBezTo>
                      <a:cubicBezTo>
                        <a:pt x="114" y="120"/>
                        <a:pt x="114" y="120"/>
                        <a:pt x="114" y="120"/>
                      </a:cubicBezTo>
                      <a:cubicBezTo>
                        <a:pt x="114" y="67"/>
                        <a:pt x="114" y="67"/>
                        <a:pt x="114" y="67"/>
                      </a:cubicBezTo>
                      <a:cubicBezTo>
                        <a:pt x="125" y="67"/>
                        <a:pt x="125" y="67"/>
                        <a:pt x="125" y="67"/>
                      </a:cubicBezTo>
                      <a:cubicBezTo>
                        <a:pt x="68" y="9"/>
                        <a:pt x="68" y="9"/>
                        <a:pt x="68" y="9"/>
                      </a:cubicBezTo>
                      <a:lnTo>
                        <a:pt x="10" y="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" name="Freeform 8"/>
                <p:cNvSpPr>
                  <a:spLocks noEditPoints="1" noChangeArrowheads="1"/>
                </p:cNvSpPr>
                <p:nvPr/>
              </p:nvSpPr>
              <p:spPr bwMode="auto">
                <a:xfrm>
                  <a:off x="289581" y="296679"/>
                  <a:ext cx="130595" cy="119239"/>
                </a:xfrm>
                <a:custGeom>
                  <a:avLst/>
                  <a:gdLst>
                    <a:gd name="T0" fmla="*/ 27 w 34"/>
                    <a:gd name="T1" fmla="*/ 31 h 31"/>
                    <a:gd name="T2" fmla="*/ 7 w 34"/>
                    <a:gd name="T3" fmla="*/ 31 h 31"/>
                    <a:gd name="T4" fmla="*/ 0 w 34"/>
                    <a:gd name="T5" fmla="*/ 24 h 31"/>
                    <a:gd name="T6" fmla="*/ 0 w 34"/>
                    <a:gd name="T7" fmla="*/ 6 h 31"/>
                    <a:gd name="T8" fmla="*/ 7 w 34"/>
                    <a:gd name="T9" fmla="*/ 0 h 31"/>
                    <a:gd name="T10" fmla="*/ 27 w 34"/>
                    <a:gd name="T11" fmla="*/ 0 h 31"/>
                    <a:gd name="T12" fmla="*/ 34 w 34"/>
                    <a:gd name="T13" fmla="*/ 6 h 31"/>
                    <a:gd name="T14" fmla="*/ 34 w 34"/>
                    <a:gd name="T15" fmla="*/ 24 h 31"/>
                    <a:gd name="T16" fmla="*/ 27 w 34"/>
                    <a:gd name="T17" fmla="*/ 31 h 31"/>
                    <a:gd name="T18" fmla="*/ 9 w 34"/>
                    <a:gd name="T19" fmla="*/ 23 h 31"/>
                    <a:gd name="T20" fmla="*/ 26 w 34"/>
                    <a:gd name="T21" fmla="*/ 23 h 31"/>
                    <a:gd name="T22" fmla="*/ 26 w 34"/>
                    <a:gd name="T23" fmla="*/ 8 h 31"/>
                    <a:gd name="T24" fmla="*/ 9 w 34"/>
                    <a:gd name="T25" fmla="*/ 8 h 31"/>
                    <a:gd name="T26" fmla="*/ 9 w 34"/>
                    <a:gd name="T27" fmla="*/ 2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4" h="31">
                      <a:moveTo>
                        <a:pt x="27" y="31"/>
                      </a:moveTo>
                      <a:cubicBezTo>
                        <a:pt x="7" y="31"/>
                        <a:pt x="7" y="31"/>
                        <a:pt x="7" y="31"/>
                      </a:cubicBezTo>
                      <a:cubicBezTo>
                        <a:pt x="3" y="31"/>
                        <a:pt x="0" y="28"/>
                        <a:pt x="0" y="24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31" y="0"/>
                        <a:pt x="34" y="3"/>
                        <a:pt x="34" y="6"/>
                      </a:cubicBezTo>
                      <a:cubicBezTo>
                        <a:pt x="34" y="24"/>
                        <a:pt x="34" y="24"/>
                        <a:pt x="34" y="24"/>
                      </a:cubicBezTo>
                      <a:cubicBezTo>
                        <a:pt x="34" y="28"/>
                        <a:pt x="31" y="31"/>
                        <a:pt x="27" y="31"/>
                      </a:cubicBezTo>
                      <a:close/>
                      <a:moveTo>
                        <a:pt x="9" y="23"/>
                      </a:moveTo>
                      <a:cubicBezTo>
                        <a:pt x="26" y="23"/>
                        <a:pt x="26" y="23"/>
                        <a:pt x="26" y="23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lnTo>
                        <a:pt x="9" y="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" name="Freeform 9"/>
                <p:cNvSpPr>
                  <a:spLocks noEditPoints="1" noChangeArrowheads="1"/>
                </p:cNvSpPr>
                <p:nvPr/>
              </p:nvSpPr>
              <p:spPr bwMode="auto">
                <a:xfrm>
                  <a:off x="350620" y="42585"/>
                  <a:ext cx="119239" cy="197313"/>
                </a:xfrm>
                <a:custGeom>
                  <a:avLst/>
                  <a:gdLst>
                    <a:gd name="T0" fmla="*/ 31 w 31"/>
                    <a:gd name="T1" fmla="*/ 51 h 51"/>
                    <a:gd name="T2" fmla="*/ 0 w 31"/>
                    <a:gd name="T3" fmla="*/ 20 h 51"/>
                    <a:gd name="T4" fmla="*/ 0 w 31"/>
                    <a:gd name="T5" fmla="*/ 7 h 51"/>
                    <a:gd name="T6" fmla="*/ 6 w 31"/>
                    <a:gd name="T7" fmla="*/ 0 h 51"/>
                    <a:gd name="T8" fmla="*/ 25 w 31"/>
                    <a:gd name="T9" fmla="*/ 0 h 51"/>
                    <a:gd name="T10" fmla="*/ 31 w 31"/>
                    <a:gd name="T11" fmla="*/ 7 h 51"/>
                    <a:gd name="T12" fmla="*/ 31 w 31"/>
                    <a:gd name="T13" fmla="*/ 51 h 51"/>
                    <a:gd name="T14" fmla="*/ 8 w 31"/>
                    <a:gd name="T15" fmla="*/ 17 h 51"/>
                    <a:gd name="T16" fmla="*/ 23 w 31"/>
                    <a:gd name="T17" fmla="*/ 32 h 51"/>
                    <a:gd name="T18" fmla="*/ 23 w 31"/>
                    <a:gd name="T19" fmla="*/ 8 h 51"/>
                    <a:gd name="T20" fmla="*/ 8 w 31"/>
                    <a:gd name="T21" fmla="*/ 8 h 51"/>
                    <a:gd name="T22" fmla="*/ 8 w 31"/>
                    <a:gd name="T23" fmla="*/ 17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" h="51">
                      <a:moveTo>
                        <a:pt x="31" y="51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8" y="0"/>
                        <a:pt x="31" y="3"/>
                        <a:pt x="31" y="7"/>
                      </a:cubicBezTo>
                      <a:lnTo>
                        <a:pt x="31" y="51"/>
                      </a:lnTo>
                      <a:close/>
                      <a:moveTo>
                        <a:pt x="8" y="17"/>
                      </a:move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8"/>
                        <a:pt x="23" y="8"/>
                        <a:pt x="23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lnTo>
                        <a:pt x="8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7" name="文本框 25"/>
            <p:cNvSpPr txBox="1">
              <a:spLocks noChangeArrowheads="1"/>
            </p:cNvSpPr>
            <p:nvPr/>
          </p:nvSpPr>
          <p:spPr bwMode="auto">
            <a:xfrm>
              <a:off x="238622" y="722434"/>
              <a:ext cx="223393" cy="1004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4800" dirty="0">
                <a:solidFill>
                  <a:srgbClr val="7F7F7F"/>
                </a:solidFill>
                <a:latin typeface="微软雅黑 Light"/>
                <a:ea typeface="微软雅黑 Light"/>
                <a:cs typeface="微软雅黑 Light"/>
              </a:endParaRPr>
            </a:p>
          </p:txBody>
        </p:sp>
      </p:grpSp>
      <p:grpSp>
        <p:nvGrpSpPr>
          <p:cNvPr id="14" name="组合 21"/>
          <p:cNvGrpSpPr>
            <a:grpSpLocks/>
          </p:cNvGrpSpPr>
          <p:nvPr/>
        </p:nvGrpSpPr>
        <p:grpSpPr bwMode="auto">
          <a:xfrm>
            <a:off x="4381500" y="1691754"/>
            <a:ext cx="3486150" cy="1701800"/>
            <a:chOff x="0" y="0"/>
            <a:chExt cx="4214911" cy="2057400"/>
          </a:xfrm>
        </p:grpSpPr>
        <p:sp>
          <p:nvSpPr>
            <p:cNvPr id="15" name="圆角矩形 12"/>
            <p:cNvSpPr>
              <a:spLocks noChangeArrowheads="1"/>
            </p:cNvSpPr>
            <p:nvPr/>
          </p:nvSpPr>
          <p:spPr bwMode="auto">
            <a:xfrm>
              <a:off x="0" y="0"/>
              <a:ext cx="4214911" cy="2057400"/>
            </a:xfrm>
            <a:prstGeom prst="roundRect">
              <a:avLst>
                <a:gd name="adj" fmla="val 4167"/>
              </a:avLst>
            </a:prstGeom>
            <a:solidFill>
              <a:srgbClr val="F2F2F2"/>
            </a:solidFill>
            <a:ln w="12700">
              <a:solidFill>
                <a:srgbClr val="D9D9D9">
                  <a:alpha val="52156"/>
                </a:srgbClr>
              </a:solidFill>
              <a:round/>
            </a:ln>
            <a:effectLst>
              <a:outerShdw dist="12700" dir="5400000" algn="ctr" rotWithShape="0">
                <a:srgbClr val="000000">
                  <a:alpha val="26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微软雅黑 Light" pitchFamily="2" charset="-122"/>
              </a:endParaRPr>
            </a:p>
          </p:txBody>
        </p:sp>
        <p:sp>
          <p:nvSpPr>
            <p:cNvPr id="16" name="圆角矩形 13"/>
            <p:cNvSpPr>
              <a:spLocks noChangeArrowheads="1"/>
            </p:cNvSpPr>
            <p:nvPr/>
          </p:nvSpPr>
          <p:spPr bwMode="auto">
            <a:xfrm>
              <a:off x="2364678" y="217885"/>
              <a:ext cx="1621631" cy="1621631"/>
            </a:xfrm>
            <a:prstGeom prst="roundRect">
              <a:avLst>
                <a:gd name="adj" fmla="val 4333"/>
              </a:avLst>
            </a:prstGeom>
            <a:solidFill>
              <a:srgbClr val="0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ea typeface="微软雅黑 Light"/>
                <a:cs typeface="微软雅黑 Light"/>
              </a:endParaRPr>
            </a:p>
          </p:txBody>
        </p:sp>
        <p:sp>
          <p:nvSpPr>
            <p:cNvPr id="17" name="Freeform 6"/>
            <p:cNvSpPr>
              <a:spLocks noEditPoints="1" noChangeArrowheads="1"/>
            </p:cNvSpPr>
            <p:nvPr/>
          </p:nvSpPr>
          <p:spPr bwMode="auto">
            <a:xfrm>
              <a:off x="2740744" y="603750"/>
              <a:ext cx="869498" cy="849900"/>
            </a:xfrm>
            <a:custGeom>
              <a:avLst/>
              <a:gdLst>
                <a:gd name="T0" fmla="*/ 93 w 131"/>
                <a:gd name="T1" fmla="*/ 6 h 128"/>
                <a:gd name="T2" fmla="*/ 67 w 131"/>
                <a:gd name="T3" fmla="*/ 112 h 128"/>
                <a:gd name="T4" fmla="*/ 54 w 131"/>
                <a:gd name="T5" fmla="*/ 118 h 128"/>
                <a:gd name="T6" fmla="*/ 79 w 131"/>
                <a:gd name="T7" fmla="*/ 119 h 128"/>
                <a:gd name="T8" fmla="*/ 73 w 131"/>
                <a:gd name="T9" fmla="*/ 109 h 128"/>
                <a:gd name="T10" fmla="*/ 90 w 131"/>
                <a:gd name="T11" fmla="*/ 89 h 128"/>
                <a:gd name="T12" fmla="*/ 81 w 131"/>
                <a:gd name="T13" fmla="*/ 101 h 128"/>
                <a:gd name="T14" fmla="*/ 82 w 131"/>
                <a:gd name="T15" fmla="*/ 111 h 128"/>
                <a:gd name="T16" fmla="*/ 117 w 131"/>
                <a:gd name="T17" fmla="*/ 91 h 128"/>
                <a:gd name="T18" fmla="*/ 52 w 131"/>
                <a:gd name="T19" fmla="*/ 113 h 128"/>
                <a:gd name="T20" fmla="*/ 67 w 131"/>
                <a:gd name="T21" fmla="*/ 105 h 128"/>
                <a:gd name="T22" fmla="*/ 60 w 131"/>
                <a:gd name="T23" fmla="*/ 97 h 128"/>
                <a:gd name="T24" fmla="*/ 34 w 131"/>
                <a:gd name="T25" fmla="*/ 92 h 128"/>
                <a:gd name="T26" fmla="*/ 37 w 131"/>
                <a:gd name="T27" fmla="*/ 106 h 128"/>
                <a:gd name="T28" fmla="*/ 46 w 131"/>
                <a:gd name="T29" fmla="*/ 90 h 128"/>
                <a:gd name="T30" fmla="*/ 33 w 131"/>
                <a:gd name="T31" fmla="*/ 87 h 128"/>
                <a:gd name="T32" fmla="*/ 17 w 131"/>
                <a:gd name="T33" fmla="*/ 88 h 128"/>
                <a:gd name="T34" fmla="*/ 32 w 131"/>
                <a:gd name="T35" fmla="*/ 110 h 128"/>
                <a:gd name="T36" fmla="*/ 28 w 131"/>
                <a:gd name="T37" fmla="*/ 94 h 128"/>
                <a:gd name="T38" fmla="*/ 63 w 131"/>
                <a:gd name="T39" fmla="*/ 91 h 128"/>
                <a:gd name="T40" fmla="*/ 71 w 131"/>
                <a:gd name="T41" fmla="*/ 97 h 128"/>
                <a:gd name="T42" fmla="*/ 79 w 131"/>
                <a:gd name="T43" fmla="*/ 94 h 128"/>
                <a:gd name="T44" fmla="*/ 87 w 131"/>
                <a:gd name="T45" fmla="*/ 83 h 128"/>
                <a:gd name="T46" fmla="*/ 37 w 131"/>
                <a:gd name="T47" fmla="*/ 59 h 128"/>
                <a:gd name="T48" fmla="*/ 34 w 131"/>
                <a:gd name="T49" fmla="*/ 72 h 128"/>
                <a:gd name="T50" fmla="*/ 37 w 131"/>
                <a:gd name="T51" fmla="*/ 81 h 128"/>
                <a:gd name="T52" fmla="*/ 49 w 131"/>
                <a:gd name="T53" fmla="*/ 85 h 128"/>
                <a:gd name="T54" fmla="*/ 119 w 131"/>
                <a:gd name="T55" fmla="*/ 45 h 128"/>
                <a:gd name="T56" fmla="*/ 104 w 131"/>
                <a:gd name="T57" fmla="*/ 47 h 128"/>
                <a:gd name="T58" fmla="*/ 102 w 131"/>
                <a:gd name="T59" fmla="*/ 60 h 128"/>
                <a:gd name="T60" fmla="*/ 98 w 131"/>
                <a:gd name="T61" fmla="*/ 74 h 128"/>
                <a:gd name="T62" fmla="*/ 12 w 131"/>
                <a:gd name="T63" fmla="*/ 42 h 128"/>
                <a:gd name="T64" fmla="*/ 19 w 131"/>
                <a:gd name="T65" fmla="*/ 81 h 128"/>
                <a:gd name="T66" fmla="*/ 27 w 131"/>
                <a:gd name="T67" fmla="*/ 76 h 128"/>
                <a:gd name="T68" fmla="*/ 30 w 131"/>
                <a:gd name="T69" fmla="*/ 61 h 128"/>
                <a:gd name="T70" fmla="*/ 79 w 131"/>
                <a:gd name="T71" fmla="*/ 42 h 128"/>
                <a:gd name="T72" fmla="*/ 95 w 131"/>
                <a:gd name="T73" fmla="*/ 64 h 128"/>
                <a:gd name="T74" fmla="*/ 98 w 131"/>
                <a:gd name="T75" fmla="*/ 51 h 128"/>
                <a:gd name="T76" fmla="*/ 91 w 131"/>
                <a:gd name="T77" fmla="*/ 45 h 128"/>
                <a:gd name="T78" fmla="*/ 80 w 131"/>
                <a:gd name="T79" fmla="*/ 42 h 128"/>
                <a:gd name="T80" fmla="*/ 51 w 131"/>
                <a:gd name="T81" fmla="*/ 35 h 128"/>
                <a:gd name="T82" fmla="*/ 43 w 131"/>
                <a:gd name="T83" fmla="*/ 47 h 128"/>
                <a:gd name="T84" fmla="*/ 68 w 131"/>
                <a:gd name="T85" fmla="*/ 36 h 128"/>
                <a:gd name="T86" fmla="*/ 60 w 131"/>
                <a:gd name="T87" fmla="*/ 30 h 128"/>
                <a:gd name="T88" fmla="*/ 36 w 131"/>
                <a:gd name="T89" fmla="*/ 47 h 128"/>
                <a:gd name="T90" fmla="*/ 44 w 131"/>
                <a:gd name="T91" fmla="*/ 35 h 128"/>
                <a:gd name="T92" fmla="*/ 54 w 131"/>
                <a:gd name="T93" fmla="*/ 24 h 128"/>
                <a:gd name="T94" fmla="*/ 47 w 131"/>
                <a:gd name="T95" fmla="*/ 13 h 128"/>
                <a:gd name="T96" fmla="*/ 103 w 131"/>
                <a:gd name="T97" fmla="*/ 29 h 128"/>
                <a:gd name="T98" fmla="*/ 107 w 131"/>
                <a:gd name="T99" fmla="*/ 40 h 128"/>
                <a:gd name="T100" fmla="*/ 118 w 131"/>
                <a:gd name="T101" fmla="*/ 39 h 128"/>
                <a:gd name="T102" fmla="*/ 85 w 131"/>
                <a:gd name="T103" fmla="*/ 38 h 128"/>
                <a:gd name="T104" fmla="*/ 98 w 131"/>
                <a:gd name="T105" fmla="*/ 40 h 128"/>
                <a:gd name="T106" fmla="*/ 96 w 131"/>
                <a:gd name="T107" fmla="*/ 27 h 128"/>
                <a:gd name="T108" fmla="*/ 83 w 131"/>
                <a:gd name="T109" fmla="*/ 14 h 128"/>
                <a:gd name="T110" fmla="*/ 68 w 131"/>
                <a:gd name="T111" fmla="*/ 20 h 128"/>
                <a:gd name="T112" fmla="*/ 67 w 131"/>
                <a:gd name="T113" fmla="*/ 28 h 128"/>
                <a:gd name="T114" fmla="*/ 76 w 131"/>
                <a:gd name="T115" fmla="*/ 33 h 128"/>
                <a:gd name="T116" fmla="*/ 53 w 131"/>
                <a:gd name="T117" fmla="*/ 11 h 128"/>
                <a:gd name="T118" fmla="*/ 59 w 131"/>
                <a:gd name="T119" fmla="*/ 19 h 128"/>
                <a:gd name="T120" fmla="*/ 73 w 131"/>
                <a:gd name="T121" fmla="*/ 11 h 128"/>
                <a:gd name="T122" fmla="*/ 66 w 131"/>
                <a:gd name="T123" fmla="*/ 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1" h="128">
                  <a:moveTo>
                    <a:pt x="65" y="128"/>
                  </a:moveTo>
                  <a:cubicBezTo>
                    <a:pt x="56" y="128"/>
                    <a:pt x="47" y="126"/>
                    <a:pt x="39" y="122"/>
                  </a:cubicBezTo>
                  <a:cubicBezTo>
                    <a:pt x="24" y="115"/>
                    <a:pt x="13" y="103"/>
                    <a:pt x="7" y="88"/>
                  </a:cubicBezTo>
                  <a:cubicBezTo>
                    <a:pt x="0" y="71"/>
                    <a:pt x="0" y="53"/>
                    <a:pt x="8" y="37"/>
                  </a:cubicBezTo>
                  <a:cubicBezTo>
                    <a:pt x="15" y="21"/>
                    <a:pt x="29" y="8"/>
                    <a:pt x="46" y="3"/>
                  </a:cubicBezTo>
                  <a:cubicBezTo>
                    <a:pt x="52" y="1"/>
                    <a:pt x="59" y="0"/>
                    <a:pt x="66" y="0"/>
                  </a:cubicBezTo>
                  <a:cubicBezTo>
                    <a:pt x="75" y="0"/>
                    <a:pt x="84" y="2"/>
                    <a:pt x="93" y="6"/>
                  </a:cubicBezTo>
                  <a:cubicBezTo>
                    <a:pt x="107" y="13"/>
                    <a:pt x="118" y="25"/>
                    <a:pt x="125" y="40"/>
                  </a:cubicBezTo>
                  <a:cubicBezTo>
                    <a:pt x="131" y="56"/>
                    <a:pt x="131" y="75"/>
                    <a:pt x="123" y="91"/>
                  </a:cubicBezTo>
                  <a:cubicBezTo>
                    <a:pt x="116" y="107"/>
                    <a:pt x="102" y="119"/>
                    <a:pt x="85" y="124"/>
                  </a:cubicBezTo>
                  <a:cubicBezTo>
                    <a:pt x="79" y="127"/>
                    <a:pt x="72" y="128"/>
                    <a:pt x="65" y="128"/>
                  </a:cubicBezTo>
                  <a:close/>
                  <a:moveTo>
                    <a:pt x="70" y="110"/>
                  </a:moveTo>
                  <a:cubicBezTo>
                    <a:pt x="69" y="110"/>
                    <a:pt x="69" y="110"/>
                    <a:pt x="69" y="110"/>
                  </a:cubicBezTo>
                  <a:cubicBezTo>
                    <a:pt x="69" y="111"/>
                    <a:pt x="67" y="112"/>
                    <a:pt x="67" y="112"/>
                  </a:cubicBezTo>
                  <a:cubicBezTo>
                    <a:pt x="67" y="112"/>
                    <a:pt x="65" y="113"/>
                    <a:pt x="65" y="113"/>
                  </a:cubicBezTo>
                  <a:cubicBezTo>
                    <a:pt x="64" y="114"/>
                    <a:pt x="63" y="114"/>
                    <a:pt x="62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1" y="115"/>
                    <a:pt x="61" y="115"/>
                    <a:pt x="60" y="116"/>
                  </a:cubicBezTo>
                  <a:cubicBezTo>
                    <a:pt x="60" y="116"/>
                    <a:pt x="58" y="117"/>
                    <a:pt x="58" y="117"/>
                  </a:cubicBezTo>
                  <a:cubicBezTo>
                    <a:pt x="57" y="117"/>
                    <a:pt x="57" y="117"/>
                    <a:pt x="57" y="117"/>
                  </a:cubicBezTo>
                  <a:cubicBezTo>
                    <a:pt x="56" y="117"/>
                    <a:pt x="54" y="118"/>
                    <a:pt x="54" y="118"/>
                  </a:cubicBezTo>
                  <a:cubicBezTo>
                    <a:pt x="54" y="119"/>
                    <a:pt x="53" y="119"/>
                    <a:pt x="52" y="11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6" y="121"/>
                    <a:pt x="61" y="121"/>
                    <a:pt x="65" y="121"/>
                  </a:cubicBezTo>
                  <a:cubicBezTo>
                    <a:pt x="70" y="121"/>
                    <a:pt x="75" y="121"/>
                    <a:pt x="79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79" y="119"/>
                    <a:pt x="79" y="119"/>
                    <a:pt x="79" y="119"/>
                  </a:cubicBezTo>
                  <a:cubicBezTo>
                    <a:pt x="79" y="118"/>
                    <a:pt x="79" y="118"/>
                    <a:pt x="78" y="117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78" y="115"/>
                    <a:pt x="77" y="115"/>
                    <a:pt x="77" y="114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3"/>
                    <a:pt x="75" y="112"/>
                    <a:pt x="75" y="111"/>
                  </a:cubicBezTo>
                  <a:cubicBezTo>
                    <a:pt x="74" y="111"/>
                    <a:pt x="74" y="111"/>
                    <a:pt x="74" y="111"/>
                  </a:cubicBezTo>
                  <a:cubicBezTo>
                    <a:pt x="74" y="110"/>
                    <a:pt x="74" y="109"/>
                    <a:pt x="73" y="109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73" y="108"/>
                    <a:pt x="71" y="109"/>
                    <a:pt x="70" y="110"/>
                  </a:cubicBezTo>
                  <a:close/>
                  <a:moveTo>
                    <a:pt x="94" y="82"/>
                  </a:moveTo>
                  <a:cubicBezTo>
                    <a:pt x="94" y="83"/>
                    <a:pt x="94" y="83"/>
                    <a:pt x="94" y="83"/>
                  </a:cubicBezTo>
                  <a:cubicBezTo>
                    <a:pt x="93" y="84"/>
                    <a:pt x="93" y="85"/>
                    <a:pt x="92" y="86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91" y="88"/>
                    <a:pt x="91" y="89"/>
                    <a:pt x="90" y="89"/>
                  </a:cubicBezTo>
                  <a:cubicBezTo>
                    <a:pt x="90" y="90"/>
                    <a:pt x="89" y="90"/>
                    <a:pt x="89" y="91"/>
                  </a:cubicBezTo>
                  <a:cubicBezTo>
                    <a:pt x="89" y="91"/>
                    <a:pt x="88" y="92"/>
                    <a:pt x="88" y="93"/>
                  </a:cubicBezTo>
                  <a:cubicBezTo>
                    <a:pt x="87" y="93"/>
                    <a:pt x="87" y="94"/>
                    <a:pt x="86" y="94"/>
                  </a:cubicBezTo>
                  <a:cubicBezTo>
                    <a:pt x="86" y="95"/>
                    <a:pt x="85" y="96"/>
                    <a:pt x="85" y="96"/>
                  </a:cubicBezTo>
                  <a:cubicBezTo>
                    <a:pt x="85" y="97"/>
                    <a:pt x="84" y="97"/>
                    <a:pt x="84" y="98"/>
                  </a:cubicBezTo>
                  <a:cubicBezTo>
                    <a:pt x="83" y="98"/>
                    <a:pt x="83" y="99"/>
                    <a:pt x="82" y="99"/>
                  </a:cubicBezTo>
                  <a:cubicBezTo>
                    <a:pt x="81" y="100"/>
                    <a:pt x="81" y="100"/>
                    <a:pt x="81" y="101"/>
                  </a:cubicBezTo>
                  <a:cubicBezTo>
                    <a:pt x="80" y="101"/>
                    <a:pt x="80" y="102"/>
                    <a:pt x="79" y="102"/>
                  </a:cubicBezTo>
                  <a:cubicBezTo>
                    <a:pt x="78" y="104"/>
                    <a:pt x="78" y="104"/>
                    <a:pt x="78" y="104"/>
                  </a:cubicBezTo>
                  <a:cubicBezTo>
                    <a:pt x="77" y="104"/>
                    <a:pt x="77" y="104"/>
                    <a:pt x="77" y="104"/>
                  </a:cubicBezTo>
                  <a:cubicBezTo>
                    <a:pt x="78" y="105"/>
                    <a:pt x="78" y="105"/>
                    <a:pt x="78" y="105"/>
                  </a:cubicBezTo>
                  <a:cubicBezTo>
                    <a:pt x="78" y="106"/>
                    <a:pt x="79" y="106"/>
                    <a:pt x="79" y="107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1" y="109"/>
                    <a:pt x="81" y="110"/>
                    <a:pt x="82" y="111"/>
                  </a:cubicBezTo>
                  <a:cubicBezTo>
                    <a:pt x="83" y="112"/>
                    <a:pt x="83" y="113"/>
                    <a:pt x="84" y="114"/>
                  </a:cubicBezTo>
                  <a:cubicBezTo>
                    <a:pt x="84" y="114"/>
                    <a:pt x="84" y="114"/>
                    <a:pt x="84" y="114"/>
                  </a:cubicBezTo>
                  <a:cubicBezTo>
                    <a:pt x="85" y="115"/>
                    <a:pt x="85" y="116"/>
                    <a:pt x="85" y="117"/>
                  </a:cubicBezTo>
                  <a:cubicBezTo>
                    <a:pt x="85" y="117"/>
                    <a:pt x="85" y="117"/>
                    <a:pt x="85" y="117"/>
                  </a:cubicBezTo>
                  <a:cubicBezTo>
                    <a:pt x="86" y="118"/>
                    <a:pt x="86" y="118"/>
                    <a:pt x="86" y="118"/>
                  </a:cubicBezTo>
                  <a:cubicBezTo>
                    <a:pt x="99" y="113"/>
                    <a:pt x="110" y="103"/>
                    <a:pt x="116" y="91"/>
                  </a:cubicBezTo>
                  <a:cubicBezTo>
                    <a:pt x="117" y="91"/>
                    <a:pt x="117" y="91"/>
                    <a:pt x="117" y="91"/>
                  </a:cubicBezTo>
                  <a:cubicBezTo>
                    <a:pt x="95" y="81"/>
                    <a:pt x="95" y="81"/>
                    <a:pt x="95" y="81"/>
                  </a:cubicBezTo>
                  <a:lnTo>
                    <a:pt x="94" y="82"/>
                  </a:lnTo>
                  <a:close/>
                  <a:moveTo>
                    <a:pt x="55" y="94"/>
                  </a:moveTo>
                  <a:cubicBezTo>
                    <a:pt x="45" y="115"/>
                    <a:pt x="45" y="115"/>
                    <a:pt x="45" y="115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9" y="114"/>
                    <a:pt x="50" y="113"/>
                    <a:pt x="52" y="113"/>
                  </a:cubicBezTo>
                  <a:cubicBezTo>
                    <a:pt x="53" y="112"/>
                    <a:pt x="54" y="112"/>
                    <a:pt x="56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8" y="110"/>
                    <a:pt x="58" y="110"/>
                    <a:pt x="59" y="109"/>
                  </a:cubicBezTo>
                  <a:cubicBezTo>
                    <a:pt x="60" y="109"/>
                    <a:pt x="60" y="109"/>
                    <a:pt x="61" y="109"/>
                  </a:cubicBezTo>
                  <a:cubicBezTo>
                    <a:pt x="61" y="108"/>
                    <a:pt x="62" y="108"/>
                    <a:pt x="63" y="107"/>
                  </a:cubicBezTo>
                  <a:cubicBezTo>
                    <a:pt x="63" y="107"/>
                    <a:pt x="64" y="107"/>
                    <a:pt x="64" y="106"/>
                  </a:cubicBezTo>
                  <a:cubicBezTo>
                    <a:pt x="65" y="106"/>
                    <a:pt x="66" y="105"/>
                    <a:pt x="67" y="105"/>
                  </a:cubicBezTo>
                  <a:cubicBezTo>
                    <a:pt x="68" y="104"/>
                    <a:pt x="68" y="104"/>
                    <a:pt x="68" y="104"/>
                  </a:cubicBezTo>
                  <a:cubicBezTo>
                    <a:pt x="68" y="103"/>
                    <a:pt x="68" y="103"/>
                    <a:pt x="68" y="103"/>
                  </a:cubicBezTo>
                  <a:cubicBezTo>
                    <a:pt x="68" y="103"/>
                    <a:pt x="66" y="102"/>
                    <a:pt x="66" y="102"/>
                  </a:cubicBezTo>
                  <a:cubicBezTo>
                    <a:pt x="66" y="101"/>
                    <a:pt x="65" y="101"/>
                    <a:pt x="64" y="100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99"/>
                    <a:pt x="63" y="99"/>
                    <a:pt x="62" y="98"/>
                  </a:cubicBezTo>
                  <a:cubicBezTo>
                    <a:pt x="62" y="98"/>
                    <a:pt x="61" y="97"/>
                    <a:pt x="60" y="97"/>
                  </a:cubicBezTo>
                  <a:cubicBezTo>
                    <a:pt x="60" y="97"/>
                    <a:pt x="58" y="96"/>
                    <a:pt x="58" y="95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56" y="94"/>
                    <a:pt x="56" y="94"/>
                    <a:pt x="55" y="94"/>
                  </a:cubicBezTo>
                  <a:cubicBezTo>
                    <a:pt x="55" y="94"/>
                    <a:pt x="55" y="94"/>
                    <a:pt x="55" y="94"/>
                  </a:cubicBezTo>
                  <a:close/>
                  <a:moveTo>
                    <a:pt x="33" y="88"/>
                  </a:moveTo>
                  <a:cubicBezTo>
                    <a:pt x="33" y="89"/>
                    <a:pt x="33" y="89"/>
                    <a:pt x="33" y="89"/>
                  </a:cubicBezTo>
                  <a:cubicBezTo>
                    <a:pt x="33" y="90"/>
                    <a:pt x="34" y="91"/>
                    <a:pt x="34" y="92"/>
                  </a:cubicBezTo>
                  <a:cubicBezTo>
                    <a:pt x="34" y="93"/>
                    <a:pt x="34" y="93"/>
                    <a:pt x="34" y="94"/>
                  </a:cubicBezTo>
                  <a:cubicBezTo>
                    <a:pt x="34" y="95"/>
                    <a:pt x="34" y="95"/>
                    <a:pt x="34" y="96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99"/>
                    <a:pt x="35" y="100"/>
                    <a:pt x="35" y="101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6" y="103"/>
                    <a:pt x="36" y="104"/>
                    <a:pt x="37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107"/>
                    <a:pt x="38" y="108"/>
                    <a:pt x="38" y="109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40" y="111"/>
                    <a:pt x="40" y="111"/>
                    <a:pt x="40" y="11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1"/>
                    <a:pt x="48" y="90"/>
                    <a:pt x="47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45" y="90"/>
                    <a:pt x="45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3" y="89"/>
                    <a:pt x="41" y="88"/>
                    <a:pt x="41" y="88"/>
                  </a:cubicBezTo>
                  <a:cubicBezTo>
                    <a:pt x="40" y="88"/>
                    <a:pt x="40" y="88"/>
                    <a:pt x="39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8"/>
                    <a:pt x="37" y="88"/>
                    <a:pt x="36" y="87"/>
                  </a:cubicBezTo>
                  <a:cubicBezTo>
                    <a:pt x="33" y="87"/>
                    <a:pt x="33" y="87"/>
                    <a:pt x="33" y="87"/>
                  </a:cubicBezTo>
                  <a:lnTo>
                    <a:pt x="33" y="88"/>
                  </a:lnTo>
                  <a:close/>
                  <a:moveTo>
                    <a:pt x="26" y="87"/>
                  </a:moveTo>
                  <a:cubicBezTo>
                    <a:pt x="25" y="87"/>
                    <a:pt x="25" y="87"/>
                    <a:pt x="24" y="87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2" y="87"/>
                    <a:pt x="21" y="87"/>
                    <a:pt x="21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19" y="88"/>
                    <a:pt x="18" y="88"/>
                    <a:pt x="17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6" y="88"/>
                    <a:pt x="15" y="88"/>
                    <a:pt x="14" y="88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8" y="97"/>
                    <a:pt x="24" y="105"/>
                    <a:pt x="31" y="110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2" y="110"/>
                    <a:pt x="32" y="110"/>
                    <a:pt x="32" y="110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1" y="106"/>
                    <a:pt x="30" y="105"/>
                    <a:pt x="30" y="104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29" y="101"/>
                    <a:pt x="29" y="100"/>
                    <a:pt x="29" y="99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8" y="97"/>
                    <a:pt x="28" y="96"/>
                    <a:pt x="28" y="94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28" y="92"/>
                    <a:pt x="27" y="91"/>
                    <a:pt x="27" y="89"/>
                  </a:cubicBezTo>
                  <a:cubicBezTo>
                    <a:pt x="27" y="87"/>
                    <a:pt x="27" y="87"/>
                    <a:pt x="27" y="87"/>
                  </a:cubicBezTo>
                  <a:lnTo>
                    <a:pt x="26" y="87"/>
                  </a:lnTo>
                  <a:close/>
                  <a:moveTo>
                    <a:pt x="58" y="88"/>
                  </a:moveTo>
                  <a:cubicBezTo>
                    <a:pt x="58" y="89"/>
                    <a:pt x="58" y="89"/>
                    <a:pt x="58" y="89"/>
                  </a:cubicBezTo>
                  <a:cubicBezTo>
                    <a:pt x="59" y="89"/>
                    <a:pt x="60" y="89"/>
                    <a:pt x="60" y="90"/>
                  </a:cubicBezTo>
                  <a:cubicBezTo>
                    <a:pt x="60" y="90"/>
                    <a:pt x="62" y="91"/>
                    <a:pt x="63" y="91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4" y="92"/>
                    <a:pt x="65" y="93"/>
                    <a:pt x="65" y="93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7" y="94"/>
                    <a:pt x="67" y="94"/>
                    <a:pt x="68" y="95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6"/>
                    <a:pt x="70" y="96"/>
                    <a:pt x="70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8"/>
                    <a:pt x="72" y="99"/>
                    <a:pt x="73" y="99"/>
                  </a:cubicBezTo>
                  <a:cubicBezTo>
                    <a:pt x="73" y="100"/>
                    <a:pt x="73" y="100"/>
                    <a:pt x="73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5" y="98"/>
                    <a:pt x="75" y="98"/>
                    <a:pt x="75" y="98"/>
                  </a:cubicBezTo>
                  <a:cubicBezTo>
                    <a:pt x="76" y="97"/>
                    <a:pt x="76" y="97"/>
                    <a:pt x="77" y="96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5"/>
                    <a:pt x="79" y="94"/>
                    <a:pt x="79" y="94"/>
                  </a:cubicBezTo>
                  <a:cubicBezTo>
                    <a:pt x="80" y="93"/>
                    <a:pt x="80" y="93"/>
                    <a:pt x="80" y="92"/>
                  </a:cubicBezTo>
                  <a:cubicBezTo>
                    <a:pt x="81" y="92"/>
                    <a:pt x="81" y="91"/>
                    <a:pt x="82" y="91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4" y="87"/>
                    <a:pt x="84" y="87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85"/>
                    <a:pt x="86" y="85"/>
                    <a:pt x="86" y="84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88" y="82"/>
                    <a:pt x="88" y="81"/>
                    <a:pt x="88" y="80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67" y="68"/>
                    <a:pt x="67" y="68"/>
                    <a:pt x="67" y="68"/>
                  </a:cubicBezTo>
                  <a:lnTo>
                    <a:pt x="58" y="88"/>
                  </a:lnTo>
                  <a:close/>
                  <a:moveTo>
                    <a:pt x="38" y="57"/>
                  </a:moveTo>
                  <a:cubicBezTo>
                    <a:pt x="38" y="58"/>
                    <a:pt x="37" y="58"/>
                    <a:pt x="37" y="59"/>
                  </a:cubicBezTo>
                  <a:cubicBezTo>
                    <a:pt x="37" y="60"/>
                    <a:pt x="37" y="60"/>
                    <a:pt x="37" y="61"/>
                  </a:cubicBezTo>
                  <a:cubicBezTo>
                    <a:pt x="36" y="62"/>
                    <a:pt x="36" y="62"/>
                    <a:pt x="36" y="63"/>
                  </a:cubicBezTo>
                  <a:cubicBezTo>
                    <a:pt x="36" y="64"/>
                    <a:pt x="36" y="64"/>
                    <a:pt x="36" y="65"/>
                  </a:cubicBezTo>
                  <a:cubicBezTo>
                    <a:pt x="35" y="65"/>
                    <a:pt x="35" y="66"/>
                    <a:pt x="35" y="67"/>
                  </a:cubicBezTo>
                  <a:cubicBezTo>
                    <a:pt x="35" y="67"/>
                    <a:pt x="35" y="68"/>
                    <a:pt x="35" y="69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4" y="71"/>
                    <a:pt x="34" y="72"/>
                    <a:pt x="34" y="72"/>
                  </a:cubicBezTo>
                  <a:cubicBezTo>
                    <a:pt x="34" y="73"/>
                    <a:pt x="34" y="74"/>
                    <a:pt x="34" y="75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33" y="77"/>
                    <a:pt x="33" y="78"/>
                    <a:pt x="33" y="79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4" y="81"/>
                    <a:pt x="35" y="81"/>
                    <a:pt x="36" y="8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8" y="82"/>
                    <a:pt x="39" y="82"/>
                    <a:pt x="39" y="82"/>
                  </a:cubicBezTo>
                  <a:cubicBezTo>
                    <a:pt x="39" y="82"/>
                    <a:pt x="42" y="82"/>
                    <a:pt x="42" y="82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4" y="83"/>
                    <a:pt x="45" y="83"/>
                    <a:pt x="45" y="83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7" y="84"/>
                    <a:pt x="49" y="84"/>
                    <a:pt x="49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0" y="85"/>
                    <a:pt x="50" y="85"/>
                    <a:pt x="51" y="85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39" y="55"/>
                    <a:pt x="39" y="55"/>
                    <a:pt x="39" y="55"/>
                  </a:cubicBezTo>
                  <a:lnTo>
                    <a:pt x="38" y="57"/>
                  </a:lnTo>
                  <a:close/>
                  <a:moveTo>
                    <a:pt x="119" y="45"/>
                  </a:moveTo>
                  <a:cubicBezTo>
                    <a:pt x="118" y="45"/>
                    <a:pt x="117" y="45"/>
                    <a:pt x="116" y="45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5" y="46"/>
                    <a:pt x="114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1" y="46"/>
                    <a:pt x="109" y="46"/>
                    <a:pt x="108" y="46"/>
                  </a:cubicBezTo>
                  <a:cubicBezTo>
                    <a:pt x="107" y="47"/>
                    <a:pt x="106" y="47"/>
                    <a:pt x="105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4" y="50"/>
                    <a:pt x="104" y="51"/>
                    <a:pt x="104" y="52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3" y="54"/>
                    <a:pt x="103" y="55"/>
                    <a:pt x="103" y="56"/>
                  </a:cubicBezTo>
                  <a:cubicBezTo>
                    <a:pt x="103" y="57"/>
                    <a:pt x="103" y="57"/>
                    <a:pt x="103" y="58"/>
                  </a:cubicBezTo>
                  <a:cubicBezTo>
                    <a:pt x="103" y="59"/>
                    <a:pt x="103" y="59"/>
                    <a:pt x="102" y="60"/>
                  </a:cubicBezTo>
                  <a:cubicBezTo>
                    <a:pt x="102" y="61"/>
                    <a:pt x="102" y="61"/>
                    <a:pt x="102" y="62"/>
                  </a:cubicBezTo>
                  <a:cubicBezTo>
                    <a:pt x="102" y="63"/>
                    <a:pt x="102" y="64"/>
                    <a:pt x="101" y="64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67"/>
                    <a:pt x="100" y="68"/>
                    <a:pt x="100" y="69"/>
                  </a:cubicBezTo>
                  <a:cubicBezTo>
                    <a:pt x="100" y="69"/>
                    <a:pt x="100" y="70"/>
                    <a:pt x="100" y="70"/>
                  </a:cubicBezTo>
                  <a:cubicBezTo>
                    <a:pt x="99" y="71"/>
                    <a:pt x="99" y="72"/>
                    <a:pt x="99" y="73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119" y="85"/>
                    <a:pt x="119" y="85"/>
                    <a:pt x="119" y="85"/>
                  </a:cubicBezTo>
                  <a:cubicBezTo>
                    <a:pt x="119" y="85"/>
                    <a:pt x="119" y="85"/>
                    <a:pt x="119" y="85"/>
                  </a:cubicBezTo>
                  <a:cubicBezTo>
                    <a:pt x="124" y="72"/>
                    <a:pt x="125" y="58"/>
                    <a:pt x="120" y="45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9" y="45"/>
                  </a:lnTo>
                  <a:close/>
                  <a:moveTo>
                    <a:pt x="12" y="42"/>
                  </a:moveTo>
                  <a:cubicBezTo>
                    <a:pt x="7" y="55"/>
                    <a:pt x="6" y="70"/>
                    <a:pt x="11" y="83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3" y="83"/>
                    <a:pt x="14" y="82"/>
                    <a:pt x="15" y="82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7" y="82"/>
                    <a:pt x="18" y="82"/>
                    <a:pt x="19" y="82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20" y="81"/>
                    <a:pt x="21" y="81"/>
                    <a:pt x="22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4" y="81"/>
                    <a:pt x="25" y="81"/>
                    <a:pt x="26" y="81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7" y="77"/>
                    <a:pt x="27" y="77"/>
                    <a:pt x="27" y="76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8" y="73"/>
                    <a:pt x="28" y="72"/>
                    <a:pt x="28" y="72"/>
                  </a:cubicBezTo>
                  <a:cubicBezTo>
                    <a:pt x="28" y="71"/>
                    <a:pt x="28" y="70"/>
                    <a:pt x="28" y="70"/>
                  </a:cubicBezTo>
                  <a:cubicBezTo>
                    <a:pt x="28" y="69"/>
                    <a:pt x="29" y="68"/>
                    <a:pt x="29" y="67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9" y="65"/>
                    <a:pt x="30" y="64"/>
                    <a:pt x="30" y="63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1" y="60"/>
                    <a:pt x="31" y="59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2" y="57"/>
                    <a:pt x="32" y="56"/>
                    <a:pt x="32" y="55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12" y="42"/>
                    <a:pt x="12" y="42"/>
                    <a:pt x="12" y="42"/>
                  </a:cubicBezTo>
                  <a:close/>
                  <a:moveTo>
                    <a:pt x="79" y="42"/>
                  </a:moveTo>
                  <a:cubicBezTo>
                    <a:pt x="70" y="62"/>
                    <a:pt x="70" y="62"/>
                    <a:pt x="70" y="62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3" y="72"/>
                    <a:pt x="93" y="72"/>
                    <a:pt x="93" y="72"/>
                  </a:cubicBezTo>
                  <a:cubicBezTo>
                    <a:pt x="93" y="71"/>
                    <a:pt x="93" y="71"/>
                    <a:pt x="93" y="71"/>
                  </a:cubicBezTo>
                  <a:cubicBezTo>
                    <a:pt x="93" y="70"/>
                    <a:pt x="94" y="69"/>
                    <a:pt x="94" y="68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5" y="66"/>
                    <a:pt x="95" y="65"/>
                    <a:pt x="95" y="64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6" y="62"/>
                    <a:pt x="96" y="61"/>
                    <a:pt x="96" y="61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7" y="58"/>
                    <a:pt x="97" y="57"/>
                    <a:pt x="97" y="57"/>
                  </a:cubicBezTo>
                  <a:cubicBezTo>
                    <a:pt x="97" y="56"/>
                    <a:pt x="97" y="56"/>
                    <a:pt x="97" y="55"/>
                  </a:cubicBezTo>
                  <a:cubicBezTo>
                    <a:pt x="97" y="54"/>
                    <a:pt x="97" y="54"/>
                    <a:pt x="97" y="53"/>
                  </a:cubicBezTo>
                  <a:cubicBezTo>
                    <a:pt x="98" y="52"/>
                    <a:pt x="98" y="52"/>
                    <a:pt x="98" y="51"/>
                  </a:cubicBezTo>
                  <a:cubicBezTo>
                    <a:pt x="98" y="50"/>
                    <a:pt x="98" y="50"/>
                    <a:pt x="98" y="49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97" y="46"/>
                    <a:pt x="96" y="46"/>
                    <a:pt x="95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3" y="46"/>
                    <a:pt x="92" y="46"/>
                    <a:pt x="92" y="46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0" y="45"/>
                    <a:pt x="89" y="45"/>
                    <a:pt x="89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7" y="45"/>
                    <a:pt x="86" y="44"/>
                    <a:pt x="86" y="44"/>
                  </a:cubicBezTo>
                  <a:cubicBezTo>
                    <a:pt x="85" y="44"/>
                    <a:pt x="85" y="44"/>
                    <a:pt x="85" y="44"/>
                  </a:cubicBezTo>
                  <a:cubicBezTo>
                    <a:pt x="84" y="44"/>
                    <a:pt x="84" y="44"/>
                    <a:pt x="83" y="43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1" y="43"/>
                    <a:pt x="81" y="42"/>
                    <a:pt x="80" y="42"/>
                  </a:cubicBezTo>
                  <a:cubicBezTo>
                    <a:pt x="80" y="42"/>
                    <a:pt x="80" y="42"/>
                    <a:pt x="80" y="42"/>
                  </a:cubicBezTo>
                  <a:lnTo>
                    <a:pt x="79" y="42"/>
                  </a:lnTo>
                  <a:close/>
                  <a:moveTo>
                    <a:pt x="56" y="29"/>
                  </a:moveTo>
                  <a:cubicBezTo>
                    <a:pt x="56" y="30"/>
                    <a:pt x="55" y="30"/>
                    <a:pt x="55" y="31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3" y="33"/>
                    <a:pt x="52" y="33"/>
                    <a:pt x="52" y="34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0" y="36"/>
                    <a:pt x="50" y="36"/>
                    <a:pt x="49" y="37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8" y="39"/>
                    <a:pt x="47" y="40"/>
                    <a:pt x="47" y="40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5" y="43"/>
                    <a:pt x="45" y="43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6"/>
                    <a:pt x="43" y="46"/>
                    <a:pt x="43" y="47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8"/>
                    <a:pt x="71" y="38"/>
                  </a:cubicBezTo>
                  <a:cubicBezTo>
                    <a:pt x="71" y="38"/>
                    <a:pt x="69" y="37"/>
                    <a:pt x="68" y="36"/>
                  </a:cubicBezTo>
                  <a:cubicBezTo>
                    <a:pt x="68" y="36"/>
                    <a:pt x="68" y="36"/>
                    <a:pt x="67" y="36"/>
                  </a:cubicBezTo>
                  <a:cubicBezTo>
                    <a:pt x="67" y="35"/>
                    <a:pt x="66" y="35"/>
                    <a:pt x="66" y="35"/>
                  </a:cubicBezTo>
                  <a:cubicBezTo>
                    <a:pt x="65" y="34"/>
                    <a:pt x="65" y="34"/>
                    <a:pt x="65" y="34"/>
                  </a:cubicBezTo>
                  <a:cubicBezTo>
                    <a:pt x="64" y="33"/>
                    <a:pt x="64" y="33"/>
                    <a:pt x="63" y="33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2" y="32"/>
                    <a:pt x="62" y="31"/>
                    <a:pt x="61" y="31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29"/>
                    <a:pt x="59" y="29"/>
                    <a:pt x="58" y="28"/>
                  </a:cubicBezTo>
                  <a:cubicBezTo>
                    <a:pt x="58" y="28"/>
                    <a:pt x="58" y="28"/>
                    <a:pt x="58" y="28"/>
                  </a:cubicBezTo>
                  <a:lnTo>
                    <a:pt x="56" y="29"/>
                  </a:lnTo>
                  <a:close/>
                  <a:moveTo>
                    <a:pt x="45" y="10"/>
                  </a:moveTo>
                  <a:cubicBezTo>
                    <a:pt x="32" y="15"/>
                    <a:pt x="21" y="24"/>
                    <a:pt x="15" y="36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8" y="43"/>
                    <a:pt x="38" y="43"/>
                    <a:pt x="39" y="42"/>
                  </a:cubicBezTo>
                  <a:cubicBezTo>
                    <a:pt x="39" y="41"/>
                    <a:pt x="39" y="41"/>
                    <a:pt x="40" y="41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3" y="36"/>
                    <a:pt x="43" y="35"/>
                    <a:pt x="44" y="35"/>
                  </a:cubicBezTo>
                  <a:cubicBezTo>
                    <a:pt x="44" y="34"/>
                    <a:pt x="44" y="34"/>
                    <a:pt x="45" y="33"/>
                  </a:cubicBezTo>
                  <a:cubicBezTo>
                    <a:pt x="45" y="33"/>
                    <a:pt x="46" y="32"/>
                    <a:pt x="46" y="31"/>
                  </a:cubicBezTo>
                  <a:cubicBezTo>
                    <a:pt x="47" y="31"/>
                    <a:pt x="47" y="30"/>
                    <a:pt x="47" y="30"/>
                  </a:cubicBezTo>
                  <a:cubicBezTo>
                    <a:pt x="48" y="29"/>
                    <a:pt x="48" y="29"/>
                    <a:pt x="49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6"/>
                    <a:pt x="51" y="26"/>
                    <a:pt x="52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2"/>
                    <a:pt x="52" y="21"/>
                    <a:pt x="52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19"/>
                    <a:pt x="50" y="18"/>
                    <a:pt x="49" y="17"/>
                  </a:cubicBezTo>
                  <a:cubicBezTo>
                    <a:pt x="49" y="16"/>
                    <a:pt x="48" y="15"/>
                    <a:pt x="47" y="14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2"/>
                    <a:pt x="46" y="11"/>
                    <a:pt x="46" y="10"/>
                  </a:cubicBezTo>
                  <a:cubicBezTo>
                    <a:pt x="46" y="10"/>
                    <a:pt x="46" y="10"/>
                    <a:pt x="46" y="10"/>
                  </a:cubicBezTo>
                  <a:lnTo>
                    <a:pt x="45" y="10"/>
                  </a:lnTo>
                  <a:close/>
                  <a:moveTo>
                    <a:pt x="100" y="20"/>
                  </a:moveTo>
                  <a:cubicBezTo>
                    <a:pt x="100" y="21"/>
                    <a:pt x="101" y="23"/>
                    <a:pt x="101" y="24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6"/>
                    <a:pt x="102" y="27"/>
                    <a:pt x="103" y="29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3" y="31"/>
                    <a:pt x="103" y="32"/>
                    <a:pt x="103" y="33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4" y="35"/>
                    <a:pt x="104" y="37"/>
                    <a:pt x="104" y="38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6" y="41"/>
                    <a:pt x="106" y="41"/>
                    <a:pt x="107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9" y="40"/>
                    <a:pt x="110" y="40"/>
                    <a:pt x="110" y="40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2" y="40"/>
                    <a:pt x="113" y="40"/>
                    <a:pt x="114" y="40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5" y="39"/>
                    <a:pt x="116" y="39"/>
                    <a:pt x="117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3" y="30"/>
                    <a:pt x="107" y="23"/>
                    <a:pt x="100" y="17"/>
                  </a:cubicBezTo>
                  <a:cubicBezTo>
                    <a:pt x="99" y="16"/>
                    <a:pt x="99" y="16"/>
                    <a:pt x="99" y="16"/>
                  </a:cubicBezTo>
                  <a:lnTo>
                    <a:pt x="100" y="20"/>
                  </a:lnTo>
                  <a:close/>
                  <a:moveTo>
                    <a:pt x="82" y="36"/>
                  </a:moveTo>
                  <a:cubicBezTo>
                    <a:pt x="82" y="36"/>
                    <a:pt x="83" y="37"/>
                    <a:pt x="84" y="3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8"/>
                    <a:pt x="86" y="38"/>
                    <a:pt x="86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8" y="39"/>
                    <a:pt x="90" y="39"/>
                    <a:pt x="90" y="39"/>
                  </a:cubicBezTo>
                  <a:cubicBezTo>
                    <a:pt x="91" y="39"/>
                    <a:pt x="91" y="39"/>
                    <a:pt x="92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4" y="40"/>
                    <a:pt x="95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6"/>
                    <a:pt x="97" y="35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7" y="33"/>
                    <a:pt x="97" y="32"/>
                    <a:pt x="97" y="31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6" y="29"/>
                    <a:pt x="96" y="28"/>
                    <a:pt x="96" y="27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5" y="24"/>
                    <a:pt x="95" y="23"/>
                    <a:pt x="94" y="22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0"/>
                    <a:pt x="93" y="19"/>
                    <a:pt x="93" y="18"/>
                  </a:cubicBezTo>
                  <a:cubicBezTo>
                    <a:pt x="91" y="15"/>
                    <a:pt x="91" y="15"/>
                    <a:pt x="91" y="15"/>
                  </a:cubicBezTo>
                  <a:lnTo>
                    <a:pt x="82" y="36"/>
                  </a:lnTo>
                  <a:close/>
                  <a:moveTo>
                    <a:pt x="83" y="14"/>
                  </a:moveTo>
                  <a:cubicBezTo>
                    <a:pt x="82" y="14"/>
                    <a:pt x="81" y="14"/>
                    <a:pt x="80" y="15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8" y="15"/>
                    <a:pt x="77" y="16"/>
                    <a:pt x="75" y="16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3" y="17"/>
                    <a:pt x="73" y="18"/>
                    <a:pt x="72" y="18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19"/>
                    <a:pt x="69" y="20"/>
                    <a:pt x="68" y="20"/>
                  </a:cubicBezTo>
                  <a:cubicBezTo>
                    <a:pt x="68" y="20"/>
                    <a:pt x="67" y="21"/>
                    <a:pt x="67" y="21"/>
                  </a:cubicBezTo>
                  <a:cubicBezTo>
                    <a:pt x="66" y="22"/>
                    <a:pt x="65" y="22"/>
                    <a:pt x="65" y="23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5" y="26"/>
                    <a:pt x="66" y="27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8" y="28"/>
                    <a:pt x="68" y="29"/>
                    <a:pt x="69" y="29"/>
                  </a:cubicBezTo>
                  <a:cubicBezTo>
                    <a:pt x="69" y="29"/>
                    <a:pt x="70" y="30"/>
                    <a:pt x="71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75" y="33"/>
                    <a:pt x="76" y="34"/>
                    <a:pt x="76" y="34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86" y="13"/>
                    <a:pt x="86" y="13"/>
                    <a:pt x="86" y="13"/>
                  </a:cubicBezTo>
                  <a:lnTo>
                    <a:pt x="83" y="14"/>
                  </a:lnTo>
                  <a:close/>
                  <a:moveTo>
                    <a:pt x="66" y="6"/>
                  </a:moveTo>
                  <a:cubicBezTo>
                    <a:pt x="61" y="6"/>
                    <a:pt x="56" y="7"/>
                    <a:pt x="52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10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2"/>
                    <a:pt x="54" y="13"/>
                    <a:pt x="54" y="14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55" y="15"/>
                    <a:pt x="56" y="16"/>
                    <a:pt x="56" y="16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8"/>
                    <a:pt x="58" y="18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2" y="17"/>
                    <a:pt x="64" y="16"/>
                    <a:pt x="64" y="16"/>
                  </a:cubicBezTo>
                  <a:cubicBezTo>
                    <a:pt x="65" y="15"/>
                    <a:pt x="66" y="14"/>
                    <a:pt x="66" y="14"/>
                  </a:cubicBezTo>
                  <a:cubicBezTo>
                    <a:pt x="67" y="14"/>
                    <a:pt x="68" y="13"/>
                    <a:pt x="69" y="13"/>
                  </a:cubicBezTo>
                  <a:cubicBezTo>
                    <a:pt x="69" y="13"/>
                    <a:pt x="70" y="12"/>
                    <a:pt x="71" y="12"/>
                  </a:cubicBezTo>
                  <a:cubicBezTo>
                    <a:pt x="71" y="12"/>
                    <a:pt x="73" y="11"/>
                    <a:pt x="73" y="11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5" y="10"/>
                    <a:pt x="75" y="10"/>
                    <a:pt x="76" y="1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8" y="9"/>
                    <a:pt x="78" y="9"/>
                    <a:pt x="79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5" y="7"/>
                    <a:pt x="70" y="6"/>
                    <a:pt x="66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8" name="组合 23"/>
          <p:cNvGrpSpPr>
            <a:grpSpLocks/>
          </p:cNvGrpSpPr>
          <p:nvPr/>
        </p:nvGrpSpPr>
        <p:grpSpPr bwMode="auto">
          <a:xfrm>
            <a:off x="8193088" y="1679054"/>
            <a:ext cx="3486150" cy="1701800"/>
            <a:chOff x="0" y="0"/>
            <a:chExt cx="4215757" cy="2057400"/>
          </a:xfrm>
        </p:grpSpPr>
        <p:sp>
          <p:nvSpPr>
            <p:cNvPr id="19" name="圆角矩形 15"/>
            <p:cNvSpPr>
              <a:spLocks noChangeArrowheads="1"/>
            </p:cNvSpPr>
            <p:nvPr/>
          </p:nvSpPr>
          <p:spPr bwMode="auto">
            <a:xfrm>
              <a:off x="0" y="0"/>
              <a:ext cx="4215757" cy="2057400"/>
            </a:xfrm>
            <a:prstGeom prst="roundRect">
              <a:avLst>
                <a:gd name="adj" fmla="val 4167"/>
              </a:avLst>
            </a:prstGeom>
            <a:solidFill>
              <a:srgbClr val="F2F2F2"/>
            </a:solidFill>
            <a:ln w="12700">
              <a:solidFill>
                <a:srgbClr val="D9D9D9">
                  <a:alpha val="52156"/>
                </a:srgbClr>
              </a:solidFill>
              <a:round/>
            </a:ln>
            <a:effectLst>
              <a:outerShdw dist="12700" dir="5400000" algn="ctr" rotWithShape="0">
                <a:srgbClr val="000000">
                  <a:alpha val="26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微软雅黑 Light" pitchFamily="2" charset="-122"/>
              </a:endParaRPr>
            </a:p>
          </p:txBody>
        </p:sp>
        <p:sp>
          <p:nvSpPr>
            <p:cNvPr id="20" name="圆角矩形 16"/>
            <p:cNvSpPr>
              <a:spLocks noChangeArrowheads="1"/>
            </p:cNvSpPr>
            <p:nvPr/>
          </p:nvSpPr>
          <p:spPr bwMode="auto">
            <a:xfrm>
              <a:off x="2365526" y="217885"/>
              <a:ext cx="1621631" cy="1621631"/>
            </a:xfrm>
            <a:prstGeom prst="roundRect">
              <a:avLst>
                <a:gd name="adj" fmla="val 4333"/>
              </a:avLst>
            </a:prstGeom>
            <a:solidFill>
              <a:srgbClr val="0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0F85C3"/>
                </a:solidFill>
                <a:ea typeface="微软雅黑 Light"/>
                <a:cs typeface="微软雅黑 Light"/>
              </a:endParaRPr>
            </a:p>
          </p:txBody>
        </p:sp>
        <p:sp>
          <p:nvSpPr>
            <p:cNvPr id="21" name="Freeform 5"/>
            <p:cNvSpPr>
              <a:spLocks noEditPoints="1" noChangeArrowheads="1"/>
            </p:cNvSpPr>
            <p:nvPr/>
          </p:nvSpPr>
          <p:spPr bwMode="auto">
            <a:xfrm>
              <a:off x="2734245" y="603750"/>
              <a:ext cx="884192" cy="849900"/>
            </a:xfrm>
            <a:custGeom>
              <a:avLst/>
              <a:gdLst>
                <a:gd name="T0" fmla="*/ 290 w 361"/>
                <a:gd name="T1" fmla="*/ 347 h 347"/>
                <a:gd name="T2" fmla="*/ 179 w 361"/>
                <a:gd name="T3" fmla="*/ 285 h 347"/>
                <a:gd name="T4" fmla="*/ 65 w 361"/>
                <a:gd name="T5" fmla="*/ 345 h 347"/>
                <a:gd name="T6" fmla="*/ 89 w 361"/>
                <a:gd name="T7" fmla="*/ 220 h 347"/>
                <a:gd name="T8" fmla="*/ 0 w 361"/>
                <a:gd name="T9" fmla="*/ 130 h 347"/>
                <a:gd name="T10" fmla="*/ 125 w 361"/>
                <a:gd name="T11" fmla="*/ 114 h 347"/>
                <a:gd name="T12" fmla="*/ 182 w 361"/>
                <a:gd name="T13" fmla="*/ 0 h 347"/>
                <a:gd name="T14" fmla="*/ 236 w 361"/>
                <a:gd name="T15" fmla="*/ 114 h 347"/>
                <a:gd name="T16" fmla="*/ 361 w 361"/>
                <a:gd name="T17" fmla="*/ 133 h 347"/>
                <a:gd name="T18" fmla="*/ 271 w 361"/>
                <a:gd name="T19" fmla="*/ 220 h 347"/>
                <a:gd name="T20" fmla="*/ 290 w 361"/>
                <a:gd name="T21" fmla="*/ 347 h 347"/>
                <a:gd name="T22" fmla="*/ 179 w 361"/>
                <a:gd name="T23" fmla="*/ 263 h 347"/>
                <a:gd name="T24" fmla="*/ 263 w 361"/>
                <a:gd name="T25" fmla="*/ 307 h 347"/>
                <a:gd name="T26" fmla="*/ 247 w 361"/>
                <a:gd name="T27" fmla="*/ 215 h 347"/>
                <a:gd name="T28" fmla="*/ 317 w 361"/>
                <a:gd name="T29" fmla="*/ 147 h 347"/>
                <a:gd name="T30" fmla="*/ 222 w 361"/>
                <a:gd name="T31" fmla="*/ 133 h 347"/>
                <a:gd name="T32" fmla="*/ 182 w 361"/>
                <a:gd name="T33" fmla="*/ 46 h 347"/>
                <a:gd name="T34" fmla="*/ 138 w 361"/>
                <a:gd name="T35" fmla="*/ 133 h 347"/>
                <a:gd name="T36" fmla="*/ 43 w 361"/>
                <a:gd name="T37" fmla="*/ 144 h 347"/>
                <a:gd name="T38" fmla="*/ 111 w 361"/>
                <a:gd name="T39" fmla="*/ 212 h 347"/>
                <a:gd name="T40" fmla="*/ 95 w 361"/>
                <a:gd name="T41" fmla="*/ 307 h 347"/>
                <a:gd name="T42" fmla="*/ 179 w 361"/>
                <a:gd name="T43" fmla="*/ 26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1" h="347">
                  <a:moveTo>
                    <a:pt x="290" y="347"/>
                  </a:moveTo>
                  <a:lnTo>
                    <a:pt x="179" y="285"/>
                  </a:lnTo>
                  <a:lnTo>
                    <a:pt x="65" y="345"/>
                  </a:lnTo>
                  <a:lnTo>
                    <a:pt x="89" y="220"/>
                  </a:lnTo>
                  <a:lnTo>
                    <a:pt x="0" y="130"/>
                  </a:lnTo>
                  <a:lnTo>
                    <a:pt x="125" y="114"/>
                  </a:lnTo>
                  <a:lnTo>
                    <a:pt x="182" y="0"/>
                  </a:lnTo>
                  <a:lnTo>
                    <a:pt x="236" y="114"/>
                  </a:lnTo>
                  <a:lnTo>
                    <a:pt x="361" y="133"/>
                  </a:lnTo>
                  <a:lnTo>
                    <a:pt x="271" y="220"/>
                  </a:lnTo>
                  <a:lnTo>
                    <a:pt x="290" y="347"/>
                  </a:lnTo>
                  <a:close/>
                  <a:moveTo>
                    <a:pt x="179" y="263"/>
                  </a:moveTo>
                  <a:lnTo>
                    <a:pt x="263" y="307"/>
                  </a:lnTo>
                  <a:lnTo>
                    <a:pt x="247" y="215"/>
                  </a:lnTo>
                  <a:lnTo>
                    <a:pt x="317" y="147"/>
                  </a:lnTo>
                  <a:lnTo>
                    <a:pt x="222" y="133"/>
                  </a:lnTo>
                  <a:lnTo>
                    <a:pt x="182" y="46"/>
                  </a:lnTo>
                  <a:lnTo>
                    <a:pt x="138" y="133"/>
                  </a:lnTo>
                  <a:lnTo>
                    <a:pt x="43" y="144"/>
                  </a:lnTo>
                  <a:lnTo>
                    <a:pt x="111" y="212"/>
                  </a:lnTo>
                  <a:lnTo>
                    <a:pt x="95" y="307"/>
                  </a:lnTo>
                  <a:lnTo>
                    <a:pt x="179" y="2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2" name="文本框 24"/>
          <p:cNvSpPr txBox="1">
            <a:spLocks noChangeArrowheads="1"/>
          </p:cNvSpPr>
          <p:nvPr/>
        </p:nvSpPr>
        <p:spPr bwMode="auto">
          <a:xfrm>
            <a:off x="792102" y="2205028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buSzPct val="60000"/>
              <a:defRPr/>
            </a:pPr>
            <a:r>
              <a:rPr lang="zh-CN" altLang="en-US"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电子化作业</a:t>
            </a:r>
            <a:endParaRPr lang="zh-CN" altLang="en-US" cap="all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文本框 4183"/>
          <p:cNvSpPr txBox="1">
            <a:spLocks noChangeArrowheads="1"/>
          </p:cNvSpPr>
          <p:nvPr/>
        </p:nvSpPr>
        <p:spPr bwMode="auto">
          <a:xfrm>
            <a:off x="4727564" y="2157968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  <a:buSzPct val="60000"/>
              <a:defRPr/>
            </a:pPr>
            <a:r>
              <a:rPr lang="zh-CN" altLang="en-US" cap="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多并发理赔</a:t>
            </a:r>
            <a:endParaRPr lang="en-US" altLang="zh-CN" cap="all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83445" y="212209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60000"/>
              <a:defRPr/>
            </a:pPr>
            <a:r>
              <a:rPr lang="zh-CN" altLang="en-US" cap="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高端医疗理赔</a:t>
            </a:r>
            <a:endParaRPr lang="en-US" altLang="zh-CN" cap="all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矩形 40"/>
          <p:cNvSpPr>
            <a:spLocks noChangeArrowheads="1"/>
          </p:cNvSpPr>
          <p:nvPr/>
        </p:nvSpPr>
        <p:spPr bwMode="auto">
          <a:xfrm>
            <a:off x="792102" y="5133014"/>
            <a:ext cx="310673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rPr>
              <a:t>案例：客户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rPr>
              <a:t>通过手机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rPr>
              <a:t>，拍照上传理赔单据，影像系统接收影像信息，上传理赔平台，理赔完毕，由保险公司赔付客户理赔金额</a:t>
            </a:r>
          </a:p>
        </p:txBody>
      </p:sp>
      <p:sp>
        <p:nvSpPr>
          <p:cNvPr id="26" name="矩形 41"/>
          <p:cNvSpPr>
            <a:spLocks noChangeArrowheads="1"/>
          </p:cNvSpPr>
          <p:nvPr/>
        </p:nvSpPr>
        <p:spPr bwMode="auto">
          <a:xfrm>
            <a:off x="4587875" y="5133014"/>
            <a:ext cx="3108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rPr>
              <a:t>案例：多家医院的快速对接，多渠道平台的理赔服务入口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矩形 42"/>
          <p:cNvSpPr>
            <a:spLocks noChangeArrowheads="1"/>
          </p:cNvSpPr>
          <p:nvPr/>
        </p:nvSpPr>
        <p:spPr bwMode="auto">
          <a:xfrm>
            <a:off x="8371096" y="5133014"/>
            <a:ext cx="3108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rPr>
              <a:t>案例：客户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rPr>
              <a:t>因车祸住院，持高端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rPr>
              <a:t>医疗卡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rPr>
              <a:t>，治疗费用在医院直接报销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2F2F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147179" y="3712726"/>
            <a:ext cx="1954790" cy="110111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2F2F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151695" y="3694333"/>
            <a:ext cx="1958469" cy="124006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2F2F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958643" y="3799100"/>
            <a:ext cx="1954790" cy="111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0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理赔基础概念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87" y="3916916"/>
            <a:ext cx="3262451" cy="20250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87" y="1774517"/>
            <a:ext cx="3262452" cy="2099775"/>
          </a:xfrm>
          <a:prstGeom prst="rect">
            <a:avLst/>
          </a:prstGeom>
        </p:spPr>
      </p:pic>
      <p:sp>
        <p:nvSpPr>
          <p:cNvPr id="6" name="矩形 10"/>
          <p:cNvSpPr>
            <a:spLocks noChangeArrowheads="1"/>
          </p:cNvSpPr>
          <p:nvPr/>
        </p:nvSpPr>
        <p:spPr bwMode="auto">
          <a:xfrm>
            <a:off x="7065963" y="2889713"/>
            <a:ext cx="478313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/>
              </a:rPr>
              <a:t> 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/>
              </a:rPr>
              <a:t>     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/>
              </a:rPr>
              <a:t>发生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/>
              </a:rPr>
              <a:t>保险事故后，被保险人向保险人提出申请，保险人对所提出的索赔案件的处理。经依据保险条款审核认定保险责任， 给付保险金的行为 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/>
              </a:rPr>
              <a:t>。</a:t>
            </a:r>
            <a:endParaRPr lang="zh-CN" altLang="en-US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/>
            </a:endParaRPr>
          </a:p>
        </p:txBody>
      </p:sp>
      <p:sp>
        <p:nvSpPr>
          <p:cNvPr id="7" name="文本框 12"/>
          <p:cNvSpPr txBox="1">
            <a:spLocks noChangeArrowheads="1"/>
          </p:cNvSpPr>
          <p:nvPr/>
        </p:nvSpPr>
        <p:spPr bwMode="auto">
          <a:xfrm>
            <a:off x="7065963" y="2345474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cap="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rPr>
              <a:t>什么是理赔？</a:t>
            </a:r>
            <a:endParaRPr lang="zh-CN" altLang="en-US" sz="2400" cap="all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j-ea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16916"/>
            <a:ext cx="3240985" cy="20916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52" y="1774516"/>
            <a:ext cx="3241675" cy="2099775"/>
          </a:xfrm>
          <a:prstGeom prst="rect">
            <a:avLst/>
          </a:prstGeom>
        </p:spPr>
      </p:pic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7065963" y="4522003"/>
            <a:ext cx="478313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/>
              </a:rPr>
              <a:t>       理赔</a:t>
            </a:r>
            <a:r>
              <a: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/>
              </a:rPr>
              <a:t>是保险业务中一个极其重要的环节，是实现保险补偿职能的集中体现，理赔工作做的好，才会增强人们对保险公司的信任，保险公司的业务才会有更大发展。 </a:t>
            </a:r>
          </a:p>
        </p:txBody>
      </p:sp>
      <p:sp>
        <p:nvSpPr>
          <p:cNvPr id="12" name="文本框 12"/>
          <p:cNvSpPr txBox="1">
            <a:spLocks noChangeArrowheads="1"/>
          </p:cNvSpPr>
          <p:nvPr/>
        </p:nvSpPr>
        <p:spPr bwMode="auto">
          <a:xfrm>
            <a:off x="7065963" y="3977764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cap="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Arial" panose="020B0604020202020204" pitchFamily="34" charset="0"/>
              </a:rPr>
              <a:t>理赔的重要性</a:t>
            </a:r>
            <a:endParaRPr lang="zh-CN" altLang="en-US" sz="2400" cap="all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9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理赔基础概念</a:t>
            </a:r>
            <a:endParaRPr lang="zh-CN" altLang="en-US" dirty="0"/>
          </a:p>
        </p:txBody>
      </p:sp>
      <p:sp>
        <p:nvSpPr>
          <p:cNvPr id="7" name="文本框 7"/>
          <p:cNvSpPr txBox="1"/>
          <p:nvPr/>
        </p:nvSpPr>
        <p:spPr>
          <a:xfrm>
            <a:off x="5604056" y="2615774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发生住院、交通事故的人？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5604056" y="3960961"/>
            <a:ext cx="188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理赔金的获得者？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左箭头 8"/>
          <p:cNvSpPr/>
          <p:nvPr/>
        </p:nvSpPr>
        <p:spPr>
          <a:xfrm rot="10800000">
            <a:off x="8413926" y="2610648"/>
            <a:ext cx="593724" cy="374188"/>
          </a:xfrm>
          <a:prstGeom prst="leftArrow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1047693" y="2428177"/>
            <a:ext cx="3130728" cy="2890129"/>
            <a:chOff x="777382" y="2697808"/>
            <a:chExt cx="2771488" cy="2652109"/>
          </a:xfrm>
        </p:grpSpPr>
        <p:sp>
          <p:nvSpPr>
            <p:cNvPr id="6" name="文本框 6"/>
            <p:cNvSpPr txBox="1"/>
            <p:nvPr/>
          </p:nvSpPr>
          <p:spPr>
            <a:xfrm>
              <a:off x="1703170" y="3923804"/>
              <a:ext cx="1120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涉及对象</a:t>
              </a:r>
              <a:endParaRPr kumimoji="1" lang="zh-CN" altLang="en-US" sz="16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791046" y="2698624"/>
              <a:ext cx="1334755" cy="1307432"/>
              <a:chOff x="3446463" y="2957513"/>
              <a:chExt cx="1271587" cy="1271587"/>
            </a:xfrm>
          </p:grpSpPr>
          <p:sp>
            <p:nvSpPr>
              <p:cNvPr id="12" name="任意多边形 51"/>
              <p:cNvSpPr>
                <a:spLocks noChangeArrowheads="1"/>
              </p:cNvSpPr>
              <p:nvPr/>
            </p:nvSpPr>
            <p:spPr bwMode="auto">
              <a:xfrm>
                <a:off x="3446463" y="2957513"/>
                <a:ext cx="1271587" cy="1271587"/>
              </a:xfrm>
              <a:custGeom>
                <a:avLst/>
                <a:gdLst>
                  <a:gd name="T0" fmla="*/ 918080 w 1058191"/>
                  <a:gd name="T1" fmla="*/ 0 h 1058190"/>
                  <a:gd name="T2" fmla="*/ 1043823 w 1058191"/>
                  <a:gd name="T3" fmla="*/ 52085 h 1058190"/>
                  <a:gd name="T4" fmla="*/ 1784074 w 1058191"/>
                  <a:gd name="T5" fmla="*/ 792339 h 1058190"/>
                  <a:gd name="T6" fmla="*/ 1784074 w 1058191"/>
                  <a:gd name="T7" fmla="*/ 1043824 h 1058190"/>
                  <a:gd name="T8" fmla="*/ 1043823 w 1058191"/>
                  <a:gd name="T9" fmla="*/ 1784078 h 1058190"/>
                  <a:gd name="T10" fmla="*/ 792336 w 1058191"/>
                  <a:gd name="T11" fmla="*/ 1784078 h 1058190"/>
                  <a:gd name="T12" fmla="*/ 52085 w 1058191"/>
                  <a:gd name="T13" fmla="*/ 1043824 h 1058190"/>
                  <a:gd name="T14" fmla="*/ 52085 w 1058191"/>
                  <a:gd name="T15" fmla="*/ 792339 h 1058190"/>
                  <a:gd name="T16" fmla="*/ 792336 w 1058191"/>
                  <a:gd name="T17" fmla="*/ 52085 h 1058190"/>
                  <a:gd name="T18" fmla="*/ 918080 w 1058191"/>
                  <a:gd name="T19" fmla="*/ 0 h 10581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58191"/>
                  <a:gd name="T31" fmla="*/ 0 h 1058190"/>
                  <a:gd name="T32" fmla="*/ 1058191 w 1058191"/>
                  <a:gd name="T33" fmla="*/ 1058190 h 105819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58191" h="1058190">
                    <a:moveTo>
                      <a:pt x="529096" y="0"/>
                    </a:moveTo>
                    <a:cubicBezTo>
                      <a:pt x="555323" y="0"/>
                      <a:pt x="581551" y="10006"/>
                      <a:pt x="601562" y="30017"/>
                    </a:cubicBezTo>
                    <a:lnTo>
                      <a:pt x="1028174" y="456629"/>
                    </a:lnTo>
                    <a:cubicBezTo>
                      <a:pt x="1068197" y="496651"/>
                      <a:pt x="1068197" y="561540"/>
                      <a:pt x="1028174" y="601562"/>
                    </a:cubicBezTo>
                    <a:lnTo>
                      <a:pt x="601562" y="1028174"/>
                    </a:lnTo>
                    <a:cubicBezTo>
                      <a:pt x="561540" y="1068196"/>
                      <a:pt x="496651" y="1068196"/>
                      <a:pt x="456629" y="1028174"/>
                    </a:cubicBezTo>
                    <a:lnTo>
                      <a:pt x="30017" y="601562"/>
                    </a:lnTo>
                    <a:cubicBezTo>
                      <a:pt x="-10006" y="561540"/>
                      <a:pt x="-10006" y="496651"/>
                      <a:pt x="30017" y="456629"/>
                    </a:cubicBezTo>
                    <a:lnTo>
                      <a:pt x="456629" y="30017"/>
                    </a:lnTo>
                    <a:cubicBezTo>
                      <a:pt x="476640" y="10006"/>
                      <a:pt x="502868" y="0"/>
                      <a:pt x="529096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圆角矩形 12"/>
              <p:cNvSpPr>
                <a:spLocks noChangeArrowheads="1"/>
              </p:cNvSpPr>
              <p:nvPr/>
            </p:nvSpPr>
            <p:spPr bwMode="auto">
              <a:xfrm rot="2700000">
                <a:off x="3630613" y="3140075"/>
                <a:ext cx="904875" cy="904875"/>
              </a:xfrm>
              <a:prstGeom prst="roundRect">
                <a:avLst>
                  <a:gd name="adj" fmla="val 12681"/>
                </a:avLst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14" name="椭圆 13"/>
              <p:cNvSpPr>
                <a:spLocks noChangeArrowheads="1"/>
              </p:cNvSpPr>
              <p:nvPr/>
            </p:nvSpPr>
            <p:spPr bwMode="auto">
              <a:xfrm>
                <a:off x="4022725" y="3108325"/>
                <a:ext cx="119063" cy="1190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15" name="椭圆 14"/>
              <p:cNvSpPr>
                <a:spLocks noChangeArrowheads="1"/>
              </p:cNvSpPr>
              <p:nvPr/>
            </p:nvSpPr>
            <p:spPr bwMode="auto">
              <a:xfrm>
                <a:off x="3998913" y="3082925"/>
                <a:ext cx="168275" cy="16986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6" name="TextBox 18"/>
            <p:cNvSpPr txBox="1"/>
            <p:nvPr/>
          </p:nvSpPr>
          <p:spPr>
            <a:xfrm>
              <a:off x="1059147" y="318224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保险人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7" name="Group 23"/>
            <p:cNvGrpSpPr>
              <a:grpSpLocks/>
            </p:cNvGrpSpPr>
            <p:nvPr/>
          </p:nvGrpSpPr>
          <p:grpSpPr bwMode="auto">
            <a:xfrm>
              <a:off x="2214115" y="2697808"/>
              <a:ext cx="1334755" cy="1307432"/>
              <a:chOff x="3446463" y="2957513"/>
              <a:chExt cx="1271587" cy="1271587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8" name="任意多边形 51"/>
              <p:cNvSpPr>
                <a:spLocks noChangeArrowheads="1"/>
              </p:cNvSpPr>
              <p:nvPr/>
            </p:nvSpPr>
            <p:spPr bwMode="auto">
              <a:xfrm>
                <a:off x="3446463" y="2957513"/>
                <a:ext cx="1271587" cy="1271587"/>
              </a:xfrm>
              <a:custGeom>
                <a:avLst/>
                <a:gdLst>
                  <a:gd name="T0" fmla="*/ 918080 w 1058191"/>
                  <a:gd name="T1" fmla="*/ 0 h 1058190"/>
                  <a:gd name="T2" fmla="*/ 1043823 w 1058191"/>
                  <a:gd name="T3" fmla="*/ 52085 h 1058190"/>
                  <a:gd name="T4" fmla="*/ 1784074 w 1058191"/>
                  <a:gd name="T5" fmla="*/ 792339 h 1058190"/>
                  <a:gd name="T6" fmla="*/ 1784074 w 1058191"/>
                  <a:gd name="T7" fmla="*/ 1043824 h 1058190"/>
                  <a:gd name="T8" fmla="*/ 1043823 w 1058191"/>
                  <a:gd name="T9" fmla="*/ 1784078 h 1058190"/>
                  <a:gd name="T10" fmla="*/ 792336 w 1058191"/>
                  <a:gd name="T11" fmla="*/ 1784078 h 1058190"/>
                  <a:gd name="T12" fmla="*/ 52085 w 1058191"/>
                  <a:gd name="T13" fmla="*/ 1043824 h 1058190"/>
                  <a:gd name="T14" fmla="*/ 52085 w 1058191"/>
                  <a:gd name="T15" fmla="*/ 792339 h 1058190"/>
                  <a:gd name="T16" fmla="*/ 792336 w 1058191"/>
                  <a:gd name="T17" fmla="*/ 52085 h 1058190"/>
                  <a:gd name="T18" fmla="*/ 918080 w 1058191"/>
                  <a:gd name="T19" fmla="*/ 0 h 10581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58191"/>
                  <a:gd name="T31" fmla="*/ 0 h 1058190"/>
                  <a:gd name="T32" fmla="*/ 1058191 w 1058191"/>
                  <a:gd name="T33" fmla="*/ 1058190 h 105819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58191" h="1058190">
                    <a:moveTo>
                      <a:pt x="529096" y="0"/>
                    </a:moveTo>
                    <a:cubicBezTo>
                      <a:pt x="555323" y="0"/>
                      <a:pt x="581551" y="10006"/>
                      <a:pt x="601562" y="30017"/>
                    </a:cubicBezTo>
                    <a:lnTo>
                      <a:pt x="1028174" y="456629"/>
                    </a:lnTo>
                    <a:cubicBezTo>
                      <a:pt x="1068197" y="496651"/>
                      <a:pt x="1068197" y="561540"/>
                      <a:pt x="1028174" y="601562"/>
                    </a:cubicBezTo>
                    <a:lnTo>
                      <a:pt x="601562" y="1028174"/>
                    </a:lnTo>
                    <a:cubicBezTo>
                      <a:pt x="561540" y="1068196"/>
                      <a:pt x="496651" y="1068196"/>
                      <a:pt x="456629" y="1028174"/>
                    </a:cubicBezTo>
                    <a:lnTo>
                      <a:pt x="30017" y="601562"/>
                    </a:lnTo>
                    <a:cubicBezTo>
                      <a:pt x="-10006" y="561540"/>
                      <a:pt x="-10006" y="496651"/>
                      <a:pt x="30017" y="456629"/>
                    </a:cubicBezTo>
                    <a:lnTo>
                      <a:pt x="456629" y="30017"/>
                    </a:lnTo>
                    <a:cubicBezTo>
                      <a:pt x="476640" y="10006"/>
                      <a:pt x="502868" y="0"/>
                      <a:pt x="52909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圆角矩形 12"/>
              <p:cNvSpPr>
                <a:spLocks noChangeArrowheads="1"/>
              </p:cNvSpPr>
              <p:nvPr/>
            </p:nvSpPr>
            <p:spPr bwMode="auto">
              <a:xfrm rot="2700000">
                <a:off x="3630613" y="3140075"/>
                <a:ext cx="904875" cy="904875"/>
              </a:xfrm>
              <a:prstGeom prst="roundRect">
                <a:avLst>
                  <a:gd name="adj" fmla="val 12681"/>
                </a:avLst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20" name="椭圆 19"/>
              <p:cNvSpPr>
                <a:spLocks noChangeArrowheads="1"/>
              </p:cNvSpPr>
              <p:nvPr/>
            </p:nvSpPr>
            <p:spPr bwMode="auto">
              <a:xfrm>
                <a:off x="4022725" y="3108325"/>
                <a:ext cx="119063" cy="1190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21" name="椭圆 20"/>
              <p:cNvSpPr>
                <a:spLocks noChangeArrowheads="1"/>
              </p:cNvSpPr>
              <p:nvPr/>
            </p:nvSpPr>
            <p:spPr bwMode="auto">
              <a:xfrm>
                <a:off x="3998913" y="3082925"/>
                <a:ext cx="168275" cy="169863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2" name="TextBox 24"/>
            <p:cNvSpPr txBox="1"/>
            <p:nvPr/>
          </p:nvSpPr>
          <p:spPr>
            <a:xfrm>
              <a:off x="2379624" y="3190527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被保险人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3" name="Group 23"/>
            <p:cNvGrpSpPr>
              <a:grpSpLocks/>
            </p:cNvGrpSpPr>
            <p:nvPr/>
          </p:nvGrpSpPr>
          <p:grpSpPr bwMode="auto">
            <a:xfrm>
              <a:off x="777382" y="4042485"/>
              <a:ext cx="1334755" cy="1307432"/>
              <a:chOff x="3446463" y="2957513"/>
              <a:chExt cx="1271587" cy="1271587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4" name="任意多边形 51"/>
              <p:cNvSpPr>
                <a:spLocks noChangeArrowheads="1"/>
              </p:cNvSpPr>
              <p:nvPr/>
            </p:nvSpPr>
            <p:spPr bwMode="auto">
              <a:xfrm>
                <a:off x="3446463" y="2957513"/>
                <a:ext cx="1271587" cy="1271587"/>
              </a:xfrm>
              <a:custGeom>
                <a:avLst/>
                <a:gdLst>
                  <a:gd name="T0" fmla="*/ 918080 w 1058191"/>
                  <a:gd name="T1" fmla="*/ 0 h 1058190"/>
                  <a:gd name="T2" fmla="*/ 1043823 w 1058191"/>
                  <a:gd name="T3" fmla="*/ 52085 h 1058190"/>
                  <a:gd name="T4" fmla="*/ 1784074 w 1058191"/>
                  <a:gd name="T5" fmla="*/ 792339 h 1058190"/>
                  <a:gd name="T6" fmla="*/ 1784074 w 1058191"/>
                  <a:gd name="T7" fmla="*/ 1043824 h 1058190"/>
                  <a:gd name="T8" fmla="*/ 1043823 w 1058191"/>
                  <a:gd name="T9" fmla="*/ 1784078 h 1058190"/>
                  <a:gd name="T10" fmla="*/ 792336 w 1058191"/>
                  <a:gd name="T11" fmla="*/ 1784078 h 1058190"/>
                  <a:gd name="T12" fmla="*/ 52085 w 1058191"/>
                  <a:gd name="T13" fmla="*/ 1043824 h 1058190"/>
                  <a:gd name="T14" fmla="*/ 52085 w 1058191"/>
                  <a:gd name="T15" fmla="*/ 792339 h 1058190"/>
                  <a:gd name="T16" fmla="*/ 792336 w 1058191"/>
                  <a:gd name="T17" fmla="*/ 52085 h 1058190"/>
                  <a:gd name="T18" fmla="*/ 918080 w 1058191"/>
                  <a:gd name="T19" fmla="*/ 0 h 10581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58191"/>
                  <a:gd name="T31" fmla="*/ 0 h 1058190"/>
                  <a:gd name="T32" fmla="*/ 1058191 w 1058191"/>
                  <a:gd name="T33" fmla="*/ 1058190 h 105819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58191" h="1058190">
                    <a:moveTo>
                      <a:pt x="529096" y="0"/>
                    </a:moveTo>
                    <a:cubicBezTo>
                      <a:pt x="555323" y="0"/>
                      <a:pt x="581551" y="10006"/>
                      <a:pt x="601562" y="30017"/>
                    </a:cubicBezTo>
                    <a:lnTo>
                      <a:pt x="1028174" y="456629"/>
                    </a:lnTo>
                    <a:cubicBezTo>
                      <a:pt x="1068197" y="496651"/>
                      <a:pt x="1068197" y="561540"/>
                      <a:pt x="1028174" y="601562"/>
                    </a:cubicBezTo>
                    <a:lnTo>
                      <a:pt x="601562" y="1028174"/>
                    </a:lnTo>
                    <a:cubicBezTo>
                      <a:pt x="561540" y="1068196"/>
                      <a:pt x="496651" y="1068196"/>
                      <a:pt x="456629" y="1028174"/>
                    </a:cubicBezTo>
                    <a:lnTo>
                      <a:pt x="30017" y="601562"/>
                    </a:lnTo>
                    <a:cubicBezTo>
                      <a:pt x="-10006" y="561540"/>
                      <a:pt x="-10006" y="496651"/>
                      <a:pt x="30017" y="456629"/>
                    </a:cubicBezTo>
                    <a:lnTo>
                      <a:pt x="456629" y="30017"/>
                    </a:lnTo>
                    <a:cubicBezTo>
                      <a:pt x="476640" y="10006"/>
                      <a:pt x="502868" y="0"/>
                      <a:pt x="52909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圆角矩形 12"/>
              <p:cNvSpPr>
                <a:spLocks noChangeArrowheads="1"/>
              </p:cNvSpPr>
              <p:nvPr/>
            </p:nvSpPr>
            <p:spPr bwMode="auto">
              <a:xfrm rot="2700000">
                <a:off x="3630613" y="3140075"/>
                <a:ext cx="904875" cy="904875"/>
              </a:xfrm>
              <a:prstGeom prst="roundRect">
                <a:avLst>
                  <a:gd name="adj" fmla="val 12681"/>
                </a:avLst>
              </a:prstGeom>
              <a:grpFill/>
              <a:ln w="158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26" name="椭圆 25"/>
              <p:cNvSpPr>
                <a:spLocks noChangeArrowheads="1"/>
              </p:cNvSpPr>
              <p:nvPr/>
            </p:nvSpPr>
            <p:spPr bwMode="auto">
              <a:xfrm>
                <a:off x="4022725" y="3108325"/>
                <a:ext cx="119063" cy="1190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27" name="椭圆 26"/>
              <p:cNvSpPr>
                <a:spLocks noChangeArrowheads="1"/>
              </p:cNvSpPr>
              <p:nvPr/>
            </p:nvSpPr>
            <p:spPr bwMode="auto">
              <a:xfrm>
                <a:off x="3998913" y="3082925"/>
                <a:ext cx="168275" cy="169863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8" name="TextBox 30"/>
            <p:cNvSpPr txBox="1"/>
            <p:nvPr/>
          </p:nvSpPr>
          <p:spPr>
            <a:xfrm>
              <a:off x="1045483" y="452610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投保人</a:t>
              </a:r>
            </a:p>
          </p:txBody>
        </p:sp>
        <p:grpSp>
          <p:nvGrpSpPr>
            <p:cNvPr id="29" name="Group 23"/>
            <p:cNvGrpSpPr>
              <a:grpSpLocks/>
            </p:cNvGrpSpPr>
            <p:nvPr/>
          </p:nvGrpSpPr>
          <p:grpSpPr bwMode="auto">
            <a:xfrm>
              <a:off x="2205697" y="4030630"/>
              <a:ext cx="1334755" cy="1307432"/>
              <a:chOff x="3446463" y="2957513"/>
              <a:chExt cx="1271587" cy="1271587"/>
            </a:xfrm>
          </p:grpSpPr>
          <p:sp>
            <p:nvSpPr>
              <p:cNvPr id="30" name="任意多边形 51"/>
              <p:cNvSpPr>
                <a:spLocks noChangeArrowheads="1"/>
              </p:cNvSpPr>
              <p:nvPr/>
            </p:nvSpPr>
            <p:spPr bwMode="auto">
              <a:xfrm>
                <a:off x="3446463" y="2957513"/>
                <a:ext cx="1271587" cy="1271587"/>
              </a:xfrm>
              <a:custGeom>
                <a:avLst/>
                <a:gdLst>
                  <a:gd name="T0" fmla="*/ 918080 w 1058191"/>
                  <a:gd name="T1" fmla="*/ 0 h 1058190"/>
                  <a:gd name="T2" fmla="*/ 1043823 w 1058191"/>
                  <a:gd name="T3" fmla="*/ 52085 h 1058190"/>
                  <a:gd name="T4" fmla="*/ 1784074 w 1058191"/>
                  <a:gd name="T5" fmla="*/ 792339 h 1058190"/>
                  <a:gd name="T6" fmla="*/ 1784074 w 1058191"/>
                  <a:gd name="T7" fmla="*/ 1043824 h 1058190"/>
                  <a:gd name="T8" fmla="*/ 1043823 w 1058191"/>
                  <a:gd name="T9" fmla="*/ 1784078 h 1058190"/>
                  <a:gd name="T10" fmla="*/ 792336 w 1058191"/>
                  <a:gd name="T11" fmla="*/ 1784078 h 1058190"/>
                  <a:gd name="T12" fmla="*/ 52085 w 1058191"/>
                  <a:gd name="T13" fmla="*/ 1043824 h 1058190"/>
                  <a:gd name="T14" fmla="*/ 52085 w 1058191"/>
                  <a:gd name="T15" fmla="*/ 792339 h 1058190"/>
                  <a:gd name="T16" fmla="*/ 792336 w 1058191"/>
                  <a:gd name="T17" fmla="*/ 52085 h 1058190"/>
                  <a:gd name="T18" fmla="*/ 918080 w 1058191"/>
                  <a:gd name="T19" fmla="*/ 0 h 10581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58191"/>
                  <a:gd name="T31" fmla="*/ 0 h 1058190"/>
                  <a:gd name="T32" fmla="*/ 1058191 w 1058191"/>
                  <a:gd name="T33" fmla="*/ 1058190 h 105819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58191" h="1058190">
                    <a:moveTo>
                      <a:pt x="529096" y="0"/>
                    </a:moveTo>
                    <a:cubicBezTo>
                      <a:pt x="555323" y="0"/>
                      <a:pt x="581551" y="10006"/>
                      <a:pt x="601562" y="30017"/>
                    </a:cubicBezTo>
                    <a:lnTo>
                      <a:pt x="1028174" y="456629"/>
                    </a:lnTo>
                    <a:cubicBezTo>
                      <a:pt x="1068197" y="496651"/>
                      <a:pt x="1068197" y="561540"/>
                      <a:pt x="1028174" y="601562"/>
                    </a:cubicBezTo>
                    <a:lnTo>
                      <a:pt x="601562" y="1028174"/>
                    </a:lnTo>
                    <a:cubicBezTo>
                      <a:pt x="561540" y="1068196"/>
                      <a:pt x="496651" y="1068196"/>
                      <a:pt x="456629" y="1028174"/>
                    </a:cubicBezTo>
                    <a:lnTo>
                      <a:pt x="30017" y="601562"/>
                    </a:lnTo>
                    <a:cubicBezTo>
                      <a:pt x="-10006" y="561540"/>
                      <a:pt x="-10006" y="496651"/>
                      <a:pt x="30017" y="456629"/>
                    </a:cubicBezTo>
                    <a:lnTo>
                      <a:pt x="456629" y="30017"/>
                    </a:lnTo>
                    <a:cubicBezTo>
                      <a:pt x="476640" y="10006"/>
                      <a:pt x="502868" y="0"/>
                      <a:pt x="5290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圆角矩形 12"/>
              <p:cNvSpPr>
                <a:spLocks noChangeArrowheads="1"/>
              </p:cNvSpPr>
              <p:nvPr/>
            </p:nvSpPr>
            <p:spPr bwMode="auto">
              <a:xfrm rot="2700000">
                <a:off x="3630613" y="3140075"/>
                <a:ext cx="904875" cy="904875"/>
              </a:xfrm>
              <a:prstGeom prst="roundRect">
                <a:avLst>
                  <a:gd name="adj" fmla="val 12681"/>
                </a:avLst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32" name="椭圆 31"/>
              <p:cNvSpPr>
                <a:spLocks noChangeArrowheads="1"/>
              </p:cNvSpPr>
              <p:nvPr/>
            </p:nvSpPr>
            <p:spPr bwMode="auto">
              <a:xfrm>
                <a:off x="4022725" y="3108325"/>
                <a:ext cx="119063" cy="1190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33" name="椭圆 32"/>
              <p:cNvSpPr>
                <a:spLocks noChangeArrowheads="1"/>
              </p:cNvSpPr>
              <p:nvPr/>
            </p:nvSpPr>
            <p:spPr bwMode="auto">
              <a:xfrm>
                <a:off x="3998913" y="3082925"/>
                <a:ext cx="168275" cy="16986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595C54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34" name="TextBox 36"/>
            <p:cNvSpPr txBox="1"/>
            <p:nvPr/>
          </p:nvSpPr>
          <p:spPr>
            <a:xfrm>
              <a:off x="2472964" y="451425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受益人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" name="文本框 7"/>
          <p:cNvSpPr txBox="1"/>
          <p:nvPr/>
        </p:nvSpPr>
        <p:spPr>
          <a:xfrm>
            <a:off x="5260565" y="2966160"/>
            <a:ext cx="58426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被保险人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，是指根据保险合同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其财产利益或人身受保险合同</a:t>
            </a:r>
            <a:r>
              <a:rPr kumimoji="1"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保障，享有保险金请求权的人。</a:t>
            </a:r>
            <a:endParaRPr kumimoji="1" lang="zh-CN" altLang="en-US" sz="14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6" name="文本框 7"/>
          <p:cNvSpPr txBox="1"/>
          <p:nvPr/>
        </p:nvSpPr>
        <p:spPr>
          <a:xfrm>
            <a:off x="5260565" y="4216390"/>
            <a:ext cx="58426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是指被保险人或投保人在保险合同中约定于保险事故发生时，享有保险赔偿金请求权的人</a:t>
            </a:r>
            <a:r>
              <a:rPr kumimoji="1"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。受益人分为：生存受益人、身故受益人。一般来说，生存受益人仅能为被保险人本人，身故受益人不能为被保人本人。</a:t>
            </a:r>
            <a:endParaRPr kumimoji="1" lang="zh-CN" altLang="en-US" sz="14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801575" y="1608426"/>
            <a:ext cx="3079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理赔涉及对象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7"/>
          <p:cNvSpPr txBox="1"/>
          <p:nvPr/>
        </p:nvSpPr>
        <p:spPr>
          <a:xfrm>
            <a:off x="9170642" y="261912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被保险人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9" name="左箭头 38"/>
          <p:cNvSpPr/>
          <p:nvPr/>
        </p:nvSpPr>
        <p:spPr>
          <a:xfrm rot="10800000">
            <a:off x="8413926" y="3873242"/>
            <a:ext cx="593724" cy="374188"/>
          </a:xfrm>
          <a:prstGeom prst="leftArrow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7"/>
          <p:cNvSpPr txBox="1"/>
          <p:nvPr/>
        </p:nvSpPr>
        <p:spPr>
          <a:xfrm>
            <a:off x="9170642" y="389105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受益人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823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理赔基础概念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51174" y="1763673"/>
            <a:ext cx="4484261" cy="378565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保险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等待期：是指保险合同在生效的指定时期内，即使发生保险事故，受益人也不能获得保险赔偿，这段时期称为等待期。设置等待期的目的是为了防止投保人明知道将发生保险事故，而马上投保以获得的行为，也就是所说的逆选择。</a:t>
            </a:r>
            <a:br>
              <a:rPr lang="zh-CN" altLang="en-US" sz="16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　　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一般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情况下，医疗保险的等待期为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90-180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天，等待期一般是从合同生效日或复效日算起，只适用于第一个保险年度，对于可续保单来说，续保年度一般不再有等待期。</a:t>
            </a:r>
            <a:endParaRPr kumimoji="1"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17025" y="1647639"/>
            <a:ext cx="4180451" cy="4428698"/>
            <a:chOff x="155575" y="1120936"/>
            <a:chExt cx="6687677" cy="2004378"/>
          </a:xfrm>
        </p:grpSpPr>
        <p:sp>
          <p:nvSpPr>
            <p:cNvPr id="6" name="TextBox 4"/>
            <p:cNvSpPr txBox="1"/>
            <p:nvPr/>
          </p:nvSpPr>
          <p:spPr>
            <a:xfrm>
              <a:off x="373722" y="1599127"/>
              <a:ext cx="6103914" cy="1526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李先生近期发现自己身体不适，牙龈、鼻腔经常出血，同时伴有高烧症状，因此让自己的医生朋友为自己诊治，并确诊为急性白血病，李先生为获得高额理赔金，迅速为自己投保一份重大疾病医疗保险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24">
              <a:extLst>
                <a:ext uri="{FF2B5EF4-FFF2-40B4-BE49-F238E27FC236}">
                  <a16:creationId xmlns:a16="http://schemas.microsoft.com/office/drawing/2014/main" xmlns="" id="{477CA95A-EABB-490F-BC29-B3324E204218}"/>
                </a:ext>
              </a:extLst>
            </p:cNvPr>
            <p:cNvSpPr/>
            <p:nvPr/>
          </p:nvSpPr>
          <p:spPr>
            <a:xfrm>
              <a:off x="155575" y="1180781"/>
              <a:ext cx="6687677" cy="1709903"/>
            </a:xfrm>
            <a:prstGeom prst="rect">
              <a:avLst/>
            </a:prstGeom>
            <a:noFill/>
            <a:ln w="6350">
              <a:solidFill>
                <a:srgbClr val="0F85C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183">
              <a:extLst>
                <a:ext uri="{FF2B5EF4-FFF2-40B4-BE49-F238E27FC236}">
                  <a16:creationId xmlns:a16="http://schemas.microsoft.com/office/drawing/2014/main" xmlns="" id="{19C641D6-04E8-4942-93E7-616C0D3DBE16}"/>
                </a:ext>
              </a:extLst>
            </p:cNvPr>
            <p:cNvSpPr txBox="1"/>
            <p:nvPr/>
          </p:nvSpPr>
          <p:spPr>
            <a:xfrm>
              <a:off x="2277600" y="1120936"/>
              <a:ext cx="2296157" cy="1671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场景示例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178554" y="1832740"/>
            <a:ext cx="1723693" cy="4621465"/>
            <a:chOff x="5178554" y="1832740"/>
            <a:chExt cx="1723693" cy="4621465"/>
          </a:xfrm>
        </p:grpSpPr>
        <p:sp>
          <p:nvSpPr>
            <p:cNvPr id="7" name="TextBox 6"/>
            <p:cNvSpPr txBox="1"/>
            <p:nvPr/>
          </p:nvSpPr>
          <p:spPr>
            <a:xfrm>
              <a:off x="5178554" y="1832740"/>
              <a:ext cx="1723693" cy="2400657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保险公司应如何避免李先生这种明知发生保险事故的骗保行为？</a:t>
              </a:r>
              <a:endPara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0909" y="4256598"/>
              <a:ext cx="1671338" cy="2197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357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理赔基础概念</a:t>
            </a:r>
            <a:endParaRPr lang="zh-CN" alt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1941323" y="154957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事故日期：伤害发生日期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7318048" y="154957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出险日期：费用发生日期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073253" y="4000487"/>
            <a:ext cx="9502157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3039217" y="3817992"/>
            <a:ext cx="0" cy="36499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7772092" y="3863615"/>
            <a:ext cx="0" cy="36499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057420" y="3985278"/>
            <a:ext cx="4714672" cy="15207"/>
          </a:xfrm>
          <a:prstGeom prst="line">
            <a:avLst/>
          </a:prstGeom>
          <a:noFill/>
          <a:ln w="571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786740" y="4000487"/>
            <a:ext cx="0" cy="45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416937" y="4456724"/>
            <a:ext cx="2730505" cy="4562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合同责任期内 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1947015" y="3817992"/>
            <a:ext cx="0" cy="36499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949385" y="3894031"/>
            <a:ext cx="0" cy="36499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400914" y="4274229"/>
            <a:ext cx="1092202" cy="4562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车祸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3457896" y="4285633"/>
            <a:ext cx="1092202" cy="4562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死亡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6952940" y="3817992"/>
            <a:ext cx="0" cy="36499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6406839" y="4182982"/>
            <a:ext cx="1092202" cy="4562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车祸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8987166" y="3817992"/>
            <a:ext cx="0" cy="36499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8463821" y="4182982"/>
            <a:ext cx="1092202" cy="4562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死亡</a:t>
            </a:r>
          </a:p>
        </p:txBody>
      </p:sp>
      <p:pic>
        <p:nvPicPr>
          <p:cNvPr id="25" name="Picture 5" descr="j0186348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283" y="2654585"/>
            <a:ext cx="5238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j0183328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816" y="2713219"/>
            <a:ext cx="990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36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理赔基础概念</a:t>
            </a:r>
            <a:endParaRPr lang="zh-CN" altLang="en-US" dirty="0"/>
          </a:p>
        </p:txBody>
      </p:sp>
      <p:sp>
        <p:nvSpPr>
          <p:cNvPr id="6" name="文本框 2"/>
          <p:cNvSpPr txBox="1"/>
          <p:nvPr/>
        </p:nvSpPr>
        <p:spPr>
          <a:xfrm>
            <a:off x="751120" y="1370886"/>
            <a:ext cx="10392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免赔额：保险合同中约定的，保险人不负赔偿责任的，由被保险人自行承担损失的额度。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在寿险中免赔额一般分为：年度免赔额、次免赔额。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751119" y="2330936"/>
            <a:ext cx="10392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赔付比例：是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指保险公司不按实际损失全额承担赔偿责任，而是按照实际损失乘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以保险金额与保险价值的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比例承担赔偿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责任。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9867" y="3342502"/>
            <a:ext cx="1062341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保险责任：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身故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保险金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意外身故保险金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：如果被保险人身故，我们按被保险人身故之日的保单账户价值给付身故保险金。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：若被保险人遭受意外伤害，并自该意外伤害发生之日起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内因该意外伤害身故的，我们按照本合同约定的意外身故基本保险金额给付意外身故保险金，本合同终止。若被保险人身故前本合同已发生意外伤残保险金给付的，则给付意外身故保险金时应扣除已给付的意外伤残保险金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举例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若被保险人身故的，我们按照下列两者的较大者给付身故保险金，本合同终止：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本合同所交保费；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被保险人身故时本合同的现金价值。</a:t>
            </a:r>
          </a:p>
        </p:txBody>
      </p:sp>
    </p:spTree>
    <p:extLst>
      <p:ext uri="{BB962C8B-B14F-4D97-AF65-F5344CB8AC3E}">
        <p14:creationId xmlns:p14="http://schemas.microsoft.com/office/powerpoint/2010/main" val="50621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标准色辅助色">
      <a:dk1>
        <a:srgbClr val="727171"/>
      </a:dk1>
      <a:lt1>
        <a:sysClr val="window" lastClr="FFFFFF"/>
      </a:lt1>
      <a:dk2>
        <a:srgbClr val="000000"/>
      </a:dk2>
      <a:lt2>
        <a:srgbClr val="C00000"/>
      </a:lt2>
      <a:accent1>
        <a:srgbClr val="00A0E9"/>
      </a:accent1>
      <a:accent2>
        <a:srgbClr val="727171"/>
      </a:accent2>
      <a:accent3>
        <a:srgbClr val="B6D56A"/>
      </a:accent3>
      <a:accent4>
        <a:srgbClr val="004477"/>
      </a:accent4>
      <a:accent5>
        <a:srgbClr val="37612F"/>
      </a:accent5>
      <a:accent6>
        <a:srgbClr val="70AD47"/>
      </a:accent6>
      <a:hlink>
        <a:srgbClr val="00A0E9"/>
      </a:hlink>
      <a:folHlink>
        <a:srgbClr val="004477"/>
      </a:folHlink>
    </a:clrScheme>
    <a:fontScheme name="横琴人寿ppt模板字体">
      <a:majorFont>
        <a:latin typeface="Arial"/>
        <a:ea typeface="思源黑体 CN Medium"/>
        <a:cs typeface=""/>
      </a:majorFont>
      <a:minorFont>
        <a:latin typeface="Arial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1280</Words>
  <Application>Microsoft Office PowerPoint</Application>
  <PresentationFormat>宽屏</PresentationFormat>
  <Paragraphs>154</Paragraphs>
  <Slides>29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PMingLiU</vt:lpstr>
      <vt:lpstr>思源黑体 CN Light</vt:lpstr>
      <vt:lpstr>思源黑体 CN Medium</vt:lpstr>
      <vt:lpstr>宋体</vt:lpstr>
      <vt:lpstr>Microsoft YaHei</vt:lpstr>
      <vt:lpstr>Microsoft YaHei</vt:lpstr>
      <vt:lpstr>微软雅黑 Light</vt:lpstr>
      <vt:lpstr>Arial</vt:lpstr>
      <vt:lpstr>Calibri</vt:lpstr>
      <vt:lpstr>Wingdings</vt:lpstr>
      <vt:lpstr>自定义设计方案</vt:lpstr>
      <vt:lpstr>横琴人寿理赔模块培训</vt:lpstr>
      <vt:lpstr>PowerPoint 演示文稿</vt:lpstr>
      <vt:lpstr>01 理赔基础概念</vt:lpstr>
      <vt:lpstr>理赔基础概念</vt:lpstr>
      <vt:lpstr>理赔基础概念</vt:lpstr>
      <vt:lpstr>理赔基础概念</vt:lpstr>
      <vt:lpstr>理赔基础概念</vt:lpstr>
      <vt:lpstr>理赔基础概念</vt:lpstr>
      <vt:lpstr>理赔基础概念</vt:lpstr>
      <vt:lpstr>02 理赔模块功能</vt:lpstr>
      <vt:lpstr>理赔模块功能</vt:lpstr>
      <vt:lpstr>理赔模块功能</vt:lpstr>
      <vt:lpstr>03 个险理赔流程及业务处理</vt:lpstr>
      <vt:lpstr>个险理赔流程及业务处理 - 流程图</vt:lpstr>
      <vt:lpstr>个险理赔流程及业务处理 – 报案登记</vt:lpstr>
      <vt:lpstr>个险理赔流程及业务处理 – 立案登记</vt:lpstr>
      <vt:lpstr>个险理赔流程及业务处理 – 医疗单证录入</vt:lpstr>
      <vt:lpstr>个险理赔流程及业务处理 – 审核管理</vt:lpstr>
      <vt:lpstr>个险理赔流程及业务处理 – 匹配并理算</vt:lpstr>
      <vt:lpstr>个险理赔流程及业务处理 – 豁免处理</vt:lpstr>
      <vt:lpstr>个险理赔流程及业务处理 – 保单结算</vt:lpstr>
      <vt:lpstr>个险理赔流程及业务处理 – 合同处理</vt:lpstr>
      <vt:lpstr>个险理赔流程及业务处理 – 受益人分配</vt:lpstr>
      <vt:lpstr>个险理赔流程及业务处理 – 审批管理</vt:lpstr>
      <vt:lpstr>个险理赔流程及业务处理 – 业务处理</vt:lpstr>
      <vt:lpstr>个险理赔流程及业务处理 – 业务处理</vt:lpstr>
      <vt:lpstr>04 团险理赔流程及业务处理</vt:lpstr>
      <vt:lpstr>团险理赔流程及业务处理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驰</dc:creator>
  <cp:lastModifiedBy>T</cp:lastModifiedBy>
  <cp:revision>64</cp:revision>
  <dcterms:created xsi:type="dcterms:W3CDTF">2018-01-04T04:58:00Z</dcterms:created>
  <dcterms:modified xsi:type="dcterms:W3CDTF">2018-07-02T01:13:23Z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