
<file path=[Content_Types].xml><?xml version="1.0" encoding="utf-8"?>
<Types xmlns="http://schemas.openxmlformats.org/package/2006/content-types">
  <Default Extension="vml" ContentType="application/vnd.openxmlformats-officedocument.vmlDrawing"/>
  <Default Extension="sldx" ContentType="application/vnd.openxmlformats-officedocument.presentationml.slide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98" r:id="rId5"/>
    <p:sldId id="259" r:id="rId7"/>
    <p:sldId id="260" r:id="rId8"/>
    <p:sldId id="261" r:id="rId9"/>
    <p:sldId id="263" r:id="rId10"/>
    <p:sldId id="324" r:id="rId11"/>
    <p:sldId id="299" r:id="rId12"/>
    <p:sldId id="294" r:id="rId13"/>
    <p:sldId id="302" r:id="rId14"/>
    <p:sldId id="291" r:id="rId15"/>
    <p:sldId id="303" r:id="rId16"/>
    <p:sldId id="304" r:id="rId17"/>
    <p:sldId id="305" r:id="rId18"/>
    <p:sldId id="270" r:id="rId19"/>
    <p:sldId id="271" r:id="rId20"/>
    <p:sldId id="272" r:id="rId21"/>
    <p:sldId id="296" r:id="rId22"/>
    <p:sldId id="274" r:id="rId23"/>
    <p:sldId id="275" r:id="rId24"/>
    <p:sldId id="276" r:id="rId25"/>
    <p:sldId id="278" r:id="rId26"/>
    <p:sldId id="279" r:id="rId27"/>
    <p:sldId id="280" r:id="rId28"/>
    <p:sldId id="285" r:id="rId29"/>
    <p:sldId id="282" r:id="rId30"/>
    <p:sldId id="283" r:id="rId31"/>
  </p:sldIdLst>
  <p:sldSz cx="11161395" cy="6480175"/>
  <p:notesSz cx="6797675" cy="992632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uju.deng001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554A"/>
    <a:srgbClr val="CC0000"/>
    <a:srgbClr val="D8EAFF"/>
    <a:srgbClr val="99CCFF"/>
    <a:srgbClr val="FF7C80"/>
    <a:srgbClr val="6699FF"/>
    <a:srgbClr val="D4AEF4"/>
    <a:srgbClr val="F0BDF9"/>
    <a:srgbClr val="F9C3BD"/>
    <a:srgbClr val="2CB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9" autoAdjust="0"/>
    <p:restoredTop sz="98887" autoAdjust="0"/>
  </p:normalViewPr>
  <p:slideViewPr>
    <p:cSldViewPr>
      <p:cViewPr varScale="1">
        <p:scale>
          <a:sx n="71" d="100"/>
          <a:sy n="71" d="100"/>
        </p:scale>
        <p:origin x="-692" y="-68"/>
      </p:cViewPr>
      <p:guideLst>
        <p:guide orient="horz" pos="1952"/>
        <p:guide pos="3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929" tIns="45465" rIns="90929" bIns="45465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929" tIns="45465" rIns="90929" bIns="45465" numCol="1" anchor="t" anchorCtr="0" compatLnSpc="1"/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3675" y="744538"/>
            <a:ext cx="6411913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29" tIns="45465" rIns="90929" bIns="4546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929" tIns="45465" rIns="90929" bIns="45465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929" tIns="45465" rIns="90929" bIns="45465" numCol="1" anchor="b" anchorCtr="0" compatLnSpc="1"/>
          <a:lstStyle>
            <a:lvl1pPr algn="r">
              <a:defRPr/>
            </a:lvl1pPr>
          </a:lstStyle>
          <a:p>
            <a:fld id="{A46A84CB-F003-475E-9733-1F0768A310F9}" type="slidenum">
              <a:rPr lang="en-US" altLang="zh-CN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A84CB-F003-475E-9733-1F0768A310F9}" type="slidenum">
              <a:rPr lang="en-US" altLang="zh-CN" smtClean="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6613" y="2012950"/>
            <a:ext cx="9488487" cy="13890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813" y="3671888"/>
            <a:ext cx="7812087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1511300"/>
            <a:ext cx="10044113" cy="427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93075" y="258763"/>
            <a:ext cx="2509838" cy="55292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258763"/>
            <a:ext cx="7381875" cy="5529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jue.liu\Desktop\图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678900" cy="823407"/>
          </a:xfrm>
          <a:prstGeom prst="rect">
            <a:avLst/>
          </a:prstGeom>
          <a:noFill/>
        </p:spPr>
      </p:pic>
      <p:pic>
        <p:nvPicPr>
          <p:cNvPr id="10" name="Picture 2" descr="C:\Users\jue.liu\Desktop\图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6555" y="0"/>
            <a:ext cx="8745159" cy="823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511300"/>
            <a:ext cx="10044113" cy="4276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4164013"/>
            <a:ext cx="9488487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1063" y="2746375"/>
            <a:ext cx="9488487" cy="1417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511300"/>
            <a:ext cx="4945063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6263" y="1511300"/>
            <a:ext cx="4946650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0" y="1450975"/>
            <a:ext cx="4930775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800" y="2055813"/>
            <a:ext cx="4930775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70550" y="1450975"/>
            <a:ext cx="4932363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70550" y="2055813"/>
            <a:ext cx="4932363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10044113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258763"/>
            <a:ext cx="3671888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4038" y="258763"/>
            <a:ext cx="6238875" cy="5529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8800" y="1355725"/>
            <a:ext cx="3671888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75" y="4535488"/>
            <a:ext cx="6697663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87575" y="579438"/>
            <a:ext cx="6697663" cy="388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87575" y="5072063"/>
            <a:ext cx="6697663" cy="7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"/>
          <p:cNvPicPr>
            <a:picLocks noChangeAspect="1" noChangeArrowheads="1"/>
          </p:cNvPicPr>
          <p:nvPr/>
        </p:nvPicPr>
        <p:blipFill>
          <a:blip r:embed="rId14" cstate="print">
            <a:lum bright="-50000" contras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2623" r="82747" b="25664"/>
          <a:stretch>
            <a:fillRect/>
          </a:stretch>
        </p:blipFill>
        <p:spPr bwMode="auto">
          <a:xfrm>
            <a:off x="10309225" y="79375"/>
            <a:ext cx="83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408738"/>
            <a:ext cx="11161713" cy="71437"/>
          </a:xfrm>
          <a:prstGeom prst="rect">
            <a:avLst/>
          </a:prstGeom>
          <a:solidFill>
            <a:srgbClr val="B82B14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0"/>
            <a:ext cx="11161713" cy="71438"/>
          </a:xfrm>
          <a:prstGeom prst="rect">
            <a:avLst/>
          </a:prstGeom>
          <a:solidFill>
            <a:srgbClr val="B82B14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9799638" y="6091238"/>
            <a:ext cx="1362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 </a:t>
            </a:r>
            <a:fld id="{446E121F-2D52-4CE7-9B16-33A43ACA6320}" type="slidenum"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-</a:t>
            </a:r>
            <a:endParaRPr lang="zh-CN" altLang="en-US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71450" y="573088"/>
            <a:ext cx="7035800" cy="76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08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0000"/>
              </a:solidFill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package" Target="../embeddings/Slide2.sldx"/><Relationship Id="rId4" Type="http://schemas.openxmlformats.org/officeDocument/2006/relationships/image" Target="../media/image8.emf"/><Relationship Id="rId3" Type="http://schemas.openxmlformats.org/officeDocument/2006/relationships/package" Target="../embeddings/Slide1.sldx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558800" y="5929313"/>
            <a:ext cx="2605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4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64221" y="3168228"/>
            <a:ext cx="9209871" cy="5655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2384" tIns="36192" rIns="72384" bIns="36192">
            <a:spAutoFit/>
          </a:bodyPr>
          <a:lstStyle/>
          <a:p>
            <a:pPr marL="398780" indent="-398780"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控信息营运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8780" indent="-398780"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-23441" y="1584052"/>
            <a:ext cx="11185154" cy="1486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904" tIns="50452" rIns="100904" bIns="50452">
            <a:spAutoFit/>
          </a:bodyPr>
          <a:lstStyle/>
          <a:p>
            <a:pPr marL="503555" indent="-503555" algn="ctr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富德产险混合云应用立项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3555" indent="-503555" algn="ctr">
              <a:defRPr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3555" indent="-503555" algn="ctr">
              <a:buFont typeface="Wingdings" panose="05000000000000000000" pitchFamily="2" charset="2"/>
              <a:buNone/>
              <a:defRPr/>
            </a:pPr>
            <a:endParaRPr lang="zh-CN" altLang="en-US" sz="32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ChangeArrowheads="1"/>
          </p:cNvSpPr>
          <p:nvPr/>
        </p:nvSpPr>
        <p:spPr bwMode="auto">
          <a:xfrm>
            <a:off x="0" y="134982"/>
            <a:ext cx="8524996" cy="66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683" tIns="42341" rIns="84683" bIns="42341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914400" indent="-9144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混合云运作模式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Title 63"/>
          <p:cNvSpPr txBox="1"/>
          <p:nvPr/>
        </p:nvSpPr>
        <p:spPr>
          <a:xfrm>
            <a:off x="786823" y="221951"/>
            <a:ext cx="5402926" cy="632339"/>
          </a:xfrm>
          <a:prstGeom prst="rect">
            <a:avLst/>
          </a:prstGeom>
        </p:spPr>
        <p:txBody>
          <a:bodyPr vert="horz" lIns="84683" tIns="42341" rIns="84683" bIns="42341" rtlCol="0" anchor="b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33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" name="矩形 58"/>
          <p:cNvSpPr/>
          <p:nvPr/>
        </p:nvSpPr>
        <p:spPr bwMode="gray">
          <a:xfrm>
            <a:off x="5173927" y="3175691"/>
            <a:ext cx="5178657" cy="45309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accent2"/>
            </a:solidFill>
            <a:miter lim="800000"/>
          </a:ln>
          <a:effectLst/>
        </p:spPr>
        <p:txBody>
          <a:bodyPr lIns="72015" tIns="0" rIns="72015" bIns="36007" rtlCol="0" anchor="ctr"/>
          <a:lstStyle/>
          <a:p>
            <a:pPr indent="3175" algn="ctr" defTabSz="457200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统一应用交付（部署、运维）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0" name="Picture 2" descr="http://www.clker.com/cliparts/7/d/1/e/13318154281372242463user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08" y="4291869"/>
            <a:ext cx="375082" cy="4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下箭头 60"/>
          <p:cNvSpPr/>
          <p:nvPr/>
        </p:nvSpPr>
        <p:spPr bwMode="gray">
          <a:xfrm rot="10800000">
            <a:off x="7601281" y="3751810"/>
            <a:ext cx="283353" cy="417035"/>
          </a:xfrm>
          <a:prstGeom prst="downArrow">
            <a:avLst/>
          </a:prstGeom>
          <a:solidFill>
            <a:schemeClr val="accent6"/>
          </a:solidFill>
          <a:ln w="19050" algn="ctr">
            <a:solidFill>
              <a:schemeClr val="accent6"/>
            </a:solidFill>
            <a:miter lim="800000"/>
          </a:ln>
          <a:effectLst/>
        </p:spPr>
        <p:txBody>
          <a:bodyPr lIns="72015" tIns="0" rIns="72015" bIns="36007" rtlCol="0" anchor="ctr"/>
          <a:lstStyle/>
          <a:p>
            <a:pPr indent="3175" algn="ctr" defTabSz="457200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zh-CN" altLang="en-US" sz="1800" dirty="0" err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下箭头 61"/>
          <p:cNvSpPr/>
          <p:nvPr/>
        </p:nvSpPr>
        <p:spPr bwMode="gray">
          <a:xfrm rot="10800000">
            <a:off x="9475172" y="2540018"/>
            <a:ext cx="283353" cy="490979"/>
          </a:xfrm>
          <a:prstGeom prst="downArrow">
            <a:avLst/>
          </a:prstGeom>
          <a:solidFill>
            <a:schemeClr val="accent6"/>
          </a:solidFill>
          <a:ln w="19050" algn="ctr">
            <a:solidFill>
              <a:schemeClr val="accent6"/>
            </a:solidFill>
            <a:miter lim="800000"/>
          </a:ln>
          <a:effectLst/>
        </p:spPr>
        <p:txBody>
          <a:bodyPr lIns="72015" tIns="0" rIns="72015" bIns="36007" rtlCol="0" anchor="ctr"/>
          <a:lstStyle/>
          <a:p>
            <a:pPr indent="3175" algn="ctr" defTabSz="457200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zh-CN" altLang="en-US" sz="1800" dirty="0" err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下箭头 62"/>
          <p:cNvSpPr/>
          <p:nvPr/>
        </p:nvSpPr>
        <p:spPr bwMode="gray">
          <a:xfrm rot="10800000">
            <a:off x="5616593" y="2550814"/>
            <a:ext cx="283353" cy="490979"/>
          </a:xfrm>
          <a:prstGeom prst="downArrow">
            <a:avLst/>
          </a:prstGeom>
          <a:solidFill>
            <a:schemeClr val="accent6"/>
          </a:solidFill>
          <a:ln w="19050" algn="ctr">
            <a:solidFill>
              <a:schemeClr val="accent6"/>
            </a:solidFill>
            <a:miter lim="800000"/>
          </a:ln>
          <a:effectLst/>
        </p:spPr>
        <p:txBody>
          <a:bodyPr lIns="72015" tIns="0" rIns="72015" bIns="36007" rtlCol="0" anchor="ctr"/>
          <a:lstStyle/>
          <a:p>
            <a:pPr indent="3175" algn="ctr" defTabSz="457200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zh-CN" altLang="en-US" sz="1800" dirty="0" err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 bwMode="gray">
          <a:xfrm>
            <a:off x="8001448" y="4427199"/>
            <a:ext cx="686171" cy="192986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vert="horz" wrap="square" lIns="72015" tIns="36007" rIns="72015" bIns="36007" numCol="1" rtlCol="0" anchor="t" anchorCtr="0" compatLnSpc="1">
            <a:noAutofit/>
          </a:bodyPr>
          <a:lstStyle/>
          <a:p>
            <a:pPr defTabSz="914400"/>
            <a:r>
              <a: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87458" y="2275434"/>
            <a:ext cx="125707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专线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01930" y="1337945"/>
            <a:ext cx="4175760" cy="3277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虚拟机、私有云为基础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>
              <a:lnSpc>
                <a:spcPct val="150000"/>
              </a:lnSpc>
              <a:buFontTx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以虚拟机、私有云为出发点，不断更新和完善，对接公有云实现资源的统一纳管和统一调度。</a:t>
            </a: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1219200">
              <a:lnSpc>
                <a:spcPct val="150000"/>
              </a:lnSpc>
              <a:buClrTx/>
              <a:buSzTx/>
              <a:buFontTx/>
            </a:pPr>
            <a:endParaRPr lang="zh-CN" altLang="en-US" sz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1219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公有云为补充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200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通过对公有云厂家进行选型，选出技术先进、价格合理且确实能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的公有云服务商，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短板进行有力的补充。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Shape 198"/>
          <p:cNvSpPr/>
          <p:nvPr/>
        </p:nvSpPr>
        <p:spPr>
          <a:xfrm>
            <a:off x="4774089" y="1772769"/>
            <a:ext cx="1968359" cy="618069"/>
          </a:xfrm>
          <a:prstGeom prst="rect">
            <a:avLst/>
          </a:prstGeom>
          <a:solidFill>
            <a:srgbClr val="435B6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思源黑体 CN Regular" panose="020B0500000000000000" pitchFamily="34" charset="-122"/>
              </a:rPr>
              <a:t>虚拟机、容器云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思源黑体 CN Regular" panose="020B0500000000000000" pitchFamily="34" charset="-122"/>
            </a:endParaRPr>
          </a:p>
        </p:txBody>
      </p:sp>
      <p:sp>
        <p:nvSpPr>
          <p:cNvPr id="68" name="Shape 198"/>
          <p:cNvSpPr/>
          <p:nvPr/>
        </p:nvSpPr>
        <p:spPr>
          <a:xfrm>
            <a:off x="8490992" y="1772769"/>
            <a:ext cx="1968359" cy="618069"/>
          </a:xfrm>
          <a:prstGeom prst="rect">
            <a:avLst/>
          </a:prstGeom>
          <a:solidFill>
            <a:srgbClr val="435B6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思源黑体 CN Regular" panose="020B0500000000000000" pitchFamily="34" charset="-122"/>
              </a:rPr>
              <a:t>公有云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思源黑体 CN Regular" panose="020B0500000000000000" pitchFamily="34" charset="-122"/>
            </a:endParaRPr>
          </a:p>
        </p:txBody>
      </p:sp>
      <p:sp>
        <p:nvSpPr>
          <p:cNvPr id="69" name="左右箭头 68"/>
          <p:cNvSpPr/>
          <p:nvPr/>
        </p:nvSpPr>
        <p:spPr>
          <a:xfrm>
            <a:off x="6940881" y="2055880"/>
            <a:ext cx="1403653" cy="18410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586263" y="1323291"/>
            <a:ext cx="6131902" cy="36608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-混合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云管理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16"/>
          <p:cNvGrpSpPr/>
          <p:nvPr/>
        </p:nvGrpSpPr>
        <p:grpSpPr>
          <a:xfrm>
            <a:off x="613322" y="1156884"/>
            <a:ext cx="540000" cy="540000"/>
            <a:chOff x="1649267" y="2139702"/>
            <a:chExt cx="759798" cy="759798"/>
          </a:xfrm>
        </p:grpSpPr>
        <p:grpSp>
          <p:nvGrpSpPr>
            <p:cNvPr id="45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14"/>
            <p:cNvSpPr>
              <a:spLocks noChangeArrowheads="1"/>
            </p:cNvSpPr>
            <p:nvPr/>
          </p:nvSpPr>
          <p:spPr bwMode="auto">
            <a:xfrm>
              <a:off x="1721274" y="2253169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01</a:t>
              </a:r>
              <a:endParaRPr lang="en-US" altLang="zh-CN" sz="14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334730" y="1385582"/>
            <a:ext cx="7131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针对服务器、网络等公有云资源在申请、使用和销毁过程中制定一系列的规范，最终形成成熟、丰富的云管理经验。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0" name="组合 26"/>
          <p:cNvGrpSpPr/>
          <p:nvPr/>
        </p:nvGrpSpPr>
        <p:grpSpPr>
          <a:xfrm>
            <a:off x="613322" y="2928758"/>
            <a:ext cx="540000" cy="540000"/>
            <a:chOff x="1649267" y="2139702"/>
            <a:chExt cx="759798" cy="759798"/>
          </a:xfrm>
        </p:grpSpPr>
        <p:grpSp>
          <p:nvGrpSpPr>
            <p:cNvPr id="51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14"/>
            <p:cNvSpPr>
              <a:spLocks noChangeArrowheads="1"/>
            </p:cNvSpPr>
            <p:nvPr/>
          </p:nvSpPr>
          <p:spPr bwMode="auto">
            <a:xfrm>
              <a:off x="1721273" y="2253169"/>
              <a:ext cx="571087" cy="43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03</a:t>
              </a:r>
              <a:endParaRPr lang="en-US" altLang="zh-CN" sz="14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334730" y="2779251"/>
            <a:ext cx="1342390" cy="261610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1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运维规范</a:t>
            </a:r>
            <a:endParaRPr lang="zh-CN" altLang="en-US" sz="1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34730" y="3141215"/>
            <a:ext cx="722912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针对应用构建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应用镜像版本、应用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部署、应用扩缩容、应用下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线、应用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监控和平台灾备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，形成运维管理规范。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7" name="组合 16"/>
          <p:cNvGrpSpPr/>
          <p:nvPr/>
        </p:nvGrpSpPr>
        <p:grpSpPr>
          <a:xfrm>
            <a:off x="613322" y="3814695"/>
            <a:ext cx="540000" cy="540000"/>
            <a:chOff x="1649267" y="2139702"/>
            <a:chExt cx="759798" cy="759798"/>
          </a:xfrm>
        </p:grpSpPr>
        <p:grpSp>
          <p:nvGrpSpPr>
            <p:cNvPr id="58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0" name="同心圆 5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TextBox 14"/>
            <p:cNvSpPr>
              <a:spLocks noChangeArrowheads="1"/>
            </p:cNvSpPr>
            <p:nvPr/>
          </p:nvSpPr>
          <p:spPr bwMode="auto">
            <a:xfrm>
              <a:off x="1721273" y="2253169"/>
              <a:ext cx="571087" cy="43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04</a:t>
              </a:r>
              <a:endParaRPr lang="en-US" altLang="zh-CN" sz="14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334730" y="4126753"/>
            <a:ext cx="7131685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针对哪些应用适合迁移到公有云，迁移过程中注意哪些问题，如何迁移等问题，制定相应的应用管理规范。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3" name="TextBox 10"/>
          <p:cNvSpPr txBox="1"/>
          <p:nvPr/>
        </p:nvSpPr>
        <p:spPr>
          <a:xfrm>
            <a:off x="1334730" y="3764789"/>
            <a:ext cx="1667162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1400" b="1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应用</a:t>
            </a:r>
            <a:r>
              <a:rPr lang="zh-CN" altLang="en-US" sz="1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迁移规范</a:t>
            </a:r>
            <a:endParaRPr lang="zh-CN" altLang="en-US" sz="1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74" name="TextBox 10"/>
          <p:cNvSpPr txBox="1"/>
          <p:nvPr/>
        </p:nvSpPr>
        <p:spPr>
          <a:xfrm>
            <a:off x="1334730" y="1023618"/>
            <a:ext cx="3560673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1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资源管理规范</a:t>
            </a:r>
            <a:endParaRPr lang="zh-CN" altLang="en-US" sz="1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grpSp>
        <p:nvGrpSpPr>
          <p:cNvPr id="40" name="组合 26"/>
          <p:cNvGrpSpPr/>
          <p:nvPr/>
        </p:nvGrpSpPr>
        <p:grpSpPr>
          <a:xfrm>
            <a:off x="613322" y="4700633"/>
            <a:ext cx="540000" cy="540000"/>
            <a:chOff x="1649267" y="2139702"/>
            <a:chExt cx="759798" cy="759798"/>
          </a:xfrm>
        </p:grpSpPr>
        <p:grpSp>
          <p:nvGrpSpPr>
            <p:cNvPr id="41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TextBox 14"/>
            <p:cNvSpPr>
              <a:spLocks noChangeArrowheads="1"/>
            </p:cNvSpPr>
            <p:nvPr/>
          </p:nvSpPr>
          <p:spPr bwMode="auto">
            <a:xfrm>
              <a:off x="1721273" y="2253169"/>
              <a:ext cx="571087" cy="43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05</a:t>
              </a:r>
              <a:endParaRPr lang="en-US" altLang="zh-CN" sz="14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334730" y="4750327"/>
            <a:ext cx="1517008" cy="261610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1400" b="1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网络安全规范</a:t>
            </a:r>
            <a:endParaRPr lang="zh-CN" altLang="en-US" sz="1400" b="1" dirty="0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34730" y="5112295"/>
            <a:ext cx="7131685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针对网络安全方面，制定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符合银保监会监管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要求的网络安全规范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5" name="组合 26"/>
          <p:cNvGrpSpPr/>
          <p:nvPr/>
        </p:nvGrpSpPr>
        <p:grpSpPr>
          <a:xfrm>
            <a:off x="613322" y="2042821"/>
            <a:ext cx="540000" cy="540000"/>
            <a:chOff x="1649267" y="2139702"/>
            <a:chExt cx="759798" cy="759798"/>
          </a:xfrm>
        </p:grpSpPr>
        <p:grpSp>
          <p:nvGrpSpPr>
            <p:cNvPr id="83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TextBox 14"/>
            <p:cNvSpPr>
              <a:spLocks noChangeArrowheads="1"/>
            </p:cNvSpPr>
            <p:nvPr/>
          </p:nvSpPr>
          <p:spPr bwMode="auto">
            <a:xfrm>
              <a:off x="1721274" y="2253169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02</a:t>
              </a:r>
              <a:endParaRPr lang="en-US" altLang="zh-CN" sz="14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334730" y="2009156"/>
            <a:ext cx="1342390" cy="261610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 lvl="0">
              <a:buClrTx/>
              <a:buSzTx/>
              <a:buFontTx/>
            </a:pPr>
            <a:r>
              <a:rPr lang="zh-CN" altLang="en-US" sz="1400" b="1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开发</a:t>
            </a:r>
            <a:r>
              <a:rPr lang="zh-CN" altLang="en-US" sz="1400" b="1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规范</a:t>
            </a:r>
            <a:endParaRPr lang="zh-CN" altLang="en-US" sz="1400" b="1" dirty="0">
              <a:latin typeface="字魂59号-创粗黑" panose="00000500000000000000" pitchFamily="2" charset="-122"/>
              <a:ea typeface="字魂59号-创粗黑" panose="00000500000000000000" pitchFamily="2" charset="-122"/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334730" y="2371120"/>
            <a:ext cx="7229128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针对应用开发的技术选型，形成开发规范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-混合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云平台建设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09600" y="1371600"/>
            <a:ext cx="904176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混合云平台建设完成对应用的统一管理、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DevOps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和应用监控告警的支持。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221740" y="3013710"/>
            <a:ext cx="254000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rPr>
              <a:t>统一管理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rPr>
              <a:t>混合云统一管理，所有功能统一入口，实现物理机/虚拟机/容器/公有云资源全面纳管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rPr>
              <a:t>。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4038600" y="2629535"/>
            <a:ext cx="12065" cy="27705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340225" y="2907665"/>
            <a:ext cx="254000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DevOps</a:t>
            </a:r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pitchFamily="2" charset="-122"/>
              </a:rPr>
              <a:t>支持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支持公司DevOps 全链路，从开发到需求管理，代码提交编译，构建打包，然后测试和部署，能够在同一平台上驱动从任何来源到任何目的地的持续软件交付。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7411720" y="2630170"/>
            <a:ext cx="12065" cy="27705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7675245" y="2908300"/>
            <a:ext cx="254000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监控、告警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9号-创粗黑" panose="00000500000000000000" pitchFamily="2" charset="-122"/>
              </a:rPr>
              <a:t>实现一体化的监控运维平台可以实现多个云平台上统一运维管理。随时掌握系统状况,即时告警生成日志大数据，极大可能降低业务掉线的风险和可能。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69433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梳理敏态的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953" y="844877"/>
            <a:ext cx="863346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稳态更专注于可预测性，流程形式稳定，其目标可靠可用，适用于需求明确的业务，不太适合上云；而敏态是创新性、探索性的业务，所以需要高扩展性和快速迭代，比较适合上云。实施过程中，首先将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对系统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从基础架构和应用架构上进行梳理，整理出高扩展性、快速迭代的敏态业务系统。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542725" y="2447999"/>
            <a:ext cx="5063258" cy="9325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态业务系统集中在O2O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总计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6320" y="2899868"/>
          <a:ext cx="3816424" cy="2664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/>
              </a:tblGrid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产险微信公众号优化项目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产险客户直通平台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富德</a:t>
                      </a:r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r>
                        <a:rPr lang="zh-CN" altLang="en-US" sz="1200" u="none" strike="noStrike" dirty="0">
                          <a:effectLst/>
                        </a:rPr>
                        <a:t>保</a:t>
                      </a:r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产险中介平台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支付网关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057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u="none" strike="noStrike" dirty="0">
                          <a:effectLst/>
                        </a:rPr>
                        <a:t>支付服务</a:t>
                      </a:r>
                      <a:endParaRPr lang="zh-CN" altLang="en-US" sz="1100" b="0" i="0" u="none" strike="noStrike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创富新动力平台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个代打印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非车产品工厂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理赔作业平台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4352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u="none" strike="noStrike" dirty="0">
                          <a:effectLst/>
                        </a:rPr>
                        <a:t>产险车险理赔自动化服务系统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71180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逐步切换系统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混合云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 flipV="1">
            <a:off x="1198880" y="4550410"/>
            <a:ext cx="9434195" cy="76200"/>
            <a:chOff x="1941" y="5667"/>
            <a:chExt cx="14857" cy="262"/>
          </a:xfrm>
        </p:grpSpPr>
        <p:sp>
          <p:nvSpPr>
            <p:cNvPr id="11" name="AutoShape 6"/>
            <p:cNvSpPr/>
            <p:nvPr/>
          </p:nvSpPr>
          <p:spPr bwMode="auto">
            <a:xfrm>
              <a:off x="14118" y="5667"/>
              <a:ext cx="2680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AutoShape 7"/>
            <p:cNvSpPr/>
            <p:nvPr/>
          </p:nvSpPr>
          <p:spPr bwMode="auto">
            <a:xfrm>
              <a:off x="11681" y="5667"/>
              <a:ext cx="2678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" name="AutoShape 8"/>
            <p:cNvSpPr/>
            <p:nvPr/>
          </p:nvSpPr>
          <p:spPr bwMode="auto">
            <a:xfrm>
              <a:off x="9254" y="5667"/>
              <a:ext cx="2680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AutoShape 9"/>
            <p:cNvSpPr/>
            <p:nvPr/>
          </p:nvSpPr>
          <p:spPr bwMode="auto">
            <a:xfrm>
              <a:off x="6837" y="5667"/>
              <a:ext cx="2680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0"/>
            <p:cNvSpPr/>
            <p:nvPr/>
          </p:nvSpPr>
          <p:spPr bwMode="auto">
            <a:xfrm>
              <a:off x="4411" y="5667"/>
              <a:ext cx="2678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1"/>
            <p:cNvSpPr/>
            <p:nvPr/>
          </p:nvSpPr>
          <p:spPr bwMode="auto">
            <a:xfrm>
              <a:off x="1941" y="5667"/>
              <a:ext cx="2680" cy="2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15"/>
          <p:cNvGrpSpPr/>
          <p:nvPr/>
        </p:nvGrpSpPr>
        <p:grpSpPr>
          <a:xfrm>
            <a:off x="1137285" y="4422775"/>
            <a:ext cx="377825" cy="377825"/>
            <a:chOff x="1170864" y="3493096"/>
            <a:chExt cx="377762" cy="377861"/>
          </a:xfrm>
          <a:solidFill>
            <a:srgbClr val="CE1817"/>
          </a:solidFill>
        </p:grpSpPr>
        <p:sp>
          <p:nvSpPr>
            <p:cNvPr id="18" name="AutoShape 13"/>
            <p:cNvSpPr/>
            <p:nvPr/>
          </p:nvSpPr>
          <p:spPr bwMode="auto">
            <a:xfrm>
              <a:off x="1170864" y="3493096"/>
              <a:ext cx="377762" cy="37786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AutoShape 14"/>
            <p:cNvSpPr/>
            <p:nvPr/>
          </p:nvSpPr>
          <p:spPr bwMode="auto">
            <a:xfrm>
              <a:off x="1278285" y="3600544"/>
              <a:ext cx="162921" cy="1629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0" name="Group 60"/>
          <p:cNvGrpSpPr/>
          <p:nvPr/>
        </p:nvGrpSpPr>
        <p:grpSpPr>
          <a:xfrm>
            <a:off x="9458448" y="4422775"/>
            <a:ext cx="377825" cy="377825"/>
            <a:chOff x="5783775" y="3493096"/>
            <a:chExt cx="377762" cy="377861"/>
          </a:xfrm>
        </p:grpSpPr>
        <p:sp>
          <p:nvSpPr>
            <p:cNvPr id="21" name="AutoShape 16"/>
            <p:cNvSpPr/>
            <p:nvPr/>
          </p:nvSpPr>
          <p:spPr bwMode="auto">
            <a:xfrm>
              <a:off x="5783775" y="3493096"/>
              <a:ext cx="377762" cy="37786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1D2643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2" name="AutoShape 17"/>
            <p:cNvSpPr/>
            <p:nvPr/>
          </p:nvSpPr>
          <p:spPr bwMode="auto">
            <a:xfrm>
              <a:off x="5891196" y="3600544"/>
              <a:ext cx="162921" cy="1629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3" name="Group 58"/>
          <p:cNvGrpSpPr/>
          <p:nvPr/>
        </p:nvGrpSpPr>
        <p:grpSpPr>
          <a:xfrm>
            <a:off x="3816913" y="4422775"/>
            <a:ext cx="377825" cy="377825"/>
            <a:chOff x="2715300" y="3493096"/>
            <a:chExt cx="377762" cy="377861"/>
          </a:xfrm>
          <a:solidFill>
            <a:srgbClr val="1D2643"/>
          </a:solidFill>
        </p:grpSpPr>
        <p:sp>
          <p:nvSpPr>
            <p:cNvPr id="24" name="AutoShape 19"/>
            <p:cNvSpPr/>
            <p:nvPr/>
          </p:nvSpPr>
          <p:spPr bwMode="auto">
            <a:xfrm>
              <a:off x="2715300" y="3493096"/>
              <a:ext cx="377762" cy="37786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AutoShape 20"/>
            <p:cNvSpPr/>
            <p:nvPr/>
          </p:nvSpPr>
          <p:spPr bwMode="auto">
            <a:xfrm>
              <a:off x="2822721" y="3600544"/>
              <a:ext cx="162921" cy="1629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6" name="Group 59"/>
          <p:cNvGrpSpPr/>
          <p:nvPr/>
        </p:nvGrpSpPr>
        <p:grpSpPr>
          <a:xfrm>
            <a:off x="6610530" y="4422775"/>
            <a:ext cx="376555" cy="377825"/>
            <a:chOff x="4209558" y="3493096"/>
            <a:chExt cx="376867" cy="377861"/>
          </a:xfrm>
        </p:grpSpPr>
        <p:sp>
          <p:nvSpPr>
            <p:cNvPr id="27" name="AutoShape 28"/>
            <p:cNvSpPr/>
            <p:nvPr/>
          </p:nvSpPr>
          <p:spPr bwMode="auto">
            <a:xfrm>
              <a:off x="4209558" y="3493096"/>
              <a:ext cx="376867" cy="37786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CE1817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4316083" y="3600544"/>
              <a:ext cx="163817" cy="1629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noFill/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9" name="AutoShape 54"/>
          <p:cNvSpPr/>
          <p:nvPr/>
        </p:nvSpPr>
        <p:spPr bwMode="auto">
          <a:xfrm rot="21599989">
            <a:off x="1185545" y="4238713"/>
            <a:ext cx="281305" cy="187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CE1817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457200">
              <a:defRPr/>
            </a:pPr>
            <a:endParaRPr lang="es-ES" sz="306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0" name="AutoShape 59"/>
          <p:cNvSpPr/>
          <p:nvPr/>
        </p:nvSpPr>
        <p:spPr bwMode="auto">
          <a:xfrm rot="5400000">
            <a:off x="10492105" y="4471952"/>
            <a:ext cx="281940" cy="187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457200">
              <a:defRPr/>
            </a:pPr>
            <a:endParaRPr lang="es-ES" sz="306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TextBox 7"/>
          <p:cNvSpPr txBox="1"/>
          <p:nvPr/>
        </p:nvSpPr>
        <p:spPr>
          <a:xfrm>
            <a:off x="239491" y="2782004"/>
            <a:ext cx="2160000" cy="12496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迁移计划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提前制定应用迁移计划，提前准备相应基础环境和配置。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2991475" y="2808039"/>
            <a:ext cx="2160000" cy="12526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POC测试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13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在公有云上进行POC测试，验证验证系统的承载能力和性能变化</a:t>
            </a:r>
            <a:endParaRPr lang="zh-CN" altLang="en-US" sz="1400" spc="1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TextBox 55"/>
          <p:cNvSpPr txBox="1"/>
          <p:nvPr/>
        </p:nvSpPr>
        <p:spPr>
          <a:xfrm>
            <a:off x="8527828" y="2808039"/>
            <a:ext cx="2160000" cy="12526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监控和审计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针对应用监控、日志和操作审计方面，做好相应配置</a:t>
            </a:r>
            <a:endParaRPr lang="zh-CN" altLang="en-US" sz="1400" spc="1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5717741" y="2808039"/>
            <a:ext cx="2160000" cy="12496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应用迁移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13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按照应用管理规范对应用进行迁移和部署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>
              <a:lnSpc>
                <a:spcPct val="130000"/>
              </a:lnSpc>
            </a:pPr>
            <a:endParaRPr lang="zh-CN" altLang="en-US" sz="1400" spc="1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AutoShape 60"/>
          <p:cNvSpPr/>
          <p:nvPr/>
        </p:nvSpPr>
        <p:spPr bwMode="auto">
          <a:xfrm rot="10800011" flipV="1">
            <a:off x="3864538" y="4262400"/>
            <a:ext cx="281940" cy="187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1D2643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457200">
              <a:defRPr/>
            </a:pPr>
            <a:endParaRPr lang="es-ES" sz="306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1" name="AutoShape 54"/>
          <p:cNvSpPr/>
          <p:nvPr/>
        </p:nvSpPr>
        <p:spPr bwMode="auto">
          <a:xfrm rot="21599989">
            <a:off x="6663244" y="4238713"/>
            <a:ext cx="281305" cy="187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CE1817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457200">
              <a:defRPr/>
            </a:pPr>
            <a:endParaRPr lang="es-ES" sz="306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2" name="AutoShape 59"/>
          <p:cNvSpPr/>
          <p:nvPr/>
        </p:nvSpPr>
        <p:spPr bwMode="auto">
          <a:xfrm rot="10800011" flipV="1">
            <a:off x="9506708" y="4262400"/>
            <a:ext cx="281940" cy="187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1D2643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457200">
              <a:defRPr/>
            </a:pPr>
            <a:endParaRPr lang="es-ES" sz="3065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50825" y="1371600"/>
            <a:ext cx="103822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计划将敏态业务系统，逐步迁移到混合云部署进行管理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，按照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如下四个步骤逐步实施：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110" y="935990"/>
            <a:ext cx="10163175" cy="810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t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在运用公有云的多种安全工具的同时，还会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定期对部署在云上面的所有应用进行安全评估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，及时地发现安全漏洞，及时的修复，实现应用层级的安全，严格按照等保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的规范执行，符合监管要求。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11" name="组合 16"/>
          <p:cNvGrpSpPr/>
          <p:nvPr/>
        </p:nvGrpSpPr>
        <p:grpSpPr>
          <a:xfrm>
            <a:off x="1252255" y="2054378"/>
            <a:ext cx="4769038" cy="759798"/>
            <a:chOff x="1649267" y="2139702"/>
            <a:chExt cx="4769038" cy="759798"/>
          </a:xfrm>
        </p:grpSpPr>
        <p:grpSp>
          <p:nvGrpSpPr>
            <p:cNvPr id="12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14"/>
            <p:cNvSpPr>
              <a:spLocks noChangeArrowheads="1"/>
            </p:cNvSpPr>
            <p:nvPr/>
          </p:nvSpPr>
          <p:spPr bwMode="auto">
            <a:xfrm>
              <a:off x="1721274" y="2253169"/>
              <a:ext cx="6270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01</a:t>
              </a:r>
              <a:endParaRPr lang="en-US" altLang="zh-CN" sz="28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649392" y="2268607"/>
              <a:ext cx="3768913" cy="353060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数据传输安全</a:t>
              </a:r>
              <a:endPara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252345" y="2666365"/>
            <a:ext cx="7754620" cy="9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混合云场景下的互联互通同时要保证网络质量稳定，避免数据在传输过程中被窃取。通过与云厂商建立专线，数据传输过程中进行加密，防止数据被篡改、窃听或者伪造，从而保障了用户的数据安全。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26"/>
          <p:cNvGrpSpPr/>
          <p:nvPr/>
        </p:nvGrpSpPr>
        <p:grpSpPr>
          <a:xfrm>
            <a:off x="1180753" y="3996511"/>
            <a:ext cx="759798" cy="759798"/>
            <a:chOff x="1649267" y="2139702"/>
            <a:chExt cx="759798" cy="759798"/>
          </a:xfrm>
        </p:grpSpPr>
        <p:grpSp>
          <p:nvGrpSpPr>
            <p:cNvPr id="19" name="组合 27"/>
            <p:cNvGrpSpPr/>
            <p:nvPr/>
          </p:nvGrpSpPr>
          <p:grpSpPr>
            <a:xfrm>
              <a:off x="1649267" y="2139702"/>
              <a:ext cx="759798" cy="75979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4"/>
            <p:cNvSpPr>
              <a:spLocks noChangeArrowheads="1"/>
            </p:cNvSpPr>
            <p:nvPr/>
          </p:nvSpPr>
          <p:spPr bwMode="auto">
            <a:xfrm>
              <a:off x="1721274" y="2253169"/>
              <a:ext cx="6270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6C52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charset="-122"/>
                </a:rPr>
                <a:t>02</a:t>
              </a:r>
              <a:endParaRPr lang="en-US" altLang="zh-CN" sz="2800" b="1" dirty="0">
                <a:solidFill>
                  <a:srgbClr val="6C52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52345" y="4187825"/>
            <a:ext cx="4634865" cy="353060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数据和应用安全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52345" y="4756785"/>
            <a:ext cx="7754620" cy="1198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为保护公司敏感数据，公有云只部署不涉敏应用，数据库依旧存放在公司机房，以保障数据安全。并在检测到完整性被破坏时采取必要的恢复措施； 使用安全接口和权限控制等手段对数据访问权限进行管理，从而避免敏感数据的泄露。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项目范畴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项目建设方式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white">
          <a:xfrm>
            <a:off x="937386" y="1962521"/>
            <a:ext cx="8675918" cy="279704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555625" indent="-555625">
              <a:lnSpc>
                <a:spcPct val="150000"/>
              </a:lnSpc>
              <a:buFontTx/>
              <a:buAutoNum type="alphaL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采用自主研发建设方式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5625" indent="-555625">
              <a:lnSpc>
                <a:spcPct val="150000"/>
              </a:lnSpc>
              <a:buFontTx/>
              <a:buAutoNum type="alphaLcPeriod"/>
            </a:pPr>
            <a:endParaRPr lang="en-US" altLang="zh-CN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5625" indent="-555625">
              <a:lnSpc>
                <a:spcPct val="150000"/>
              </a:lnSpc>
              <a:buFontTx/>
              <a:buAutoNum type="alphaL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在内部开发人力不足的情况下，考虑引进外部人力参与部分模块的编码，内部人力负责架构设计、项目管理、分析设计及重要模块的编码，确保项目的验收质量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81252" y="882633"/>
            <a:ext cx="1835726" cy="1835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6" name="椭圆 5"/>
          <p:cNvSpPr/>
          <p:nvPr/>
        </p:nvSpPr>
        <p:spPr>
          <a:xfrm>
            <a:off x="8652690" y="954071"/>
            <a:ext cx="1680133" cy="1680133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7" name="KSO_Shape"/>
          <p:cNvSpPr/>
          <p:nvPr/>
        </p:nvSpPr>
        <p:spPr bwMode="auto">
          <a:xfrm>
            <a:off x="8938442" y="1239823"/>
            <a:ext cx="1043556" cy="1033122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295275" y="0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项目资源投入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7879412" y="899567"/>
            <a:ext cx="944563" cy="4683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41"/>
          <p:cNvSpPr>
            <a:spLocks noChangeArrowheads="1"/>
          </p:cNvSpPr>
          <p:nvPr/>
        </p:nvSpPr>
        <p:spPr bwMode="auto">
          <a:xfrm>
            <a:off x="9022420" y="899566"/>
            <a:ext cx="1000125" cy="4683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缺口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96280" y="811195"/>
            <a:ext cx="640329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165032" y="939251"/>
            <a:ext cx="785813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151972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09228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4866492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5712953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32"/>
          <p:cNvSpPr>
            <a:spLocks noChangeArrowheads="1"/>
          </p:cNvSpPr>
          <p:nvPr/>
        </p:nvSpPr>
        <p:spPr bwMode="auto">
          <a:xfrm>
            <a:off x="5888106" y="3599493"/>
            <a:ext cx="834056" cy="8844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6580996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32"/>
          <p:cNvSpPr>
            <a:spLocks noChangeArrowheads="1"/>
          </p:cNvSpPr>
          <p:nvPr/>
        </p:nvSpPr>
        <p:spPr bwMode="auto">
          <a:xfrm>
            <a:off x="6680195" y="3599492"/>
            <a:ext cx="899216" cy="88447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7438260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2"/>
          <p:cNvSpPr>
            <a:spLocks noChangeArrowheads="1"/>
          </p:cNvSpPr>
          <p:nvPr/>
        </p:nvSpPr>
        <p:spPr bwMode="auto">
          <a:xfrm>
            <a:off x="7544291" y="3599492"/>
            <a:ext cx="888678" cy="884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8295508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32"/>
          <p:cNvSpPr>
            <a:spLocks noChangeArrowheads="1"/>
          </p:cNvSpPr>
          <p:nvPr/>
        </p:nvSpPr>
        <p:spPr bwMode="auto">
          <a:xfrm>
            <a:off x="8408387" y="3599492"/>
            <a:ext cx="885536" cy="884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9152764" y="462798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32"/>
          <p:cNvSpPr>
            <a:spLocks noChangeArrowheads="1"/>
          </p:cNvSpPr>
          <p:nvPr/>
        </p:nvSpPr>
        <p:spPr bwMode="auto">
          <a:xfrm>
            <a:off x="9293922" y="3599492"/>
            <a:ext cx="857256" cy="88447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9258732" y="2851171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8408386" y="2859101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4087906" y="2859101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TextBox 28"/>
          <p:cNvSpPr txBox="1">
            <a:spLocks noChangeArrowheads="1"/>
          </p:cNvSpPr>
          <p:nvPr/>
        </p:nvSpPr>
        <p:spPr bwMode="auto">
          <a:xfrm>
            <a:off x="3295818" y="2859101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TextBox 28"/>
          <p:cNvSpPr txBox="1">
            <a:spLocks noChangeArrowheads="1"/>
          </p:cNvSpPr>
          <p:nvPr/>
        </p:nvSpPr>
        <p:spPr bwMode="auto">
          <a:xfrm>
            <a:off x="6680194" y="2860872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TextBox 28"/>
          <p:cNvSpPr txBox="1">
            <a:spLocks noChangeArrowheads="1"/>
          </p:cNvSpPr>
          <p:nvPr/>
        </p:nvSpPr>
        <p:spPr bwMode="auto">
          <a:xfrm>
            <a:off x="4952002" y="2859101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TextBox 28"/>
          <p:cNvSpPr txBox="1">
            <a:spLocks noChangeArrowheads="1"/>
          </p:cNvSpPr>
          <p:nvPr/>
        </p:nvSpPr>
        <p:spPr bwMode="auto">
          <a:xfrm>
            <a:off x="5816098" y="2860872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7544290" y="2860872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矩形 32"/>
          <p:cNvSpPr>
            <a:spLocks noChangeArrowheads="1"/>
          </p:cNvSpPr>
          <p:nvPr/>
        </p:nvSpPr>
        <p:spPr bwMode="auto">
          <a:xfrm>
            <a:off x="3306704" y="3600127"/>
            <a:ext cx="925218" cy="8838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2"/>
          <p:cNvSpPr>
            <a:spLocks noChangeArrowheads="1"/>
          </p:cNvSpPr>
          <p:nvPr/>
        </p:nvSpPr>
        <p:spPr bwMode="auto">
          <a:xfrm>
            <a:off x="4159913" y="3600127"/>
            <a:ext cx="864257" cy="88320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32"/>
          <p:cNvSpPr>
            <a:spLocks noChangeArrowheads="1"/>
          </p:cNvSpPr>
          <p:nvPr/>
        </p:nvSpPr>
        <p:spPr bwMode="auto">
          <a:xfrm>
            <a:off x="5020995" y="3599493"/>
            <a:ext cx="867111" cy="88320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601864" y="462005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1459120" y="4620056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"/>
          <p:cNvSpPr txBox="1">
            <a:spLocks noChangeArrowheads="1"/>
          </p:cNvSpPr>
          <p:nvPr/>
        </p:nvSpPr>
        <p:spPr bwMode="auto">
          <a:xfrm>
            <a:off x="2316384" y="4611091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28"/>
          <p:cNvSpPr txBox="1">
            <a:spLocks noChangeArrowheads="1"/>
          </p:cNvSpPr>
          <p:nvPr/>
        </p:nvSpPr>
        <p:spPr bwMode="auto">
          <a:xfrm>
            <a:off x="1537798" y="2851171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TextBox 28"/>
          <p:cNvSpPr txBox="1">
            <a:spLocks noChangeArrowheads="1"/>
          </p:cNvSpPr>
          <p:nvPr/>
        </p:nvSpPr>
        <p:spPr bwMode="auto">
          <a:xfrm>
            <a:off x="745710" y="2851171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TextBox 28"/>
          <p:cNvSpPr txBox="1">
            <a:spLocks noChangeArrowheads="1"/>
          </p:cNvSpPr>
          <p:nvPr/>
        </p:nvSpPr>
        <p:spPr bwMode="auto">
          <a:xfrm>
            <a:off x="2401894" y="2851171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0" name="矩形 32"/>
          <p:cNvSpPr>
            <a:spLocks noChangeArrowheads="1"/>
          </p:cNvSpPr>
          <p:nvPr/>
        </p:nvSpPr>
        <p:spPr bwMode="auto">
          <a:xfrm>
            <a:off x="756596" y="3592197"/>
            <a:ext cx="925218" cy="8838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32"/>
          <p:cNvSpPr>
            <a:spLocks noChangeArrowheads="1"/>
          </p:cNvSpPr>
          <p:nvPr/>
        </p:nvSpPr>
        <p:spPr bwMode="auto">
          <a:xfrm>
            <a:off x="1609805" y="3592197"/>
            <a:ext cx="864257" cy="88320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32"/>
          <p:cNvSpPr>
            <a:spLocks noChangeArrowheads="1"/>
          </p:cNvSpPr>
          <p:nvPr/>
        </p:nvSpPr>
        <p:spPr bwMode="auto">
          <a:xfrm>
            <a:off x="2470887" y="3592198"/>
            <a:ext cx="867111" cy="88257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32"/>
          <p:cNvSpPr>
            <a:spLocks noChangeArrowheads="1"/>
          </p:cNvSpPr>
          <p:nvPr/>
        </p:nvSpPr>
        <p:spPr bwMode="auto">
          <a:xfrm>
            <a:off x="10151178" y="3600127"/>
            <a:ext cx="857256" cy="88447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10151178" y="2833884"/>
            <a:ext cx="936104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合计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人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9918811" y="4642240"/>
            <a:ext cx="12144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295275" y="0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项目资源投入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0262" y="1670731"/>
          <a:ext cx="7200900" cy="239903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</a:tblGrid>
              <a:tr h="3873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内部人力（人月）</a:t>
                      </a:r>
                      <a:endParaRPr lang="zh-CN" sz="16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缺口人力（人月）</a:t>
                      </a:r>
                      <a:endParaRPr lang="zh-CN" sz="16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人力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</a:t>
                      </a:r>
                      <a:r>
                        <a:rPr lang="zh-CN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 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 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 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</a:rPr>
                        <a:t>0</a:t>
                      </a:r>
                      <a:endParaRPr lang="zh-CN" sz="1600" dirty="0">
                        <a:solidFill>
                          <a:schemeClr val="tx1"/>
                        </a:solidFill>
                        <a:latin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项目管理 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endParaRPr lang="zh-CN" sz="16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</a:rPr>
                        <a:t>0</a:t>
                      </a:r>
                      <a:endParaRPr lang="zh-CN" sz="1600" dirty="0">
                        <a:solidFill>
                          <a:schemeClr val="tx1"/>
                        </a:solidFill>
                        <a:latin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总投入人力 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508000" y="811195"/>
            <a:ext cx="65008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人力资源评估汇总：</a:t>
            </a:r>
            <a:endParaRPr lang="zh-CN" altLang="en-US" dirty="0"/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937386" y="4597409"/>
            <a:ext cx="900747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5475" indent="-6254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人力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</a:t>
            </a:r>
            <a:r>
              <a:rPr lang="en-US" altLang="zh-CN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63.6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万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1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5.3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万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人月）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295275" y="0"/>
            <a:ext cx="807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项目组织与计划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成员结构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204417" y="1116949"/>
            <a:ext cx="1439863" cy="375420"/>
          </a:xfrm>
          <a:prstGeom prst="rect">
            <a:avLst/>
          </a:prstGeom>
          <a:solidFill>
            <a:srgbClr val="C0000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CC3300"/>
              </a:buClr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技术实施组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79270" y="2688705"/>
            <a:ext cx="2324100" cy="700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IT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技术实施成员：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唐奇华、刘志伟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7039" y="3672135"/>
            <a:ext cx="302433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IT</a:t>
            </a:r>
            <a:r>
              <a:rPr lang="zh-CN" altLang="zh-CN" sz="1800" dirty="0" smtClean="0">
                <a:latin typeface="微软雅黑" panose="020B0503020204020204" pitchFamily="34" charset="-122"/>
              </a:rPr>
              <a:t>项目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测试成员：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张</a:t>
            </a:r>
            <a:r>
              <a:rPr lang="zh-CN" altLang="en-US" sz="1800" smtClean="0">
                <a:latin typeface="仿宋" panose="02010609060101010101" pitchFamily="49" charset="-122"/>
                <a:ea typeface="仿宋" panose="02010609060101010101" pitchFamily="49" charset="-122"/>
              </a:rPr>
              <a:t>瑜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7040" y="4464223"/>
            <a:ext cx="263921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IT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技术运维成员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邓大钧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214" y="1774659"/>
            <a:ext cx="4176464" cy="7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微软雅黑" panose="020B0503020204020204" pitchFamily="34" charset="-122"/>
              </a:rPr>
              <a:t>IT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技术实施负责人：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唐奇华、刘志伟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93515" y="1116949"/>
            <a:ext cx="1439863" cy="375420"/>
          </a:xfrm>
          <a:prstGeom prst="rect">
            <a:avLst/>
          </a:prstGeom>
          <a:solidFill>
            <a:srgbClr val="C0000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CC3300"/>
              </a:buClr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业务需求组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8368" y="2688705"/>
            <a:ext cx="2240280" cy="103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微软雅黑" panose="020B0503020204020204" pitchFamily="34" charset="-122"/>
              </a:rPr>
              <a:t>业务需求成员：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唐奇华、刘志伟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spcBef>
                <a:spcPct val="20000"/>
              </a:spcBef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312" y="1774659"/>
            <a:ext cx="4176464" cy="7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微软雅黑" panose="020B0503020204020204" pitchFamily="34" charset="-122"/>
              </a:rPr>
              <a:t>业务需求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负责人：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唐奇华、刘志伟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矩形 4"/>
          <p:cNvSpPr>
            <a:spLocks noChangeArrowheads="1"/>
          </p:cNvSpPr>
          <p:nvPr/>
        </p:nvSpPr>
        <p:spPr bwMode="auto">
          <a:xfrm>
            <a:off x="295275" y="0"/>
            <a:ext cx="807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1"/>
          <p:cNvSpPr>
            <a:spLocks noChangeArrowheads="1"/>
          </p:cNvSpPr>
          <p:nvPr/>
        </p:nvSpPr>
        <p:spPr bwMode="gray">
          <a:xfrm>
            <a:off x="622300" y="1196975"/>
            <a:ext cx="33845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 eaLnBrk="0" hangingPunct="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50000"/>
                </a:solidFill>
              </a:rPr>
              <a:t>IT</a:t>
            </a:r>
            <a:r>
              <a:rPr lang="zh-CN" altLang="en-US" sz="2000" dirty="0" smtClean="0">
                <a:solidFill>
                  <a:srgbClr val="050000"/>
                </a:solidFill>
              </a:rPr>
              <a:t>技术实施负责人职责</a:t>
            </a:r>
            <a:endParaRPr lang="zh-CN" altLang="en-US" sz="2000" dirty="0">
              <a:solidFill>
                <a:srgbClr val="05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7563" y="1628776"/>
            <a:ext cx="8229600" cy="21113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拟订立项报告、项目计划、预算内请并提交审批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组织系统程序开发和内部测试</a:t>
            </a:r>
            <a:endParaRPr lang="zh-CN" altLang="en-US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按照项目管理规范执行项目开发活动，产出分析设计、测试相关文档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 eaLnBrk="0" hangingPunct="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提交项目工作产品并通过上线评审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拟订新系统数据模型和系统架构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Tx/>
              <a:buChar char="•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配合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业务需求组拟订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混合云操作手册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矩形 4"/>
          <p:cNvSpPr>
            <a:spLocks noChangeArrowheads="1"/>
          </p:cNvSpPr>
          <p:nvPr/>
        </p:nvSpPr>
        <p:spPr bwMode="auto">
          <a:xfrm>
            <a:off x="295275" y="0"/>
            <a:ext cx="807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项目组织与计划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里程碑计划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5275" y="760738"/>
            <a:ext cx="9217024" cy="507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完成华为云功能验证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完成华为云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完成应用迁移计划制定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完成混合云平台搭建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完成需要迁移的应用梳理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完成制定应用迁移管理规范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完成应用迁移和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T+12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2344" y="6100662"/>
            <a:ext cx="8024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spcBef>
                <a:spcPct val="50000"/>
              </a:spcBef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为用户正式提交需求时间，以需求文档提交到需求管理平台的时间为准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矩形 4"/>
          <p:cNvSpPr>
            <a:spLocks noChangeArrowheads="1"/>
          </p:cNvSpPr>
          <p:nvPr/>
        </p:nvSpPr>
        <p:spPr bwMode="auto">
          <a:xfrm>
            <a:off x="295275" y="0"/>
            <a:ext cx="807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项目组织与计划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详细计划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2264" y="6048399"/>
            <a:ext cx="8024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13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为用户正式提交需求时间，以需求文档提交到需求管理平台的时间为准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14680" y="1079847"/>
          <a:ext cx="9969500" cy="3906520"/>
        </p:xfrm>
        <a:graphic>
          <a:graphicData uri="http://schemas.openxmlformats.org/drawingml/2006/table">
            <a:tbl>
              <a:tblPr/>
              <a:tblGrid>
                <a:gridCol w="1113155"/>
                <a:gridCol w="4227195"/>
                <a:gridCol w="2336800"/>
                <a:gridCol w="2292350"/>
              </a:tblGrid>
              <a:tr h="47434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项目阶段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工作任务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3591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分析设计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需求</a:t>
                      </a:r>
                      <a:r>
                        <a:rPr lang="zh-CN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分析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T+1.5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网络安全分析</a:t>
                      </a:r>
                      <a:endParaRPr kumimoji="0" 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T+1.5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混合云架构分析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T+1.5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开发编码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对接公有云模块开发编码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T+6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05">
                <a:tc vMerge="1"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混合云管理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模块开发编码</a:t>
                      </a:r>
                      <a:endParaRPr lang="zh-CN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用户测试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用户测试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T+12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 vMerge="1"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用户测试问题修复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T+6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T+12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上线推广试运营阶段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上线试运营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T+6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T+12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05">
                <a:tc vMerge="1"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系统试运营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问题修复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T+6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T+12</a:t>
                      </a: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月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53" marR="6953" marT="6952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33415" y="3459827"/>
          <a:ext cx="6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582285" imgH="3239770" progId="PowerPoint.Slide.12">
                  <p:embed/>
                </p:oleObj>
              </mc:Choice>
              <mc:Fallback>
                <p:oleObj name="" r:id="rId3" imgW="5582285" imgH="3239770" progId="PowerPoint.Slide.12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3415" y="3459827"/>
                        <a:ext cx="635" cy="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60415" y="3586827"/>
          <a:ext cx="6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5" imgW="5582285" imgH="3239770" progId="PowerPoint.Slide.12">
                  <p:embed/>
                </p:oleObj>
              </mc:Choice>
              <mc:Fallback>
                <p:oleObj name="" r:id="rId5" imgW="5582285" imgH="3239770" progId="PowerPoint.Slide.12">
                  <p:embed/>
                  <p:pic>
                    <p:nvPicPr>
                      <p:cNvPr id="0" name="图片 10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0415" y="3586827"/>
                        <a:ext cx="635" cy="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矩形 4"/>
          <p:cNvSpPr>
            <a:spLocks noChangeArrowheads="1"/>
          </p:cNvSpPr>
          <p:nvPr/>
        </p:nvSpPr>
        <p:spPr bwMode="auto">
          <a:xfrm>
            <a:off x="295275" y="0"/>
            <a:ext cx="80724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风险评估</a:t>
            </a:r>
            <a:endParaRPr lang="zh-CN" altLang="en-US" sz="3600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7942" y="791964"/>
          <a:ext cx="10710763" cy="5234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800"/>
                <a:gridCol w="1485270"/>
                <a:gridCol w="1390104"/>
                <a:gridCol w="575075"/>
                <a:gridCol w="503188"/>
                <a:gridCol w="718846"/>
                <a:gridCol w="862612"/>
                <a:gridCol w="2084644"/>
                <a:gridCol w="862612"/>
                <a:gridCol w="862612"/>
              </a:tblGrid>
              <a:tr h="10233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风险类别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风险描述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发生可能性</a:t>
                      </a:r>
                      <a:r>
                        <a:rPr lang="en-US" altLang="zh-C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P) </a:t>
                      </a:r>
                      <a:endParaRPr lang="en-US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影响程度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风险等级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风险管理策略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风险应对措施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风险应急措施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风险状态 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1255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项目需求风险评估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用户需求不够明确，不能详细的列明所需实现的功能，或者用户需求不能及时提交</a:t>
                      </a:r>
                      <a:endParaRPr lang="zh-CN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(50%&lt;=</a:t>
                      </a: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P&lt;70%) </a:t>
                      </a:r>
                      <a:endParaRPr kumimoji="0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唐奇华、刘志伟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接受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加强与用户沟通，明确需求，避免需求不明确或提交延迟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双方沟通调整上线时间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还未发生 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</a:tr>
              <a:tr h="168495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测试不完整性风险评估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用户测试阶段问题多，同时用户测试积极性不高，可能导致问题未被发现而遗留至生产环境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(30%&lt;=</a:t>
                      </a: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P&lt;70%) </a:t>
                      </a:r>
                      <a:endParaRPr kumimoji="0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唐奇华、</a:t>
                      </a:r>
                      <a:r>
                        <a:rPr lang="zh-CN" altLang="en-US" sz="11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刘志伟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接受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制定完善的测试计划，每天对测试问题进行梳理并和用户保持沟通，确保当天测试问题当天解决或给出解决方案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双方沟通调整上线时间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还未发生 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</a:tr>
              <a:tr h="14003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人员流动风险评估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存在项目组成员变动最终影响项目进度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(30%&lt;=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P&lt;70%) </a:t>
                      </a:r>
                      <a:endParaRPr kumimoji="0" lang="en-US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 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</a:t>
                      </a: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唐奇华、</a:t>
                      </a:r>
                      <a:r>
                        <a:rPr lang="zh-CN" altLang="en-US" sz="11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刘志伟</a:t>
                      </a:r>
                      <a:endParaRPr kumimoji="0" lang="zh-CN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减缓 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做好工作备份计划，个别人员离开其他人员快速填补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双方沟通调整工作计划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还未发生 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045" marR="5045" marT="50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矩形 4"/>
          <p:cNvSpPr>
            <a:spLocks noChangeArrowheads="1"/>
          </p:cNvSpPr>
          <p:nvPr/>
        </p:nvSpPr>
        <p:spPr bwMode="auto">
          <a:xfrm>
            <a:off x="295275" y="0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 </a:t>
            </a:r>
            <a:endParaRPr lang="zh-CN" altLang="en-US"/>
          </a:p>
        </p:txBody>
      </p:sp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3564688" y="2462448"/>
            <a:ext cx="34782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904" tIns="50452" rIns="100904" bIns="50452">
            <a:spAutoFit/>
          </a:bodyPr>
          <a:lstStyle/>
          <a:p>
            <a:pPr algn="ctr">
              <a:spcAft>
                <a:spcPts val="665"/>
              </a:spcAft>
            </a:pPr>
            <a:r>
              <a:rPr lang="zh-CN" altLang="en-US" sz="7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谢     谢</a:t>
            </a:r>
            <a:endParaRPr lang="en-US" altLang="zh-CN" sz="7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107950" y="9525"/>
            <a:ext cx="4217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项目概述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107950" y="9525"/>
            <a:ext cx="4217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项目概述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428010" y="1175353"/>
            <a:ext cx="435846" cy="571376"/>
            <a:chOff x="1361820" y="1511782"/>
            <a:chExt cx="699556" cy="871300"/>
          </a:xfrm>
        </p:grpSpPr>
        <p:grpSp>
          <p:nvGrpSpPr>
            <p:cNvPr id="8" name="组合 31"/>
            <p:cNvGrpSpPr/>
            <p:nvPr/>
          </p:nvGrpSpPr>
          <p:grpSpPr>
            <a:xfrm>
              <a:off x="1377302" y="1511782"/>
              <a:ext cx="684078" cy="871300"/>
              <a:chOff x="1438409" y="1312852"/>
              <a:chExt cx="479121" cy="610250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1403647" y="1347614"/>
                <a:ext cx="504056" cy="434531"/>
              </a:xfrm>
              <a:prstGeom prst="triangle">
                <a:avLst/>
              </a:prstGeom>
              <a:solidFill>
                <a:srgbClr val="CCD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1448237" y="1453808"/>
                <a:ext cx="504056" cy="434531"/>
              </a:xfrm>
              <a:prstGeom prst="triangle">
                <a:avLst/>
              </a:prstGeom>
              <a:solidFill>
                <a:srgbClr val="AB5D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23"/>
            <p:cNvSpPr txBox="1"/>
            <p:nvPr/>
          </p:nvSpPr>
          <p:spPr>
            <a:xfrm>
              <a:off x="1361820" y="1756667"/>
              <a:ext cx="530401" cy="4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029977" y="882633"/>
            <a:ext cx="912291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6858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众多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国家</a:t>
            </a:r>
            <a:r>
              <a:rPr lang="zh-CN" altLang="en-US" sz="1600" dirty="0"/>
              <a:t>政策推动保险行业云计算的发展和建设。国务院于 </a:t>
            </a:r>
            <a:r>
              <a:rPr lang="en-US" altLang="zh-CN" sz="1600" dirty="0"/>
              <a:t>2015 </a:t>
            </a:r>
            <a:r>
              <a:rPr lang="zh-CN" altLang="en-US" sz="1600" dirty="0"/>
              <a:t>年发布的</a:t>
            </a:r>
            <a:r>
              <a:rPr lang="en-US" altLang="zh-CN" sz="1600" dirty="0"/>
              <a:t>《</a:t>
            </a:r>
            <a:r>
              <a:rPr lang="zh-CN" altLang="en-US" sz="1600" dirty="0"/>
              <a:t>关于积 极推进“互联网</a:t>
            </a:r>
            <a:r>
              <a:rPr lang="en-US" altLang="zh-CN" sz="1600" dirty="0"/>
              <a:t>+”</a:t>
            </a:r>
            <a:r>
              <a:rPr lang="zh-CN" altLang="en-US" sz="1600" dirty="0"/>
              <a:t>行动的指导意见</a:t>
            </a:r>
            <a:r>
              <a:rPr lang="en-US" altLang="zh-CN" sz="1600" dirty="0"/>
              <a:t>》</a:t>
            </a:r>
            <a:r>
              <a:rPr lang="zh-CN" altLang="en-US" sz="1600" dirty="0"/>
              <a:t>明确指出了“互联网</a:t>
            </a:r>
            <a:r>
              <a:rPr lang="en-US" altLang="zh-CN" sz="1600" dirty="0"/>
              <a:t>+”</a:t>
            </a:r>
            <a:r>
              <a:rPr lang="zh-CN" altLang="en-US" sz="1600" dirty="0"/>
              <a:t>行动的指导意见，积极</a:t>
            </a:r>
            <a:r>
              <a:rPr lang="zh-CN" altLang="en-US" sz="1600" dirty="0" smtClean="0"/>
              <a:t>鼓励各金融</a:t>
            </a:r>
            <a:r>
              <a:rPr lang="zh-CN" altLang="en-US" sz="1600" dirty="0"/>
              <a:t>机构利用云计算等技术手段，加快金融产品的服务</a:t>
            </a:r>
            <a:r>
              <a:rPr lang="zh-CN" altLang="en-US" sz="1600" dirty="0" smtClean="0"/>
              <a:t>创新。中国人民银行</a:t>
            </a:r>
            <a:r>
              <a:rPr lang="zh-CN" altLang="en-US" sz="1600" dirty="0"/>
              <a:t>发布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《</a:t>
            </a:r>
            <a:r>
              <a:rPr lang="zh-CN" altLang="en-US" sz="1600" dirty="0"/>
              <a:t>金融科技（</a:t>
            </a:r>
            <a:r>
              <a:rPr lang="en-US" altLang="zh-CN" sz="1600" dirty="0" err="1"/>
              <a:t>FinTech</a:t>
            </a:r>
            <a:r>
              <a:rPr lang="zh-CN" altLang="en-US" sz="1600" dirty="0"/>
              <a:t>）发展规划（</a:t>
            </a:r>
            <a:r>
              <a:rPr lang="en-US" altLang="zh-CN" sz="1600" dirty="0"/>
              <a:t>2019-2021 </a:t>
            </a:r>
            <a:r>
              <a:rPr lang="zh-CN" altLang="en-US" sz="1600" dirty="0"/>
              <a:t>年</a:t>
            </a:r>
            <a:r>
              <a:rPr lang="en-US" altLang="zh-CN" sz="1600" dirty="0"/>
              <a:t>》</a:t>
            </a:r>
            <a:r>
              <a:rPr lang="zh-CN" altLang="en-US" sz="1600" dirty="0"/>
              <a:t>也强调了在新一轮科技革命和产业变 革的背景下，金融科技蓬勃发展，云计算等信息技术与金融业务深度融合，为金融发展 提供的创新活力的重要性。中国银行保险监督管理委员会和中国人民银行联合发布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《</a:t>
            </a:r>
            <a:r>
              <a:rPr lang="en-US" altLang="zh-CN" sz="1600" dirty="0"/>
              <a:t>2019 </a:t>
            </a:r>
            <a:r>
              <a:rPr lang="zh-CN" altLang="en-US" sz="1600" dirty="0"/>
              <a:t>年中国普惠金融发展报告</a:t>
            </a:r>
            <a:r>
              <a:rPr lang="en-US" altLang="zh-CN" sz="1600" dirty="0"/>
              <a:t>》</a:t>
            </a:r>
            <a:r>
              <a:rPr lang="zh-CN" altLang="en-US" sz="1600" dirty="0"/>
              <a:t>也明确指出了要积极引导企业借助云计算等现代信息 技术手段提高服务质量，降低运营成本，创新惠普金融技术和产品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6858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宋体" panose="02010600030101010101" pitchFamily="2" charset="-122"/>
                <a:sym typeface="+mn-ea"/>
              </a:rPr>
              <a:t>产险</a:t>
            </a:r>
            <a:r>
              <a:rPr lang="en-US" altLang="zh-CN" sz="1600" dirty="0" smtClean="0">
                <a:latin typeface="宋体" panose="02010600030101010101" pitchFamily="2" charset="-122"/>
                <a:sym typeface="+mn-ea"/>
              </a:rPr>
              <a:t>IT</a:t>
            </a:r>
            <a:r>
              <a:rPr lang="zh-CN" altLang="en-US" sz="1600" dirty="0" smtClean="0">
                <a:latin typeface="宋体" panose="02010600030101010101" pitchFamily="2" charset="-122"/>
                <a:sym typeface="+mn-ea"/>
              </a:rPr>
              <a:t>结合现有的技术沉淀以及业务项目，搭建以云计算为中心的系统架构、落实科技赋能项目，全面提升</a:t>
            </a:r>
            <a:r>
              <a:rPr lang="en-US" altLang="zh-CN" sz="1600" dirty="0" smtClean="0">
                <a:latin typeface="宋体" panose="02010600030101010101" pitchFamily="2" charset="-122"/>
                <a:sym typeface="+mn-ea"/>
              </a:rPr>
              <a:t>IT</a:t>
            </a:r>
            <a:r>
              <a:rPr lang="zh-CN" altLang="en-US" sz="1600" dirty="0" smtClean="0">
                <a:latin typeface="宋体" panose="02010600030101010101" pitchFamily="2" charset="-122"/>
                <a:sym typeface="+mn-ea"/>
              </a:rPr>
              <a:t>支持业务发展的能力。</a:t>
            </a:r>
            <a:endParaRPr lang="en-US" altLang="zh-CN" sz="1600" dirty="0" smtClean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107950" y="9525"/>
            <a:ext cx="4217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项目概述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107950" y="9525"/>
            <a:ext cx="4217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项目概述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现状分析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1700" y="2454269"/>
            <a:ext cx="34290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7C67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保险新上业务迭代慢</a:t>
            </a:r>
            <a:endParaRPr lang="en-US" altLang="zh-CN" sz="1800" b="1" dirty="0" smtClean="0">
              <a:solidFill>
                <a:srgbClr val="7C67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公司存在核心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系统，业务模型缺少灵活扩展机制，功能重复，产品同质化现象严重，缺少专业化和精细化的管理，不适应快速变化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1054" y="1454137"/>
            <a:ext cx="34290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rgbClr val="7C67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800" b="1" dirty="0">
                <a:solidFill>
                  <a:srgbClr val="7C67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导致维护成本高</a:t>
            </a:r>
            <a:endParaRPr lang="en-US" altLang="zh-CN" sz="1800" b="1" dirty="0">
              <a:solidFill>
                <a:srgbClr val="7C67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现有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系统导致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系统需要更多的维护人力，维护工作异常复杂，维护成本居高不下，另外长期累积补丁，加上人员流动，增加了维护难度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52162" y="1498494"/>
            <a:ext cx="2215280" cy="2455973"/>
            <a:chOff x="3649108" y="1519515"/>
            <a:chExt cx="4020274" cy="4087141"/>
          </a:xfrm>
        </p:grpSpPr>
        <p:grpSp>
          <p:nvGrpSpPr>
            <p:cNvPr id="16" name="组合 28"/>
            <p:cNvGrpSpPr/>
            <p:nvPr/>
          </p:nvGrpSpPr>
          <p:grpSpPr>
            <a:xfrm>
              <a:off x="3649108" y="1519515"/>
              <a:ext cx="4020274" cy="4087141"/>
              <a:chOff x="4076701" y="1384899"/>
              <a:chExt cx="4021322" cy="4088204"/>
            </a:xfrm>
            <a:effectLst>
              <a:outerShdw blurRad="152400" dist="88900" dir="2700000" sx="99000" sy="99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7" name="任意多边形 24"/>
              <p:cNvSpPr/>
              <p:nvPr/>
            </p:nvSpPr>
            <p:spPr>
              <a:xfrm>
                <a:off x="4076701" y="2446532"/>
                <a:ext cx="2026434" cy="1964941"/>
              </a:xfrm>
              <a:custGeom>
                <a:avLst/>
                <a:gdLst>
                  <a:gd name="connsiteX0" fmla="*/ 648884 w 2026434"/>
                  <a:gd name="connsiteY0" fmla="*/ 0 h 1964942"/>
                  <a:gd name="connsiteX1" fmla="*/ 1551718 w 2026434"/>
                  <a:gd name="connsiteY1" fmla="*/ 229 h 1964942"/>
                  <a:gd name="connsiteX2" fmla="*/ 1724865 w 2026434"/>
                  <a:gd name="connsiteY2" fmla="*/ 100196 h 1964942"/>
                  <a:gd name="connsiteX3" fmla="*/ 1985955 w 2026434"/>
                  <a:gd name="connsiteY3" fmla="*/ 552154 h 1964942"/>
                  <a:gd name="connsiteX4" fmla="*/ 2016766 w 2026434"/>
                  <a:gd name="connsiteY4" fmla="*/ 605484 h 1964942"/>
                  <a:gd name="connsiteX5" fmla="*/ 1976958 w 2026434"/>
                  <a:gd name="connsiteY5" fmla="*/ 638328 h 1964942"/>
                  <a:gd name="connsiteX6" fmla="*/ 1839723 w 2026434"/>
                  <a:gd name="connsiteY6" fmla="*/ 969642 h 1964942"/>
                  <a:gd name="connsiteX7" fmla="*/ 1976958 w 2026434"/>
                  <a:gd name="connsiteY7" fmla="*/ 1300955 h 1964942"/>
                  <a:gd name="connsiteX8" fmla="*/ 2026434 w 2026434"/>
                  <a:gd name="connsiteY8" fmla="*/ 1341779 h 1964942"/>
                  <a:gd name="connsiteX9" fmla="*/ 1966837 w 2026434"/>
                  <a:gd name="connsiteY9" fmla="*/ 1445004 h 1964942"/>
                  <a:gd name="connsiteX10" fmla="*/ 1724816 w 2026434"/>
                  <a:gd name="connsiteY10" fmla="*/ 1864201 h 1964942"/>
                  <a:gd name="connsiteX11" fmla="*/ 1551222 w 2026434"/>
                  <a:gd name="connsiteY11" fmla="*/ 1964942 h 1964942"/>
                  <a:gd name="connsiteX12" fmla="*/ 648386 w 2026434"/>
                  <a:gd name="connsiteY12" fmla="*/ 1964713 h 1964942"/>
                  <a:gd name="connsiteX13" fmla="*/ 475240 w 2026434"/>
                  <a:gd name="connsiteY13" fmla="*/ 1864748 h 1964942"/>
                  <a:gd name="connsiteX14" fmla="*/ 23624 w 2026434"/>
                  <a:gd name="connsiteY14" fmla="*/ 1082984 h 1964942"/>
                  <a:gd name="connsiteX15" fmla="*/ 24071 w 2026434"/>
                  <a:gd name="connsiteY15" fmla="*/ 882276 h 1964942"/>
                  <a:gd name="connsiteX16" fmla="*/ 475291 w 2026434"/>
                  <a:gd name="connsiteY16" fmla="*/ 100743 h 1964942"/>
                  <a:gd name="connsiteX17" fmla="*/ 648884 w 2026434"/>
                  <a:gd name="connsiteY17" fmla="*/ 0 h 19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26434" h="1964942">
                    <a:moveTo>
                      <a:pt x="648884" y="0"/>
                    </a:moveTo>
                    <a:cubicBezTo>
                      <a:pt x="1551718" y="229"/>
                      <a:pt x="1551718" y="229"/>
                      <a:pt x="1551718" y="229"/>
                    </a:cubicBezTo>
                    <a:cubicBezTo>
                      <a:pt x="1614503" y="1124"/>
                      <a:pt x="1692699" y="46270"/>
                      <a:pt x="1724865" y="100196"/>
                    </a:cubicBezTo>
                    <a:cubicBezTo>
                      <a:pt x="1837770" y="295637"/>
                      <a:pt x="1922447" y="442218"/>
                      <a:pt x="1985955" y="552154"/>
                    </a:cubicBezTo>
                    <a:lnTo>
                      <a:pt x="2016766" y="605484"/>
                    </a:lnTo>
                    <a:lnTo>
                      <a:pt x="1976958" y="638328"/>
                    </a:lnTo>
                    <a:cubicBezTo>
                      <a:pt x="1892167" y="723118"/>
                      <a:pt x="1839723" y="840256"/>
                      <a:pt x="1839723" y="969642"/>
                    </a:cubicBezTo>
                    <a:cubicBezTo>
                      <a:pt x="1839723" y="1099028"/>
                      <a:pt x="1892167" y="1216165"/>
                      <a:pt x="1976958" y="1300955"/>
                    </a:cubicBezTo>
                    <a:lnTo>
                      <a:pt x="2026434" y="1341779"/>
                    </a:lnTo>
                    <a:lnTo>
                      <a:pt x="1966837" y="1445004"/>
                    </a:lnTo>
                    <a:cubicBezTo>
                      <a:pt x="1724816" y="1864201"/>
                      <a:pt x="1724816" y="1864201"/>
                      <a:pt x="1724816" y="1864201"/>
                    </a:cubicBezTo>
                    <a:cubicBezTo>
                      <a:pt x="1692584" y="1920025"/>
                      <a:pt x="1614811" y="1964440"/>
                      <a:pt x="1551222" y="1964942"/>
                    </a:cubicBezTo>
                    <a:cubicBezTo>
                      <a:pt x="648386" y="1964713"/>
                      <a:pt x="648386" y="1964713"/>
                      <a:pt x="648386" y="1964713"/>
                    </a:cubicBezTo>
                    <a:cubicBezTo>
                      <a:pt x="584795" y="1965216"/>
                      <a:pt x="506600" y="1920070"/>
                      <a:pt x="475240" y="1864748"/>
                    </a:cubicBezTo>
                    <a:cubicBezTo>
                      <a:pt x="23624" y="1082984"/>
                      <a:pt x="23624" y="1082984"/>
                      <a:pt x="23624" y="1082984"/>
                    </a:cubicBezTo>
                    <a:cubicBezTo>
                      <a:pt x="-7738" y="1027662"/>
                      <a:pt x="-8160" y="938100"/>
                      <a:pt x="24071" y="882276"/>
                    </a:cubicBezTo>
                    <a:lnTo>
                      <a:pt x="475291" y="100743"/>
                    </a:lnTo>
                    <a:cubicBezTo>
                      <a:pt x="506715" y="46313"/>
                      <a:pt x="585293" y="503"/>
                      <a:pt x="648884" y="0"/>
                    </a:cubicBezTo>
                    <a:close/>
                  </a:path>
                </a:pathLst>
              </a:custGeom>
              <a:solidFill>
                <a:srgbClr val="9D554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任意多边形 27"/>
              <p:cNvSpPr/>
              <p:nvPr/>
            </p:nvSpPr>
            <p:spPr>
              <a:xfrm>
                <a:off x="5898219" y="1384899"/>
                <a:ext cx="2199801" cy="1964943"/>
              </a:xfrm>
              <a:custGeom>
                <a:avLst/>
                <a:gdLst>
                  <a:gd name="connsiteX0" fmla="*/ 648882 w 2199801"/>
                  <a:gd name="connsiteY0" fmla="*/ 0 h 1964942"/>
                  <a:gd name="connsiteX1" fmla="*/ 1551718 w 2199801"/>
                  <a:gd name="connsiteY1" fmla="*/ 229 h 1964942"/>
                  <a:gd name="connsiteX2" fmla="*/ 1724863 w 2199801"/>
                  <a:gd name="connsiteY2" fmla="*/ 100196 h 1964942"/>
                  <a:gd name="connsiteX3" fmla="*/ 2176480 w 2199801"/>
                  <a:gd name="connsiteY3" fmla="*/ 881958 h 1964942"/>
                  <a:gd name="connsiteX4" fmla="*/ 2176032 w 2199801"/>
                  <a:gd name="connsiteY4" fmla="*/ 1082667 h 1964942"/>
                  <a:gd name="connsiteX5" fmla="*/ 1724813 w 2199801"/>
                  <a:gd name="connsiteY5" fmla="*/ 1864201 h 1964942"/>
                  <a:gd name="connsiteX6" fmla="*/ 1551218 w 2199801"/>
                  <a:gd name="connsiteY6" fmla="*/ 1964942 h 1964942"/>
                  <a:gd name="connsiteX7" fmla="*/ 941762 w 2199801"/>
                  <a:gd name="connsiteY7" fmla="*/ 1964788 h 1964942"/>
                  <a:gd name="connsiteX8" fmla="*/ 931314 w 2199801"/>
                  <a:gd name="connsiteY8" fmla="*/ 1964785 h 1964942"/>
                  <a:gd name="connsiteX9" fmla="*/ 928498 w 2199801"/>
                  <a:gd name="connsiteY9" fmla="*/ 1936844 h 1964942"/>
                  <a:gd name="connsiteX10" fmla="*/ 469470 w 2199801"/>
                  <a:gd name="connsiteY10" fmla="*/ 1562725 h 1964942"/>
                  <a:gd name="connsiteX11" fmla="*/ 375041 w 2199801"/>
                  <a:gd name="connsiteY11" fmla="*/ 1572245 h 1964942"/>
                  <a:gd name="connsiteX12" fmla="*/ 316721 w 2199801"/>
                  <a:gd name="connsiteY12" fmla="*/ 1590348 h 1964942"/>
                  <a:gd name="connsiteX13" fmla="*/ 265859 w 2199801"/>
                  <a:gd name="connsiteY13" fmla="*/ 1502303 h 1964942"/>
                  <a:gd name="connsiteX14" fmla="*/ 23623 w 2199801"/>
                  <a:gd name="connsiteY14" fmla="*/ 1082984 h 1964942"/>
                  <a:gd name="connsiteX15" fmla="*/ 24070 w 2199801"/>
                  <a:gd name="connsiteY15" fmla="*/ 882276 h 1964942"/>
                  <a:gd name="connsiteX16" fmla="*/ 475290 w 2199801"/>
                  <a:gd name="connsiteY16" fmla="*/ 100743 h 1964942"/>
                  <a:gd name="connsiteX17" fmla="*/ 648882 w 2199801"/>
                  <a:gd name="connsiteY17" fmla="*/ 0 h 19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9801" h="1964942">
                    <a:moveTo>
                      <a:pt x="648882" y="0"/>
                    </a:moveTo>
                    <a:cubicBezTo>
                      <a:pt x="1551718" y="229"/>
                      <a:pt x="1551718" y="229"/>
                      <a:pt x="1551718" y="229"/>
                    </a:cubicBezTo>
                    <a:cubicBezTo>
                      <a:pt x="1614502" y="1124"/>
                      <a:pt x="1692697" y="46270"/>
                      <a:pt x="1724863" y="100196"/>
                    </a:cubicBezTo>
                    <a:cubicBezTo>
                      <a:pt x="2176480" y="881958"/>
                      <a:pt x="2176480" y="881958"/>
                      <a:pt x="2176480" y="881958"/>
                    </a:cubicBezTo>
                    <a:cubicBezTo>
                      <a:pt x="2207840" y="937281"/>
                      <a:pt x="2207456" y="1028239"/>
                      <a:pt x="2176032" y="1082667"/>
                    </a:cubicBezTo>
                    <a:cubicBezTo>
                      <a:pt x="1724813" y="1864201"/>
                      <a:pt x="1724813" y="1864201"/>
                      <a:pt x="1724813" y="1864201"/>
                    </a:cubicBezTo>
                    <a:cubicBezTo>
                      <a:pt x="1692584" y="1920025"/>
                      <a:pt x="1614809" y="1964441"/>
                      <a:pt x="1551218" y="1964942"/>
                    </a:cubicBezTo>
                    <a:cubicBezTo>
                      <a:pt x="1269083" y="1964870"/>
                      <a:pt x="1075114" y="1964821"/>
                      <a:pt x="941762" y="1964788"/>
                    </a:cubicBezTo>
                    <a:lnTo>
                      <a:pt x="931314" y="1964785"/>
                    </a:lnTo>
                    <a:lnTo>
                      <a:pt x="928498" y="1936844"/>
                    </a:lnTo>
                    <a:cubicBezTo>
                      <a:pt x="884808" y="1723335"/>
                      <a:pt x="695895" y="1562727"/>
                      <a:pt x="469470" y="1562725"/>
                    </a:cubicBezTo>
                    <a:cubicBezTo>
                      <a:pt x="437124" y="1562727"/>
                      <a:pt x="405542" y="1566003"/>
                      <a:pt x="375041" y="1572245"/>
                    </a:cubicBezTo>
                    <a:lnTo>
                      <a:pt x="316721" y="1590348"/>
                    </a:lnTo>
                    <a:lnTo>
                      <a:pt x="265859" y="1502303"/>
                    </a:lnTo>
                    <a:cubicBezTo>
                      <a:pt x="23623" y="1082984"/>
                      <a:pt x="23623" y="1082984"/>
                      <a:pt x="23623" y="1082984"/>
                    </a:cubicBezTo>
                    <a:cubicBezTo>
                      <a:pt x="-7738" y="1027661"/>
                      <a:pt x="-8158" y="938100"/>
                      <a:pt x="24070" y="882276"/>
                    </a:cubicBezTo>
                    <a:lnTo>
                      <a:pt x="475290" y="100743"/>
                    </a:lnTo>
                    <a:cubicBezTo>
                      <a:pt x="506713" y="46314"/>
                      <a:pt x="585292" y="502"/>
                      <a:pt x="648882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任意多边形 10"/>
              <p:cNvSpPr/>
              <p:nvPr/>
            </p:nvSpPr>
            <p:spPr>
              <a:xfrm>
                <a:off x="5898222" y="3508232"/>
                <a:ext cx="2199801" cy="1964871"/>
              </a:xfrm>
              <a:custGeom>
                <a:avLst/>
                <a:gdLst>
                  <a:gd name="connsiteX0" fmla="*/ 928740 w 2199801"/>
                  <a:gd name="connsiteY0" fmla="*/ 0 h 1964871"/>
                  <a:gd name="connsiteX1" fmla="*/ 946889 w 2199801"/>
                  <a:gd name="connsiteY1" fmla="*/ 5 h 1964871"/>
                  <a:gd name="connsiteX2" fmla="*/ 1551718 w 2199801"/>
                  <a:gd name="connsiteY2" fmla="*/ 160 h 1964871"/>
                  <a:gd name="connsiteX3" fmla="*/ 1724864 w 2199801"/>
                  <a:gd name="connsiteY3" fmla="*/ 100126 h 1964871"/>
                  <a:gd name="connsiteX4" fmla="*/ 2176481 w 2199801"/>
                  <a:gd name="connsiteY4" fmla="*/ 881887 h 1964871"/>
                  <a:gd name="connsiteX5" fmla="*/ 2176033 w 2199801"/>
                  <a:gd name="connsiteY5" fmla="*/ 1082596 h 1964871"/>
                  <a:gd name="connsiteX6" fmla="*/ 1724814 w 2199801"/>
                  <a:gd name="connsiteY6" fmla="*/ 1864130 h 1964871"/>
                  <a:gd name="connsiteX7" fmla="*/ 1551220 w 2199801"/>
                  <a:gd name="connsiteY7" fmla="*/ 1964871 h 1964871"/>
                  <a:gd name="connsiteX8" fmla="*/ 648385 w 2199801"/>
                  <a:gd name="connsiteY8" fmla="*/ 1964642 h 1964871"/>
                  <a:gd name="connsiteX9" fmla="*/ 475239 w 2199801"/>
                  <a:gd name="connsiteY9" fmla="*/ 1864676 h 1964871"/>
                  <a:gd name="connsiteX10" fmla="*/ 23624 w 2199801"/>
                  <a:gd name="connsiteY10" fmla="*/ 1082914 h 1964871"/>
                  <a:gd name="connsiteX11" fmla="*/ 24071 w 2199801"/>
                  <a:gd name="connsiteY11" fmla="*/ 882205 h 1964871"/>
                  <a:gd name="connsiteX12" fmla="*/ 329674 w 2199801"/>
                  <a:gd name="connsiteY12" fmla="*/ 352885 h 1964871"/>
                  <a:gd name="connsiteX13" fmla="*/ 375044 w 2199801"/>
                  <a:gd name="connsiteY13" fmla="*/ 366968 h 1964871"/>
                  <a:gd name="connsiteX14" fmla="*/ 469472 w 2199801"/>
                  <a:gd name="connsiteY14" fmla="*/ 376487 h 1964871"/>
                  <a:gd name="connsiteX15" fmla="*/ 928501 w 2199801"/>
                  <a:gd name="connsiteY15" fmla="*/ 2368 h 1964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99801" h="1964871">
                    <a:moveTo>
                      <a:pt x="928740" y="0"/>
                    </a:moveTo>
                    <a:lnTo>
                      <a:pt x="946889" y="5"/>
                    </a:lnTo>
                    <a:lnTo>
                      <a:pt x="1551718" y="160"/>
                    </a:lnTo>
                    <a:cubicBezTo>
                      <a:pt x="1614503" y="1053"/>
                      <a:pt x="1692699" y="46199"/>
                      <a:pt x="1724864" y="100126"/>
                    </a:cubicBezTo>
                    <a:lnTo>
                      <a:pt x="2176481" y="881887"/>
                    </a:lnTo>
                    <a:cubicBezTo>
                      <a:pt x="2207841" y="937210"/>
                      <a:pt x="2207456" y="1028168"/>
                      <a:pt x="2176033" y="1082596"/>
                    </a:cubicBezTo>
                    <a:lnTo>
                      <a:pt x="1724814" y="1864130"/>
                    </a:lnTo>
                    <a:cubicBezTo>
                      <a:pt x="1692584" y="1919954"/>
                      <a:pt x="1614812" y="1964370"/>
                      <a:pt x="1551220" y="1964871"/>
                    </a:cubicBezTo>
                    <a:lnTo>
                      <a:pt x="648385" y="1964642"/>
                    </a:lnTo>
                    <a:cubicBezTo>
                      <a:pt x="584796" y="1965145"/>
                      <a:pt x="506599" y="1919999"/>
                      <a:pt x="475239" y="1864676"/>
                    </a:cubicBezTo>
                    <a:lnTo>
                      <a:pt x="23624" y="1082914"/>
                    </a:lnTo>
                    <a:cubicBezTo>
                      <a:pt x="-7737" y="1027591"/>
                      <a:pt x="-8159" y="938029"/>
                      <a:pt x="24071" y="882205"/>
                    </a:cubicBezTo>
                    <a:lnTo>
                      <a:pt x="329674" y="352885"/>
                    </a:lnTo>
                    <a:lnTo>
                      <a:pt x="375044" y="366968"/>
                    </a:lnTo>
                    <a:cubicBezTo>
                      <a:pt x="405546" y="373210"/>
                      <a:pt x="437126" y="376488"/>
                      <a:pt x="469472" y="376487"/>
                    </a:cubicBezTo>
                    <a:cubicBezTo>
                      <a:pt x="695899" y="376487"/>
                      <a:pt x="884810" y="215877"/>
                      <a:pt x="928501" y="2368"/>
                    </a:cubicBezTo>
                    <a:close/>
                  </a:path>
                </a:pathLst>
              </a:custGeom>
              <a:solidFill>
                <a:srgbClr val="9D554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" name="Group 154"/>
            <p:cNvGrpSpPr/>
            <p:nvPr/>
          </p:nvGrpSpPr>
          <p:grpSpPr>
            <a:xfrm>
              <a:off x="4075505" y="2992583"/>
              <a:ext cx="1287387" cy="1141000"/>
              <a:chOff x="3021149" y="2143764"/>
              <a:chExt cx="965792" cy="855973"/>
            </a:xfrm>
          </p:grpSpPr>
          <p:sp>
            <p:nvSpPr>
              <p:cNvPr id="63" name="Freeform 5"/>
              <p:cNvSpPr/>
              <p:nvPr/>
            </p:nvSpPr>
            <p:spPr bwMode="auto">
              <a:xfrm>
                <a:off x="3021149" y="2143764"/>
                <a:ext cx="965792" cy="85597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3F3F3F"/>
              </a:solidFill>
              <a:ln w="15875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方正正纤黑简体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41"/>
              <p:cNvSpPr txBox="1"/>
              <p:nvPr/>
            </p:nvSpPr>
            <p:spPr>
              <a:xfrm>
                <a:off x="3146852" y="2285080"/>
                <a:ext cx="714374" cy="41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kumimoji="0" lang="zh-CN" alt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155"/>
            <p:cNvGrpSpPr/>
            <p:nvPr/>
          </p:nvGrpSpPr>
          <p:grpSpPr>
            <a:xfrm>
              <a:off x="5926074" y="1921706"/>
              <a:ext cx="1287386" cy="1141000"/>
              <a:chOff x="4409436" y="1340397"/>
              <a:chExt cx="965791" cy="855973"/>
            </a:xfrm>
          </p:grpSpPr>
          <p:sp>
            <p:nvSpPr>
              <p:cNvPr id="59" name="Freeform 5"/>
              <p:cNvSpPr/>
              <p:nvPr/>
            </p:nvSpPr>
            <p:spPr bwMode="auto">
              <a:xfrm>
                <a:off x="4409436" y="1340397"/>
                <a:ext cx="965791" cy="85597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9D554A"/>
              </a:solidFill>
              <a:ln w="15875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方正正纤黑简体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文本框 44"/>
              <p:cNvSpPr txBox="1"/>
              <p:nvPr/>
            </p:nvSpPr>
            <p:spPr>
              <a:xfrm>
                <a:off x="4535144" y="1481711"/>
                <a:ext cx="714375" cy="41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kumimoji="0" lang="zh-CN" alt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156"/>
            <p:cNvGrpSpPr/>
            <p:nvPr/>
          </p:nvGrpSpPr>
          <p:grpSpPr>
            <a:xfrm>
              <a:off x="5926074" y="4053974"/>
              <a:ext cx="1287386" cy="1141000"/>
              <a:chOff x="4409436" y="2940014"/>
              <a:chExt cx="965791" cy="855973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4409436" y="2940014"/>
                <a:ext cx="965791" cy="85597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3F3F3F"/>
              </a:solidFill>
              <a:ln w="15875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方正正纤黑简体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文本框 47"/>
              <p:cNvSpPr txBox="1"/>
              <p:nvPr/>
            </p:nvSpPr>
            <p:spPr>
              <a:xfrm>
                <a:off x="4535144" y="3081330"/>
                <a:ext cx="714375" cy="41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kumimoji="0" lang="zh-CN" alt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141"/>
            <p:cNvGrpSpPr/>
            <p:nvPr/>
          </p:nvGrpSpPr>
          <p:grpSpPr>
            <a:xfrm>
              <a:off x="5074599" y="1785008"/>
              <a:ext cx="69641" cy="194637"/>
              <a:chOff x="11410919" y="5694558"/>
              <a:chExt cx="101987" cy="285041"/>
            </a:xfrm>
            <a:solidFill>
              <a:srgbClr val="3F3F3F"/>
            </a:solidFill>
          </p:grpSpPr>
          <p:sp>
            <p:nvSpPr>
              <p:cNvPr id="33" name="Rectangle 110"/>
              <p:cNvSpPr>
                <a:spLocks noChangeArrowheads="1"/>
              </p:cNvSpPr>
              <p:nvPr/>
            </p:nvSpPr>
            <p:spPr bwMode="auto">
              <a:xfrm>
                <a:off x="11422687" y="5694558"/>
                <a:ext cx="67991" cy="2222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113"/>
              <p:cNvSpPr>
                <a:spLocks noChangeArrowheads="1"/>
              </p:cNvSpPr>
              <p:nvPr/>
            </p:nvSpPr>
            <p:spPr bwMode="auto">
              <a:xfrm>
                <a:off x="11410919" y="5961294"/>
                <a:ext cx="101987" cy="1830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3580592" y="4499428"/>
            <a:ext cx="4000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7C67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保险新增渠道接入难</a:t>
            </a:r>
            <a:endParaRPr lang="en-US" altLang="zh-CN" sz="1800" b="1" dirty="0">
              <a:solidFill>
                <a:srgbClr val="7C67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由于存在多套核心系统，需要每个渠道都要同时与多个核心做适配接入，才能进行渠道销售，从而导致多渠道或则第三方应用接入问题突出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意义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17"/>
          <p:cNvGrpSpPr/>
          <p:nvPr/>
        </p:nvGrpSpPr>
        <p:grpSpPr>
          <a:xfrm>
            <a:off x="3564632" y="768905"/>
            <a:ext cx="3895197" cy="922701"/>
            <a:chOff x="3803503" y="1531243"/>
            <a:chExt cx="4571069" cy="976491"/>
          </a:xfrm>
        </p:grpSpPr>
        <p:sp>
          <p:nvSpPr>
            <p:cNvPr id="31" name="文本框 18"/>
            <p:cNvSpPr txBox="1"/>
            <p:nvPr/>
          </p:nvSpPr>
          <p:spPr bwMode="auto">
            <a:xfrm>
              <a:off x="3803503" y="1954012"/>
              <a:ext cx="4571069" cy="553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保险企业将越来越多地</a:t>
              </a:r>
              <a:r>
                <a:rPr lang="zh-CN" altLang="en-US" sz="1400" dirty="0" smtClean="0"/>
                <a:t>发挥云</a:t>
              </a:r>
              <a:r>
                <a:rPr lang="zh-CN" altLang="en-US" sz="1400" dirty="0"/>
                <a:t>平台作用，从而变得更加敏捷</a:t>
              </a:r>
              <a:r>
                <a:rPr lang="zh-CN" altLang="en-US" sz="1400" dirty="0" smtClean="0"/>
                <a:t>，并</a:t>
              </a:r>
              <a:r>
                <a:rPr lang="zh-CN" altLang="en-US" sz="1400" dirty="0"/>
                <a:t>形成边试边学的企业文化。</a:t>
              </a:r>
              <a:endPara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2" name="文本框 19"/>
            <p:cNvSpPr txBox="1"/>
            <p:nvPr/>
          </p:nvSpPr>
          <p:spPr bwMode="auto">
            <a:xfrm>
              <a:off x="4207457" y="1531243"/>
              <a:ext cx="3709706" cy="488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845B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</a:t>
              </a:r>
              <a:r>
                <a:rPr lang="zh-CN" altLang="en-US" b="1" dirty="0" smtClean="0">
                  <a:solidFill>
                    <a:srgbClr val="845B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</a:t>
              </a:r>
              <a:endParaRPr lang="zh-CN" altLang="en-US" b="1" dirty="0">
                <a:solidFill>
                  <a:srgbClr val="845B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20"/>
          <p:cNvGrpSpPr/>
          <p:nvPr/>
        </p:nvGrpSpPr>
        <p:grpSpPr>
          <a:xfrm>
            <a:off x="7869973" y="3699950"/>
            <a:ext cx="2391404" cy="1351122"/>
            <a:chOff x="2747399" y="5239158"/>
            <a:chExt cx="2612144" cy="1429891"/>
          </a:xfrm>
        </p:grpSpPr>
        <p:sp>
          <p:nvSpPr>
            <p:cNvPr id="34" name="文本框 21"/>
            <p:cNvSpPr txBox="1"/>
            <p:nvPr/>
          </p:nvSpPr>
          <p:spPr bwMode="auto">
            <a:xfrm>
              <a:off x="2753011" y="5659318"/>
              <a:ext cx="2606532" cy="1009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随着保险企业公众形象的</a:t>
              </a:r>
              <a:r>
                <a:rPr lang="zh-CN" altLang="en-US" sz="1400" dirty="0" smtClean="0"/>
                <a:t>转变</a:t>
              </a:r>
              <a:r>
                <a:rPr lang="zh-CN" altLang="en-US" sz="1400" dirty="0"/>
                <a:t>，将吸引客户进一步与保险</a:t>
              </a:r>
              <a:r>
                <a:rPr lang="zh-CN" altLang="en-US" sz="1400" dirty="0" smtClean="0"/>
                <a:t>企业</a:t>
              </a:r>
              <a:r>
                <a:rPr lang="zh-CN" altLang="en-US" sz="1400" dirty="0"/>
                <a:t>进行深入联系。</a:t>
              </a:r>
              <a:endParaRPr lang="zh-CN" altLang="en-US" sz="1400" dirty="0" smtClean="0"/>
            </a:p>
            <a:p>
              <a:endPara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2"/>
            <p:cNvSpPr txBox="1"/>
            <p:nvPr/>
          </p:nvSpPr>
          <p:spPr bwMode="auto">
            <a:xfrm>
              <a:off x="2747399" y="5239158"/>
              <a:ext cx="2349784" cy="488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845B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吸引客户</a:t>
              </a:r>
              <a:endParaRPr lang="zh-CN" altLang="en-US" b="1" dirty="0">
                <a:solidFill>
                  <a:srgbClr val="845B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23"/>
          <p:cNvGrpSpPr/>
          <p:nvPr/>
        </p:nvGrpSpPr>
        <p:grpSpPr>
          <a:xfrm>
            <a:off x="108248" y="3793956"/>
            <a:ext cx="3409495" cy="955637"/>
            <a:chOff x="309960" y="4614223"/>
            <a:chExt cx="3532489" cy="1011347"/>
          </a:xfrm>
        </p:grpSpPr>
        <p:sp>
          <p:nvSpPr>
            <p:cNvPr id="37" name="文本框 24"/>
            <p:cNvSpPr txBox="1"/>
            <p:nvPr/>
          </p:nvSpPr>
          <p:spPr bwMode="auto">
            <a:xfrm>
              <a:off x="309960" y="5071849"/>
              <a:ext cx="3532489" cy="553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通过多渠道采集实时数据</a:t>
              </a:r>
              <a:r>
                <a:rPr lang="zh-CN" altLang="en-US" sz="1400" dirty="0" smtClean="0"/>
                <a:t>将成为</a:t>
              </a:r>
              <a:r>
                <a:rPr lang="zh-CN" altLang="en-US" sz="1400" dirty="0"/>
                <a:t>保险企业的核心业务和</a:t>
              </a:r>
              <a:r>
                <a:rPr lang="zh-CN" altLang="en-US" sz="1400" dirty="0" smtClean="0"/>
                <a:t>主要创新</a:t>
              </a:r>
              <a:r>
                <a:rPr lang="zh-CN" altLang="en-US" sz="1400" dirty="0"/>
                <a:t>源泉。</a:t>
              </a:r>
              <a:endPara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8" name="文本框 25"/>
            <p:cNvSpPr txBox="1"/>
            <p:nvPr/>
          </p:nvSpPr>
          <p:spPr bwMode="auto">
            <a:xfrm>
              <a:off x="1320253" y="4614223"/>
              <a:ext cx="2349783" cy="488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845B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多渠道</a:t>
              </a:r>
              <a:endParaRPr lang="zh-CN" altLang="en-US" b="1" dirty="0">
                <a:solidFill>
                  <a:srgbClr val="845B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3"/>
          <p:cNvGrpSpPr/>
          <p:nvPr/>
        </p:nvGrpSpPr>
        <p:grpSpPr>
          <a:xfrm>
            <a:off x="4684173" y="3153915"/>
            <a:ext cx="1793370" cy="1850987"/>
            <a:chOff x="2193191" y="1899415"/>
            <a:chExt cx="2421376" cy="2421376"/>
          </a:xfrm>
          <a:effectLst/>
        </p:grpSpPr>
        <p:sp>
          <p:nvSpPr>
            <p:cNvPr id="56" name="椭圆 55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CE9448"/>
            </a:solidFill>
            <a:ln w="31750">
              <a:solidFill>
                <a:srgbClr val="CE9448"/>
              </a:soli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rgbClr val="CE9448"/>
              </a:solidFill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8" name="组合 6"/>
          <p:cNvGrpSpPr/>
          <p:nvPr/>
        </p:nvGrpSpPr>
        <p:grpSpPr>
          <a:xfrm>
            <a:off x="3446374" y="3758210"/>
            <a:ext cx="796798" cy="822397"/>
            <a:chOff x="3237545" y="4561747"/>
            <a:chExt cx="1146960" cy="1146960"/>
          </a:xfrm>
        </p:grpSpPr>
        <p:sp>
          <p:nvSpPr>
            <p:cNvPr id="59" name="圆角矩形 58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1" name="组合 9"/>
          <p:cNvGrpSpPr/>
          <p:nvPr/>
        </p:nvGrpSpPr>
        <p:grpSpPr>
          <a:xfrm>
            <a:off x="6946645" y="3758210"/>
            <a:ext cx="796798" cy="822397"/>
            <a:chOff x="3237545" y="4561747"/>
            <a:chExt cx="1146960" cy="1146960"/>
          </a:xfrm>
        </p:grpSpPr>
        <p:sp>
          <p:nvSpPr>
            <p:cNvPr id="62" name="圆角矩形 61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12"/>
          <p:cNvGrpSpPr/>
          <p:nvPr/>
        </p:nvGrpSpPr>
        <p:grpSpPr>
          <a:xfrm>
            <a:off x="5182458" y="1968701"/>
            <a:ext cx="796798" cy="822397"/>
            <a:chOff x="3237545" y="4561747"/>
            <a:chExt cx="1146960" cy="1146960"/>
          </a:xfrm>
        </p:grpSpPr>
        <p:sp>
          <p:nvSpPr>
            <p:cNvPr id="65" name="圆角矩形 6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7" name="饼形 18"/>
          <p:cNvSpPr/>
          <p:nvPr/>
        </p:nvSpPr>
        <p:spPr>
          <a:xfrm>
            <a:off x="3848246" y="2392463"/>
            <a:ext cx="1285474" cy="1324304"/>
          </a:xfrm>
          <a:custGeom>
            <a:avLst/>
            <a:gdLst>
              <a:gd name="connsiteX0" fmla="*/ 57234 w 3556000"/>
              <a:gd name="connsiteY0" fmla="*/ 1330509 h 3556000"/>
              <a:gd name="connsiteX1" fmla="*/ 1333717 w 3556000"/>
              <a:gd name="connsiteY1" fmla="*/ 56403 h 3556000"/>
              <a:gd name="connsiteX2" fmla="*/ 1778000 w 3556000"/>
              <a:gd name="connsiteY2" fmla="*/ 1778000 h 3556000"/>
              <a:gd name="connsiteX3" fmla="*/ 57234 w 3556000"/>
              <a:gd name="connsiteY3" fmla="*/ 1330509 h 3556000"/>
              <a:gd name="connsiteX0-1" fmla="*/ 1720766 w 1812206"/>
              <a:gd name="connsiteY0-2" fmla="*/ 1721597 h 1813037"/>
              <a:gd name="connsiteX1-3" fmla="*/ 0 w 1812206"/>
              <a:gd name="connsiteY1-4" fmla="*/ 1274106 h 1813037"/>
              <a:gd name="connsiteX2-5" fmla="*/ 1276483 w 1812206"/>
              <a:gd name="connsiteY2-6" fmla="*/ 0 h 1813037"/>
              <a:gd name="connsiteX3-7" fmla="*/ 1812206 w 1812206"/>
              <a:gd name="connsiteY3-8" fmla="*/ 1813037 h 1813037"/>
              <a:gd name="connsiteX0-9" fmla="*/ 1720766 w 1720766"/>
              <a:gd name="connsiteY0-10" fmla="*/ 1721597 h 1721597"/>
              <a:gd name="connsiteX1-11" fmla="*/ 0 w 1720766"/>
              <a:gd name="connsiteY1-12" fmla="*/ 1274106 h 1721597"/>
              <a:gd name="connsiteX2-13" fmla="*/ 1276483 w 1720766"/>
              <a:gd name="connsiteY2-14" fmla="*/ 0 h 1721597"/>
              <a:gd name="connsiteX0-15" fmla="*/ 0 w 1276483"/>
              <a:gd name="connsiteY0-16" fmla="*/ 1274106 h 1274106"/>
              <a:gd name="connsiteX1-17" fmla="*/ 1276483 w 1276483"/>
              <a:gd name="connsiteY1-18" fmla="*/ 0 h 1274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76483" h="1274106">
                <a:moveTo>
                  <a:pt x="0" y="1274106"/>
                </a:moveTo>
                <a:cubicBezTo>
                  <a:pt x="162534" y="649103"/>
                  <a:pt x="651178" y="161369"/>
                  <a:pt x="1276483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med" len="me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901" tIns="56450" rIns="112901" bIns="56450"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饼形 18"/>
          <p:cNvSpPr/>
          <p:nvPr/>
        </p:nvSpPr>
        <p:spPr>
          <a:xfrm flipH="1">
            <a:off x="6022906" y="2392463"/>
            <a:ext cx="1285474" cy="1324304"/>
          </a:xfrm>
          <a:custGeom>
            <a:avLst/>
            <a:gdLst>
              <a:gd name="connsiteX0" fmla="*/ 57234 w 3556000"/>
              <a:gd name="connsiteY0" fmla="*/ 1330509 h 3556000"/>
              <a:gd name="connsiteX1" fmla="*/ 1333717 w 3556000"/>
              <a:gd name="connsiteY1" fmla="*/ 56403 h 3556000"/>
              <a:gd name="connsiteX2" fmla="*/ 1778000 w 3556000"/>
              <a:gd name="connsiteY2" fmla="*/ 1778000 h 3556000"/>
              <a:gd name="connsiteX3" fmla="*/ 57234 w 3556000"/>
              <a:gd name="connsiteY3" fmla="*/ 1330509 h 3556000"/>
              <a:gd name="connsiteX0-1" fmla="*/ 1720766 w 1812206"/>
              <a:gd name="connsiteY0-2" fmla="*/ 1721597 h 1813037"/>
              <a:gd name="connsiteX1-3" fmla="*/ 0 w 1812206"/>
              <a:gd name="connsiteY1-4" fmla="*/ 1274106 h 1813037"/>
              <a:gd name="connsiteX2-5" fmla="*/ 1276483 w 1812206"/>
              <a:gd name="connsiteY2-6" fmla="*/ 0 h 1813037"/>
              <a:gd name="connsiteX3-7" fmla="*/ 1812206 w 1812206"/>
              <a:gd name="connsiteY3-8" fmla="*/ 1813037 h 1813037"/>
              <a:gd name="connsiteX0-9" fmla="*/ 1720766 w 1720766"/>
              <a:gd name="connsiteY0-10" fmla="*/ 1721597 h 1721597"/>
              <a:gd name="connsiteX1-11" fmla="*/ 0 w 1720766"/>
              <a:gd name="connsiteY1-12" fmla="*/ 1274106 h 1721597"/>
              <a:gd name="connsiteX2-13" fmla="*/ 1276483 w 1720766"/>
              <a:gd name="connsiteY2-14" fmla="*/ 0 h 1721597"/>
              <a:gd name="connsiteX0-15" fmla="*/ 0 w 1276483"/>
              <a:gd name="connsiteY0-16" fmla="*/ 1274106 h 1274106"/>
              <a:gd name="connsiteX1-17" fmla="*/ 1276483 w 1276483"/>
              <a:gd name="connsiteY1-18" fmla="*/ 0 h 1274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76483" h="1274106">
                <a:moveTo>
                  <a:pt x="0" y="1274106"/>
                </a:moveTo>
                <a:cubicBezTo>
                  <a:pt x="162534" y="649103"/>
                  <a:pt x="651178" y="161369"/>
                  <a:pt x="1276483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901" tIns="56450" rIns="112901" bIns="56450"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488084" y="3454754"/>
            <a:ext cx="185548" cy="333823"/>
          </a:xfrm>
          <a:prstGeom prst="roundRect">
            <a:avLst>
              <a:gd name="adj" fmla="val 50000"/>
            </a:avLst>
          </a:prstGeom>
          <a:solidFill>
            <a:srgbClr val="CE9448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901" tIns="56450" rIns="112901" bIns="56450" rtlCol="0" anchor="ctr"/>
          <a:lstStyle/>
          <a:p>
            <a:pPr algn="ctr"/>
            <a:endParaRPr lang="zh-CN" altLang="en-US" sz="1300" dirty="0">
              <a:latin typeface="+mj-ea"/>
              <a:ea typeface="+mj-ea"/>
            </a:endParaRPr>
          </a:p>
        </p:txBody>
      </p:sp>
      <p:sp>
        <p:nvSpPr>
          <p:cNvPr id="70" name="Freeform 40"/>
          <p:cNvSpPr/>
          <p:nvPr/>
        </p:nvSpPr>
        <p:spPr bwMode="auto">
          <a:xfrm>
            <a:off x="5430342" y="2244775"/>
            <a:ext cx="301031" cy="281313"/>
          </a:xfrm>
          <a:custGeom>
            <a:avLst/>
            <a:gdLst>
              <a:gd name="T0" fmla="*/ 161 w 188"/>
              <a:gd name="T1" fmla="*/ 58 h 170"/>
              <a:gd name="T2" fmla="*/ 147 w 188"/>
              <a:gd name="T3" fmla="*/ 51 h 170"/>
              <a:gd name="T4" fmla="*/ 142 w 188"/>
              <a:gd name="T5" fmla="*/ 54 h 170"/>
              <a:gd name="T6" fmla="*/ 149 w 188"/>
              <a:gd name="T7" fmla="*/ 85 h 170"/>
              <a:gd name="T8" fmla="*/ 85 w 188"/>
              <a:gd name="T9" fmla="*/ 149 h 170"/>
              <a:gd name="T10" fmla="*/ 21 w 188"/>
              <a:gd name="T11" fmla="*/ 85 h 170"/>
              <a:gd name="T12" fmla="*/ 85 w 188"/>
              <a:gd name="T13" fmla="*/ 21 h 170"/>
              <a:gd name="T14" fmla="*/ 135 w 188"/>
              <a:gd name="T15" fmla="*/ 45 h 170"/>
              <a:gd name="T16" fmla="*/ 125 w 188"/>
              <a:gd name="T17" fmla="*/ 51 h 170"/>
              <a:gd name="T18" fmla="*/ 85 w 188"/>
              <a:gd name="T19" fmla="*/ 33 h 170"/>
              <a:gd name="T20" fmla="*/ 33 w 188"/>
              <a:gd name="T21" fmla="*/ 85 h 170"/>
              <a:gd name="T22" fmla="*/ 85 w 188"/>
              <a:gd name="T23" fmla="*/ 137 h 170"/>
              <a:gd name="T24" fmla="*/ 138 w 188"/>
              <a:gd name="T25" fmla="*/ 85 h 170"/>
              <a:gd name="T26" fmla="*/ 132 w 188"/>
              <a:gd name="T27" fmla="*/ 61 h 170"/>
              <a:gd name="T28" fmla="*/ 115 w 188"/>
              <a:gd name="T29" fmla="*/ 72 h 170"/>
              <a:gd name="T30" fmla="*/ 118 w 188"/>
              <a:gd name="T31" fmla="*/ 85 h 170"/>
              <a:gd name="T32" fmla="*/ 85 w 188"/>
              <a:gd name="T33" fmla="*/ 118 h 170"/>
              <a:gd name="T34" fmla="*/ 53 w 188"/>
              <a:gd name="T35" fmla="*/ 85 h 170"/>
              <a:gd name="T36" fmla="*/ 85 w 188"/>
              <a:gd name="T37" fmla="*/ 52 h 170"/>
              <a:gd name="T38" fmla="*/ 109 w 188"/>
              <a:gd name="T39" fmla="*/ 62 h 170"/>
              <a:gd name="T40" fmla="*/ 97 w 188"/>
              <a:gd name="T41" fmla="*/ 70 h 170"/>
              <a:gd name="T42" fmla="*/ 85 w 188"/>
              <a:gd name="T43" fmla="*/ 65 h 170"/>
              <a:gd name="T44" fmla="*/ 65 w 188"/>
              <a:gd name="T45" fmla="*/ 85 h 170"/>
              <a:gd name="T46" fmla="*/ 85 w 188"/>
              <a:gd name="T47" fmla="*/ 105 h 170"/>
              <a:gd name="T48" fmla="*/ 105 w 188"/>
              <a:gd name="T49" fmla="*/ 85 h 170"/>
              <a:gd name="T50" fmla="*/ 104 w 188"/>
              <a:gd name="T51" fmla="*/ 79 h 170"/>
              <a:gd name="T52" fmla="*/ 88 w 188"/>
              <a:gd name="T53" fmla="*/ 89 h 170"/>
              <a:gd name="T54" fmla="*/ 86 w 188"/>
              <a:gd name="T55" fmla="*/ 86 h 170"/>
              <a:gd name="T56" fmla="*/ 148 w 188"/>
              <a:gd name="T57" fmla="*/ 45 h 170"/>
              <a:gd name="T58" fmla="*/ 163 w 188"/>
              <a:gd name="T59" fmla="*/ 52 h 170"/>
              <a:gd name="T60" fmla="*/ 188 w 188"/>
              <a:gd name="T61" fmla="*/ 36 h 170"/>
              <a:gd name="T62" fmla="*/ 173 w 188"/>
              <a:gd name="T63" fmla="*/ 29 h 170"/>
              <a:gd name="T64" fmla="*/ 177 w 188"/>
              <a:gd name="T65" fmla="*/ 26 h 170"/>
              <a:gd name="T66" fmla="*/ 173 w 188"/>
              <a:gd name="T67" fmla="*/ 20 h 170"/>
              <a:gd name="T68" fmla="*/ 169 w 188"/>
              <a:gd name="T69" fmla="*/ 23 h 170"/>
              <a:gd name="T70" fmla="*/ 169 w 188"/>
              <a:gd name="T71" fmla="*/ 6 h 170"/>
              <a:gd name="T72" fmla="*/ 144 w 188"/>
              <a:gd name="T73" fmla="*/ 22 h 170"/>
              <a:gd name="T74" fmla="*/ 144 w 188"/>
              <a:gd name="T75" fmla="*/ 39 h 170"/>
              <a:gd name="T76" fmla="*/ 139 w 188"/>
              <a:gd name="T77" fmla="*/ 42 h 170"/>
              <a:gd name="T78" fmla="*/ 139 w 188"/>
              <a:gd name="T79" fmla="*/ 24 h 170"/>
              <a:gd name="T80" fmla="*/ 141 w 188"/>
              <a:gd name="T81" fmla="*/ 22 h 170"/>
              <a:gd name="T82" fmla="*/ 85 w 188"/>
              <a:gd name="T83" fmla="*/ 0 h 170"/>
              <a:gd name="T84" fmla="*/ 0 w 188"/>
              <a:gd name="T85" fmla="*/ 85 h 170"/>
              <a:gd name="T86" fmla="*/ 85 w 188"/>
              <a:gd name="T87" fmla="*/ 170 h 170"/>
              <a:gd name="T88" fmla="*/ 170 w 188"/>
              <a:gd name="T89" fmla="*/ 85 h 170"/>
              <a:gd name="T90" fmla="*/ 165 w 188"/>
              <a:gd name="T91" fmla="*/ 55 h 170"/>
              <a:gd name="T92" fmla="*/ 161 w 188"/>
              <a:gd name="T93" fmla="*/ 5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70">
                <a:moveTo>
                  <a:pt x="161" y="58"/>
                </a:moveTo>
                <a:cubicBezTo>
                  <a:pt x="147" y="51"/>
                  <a:pt x="147" y="51"/>
                  <a:pt x="147" y="51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7" y="64"/>
                  <a:pt x="149" y="74"/>
                  <a:pt x="149" y="85"/>
                </a:cubicBezTo>
                <a:cubicBezTo>
                  <a:pt x="149" y="120"/>
                  <a:pt x="121" y="149"/>
                  <a:pt x="85" y="149"/>
                </a:cubicBezTo>
                <a:cubicBezTo>
                  <a:pt x="50" y="149"/>
                  <a:pt x="21" y="120"/>
                  <a:pt x="21" y="85"/>
                </a:cubicBezTo>
                <a:cubicBezTo>
                  <a:pt x="21" y="50"/>
                  <a:pt x="50" y="21"/>
                  <a:pt x="85" y="21"/>
                </a:cubicBezTo>
                <a:cubicBezTo>
                  <a:pt x="105" y="21"/>
                  <a:pt x="123" y="30"/>
                  <a:pt x="135" y="45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16" y="40"/>
                  <a:pt x="101" y="33"/>
                  <a:pt x="85" y="33"/>
                </a:cubicBezTo>
                <a:cubicBezTo>
                  <a:pt x="56" y="33"/>
                  <a:pt x="33" y="56"/>
                  <a:pt x="33" y="85"/>
                </a:cubicBezTo>
                <a:cubicBezTo>
                  <a:pt x="33" y="114"/>
                  <a:pt x="56" y="137"/>
                  <a:pt x="85" y="137"/>
                </a:cubicBezTo>
                <a:cubicBezTo>
                  <a:pt x="114" y="137"/>
                  <a:pt x="138" y="114"/>
                  <a:pt x="138" y="85"/>
                </a:cubicBezTo>
                <a:cubicBezTo>
                  <a:pt x="138" y="76"/>
                  <a:pt x="135" y="68"/>
                  <a:pt x="132" y="6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7" y="76"/>
                  <a:pt x="118" y="80"/>
                  <a:pt x="118" y="85"/>
                </a:cubicBezTo>
                <a:cubicBezTo>
                  <a:pt x="118" y="103"/>
                  <a:pt x="103" y="118"/>
                  <a:pt x="85" y="118"/>
                </a:cubicBezTo>
                <a:cubicBezTo>
                  <a:pt x="67" y="118"/>
                  <a:pt x="53" y="103"/>
                  <a:pt x="53" y="85"/>
                </a:cubicBezTo>
                <a:cubicBezTo>
                  <a:pt x="53" y="67"/>
                  <a:pt x="67" y="52"/>
                  <a:pt x="85" y="52"/>
                </a:cubicBezTo>
                <a:cubicBezTo>
                  <a:pt x="94" y="52"/>
                  <a:pt x="103" y="56"/>
                  <a:pt x="109" y="62"/>
                </a:cubicBezTo>
                <a:cubicBezTo>
                  <a:pt x="97" y="70"/>
                  <a:pt x="97" y="70"/>
                  <a:pt x="97" y="70"/>
                </a:cubicBezTo>
                <a:cubicBezTo>
                  <a:pt x="94" y="67"/>
                  <a:pt x="90" y="65"/>
                  <a:pt x="85" y="65"/>
                </a:cubicBezTo>
                <a:cubicBezTo>
                  <a:pt x="74" y="65"/>
                  <a:pt x="65" y="74"/>
                  <a:pt x="65" y="85"/>
                </a:cubicBezTo>
                <a:cubicBezTo>
                  <a:pt x="65" y="96"/>
                  <a:pt x="74" y="105"/>
                  <a:pt x="85" y="105"/>
                </a:cubicBezTo>
                <a:cubicBezTo>
                  <a:pt x="96" y="105"/>
                  <a:pt x="105" y="96"/>
                  <a:pt x="105" y="85"/>
                </a:cubicBezTo>
                <a:cubicBezTo>
                  <a:pt x="105" y="83"/>
                  <a:pt x="105" y="81"/>
                  <a:pt x="104" y="79"/>
                </a:cubicBezTo>
                <a:cubicBezTo>
                  <a:pt x="88" y="89"/>
                  <a:pt x="88" y="89"/>
                  <a:pt x="88" y="89"/>
                </a:cubicBezTo>
                <a:cubicBezTo>
                  <a:pt x="86" y="86"/>
                  <a:pt x="86" y="86"/>
                  <a:pt x="86" y="86"/>
                </a:cubicBezTo>
                <a:cubicBezTo>
                  <a:pt x="148" y="45"/>
                  <a:pt x="148" y="45"/>
                  <a:pt x="148" y="45"/>
                </a:cubicBezTo>
                <a:cubicBezTo>
                  <a:pt x="163" y="52"/>
                  <a:pt x="163" y="52"/>
                  <a:pt x="163" y="52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73" y="29"/>
                  <a:pt x="173" y="29"/>
                  <a:pt x="173" y="29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69" y="23"/>
                  <a:pt x="169" y="23"/>
                  <a:pt x="169" y="23"/>
                </a:cubicBezTo>
                <a:cubicBezTo>
                  <a:pt x="169" y="6"/>
                  <a:pt x="169" y="6"/>
                  <a:pt x="169" y="6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26" y="8"/>
                  <a:pt x="107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2"/>
                  <a:pt x="38" y="170"/>
                  <a:pt x="85" y="170"/>
                </a:cubicBezTo>
                <a:cubicBezTo>
                  <a:pt x="132" y="170"/>
                  <a:pt x="170" y="132"/>
                  <a:pt x="170" y="85"/>
                </a:cubicBezTo>
                <a:cubicBezTo>
                  <a:pt x="170" y="75"/>
                  <a:pt x="168" y="65"/>
                  <a:pt x="165" y="55"/>
                </a:cubicBezTo>
                <a:lnTo>
                  <a:pt x="161" y="5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84676" tIns="42338" rIns="84676" bIns="42338" numCol="1" anchor="t" anchorCtr="0" compatLnSpc="1"/>
          <a:lstStyle/>
          <a:p>
            <a:endParaRPr lang="zh-CN" altLang="en-US" sz="1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71" name="组合 28"/>
          <p:cNvGrpSpPr/>
          <p:nvPr/>
        </p:nvGrpSpPr>
        <p:grpSpPr>
          <a:xfrm>
            <a:off x="3710191" y="4026904"/>
            <a:ext cx="269165" cy="275714"/>
            <a:chOff x="7078908" y="5461438"/>
            <a:chExt cx="430461" cy="42720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2" name="Freeform 236"/>
            <p:cNvSpPr/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Freeform 237"/>
            <p:cNvSpPr/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4" name="组合 31"/>
          <p:cNvGrpSpPr/>
          <p:nvPr/>
        </p:nvGrpSpPr>
        <p:grpSpPr>
          <a:xfrm>
            <a:off x="7190462" y="3994278"/>
            <a:ext cx="309167" cy="304405"/>
            <a:chOff x="8145843" y="5425657"/>
            <a:chExt cx="494435" cy="4716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 850"/>
            <p:cNvSpPr/>
            <p:nvPr/>
          </p:nvSpPr>
          <p:spPr bwMode="auto">
            <a:xfrm>
              <a:off x="8294391" y="5425657"/>
              <a:ext cx="89996" cy="101923"/>
            </a:xfrm>
            <a:custGeom>
              <a:avLst/>
              <a:gdLst>
                <a:gd name="T0" fmla="*/ 9 w 35"/>
                <a:gd name="T1" fmla="*/ 35 h 40"/>
                <a:gd name="T2" fmla="*/ 5 w 35"/>
                <a:gd name="T3" fmla="*/ 13 h 40"/>
                <a:gd name="T4" fmla="*/ 27 w 35"/>
                <a:gd name="T5" fmla="*/ 4 h 40"/>
                <a:gd name="T6" fmla="*/ 30 w 35"/>
                <a:gd name="T7" fmla="*/ 27 h 40"/>
                <a:gd name="T8" fmla="*/ 9 w 35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0">
                  <a:moveTo>
                    <a:pt x="9" y="35"/>
                  </a:moveTo>
                  <a:cubicBezTo>
                    <a:pt x="2" y="31"/>
                    <a:pt x="0" y="21"/>
                    <a:pt x="5" y="13"/>
                  </a:cubicBezTo>
                  <a:cubicBezTo>
                    <a:pt x="10" y="4"/>
                    <a:pt x="20" y="0"/>
                    <a:pt x="27" y="4"/>
                  </a:cubicBezTo>
                  <a:cubicBezTo>
                    <a:pt x="34" y="8"/>
                    <a:pt x="35" y="19"/>
                    <a:pt x="30" y="27"/>
                  </a:cubicBezTo>
                  <a:cubicBezTo>
                    <a:pt x="25" y="36"/>
                    <a:pt x="16" y="40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851"/>
            <p:cNvSpPr/>
            <p:nvPr/>
          </p:nvSpPr>
          <p:spPr bwMode="auto">
            <a:xfrm>
              <a:off x="8145843" y="5499388"/>
              <a:ext cx="489012" cy="397933"/>
            </a:xfrm>
            <a:custGeom>
              <a:avLst/>
              <a:gdLst>
                <a:gd name="T0" fmla="*/ 3 w 191"/>
                <a:gd name="T1" fmla="*/ 12 h 155"/>
                <a:gd name="T2" fmla="*/ 4 w 191"/>
                <a:gd name="T3" fmla="*/ 12 h 155"/>
                <a:gd name="T4" fmla="*/ 10 w 191"/>
                <a:gd name="T5" fmla="*/ 10 h 155"/>
                <a:gd name="T6" fmla="*/ 35 w 191"/>
                <a:gd name="T7" fmla="*/ 1 h 155"/>
                <a:gd name="T8" fmla="*/ 58 w 191"/>
                <a:gd name="T9" fmla="*/ 6 h 155"/>
                <a:gd name="T10" fmla="*/ 52 w 191"/>
                <a:gd name="T11" fmla="*/ 9 h 155"/>
                <a:gd name="T12" fmla="*/ 50 w 191"/>
                <a:gd name="T13" fmla="*/ 19 h 155"/>
                <a:gd name="T14" fmla="*/ 60 w 191"/>
                <a:gd name="T15" fmla="*/ 14 h 155"/>
                <a:gd name="T16" fmla="*/ 64 w 191"/>
                <a:gd name="T17" fmla="*/ 7 h 155"/>
                <a:gd name="T18" fmla="*/ 65 w 191"/>
                <a:gd name="T19" fmla="*/ 15 h 155"/>
                <a:gd name="T20" fmla="*/ 53 w 191"/>
                <a:gd name="T21" fmla="*/ 41 h 155"/>
                <a:gd name="T22" fmla="*/ 65 w 191"/>
                <a:gd name="T23" fmla="*/ 20 h 155"/>
                <a:gd name="T24" fmla="*/ 70 w 191"/>
                <a:gd name="T25" fmla="*/ 19 h 155"/>
                <a:gd name="T26" fmla="*/ 75 w 191"/>
                <a:gd name="T27" fmla="*/ 50 h 155"/>
                <a:gd name="T28" fmla="*/ 95 w 191"/>
                <a:gd name="T29" fmla="*/ 63 h 155"/>
                <a:gd name="T30" fmla="*/ 130 w 191"/>
                <a:gd name="T31" fmla="*/ 35 h 155"/>
                <a:gd name="T32" fmla="*/ 191 w 191"/>
                <a:gd name="T33" fmla="*/ 79 h 155"/>
                <a:gd name="T34" fmla="*/ 183 w 191"/>
                <a:gd name="T35" fmla="*/ 81 h 155"/>
                <a:gd name="T36" fmla="*/ 92 w 191"/>
                <a:gd name="T37" fmla="*/ 81 h 155"/>
                <a:gd name="T38" fmla="*/ 77 w 191"/>
                <a:gd name="T39" fmla="*/ 79 h 155"/>
                <a:gd name="T40" fmla="*/ 71 w 191"/>
                <a:gd name="T41" fmla="*/ 71 h 155"/>
                <a:gd name="T42" fmla="*/ 61 w 191"/>
                <a:gd name="T43" fmla="*/ 63 h 155"/>
                <a:gd name="T44" fmla="*/ 61 w 191"/>
                <a:gd name="T45" fmla="*/ 63 h 155"/>
                <a:gd name="T46" fmla="*/ 61 w 191"/>
                <a:gd name="T47" fmla="*/ 63 h 155"/>
                <a:gd name="T48" fmla="*/ 57 w 191"/>
                <a:gd name="T49" fmla="*/ 57 h 155"/>
                <a:gd name="T50" fmla="*/ 57 w 191"/>
                <a:gd name="T51" fmla="*/ 55 h 155"/>
                <a:gd name="T52" fmla="*/ 56 w 191"/>
                <a:gd name="T53" fmla="*/ 50 h 155"/>
                <a:gd name="T54" fmla="*/ 60 w 191"/>
                <a:gd name="T55" fmla="*/ 94 h 155"/>
                <a:gd name="T56" fmla="*/ 46 w 191"/>
                <a:gd name="T57" fmla="*/ 155 h 155"/>
                <a:gd name="T58" fmla="*/ 41 w 191"/>
                <a:gd name="T59" fmla="*/ 105 h 155"/>
                <a:gd name="T60" fmla="*/ 40 w 191"/>
                <a:gd name="T61" fmla="*/ 104 h 155"/>
                <a:gd name="T62" fmla="*/ 32 w 191"/>
                <a:gd name="T63" fmla="*/ 87 h 155"/>
                <a:gd name="T64" fmla="*/ 5 w 191"/>
                <a:gd name="T65" fmla="*/ 152 h 155"/>
                <a:gd name="T66" fmla="*/ 2 w 191"/>
                <a:gd name="T67" fmla="*/ 66 h 155"/>
                <a:gd name="T68" fmla="*/ 15 w 191"/>
                <a:gd name="T69" fmla="*/ 40 h 155"/>
                <a:gd name="T70" fmla="*/ 1 w 191"/>
                <a:gd name="T71" fmla="*/ 29 h 155"/>
                <a:gd name="T72" fmla="*/ 0 w 191"/>
                <a:gd name="T73" fmla="*/ 28 h 155"/>
                <a:gd name="T74" fmla="*/ 3 w 191"/>
                <a:gd name="T75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5"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4" y="0"/>
                    <a:pt x="46" y="1"/>
                  </a:cubicBezTo>
                  <a:cubicBezTo>
                    <a:pt x="51" y="2"/>
                    <a:pt x="54" y="4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9" y="19"/>
                    <a:pt x="70" y="19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2" y="33"/>
                    <a:pt x="136" y="33"/>
                    <a:pt x="138" y="35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0" y="80"/>
                    <a:pt x="189" y="81"/>
                    <a:pt x="187" y="8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79" y="81"/>
                    <a:pt x="78" y="80"/>
                    <a:pt x="77" y="7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3" y="50"/>
                    <a:pt x="59" y="59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4" y="56"/>
                    <a:pt x="51" y="63"/>
                    <a:pt x="49" y="71"/>
                  </a:cubicBezTo>
                  <a:cubicBezTo>
                    <a:pt x="51" y="76"/>
                    <a:pt x="55" y="85"/>
                    <a:pt x="60" y="94"/>
                  </a:cubicBezTo>
                  <a:cubicBezTo>
                    <a:pt x="65" y="120"/>
                    <a:pt x="64" y="137"/>
                    <a:pt x="65" y="154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1" y="106"/>
                    <a:pt x="28" y="136"/>
                    <a:pt x="25" y="154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8" y="124"/>
                    <a:pt x="10" y="98"/>
                    <a:pt x="11" y="70"/>
                  </a:cubicBezTo>
                  <a:cubicBezTo>
                    <a:pt x="8" y="69"/>
                    <a:pt x="5" y="67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6" y="57"/>
                    <a:pt x="11" y="49"/>
                    <a:pt x="15" y="4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3" y="8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852"/>
            <p:cNvSpPr>
              <a:spLocks noEditPoints="1"/>
            </p:cNvSpPr>
            <p:nvPr/>
          </p:nvSpPr>
          <p:spPr bwMode="auto">
            <a:xfrm>
              <a:off x="8337762" y="5711908"/>
              <a:ext cx="302516" cy="176739"/>
            </a:xfrm>
            <a:custGeom>
              <a:avLst/>
              <a:gdLst>
                <a:gd name="T0" fmla="*/ 63 w 118"/>
                <a:gd name="T1" fmla="*/ 46 h 69"/>
                <a:gd name="T2" fmla="*/ 118 w 118"/>
                <a:gd name="T3" fmla="*/ 0 h 69"/>
                <a:gd name="T4" fmla="*/ 118 w 118"/>
                <a:gd name="T5" fmla="*/ 63 h 69"/>
                <a:gd name="T6" fmla="*/ 112 w 118"/>
                <a:gd name="T7" fmla="*/ 69 h 69"/>
                <a:gd name="T8" fmla="*/ 5 w 118"/>
                <a:gd name="T9" fmla="*/ 69 h 69"/>
                <a:gd name="T10" fmla="*/ 0 w 118"/>
                <a:gd name="T11" fmla="*/ 63 h 69"/>
                <a:gd name="T12" fmla="*/ 0 w 118"/>
                <a:gd name="T13" fmla="*/ 0 h 69"/>
                <a:gd name="T14" fmla="*/ 55 w 118"/>
                <a:gd name="T15" fmla="*/ 46 h 69"/>
                <a:gd name="T16" fmla="*/ 63 w 118"/>
                <a:gd name="T17" fmla="*/ 46 h 69"/>
                <a:gd name="T18" fmla="*/ 84 w 118"/>
                <a:gd name="T19" fmla="*/ 39 h 69"/>
                <a:gd name="T20" fmla="*/ 110 w 118"/>
                <a:gd name="T21" fmla="*/ 64 h 69"/>
                <a:gd name="T22" fmla="*/ 111 w 118"/>
                <a:gd name="T23" fmla="*/ 64 h 69"/>
                <a:gd name="T24" fmla="*/ 113 w 118"/>
                <a:gd name="T25" fmla="*/ 64 h 69"/>
                <a:gd name="T26" fmla="*/ 113 w 118"/>
                <a:gd name="T27" fmla="*/ 61 h 69"/>
                <a:gd name="T28" fmla="*/ 87 w 118"/>
                <a:gd name="T29" fmla="*/ 36 h 69"/>
                <a:gd name="T30" fmla="*/ 84 w 118"/>
                <a:gd name="T31" fmla="*/ 37 h 69"/>
                <a:gd name="T32" fmla="*/ 84 w 118"/>
                <a:gd name="T33" fmla="*/ 39 h 69"/>
                <a:gd name="T34" fmla="*/ 34 w 118"/>
                <a:gd name="T35" fmla="*/ 37 h 69"/>
                <a:gd name="T36" fmla="*/ 31 w 118"/>
                <a:gd name="T37" fmla="*/ 36 h 69"/>
                <a:gd name="T38" fmla="*/ 5 w 118"/>
                <a:gd name="T39" fmla="*/ 61 h 69"/>
                <a:gd name="T40" fmla="*/ 5 w 118"/>
                <a:gd name="T41" fmla="*/ 64 h 69"/>
                <a:gd name="T42" fmla="*/ 6 w 118"/>
                <a:gd name="T43" fmla="*/ 64 h 69"/>
                <a:gd name="T44" fmla="*/ 8 w 118"/>
                <a:gd name="T45" fmla="*/ 64 h 69"/>
                <a:gd name="T46" fmla="*/ 34 w 118"/>
                <a:gd name="T47" fmla="*/ 39 h 69"/>
                <a:gd name="T48" fmla="*/ 34 w 118"/>
                <a:gd name="T49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69">
                  <a:moveTo>
                    <a:pt x="63" y="46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6"/>
                    <a:pt x="116" y="69"/>
                    <a:pt x="11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7" y="47"/>
                    <a:pt x="61" y="47"/>
                    <a:pt x="63" y="46"/>
                  </a:cubicBezTo>
                  <a:close/>
                  <a:moveTo>
                    <a:pt x="84" y="39"/>
                  </a:move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11" y="64"/>
                    <a:pt x="111" y="64"/>
                  </a:cubicBezTo>
                  <a:cubicBezTo>
                    <a:pt x="112" y="64"/>
                    <a:pt x="112" y="64"/>
                    <a:pt x="113" y="64"/>
                  </a:cubicBezTo>
                  <a:cubicBezTo>
                    <a:pt x="113" y="63"/>
                    <a:pt x="113" y="62"/>
                    <a:pt x="113" y="61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6"/>
                    <a:pt x="85" y="36"/>
                    <a:pt x="84" y="37"/>
                  </a:cubicBezTo>
                  <a:cubicBezTo>
                    <a:pt x="84" y="37"/>
                    <a:pt x="84" y="38"/>
                    <a:pt x="84" y="39"/>
                  </a:cubicBezTo>
                  <a:close/>
                  <a:moveTo>
                    <a:pt x="34" y="37"/>
                  </a:moveTo>
                  <a:cubicBezTo>
                    <a:pt x="33" y="36"/>
                    <a:pt x="32" y="36"/>
                    <a:pt x="31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2"/>
                    <a:pt x="4" y="63"/>
                    <a:pt x="5" y="64"/>
                  </a:cubicBezTo>
                  <a:cubicBezTo>
                    <a:pt x="5" y="64"/>
                    <a:pt x="6" y="64"/>
                    <a:pt x="6" y="64"/>
                  </a:cubicBezTo>
                  <a:cubicBezTo>
                    <a:pt x="7" y="64"/>
                    <a:pt x="7" y="64"/>
                    <a:pt x="8" y="6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Freeform 853"/>
            <p:cNvSpPr/>
            <p:nvPr/>
          </p:nvSpPr>
          <p:spPr bwMode="auto">
            <a:xfrm>
              <a:off x="8414746" y="5709740"/>
              <a:ext cx="169148" cy="43371"/>
            </a:xfrm>
            <a:custGeom>
              <a:avLst/>
              <a:gdLst>
                <a:gd name="T0" fmla="*/ 4 w 66"/>
                <a:gd name="T1" fmla="*/ 1 h 17"/>
                <a:gd name="T2" fmla="*/ 63 w 66"/>
                <a:gd name="T3" fmla="*/ 11 h 17"/>
                <a:gd name="T4" fmla="*/ 66 w 66"/>
                <a:gd name="T5" fmla="*/ 15 h 17"/>
                <a:gd name="T6" fmla="*/ 62 w 66"/>
                <a:gd name="T7" fmla="*/ 17 h 17"/>
                <a:gd name="T8" fmla="*/ 62 w 66"/>
                <a:gd name="T9" fmla="*/ 17 h 17"/>
                <a:gd name="T10" fmla="*/ 2 w 66"/>
                <a:gd name="T11" fmla="*/ 7 h 17"/>
                <a:gd name="T12" fmla="*/ 0 w 66"/>
                <a:gd name="T13" fmla="*/ 3 h 17"/>
                <a:gd name="T14" fmla="*/ 4 w 66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7">
                  <a:moveTo>
                    <a:pt x="4" y="1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5" y="11"/>
                    <a:pt x="66" y="13"/>
                    <a:pt x="66" y="15"/>
                  </a:cubicBezTo>
                  <a:cubicBezTo>
                    <a:pt x="65" y="16"/>
                    <a:pt x="64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2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Freeform 854"/>
            <p:cNvSpPr/>
            <p:nvPr/>
          </p:nvSpPr>
          <p:spPr bwMode="auto">
            <a:xfrm>
              <a:off x="8407156" y="5743352"/>
              <a:ext cx="135536" cy="35782"/>
            </a:xfrm>
            <a:custGeom>
              <a:avLst/>
              <a:gdLst>
                <a:gd name="T0" fmla="*/ 1 w 53"/>
                <a:gd name="T1" fmla="*/ 3 h 14"/>
                <a:gd name="T2" fmla="*/ 4 w 53"/>
                <a:gd name="T3" fmla="*/ 0 h 14"/>
                <a:gd name="T4" fmla="*/ 50 w 53"/>
                <a:gd name="T5" fmla="*/ 8 h 14"/>
                <a:gd name="T6" fmla="*/ 53 w 53"/>
                <a:gd name="T7" fmla="*/ 12 h 14"/>
                <a:gd name="T8" fmla="*/ 50 w 53"/>
                <a:gd name="T9" fmla="*/ 14 h 14"/>
                <a:gd name="T10" fmla="*/ 49 w 53"/>
                <a:gd name="T11" fmla="*/ 14 h 14"/>
                <a:gd name="T12" fmla="*/ 3 w 53"/>
                <a:gd name="T13" fmla="*/ 7 h 14"/>
                <a:gd name="T14" fmla="*/ 1 w 53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4">
                  <a:moveTo>
                    <a:pt x="1" y="3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3" y="10"/>
                    <a:pt x="53" y="12"/>
                  </a:cubicBezTo>
                  <a:cubicBezTo>
                    <a:pt x="53" y="13"/>
                    <a:pt x="51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Freeform 855"/>
            <p:cNvSpPr/>
            <p:nvPr/>
          </p:nvSpPr>
          <p:spPr bwMode="auto">
            <a:xfrm>
              <a:off x="8450527" y="5784555"/>
              <a:ext cx="61805" cy="22770"/>
            </a:xfrm>
            <a:custGeom>
              <a:avLst/>
              <a:gdLst>
                <a:gd name="T0" fmla="*/ 21 w 24"/>
                <a:gd name="T1" fmla="*/ 3 h 9"/>
                <a:gd name="T2" fmla="*/ 24 w 24"/>
                <a:gd name="T3" fmla="*/ 6 h 9"/>
                <a:gd name="T4" fmla="*/ 21 w 24"/>
                <a:gd name="T5" fmla="*/ 9 h 9"/>
                <a:gd name="T6" fmla="*/ 20 w 24"/>
                <a:gd name="T7" fmla="*/ 9 h 9"/>
                <a:gd name="T8" fmla="*/ 3 w 24"/>
                <a:gd name="T9" fmla="*/ 6 h 9"/>
                <a:gd name="T10" fmla="*/ 0 w 24"/>
                <a:gd name="T11" fmla="*/ 3 h 9"/>
                <a:gd name="T12" fmla="*/ 4 w 24"/>
                <a:gd name="T13" fmla="*/ 0 h 9"/>
                <a:gd name="T14" fmla="*/ 21 w 24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21" y="3"/>
                  </a:moveTo>
                  <a:cubicBezTo>
                    <a:pt x="23" y="3"/>
                    <a:pt x="24" y="5"/>
                    <a:pt x="24" y="6"/>
                  </a:cubicBezTo>
                  <a:cubicBezTo>
                    <a:pt x="24" y="8"/>
                    <a:pt x="22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06925" y="1168385"/>
            <a:ext cx="9702525" cy="4159155"/>
            <a:chOff x="373289" y="791815"/>
            <a:chExt cx="11293521" cy="4985548"/>
          </a:xfrm>
        </p:grpSpPr>
        <p:cxnSp>
          <p:nvCxnSpPr>
            <p:cNvPr id="17" name="直接连接符 7"/>
            <p:cNvCxnSpPr/>
            <p:nvPr/>
          </p:nvCxnSpPr>
          <p:spPr>
            <a:xfrm>
              <a:off x="5611258" y="791815"/>
              <a:ext cx="0" cy="495460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8"/>
            <p:cNvGrpSpPr/>
            <p:nvPr/>
          </p:nvGrpSpPr>
          <p:grpSpPr>
            <a:xfrm>
              <a:off x="5508848" y="1129010"/>
              <a:ext cx="980210" cy="204820"/>
              <a:chOff x="5964215" y="1531583"/>
              <a:chExt cx="1070244" cy="223633"/>
            </a:xfrm>
          </p:grpSpPr>
          <p:sp>
            <p:nvSpPr>
              <p:cNvPr id="44" name="椭圆 8"/>
              <p:cNvSpPr/>
              <p:nvPr/>
            </p:nvSpPr>
            <p:spPr>
              <a:xfrm>
                <a:off x="5964215" y="1531583"/>
                <a:ext cx="223633" cy="2236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47" name="直接连接符 12"/>
              <p:cNvCxnSpPr>
                <a:stCxn id="44" idx="6"/>
              </p:cNvCxnSpPr>
              <p:nvPr/>
            </p:nvCxnSpPr>
            <p:spPr>
              <a:xfrm flipV="1">
                <a:off x="6187848" y="1643399"/>
                <a:ext cx="846611" cy="1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lgDash"/>
                <a:headEnd type="none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2"/>
            <p:cNvGrpSpPr/>
            <p:nvPr/>
          </p:nvGrpSpPr>
          <p:grpSpPr>
            <a:xfrm>
              <a:off x="5508847" y="4113674"/>
              <a:ext cx="981941" cy="204820"/>
              <a:chOff x="5964215" y="4790393"/>
              <a:chExt cx="1072134" cy="223633"/>
            </a:xfrm>
          </p:grpSpPr>
          <p:sp>
            <p:nvSpPr>
              <p:cNvPr id="39" name="椭圆 10"/>
              <p:cNvSpPr/>
              <p:nvPr/>
            </p:nvSpPr>
            <p:spPr>
              <a:xfrm>
                <a:off x="5964215" y="4790393"/>
                <a:ext cx="223633" cy="2236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40" name="直接连接符 14"/>
              <p:cNvCxnSpPr/>
              <p:nvPr/>
            </p:nvCxnSpPr>
            <p:spPr>
              <a:xfrm flipV="1">
                <a:off x="6189738" y="4902208"/>
                <a:ext cx="846611" cy="1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lgDash"/>
                <a:headEnd type="none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0"/>
            <p:cNvGrpSpPr/>
            <p:nvPr/>
          </p:nvGrpSpPr>
          <p:grpSpPr>
            <a:xfrm>
              <a:off x="5508847" y="2504376"/>
              <a:ext cx="981941" cy="204820"/>
              <a:chOff x="5964215" y="3033279"/>
              <a:chExt cx="1072134" cy="223633"/>
            </a:xfrm>
          </p:grpSpPr>
          <p:sp>
            <p:nvSpPr>
              <p:cNvPr id="37" name="椭圆 9"/>
              <p:cNvSpPr/>
              <p:nvPr/>
            </p:nvSpPr>
            <p:spPr>
              <a:xfrm>
                <a:off x="5964215" y="3033279"/>
                <a:ext cx="223633" cy="2236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38" name="直接连接符 16"/>
              <p:cNvCxnSpPr/>
              <p:nvPr/>
            </p:nvCxnSpPr>
            <p:spPr>
              <a:xfrm flipV="1">
                <a:off x="6189738" y="3145093"/>
                <a:ext cx="846611" cy="1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lgDash"/>
                <a:headEnd type="none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75313" y="1391240"/>
              <a:ext cx="4410347" cy="14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通过多渠道采集实时数据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将成为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保险企业的核心业务和主要创新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源泉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。实时数据不仅可以促进企业进行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更好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定价，还可以更好地评估风险。此外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，数据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还将为新服务与新产品的提供基础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，从而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帮助保险企业进行自身重塑。</a:t>
              </a:r>
              <a:endPara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289" y="4375431"/>
              <a:ext cx="4572305" cy="14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许多新服务都需要与忠实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客户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建立直接联系，这就要求保险业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进行模式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转型，从以产品为中心转向以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客户为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中心。作为这项任务的一部分，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保险企业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正在积极努力地提升公众对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保险业的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看法，使他们不再将保费视为一项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不必要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的支出。</a:t>
              </a:r>
              <a:endParaRPr lang="zh-CN" altLang="zh-CN" sz="1400" dirty="0" smtClean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7456" y="2678136"/>
              <a:ext cx="4729354" cy="14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随着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非传统竞争者的出现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，保险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企业必须迅速采取行动。它们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需要掌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控大数据的计算能力，同时设法将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服务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迅速推向市场，并建立以保险企业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为客户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关系核心的合作伙伴网络。为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实现这些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目标，保险企业必须利用不同</a:t>
              </a:r>
              <a:r>
                <a:rPr lang="zh-CN" altLang="en-US" sz="14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类型的</a:t>
              </a:r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云服务。</a:t>
              </a:r>
              <a:endPara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24" name="Group 14"/>
            <p:cNvGrpSpPr/>
            <p:nvPr/>
          </p:nvGrpSpPr>
          <p:grpSpPr>
            <a:xfrm>
              <a:off x="4945594" y="1489047"/>
              <a:ext cx="3913520" cy="614459"/>
              <a:chOff x="5349226" y="2010956"/>
              <a:chExt cx="4272984" cy="670899"/>
            </a:xfrm>
            <a:solidFill>
              <a:srgbClr val="C00000"/>
            </a:solidFill>
          </p:grpSpPr>
          <p:sp>
            <p:nvSpPr>
              <p:cNvPr id="35" name="燕尾形 18"/>
              <p:cNvSpPr/>
              <p:nvPr/>
            </p:nvSpPr>
            <p:spPr>
              <a:xfrm rot="10800000">
                <a:off x="5349226" y="2010956"/>
                <a:ext cx="4272984" cy="670899"/>
              </a:xfrm>
              <a:prstGeom prst="chevron">
                <a:avLst>
                  <a:gd name="adj" fmla="val 67746"/>
                </a:avLst>
              </a:prstGeom>
              <a:solidFill>
                <a:srgbClr val="9D55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24002" y="2116811"/>
                <a:ext cx="691033" cy="402817"/>
              </a:xfrm>
              <a:prstGeom prst="rect">
                <a:avLst/>
              </a:prstGeom>
              <a:solidFill>
                <a:srgbClr val="9D554A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渠道</a:t>
                </a:r>
                <a:endPara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15"/>
            <p:cNvGrpSpPr/>
            <p:nvPr/>
          </p:nvGrpSpPr>
          <p:grpSpPr>
            <a:xfrm>
              <a:off x="2399977" y="3065981"/>
              <a:ext cx="3913519" cy="614460"/>
              <a:chOff x="2569789" y="3646467"/>
              <a:chExt cx="4272984" cy="670899"/>
            </a:xfrm>
            <a:solidFill>
              <a:srgbClr val="C00000"/>
            </a:solidFill>
          </p:grpSpPr>
          <p:sp>
            <p:nvSpPr>
              <p:cNvPr id="29" name="燕尾形 20"/>
              <p:cNvSpPr/>
              <p:nvPr/>
            </p:nvSpPr>
            <p:spPr>
              <a:xfrm>
                <a:off x="2569789" y="3646467"/>
                <a:ext cx="4272984" cy="670899"/>
              </a:xfrm>
              <a:prstGeom prst="chevron">
                <a:avLst>
                  <a:gd name="adj" fmla="val 67746"/>
                </a:avLst>
              </a:prstGeom>
              <a:solidFill>
                <a:srgbClr val="9D55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10458" y="3724830"/>
                <a:ext cx="2744573" cy="430509"/>
              </a:xfrm>
              <a:prstGeom prst="rect">
                <a:avLst/>
              </a:prstGeom>
              <a:solidFill>
                <a:srgbClr val="9D55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140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b="1" dirty="0" smtClean="0">
                    <a:latin typeface="微软雅黑" panose="020B0503020204020204" pitchFamily="34" charset="-122"/>
                    <a:cs typeface="+mn-cs"/>
                  </a:rPr>
                  <a:t>敏捷</a:t>
                </a:r>
                <a:endParaRPr lang="zh-CN" altLang="en-US" b="1" dirty="0">
                  <a:latin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Group 17"/>
            <p:cNvGrpSpPr/>
            <p:nvPr/>
          </p:nvGrpSpPr>
          <p:grpSpPr>
            <a:xfrm>
              <a:off x="4945594" y="4752255"/>
              <a:ext cx="3913520" cy="614460"/>
              <a:chOff x="5349226" y="5365450"/>
              <a:chExt cx="4272984" cy="670899"/>
            </a:xfrm>
            <a:solidFill>
              <a:srgbClr val="C00000"/>
            </a:solidFill>
          </p:grpSpPr>
          <p:sp>
            <p:nvSpPr>
              <p:cNvPr id="27" name="燕尾形 23"/>
              <p:cNvSpPr/>
              <p:nvPr/>
            </p:nvSpPr>
            <p:spPr>
              <a:xfrm rot="10800000">
                <a:off x="5349226" y="5365450"/>
                <a:ext cx="4272984" cy="670899"/>
              </a:xfrm>
              <a:prstGeom prst="chevron">
                <a:avLst>
                  <a:gd name="adj" fmla="val 67746"/>
                </a:avLst>
              </a:prstGeom>
              <a:solidFill>
                <a:srgbClr val="9D55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41473" y="5430348"/>
                <a:ext cx="1771641" cy="430005"/>
              </a:xfrm>
              <a:prstGeom prst="rect">
                <a:avLst/>
              </a:prstGeom>
              <a:solidFill>
                <a:srgbClr val="9D55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defRPr sz="140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b="1" dirty="0" smtClean="0">
                    <a:latin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客户</a:t>
                </a:r>
                <a:endParaRPr lang="en-GB" altLang="en-US" b="1" dirty="0">
                  <a:latin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95275" y="0"/>
            <a:ext cx="592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974975" y="1401763"/>
            <a:ext cx="4741863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、项目概述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987675" y="3024188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三、项目建设方式</a:t>
            </a:r>
            <a:endParaRPr lang="zh-CN" altLang="en-US" dirty="0" smtClean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987675" y="3744913"/>
            <a:ext cx="4743450" cy="503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四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、项目资源投入</a:t>
            </a:r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87675" y="4464050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五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、项目组织</a:t>
            </a:r>
            <a:endParaRPr lang="zh-CN" altLang="en-US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675" y="2232025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FF00"/>
                </a:solidFill>
                <a:ea typeface="微软雅黑" panose="020B0503020204020204" pitchFamily="34" charset="-122"/>
              </a:rPr>
              <a:t>         二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</a:rPr>
              <a:t>、项</a:t>
            </a:r>
            <a:r>
              <a:rPr lang="zh-CN" altLang="en-US" dirty="0" smtClean="0">
                <a:solidFill>
                  <a:srgbClr val="FFFF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目范畴</a:t>
            </a:r>
            <a:endParaRPr lang="zh-CN" altLang="en-US" dirty="0">
              <a:solidFill>
                <a:srgbClr val="FFFF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97646" y="5183534"/>
            <a:ext cx="4743450" cy="504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六、项目计划与风险评估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5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整体功能框架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整体功能框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" y="874395"/>
            <a:ext cx="7226935" cy="5361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17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93688" y="0"/>
            <a:ext cx="593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项目范畴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网络框架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892838"/>
            <a:ext cx="6334125" cy="530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679" t="-192"/>
          <a:stretch>
            <a:fillRect/>
          </a:stretch>
        </p:blipFill>
        <p:spPr>
          <a:xfrm>
            <a:off x="6346601" y="863823"/>
            <a:ext cx="3770759" cy="4036807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 bwMode="auto">
          <a:xfrm>
            <a:off x="5364832" y="2375991"/>
            <a:ext cx="1080120" cy="288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7199" y="2024589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VPN</a:t>
            </a:r>
            <a:r>
              <a:rPr lang="zh-CN" altLang="en-US" sz="1400" dirty="0" smtClean="0"/>
              <a:t>、专线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7f56e79-998e-4591-832e-4ff71d9e4eb2}"/>
</p:tagLst>
</file>

<file path=ppt/tags/tag2.xml><?xml version="1.0" encoding="utf-8"?>
<p:tagLst xmlns:p="http://schemas.openxmlformats.org/presentationml/2006/main">
  <p:tag name="KSO_WM_UNIT_TABLE_BEAUTIFY" val="smartTable{e66f81ed-028b-4b58-b559-9fe664af86ef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4532</Words>
  <Application>WPS 演示</Application>
  <PresentationFormat>自定义</PresentationFormat>
  <Paragraphs>653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PMingLiU</vt:lpstr>
      <vt:lpstr>Times New Roman</vt:lpstr>
      <vt:lpstr>微软雅黑</vt:lpstr>
      <vt:lpstr>仿宋</vt:lpstr>
      <vt:lpstr>Calibri</vt:lpstr>
      <vt:lpstr>方正正纤黑简体</vt:lpstr>
      <vt:lpstr>Impact</vt:lpstr>
      <vt:lpstr>Calibri</vt:lpstr>
      <vt:lpstr>Lato</vt:lpstr>
      <vt:lpstr>Segoe Print</vt:lpstr>
      <vt:lpstr>思源黑体 CN Regular</vt:lpstr>
      <vt:lpstr>Arial Unicode MS</vt:lpstr>
      <vt:lpstr>方正兰亭粗黑_GBK</vt:lpstr>
      <vt:lpstr>黑体</vt:lpstr>
      <vt:lpstr>字魂59号-创粗黑</vt:lpstr>
      <vt:lpstr>Wingdings</vt:lpstr>
      <vt:lpstr>Times New Roman</vt:lpstr>
      <vt:lpstr>MingLiU-ExtB</vt:lpstr>
      <vt:lpstr>默认设计模板</vt:lpstr>
      <vt:lpstr>PowerPoint.Slide.12</vt:lpstr>
      <vt:lpstr>PowerPoint.Slide.12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fuyu</dc:creator>
  <cp:lastModifiedBy>刘志伟</cp:lastModifiedBy>
  <cp:revision>8694</cp:revision>
  <cp:lastPrinted>2113-01-01T00:00:00Z</cp:lastPrinted>
  <dcterms:created xsi:type="dcterms:W3CDTF">2113-01-01T00:00:00Z</dcterms:created>
  <dcterms:modified xsi:type="dcterms:W3CDTF">2021-02-24T03:44:42Z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2052-11.1.0.10228</vt:lpwstr>
  </property>
</Properties>
</file>