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58" r:id="rId4"/>
    <p:sldId id="347" r:id="rId5"/>
    <p:sldId id="349" r:id="rId6"/>
    <p:sldId id="354" r:id="rId7"/>
    <p:sldId id="355" r:id="rId8"/>
    <p:sldId id="351" r:id="rId9"/>
    <p:sldId id="357" r:id="rId10"/>
    <p:sldId id="356" r:id="rId11"/>
    <p:sldId id="352" r:id="rId12"/>
    <p:sldId id="358" r:id="rId13"/>
    <p:sldId id="359" r:id="rId14"/>
    <p:sldId id="360" r:id="rId15"/>
    <p:sldId id="361" r:id="rId16"/>
    <p:sldId id="362" r:id="rId17"/>
    <p:sldId id="350" r:id="rId18"/>
    <p:sldId id="381" r:id="rId19"/>
    <p:sldId id="366" r:id="rId20"/>
    <p:sldId id="367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53" r:id="rId34"/>
    <p:sldId id="363" r:id="rId35"/>
    <p:sldId id="364" r:id="rId36"/>
    <p:sldId id="365" r:id="rId37"/>
  </p:sldIdLst>
  <p:sldSz cx="12192000" cy="6858000"/>
  <p:notesSz cx="6858000" cy="9144000"/>
  <p:embeddedFontLst>
    <p:embeddedFont>
      <p:font typeface="腾祥智黑简-W3" panose="02010600030101010101" charset="-122"/>
      <p:regular r:id="rId39"/>
    </p:embeddedFont>
    <p:embeddedFont>
      <p:font typeface="Roboto" panose="02000000000000000000" pitchFamily="2" charset="0"/>
      <p:regular r:id="rId40"/>
    </p:embeddedFont>
    <p:embeddedFont>
      <p:font typeface="微软雅黑" panose="020B0503020204020204" pitchFamily="34" charset="-122"/>
      <p:regular r:id="rId41"/>
      <p:bold r:id="rId42"/>
    </p:embeddedFont>
    <p:embeddedFont>
      <p:font typeface="微软雅黑 Light" panose="020B0502040204020203" pitchFamily="34" charset="-122"/>
      <p:regular r:id="rId43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00"/>
    <a:srgbClr val="33A1C9"/>
    <a:srgbClr val="1F4E89"/>
    <a:srgbClr val="36648B"/>
    <a:srgbClr val="2E75B6"/>
    <a:srgbClr val="1F4E9A"/>
    <a:srgbClr val="9FB6CD"/>
    <a:srgbClr val="4F94CD"/>
    <a:srgbClr val="5CACEE"/>
    <a:srgbClr val="607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79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  <a:r>
              <a:rPr lang="zh-CN" altLang="en-US" dirty="0"/>
              <a:t>旗舰店</a:t>
            </a:r>
            <a:r>
              <a:rPr lang="en-US" altLang="zh-CN" dirty="0"/>
              <a:t>https://[</a:t>
            </a:r>
            <a:r>
              <a:rPr lang="zh-CN" altLang="en-US" dirty="0"/>
              <a:t>婷婷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5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1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6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0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1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77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552576" y="3036255"/>
            <a:ext cx="515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通过                  以用户行为来区分客户</a:t>
            </a:r>
            <a:endParaRPr lang="id-ID" sz="2400" b="1" dirty="0">
              <a:solidFill>
                <a:schemeClr val="bg1"/>
              </a:solidFill>
              <a:latin typeface="Arsenal" panose="02010504060200020004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86111" y="2905137"/>
            <a:ext cx="0" cy="75474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61237" y="3090116"/>
            <a:ext cx="425841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Though </a:t>
            </a:r>
            <a:r>
              <a:rPr lang="en-US" sz="1700" dirty="0">
                <a:solidFill>
                  <a:srgbClr val="33A1C9"/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The RFM model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 distinguish customers</a:t>
            </a:r>
          </a:p>
          <a:p>
            <a:pPr algn="r"/>
            <a:r>
              <a:rPr lang="en-US" sz="17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 based on user behavior</a:t>
            </a:r>
            <a:endParaRPr lang="id-ID" sz="17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720562" y="3523866"/>
            <a:ext cx="4824000" cy="46800"/>
            <a:chOff x="7397791" y="3750948"/>
            <a:chExt cx="1260000" cy="59682"/>
          </a:xfrm>
        </p:grpSpPr>
        <p:sp>
          <p:nvSpPr>
            <p:cNvPr id="24" name="Rectangle 23"/>
            <p:cNvSpPr/>
            <p:nvPr/>
          </p:nvSpPr>
          <p:spPr>
            <a:xfrm>
              <a:off x="7397791" y="3750948"/>
              <a:ext cx="540000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17791" y="3750948"/>
              <a:ext cx="540000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37791" y="3752572"/>
              <a:ext cx="180000" cy="58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4166EF5-CF79-471F-8E10-25BCC2FA7F19}"/>
              </a:ext>
            </a:extLst>
          </p:cNvPr>
          <p:cNvSpPr txBox="1"/>
          <p:nvPr/>
        </p:nvSpPr>
        <p:spPr>
          <a:xfrm>
            <a:off x="7208370" y="3034982"/>
            <a:ext cx="213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RFM</a:t>
            </a:r>
            <a:r>
              <a:rPr lang="zh-CN" altLang="en-US" sz="2400" b="1" dirty="0">
                <a:solidFill>
                  <a:srgbClr val="2E75B6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模型</a:t>
            </a:r>
            <a:endParaRPr lang="zh-CN" altLang="en-US" sz="2400" dirty="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0" y="1970873"/>
            <a:ext cx="12192000" cy="3979984"/>
            <a:chOff x="0" y="1970873"/>
            <a:chExt cx="12192000" cy="3979984"/>
          </a:xfrm>
        </p:grpSpPr>
        <p:sp>
          <p:nvSpPr>
            <p:cNvPr id="18" name="Rectangle 17"/>
            <p:cNvSpPr/>
            <p:nvPr/>
          </p:nvSpPr>
          <p:spPr>
            <a:xfrm>
              <a:off x="0" y="1978535"/>
              <a:ext cx="12192000" cy="3972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0" y="1970873"/>
              <a:ext cx="12192000" cy="3979983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5898576" y="2440117"/>
            <a:ext cx="0" cy="308847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43320" y="2529077"/>
            <a:ext cx="720000" cy="720000"/>
            <a:chOff x="6325956" y="1809336"/>
            <a:chExt cx="1588229" cy="1588229"/>
          </a:xfrm>
        </p:grpSpPr>
        <p:sp>
          <p:nvSpPr>
            <p:cNvPr id="21" name="Oval 20"/>
            <p:cNvSpPr/>
            <p:nvPr/>
          </p:nvSpPr>
          <p:spPr>
            <a:xfrm>
              <a:off x="6325956" y="1809336"/>
              <a:ext cx="1588229" cy="1588229"/>
            </a:xfrm>
            <a:prstGeom prst="ellipse">
              <a:avLst/>
            </a:prstGeom>
            <a:solidFill>
              <a:schemeClr val="bg2">
                <a:lumMod val="90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Oval 4"/>
            <p:cNvSpPr/>
            <p:nvPr/>
          </p:nvSpPr>
          <p:spPr>
            <a:xfrm>
              <a:off x="6483676" y="1967056"/>
              <a:ext cx="1272786" cy="127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200" i="0" kern="12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</a:t>
              </a:r>
              <a:endParaRPr lang="id-ID" sz="2400" i="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6740" y="3680255"/>
            <a:ext cx="720000" cy="720000"/>
            <a:chOff x="6325956" y="1852024"/>
            <a:chExt cx="1588229" cy="1588229"/>
          </a:xfrm>
        </p:grpSpPr>
        <p:sp>
          <p:nvSpPr>
            <p:cNvPr id="24" name="Oval 23"/>
            <p:cNvSpPr/>
            <p:nvPr/>
          </p:nvSpPr>
          <p:spPr>
            <a:xfrm>
              <a:off x="6325956" y="1852024"/>
              <a:ext cx="1588229" cy="1588229"/>
            </a:xfrm>
            <a:prstGeom prst="ellipse">
              <a:avLst/>
            </a:prstGeom>
            <a:solidFill>
              <a:schemeClr val="bg2">
                <a:lumMod val="50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5" name="Oval 4"/>
            <p:cNvSpPr/>
            <p:nvPr/>
          </p:nvSpPr>
          <p:spPr>
            <a:xfrm>
              <a:off x="6483676" y="1967056"/>
              <a:ext cx="1272787" cy="127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/>
              <a:r>
                <a:rPr lang="id-ID" sz="2800" i="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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6739" y="4737089"/>
            <a:ext cx="720000" cy="720000"/>
            <a:chOff x="6325956" y="1809336"/>
            <a:chExt cx="1588229" cy="1588229"/>
          </a:xfrm>
        </p:grpSpPr>
        <p:sp>
          <p:nvSpPr>
            <p:cNvPr id="27" name="Oval 26"/>
            <p:cNvSpPr/>
            <p:nvPr/>
          </p:nvSpPr>
          <p:spPr>
            <a:xfrm>
              <a:off x="6325956" y="1809336"/>
              <a:ext cx="1588229" cy="1588229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8" name="Oval 4"/>
            <p:cNvSpPr/>
            <p:nvPr/>
          </p:nvSpPr>
          <p:spPr>
            <a:xfrm>
              <a:off x="6483676" y="1967056"/>
              <a:ext cx="1272786" cy="127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800" i="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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99986" y="2529077"/>
            <a:ext cx="720000" cy="720000"/>
            <a:chOff x="6325956" y="1809336"/>
            <a:chExt cx="1588229" cy="1588229"/>
          </a:xfrm>
        </p:grpSpPr>
        <p:sp>
          <p:nvSpPr>
            <p:cNvPr id="30" name="Oval 29"/>
            <p:cNvSpPr/>
            <p:nvPr/>
          </p:nvSpPr>
          <p:spPr>
            <a:xfrm>
              <a:off x="6325956" y="1809336"/>
              <a:ext cx="1588229" cy="15882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1" name="Oval 4"/>
            <p:cNvSpPr/>
            <p:nvPr/>
          </p:nvSpPr>
          <p:spPr>
            <a:xfrm>
              <a:off x="6483676" y="1967056"/>
              <a:ext cx="1272786" cy="127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/>
              <a:r>
                <a:rPr lang="id-ID" sz="2800" i="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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93406" y="3680255"/>
            <a:ext cx="720000" cy="720000"/>
            <a:chOff x="6325956" y="1852024"/>
            <a:chExt cx="1588229" cy="1588229"/>
          </a:xfrm>
        </p:grpSpPr>
        <p:sp>
          <p:nvSpPr>
            <p:cNvPr id="33" name="Oval 32"/>
            <p:cNvSpPr/>
            <p:nvPr/>
          </p:nvSpPr>
          <p:spPr>
            <a:xfrm>
              <a:off x="6325956" y="1852024"/>
              <a:ext cx="1588229" cy="1588229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4" name="Oval 4"/>
            <p:cNvSpPr/>
            <p:nvPr/>
          </p:nvSpPr>
          <p:spPr>
            <a:xfrm>
              <a:off x="6483676" y="1967056"/>
              <a:ext cx="1272786" cy="127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2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</a:t>
              </a:r>
              <a:endParaRPr lang="id-ID" sz="240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93405" y="4737089"/>
            <a:ext cx="720000" cy="720000"/>
            <a:chOff x="6325956" y="1809336"/>
            <a:chExt cx="1588229" cy="1588229"/>
          </a:xfrm>
        </p:grpSpPr>
        <p:sp>
          <p:nvSpPr>
            <p:cNvPr id="36" name="Oval 35"/>
            <p:cNvSpPr/>
            <p:nvPr/>
          </p:nvSpPr>
          <p:spPr>
            <a:xfrm>
              <a:off x="6325956" y="1809336"/>
              <a:ext cx="1588229" cy="1588229"/>
            </a:xfrm>
            <a:prstGeom prst="ellipse">
              <a:avLst/>
            </a:prstGeom>
            <a:solidFill>
              <a:schemeClr val="tx2">
                <a:lumMod val="75000"/>
                <a:alpha val="90000"/>
              </a:schemeClr>
            </a:solidFill>
            <a:ln w="25400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6483676" y="1967056"/>
              <a:ext cx="1272786" cy="12727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3061" tIns="55880" rIns="143061" bIns="5588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200" dirty="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</a:t>
              </a:r>
              <a:endParaRPr lang="id-ID" sz="2400" kern="1200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66686" y="2532749"/>
            <a:ext cx="3628571" cy="2887466"/>
            <a:chOff x="1966686" y="2532749"/>
            <a:chExt cx="3628571" cy="2887466"/>
          </a:xfrm>
        </p:grpSpPr>
        <p:sp>
          <p:nvSpPr>
            <p:cNvPr id="38" name="TextBox 37"/>
            <p:cNvSpPr txBox="1"/>
            <p:nvPr/>
          </p:nvSpPr>
          <p:spPr>
            <a:xfrm>
              <a:off x="1966686" y="2532749"/>
              <a:ext cx="36285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(1) </a:t>
              </a:r>
              <a:r>
                <a:rPr lang="zh-CN" altLang="en-US" b="1" dirty="0">
                  <a:solidFill>
                    <a:schemeClr val="bg1"/>
                  </a:solidFill>
                </a:rPr>
                <a:t>电商类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淘宝、京东和拼多多。按照用户的购物金额来分层。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66686" y="3665741"/>
              <a:ext cx="36285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(2) </a:t>
              </a:r>
              <a:r>
                <a:rPr lang="zh-CN" altLang="en-US" b="1" dirty="0">
                  <a:solidFill>
                    <a:schemeClr val="bg1"/>
                  </a:solidFill>
                </a:rPr>
                <a:t>社交类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微信和微博都属于社交类。按照互动数来分层。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6686" y="4681551"/>
              <a:ext cx="36285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(3)</a:t>
              </a:r>
              <a:r>
                <a:rPr lang="zh-CN" altLang="en-US" b="1" dirty="0">
                  <a:solidFill>
                    <a:schemeClr val="bg1"/>
                  </a:solidFill>
                </a:rPr>
                <a:t> 内容类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头条、知乎、抖音和快手等，都属于内容类。按照用户阅读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/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观看时长来分层。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329512" y="2529077"/>
            <a:ext cx="4435610" cy="3029676"/>
            <a:chOff x="7329512" y="2529077"/>
            <a:chExt cx="4435610" cy="3029676"/>
          </a:xfrm>
        </p:grpSpPr>
        <p:sp>
          <p:nvSpPr>
            <p:cNvPr id="41" name="TextBox 40"/>
            <p:cNvSpPr txBox="1"/>
            <p:nvPr/>
          </p:nvSpPr>
          <p:spPr>
            <a:xfrm>
              <a:off x="7329512" y="2529077"/>
              <a:ext cx="41857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(4) </a:t>
              </a:r>
              <a:r>
                <a:rPr lang="zh-CN" altLang="en-US" b="1" dirty="0">
                  <a:solidFill>
                    <a:schemeClr val="bg1"/>
                  </a:solidFill>
                </a:rPr>
                <a:t>工具类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包括有道云笔记、证券类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APP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、墨迹天气等都属于工具类。</a:t>
              </a: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工具类比较特殊，每一个工具都有自身商业模式，关注的重点也会不同。</a:t>
              </a:r>
            </a:p>
            <a:p>
              <a:endParaRPr lang="id-ID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29512" y="3662069"/>
              <a:ext cx="42937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(5) </a:t>
              </a:r>
              <a:r>
                <a:rPr lang="zh-CN" altLang="en-US" b="1" dirty="0">
                  <a:solidFill>
                    <a:schemeClr val="bg1"/>
                  </a:solidFill>
                </a:rPr>
                <a:t>平台类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平台需要同时关注供给方和消费方。而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RFM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模型更多的应用于消费方，滴滴和淘宝都是按照消费金额来分层。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29512" y="4635423"/>
              <a:ext cx="4435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(6) </a:t>
              </a:r>
              <a:r>
                <a:rPr lang="zh-CN" altLang="en-US" b="1" dirty="0">
                  <a:solidFill>
                    <a:schemeClr val="bg1"/>
                  </a:solidFill>
                </a:rPr>
                <a:t>游戏类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游戏类的盈利模式主要有内消费和广告。</a:t>
              </a: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按照用户的消费金额来分层。</a:t>
              </a:r>
            </a:p>
            <a:p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按照用户的广告观看</a:t>
              </a: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/</a:t>
              </a: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腾祥智黑简-W3" panose="01010104010101010101" pitchFamily="2" charset="-122"/>
                  <a:ea typeface="腾祥智黑简-W3" panose="01010104010101010101" pitchFamily="2" charset="-122"/>
                </a:rPr>
                <a:t>点击来分层。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47" name="Oval 46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10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44" name="Content Placeholder 7"/>
          <p:cNvSpPr txBox="1"/>
          <p:nvPr/>
        </p:nvSpPr>
        <p:spPr>
          <a:xfrm>
            <a:off x="3640383" y="7566"/>
            <a:ext cx="5218511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sz="3600" dirty="0">
                <a:solidFill>
                  <a:schemeClr val="bg2">
                    <a:lumMod val="50000"/>
                  </a:schemeClr>
                </a:solidFill>
              </a:rPr>
              <a:t>Work with Icons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itle 1"/>
          <p:cNvSpPr txBox="1"/>
          <p:nvPr/>
        </p:nvSpPr>
        <p:spPr>
          <a:xfrm>
            <a:off x="4831364" y="866813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Put a relevant subtitle in this line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57" name="Rectangle 56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9403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69622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54433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4011339" y="3481754"/>
            <a:ext cx="33941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36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id-ID" sz="36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四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9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4" name="Rectangle 3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Appraisal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1" y="2355206"/>
            <a:ext cx="7924799" cy="24345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2355206"/>
            <a:ext cx="2119086" cy="2434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1" y="2355206"/>
            <a:ext cx="2119086" cy="2434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4855392" y="2676389"/>
            <a:ext cx="6909740" cy="1657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用户增长：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增加用户数量，提高用户质量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用户价值：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提高用户活跃度，提升用户付费金额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221" y="2996810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12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1" name="TextBox 2">
            <a:extLst>
              <a:ext uri="{FF2B5EF4-FFF2-40B4-BE49-F238E27FC236}">
                <a16:creationId xmlns:a16="http://schemas.microsoft.com/office/drawing/2014/main" id="{D0E337A1-A801-490A-A3C8-41FBE989463D}"/>
              </a:ext>
            </a:extLst>
          </p:cNvPr>
          <p:cNvSpPr txBox="1"/>
          <p:nvPr/>
        </p:nvSpPr>
        <p:spPr>
          <a:xfrm>
            <a:off x="4437221" y="3505060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</p:spTree>
    <p:extLst>
      <p:ext uri="{BB962C8B-B14F-4D97-AF65-F5344CB8AC3E}">
        <p14:creationId xmlns:p14="http://schemas.microsoft.com/office/powerpoint/2010/main" val="167721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2031116" y="2355205"/>
            <a:ext cx="10494260" cy="388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2355205"/>
            <a:ext cx="2119086" cy="388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2840320" y="2541645"/>
            <a:ext cx="8791462" cy="33448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、通过平均数评估</a:t>
            </a:r>
            <a:endParaRPr lang="en-US" altLang="zh-CN" sz="1800" b="1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分别求出目标数据的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F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M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的平均值，然后用每个用户的数据和平均值来比较，然后确定高低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1400"/>
              </a:lnSpc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以自己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天内在淘宝购物的记录为例，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R=7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F=5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M=500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。假设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天内淘宝用户的平均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R=10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F=8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M=800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。那你的打分结果为：</a:t>
            </a:r>
          </a:p>
          <a:p>
            <a:pPr algn="l">
              <a:lnSpc>
                <a:spcPts val="1400"/>
              </a:lnSpc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R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值：高    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记录的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值越低说明最近一次的消费时间越短，用户的回购周期越短。</a:t>
            </a:r>
          </a:p>
          <a:p>
            <a:pPr algn="l">
              <a:lnSpc>
                <a:spcPts val="1400"/>
              </a:lnSpc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F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值：低    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低于平均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值的记录打分为低，高于平均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值的记录打分为高。</a:t>
            </a:r>
          </a:p>
          <a:p>
            <a:pPr algn="l">
              <a:lnSpc>
                <a:spcPts val="1400"/>
              </a:lnSpc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•	M</a:t>
            </a:r>
            <a:r>
              <a:rPr lang="zh-CN" altLang="en-US" sz="1400" b="1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值：低    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低于平均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值的记录打分为低，高于平均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值的记录打分为高。</a:t>
            </a:r>
          </a:p>
          <a:p>
            <a:pPr algn="l">
              <a:lnSpc>
                <a:spcPts val="1400"/>
              </a:lnSpc>
            </a:pP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我们自己消费的最终打分结果为“高低低”，对照第二节中的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类用户属于“一般发展用户”，电商就可以使用针对这类用户的运营策略来提升价值。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ts val="1400"/>
              </a:lnSpc>
            </a:pP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621" y="2541645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13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E93ACAA-D186-43E8-8D2D-0BAD9A110949}"/>
              </a:ext>
            </a:extLst>
          </p:cNvPr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6967510B-3516-4713-A96F-92255A5AAD65}"/>
              </a:ext>
            </a:extLst>
          </p:cNvPr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9F0A03F-CF92-409C-AA24-D7DBC3930668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1DBE6DD-BFF8-409F-A187-5496A2307C9A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40AA855-5A63-4D23-B53A-1EAEDC38EF4F}"/>
              </a:ext>
            </a:extLst>
          </p:cNvPr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Appraisal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907098-42B3-4688-BCF2-89F6457DA849}"/>
              </a:ext>
            </a:extLst>
          </p:cNvPr>
          <p:cNvSpPr txBox="1"/>
          <p:nvPr/>
        </p:nvSpPr>
        <p:spPr>
          <a:xfrm>
            <a:off x="2840320" y="569866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不能排除异常数据、策略上不够精准</a:t>
            </a:r>
          </a:p>
        </p:txBody>
      </p:sp>
    </p:spTree>
    <p:extLst>
      <p:ext uri="{BB962C8B-B14F-4D97-AF65-F5344CB8AC3E}">
        <p14:creationId xmlns:p14="http://schemas.microsoft.com/office/powerpoint/2010/main" val="18464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1E214BAF-0E68-4BD1-9D95-D2EE35F119E9}"/>
              </a:ext>
            </a:extLst>
          </p:cNvPr>
          <p:cNvSpPr/>
          <p:nvPr/>
        </p:nvSpPr>
        <p:spPr>
          <a:xfrm>
            <a:off x="2031116" y="2355205"/>
            <a:ext cx="10494260" cy="388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BAA9EC45-D95B-4F7A-8EA6-8266D2679D08}"/>
              </a:ext>
            </a:extLst>
          </p:cNvPr>
          <p:cNvSpPr/>
          <p:nvPr/>
        </p:nvSpPr>
        <p:spPr>
          <a:xfrm>
            <a:off x="1" y="2355205"/>
            <a:ext cx="2119086" cy="388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2840320" y="2567653"/>
            <a:ext cx="8791462" cy="1075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、通过中位数评估</a:t>
            </a:r>
            <a:endParaRPr lang="en-US" altLang="zh-CN" sz="1800" b="1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使用箱线图来获得中位数，并能将异常数据特殊处理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621" y="2541645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14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E93ACAA-D186-43E8-8D2D-0BAD9A110949}"/>
              </a:ext>
            </a:extLst>
          </p:cNvPr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6967510B-3516-4713-A96F-92255A5AAD65}"/>
              </a:ext>
            </a:extLst>
          </p:cNvPr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9F0A03F-CF92-409C-AA24-D7DBC3930668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1DBE6DD-BFF8-409F-A187-5496A2307C9A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40AA855-5A63-4D23-B53A-1EAEDC38EF4F}"/>
              </a:ext>
            </a:extLst>
          </p:cNvPr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Appraisal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21" name="图片 20" descr="1">
            <a:extLst>
              <a:ext uri="{FF2B5EF4-FFF2-40B4-BE49-F238E27FC236}">
                <a16:creationId xmlns:a16="http://schemas.microsoft.com/office/drawing/2014/main" id="{938CBE52-B6A6-407E-AFDB-F980DF319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5423" y="3643140"/>
            <a:ext cx="4860093" cy="24889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3A8EFC-75A7-4E86-9F54-EDA8CA718F4F}"/>
              </a:ext>
            </a:extLst>
          </p:cNvPr>
          <p:cNvSpPr txBox="1"/>
          <p:nvPr/>
        </p:nvSpPr>
        <p:spPr>
          <a:xfrm>
            <a:off x="7973751" y="3643141"/>
            <a:ext cx="36923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右侧英语成绩（绿点）都落在</a:t>
            </a:r>
            <a:r>
              <a:rPr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条橙色的横线之间（</a:t>
            </a:r>
            <a:r>
              <a:rPr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条橙色横线分别表示最大值和最小值），学生的成绩都很正常。</a:t>
            </a:r>
            <a:endParaRPr lang="en-US" altLang="zh-CN" sz="1400" dirty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左侧数学成绩上下各有</a:t>
            </a:r>
            <a:r>
              <a:rPr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个绿点落在了橙色的横线之外，说明这</a:t>
            </a:r>
            <a:r>
              <a:rPr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个点是异常点，可以进行特殊处理。</a:t>
            </a:r>
          </a:p>
          <a:p>
            <a:endParaRPr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18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5902E34E-21E5-4042-B5D7-C23B2826FE21}"/>
              </a:ext>
            </a:extLst>
          </p:cNvPr>
          <p:cNvSpPr/>
          <p:nvPr/>
        </p:nvSpPr>
        <p:spPr>
          <a:xfrm>
            <a:off x="2031116" y="2355205"/>
            <a:ext cx="10494260" cy="388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32D0E9D-A93B-438D-B724-5D6F923C8CC3}"/>
              </a:ext>
            </a:extLst>
          </p:cNvPr>
          <p:cNvSpPr/>
          <p:nvPr/>
        </p:nvSpPr>
        <p:spPr>
          <a:xfrm>
            <a:off x="1" y="2355205"/>
            <a:ext cx="2119086" cy="388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2840320" y="2567652"/>
            <a:ext cx="8791462" cy="1948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、通过划分等级评估</a:t>
            </a:r>
            <a:endParaRPr lang="en-US" altLang="zh-CN" sz="1800" b="1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对于产品较为成熟、用户规模较大的情况可以采用等级评估。简单的做法就是使用透视表查看目标记录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、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F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M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各自的分布，然后指定等级。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一般分为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5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个等级，对应的分值为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1~5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分。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621" y="2541645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15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E93ACAA-D186-43E8-8D2D-0BAD9A110949}"/>
              </a:ext>
            </a:extLst>
          </p:cNvPr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6967510B-3516-4713-A96F-92255A5AAD65}"/>
              </a:ext>
            </a:extLst>
          </p:cNvPr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9F0A03F-CF92-409C-AA24-D7DBC3930668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1DBE6DD-BFF8-409F-A187-5496A2307C9A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40AA855-5A63-4D23-B53A-1EAEDC38EF4F}"/>
              </a:ext>
            </a:extLst>
          </p:cNvPr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Appraisal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22" name="图片 21" descr="2">
            <a:extLst>
              <a:ext uri="{FF2B5EF4-FFF2-40B4-BE49-F238E27FC236}">
                <a16:creationId xmlns:a16="http://schemas.microsoft.com/office/drawing/2014/main" id="{8C21F4C3-C66D-4200-A690-DDD24654D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0318" y="4141650"/>
            <a:ext cx="6119577" cy="18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2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5902E34E-21E5-4042-B5D7-C23B2826FE21}"/>
              </a:ext>
            </a:extLst>
          </p:cNvPr>
          <p:cNvSpPr/>
          <p:nvPr/>
        </p:nvSpPr>
        <p:spPr>
          <a:xfrm>
            <a:off x="2073633" y="2355205"/>
            <a:ext cx="10494260" cy="388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32D0E9D-A93B-438D-B724-5D6F923C8CC3}"/>
              </a:ext>
            </a:extLst>
          </p:cNvPr>
          <p:cNvSpPr/>
          <p:nvPr/>
        </p:nvSpPr>
        <p:spPr>
          <a:xfrm>
            <a:off x="1" y="2355205"/>
            <a:ext cx="2119086" cy="3880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2840320" y="2567652"/>
            <a:ext cx="8791462" cy="19485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、通过划分等级评估</a:t>
            </a:r>
            <a:endParaRPr lang="en-US" altLang="zh-CN" sz="1800" b="1" dirty="0">
              <a:solidFill>
                <a:schemeClr val="bg1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3621" y="2541645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16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E93ACAA-D186-43E8-8D2D-0BAD9A110949}"/>
              </a:ext>
            </a:extLst>
          </p:cNvPr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6967510B-3516-4713-A96F-92255A5AAD65}"/>
              </a:ext>
            </a:extLst>
          </p:cNvPr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9F0A03F-CF92-409C-AA24-D7DBC3930668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1DBE6DD-BFF8-409F-A187-5496A2307C9A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F40AA855-5A63-4D23-B53A-1EAEDC38EF4F}"/>
              </a:ext>
            </a:extLst>
          </p:cNvPr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Appraisal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22" name="图片 21" descr="2">
            <a:extLst>
              <a:ext uri="{FF2B5EF4-FFF2-40B4-BE49-F238E27FC236}">
                <a16:creationId xmlns:a16="http://schemas.microsoft.com/office/drawing/2014/main" id="{8C21F4C3-C66D-4200-A690-DDD24654D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9122" y="3279582"/>
            <a:ext cx="4903146" cy="190799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1A835BC-AC9D-444B-9C18-B06C368A7C87}"/>
              </a:ext>
            </a:extLst>
          </p:cNvPr>
          <p:cNvSpPr txBox="1"/>
          <p:nvPr/>
        </p:nvSpPr>
        <p:spPr>
          <a:xfrm>
            <a:off x="7928412" y="3261230"/>
            <a:ext cx="405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按照等级划分后的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R’=4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F’=3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M’=3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AR=3.8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AF=2.9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AM=4.1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用自己按照等级划分后的值与平均值进行比较，确定最后的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值：</a:t>
            </a: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•    R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值：高（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R’ &gt; AR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）</a:t>
            </a: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•    F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值：高（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F’ &gt; AF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）</a:t>
            </a:r>
          </a:p>
          <a:p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•    M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值：低（</a:t>
            </a:r>
            <a:r>
              <a: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M’ &lt; AM</a:t>
            </a:r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）</a:t>
            </a:r>
          </a:p>
          <a:p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我们自己消费的最终打分结果为“高高低”，对照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类用户，用户价值变更为“一般价值用户”。</a:t>
            </a:r>
          </a:p>
          <a:p>
            <a:endParaRPr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73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61309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46120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4003026" y="3481754"/>
            <a:ext cx="33941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实际操作</a:t>
            </a:r>
            <a:endParaRPr lang="id-ID" sz="48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</a:rPr>
              <a:t>五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2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8" name="Rectangle 7">
            <a:extLst>
              <a:ext uri="{FF2B5EF4-FFF2-40B4-BE49-F238E27FC236}">
                <a16:creationId xmlns:a16="http://schemas.microsoft.com/office/drawing/2014/main" id="{820C57FE-56E0-426C-B401-3E6CA88D4E09}"/>
              </a:ext>
            </a:extLst>
          </p:cNvPr>
          <p:cNvSpPr/>
          <p:nvPr/>
        </p:nvSpPr>
        <p:spPr>
          <a:xfrm>
            <a:off x="-3944670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4DD4AFD-8552-4F9F-9FEC-64673293E9D4}"/>
              </a:ext>
            </a:extLst>
          </p:cNvPr>
          <p:cNvSpPr txBox="1"/>
          <p:nvPr/>
        </p:nvSpPr>
        <p:spPr>
          <a:xfrm>
            <a:off x="-606493" y="2379203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事件背景</a:t>
            </a:r>
            <a:endParaRPr lang="en-US" sz="40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2F7C78E4-507A-4686-A7AA-D9BEA62B9ACE}"/>
              </a:ext>
            </a:extLst>
          </p:cNvPr>
          <p:cNvGrpSpPr/>
          <p:nvPr/>
        </p:nvGrpSpPr>
        <p:grpSpPr>
          <a:xfrm>
            <a:off x="763334" y="3446264"/>
            <a:ext cx="2084868" cy="58058"/>
            <a:chOff x="4616262" y="2307771"/>
            <a:chExt cx="2349876" cy="58058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CD1FDD0-DB7C-43CE-B509-074D7104B1A8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FCFAB931-DBD3-4877-8CD3-A60099A8908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986A78A5-20D4-4E21-90AF-06AE020DCEE6}"/>
              </a:ext>
            </a:extLst>
          </p:cNvPr>
          <p:cNvSpPr txBox="1"/>
          <p:nvPr/>
        </p:nvSpPr>
        <p:spPr>
          <a:xfrm>
            <a:off x="372070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+mn-lt"/>
                <a:ea typeface="Roboto" panose="02000000000000000000" pitchFamily="2" charset="0"/>
              </a:rPr>
              <a:t>Project Background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623A86-CFA5-4CF5-A3CF-FC6A6EC1942C}"/>
              </a:ext>
            </a:extLst>
          </p:cNvPr>
          <p:cNvSpPr txBox="1"/>
          <p:nvPr/>
        </p:nvSpPr>
        <p:spPr>
          <a:xfrm>
            <a:off x="4123665" y="2397655"/>
            <a:ext cx="7838691" cy="143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一份客户的交易数据，包括交易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，客户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，交易时间，交易金额，交易类型，商家希望通过这份数据，对客户进行分类，为促销活动做出决策。</a:t>
            </a:r>
          </a:p>
        </p:txBody>
      </p:sp>
    </p:spTree>
    <p:extLst>
      <p:ext uri="{BB962C8B-B14F-4D97-AF65-F5344CB8AC3E}">
        <p14:creationId xmlns:p14="http://schemas.microsoft.com/office/powerpoint/2010/main" val="7863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9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00" name="Content Placeholder 7">
            <a:extLst>
              <a:ext uri="{FF2B5EF4-FFF2-40B4-BE49-F238E27FC236}">
                <a16:creationId xmlns:a16="http://schemas.microsoft.com/office/drawing/2014/main" id="{70859FE9-63E5-4D2D-8AC2-BFE327C1E43A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01" name="Group 5">
            <a:extLst>
              <a:ext uri="{FF2B5EF4-FFF2-40B4-BE49-F238E27FC236}">
                <a16:creationId xmlns:a16="http://schemas.microsoft.com/office/drawing/2014/main" id="{2AE8BBD3-DB0A-44C3-B64A-9860A812658C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52A3BFF8-C78D-46B6-9A9C-DF8646977079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D252C667-BEF6-4093-8EA8-6167E824C27B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3F1E8909-9F9F-4CC4-B299-BC5B5C456AE9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90DA2F-26D2-4460-95FA-BE39E904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4" y="80627"/>
            <a:ext cx="6463562" cy="6650913"/>
          </a:xfrm>
          <a:prstGeom prst="rect">
            <a:avLst/>
          </a:prstGeom>
        </p:spPr>
      </p:pic>
      <p:sp>
        <p:nvSpPr>
          <p:cNvPr id="119" name="Content Placeholder 7">
            <a:extLst>
              <a:ext uri="{FF2B5EF4-FFF2-40B4-BE49-F238E27FC236}">
                <a16:creationId xmlns:a16="http://schemas.microsoft.com/office/drawing/2014/main" id="{E4008C16-EF4B-49CB-9950-3A34141A5422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前期准备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5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9465604" y="1689846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6648B"/>
                </a:solidFill>
              </a:rPr>
              <a:t>RFM</a:t>
            </a:r>
            <a:r>
              <a:rPr lang="zh-CN" altLang="en-US" sz="3600" dirty="0">
                <a:solidFill>
                  <a:srgbClr val="36648B"/>
                </a:solidFill>
              </a:rPr>
              <a:t>模型</a:t>
            </a:r>
            <a:endParaRPr lang="id-ID" sz="3600" dirty="0">
              <a:solidFill>
                <a:srgbClr val="36648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5885" y="1630904"/>
            <a:ext cx="94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rPr>
              <a:t>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798287" y="3338286"/>
            <a:ext cx="837231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7"/>
          <p:cNvSpPr txBox="1"/>
          <p:nvPr/>
        </p:nvSpPr>
        <p:spPr>
          <a:xfrm>
            <a:off x="889672" y="3540448"/>
            <a:ext cx="600164" cy="1987516"/>
          </a:xfrm>
          <a:prstGeom prst="rect">
            <a:avLst/>
          </a:prstGeom>
        </p:spPr>
        <p:txBody>
          <a:bodyPr vert="eaVert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一前言及</a:t>
            </a:r>
            <a:r>
              <a:rPr lang="zh-CN" altLang="en-US" sz="1800" b="1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介绍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23" name="Content Placeholder 7"/>
          <p:cNvSpPr txBox="1"/>
          <p:nvPr/>
        </p:nvSpPr>
        <p:spPr>
          <a:xfrm>
            <a:off x="2070244" y="3361730"/>
            <a:ext cx="600164" cy="2419767"/>
          </a:xfrm>
          <a:prstGeom prst="rect">
            <a:avLst/>
          </a:prstGeom>
        </p:spPr>
        <p:txBody>
          <a:bodyPr vert="eaVert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  二 材料与方法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24" name="Content Placeholder 7"/>
          <p:cNvSpPr txBox="1"/>
          <p:nvPr/>
        </p:nvSpPr>
        <p:spPr>
          <a:xfrm>
            <a:off x="3466243" y="3676541"/>
            <a:ext cx="646331" cy="2566317"/>
          </a:xfrm>
          <a:prstGeom prst="rect">
            <a:avLst/>
          </a:prstGeom>
        </p:spPr>
        <p:txBody>
          <a:bodyPr vert="eaVert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三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的产品应用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66696" y="3845892"/>
            <a:ext cx="461665" cy="2052806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四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模型的评估</a:t>
            </a:r>
            <a:endParaRPr lang="id-ID" dirty="0"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170598" y="1154824"/>
            <a:ext cx="0" cy="497020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092986" y="4460315"/>
            <a:ext cx="147279" cy="147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088159" y="5465004"/>
            <a:ext cx="147279" cy="147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4D1D45-E9B9-47F1-AA91-597D34FB3C55}"/>
              </a:ext>
            </a:extLst>
          </p:cNvPr>
          <p:cNvGrpSpPr/>
          <p:nvPr/>
        </p:nvGrpSpPr>
        <p:grpSpPr>
          <a:xfrm>
            <a:off x="859610" y="3258833"/>
            <a:ext cx="536699" cy="653572"/>
            <a:chOff x="1212827" y="3258833"/>
            <a:chExt cx="536699" cy="653572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407959" y="3258833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2827" y="3512295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6EAD5FD-AB1C-4F79-A69C-55F4AD2B590B}"/>
              </a:ext>
            </a:extLst>
          </p:cNvPr>
          <p:cNvGrpSpPr/>
          <p:nvPr/>
        </p:nvGrpSpPr>
        <p:grpSpPr>
          <a:xfrm>
            <a:off x="2035817" y="3259857"/>
            <a:ext cx="536699" cy="652548"/>
            <a:chOff x="3047449" y="3259857"/>
            <a:chExt cx="536699" cy="652548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238028" y="3259857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7449" y="3512295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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3902309-FCE1-41A0-BE01-F2450F907E43}"/>
              </a:ext>
            </a:extLst>
          </p:cNvPr>
          <p:cNvGrpSpPr/>
          <p:nvPr/>
        </p:nvGrpSpPr>
        <p:grpSpPr>
          <a:xfrm>
            <a:off x="3477425" y="3263757"/>
            <a:ext cx="536699" cy="642728"/>
            <a:chOff x="4627864" y="3263757"/>
            <a:chExt cx="536699" cy="642728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818814" y="3263757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27864" y="3506375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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126253" y="4346568"/>
            <a:ext cx="53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2">
                    <a:lumMod val="50000"/>
                  </a:schemeClr>
                </a:solidFill>
                <a:latin typeface="FontAwesome" pitchFamily="2" charset="0"/>
              </a:rPr>
              <a:t>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9C6010-3CC0-4ED7-8C9D-26DD220F7508}"/>
              </a:ext>
            </a:extLst>
          </p:cNvPr>
          <p:cNvGrpSpPr/>
          <p:nvPr/>
        </p:nvGrpSpPr>
        <p:grpSpPr>
          <a:xfrm>
            <a:off x="4987811" y="3268657"/>
            <a:ext cx="536699" cy="641914"/>
            <a:chOff x="6648620" y="3268657"/>
            <a:chExt cx="536699" cy="641914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780938" y="3268657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8620" y="3510461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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190321" y="5342349"/>
            <a:ext cx="536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2">
                    <a:lumMod val="50000"/>
                  </a:schemeClr>
                </a:solidFill>
                <a:latin typeface="FontAwesome" pitchFamily="2" charset="0"/>
              </a:rPr>
              <a:t>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4" name="Oval 3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02</a:t>
              </a:r>
            </a:p>
          </p:txBody>
        </p:sp>
      </p:grpSp>
      <p:sp>
        <p:nvSpPr>
          <p:cNvPr id="79" name="Rectangle 25">
            <a:extLst>
              <a:ext uri="{FF2B5EF4-FFF2-40B4-BE49-F238E27FC236}">
                <a16:creationId xmlns:a16="http://schemas.microsoft.com/office/drawing/2014/main" id="{26052B8F-5D22-4A06-A746-927E60C44783}"/>
              </a:ext>
            </a:extLst>
          </p:cNvPr>
          <p:cNvSpPr/>
          <p:nvPr/>
        </p:nvSpPr>
        <p:spPr>
          <a:xfrm>
            <a:off x="6415477" y="3837102"/>
            <a:ext cx="461665" cy="1361911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五 实际操作</a:t>
            </a:r>
            <a:endParaRPr lang="id-ID" dirty="0"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2B921D-9304-49E0-8786-729FF3D8218A}"/>
              </a:ext>
            </a:extLst>
          </p:cNvPr>
          <p:cNvGrpSpPr/>
          <p:nvPr/>
        </p:nvGrpSpPr>
        <p:grpSpPr>
          <a:xfrm>
            <a:off x="6404512" y="3268657"/>
            <a:ext cx="536699" cy="641914"/>
            <a:chOff x="6616045" y="3268657"/>
            <a:chExt cx="536699" cy="641914"/>
          </a:xfrm>
        </p:grpSpPr>
        <p:sp>
          <p:nvSpPr>
            <p:cNvPr id="81" name="Oval 6">
              <a:extLst>
                <a:ext uri="{FF2B5EF4-FFF2-40B4-BE49-F238E27FC236}">
                  <a16:creationId xmlns:a16="http://schemas.microsoft.com/office/drawing/2014/main" id="{B7A93F48-96C4-4AB1-9745-63C0E5F12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0938" y="3268657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TextBox 41">
              <a:extLst>
                <a:ext uri="{FF2B5EF4-FFF2-40B4-BE49-F238E27FC236}">
                  <a16:creationId xmlns:a16="http://schemas.microsoft.com/office/drawing/2014/main" id="{15F22A9E-AE1F-4E82-9785-922E04F6F3CC}"/>
                </a:ext>
              </a:extLst>
            </p:cNvPr>
            <p:cNvSpPr txBox="1"/>
            <p:nvPr/>
          </p:nvSpPr>
          <p:spPr>
            <a:xfrm>
              <a:off x="6616045" y="3510461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</a:t>
              </a:r>
            </a:p>
          </p:txBody>
        </p:sp>
      </p:grpSp>
      <p:sp>
        <p:nvSpPr>
          <p:cNvPr id="83" name="Rectangle 25">
            <a:extLst>
              <a:ext uri="{FF2B5EF4-FFF2-40B4-BE49-F238E27FC236}">
                <a16:creationId xmlns:a16="http://schemas.microsoft.com/office/drawing/2014/main" id="{43406CA4-1DAD-4789-86CD-CD5157B49C61}"/>
              </a:ext>
            </a:extLst>
          </p:cNvPr>
          <p:cNvSpPr/>
          <p:nvPr/>
        </p:nvSpPr>
        <p:spPr>
          <a:xfrm>
            <a:off x="7929872" y="3772293"/>
            <a:ext cx="461665" cy="103970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六 结语</a:t>
            </a:r>
            <a:endParaRPr lang="id-ID" dirty="0"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43C47A7-6019-430C-8D98-846EE5AFD8D2}"/>
              </a:ext>
            </a:extLst>
          </p:cNvPr>
          <p:cNvGrpSpPr/>
          <p:nvPr/>
        </p:nvGrpSpPr>
        <p:grpSpPr>
          <a:xfrm>
            <a:off x="7938168" y="3268657"/>
            <a:ext cx="536699" cy="641914"/>
            <a:chOff x="6616045" y="3268657"/>
            <a:chExt cx="536699" cy="641914"/>
          </a:xfrm>
        </p:grpSpPr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9A12BADA-4ABD-495E-A716-7E390D953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0938" y="3268657"/>
              <a:ext cx="154800" cy="154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TextBox 41">
              <a:extLst>
                <a:ext uri="{FF2B5EF4-FFF2-40B4-BE49-F238E27FC236}">
                  <a16:creationId xmlns:a16="http://schemas.microsoft.com/office/drawing/2014/main" id="{5BE9DF32-9E3E-4939-B933-FC43ED9DD91C}"/>
                </a:ext>
              </a:extLst>
            </p:cNvPr>
            <p:cNvSpPr txBox="1"/>
            <p:nvPr/>
          </p:nvSpPr>
          <p:spPr>
            <a:xfrm>
              <a:off x="6616045" y="3510461"/>
              <a:ext cx="536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000" dirty="0">
                  <a:solidFill>
                    <a:schemeClr val="bg2">
                      <a:lumMod val="50000"/>
                    </a:schemeClr>
                  </a:solidFill>
                  <a:latin typeface="FontAwesome" pitchFamily="2" charset="0"/>
                </a:rPr>
                <a:t>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D3A9F6D1-7787-40A3-8809-3215DD4BD5CF}"/>
              </a:ext>
            </a:extLst>
          </p:cNvPr>
          <p:cNvSpPr txBox="1"/>
          <p:nvPr/>
        </p:nvSpPr>
        <p:spPr>
          <a:xfrm>
            <a:off x="686149" y="2206996"/>
            <a:ext cx="831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通过                  以用户行为来区分客户</a:t>
            </a:r>
            <a:endParaRPr lang="id-ID" sz="3600" b="1" dirty="0">
              <a:solidFill>
                <a:schemeClr val="bg1">
                  <a:lumMod val="85000"/>
                </a:schemeClr>
              </a:solidFill>
              <a:latin typeface="Arsenal" panose="02010504060200020004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AA1C2F-ABCF-4F4E-A8AB-2C71A947BE20}"/>
              </a:ext>
            </a:extLst>
          </p:cNvPr>
          <p:cNvSpPr txBox="1"/>
          <p:nvPr/>
        </p:nvSpPr>
        <p:spPr>
          <a:xfrm>
            <a:off x="1303785" y="2196674"/>
            <a:ext cx="343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2E75B6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RFM</a:t>
            </a:r>
            <a:r>
              <a:rPr lang="zh-CN" altLang="en-US" sz="3600" b="1" dirty="0">
                <a:solidFill>
                  <a:srgbClr val="2E75B6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模型</a:t>
            </a:r>
            <a:endParaRPr lang="zh-CN" altLang="en-US" sz="3600" dirty="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20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47C40C-65AC-45C1-80B7-BB4FEEAA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4" y="171274"/>
            <a:ext cx="6626690" cy="1010222"/>
          </a:xfrm>
          <a:prstGeom prst="rect">
            <a:avLst/>
          </a:prstGeom>
        </p:spPr>
      </p:pic>
      <p:pic>
        <p:nvPicPr>
          <p:cNvPr id="19" name="图片 18" descr="1">
            <a:extLst>
              <a:ext uri="{FF2B5EF4-FFF2-40B4-BE49-F238E27FC236}">
                <a16:creationId xmlns:a16="http://schemas.microsoft.com/office/drawing/2014/main" id="{095346D7-AFCD-4CA5-A3DB-0F4F00BBCD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935" y="1250237"/>
            <a:ext cx="4864632" cy="16665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7027E4-0B7C-42C0-A427-8903E5E09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5" y="3227942"/>
            <a:ext cx="6685714" cy="6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037D25-E96C-474A-A9E2-48D9DFC94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94" y="3968951"/>
            <a:ext cx="4902261" cy="2462896"/>
          </a:xfrm>
          <a:prstGeom prst="rect">
            <a:avLst/>
          </a:prstGeom>
        </p:spPr>
      </p:pic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DD92AB70-5910-4409-A3A7-E9E63F79E8F4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EF49E7B2-B019-4E12-9C73-23085CB520EE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A376E64F-37B0-4317-99BF-F5D7E8C3A260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9909A4DC-DC44-43F7-B1D2-BADAE83FDC34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120636D2-FB01-4203-B6BF-B417AE0611AF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A4F06797-6EBF-47CA-8C59-CB9A7324C660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数据概况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-R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36D794-7334-42C8-8084-7A54BDC7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9" y="91838"/>
            <a:ext cx="6135051" cy="10610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4609B0-991E-4290-BEA8-9B9A1856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0" y="1136957"/>
            <a:ext cx="1521232" cy="21398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F7CB0F-53BA-4A3F-9631-ECD783BF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9" y="3278014"/>
            <a:ext cx="6135051" cy="1017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DBCBCE-0ECE-43C8-A49D-0518DC5FD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9" y="4282985"/>
            <a:ext cx="1550853" cy="26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-R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4812D-8E06-472B-9438-204CCD23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3" y="784385"/>
            <a:ext cx="6662245" cy="755847"/>
          </a:xfrm>
          <a:prstGeom prst="rect">
            <a:avLst/>
          </a:prstGeom>
        </p:spPr>
      </p:pic>
      <p:pic>
        <p:nvPicPr>
          <p:cNvPr id="22" name="图片 21" descr="5">
            <a:extLst>
              <a:ext uri="{FF2B5EF4-FFF2-40B4-BE49-F238E27FC236}">
                <a16:creationId xmlns:a16="http://schemas.microsoft.com/office/drawing/2014/main" id="{0669FDAE-1C4D-4C9A-B107-FA6C60D2B9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387" y="1966637"/>
            <a:ext cx="6554697" cy="43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-F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5F086-6D40-462B-88D9-E34BFD91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1" y="330618"/>
            <a:ext cx="6200000" cy="1390476"/>
          </a:xfrm>
          <a:prstGeom prst="rect">
            <a:avLst/>
          </a:prstGeom>
        </p:spPr>
      </p:pic>
      <p:pic>
        <p:nvPicPr>
          <p:cNvPr id="23" name="图片 22" descr="6">
            <a:extLst>
              <a:ext uri="{FF2B5EF4-FFF2-40B4-BE49-F238E27FC236}">
                <a16:creationId xmlns:a16="http://schemas.microsoft.com/office/drawing/2014/main" id="{10719BF7-1E7E-429E-97F2-95C9F22AC5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535" y="1946432"/>
            <a:ext cx="2490720" cy="431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4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-F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ED814F-73E6-48DB-B74B-80CAEF96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4" y="175818"/>
            <a:ext cx="6442079" cy="738582"/>
          </a:xfrm>
          <a:prstGeom prst="rect">
            <a:avLst/>
          </a:prstGeom>
        </p:spPr>
      </p:pic>
      <p:pic>
        <p:nvPicPr>
          <p:cNvPr id="22" name="图片 21" descr="7">
            <a:extLst>
              <a:ext uri="{FF2B5EF4-FFF2-40B4-BE49-F238E27FC236}">
                <a16:creationId xmlns:a16="http://schemas.microsoft.com/office/drawing/2014/main" id="{8C52B295-3421-46F8-8710-986E291BDF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8883" y="1130430"/>
            <a:ext cx="6442079" cy="49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5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8BDC4E-48C5-45BA-A72B-F593ADDB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5" y="253217"/>
            <a:ext cx="6774684" cy="1508907"/>
          </a:xfrm>
          <a:prstGeom prst="rect">
            <a:avLst/>
          </a:prstGeom>
        </p:spPr>
      </p:pic>
      <p:pic>
        <p:nvPicPr>
          <p:cNvPr id="23" name="图片 22" descr="8">
            <a:extLst>
              <a:ext uri="{FF2B5EF4-FFF2-40B4-BE49-F238E27FC236}">
                <a16:creationId xmlns:a16="http://schemas.microsoft.com/office/drawing/2014/main" id="{10CB0C80-81EB-4B15-B747-1533CB7BCB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15" y="1978154"/>
            <a:ext cx="3416360" cy="45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6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92C86-6649-477B-BF97-0DDD1DAE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4" y="453108"/>
            <a:ext cx="6142857" cy="695238"/>
          </a:xfrm>
          <a:prstGeom prst="rect">
            <a:avLst/>
          </a:prstGeom>
        </p:spPr>
      </p:pic>
      <p:pic>
        <p:nvPicPr>
          <p:cNvPr id="22" name="图片 21" descr="9">
            <a:extLst>
              <a:ext uri="{FF2B5EF4-FFF2-40B4-BE49-F238E27FC236}">
                <a16:creationId xmlns:a16="http://schemas.microsoft.com/office/drawing/2014/main" id="{AB4D09DA-AB23-4D90-8658-44233B6EBB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694" y="1507995"/>
            <a:ext cx="6167311" cy="4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528586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7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RFM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值构建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7EF83C-2073-4464-9021-BF634A60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4" y="331000"/>
            <a:ext cx="6571429" cy="628571"/>
          </a:xfrm>
          <a:prstGeom prst="rect">
            <a:avLst/>
          </a:prstGeom>
        </p:spPr>
      </p:pic>
      <p:pic>
        <p:nvPicPr>
          <p:cNvPr id="23" name="图片 22" descr="10">
            <a:extLst>
              <a:ext uri="{FF2B5EF4-FFF2-40B4-BE49-F238E27FC236}">
                <a16:creationId xmlns:a16="http://schemas.microsoft.com/office/drawing/2014/main" id="{116FE31D-23BC-4125-BB83-4C7E96AFF9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694" y="1139071"/>
            <a:ext cx="4382326" cy="52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3" y="-216030"/>
            <a:ext cx="8672267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8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922918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9292745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901481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922918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打分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5B03DC-1094-4EF5-BF2E-AF749F9A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" y="39959"/>
            <a:ext cx="8431591" cy="901595"/>
          </a:xfrm>
          <a:prstGeom prst="rect">
            <a:avLst/>
          </a:prstGeom>
        </p:spPr>
      </p:pic>
      <p:pic>
        <p:nvPicPr>
          <p:cNvPr id="22" name="图片 21" descr="11">
            <a:extLst>
              <a:ext uri="{FF2B5EF4-FFF2-40B4-BE49-F238E27FC236}">
                <a16:creationId xmlns:a16="http://schemas.microsoft.com/office/drawing/2014/main" id="{B288D56E-5EB0-42CD-95FB-AEE37EA78E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65" y="1141714"/>
            <a:ext cx="7881654" cy="56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3" y="-216030"/>
            <a:ext cx="7835143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9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922918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9292745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901481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922918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打分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6EF80-5002-48B7-A252-BBA901C0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62" y="1197801"/>
            <a:ext cx="7158078" cy="1314271"/>
          </a:xfrm>
          <a:prstGeom prst="rect">
            <a:avLst/>
          </a:prstGeom>
        </p:spPr>
      </p:pic>
      <p:pic>
        <p:nvPicPr>
          <p:cNvPr id="23" name="图片 22" descr="12">
            <a:extLst>
              <a:ext uri="{FF2B5EF4-FFF2-40B4-BE49-F238E27FC236}">
                <a16:creationId xmlns:a16="http://schemas.microsoft.com/office/drawing/2014/main" id="{071C931C-5E2C-485C-97D2-4CFE65F005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5662" y="2628549"/>
            <a:ext cx="7078871" cy="1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79986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64797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3680211" y="3452659"/>
            <a:ext cx="4487038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66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前言及</a:t>
            </a:r>
            <a:r>
              <a:rPr lang="zh-CN" altLang="en-US" sz="6600" b="1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介绍</a:t>
            </a:r>
            <a:endParaRPr lang="id-ID" sz="6600" b="1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10800000"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一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8016242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用户分层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661C1B-569B-456A-9E8F-27072DCE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8" y="108195"/>
            <a:ext cx="7657143" cy="6761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59E4A4-AEDC-4FEB-9116-8D15FD59F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8" y="876432"/>
            <a:ext cx="6504762" cy="35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60D7F9-E09A-43D3-8449-BB17B057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68" y="4345278"/>
            <a:ext cx="6504762" cy="744275"/>
          </a:xfrm>
          <a:prstGeom prst="rect">
            <a:avLst/>
          </a:prstGeom>
        </p:spPr>
      </p:pic>
      <p:pic>
        <p:nvPicPr>
          <p:cNvPr id="24" name="图片 23" descr="14">
            <a:extLst>
              <a:ext uri="{FF2B5EF4-FFF2-40B4-BE49-F238E27FC236}">
                <a16:creationId xmlns:a16="http://schemas.microsoft.com/office/drawing/2014/main" id="{009076B8-A2A5-421D-9D0E-734D9E6A032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10868" y="5127601"/>
            <a:ext cx="7657143" cy="15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740017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1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用户分层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2" name="图片 21" descr="15">
            <a:extLst>
              <a:ext uri="{FF2B5EF4-FFF2-40B4-BE49-F238E27FC236}">
                <a16:creationId xmlns:a16="http://schemas.microsoft.com/office/drawing/2014/main" id="{CCB5CFA8-F211-4387-8DCE-30AEB2DBE3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8692" y="1487807"/>
            <a:ext cx="3688981" cy="4908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323CFA-DED7-4C6F-8061-3FA6D50AD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92" y="206575"/>
            <a:ext cx="6938039" cy="11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-34292" y="-216030"/>
            <a:ext cx="7740017" cy="72137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13" name="Oval 112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6" name="Oval 115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2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752A27D-8B99-42FD-B82E-9CF7B66EB998}"/>
              </a:ext>
            </a:extLst>
          </p:cNvPr>
          <p:cNvSpPr txBox="1"/>
          <p:nvPr/>
        </p:nvSpPr>
        <p:spPr>
          <a:xfrm>
            <a:off x="7494293" y="2137060"/>
            <a:ext cx="4864632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代码解析</a:t>
            </a: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4BC226C-9D60-470C-955B-F58C4CD67FF5}"/>
              </a:ext>
            </a:extLst>
          </p:cNvPr>
          <p:cNvGrpSpPr/>
          <p:nvPr/>
        </p:nvGrpSpPr>
        <p:grpSpPr>
          <a:xfrm>
            <a:off x="8864120" y="3446264"/>
            <a:ext cx="2084868" cy="58058"/>
            <a:chOff x="4616262" y="2307771"/>
            <a:chExt cx="2349876" cy="58058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E9F7D748-FF66-4983-9AC2-0BB19D7F8C12}"/>
                </a:ext>
              </a:extLst>
            </p:cNvPr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85A45668-823B-4784-96D8-5CD734723AC0}"/>
                </a:ext>
              </a:extLst>
            </p:cNvPr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5B943B5-DE7D-48BA-89C6-1E62EE04DD3D}"/>
              </a:ext>
            </a:extLst>
          </p:cNvPr>
          <p:cNvSpPr txBox="1"/>
          <p:nvPr/>
        </p:nvSpPr>
        <p:spPr>
          <a:xfrm>
            <a:off x="8472856" y="3578551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#Code Annotation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4C3FD0B-1DCD-4C2F-88DE-14FD3B80E1F4}"/>
              </a:ext>
            </a:extLst>
          </p:cNvPr>
          <p:cNvSpPr txBox="1"/>
          <p:nvPr/>
        </p:nvSpPr>
        <p:spPr>
          <a:xfrm>
            <a:off x="7494293" y="2812664"/>
            <a:ext cx="4864632" cy="6653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用户分层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392A52-9AF4-4F26-A3C1-0212C11B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23" y="784385"/>
            <a:ext cx="6948122" cy="824737"/>
          </a:xfrm>
          <a:prstGeom prst="rect">
            <a:avLst/>
          </a:prstGeom>
        </p:spPr>
      </p:pic>
      <p:pic>
        <p:nvPicPr>
          <p:cNvPr id="23" name="图片 22" descr="16">
            <a:extLst>
              <a:ext uri="{FF2B5EF4-FFF2-40B4-BE49-F238E27FC236}">
                <a16:creationId xmlns:a16="http://schemas.microsoft.com/office/drawing/2014/main" id="{D8974810-9331-4E77-B877-9FBE7C59CE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339" y="1746737"/>
            <a:ext cx="6887799" cy="43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79986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64797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4021703" y="3481754"/>
            <a:ext cx="33941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结语</a:t>
            </a:r>
            <a:endParaRPr lang="id-ID" sz="48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六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9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4309805" y="546831"/>
            <a:ext cx="3571454" cy="5770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提升用户价值策略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649885" y="121784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Strategies for Enhancing User Value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4514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5055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8031" y="2389846"/>
            <a:ext cx="6814038" cy="3435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0332" y="2418010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3142889" y="2590823"/>
            <a:ext cx="6341080" cy="5420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“三高”的重要价值用户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4" name="Oval 13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4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3583" y="1205366"/>
            <a:ext cx="1440000" cy="58058"/>
            <a:chOff x="4616262" y="2307771"/>
            <a:chExt cx="2349876" cy="58058"/>
          </a:xfrm>
        </p:grpSpPr>
        <p:sp>
          <p:nvSpPr>
            <p:cNvPr id="20" name="Rectangle 19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3" name="TextBox 10">
            <a:extLst>
              <a:ext uri="{FF2B5EF4-FFF2-40B4-BE49-F238E27FC236}">
                <a16:creationId xmlns:a16="http://schemas.microsoft.com/office/drawing/2014/main" id="{3CFAA50E-E25E-4DB0-A212-68909AC6B96F}"/>
              </a:ext>
            </a:extLst>
          </p:cNvPr>
          <p:cNvSpPr txBox="1"/>
          <p:nvPr/>
        </p:nvSpPr>
        <p:spPr>
          <a:xfrm>
            <a:off x="2530332" y="3011250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44034AC-BC21-4163-B29A-8BBD9005152E}"/>
              </a:ext>
            </a:extLst>
          </p:cNvPr>
          <p:cNvSpPr txBox="1"/>
          <p:nvPr/>
        </p:nvSpPr>
        <p:spPr>
          <a:xfrm>
            <a:off x="2530332" y="3775595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05DA316-3A2D-4B62-A8EE-90F2C2E16DD8}"/>
              </a:ext>
            </a:extLst>
          </p:cNvPr>
          <p:cNvSpPr txBox="1"/>
          <p:nvPr/>
        </p:nvSpPr>
        <p:spPr>
          <a:xfrm>
            <a:off x="2530332" y="4453385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3628DB-DB61-448E-8009-39FD36930790}"/>
              </a:ext>
            </a:extLst>
          </p:cNvPr>
          <p:cNvSpPr txBox="1"/>
          <p:nvPr/>
        </p:nvSpPr>
        <p:spPr>
          <a:xfrm>
            <a:off x="3156008" y="3215615"/>
            <a:ext cx="63279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/>
            <a:r>
              <a:rPr lang="zh-CN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重要发展用户</a:t>
            </a:r>
            <a:r>
              <a:rPr lang="zh-CN" altLang="zh-CN" sz="16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：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消费频率低，整体策略就是提升消费频次。所有能够提升消费频次的手段都可以尝试。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zh-CN" altLang="zh-CN" sz="1600" dirty="0">
              <a:solidFill>
                <a:schemeClr val="bg1">
                  <a:lumMod val="8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重要保持用户</a:t>
            </a:r>
            <a:r>
              <a:rPr lang="zh-CN" altLang="zh-CN" sz="16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：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有段时间没有使用产品了，但是之前的消费频次和消费金额都是高的，用户存在流失可能。整体策略是用户回流，让用户再来光顾。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重要挽留用户</a:t>
            </a:r>
            <a:r>
              <a:rPr lang="zh-CN" altLang="zh-CN" sz="16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：</a:t>
            </a:r>
            <a:r>
              <a:rPr lang="zh-CN" altLang="zh-CN" sz="1400" dirty="0">
                <a:solidFill>
                  <a:schemeClr val="bg1">
                    <a:lumMod val="8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最近没有使用产品了，而且累计的消费频次也低。这类用户存在很大的流失可能，需要重点召回。可以给用户提供最优价格、邀请用户填写反馈信息并采取措施或者提供个性化服务。</a:t>
            </a:r>
          </a:p>
          <a:p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79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4309805" y="546831"/>
            <a:ext cx="3571454" cy="5770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提升用户价值策略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649885" y="121784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Strategies for Enhancing User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514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5055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8031" y="2389846"/>
            <a:ext cx="6814038" cy="3435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0332" y="2418010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4" name="Oval 13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5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3583" y="1205366"/>
            <a:ext cx="1440000" cy="58058"/>
            <a:chOff x="4616262" y="2307771"/>
            <a:chExt cx="2349876" cy="58058"/>
          </a:xfrm>
        </p:grpSpPr>
        <p:sp>
          <p:nvSpPr>
            <p:cNvPr id="20" name="Rectangle 19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3" name="TextBox 10">
            <a:extLst>
              <a:ext uri="{FF2B5EF4-FFF2-40B4-BE49-F238E27FC236}">
                <a16:creationId xmlns:a16="http://schemas.microsoft.com/office/drawing/2014/main" id="{3CFAA50E-E25E-4DB0-A212-68909AC6B96F}"/>
              </a:ext>
            </a:extLst>
          </p:cNvPr>
          <p:cNvSpPr txBox="1"/>
          <p:nvPr/>
        </p:nvSpPr>
        <p:spPr>
          <a:xfrm>
            <a:off x="2530332" y="3187451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44034AC-BC21-4163-B29A-8BBD9005152E}"/>
              </a:ext>
            </a:extLst>
          </p:cNvPr>
          <p:cNvSpPr txBox="1"/>
          <p:nvPr/>
        </p:nvSpPr>
        <p:spPr>
          <a:xfrm>
            <a:off x="2530332" y="3956892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05DA316-3A2D-4B62-A8EE-90F2C2E16DD8}"/>
              </a:ext>
            </a:extLst>
          </p:cNvPr>
          <p:cNvSpPr txBox="1"/>
          <p:nvPr/>
        </p:nvSpPr>
        <p:spPr>
          <a:xfrm>
            <a:off x="2530332" y="4710171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8D80BF-6573-4D11-A9DE-124B6BDC93D6}"/>
              </a:ext>
            </a:extLst>
          </p:cNvPr>
          <p:cNvSpPr txBox="1"/>
          <p:nvPr/>
        </p:nvSpPr>
        <p:spPr>
          <a:xfrm>
            <a:off x="3156008" y="2591899"/>
            <a:ext cx="63279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一般价值用户：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策略就是刺激消费，提高客单价。文中案例就是将衣服消费人群想办法引导到电子消费上。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zh-CN" altLang="en-US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一般发展用户：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偶尔消费一次，要针对最近消费的产品进行联想和挖掘，期望能够提高用户的消费频次和金额。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zh-CN" altLang="en-US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一般保持用户：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曾经消费的频次挺高，最近也不消费了而且总的消费金额也低，基本上处于流失状态。</a:t>
            </a:r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en-US" altLang="zh-CN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一般挽留用户：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通过以上手段，用户还是处于“三低”状态，可暂时搁置，把有限的资源投入到更有价值的人群上。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4309805" y="546831"/>
            <a:ext cx="3571454" cy="5770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提升用户价值策略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649885" y="121784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Strategies for Enhancing User Value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4514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5055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8031" y="2389846"/>
            <a:ext cx="6814038" cy="3435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0332" y="2742829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4" name="Oval 13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3</a:t>
              </a:r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6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3583" y="1205366"/>
            <a:ext cx="1440000" cy="58058"/>
            <a:chOff x="4616262" y="2307771"/>
            <a:chExt cx="2349876" cy="58058"/>
          </a:xfrm>
        </p:grpSpPr>
        <p:sp>
          <p:nvSpPr>
            <p:cNvPr id="20" name="Rectangle 19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3" name="TextBox 10">
            <a:extLst>
              <a:ext uri="{FF2B5EF4-FFF2-40B4-BE49-F238E27FC236}">
                <a16:creationId xmlns:a16="http://schemas.microsoft.com/office/drawing/2014/main" id="{3CFAA50E-E25E-4DB0-A212-68909AC6B96F}"/>
              </a:ext>
            </a:extLst>
          </p:cNvPr>
          <p:cNvSpPr txBox="1"/>
          <p:nvPr/>
        </p:nvSpPr>
        <p:spPr>
          <a:xfrm>
            <a:off x="2530332" y="3512270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05DA316-3A2D-4B62-A8EE-90F2C2E16DD8}"/>
              </a:ext>
            </a:extLst>
          </p:cNvPr>
          <p:cNvSpPr txBox="1"/>
          <p:nvPr/>
        </p:nvSpPr>
        <p:spPr>
          <a:xfrm>
            <a:off x="2530332" y="4565293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8D80BF-6573-4D11-A9DE-124B6BDC93D6}"/>
              </a:ext>
            </a:extLst>
          </p:cNvPr>
          <p:cNvSpPr txBox="1"/>
          <p:nvPr/>
        </p:nvSpPr>
        <p:spPr>
          <a:xfrm>
            <a:off x="3156008" y="2868471"/>
            <a:ext cx="6327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/>
            <a:r>
              <a:rPr lang="en-US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模型更常用于电商领域，但是能体现用户价值的关键行为都可以使用</a:t>
            </a:r>
            <a:r>
              <a:rPr lang="en-US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来度量。</a:t>
            </a:r>
            <a:endParaRPr lang="en-US" altLang="zh-CN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endParaRPr lang="zh-CN" altLang="en-US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运用</a:t>
            </a:r>
            <a:r>
              <a:rPr lang="en-US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模型来调整新用户奖励，直接吸引高价值用户。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4B39A26-F7BC-455B-9D57-DAEB0D324DE3}"/>
              </a:ext>
            </a:extLst>
          </p:cNvPr>
          <p:cNvSpPr txBox="1"/>
          <p:nvPr/>
        </p:nvSpPr>
        <p:spPr>
          <a:xfrm>
            <a:off x="3090428" y="4765338"/>
            <a:ext cx="632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/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在实际运用中可以选取</a:t>
            </a:r>
            <a:r>
              <a:rPr lang="en-US" altLang="zh-CN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个维度两两组合，或许有意外收获。</a:t>
            </a:r>
          </a:p>
        </p:txBody>
      </p:sp>
    </p:spTree>
    <p:extLst>
      <p:ext uri="{BB962C8B-B14F-4D97-AF65-F5344CB8AC3E}">
        <p14:creationId xmlns:p14="http://schemas.microsoft.com/office/powerpoint/2010/main" val="3403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4309805" y="546831"/>
            <a:ext cx="3571454" cy="5831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数据挖掘（</a:t>
            </a:r>
            <a:r>
              <a:rPr lang="en-US" altLang="zh-CN" sz="24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ata </a:t>
            </a:r>
            <a:r>
              <a:rPr lang="en-US" altLang="zh-CN" sz="24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ining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）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4649885" y="121784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What is data mining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？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4514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5055" y="2389845"/>
            <a:ext cx="3170522" cy="3435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08031" y="2389846"/>
            <a:ext cx="6814038" cy="34356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0332" y="2418010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3142889" y="2590823"/>
            <a:ext cx="6341080" cy="30618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发现数据中潜在的有用模式（信息、知识、规律、模型）</a:t>
            </a:r>
            <a:endParaRPr lang="en-US" altLang="zh-CN" sz="1800" dirty="0">
              <a:solidFill>
                <a:schemeClr val="accent3">
                  <a:lumMod val="20000"/>
                  <a:lumOff val="8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分类、估值、预测、相关分析、聚类</a:t>
            </a:r>
            <a:endParaRPr lang="en-US" altLang="zh-CN" sz="1800" dirty="0">
              <a:solidFill>
                <a:schemeClr val="accent3">
                  <a:lumMod val="20000"/>
                  <a:lumOff val="8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原始分析、数据库和数据管理方面、数据预处理、模型与推断方面考量、兴趣度度量、复杂度的考虑，以及发现结构、可视化及在线更新等</a:t>
            </a:r>
            <a:endParaRPr lang="en-US" altLang="zh-CN" sz="1800" dirty="0">
              <a:solidFill>
                <a:schemeClr val="accent3">
                  <a:lumMod val="20000"/>
                  <a:lumOff val="8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2800"/>
              </a:lnSpc>
            </a:pP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 “数据库知识发现”（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Knowledge-Discovery in Databases, KDD）</a:t>
            </a:r>
            <a:r>
              <a:rPr lang="zh-CN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的分析步骤，本质上属于机器学习的范畴。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4" name="Oval 13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4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3583" y="1205366"/>
            <a:ext cx="1440000" cy="58058"/>
            <a:chOff x="4616262" y="2307771"/>
            <a:chExt cx="2349876" cy="58058"/>
          </a:xfrm>
        </p:grpSpPr>
        <p:sp>
          <p:nvSpPr>
            <p:cNvPr id="20" name="Rectangle 19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3" name="TextBox 10">
            <a:extLst>
              <a:ext uri="{FF2B5EF4-FFF2-40B4-BE49-F238E27FC236}">
                <a16:creationId xmlns:a16="http://schemas.microsoft.com/office/drawing/2014/main" id="{3CFAA50E-E25E-4DB0-A212-68909AC6B96F}"/>
              </a:ext>
            </a:extLst>
          </p:cNvPr>
          <p:cNvSpPr txBox="1"/>
          <p:nvPr/>
        </p:nvSpPr>
        <p:spPr>
          <a:xfrm>
            <a:off x="2530332" y="2934286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744034AC-BC21-4163-B29A-8BBD9005152E}"/>
              </a:ext>
            </a:extLst>
          </p:cNvPr>
          <p:cNvSpPr txBox="1"/>
          <p:nvPr/>
        </p:nvSpPr>
        <p:spPr>
          <a:xfrm>
            <a:off x="2530332" y="3450562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705DA316-3A2D-4B62-A8EE-90F2C2E16DD8}"/>
              </a:ext>
            </a:extLst>
          </p:cNvPr>
          <p:cNvSpPr txBox="1"/>
          <p:nvPr/>
        </p:nvSpPr>
        <p:spPr>
          <a:xfrm>
            <a:off x="2530332" y="4671285"/>
            <a:ext cx="943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>
                <a:solidFill>
                  <a:schemeClr val="bg1">
                    <a:lumMod val="85000"/>
                  </a:schemeClr>
                </a:solidFill>
                <a:latin typeface="FontAwesome" pitchFamily="2" charset="0"/>
              </a:rPr>
              <a:t>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35175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19986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3976892" y="3481754"/>
            <a:ext cx="33941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材料与方法</a:t>
            </a:r>
            <a:endParaRPr lang="id-ID" sz="48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二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9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5277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840845" y="3003781"/>
            <a:ext cx="246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spc="300" dirty="0">
                <a:solidFill>
                  <a:srgbClr val="1F4E89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RFM</a:t>
            </a:r>
            <a:r>
              <a:rPr lang="zh-CN" altLang="en-US" sz="3600" b="1" spc="300" dirty="0">
                <a:solidFill>
                  <a:srgbClr val="1F4E89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模型</a:t>
            </a:r>
          </a:p>
        </p:txBody>
      </p:sp>
      <p:sp>
        <p:nvSpPr>
          <p:cNvPr id="14" name="Content Placeholder 2"/>
          <p:cNvSpPr txBox="1"/>
          <p:nvPr/>
        </p:nvSpPr>
        <p:spPr>
          <a:xfrm>
            <a:off x="3955977" y="2742935"/>
            <a:ext cx="6308643" cy="2161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R(</a:t>
            </a:r>
            <a:r>
              <a:rPr lang="en-US" sz="20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Recency</a:t>
            </a:r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) 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最近一次消费距现在的时长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F(</a:t>
            </a:r>
            <a:r>
              <a:rPr lang="en-US" sz="20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Frequency</a:t>
            </a:r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)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消费频率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-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消费次数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/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M(</a:t>
            </a:r>
            <a:r>
              <a:rPr lang="en-US" sz="20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Monetary</a:t>
            </a:r>
            <a:r>
              <a:rPr lang="en-US" sz="2800" dirty="0">
                <a:solidFill>
                  <a:srgbClr val="33A1C9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)  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消费金额</a:t>
            </a:r>
            <a:endParaRPr lang="id-ID" sz="2000" dirty="0">
              <a:solidFill>
                <a:schemeClr val="bg1">
                  <a:lumMod val="6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369593" y="358763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客户关系分析的模型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8" name="Oval 17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6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14E06C-0B0B-477E-B83C-768E551FA789}"/>
              </a:ext>
            </a:extLst>
          </p:cNvPr>
          <p:cNvGrpSpPr/>
          <p:nvPr/>
        </p:nvGrpSpPr>
        <p:grpSpPr>
          <a:xfrm>
            <a:off x="3179868" y="2352433"/>
            <a:ext cx="943430" cy="2368352"/>
            <a:chOff x="3260453" y="2383237"/>
            <a:chExt cx="943430" cy="236835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689017" y="2383237"/>
              <a:ext cx="0" cy="2306744"/>
            </a:xfrm>
            <a:prstGeom prst="line">
              <a:avLst/>
            </a:prstGeom>
            <a:ln w="25400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AC234DB-532B-41FE-AF6D-9264740E5334}"/>
                </a:ext>
              </a:extLst>
            </p:cNvPr>
            <p:cNvSpPr txBox="1"/>
            <p:nvPr/>
          </p:nvSpPr>
          <p:spPr>
            <a:xfrm>
              <a:off x="3260453" y="3828259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0454" y="2644083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9ED61E7F-1DAD-476E-BE32-97A2E3C73F1E}"/>
                </a:ext>
              </a:extLst>
            </p:cNvPr>
            <p:cNvSpPr txBox="1"/>
            <p:nvPr/>
          </p:nvSpPr>
          <p:spPr>
            <a:xfrm>
              <a:off x="3260454" y="3218336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22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5277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840845" y="3003781"/>
            <a:ext cx="246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spc="300" dirty="0">
                <a:solidFill>
                  <a:srgbClr val="1F4E89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RFM</a:t>
            </a:r>
            <a:r>
              <a:rPr lang="zh-CN" altLang="en-US" sz="3600" b="1" spc="300" dirty="0">
                <a:solidFill>
                  <a:srgbClr val="1F4E89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模型</a:t>
            </a:r>
          </a:p>
        </p:txBody>
      </p:sp>
      <p:sp>
        <p:nvSpPr>
          <p:cNvPr id="16" name="Title 1"/>
          <p:cNvSpPr txBox="1"/>
          <p:nvPr/>
        </p:nvSpPr>
        <p:spPr>
          <a:xfrm>
            <a:off x="369593" y="358763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客户关系分析的模型</a:t>
            </a:r>
            <a:endParaRPr lang="en-US" sz="1400" dirty="0">
              <a:solidFill>
                <a:schemeClr val="bg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8" name="Oval 17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7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14E06C-0B0B-477E-B83C-768E551FA789}"/>
              </a:ext>
            </a:extLst>
          </p:cNvPr>
          <p:cNvGrpSpPr/>
          <p:nvPr/>
        </p:nvGrpSpPr>
        <p:grpSpPr>
          <a:xfrm>
            <a:off x="3179868" y="2352433"/>
            <a:ext cx="943430" cy="2368352"/>
            <a:chOff x="3260453" y="2383237"/>
            <a:chExt cx="943430" cy="236835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689017" y="2383237"/>
              <a:ext cx="0" cy="2306744"/>
            </a:xfrm>
            <a:prstGeom prst="line">
              <a:avLst/>
            </a:prstGeom>
            <a:ln w="25400" cmpd="sng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9AC234DB-532B-41FE-AF6D-9264740E5334}"/>
                </a:ext>
              </a:extLst>
            </p:cNvPr>
            <p:cNvSpPr txBox="1"/>
            <p:nvPr/>
          </p:nvSpPr>
          <p:spPr>
            <a:xfrm>
              <a:off x="3260453" y="3828259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60454" y="2644083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9ED61E7F-1DAD-476E-BE32-97A2E3C73F1E}"/>
                </a:ext>
              </a:extLst>
            </p:cNvPr>
            <p:cNvSpPr txBox="1"/>
            <p:nvPr/>
          </p:nvSpPr>
          <p:spPr>
            <a:xfrm>
              <a:off x="3260454" y="3218336"/>
              <a:ext cx="943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5400" dirty="0">
                  <a:solidFill>
                    <a:schemeClr val="accent1">
                      <a:lumMod val="75000"/>
                    </a:schemeClr>
                  </a:solidFill>
                  <a:latin typeface="FontAwesome" pitchFamily="2" charset="0"/>
                </a:rPr>
                <a:t></a:t>
              </a:r>
              <a:endParaRPr lang="en-US" sz="5400" dirty="0">
                <a:solidFill>
                  <a:schemeClr val="accent1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pic>
        <p:nvPicPr>
          <p:cNvPr id="17" name="图片 16" descr="RFM-customers">
            <a:extLst>
              <a:ext uri="{FF2B5EF4-FFF2-40B4-BE49-F238E27FC236}">
                <a16:creationId xmlns:a16="http://schemas.microsoft.com/office/drawing/2014/main" id="{66C1F324-7A3F-4982-A23F-BC318EE526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977" y="1426997"/>
            <a:ext cx="8063062" cy="45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207277" cy="6963508"/>
            <a:chOff x="0" y="0"/>
            <a:chExt cx="12207277" cy="696350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2207277" cy="696350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Oval 1"/>
          <p:cNvSpPr/>
          <p:nvPr/>
        </p:nvSpPr>
        <p:spPr>
          <a:xfrm>
            <a:off x="3779986" y="1679402"/>
            <a:ext cx="4514851" cy="4514851"/>
          </a:xfrm>
          <a:prstGeom prst="ellips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>
            <a:off x="3643735" y="6238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4226195" y="5758779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864797" y="2327656"/>
            <a:ext cx="3708000" cy="3708000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3325621" y="6010638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96311" y="1328217"/>
            <a:ext cx="1440000" cy="1440000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2700039" y="1394287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114086" y="116590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Oval 11"/>
          <p:cNvSpPr/>
          <p:nvPr/>
        </p:nvSpPr>
        <p:spPr>
          <a:xfrm>
            <a:off x="1493040" y="336186"/>
            <a:ext cx="829133" cy="82913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4021703" y="3481754"/>
            <a:ext cx="33941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3600" dirty="0">
                <a:solidFill>
                  <a:schemeClr val="bg1"/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的产品应用</a:t>
            </a:r>
            <a:endParaRPr lang="id-ID" sz="3600" dirty="0">
              <a:solidFill>
                <a:schemeClr val="bg1"/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1932" y="1551390"/>
            <a:ext cx="70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三</a:t>
            </a:r>
            <a:endParaRPr lang="id-ID" sz="5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9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20727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Content Placeholder 7"/>
          <p:cNvSpPr txBox="1"/>
          <p:nvPr/>
        </p:nvSpPr>
        <p:spPr>
          <a:xfrm>
            <a:off x="3671322" y="732417"/>
            <a:ext cx="4864632" cy="65787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RFM</a:t>
            </a:r>
            <a:r>
              <a:rPr lang="zh-CN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在不同类型产品的应用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3583" y="1488704"/>
            <a:ext cx="1440000" cy="58058"/>
            <a:chOff x="4616262" y="2307771"/>
            <a:chExt cx="2349876" cy="58058"/>
          </a:xfrm>
        </p:grpSpPr>
        <p:sp>
          <p:nvSpPr>
            <p:cNvPr id="4" name="Rectangle 3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Title 1"/>
          <p:cNvSpPr txBox="1"/>
          <p:nvPr/>
        </p:nvSpPr>
        <p:spPr>
          <a:xfrm>
            <a:off x="4649885" y="1546762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RFM Application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1" y="2355206"/>
            <a:ext cx="7924799" cy="24345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2355206"/>
            <a:ext cx="2119086" cy="2434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1" y="2355206"/>
            <a:ext cx="2119086" cy="2434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/>
          <p:cNvSpPr txBox="1"/>
          <p:nvPr/>
        </p:nvSpPr>
        <p:spPr>
          <a:xfrm>
            <a:off x="4855392" y="2676389"/>
            <a:ext cx="6909740" cy="1657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划分的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个原则</a:t>
            </a:r>
            <a:endParaRPr lang="en-US" altLang="zh-CN" sz="1400" b="1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产品的主营业务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腾祥智黑简-W3" panose="01010104010101010101" pitchFamily="2" charset="-122"/>
                <a:ea typeface="腾祥智黑简-W3" panose="01010104010101010101" pitchFamily="2" charset="-122"/>
              </a:rPr>
              <a:t>自己负责模块的主要业务。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腾祥智黑简-W3" panose="01010104010101010101" pitchFamily="2" charset="-122"/>
              <a:ea typeface="腾祥智黑简-W3" panose="0101010401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7221" y="2996810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38810" y="175818"/>
            <a:ext cx="542322" cy="662567"/>
            <a:chOff x="11438810" y="175818"/>
            <a:chExt cx="542322" cy="662567"/>
          </a:xfrm>
        </p:grpSpPr>
        <p:sp>
          <p:nvSpPr>
            <p:cNvPr id="15" name="Oval 14"/>
            <p:cNvSpPr/>
            <p:nvPr/>
          </p:nvSpPr>
          <p:spPr>
            <a:xfrm>
              <a:off x="11481479" y="267286"/>
              <a:ext cx="377585" cy="378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1826332" y="175818"/>
              <a:ext cx="154800" cy="1548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1765132" y="622385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1515306" y="67638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8810" y="283831"/>
              <a:ext cx="4545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</a:rPr>
                <a:t>09</a:t>
              </a:r>
              <a:endParaRPr lang="id-ID" sz="16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</a:endParaRPr>
            </a:p>
          </p:txBody>
        </p:sp>
      </p:grpSp>
      <p:sp>
        <p:nvSpPr>
          <p:cNvPr id="21" name="TextBox 2">
            <a:extLst>
              <a:ext uri="{FF2B5EF4-FFF2-40B4-BE49-F238E27FC236}">
                <a16:creationId xmlns:a16="http://schemas.microsoft.com/office/drawing/2014/main" id="{D0E337A1-A801-490A-A3C8-41FBE989463D}"/>
              </a:ext>
            </a:extLst>
          </p:cNvPr>
          <p:cNvSpPr txBox="1"/>
          <p:nvPr/>
        </p:nvSpPr>
        <p:spPr>
          <a:xfrm>
            <a:off x="4437221" y="3505060"/>
            <a:ext cx="53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>
                <a:solidFill>
                  <a:schemeClr val="bg2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</p:spTree>
    <p:extLst>
      <p:ext uri="{BB962C8B-B14F-4D97-AF65-F5344CB8AC3E}">
        <p14:creationId xmlns:p14="http://schemas.microsoft.com/office/powerpoint/2010/main" val="18697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1533</Words>
  <Application>Microsoft Office PowerPoint</Application>
  <PresentationFormat>宽屏</PresentationFormat>
  <Paragraphs>245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腾祥智黑简-W3</vt:lpstr>
      <vt:lpstr>Roboto</vt:lpstr>
      <vt:lpstr>Calibri</vt:lpstr>
      <vt:lpstr>FontAwesome</vt:lpstr>
      <vt:lpstr>微软雅黑</vt:lpstr>
      <vt:lpstr>Arsenal</vt:lpstr>
      <vt:lpstr>Arial</vt:lpstr>
      <vt:lpstr>微软雅黑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中石 刘</cp:lastModifiedBy>
  <cp:revision>725</cp:revision>
  <dcterms:created xsi:type="dcterms:W3CDTF">2014-11-02T23:56:00Z</dcterms:created>
  <dcterms:modified xsi:type="dcterms:W3CDTF">2024-04-02T03:54:57Z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