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258" r:id="rId4"/>
    <p:sldId id="270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71" r:id="rId14"/>
    <p:sldId id="268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1" autoAdjust="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4EBD2-BDDC-43C1-9706-A66146282E05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647F-61FB-4B4F-96A9-EB445CCC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B647F-61FB-4B4F-96A9-EB445CCCD2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5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0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1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2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9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8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73EC-07E6-4AB2-B85E-A9E04CAB7AC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C2E36-23C5-41AD-9B60-DACC476EF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8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540" y="177531"/>
            <a:ext cx="77999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首先进入页面后进行角色选择：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角</a:t>
            </a:r>
            <a:r>
              <a:rPr lang="zh-CN" altLang="en-US" dirty="0"/>
              <a:t>色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组织者，</a:t>
            </a:r>
            <a:r>
              <a:rPr lang="zh-CN" altLang="en-US" b="1" dirty="0"/>
              <a:t>评</a:t>
            </a:r>
            <a:r>
              <a:rPr lang="zh-CN" altLang="en-US" b="1" dirty="0" smtClean="0"/>
              <a:t>估者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组织者进入</a:t>
            </a:r>
            <a:r>
              <a:rPr lang="zh-CN" altLang="en-US" b="1" dirty="0" smtClean="0">
                <a:solidFill>
                  <a:srgbClr val="FF0000"/>
                </a:solidFill>
              </a:rPr>
              <a:t>发起页面（</a:t>
            </a:r>
            <a:r>
              <a:rPr lang="en-US" altLang="zh-CN" b="1" dirty="0" smtClean="0">
                <a:solidFill>
                  <a:srgbClr val="FF0000"/>
                </a:solidFill>
              </a:rPr>
              <a:t>Page2-3</a:t>
            </a:r>
            <a:r>
              <a:rPr lang="zh-CN" altLang="en-US" b="1" dirty="0" smtClean="0">
                <a:solidFill>
                  <a:srgbClr val="FF0000"/>
                </a:solidFill>
              </a:rPr>
              <a:t>），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零</a:t>
            </a:r>
            <a:r>
              <a:rPr lang="zh-CN" altLang="en-US" b="1" dirty="0">
                <a:solidFill>
                  <a:srgbClr val="FF0000"/>
                </a:solidFill>
              </a:rPr>
              <a:t>件实测温度录入页</a:t>
            </a:r>
            <a:r>
              <a:rPr lang="zh-CN" altLang="en-US" b="1" dirty="0" smtClean="0">
                <a:solidFill>
                  <a:srgbClr val="FF0000"/>
                </a:solidFill>
              </a:rPr>
              <a:t>面（</a:t>
            </a:r>
            <a:r>
              <a:rPr lang="en-US" altLang="zh-CN" b="1" dirty="0" smtClean="0">
                <a:solidFill>
                  <a:srgbClr val="FF0000"/>
                </a:solidFill>
              </a:rPr>
              <a:t>Page12</a:t>
            </a:r>
            <a:r>
              <a:rPr lang="zh-CN" altLang="en-US" b="1" dirty="0" smtClean="0">
                <a:solidFill>
                  <a:srgbClr val="FF0000"/>
                </a:solidFill>
              </a:rPr>
              <a:t>），评估结束页面（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age13</a:t>
            </a:r>
            <a:r>
              <a:rPr lang="zh-CN" altLang="en-US" b="1" dirty="0" smtClean="0">
                <a:solidFill>
                  <a:srgbClr val="FF0000"/>
                </a:solidFill>
              </a:rPr>
              <a:t>），评</a:t>
            </a:r>
            <a:r>
              <a:rPr lang="zh-CN" altLang="en-US" b="1" dirty="0">
                <a:solidFill>
                  <a:srgbClr val="FF0000"/>
                </a:solidFill>
              </a:rPr>
              <a:t>估和测量结果统计页</a:t>
            </a:r>
            <a:r>
              <a:rPr lang="zh-CN" altLang="en-US" b="1" dirty="0" smtClean="0">
                <a:solidFill>
                  <a:srgbClr val="FF0000"/>
                </a:solidFill>
              </a:rPr>
              <a:t>面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Page14-15</a:t>
            </a:r>
            <a:r>
              <a:rPr lang="zh-CN" altLang="en-US" b="1" dirty="0" smtClean="0">
                <a:solidFill>
                  <a:srgbClr val="FF0000"/>
                </a:solidFill>
              </a:rPr>
              <a:t>），</a:t>
            </a:r>
            <a:r>
              <a:rPr lang="zh-CN" altLang="en-US" dirty="0" smtClean="0"/>
              <a:t>不</a:t>
            </a:r>
            <a:r>
              <a:rPr lang="zh-CN" altLang="en-US" dirty="0"/>
              <a:t>参与主观评</a:t>
            </a:r>
            <a:r>
              <a:rPr lang="zh-CN" altLang="en-US" dirty="0" smtClean="0"/>
              <a:t>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单次评估相关信息的</a:t>
            </a:r>
            <a:r>
              <a:rPr lang="zh-CN" altLang="en-US" dirty="0"/>
              <a:t>信</a:t>
            </a:r>
            <a:r>
              <a:rPr lang="zh-CN" altLang="en-US" dirty="0" smtClean="0"/>
              <a:t>息（</a:t>
            </a:r>
            <a:r>
              <a:rPr lang="zh-CN" altLang="en-US" dirty="0">
                <a:latin typeface="Helvetica Neue"/>
              </a:rPr>
              <a:t>评估日</a:t>
            </a:r>
            <a:r>
              <a:rPr lang="zh-CN" altLang="en-US" dirty="0" smtClean="0">
                <a:latin typeface="Helvetica Neue"/>
              </a:rPr>
              <a:t>期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车辆编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号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评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估工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况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空调模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式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环境温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度，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日照情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况</a:t>
            </a:r>
            <a:r>
              <a:rPr lang="zh-CN" altLang="en-US" dirty="0" smtClean="0"/>
              <a:t>，车重）都是由组织者</a:t>
            </a:r>
            <a:r>
              <a:rPr lang="zh-CN" altLang="en-US" dirty="0"/>
              <a:t>填写并选择发</a:t>
            </a:r>
            <a:r>
              <a:rPr lang="zh-CN" altLang="en-US" dirty="0" smtClean="0"/>
              <a:t>起。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评</a:t>
            </a:r>
            <a:r>
              <a:rPr lang="zh-CN" altLang="en-US" dirty="0"/>
              <a:t>估者</a:t>
            </a:r>
            <a:r>
              <a:rPr lang="zh-CN" altLang="en-US" b="1" dirty="0">
                <a:solidFill>
                  <a:srgbClr val="FF0000"/>
                </a:solidFill>
              </a:rPr>
              <a:t>一次性选</a:t>
            </a:r>
            <a:r>
              <a:rPr lang="zh-CN" altLang="en-US" b="1" dirty="0" smtClean="0">
                <a:solidFill>
                  <a:srgbClr val="FF0000"/>
                </a:solidFill>
              </a:rPr>
              <a:t>择组织者发起的单次评估信息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座位</a:t>
            </a:r>
            <a:r>
              <a:rPr lang="zh-CN" altLang="en-US" dirty="0" smtClean="0"/>
              <a:t>进</a:t>
            </a:r>
            <a:r>
              <a:rPr lang="zh-CN" altLang="en-US" dirty="0"/>
              <a:t>行评估</a:t>
            </a:r>
            <a:r>
              <a:rPr lang="zh-CN" altLang="en-US" dirty="0" smtClean="0"/>
              <a:t>。通过工况和座位信息进入到相应的评估页面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Page4-11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评估和测量结果统计页面（</a:t>
            </a:r>
            <a:r>
              <a:rPr lang="en-US" altLang="zh-CN" b="1" dirty="0" smtClean="0">
                <a:solidFill>
                  <a:srgbClr val="FF0000"/>
                </a:solidFill>
              </a:rPr>
              <a:t>Page14-15</a:t>
            </a:r>
            <a:r>
              <a:rPr lang="zh-CN" altLang="en-US" b="1" dirty="0" smtClean="0">
                <a:solidFill>
                  <a:srgbClr val="FF0000"/>
                </a:solidFill>
              </a:rPr>
              <a:t>），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组</a:t>
            </a:r>
            <a:r>
              <a:rPr lang="zh-CN" altLang="en-US" dirty="0"/>
              <a:t>织者在单次评估都完成后会进行评估完</a:t>
            </a:r>
            <a:r>
              <a:rPr lang="zh-CN" altLang="en-US" dirty="0" smtClean="0"/>
              <a:t>成操作</a:t>
            </a:r>
            <a:r>
              <a:rPr lang="en-US" altLang="zh-CN" b="1" dirty="0" smtClean="0">
                <a:solidFill>
                  <a:srgbClr val="FF0000"/>
                </a:solidFill>
              </a:rPr>
              <a:t>(Page13)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只有评估完成之后，才能有</a:t>
            </a:r>
            <a:r>
              <a:rPr lang="zh-CN" altLang="en-US" b="1" dirty="0" smtClean="0">
                <a:solidFill>
                  <a:srgbClr val="FF0000"/>
                </a:solidFill>
              </a:rPr>
              <a:t>评估和测量结果统计页面（</a:t>
            </a:r>
            <a:r>
              <a:rPr lang="en-US" altLang="zh-CN" b="1" dirty="0" smtClean="0">
                <a:solidFill>
                  <a:srgbClr val="FF0000"/>
                </a:solidFill>
              </a:rPr>
              <a:t>page14-15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10" y="1070264"/>
            <a:ext cx="3611909" cy="298305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03159" y="5255844"/>
            <a:ext cx="11839460" cy="1523471"/>
            <a:chOff x="103159" y="5110713"/>
            <a:chExt cx="11839460" cy="1523471"/>
          </a:xfrm>
        </p:grpSpPr>
        <p:sp>
          <p:nvSpPr>
            <p:cNvPr id="6" name="Rectangle 5"/>
            <p:cNvSpPr/>
            <p:nvPr/>
          </p:nvSpPr>
          <p:spPr>
            <a:xfrm>
              <a:off x="103159" y="5528574"/>
              <a:ext cx="1685580" cy="664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组织</a:t>
              </a:r>
              <a:r>
                <a:rPr lang="zh-CN" altLang="en-US" dirty="0" smtClean="0"/>
                <a:t>者发起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单次</a:t>
              </a:r>
              <a:r>
                <a:rPr lang="zh-CN" altLang="en-US" dirty="0" smtClean="0"/>
                <a:t>评估信息</a:t>
              </a:r>
              <a:endParaRPr lang="zh-CN" alt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350600" y="5325542"/>
              <a:ext cx="616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967544" y="5110713"/>
              <a:ext cx="1399142" cy="429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评估者评估</a:t>
              </a:r>
              <a:endParaRPr lang="zh-CN" alt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7543" y="6204526"/>
              <a:ext cx="1784733" cy="429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组</a:t>
              </a:r>
              <a:r>
                <a:rPr lang="zh-CN" altLang="en-US" dirty="0" smtClean="0"/>
                <a:t>织者录入温度</a:t>
              </a:r>
              <a:endParaRPr lang="zh-CN" alt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50599" y="6419355"/>
              <a:ext cx="616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50599" y="5325542"/>
              <a:ext cx="0" cy="109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 flipV="1">
              <a:off x="1788739" y="5860651"/>
              <a:ext cx="5618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0" idx="3"/>
            </p:cNvCxnSpPr>
            <p:nvPr/>
          </p:nvCxnSpPr>
          <p:spPr>
            <a:xfrm>
              <a:off x="4366686" y="5325542"/>
              <a:ext cx="16745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662306" y="6419355"/>
              <a:ext cx="1378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41250" y="5325542"/>
              <a:ext cx="0" cy="109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041250" y="5872448"/>
              <a:ext cx="749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790397" y="5527014"/>
              <a:ext cx="2104222" cy="6641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组织</a:t>
              </a:r>
              <a:r>
                <a:rPr lang="zh-CN" altLang="en-US" dirty="0" smtClean="0"/>
                <a:t>者关闭（完成）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单</a:t>
              </a:r>
              <a:r>
                <a:rPr lang="zh-CN" altLang="en-US" dirty="0" smtClean="0"/>
                <a:t>次评估</a:t>
              </a:r>
              <a:endParaRPr lang="en-US" altLang="zh-CN" dirty="0" smtClean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8894619" y="5848589"/>
              <a:ext cx="749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9643765" y="5516511"/>
              <a:ext cx="2298854" cy="902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组织</a:t>
              </a:r>
              <a:r>
                <a:rPr lang="zh-CN" altLang="en-US" dirty="0" smtClean="0"/>
                <a:t>者</a:t>
              </a:r>
              <a:r>
                <a:rPr lang="en-US" altLang="zh-CN" dirty="0" smtClean="0"/>
                <a:t>/</a:t>
              </a:r>
              <a:r>
                <a:rPr lang="zh-CN" altLang="en-US" dirty="0" smtClean="0"/>
                <a:t>评估者查看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已完成</a:t>
              </a:r>
              <a:r>
                <a:rPr lang="zh-CN" altLang="en-US" dirty="0" smtClean="0"/>
                <a:t>的评估和测量结果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3837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486" y="379950"/>
            <a:ext cx="529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城郊，城市，高速，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爬坡，怠速和</a:t>
            </a:r>
            <a:r>
              <a:rPr lang="en-US" altLang="zh-CN" dirty="0"/>
              <a:t>3</a:t>
            </a:r>
            <a:r>
              <a:rPr lang="en-US" altLang="zh-CN" dirty="0" smtClean="0"/>
              <a:t>R</a:t>
            </a:r>
            <a:r>
              <a:rPr lang="zh-CN" altLang="en-US" dirty="0" smtClean="0"/>
              <a:t>位置评估页面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2" y="1083872"/>
            <a:ext cx="2695575" cy="435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17565" y="4489555"/>
            <a:ext cx="166279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30" name="Oval 29"/>
          <p:cNvSpPr/>
          <p:nvPr/>
        </p:nvSpPr>
        <p:spPr>
          <a:xfrm>
            <a:off x="1838314" y="3752709"/>
            <a:ext cx="187286" cy="19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Arrow Connector 30"/>
          <p:cNvCxnSpPr>
            <a:stCxn id="30" idx="6"/>
          </p:cNvCxnSpPr>
          <p:nvPr/>
        </p:nvCxnSpPr>
        <p:spPr>
          <a:xfrm flipV="1">
            <a:off x="2025600" y="1166637"/>
            <a:ext cx="1349211" cy="268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678" y="825844"/>
            <a:ext cx="1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高亮显示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532065" y="159862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舒适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93569" y="208640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614590" y="266991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06202" y="321770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06201" y="3880460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烫伤</a:t>
            </a:r>
            <a:endParaRPr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29539" y="1668828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110801" y="1668828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23912" y="1624041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02700" y="1590272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3471500" y="217176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152762" y="217176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65873" y="212698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144661" y="209321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00199" y="272101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4181461" y="272101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94572" y="267623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3360" y="264246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5" name="Rectangle 74"/>
          <p:cNvSpPr/>
          <p:nvPr/>
        </p:nvSpPr>
        <p:spPr>
          <a:xfrm>
            <a:off x="3506267" y="3313872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4187529" y="3313872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5081" y="3269149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179428" y="3235316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81920" y="3951500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4163182" y="3951500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76293" y="3906713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55080" y="3872944"/>
            <a:ext cx="6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50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485" y="379950"/>
            <a:ext cx="7757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熄火工况和</a:t>
            </a:r>
            <a:r>
              <a:rPr lang="en-US" altLang="zh-CN" dirty="0" smtClean="0"/>
              <a:t>Driver, 1R, 2L,2R,3L,3R</a:t>
            </a:r>
            <a:r>
              <a:rPr lang="zh-CN" altLang="en-US" dirty="0" smtClean="0"/>
              <a:t>位置评估页面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7" y="1410159"/>
            <a:ext cx="5073835" cy="3795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23" y="3266498"/>
            <a:ext cx="660038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翼子板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0377" y="1592391"/>
            <a:ext cx="1039200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支撑杆护套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93195" y="4179519"/>
            <a:ext cx="83728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前舱盖</a:t>
            </a:r>
            <a:r>
              <a:rPr lang="zh-CN" altLang="en-US" sz="1200" dirty="0"/>
              <a:t>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9831" y="4553993"/>
            <a:ext cx="83728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引擎盖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4552" y="2970700"/>
            <a:ext cx="83728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</a:t>
            </a:r>
            <a:r>
              <a:rPr lang="zh-CN" altLang="en-US" sz="1200" dirty="0" smtClean="0"/>
              <a:t>油标尺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66788" y="3404997"/>
            <a:ext cx="102640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机油加注口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195591" y="2469103"/>
            <a:ext cx="9933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冷却液壶盖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6516" y="2467121"/>
            <a:ext cx="9933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制动液壶盖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0858" y="2969993"/>
            <a:ext cx="9933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保险</a:t>
            </a:r>
            <a:r>
              <a:rPr lang="zh-CN" altLang="en-US" sz="1200" dirty="0" smtClean="0"/>
              <a:t>丝盒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6248009" y="4586152"/>
            <a:ext cx="166279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66788" y="5506393"/>
            <a:ext cx="50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选中零件名称跳出右侧的打分页面进行打分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8518" y="1581653"/>
            <a:ext cx="99493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后备</a:t>
            </a:r>
            <a:r>
              <a:rPr lang="zh-CN" altLang="en-US" sz="1200" dirty="0" smtClean="0"/>
              <a:t>箱地毯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254419" y="1590003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舒适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15923" y="2077783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336944" y="2661298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328556" y="3209088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328555" y="3871841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烫伤</a:t>
            </a:r>
            <a:endParaRPr lang="zh-CN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6151893" y="166020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6833155" y="166020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746266" y="161542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825054" y="158165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7" name="Rectangle 76"/>
          <p:cNvSpPr/>
          <p:nvPr/>
        </p:nvSpPr>
        <p:spPr>
          <a:xfrm>
            <a:off x="6193854" y="2163150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6875116" y="2163150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8227" y="2118363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867015" y="2084594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81" name="Rectangle 80"/>
          <p:cNvSpPr/>
          <p:nvPr/>
        </p:nvSpPr>
        <p:spPr>
          <a:xfrm>
            <a:off x="6222553" y="2712400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6903815" y="2712400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16926" y="2667613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895714" y="2633844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85" name="Rectangle 84"/>
          <p:cNvSpPr/>
          <p:nvPr/>
        </p:nvSpPr>
        <p:spPr>
          <a:xfrm>
            <a:off x="6228621" y="3305253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6909883" y="3305253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67435" y="3260530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901782" y="3226697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4274" y="3942881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6885536" y="3942881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98647" y="3898094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877434" y="3864325"/>
            <a:ext cx="6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72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72" y="600947"/>
            <a:ext cx="478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零</a:t>
            </a:r>
            <a:r>
              <a:rPr lang="zh-CN" altLang="en-US" dirty="0" smtClean="0"/>
              <a:t>件实测温度录入页面</a:t>
            </a:r>
            <a:endParaRPr lang="en-US" altLang="zh-CN" dirty="0" smtClean="0"/>
          </a:p>
          <a:p>
            <a:r>
              <a:rPr lang="zh-CN" altLang="en-US" dirty="0" smtClean="0"/>
              <a:t>适用于城</a:t>
            </a:r>
            <a:r>
              <a:rPr lang="zh-CN" altLang="en-US" dirty="0"/>
              <a:t>郊，城市，高速，</a:t>
            </a:r>
            <a:r>
              <a:rPr lang="en-US" altLang="zh-CN" dirty="0"/>
              <a:t> </a:t>
            </a:r>
            <a:r>
              <a:rPr lang="zh-CN" altLang="en-US" dirty="0"/>
              <a:t>爬坡，怠</a:t>
            </a:r>
            <a:r>
              <a:rPr lang="zh-CN" altLang="en-US" dirty="0" smtClean="0"/>
              <a:t>速 工况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1465" y="1108778"/>
            <a:ext cx="6600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翼子板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699509" y="3237679"/>
            <a:ext cx="1039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支撑杆护套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14220" y="1853052"/>
            <a:ext cx="837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前舱盖</a:t>
            </a:r>
            <a:r>
              <a:rPr lang="zh-CN" altLang="en-US" sz="1200" dirty="0"/>
              <a:t>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465" y="1480915"/>
            <a:ext cx="6600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引擎盖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4219" y="2309763"/>
            <a:ext cx="837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机</a:t>
            </a:r>
            <a:r>
              <a:rPr lang="zh-CN" altLang="en-US" sz="1200" dirty="0" smtClean="0"/>
              <a:t>油标尺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712303" y="2766474"/>
            <a:ext cx="10264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机油加注口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58149" y="4140147"/>
            <a:ext cx="993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冷却液壶盖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758149" y="3668942"/>
            <a:ext cx="993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制动液壶盖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73892" y="1580671"/>
            <a:ext cx="13243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油</a:t>
            </a:r>
            <a:r>
              <a:rPr lang="zh-CN" altLang="en-US" sz="1200" dirty="0" smtClean="0"/>
              <a:t>门附近地毯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738709" y="1108778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7738708" y="1490733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7738707" y="1864006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7738705" y="2291701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7738704" y="2762906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7738703" y="3234111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7738702" y="3651130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7751502" y="4140147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2198231" y="1590438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873892" y="4060912"/>
            <a:ext cx="1717110" cy="35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5251" y="2000119"/>
            <a:ext cx="17557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中通道第一排右侧地毯</a:t>
            </a:r>
            <a:endParaRPr lang="zh-CN" alt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2211032" y="2009886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3410" y="2419567"/>
            <a:ext cx="1834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中通道</a:t>
            </a:r>
            <a:r>
              <a:rPr lang="zh-CN" altLang="en-US" sz="1200" dirty="0" smtClean="0"/>
              <a:t>第二排左侧</a:t>
            </a:r>
            <a:r>
              <a:rPr lang="zh-CN" altLang="en-US" sz="1200" dirty="0"/>
              <a:t>地毯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78170" y="2429334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55251" y="2883053"/>
            <a:ext cx="17229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中通道</a:t>
            </a:r>
            <a:r>
              <a:rPr lang="zh-CN" altLang="en-US" sz="1200" dirty="0" smtClean="0"/>
              <a:t>第二排</a:t>
            </a:r>
            <a:r>
              <a:rPr lang="zh-CN" altLang="en-US" sz="1200" dirty="0"/>
              <a:t>右侧地毯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78170" y="2892820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55251" y="3209809"/>
            <a:ext cx="17198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中通道</a:t>
            </a:r>
            <a:r>
              <a:rPr lang="zh-CN" altLang="en-US" sz="1200" dirty="0" smtClean="0"/>
              <a:t>第三排左侧</a:t>
            </a:r>
            <a:r>
              <a:rPr lang="zh-CN" altLang="en-US" sz="1200" dirty="0"/>
              <a:t>地毯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75079" y="3219576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55251" y="3640244"/>
            <a:ext cx="17198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中通道</a:t>
            </a:r>
            <a:r>
              <a:rPr lang="zh-CN" altLang="en-US" sz="1200" dirty="0" smtClean="0"/>
              <a:t>第三排</a:t>
            </a:r>
            <a:r>
              <a:rPr lang="zh-CN" altLang="en-US" sz="1200" dirty="0"/>
              <a:t>右侧地毯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75079" y="3650011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6371684" y="4557166"/>
            <a:ext cx="1415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后备厢地毯上表面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751502" y="4576700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6699509" y="292559"/>
            <a:ext cx="2551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零</a:t>
            </a:r>
            <a:r>
              <a:rPr lang="zh-CN" altLang="en-US" dirty="0" smtClean="0"/>
              <a:t>件实测温度录入页面</a:t>
            </a:r>
            <a:endParaRPr lang="en-US" altLang="zh-CN" dirty="0" smtClean="0"/>
          </a:p>
          <a:p>
            <a:r>
              <a:rPr lang="zh-CN" altLang="en-US" dirty="0" smtClean="0"/>
              <a:t>适用于熄火工况</a:t>
            </a:r>
            <a:endParaRPr lang="zh-CN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28901" y="5014818"/>
            <a:ext cx="1717110" cy="352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5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78416"/>
              </p:ext>
            </p:extLst>
          </p:nvPr>
        </p:nvGraphicFramePr>
        <p:xfrm>
          <a:off x="1572002" y="1788247"/>
          <a:ext cx="7207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9"/>
                <a:gridCol w="972964"/>
                <a:gridCol w="960069"/>
                <a:gridCol w="960069"/>
                <a:gridCol w="960069"/>
                <a:gridCol w="960069"/>
                <a:gridCol w="606398"/>
                <a:gridCol w="82740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评估日期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车辆编号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评估工况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空调模式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环境温度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333333"/>
                          </a:solidFill>
                          <a:latin typeface="Helvetica Neue"/>
                        </a:rPr>
                        <a:t>日照情况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333333"/>
                          </a:solidFill>
                          <a:latin typeface="Helvetica Neue"/>
                        </a:rPr>
                        <a:t>车重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/>
                        <a:t>评估完成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城市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42669" y="2210064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8242669" y="2575372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242669" y="2963382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14918" y="5011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组织者关闭选择评估完成页面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002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73190" y="2142005"/>
            <a:ext cx="6055087" cy="31699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75" y="1506417"/>
            <a:ext cx="5379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实</a:t>
            </a:r>
            <a:r>
              <a:rPr lang="zh-CN" altLang="en-US" sz="1400" dirty="0" smtClean="0"/>
              <a:t>测温度和主观评估结果以柱状图的形式显示</a:t>
            </a:r>
            <a:endParaRPr lang="en-US" altLang="zh-CN" sz="1400" dirty="0" smtClean="0"/>
          </a:p>
          <a:p>
            <a:r>
              <a:rPr lang="zh-CN" altLang="en-US" sz="1400" dirty="0" smtClean="0"/>
              <a:t>以温度为柱状图，右边显示温度数值和总体评分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7103" y="2428081"/>
            <a:ext cx="6600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翼子板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5147" y="4556982"/>
            <a:ext cx="1039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支撑杆护套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99858" y="3172355"/>
            <a:ext cx="837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前舱盖</a:t>
            </a:r>
            <a:r>
              <a:rPr lang="zh-CN" altLang="en-US" sz="1200" dirty="0"/>
              <a:t>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103" y="2800218"/>
            <a:ext cx="6600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引擎盖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857" y="3629066"/>
            <a:ext cx="837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机</a:t>
            </a:r>
            <a:r>
              <a:rPr lang="zh-CN" altLang="en-US" sz="1200" dirty="0" smtClean="0"/>
              <a:t>油标尺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941" y="4085777"/>
            <a:ext cx="10264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机油加注口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3787" y="5459450"/>
            <a:ext cx="993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冷却液壶盖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" y="4988245"/>
            <a:ext cx="9933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制动液壶盖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930655"/>
            <a:ext cx="13243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油</a:t>
            </a:r>
            <a:r>
              <a:rPr lang="zh-CN" altLang="en-US" sz="1200" dirty="0" smtClean="0"/>
              <a:t>门附近地毯</a:t>
            </a:r>
            <a:endParaRPr lang="zh-CN" alt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324347" y="2428081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1324346" y="2810036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1324345" y="3183309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324343" y="3611004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1324342" y="4082209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324341" y="4553414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1324340" y="4970433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1337140" y="5459450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/>
          <p:cNvSpPr/>
          <p:nvPr/>
        </p:nvSpPr>
        <p:spPr>
          <a:xfrm>
            <a:off x="1324339" y="5940422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394213" y="2387071"/>
            <a:ext cx="246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(78</a:t>
            </a:r>
            <a:r>
              <a:rPr lang="zh-CN" altLang="en-US" dirty="0" smtClean="0"/>
              <a:t>度</a:t>
            </a:r>
            <a:r>
              <a:rPr lang="en-US" altLang="zh-CN" dirty="0" smtClean="0"/>
              <a:t>,4.5</a:t>
            </a:r>
            <a:r>
              <a:rPr lang="zh-CN" altLang="en-US" dirty="0" smtClean="0"/>
              <a:t>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275" y="6365374"/>
            <a:ext cx="14157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后备厢地毯上表面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63093" y="6384908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03669" y="5461578"/>
            <a:ext cx="257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零</a:t>
            </a:r>
            <a:r>
              <a:rPr lang="zh-CN" altLang="en-US" dirty="0" smtClean="0"/>
              <a:t>件的主管评估温度图是一个平均值，该所有人对该零件的打分的一个均值，具体见</a:t>
            </a:r>
            <a:r>
              <a:rPr lang="zh-CN" altLang="en-US" dirty="0"/>
              <a:t>右侧图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12953" y="2756403"/>
            <a:ext cx="175578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/>
              <a:t>中通道第一排右侧地毯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268734" y="2766170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374810" y="3247630"/>
            <a:ext cx="18347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中通道</a:t>
            </a:r>
            <a:r>
              <a:rPr lang="zh-CN" altLang="en-US" sz="1200" dirty="0" smtClean="0"/>
              <a:t>第二排左侧</a:t>
            </a:r>
            <a:r>
              <a:rPr lang="zh-CN" altLang="en-US" sz="1200" dirty="0"/>
              <a:t>地毯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35872" y="3185618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514360" y="3527301"/>
            <a:ext cx="17229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中通道</a:t>
            </a:r>
            <a:r>
              <a:rPr lang="zh-CN" altLang="en-US" sz="1200" dirty="0" smtClean="0"/>
              <a:t>第二排</a:t>
            </a:r>
            <a:r>
              <a:rPr lang="zh-CN" altLang="en-US" sz="1200" dirty="0"/>
              <a:t>右侧地毯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37279" y="3537068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514360" y="3821006"/>
            <a:ext cx="17198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中通道</a:t>
            </a:r>
            <a:r>
              <a:rPr lang="zh-CN" altLang="en-US" sz="1200" dirty="0" smtClean="0"/>
              <a:t>第三排左侧</a:t>
            </a:r>
            <a:r>
              <a:rPr lang="zh-CN" altLang="en-US" sz="1200" dirty="0"/>
              <a:t>地毯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34188" y="3830773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514360" y="4284492"/>
            <a:ext cx="17198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中通道</a:t>
            </a:r>
            <a:r>
              <a:rPr lang="zh-CN" altLang="en-US" sz="1200" dirty="0" smtClean="0"/>
              <a:t>第三排</a:t>
            </a:r>
            <a:r>
              <a:rPr lang="zh-CN" altLang="en-US" sz="1200" dirty="0"/>
              <a:t>右侧地毯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34188" y="4294259"/>
            <a:ext cx="1057073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63232" y="427657"/>
            <a:ext cx="2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992895" y="1763398"/>
            <a:ext cx="1845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适用于城郊，城市，高速，</a:t>
            </a:r>
            <a:r>
              <a:rPr lang="en-US" altLang="zh-CN" dirty="0"/>
              <a:t> </a:t>
            </a:r>
            <a:r>
              <a:rPr lang="zh-CN" altLang="en-US" dirty="0"/>
              <a:t>爬坡，怠速 工况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8498" y="1963230"/>
            <a:ext cx="1845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适用</a:t>
            </a:r>
            <a:r>
              <a:rPr lang="zh-CN" altLang="en-US" dirty="0" smtClean="0"/>
              <a:t>于熄火</a:t>
            </a:r>
            <a:endParaRPr lang="zh-CN" altLang="en-US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03381"/>
              </p:ext>
            </p:extLst>
          </p:nvPr>
        </p:nvGraphicFramePr>
        <p:xfrm>
          <a:off x="1202476" y="6351"/>
          <a:ext cx="6424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89"/>
                <a:gridCol w="827405"/>
                <a:gridCol w="827405"/>
                <a:gridCol w="827405"/>
                <a:gridCol w="827405"/>
                <a:gridCol w="827405"/>
                <a:gridCol w="827405"/>
                <a:gridCol w="5226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评估日期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车辆编号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评估工况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空调模式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环境温度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333333"/>
                          </a:solidFill>
                          <a:latin typeface="Helvetica Neue"/>
                        </a:rPr>
                        <a:t>日照情况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333333"/>
                          </a:solidFill>
                          <a:latin typeface="Helvetica Neue"/>
                        </a:rPr>
                        <a:t>车重</a:t>
                      </a:r>
                      <a:endParaRPr lang="zh-CN" altLang="en-US" sz="1200" b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城市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1527428" y="441506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/>
          <p:cNvSpPr/>
          <p:nvPr/>
        </p:nvSpPr>
        <p:spPr>
          <a:xfrm>
            <a:off x="1527428" y="806814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/>
          <p:cNvSpPr/>
          <p:nvPr/>
        </p:nvSpPr>
        <p:spPr>
          <a:xfrm>
            <a:off x="1527428" y="1194824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7103" y="151824"/>
            <a:ext cx="38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1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513" y="205848"/>
            <a:ext cx="5489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测温度和主观评估结果，</a:t>
            </a:r>
            <a:r>
              <a:rPr lang="zh-CN" altLang="en-US" b="1" dirty="0" smtClean="0">
                <a:solidFill>
                  <a:srgbClr val="FF0000"/>
                </a:solidFill>
              </a:rPr>
              <a:t>熄火工况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右边显示温度数值和总体评分，如下面红色字体显示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3" y="1410159"/>
            <a:ext cx="5073835" cy="3795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10541" y="3266498"/>
            <a:ext cx="660038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翼子板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5513" y="1592391"/>
            <a:ext cx="1039200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支撑杆护套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18331" y="4179519"/>
            <a:ext cx="83728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前舱盖</a:t>
            </a:r>
            <a:r>
              <a:rPr lang="zh-CN" altLang="en-US" sz="1200" dirty="0"/>
              <a:t>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4967" y="4553993"/>
            <a:ext cx="1300421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65</a:t>
            </a:r>
            <a:r>
              <a:rPr lang="zh-CN" altLang="en-US" sz="1200" dirty="0" smtClean="0">
                <a:solidFill>
                  <a:srgbClr val="FF0000"/>
                </a:solidFill>
              </a:rPr>
              <a:t>度，</a:t>
            </a:r>
            <a:r>
              <a:rPr lang="en-US" altLang="zh-CN" sz="1200" dirty="0" smtClean="0">
                <a:solidFill>
                  <a:srgbClr val="FF0000"/>
                </a:solidFill>
              </a:rPr>
              <a:t>4.5</a:t>
            </a:r>
            <a:r>
              <a:rPr lang="zh-CN" altLang="en-US" sz="1200" dirty="0" smtClean="0">
                <a:solidFill>
                  <a:srgbClr val="FF0000"/>
                </a:solidFill>
              </a:rPr>
              <a:t>分，烫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9688" y="2970700"/>
            <a:ext cx="83728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</a:t>
            </a:r>
            <a:r>
              <a:rPr lang="zh-CN" altLang="en-US" sz="1200" dirty="0" smtClean="0"/>
              <a:t>油标尺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1924" y="3404997"/>
            <a:ext cx="102640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机油加注口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20727" y="2469103"/>
            <a:ext cx="9933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冷却液壶盖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1652" y="2467121"/>
            <a:ext cx="9933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制动液壶盖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5994" y="2969993"/>
            <a:ext cx="9933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保险</a:t>
            </a:r>
            <a:r>
              <a:rPr lang="zh-CN" altLang="en-US" sz="1200" dirty="0" smtClean="0"/>
              <a:t>丝盒</a:t>
            </a:r>
            <a:endParaRPr lang="zh-CN" alt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33" y="1476220"/>
            <a:ext cx="2695575" cy="4352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98381" y="205848"/>
            <a:ext cx="548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测温度和主观评估结果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城郊，城市，高速，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爬坡，怠速 工</a:t>
            </a:r>
            <a:r>
              <a:rPr lang="zh-CN" altLang="en-US" b="1" dirty="0" smtClean="0">
                <a:solidFill>
                  <a:srgbClr val="FF0000"/>
                </a:solidFill>
              </a:rPr>
              <a:t>况</a:t>
            </a:r>
            <a:endParaRPr lang="en-US" altLang="zh-CN" dirty="0" smtClean="0"/>
          </a:p>
          <a:p>
            <a:r>
              <a:rPr lang="zh-CN" altLang="en-US" dirty="0" smtClean="0"/>
              <a:t>右边显示温度数值和总体评分，如下面红色字体显示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34421" y="4388146"/>
            <a:ext cx="1300421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65</a:t>
            </a:r>
            <a:r>
              <a:rPr lang="zh-CN" altLang="en-US" sz="1200" dirty="0" smtClean="0">
                <a:solidFill>
                  <a:srgbClr val="FF0000"/>
                </a:solidFill>
              </a:rPr>
              <a:t>度，</a:t>
            </a:r>
            <a:r>
              <a:rPr lang="en-US" altLang="zh-CN" sz="1200" dirty="0" smtClean="0">
                <a:solidFill>
                  <a:srgbClr val="FF0000"/>
                </a:solidFill>
              </a:rPr>
              <a:t>4.5</a:t>
            </a:r>
            <a:r>
              <a:rPr lang="zh-CN" altLang="en-US" sz="1200" dirty="0" smtClean="0">
                <a:solidFill>
                  <a:srgbClr val="FF0000"/>
                </a:solidFill>
              </a:rPr>
              <a:t>分，烫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endCxn id="17" idx="3"/>
          </p:cNvCxnSpPr>
          <p:nvPr/>
        </p:nvCxnSpPr>
        <p:spPr>
          <a:xfrm flipH="1">
            <a:off x="7934842" y="4456518"/>
            <a:ext cx="955770" cy="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34421" y="3404997"/>
            <a:ext cx="1300421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65</a:t>
            </a:r>
            <a:r>
              <a:rPr lang="zh-CN" altLang="en-US" sz="1200" dirty="0" smtClean="0">
                <a:solidFill>
                  <a:srgbClr val="FF0000"/>
                </a:solidFill>
              </a:rPr>
              <a:t>度，</a:t>
            </a:r>
            <a:r>
              <a:rPr lang="en-US" altLang="zh-CN" sz="1200" dirty="0" smtClean="0">
                <a:solidFill>
                  <a:srgbClr val="FF0000"/>
                </a:solidFill>
              </a:rPr>
              <a:t>4.5</a:t>
            </a:r>
            <a:r>
              <a:rPr lang="zh-CN" altLang="en-US" sz="1200" dirty="0" smtClean="0">
                <a:solidFill>
                  <a:srgbClr val="FF0000"/>
                </a:solidFill>
              </a:rPr>
              <a:t>分，烫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endCxn id="21" idx="3"/>
          </p:cNvCxnSpPr>
          <p:nvPr/>
        </p:nvCxnSpPr>
        <p:spPr>
          <a:xfrm flipH="1">
            <a:off x="7934842" y="3473369"/>
            <a:ext cx="955770" cy="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39455" y="2532988"/>
            <a:ext cx="1300421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65</a:t>
            </a:r>
            <a:r>
              <a:rPr lang="zh-CN" altLang="en-US" sz="1200" dirty="0" smtClean="0">
                <a:solidFill>
                  <a:srgbClr val="FF0000"/>
                </a:solidFill>
              </a:rPr>
              <a:t>度，</a:t>
            </a:r>
            <a:r>
              <a:rPr lang="en-US" altLang="zh-CN" sz="1200" dirty="0" smtClean="0">
                <a:solidFill>
                  <a:srgbClr val="FF0000"/>
                </a:solidFill>
              </a:rPr>
              <a:t>4.5</a:t>
            </a:r>
            <a:r>
              <a:rPr lang="zh-CN" altLang="en-US" sz="1200" dirty="0" smtClean="0">
                <a:solidFill>
                  <a:srgbClr val="FF0000"/>
                </a:solidFill>
              </a:rPr>
              <a:t>分，烫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endCxn id="23" idx="3"/>
          </p:cNvCxnSpPr>
          <p:nvPr/>
        </p:nvCxnSpPr>
        <p:spPr>
          <a:xfrm flipH="1">
            <a:off x="7839876" y="2601360"/>
            <a:ext cx="955770" cy="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88185" y="2482165"/>
            <a:ext cx="1300421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65</a:t>
            </a:r>
            <a:r>
              <a:rPr lang="zh-CN" altLang="en-US" sz="1200" dirty="0" smtClean="0">
                <a:solidFill>
                  <a:srgbClr val="FF0000"/>
                </a:solidFill>
              </a:rPr>
              <a:t>度，</a:t>
            </a:r>
            <a:r>
              <a:rPr lang="en-US" altLang="zh-CN" sz="1200" dirty="0" smtClean="0">
                <a:solidFill>
                  <a:srgbClr val="FF0000"/>
                </a:solidFill>
              </a:rPr>
              <a:t>4.5</a:t>
            </a:r>
            <a:r>
              <a:rPr lang="zh-CN" altLang="en-US" sz="1200" dirty="0" smtClean="0">
                <a:solidFill>
                  <a:srgbClr val="FF0000"/>
                </a:solidFill>
              </a:rPr>
              <a:t>分，烫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287370" y="2605736"/>
            <a:ext cx="1073138" cy="1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61336" y="3334870"/>
            <a:ext cx="1300421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65</a:t>
            </a:r>
            <a:r>
              <a:rPr lang="zh-CN" altLang="en-US" sz="1200" dirty="0" smtClean="0">
                <a:solidFill>
                  <a:srgbClr val="FF0000"/>
                </a:solidFill>
              </a:rPr>
              <a:t>度，</a:t>
            </a:r>
            <a:r>
              <a:rPr lang="en-US" altLang="zh-CN" sz="1200" dirty="0" smtClean="0">
                <a:solidFill>
                  <a:srgbClr val="FF0000"/>
                </a:solidFill>
              </a:rPr>
              <a:t>4.5</a:t>
            </a:r>
            <a:r>
              <a:rPr lang="zh-CN" altLang="en-US" sz="1200" dirty="0" smtClean="0">
                <a:solidFill>
                  <a:srgbClr val="FF0000"/>
                </a:solidFill>
              </a:rPr>
              <a:t>分，烫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160521" y="3458441"/>
            <a:ext cx="1073138" cy="1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74544" y="4238120"/>
            <a:ext cx="1300421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65</a:t>
            </a:r>
            <a:r>
              <a:rPr lang="zh-CN" altLang="en-US" sz="1200" dirty="0" smtClean="0">
                <a:solidFill>
                  <a:srgbClr val="FF0000"/>
                </a:solidFill>
              </a:rPr>
              <a:t>度，</a:t>
            </a:r>
            <a:r>
              <a:rPr lang="en-US" altLang="zh-CN" sz="1200" dirty="0" smtClean="0">
                <a:solidFill>
                  <a:srgbClr val="FF0000"/>
                </a:solidFill>
              </a:rPr>
              <a:t>4.5</a:t>
            </a:r>
            <a:r>
              <a:rPr lang="zh-CN" altLang="en-US" sz="1200" dirty="0" smtClean="0">
                <a:solidFill>
                  <a:srgbClr val="FF0000"/>
                </a:solidFill>
              </a:rPr>
              <a:t>分，烫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173729" y="4361691"/>
            <a:ext cx="1073138" cy="1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28518" y="1581653"/>
            <a:ext cx="99493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后备</a:t>
            </a:r>
            <a:r>
              <a:rPr lang="zh-CN" altLang="en-US" sz="1200" dirty="0" smtClean="0"/>
              <a:t>箱地毯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18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866" y="10122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评估日期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62116" y="1012218"/>
            <a:ext cx="1359360" cy="442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日历形式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420" y="37247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环境温度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875416" y="3709908"/>
            <a:ext cx="1344868" cy="463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866" y="23071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评估工况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54827" y="2260674"/>
            <a:ext cx="1366650" cy="4622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613" y="3019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空调模式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54827" y="2972640"/>
            <a:ext cx="1366650" cy="4622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8351" y="5355313"/>
            <a:ext cx="1774130" cy="41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发起评估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2549" y="330382"/>
            <a:ext cx="55178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整车热力学性能主观评估</a:t>
            </a:r>
            <a:r>
              <a:rPr lang="en-US" altLang="zh-CN" sz="2200" dirty="0" smtClean="0"/>
              <a:t>—</a:t>
            </a:r>
            <a:r>
              <a:rPr lang="zh-CN" altLang="en-US" sz="2200" dirty="0"/>
              <a:t>组织</a:t>
            </a:r>
            <a:r>
              <a:rPr lang="zh-CN" altLang="en-US" sz="2200" dirty="0" smtClean="0"/>
              <a:t>者发起页面</a:t>
            </a:r>
            <a:endParaRPr lang="zh-CN" alt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683866" y="16685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车辆编号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54827" y="1648360"/>
            <a:ext cx="136664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533" y="43315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日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照强度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54529" y="4316721"/>
            <a:ext cx="1344868" cy="463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24737" y="1648360"/>
            <a:ext cx="5946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评估</a:t>
            </a:r>
            <a:r>
              <a:rPr lang="zh-CN" altLang="en-US" dirty="0" smtClean="0"/>
              <a:t>工况：城郊，城市，高速，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爬坡，怠速，熄火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空</a:t>
            </a:r>
            <a:r>
              <a:rPr lang="zh-CN" altLang="en-US" dirty="0" smtClean="0"/>
              <a:t>调模式：</a:t>
            </a:r>
            <a:r>
              <a:rPr lang="en-US" altLang="zh-CN" dirty="0" smtClean="0"/>
              <a:t>AC Off, AC Auto 22C, Full Cold OSA, Full Cold </a:t>
            </a:r>
            <a:r>
              <a:rPr lang="en-US" altLang="zh-CN" dirty="0" err="1" smtClean="0"/>
              <a:t>Recir</a:t>
            </a:r>
            <a:r>
              <a:rPr lang="en-US" altLang="zh-CN" dirty="0" smtClean="0"/>
              <a:t>, User-Defined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User-Defined</a:t>
            </a:r>
            <a:r>
              <a:rPr lang="zh-CN" altLang="en-US" dirty="0"/>
              <a:t>会出</a:t>
            </a:r>
            <a:r>
              <a:rPr lang="zh-CN" altLang="en-US" dirty="0" smtClean="0"/>
              <a:t>现新的页面，如下页所示</a:t>
            </a:r>
            <a:endParaRPr lang="en-US" altLang="zh-CN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591533" y="48463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车重</a:t>
            </a:r>
            <a:endParaRPr lang="zh-CN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54529" y="4831564"/>
            <a:ext cx="1344868" cy="463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7789" y="507998"/>
            <a:ext cx="2811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空调模式</a:t>
            </a:r>
            <a:r>
              <a:rPr lang="en-US" altLang="zh-CN" dirty="0" smtClean="0"/>
              <a:t>User-Defined</a:t>
            </a:r>
            <a:r>
              <a:rPr lang="zh-CN" altLang="en-US" dirty="0"/>
              <a:t>页面</a:t>
            </a:r>
          </a:p>
        </p:txBody>
      </p:sp>
      <p:sp>
        <p:nvSpPr>
          <p:cNvPr id="6" name="Rectangle 5"/>
          <p:cNvSpPr/>
          <p:nvPr/>
        </p:nvSpPr>
        <p:spPr>
          <a:xfrm>
            <a:off x="885949" y="12622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出风温度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101336" y="1262259"/>
            <a:ext cx="136664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下拉框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49" y="20165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风</a:t>
            </a:r>
            <a:r>
              <a:rPr lang="zh-CN" altLang="en-US" dirty="0" smtClean="0"/>
              <a:t>量等级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101335" y="2016520"/>
            <a:ext cx="136664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下拉框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5949" y="27707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循环模式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01335" y="2770781"/>
            <a:ext cx="136664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下拉框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5949" y="35250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出风方向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01335" y="3525042"/>
            <a:ext cx="136664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下拉框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72190" y="1409194"/>
            <a:ext cx="545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zh-CN" altLang="en-US" dirty="0" smtClean="0"/>
              <a:t>出风温度：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18…30</a:t>
            </a:r>
            <a:endParaRPr lang="en-US" altLang="zh-CN" dirty="0"/>
          </a:p>
          <a:p>
            <a:r>
              <a:rPr lang="zh-CN" altLang="en-US" dirty="0" smtClean="0"/>
              <a:t>风量等级：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3….10</a:t>
            </a:r>
          </a:p>
          <a:p>
            <a:r>
              <a:rPr lang="zh-CN" altLang="en-US" dirty="0" smtClean="0"/>
              <a:t>循环模式：</a:t>
            </a:r>
            <a:r>
              <a:rPr lang="en-US" altLang="zh-CN" dirty="0" smtClean="0"/>
              <a:t>OSA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Recir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Auto</a:t>
            </a:r>
          </a:p>
          <a:p>
            <a:r>
              <a:rPr lang="zh-CN" altLang="en-US" dirty="0" smtClean="0"/>
              <a:t>出风方向：吹面，吹脚，吹面</a:t>
            </a:r>
            <a:r>
              <a:rPr lang="en-US" altLang="zh-CN" dirty="0" smtClean="0"/>
              <a:t>+</a:t>
            </a:r>
            <a:r>
              <a:rPr lang="zh-CN" altLang="en-US" dirty="0" smtClean="0"/>
              <a:t>吹脚</a:t>
            </a:r>
            <a:endParaRPr lang="en-US" altLang="zh-C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439947" y="4093096"/>
            <a:ext cx="166279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81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2549" y="330382"/>
            <a:ext cx="692850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整车热力学性能主观评估</a:t>
            </a:r>
            <a:r>
              <a:rPr lang="en-US" altLang="zh-CN" sz="2200" dirty="0" smtClean="0"/>
              <a:t>—</a:t>
            </a:r>
            <a:r>
              <a:rPr lang="zh-CN" altLang="en-US" sz="2200" dirty="0" smtClean="0"/>
              <a:t>选择“评估者”后进入页面</a:t>
            </a:r>
            <a:endParaRPr lang="zh-CN" alt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3" y="1138956"/>
            <a:ext cx="2695575" cy="43529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82735" y="56541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座位信息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69277" y="11389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评估日期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47527" y="1138957"/>
            <a:ext cx="1359360" cy="4422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文本显示</a:t>
            </a:r>
            <a:r>
              <a:rPr lang="zh-CN" altLang="en-US" dirty="0">
                <a:solidFill>
                  <a:schemeClr val="tx1"/>
                </a:solidFill>
              </a:rPr>
              <a:t>框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97831" y="38514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环境温度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60827" y="3836647"/>
            <a:ext cx="1344868" cy="463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文本显示框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69277" y="24338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评估工况</a:t>
            </a:r>
            <a:endParaRPr lang="zh-CN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40238" y="2387413"/>
            <a:ext cx="1366650" cy="4622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文本显示框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40238" y="3099379"/>
            <a:ext cx="1366650" cy="4622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文本显示框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69277" y="17952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车辆编号</a:t>
            </a:r>
            <a:endParaRPr lang="zh-CN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40238" y="1775099"/>
            <a:ext cx="136664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文本显示框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76944" y="44582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日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照强度</a:t>
            </a:r>
            <a:endParaRPr lang="zh-CN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39940" y="4443460"/>
            <a:ext cx="1344868" cy="463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文本显示框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93779" y="5654124"/>
            <a:ext cx="175363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评估信息选择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72347" y="1003867"/>
            <a:ext cx="5574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</a:t>
            </a:r>
            <a:r>
              <a:rPr lang="zh-CN" altLang="en-US" dirty="0"/>
              <a:t>信</a:t>
            </a:r>
            <a:r>
              <a:rPr lang="zh-CN" altLang="en-US" dirty="0" smtClean="0"/>
              <a:t>息：有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3R</a:t>
            </a:r>
            <a:r>
              <a:rPr lang="zh-CN" altLang="en-US" dirty="0" smtClean="0"/>
              <a:t>。通过点击图片的位置进行选择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点击评估信息选择按钮后，会出现有组织者已经发起的信息，如下表所示，只显示</a:t>
            </a:r>
            <a:r>
              <a:rPr lang="zh-CN" altLang="en-US" b="1" dirty="0" smtClean="0">
                <a:solidFill>
                  <a:srgbClr val="FF0000"/>
                </a:solidFill>
              </a:rPr>
              <a:t>当天发起</a:t>
            </a:r>
            <a:r>
              <a:rPr lang="zh-CN" altLang="en-US" dirty="0" smtClean="0"/>
              <a:t>且</a:t>
            </a:r>
            <a:r>
              <a:rPr lang="zh-CN" altLang="en-US" b="1" dirty="0" smtClean="0">
                <a:solidFill>
                  <a:srgbClr val="FF0000"/>
                </a:solidFill>
              </a:rPr>
              <a:t>状态为未完成</a:t>
            </a:r>
            <a:r>
              <a:rPr lang="zh-CN" altLang="en-US" dirty="0" smtClean="0"/>
              <a:t>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</a:t>
            </a:r>
            <a:r>
              <a:rPr lang="zh-CN" altLang="en-US" dirty="0" smtClean="0"/>
              <a:t>侧第一栏打勾后，文本显示框会显示所有的信息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当座位信息和评估信息都选择完成后，点击开始评估按钮。之后由</a:t>
            </a:r>
            <a:r>
              <a:rPr lang="zh-CN" altLang="en-US" b="1" dirty="0" smtClean="0">
                <a:solidFill>
                  <a:srgbClr val="FF0000"/>
                </a:solidFill>
              </a:rPr>
              <a:t>座位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评估工况</a:t>
            </a:r>
            <a:r>
              <a:rPr lang="zh-CN" altLang="en-US" dirty="0" smtClean="0"/>
              <a:t>来进入到相应的评估页面。</a:t>
            </a:r>
            <a:endParaRPr lang="en-US" altLang="zh-CN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3108583" y="31871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空调模式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2984531" y="50348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车重</a:t>
            </a:r>
            <a:endParaRPr lang="zh-CN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47527" y="5020064"/>
            <a:ext cx="1344868" cy="4634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文本显示框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8255"/>
              </p:ext>
            </p:extLst>
          </p:nvPr>
        </p:nvGraphicFramePr>
        <p:xfrm>
          <a:off x="5747395" y="4300092"/>
          <a:ext cx="6424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89"/>
                <a:gridCol w="827405"/>
                <a:gridCol w="827405"/>
                <a:gridCol w="827405"/>
                <a:gridCol w="827405"/>
                <a:gridCol w="827405"/>
                <a:gridCol w="827405"/>
                <a:gridCol w="5226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评估日期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车辆编号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评估工况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空调模式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环境温度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333333"/>
                          </a:solidFill>
                          <a:latin typeface="Helvetica Neue"/>
                        </a:rPr>
                        <a:t>日照情况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333333"/>
                          </a:solidFill>
                          <a:latin typeface="Helvetica Neue"/>
                        </a:rPr>
                        <a:t>车重</a:t>
                      </a:r>
                      <a:endParaRPr lang="zh-CN" altLang="en-US" sz="1200" b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2018/5/2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/>
                        <a:t>城市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2018/5/3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2018/5/4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ju19iv023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XX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CXX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072347" y="4735247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6072347" y="5100555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50"/>
          <p:cNvSpPr/>
          <p:nvPr/>
        </p:nvSpPr>
        <p:spPr>
          <a:xfrm>
            <a:off x="6072347" y="5488565"/>
            <a:ext cx="253388" cy="23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/>
          <p:cNvSpPr/>
          <p:nvPr/>
        </p:nvSpPr>
        <p:spPr>
          <a:xfrm>
            <a:off x="2352189" y="6230728"/>
            <a:ext cx="175363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</a:t>
            </a:r>
            <a:r>
              <a:rPr lang="zh-CN" altLang="en-US" dirty="0" smtClean="0"/>
              <a:t>始评估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55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2" y="1083872"/>
            <a:ext cx="2695575" cy="4352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5486" y="379950"/>
            <a:ext cx="565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城郊，城市，高速，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爬坡，怠速和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位置评估页面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32065" y="159862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舒适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93569" y="208640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14590" y="266991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06202" y="321770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606201" y="3880460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烫伤</a:t>
            </a:r>
            <a:endParaRPr lang="zh-CN" altLang="en-US" dirty="0"/>
          </a:p>
        </p:txBody>
      </p:sp>
      <p:sp>
        <p:nvSpPr>
          <p:cNvPr id="69" name="Rectangle 68"/>
          <p:cNvSpPr/>
          <p:nvPr/>
        </p:nvSpPr>
        <p:spPr>
          <a:xfrm>
            <a:off x="3542795" y="5004094"/>
            <a:ext cx="166279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71" name="Oval 70"/>
          <p:cNvSpPr/>
          <p:nvPr/>
        </p:nvSpPr>
        <p:spPr>
          <a:xfrm>
            <a:off x="1454226" y="2125085"/>
            <a:ext cx="187286" cy="19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Straight Arrow Connector 72"/>
          <p:cNvCxnSpPr>
            <a:stCxn id="71" idx="6"/>
          </p:cNvCxnSpPr>
          <p:nvPr/>
        </p:nvCxnSpPr>
        <p:spPr>
          <a:xfrm flipV="1">
            <a:off x="1641512" y="1083872"/>
            <a:ext cx="1035587" cy="11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73617" y="947451"/>
            <a:ext cx="1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高亮显示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539" y="1668828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10801" y="1668828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3912" y="1624041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02700" y="1590272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83" name="Rectangle 82"/>
          <p:cNvSpPr/>
          <p:nvPr/>
        </p:nvSpPr>
        <p:spPr>
          <a:xfrm>
            <a:off x="3471500" y="217176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4152762" y="217176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65873" y="212698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144661" y="209321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87" name="Rectangle 86"/>
          <p:cNvSpPr/>
          <p:nvPr/>
        </p:nvSpPr>
        <p:spPr>
          <a:xfrm>
            <a:off x="3500199" y="272101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4181461" y="272101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094572" y="267623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173360" y="264246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91" name="Rectangle 90"/>
          <p:cNvSpPr/>
          <p:nvPr/>
        </p:nvSpPr>
        <p:spPr>
          <a:xfrm>
            <a:off x="3506267" y="3313872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187529" y="3313872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45081" y="3269149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179428" y="3235316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95" name="Rectangle 94"/>
          <p:cNvSpPr/>
          <p:nvPr/>
        </p:nvSpPr>
        <p:spPr>
          <a:xfrm>
            <a:off x="3481920" y="3951500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Straight Connector 95"/>
          <p:cNvCxnSpPr/>
          <p:nvPr/>
        </p:nvCxnSpPr>
        <p:spPr>
          <a:xfrm>
            <a:off x="4163182" y="3951500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076293" y="3906713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55080" y="3872944"/>
            <a:ext cx="6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2660" y="1590272"/>
            <a:ext cx="439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明：数字间隔是</a:t>
            </a:r>
            <a:r>
              <a:rPr lang="en-US" altLang="zh-CN" dirty="0" smtClean="0"/>
              <a:t>0.1</a:t>
            </a:r>
          </a:p>
          <a:p>
            <a:r>
              <a:rPr lang="zh-CN" altLang="en-US" dirty="0" smtClean="0"/>
              <a:t>以滚动条拖拉的形式显示打分数字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149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486" y="379950"/>
            <a:ext cx="5327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城郊，城市，高速，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爬坡，怠速和</a:t>
            </a:r>
            <a:r>
              <a:rPr lang="en-US" altLang="zh-CN" dirty="0" smtClean="0"/>
              <a:t>1R</a:t>
            </a:r>
            <a:r>
              <a:rPr lang="zh-CN" altLang="en-US" dirty="0" smtClean="0"/>
              <a:t>位置评估页面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2" y="1083872"/>
            <a:ext cx="2695575" cy="435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17565" y="4489555"/>
            <a:ext cx="166279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30" name="Oval 29"/>
          <p:cNvSpPr/>
          <p:nvPr/>
        </p:nvSpPr>
        <p:spPr>
          <a:xfrm>
            <a:off x="1783529" y="2052888"/>
            <a:ext cx="187286" cy="19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Arrow Connector 30"/>
          <p:cNvCxnSpPr>
            <a:stCxn id="30" idx="6"/>
          </p:cNvCxnSpPr>
          <p:nvPr/>
        </p:nvCxnSpPr>
        <p:spPr>
          <a:xfrm flipV="1">
            <a:off x="1970815" y="1011675"/>
            <a:ext cx="1035587" cy="11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678" y="825844"/>
            <a:ext cx="1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高亮显示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32065" y="159862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舒适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93569" y="208640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14590" y="266991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06202" y="321770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06201" y="3880460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烫伤</a:t>
            </a:r>
            <a:endParaRPr lang="zh-CN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29539" y="1668828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110801" y="1668828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3912" y="1624041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02700" y="1590272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71500" y="217176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152762" y="217176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65873" y="212698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144661" y="209321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3500199" y="272101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4181461" y="272101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94572" y="267623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73360" y="264246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06267" y="3313872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4187529" y="3313872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5081" y="3269149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79428" y="3235316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3481920" y="3951500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163182" y="3951500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76293" y="3906713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55080" y="3872944"/>
            <a:ext cx="6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06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486" y="379950"/>
            <a:ext cx="529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城郊，城市，高速，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爬坡，怠速和</a:t>
            </a:r>
            <a:r>
              <a:rPr lang="en-US" altLang="zh-CN" dirty="0" smtClean="0"/>
              <a:t>2L</a:t>
            </a:r>
            <a:r>
              <a:rPr lang="zh-CN" altLang="en-US" dirty="0" smtClean="0"/>
              <a:t>位置评估页面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2" y="1083872"/>
            <a:ext cx="2695575" cy="435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17565" y="4489555"/>
            <a:ext cx="166279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30" name="Oval 29"/>
          <p:cNvSpPr/>
          <p:nvPr/>
        </p:nvSpPr>
        <p:spPr>
          <a:xfrm>
            <a:off x="1460377" y="2899772"/>
            <a:ext cx="187286" cy="19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Arrow Connector 30"/>
          <p:cNvCxnSpPr>
            <a:stCxn id="30" idx="6"/>
          </p:cNvCxnSpPr>
          <p:nvPr/>
        </p:nvCxnSpPr>
        <p:spPr>
          <a:xfrm flipV="1">
            <a:off x="1647663" y="1075467"/>
            <a:ext cx="1518929" cy="19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678" y="825844"/>
            <a:ext cx="1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高亮显示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532065" y="159862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舒适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93569" y="208640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614590" y="266991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06202" y="321770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06201" y="3880460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烫伤</a:t>
            </a:r>
            <a:endParaRPr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29539" y="1668828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110801" y="1668828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23912" y="1624041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02700" y="1590272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3471500" y="217176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152762" y="217176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65873" y="212698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144661" y="209321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00199" y="272101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4181461" y="272101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94572" y="267623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3360" y="264246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5" name="Rectangle 74"/>
          <p:cNvSpPr/>
          <p:nvPr/>
        </p:nvSpPr>
        <p:spPr>
          <a:xfrm>
            <a:off x="3506267" y="3313872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4187529" y="3313872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5081" y="3269149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179428" y="3235316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81920" y="3951500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4163182" y="3951500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76293" y="3906713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55080" y="3872944"/>
            <a:ext cx="6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8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486" y="379950"/>
            <a:ext cx="529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城郊，城市，高速，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爬坡，怠速和</a:t>
            </a:r>
            <a:r>
              <a:rPr lang="en-US" altLang="zh-CN" dirty="0" smtClean="0"/>
              <a:t>2R</a:t>
            </a:r>
            <a:r>
              <a:rPr lang="zh-CN" altLang="en-US" dirty="0" smtClean="0"/>
              <a:t>位置评估页面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2" y="1083872"/>
            <a:ext cx="2695575" cy="435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17565" y="4489555"/>
            <a:ext cx="166279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30" name="Oval 29"/>
          <p:cNvSpPr/>
          <p:nvPr/>
        </p:nvSpPr>
        <p:spPr>
          <a:xfrm>
            <a:off x="1791614" y="2920994"/>
            <a:ext cx="187286" cy="19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Arrow Connector 30"/>
          <p:cNvCxnSpPr>
            <a:stCxn id="30" idx="6"/>
          </p:cNvCxnSpPr>
          <p:nvPr/>
        </p:nvCxnSpPr>
        <p:spPr>
          <a:xfrm flipV="1">
            <a:off x="1978900" y="1096689"/>
            <a:ext cx="1518929" cy="19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678" y="825844"/>
            <a:ext cx="1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高亮显示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532065" y="159862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舒适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93569" y="208640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614590" y="266991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06202" y="321770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06201" y="3880460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烫伤</a:t>
            </a:r>
            <a:endParaRPr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29539" y="1668828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110801" y="1668828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23912" y="1624041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02700" y="1590272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3471500" y="217176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152762" y="217176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65873" y="212698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144661" y="209321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00199" y="272101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4181461" y="272101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94572" y="267623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3360" y="264246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5" name="Rectangle 74"/>
          <p:cNvSpPr/>
          <p:nvPr/>
        </p:nvSpPr>
        <p:spPr>
          <a:xfrm>
            <a:off x="3506267" y="3313872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4187529" y="3313872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5081" y="3269149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179428" y="3235316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81920" y="3951500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4163182" y="3951500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76293" y="3906713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55080" y="3872944"/>
            <a:ext cx="6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75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5486" y="379950"/>
            <a:ext cx="529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城郊，城市，高速，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爬坡，怠速和</a:t>
            </a:r>
            <a:r>
              <a:rPr lang="en-US" altLang="zh-CN" dirty="0"/>
              <a:t>3</a:t>
            </a:r>
            <a:r>
              <a:rPr lang="en-US" altLang="zh-CN" dirty="0" smtClean="0"/>
              <a:t>L</a:t>
            </a:r>
            <a:r>
              <a:rPr lang="zh-CN" altLang="en-US" dirty="0" smtClean="0"/>
              <a:t>位置评估页面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2" y="1083872"/>
            <a:ext cx="2695575" cy="435292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17565" y="4489555"/>
            <a:ext cx="1662798" cy="37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30" name="Oval 29"/>
          <p:cNvSpPr/>
          <p:nvPr/>
        </p:nvSpPr>
        <p:spPr>
          <a:xfrm>
            <a:off x="1430369" y="3752709"/>
            <a:ext cx="187286" cy="19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Arrow Connector 30"/>
          <p:cNvCxnSpPr>
            <a:stCxn id="30" idx="6"/>
          </p:cNvCxnSpPr>
          <p:nvPr/>
        </p:nvCxnSpPr>
        <p:spPr>
          <a:xfrm flipV="1">
            <a:off x="1617655" y="1203963"/>
            <a:ext cx="1769334" cy="264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678" y="825844"/>
            <a:ext cx="160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高亮显示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532065" y="159862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舒适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93569" y="2086402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614590" y="266991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热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06202" y="3217707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06201" y="3880460"/>
            <a:ext cx="98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烫伤</a:t>
            </a:r>
            <a:endParaRPr lang="zh-CN" alt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29539" y="1668828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110801" y="1668828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23912" y="1624041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0.0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102700" y="1590272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3471500" y="217176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152762" y="217176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65873" y="212698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144661" y="209321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00199" y="2721019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4181461" y="2721019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94572" y="2676232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173360" y="2642463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5" name="Rectangle 74"/>
          <p:cNvSpPr/>
          <p:nvPr/>
        </p:nvSpPr>
        <p:spPr>
          <a:xfrm>
            <a:off x="3506267" y="3313872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4187529" y="3313872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5081" y="3269149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179428" y="3235316"/>
            <a:ext cx="5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.0</a:t>
            </a:r>
            <a:endParaRPr lang="zh-CN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81920" y="3951500"/>
            <a:ext cx="1693030" cy="27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4163182" y="3951500"/>
            <a:ext cx="0" cy="279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76293" y="3906713"/>
            <a:ext cx="59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155080" y="3872944"/>
            <a:ext cx="6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55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1889</Words>
  <Application>Microsoft Office PowerPoint</Application>
  <PresentationFormat>Widescreen</PresentationFormat>
  <Paragraphs>369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 Neue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Hua 李华(H&amp;E,PATAC)</dc:creator>
  <cp:lastModifiedBy>Li Hua 李华(H&amp;E,PATAC)</cp:lastModifiedBy>
  <cp:revision>351</cp:revision>
  <dcterms:created xsi:type="dcterms:W3CDTF">2018-05-31T23:56:45Z</dcterms:created>
  <dcterms:modified xsi:type="dcterms:W3CDTF">2018-06-06T02:15:09Z</dcterms:modified>
</cp:coreProperties>
</file>