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4" r:id="rId2"/>
    <p:sldId id="403" r:id="rId3"/>
    <p:sldId id="404" r:id="rId4"/>
    <p:sldId id="405" r:id="rId5"/>
    <p:sldId id="407" r:id="rId6"/>
    <p:sldId id="406" r:id="rId7"/>
    <p:sldId id="408" r:id="rId8"/>
    <p:sldId id="31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51BDBD"/>
    <a:srgbClr val="41A3A1"/>
    <a:srgbClr val="50B8B8"/>
    <a:srgbClr val="3991B9"/>
    <a:srgbClr val="E7E0B7"/>
    <a:srgbClr val="E7E4B7"/>
    <a:srgbClr val="D8F1F0"/>
    <a:srgbClr val="E1F3F3"/>
    <a:srgbClr val="E9D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55" autoAdjust="0"/>
    <p:restoredTop sz="94660" autoAdjust="0"/>
  </p:normalViewPr>
  <p:slideViewPr>
    <p:cSldViewPr snapToGrid="0">
      <p:cViewPr>
        <p:scale>
          <a:sx n="75" d="100"/>
          <a:sy n="75" d="100"/>
        </p:scale>
        <p:origin x="-701" y="-34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21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8290"/>
    </p:cViewPr>
  </p:sorterViewPr>
  <p:notesViewPr>
    <p:cSldViewPr snapToGrid="0"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33430-3E83-4F67-9B5D-096CC2C45E41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887F1-0349-4299-8B64-841FE75BFE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202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1A566-C8E3-4136-A9C6-A5BA351F1210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B6EE5-4D30-4432-BB69-91805E60DD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2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6229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354289"/>
            <a:ext cx="4800725" cy="566978"/>
          </a:xfrm>
        </p:spPr>
        <p:txBody>
          <a:bodyPr anchor="b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248140"/>
            <a:ext cx="4800724" cy="407046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65186" y="1354289"/>
            <a:ext cx="4790202" cy="566978"/>
          </a:xfrm>
        </p:spPr>
        <p:txBody>
          <a:bodyPr anchor="b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65186" y="2248140"/>
            <a:ext cx="4790201" cy="407046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486525"/>
            <a:ext cx="2743200" cy="234950"/>
          </a:xfrm>
        </p:spPr>
        <p:txBody>
          <a:bodyPr/>
          <a:lstStyle/>
          <a:p>
            <a:fld id="{F9675387-21E2-4C99-97EB-D0ED36ACBAFE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486525"/>
            <a:ext cx="4114800" cy="23495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86525"/>
            <a:ext cx="2743200" cy="234950"/>
          </a:xfrm>
        </p:spPr>
        <p:txBody>
          <a:bodyPr/>
          <a:lstStyle/>
          <a:p>
            <a:fld id="{358B42A2-88F8-4C24-8279-C0860CAAF8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840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5387-21E2-4C99-97EB-D0ED36ACBAFE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42A2-88F8-4C24-8279-C0860CAAF8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201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5387-21E2-4C99-97EB-D0ED36ACBAFE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42A2-88F8-4C24-8279-C0860CAAF8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368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5387-21E2-4C99-97EB-D0ED36ACBAFE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42A2-88F8-4C24-8279-C0860CAAF8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656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5387-21E2-4C99-97EB-D0ED36ACBAFE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42A2-88F8-4C24-8279-C0860CAAF8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763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5387-21E2-4C99-97EB-D0ED36ACBAFE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42A2-88F8-4C24-8279-C0860CAAF8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34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5387-21E2-4C99-97EB-D0ED36ACBAFE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42A2-88F8-4C24-8279-C0860CAAF8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43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5387-21E2-4C99-97EB-D0ED36ACBAFE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42A2-88F8-4C24-8279-C0860CAAF8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18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169986"/>
            <a:ext cx="5000625" cy="5154613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5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25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25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25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6974" y="1169987"/>
            <a:ext cx="5076825" cy="5154612"/>
          </a:xfrm>
        </p:spPr>
        <p:txBody>
          <a:bodyPr/>
          <a:lstStyle>
            <a:lvl1pPr>
              <a:lnSpc>
                <a:spcPct val="125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5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25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25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25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486525"/>
            <a:ext cx="2743200" cy="234950"/>
          </a:xfrm>
        </p:spPr>
        <p:txBody>
          <a:bodyPr/>
          <a:lstStyle/>
          <a:p>
            <a:fld id="{F9675387-21E2-4C99-97EB-D0ED36ACBAFE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486525"/>
            <a:ext cx="4114800" cy="23495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86525"/>
            <a:ext cx="2743200" cy="234950"/>
          </a:xfrm>
        </p:spPr>
        <p:txBody>
          <a:bodyPr/>
          <a:lstStyle/>
          <a:p>
            <a:fld id="{358B42A2-88F8-4C24-8279-C0860CAAF8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053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486525"/>
            <a:ext cx="2743200" cy="234950"/>
          </a:xfrm>
        </p:spPr>
        <p:txBody>
          <a:bodyPr/>
          <a:lstStyle/>
          <a:p>
            <a:fld id="{F9675387-21E2-4C99-97EB-D0ED36ACBAFE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486525"/>
            <a:ext cx="4114800" cy="23495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86525"/>
            <a:ext cx="2743200" cy="234950"/>
          </a:xfrm>
        </p:spPr>
        <p:txBody>
          <a:bodyPr/>
          <a:lstStyle/>
          <a:p>
            <a:fld id="{358B42A2-88F8-4C24-8279-C0860CAAF8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776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835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223963"/>
            <a:ext cx="5084762" cy="657225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047875"/>
            <a:ext cx="5084762" cy="42481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6974" y="1223963"/>
            <a:ext cx="5078413" cy="507206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486525"/>
            <a:ext cx="2743200" cy="234950"/>
          </a:xfrm>
        </p:spPr>
        <p:txBody>
          <a:bodyPr/>
          <a:lstStyle/>
          <a:p>
            <a:fld id="{F9675387-21E2-4C99-97EB-D0ED36ACBAFE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486525"/>
            <a:ext cx="4114800" cy="23495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86525"/>
            <a:ext cx="2743200" cy="234950"/>
          </a:xfrm>
        </p:spPr>
        <p:txBody>
          <a:bodyPr/>
          <a:lstStyle/>
          <a:p>
            <a:fld id="{358B42A2-88F8-4C24-8279-C0860CAAF8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477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835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1333499"/>
            <a:ext cx="10533062" cy="4962525"/>
          </a:xfrm>
        </p:spPr>
        <p:txBody>
          <a:bodyPr>
            <a:normAutofit/>
          </a:bodyPr>
          <a:lstStyle>
            <a:lvl1pPr marL="228600" indent="-228600">
              <a:buFont typeface="Wingdings" pitchFamily="2" charset="2"/>
              <a:buChar char="n"/>
              <a:defRPr sz="2400"/>
            </a:lvl1pPr>
            <a:lvl2pPr marL="685800" indent="-228600">
              <a:buFont typeface="Wingdings" pitchFamily="2" charset="2"/>
              <a:buChar char="Ø"/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486525"/>
            <a:ext cx="2743200" cy="234950"/>
          </a:xfrm>
        </p:spPr>
        <p:txBody>
          <a:bodyPr/>
          <a:lstStyle/>
          <a:p>
            <a:fld id="{F9675387-21E2-4C99-97EB-D0ED36ACBAFE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486525"/>
            <a:ext cx="4114800" cy="23495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86525"/>
            <a:ext cx="2743200" cy="234950"/>
          </a:xfrm>
        </p:spPr>
        <p:txBody>
          <a:bodyPr/>
          <a:lstStyle/>
          <a:p>
            <a:fld id="{358B42A2-88F8-4C24-8279-C0860CAAF8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876300" y="1181100"/>
            <a:ext cx="10496550" cy="0"/>
          </a:xfrm>
          <a:prstGeom prst="line">
            <a:avLst/>
          </a:prstGeom>
          <a:ln w="88900" cmpd="thickThin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5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5387-21E2-4C99-97EB-D0ED36ACBAFE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42A2-88F8-4C24-8279-C0860CAAF8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00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5387-21E2-4C99-97EB-D0ED36ACBAFE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42A2-88F8-4C24-8279-C0860CAAF8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0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5387-21E2-4C99-97EB-D0ED36ACBAFE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42A2-88F8-4C24-8279-C0860CAAF8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514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5387-21E2-4C99-97EB-D0ED36ACBAFE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42A2-88F8-4C24-8279-C0860CAAF8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109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815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71600"/>
            <a:ext cx="105156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75387-21E2-4C99-97EB-D0ED36ACBAFE}" type="datetimeFigureOut">
              <a:rPr lang="zh-CN" altLang="en-US" smtClean="0"/>
              <a:pPr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www.Peraglobal.com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B42A2-88F8-4C24-8279-C0860CAAF8E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1" y="0"/>
            <a:ext cx="65988" cy="4110087"/>
          </a:xfrm>
          <a:prstGeom prst="rect">
            <a:avLst/>
          </a:prstGeom>
          <a:solidFill>
            <a:srgbClr val="F1E10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" y="4110086"/>
            <a:ext cx="65988" cy="274791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298" name="Picture 2" descr="D:\Work\VI及PPT设计\logo分割\10.jp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270" y="115570"/>
            <a:ext cx="22733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 userDrawn="1"/>
        </p:nvCxnSpPr>
        <p:spPr>
          <a:xfrm>
            <a:off x="876300" y="1181100"/>
            <a:ext cx="10496550" cy="0"/>
          </a:xfrm>
          <a:prstGeom prst="line">
            <a:avLst/>
          </a:prstGeom>
          <a:ln w="88900" cmpd="thickThin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57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0" r:id="rId2"/>
    <p:sldLayoutId id="2147483663" r:id="rId3"/>
    <p:sldLayoutId id="2147483661" r:id="rId4"/>
    <p:sldLayoutId id="2147483662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microsoft.com/office/2007/relationships/hdphoto" Target="../media/hdphoto3.wdp"/><Relationship Id="rId5" Type="http://schemas.openxmlformats.org/officeDocument/2006/relationships/image" Target="../media/image14.jpeg"/><Relationship Id="rId10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604436"/>
            <a:ext cx="12192000" cy="3325801"/>
          </a:xfrm>
          <a:prstGeom prst="rect">
            <a:avLst/>
          </a:prstGeom>
          <a:solidFill>
            <a:srgbClr val="FFE5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0045" y="1437143"/>
            <a:ext cx="9144000" cy="131099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车辆温度主观评估系统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方案设计</a:t>
            </a:r>
            <a:endParaRPr lang="zh-CN" altLang="en-US" dirty="0"/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5334000" y="4394033"/>
            <a:ext cx="6858000" cy="873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dirty="0"/>
              <a:t>安世中德咨询（北京）有限公司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0"/>
            <a:ext cx="95693" cy="35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56" name="图片 5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75836"/>
            <a:ext cx="12192000" cy="90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93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业务功能流程</a:t>
            </a:r>
            <a:endParaRPr lang="zh-CN" alt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155" y="1349205"/>
            <a:ext cx="7233285" cy="519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67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登录页面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71" y="1428081"/>
            <a:ext cx="3089130" cy="2551291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4145280" y="1428081"/>
            <a:ext cx="3728720" cy="5066376"/>
          </a:xfrm>
          <a:prstGeom prst="roundRect">
            <a:avLst>
              <a:gd name="adj" fmla="val 6773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5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2794"/>
              </p:ext>
            </p:extLst>
          </p:nvPr>
        </p:nvGraphicFramePr>
        <p:xfrm>
          <a:off x="4318000" y="2026469"/>
          <a:ext cx="3372729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18881"/>
                <a:gridCol w="1000633"/>
                <a:gridCol w="1142573"/>
                <a:gridCol w="710642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未关闭评估项目 ❉</a:t>
                      </a:r>
                      <a:endParaRPr lang="zh-CN" alt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effectLst/>
                        </a:rPr>
                        <a:t>日期</a:t>
                      </a:r>
                      <a:endParaRPr lang="zh-CN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effectLst/>
                        </a:rPr>
                        <a:t>车辆编号</a:t>
                      </a:r>
                      <a:endParaRPr lang="zh-CN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effectLst/>
                        </a:rPr>
                        <a:t>工况</a:t>
                      </a:r>
                      <a:endParaRPr lang="zh-CN" altLang="en-US" sz="1200" b="1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☑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2018/5/2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ju19iv023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城市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□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2018/5/3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ju19iv023</a:t>
                      </a:r>
                      <a:endParaRPr lang="zh-CN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XX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□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2018/5/4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ju19iv023</a:t>
                      </a:r>
                      <a:endParaRPr lang="zh-CN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XX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圆角矩形 9"/>
          <p:cNvSpPr/>
          <p:nvPr/>
        </p:nvSpPr>
        <p:spPr>
          <a:xfrm>
            <a:off x="6150902" y="4081583"/>
            <a:ext cx="940778" cy="3761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关闭项目</a:t>
            </a:r>
            <a:endParaRPr lang="zh-CN" altLang="en-US" sz="1200" dirty="0"/>
          </a:p>
        </p:txBody>
      </p:sp>
      <p:sp>
        <p:nvSpPr>
          <p:cNvPr id="11" name="圆角矩形 10"/>
          <p:cNvSpPr/>
          <p:nvPr/>
        </p:nvSpPr>
        <p:spPr>
          <a:xfrm>
            <a:off x="4343399" y="4081584"/>
            <a:ext cx="838201" cy="3761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测试录入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5254087" y="4081584"/>
            <a:ext cx="852073" cy="3761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新建项目</a:t>
            </a:r>
            <a:endParaRPr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8239760" y="1446184"/>
            <a:ext cx="3728720" cy="5066376"/>
          </a:xfrm>
          <a:prstGeom prst="roundRect">
            <a:avLst>
              <a:gd name="adj" fmla="val 6773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14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2794"/>
              </p:ext>
            </p:extLst>
          </p:nvPr>
        </p:nvGraphicFramePr>
        <p:xfrm>
          <a:off x="8412480" y="2044572"/>
          <a:ext cx="3372729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18881"/>
                <a:gridCol w="1000633"/>
                <a:gridCol w="1142573"/>
                <a:gridCol w="710642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未关闭评估项目 ❉</a:t>
                      </a:r>
                      <a:endParaRPr lang="zh-CN" alt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effectLst/>
                        </a:rPr>
                        <a:t>日期</a:t>
                      </a:r>
                      <a:endParaRPr lang="zh-CN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effectLst/>
                        </a:rPr>
                        <a:t>车辆编号</a:t>
                      </a:r>
                      <a:endParaRPr lang="zh-CN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effectLst/>
                        </a:rPr>
                        <a:t>工况</a:t>
                      </a:r>
                      <a:endParaRPr lang="zh-CN" altLang="en-US" sz="1200" b="1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☑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2018/5/2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ju19iv023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城市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□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2018/5/3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ju19iv023</a:t>
                      </a:r>
                      <a:endParaRPr lang="zh-CN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XX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□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2018/5/4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ju19iv023</a:t>
                      </a:r>
                      <a:endParaRPr lang="zh-CN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XX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" name="圆角矩形 17"/>
          <p:cNvSpPr/>
          <p:nvPr/>
        </p:nvSpPr>
        <p:spPr>
          <a:xfrm>
            <a:off x="9633731" y="4081584"/>
            <a:ext cx="940778" cy="3761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进入评估</a:t>
            </a:r>
            <a:endParaRPr lang="zh-CN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345527" y="1544320"/>
            <a:ext cx="1248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组织者</a:t>
            </a:r>
            <a:endParaRPr lang="zh-CN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9479866" y="1578074"/>
            <a:ext cx="1248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评估者</a:t>
            </a:r>
            <a:endParaRPr lang="zh-CN" altLang="en-US" sz="1600" dirty="0"/>
          </a:p>
        </p:txBody>
      </p:sp>
      <p:sp>
        <p:nvSpPr>
          <p:cNvPr id="24" name="圆角矩形 23"/>
          <p:cNvSpPr/>
          <p:nvPr/>
        </p:nvSpPr>
        <p:spPr>
          <a:xfrm>
            <a:off x="7125286" y="4081582"/>
            <a:ext cx="575212" cy="3761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退出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1158806" y="4084858"/>
            <a:ext cx="575212" cy="3761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退出</a:t>
            </a:r>
          </a:p>
        </p:txBody>
      </p:sp>
    </p:spTree>
    <p:extLst>
      <p:ext uri="{BB962C8B-B14F-4D97-AF65-F5344CB8AC3E}">
        <p14:creationId xmlns:p14="http://schemas.microsoft.com/office/powerpoint/2010/main" val="303282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7508240" y="1426295"/>
            <a:ext cx="3728720" cy="5066376"/>
          </a:xfrm>
          <a:prstGeom prst="roundRect">
            <a:avLst>
              <a:gd name="adj" fmla="val 6773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组织者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新建项目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8001602" y="1829938"/>
            <a:ext cx="2498156" cy="3785753"/>
            <a:chOff x="1793842" y="1757381"/>
            <a:chExt cx="2498156" cy="3785753"/>
          </a:xfrm>
        </p:grpSpPr>
        <p:sp>
          <p:nvSpPr>
            <p:cNvPr id="4" name="Rectangle 24"/>
            <p:cNvSpPr/>
            <p:nvPr/>
          </p:nvSpPr>
          <p:spPr>
            <a:xfrm>
              <a:off x="1793842" y="1757381"/>
              <a:ext cx="1082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0" i="0" dirty="0" smtClean="0">
                  <a:solidFill>
                    <a:srgbClr val="333333"/>
                  </a:solidFill>
                  <a:effectLst/>
                  <a:latin typeface="Helvetica Neue"/>
                </a:rPr>
                <a:t>评估</a:t>
              </a:r>
              <a:r>
                <a:rPr lang="zh-CN" altLang="en-US" sz="1400" b="0" i="0" dirty="0" smtClean="0">
                  <a:solidFill>
                    <a:srgbClr val="333333"/>
                  </a:solidFill>
                  <a:effectLst/>
                  <a:latin typeface="Helvetica Neue"/>
                </a:rPr>
                <a:t>日期：</a:t>
              </a:r>
              <a:endParaRPr lang="zh-CN" altLang="en-US" sz="1400" dirty="0"/>
            </a:p>
          </p:txBody>
        </p:sp>
        <p:sp>
          <p:nvSpPr>
            <p:cNvPr id="5" name="Rectangle 25"/>
            <p:cNvSpPr/>
            <p:nvPr/>
          </p:nvSpPr>
          <p:spPr>
            <a:xfrm>
              <a:off x="2928993" y="1757382"/>
              <a:ext cx="1359360" cy="44224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文本显示</a:t>
              </a:r>
              <a:r>
                <a:rPr lang="zh-CN" altLang="en-US" sz="1400" dirty="0">
                  <a:solidFill>
                    <a:schemeClr val="tx1"/>
                  </a:solidFill>
                </a:rPr>
                <a:t>框</a:t>
              </a:r>
            </a:p>
          </p:txBody>
        </p:sp>
        <p:sp>
          <p:nvSpPr>
            <p:cNvPr id="6" name="Rectangle 26"/>
            <p:cNvSpPr/>
            <p:nvPr/>
          </p:nvSpPr>
          <p:spPr>
            <a:xfrm>
              <a:off x="1793842" y="3941558"/>
              <a:ext cx="1082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0" i="0" dirty="0" smtClean="0">
                  <a:solidFill>
                    <a:srgbClr val="333333"/>
                  </a:solidFill>
                  <a:effectLst/>
                  <a:latin typeface="Helvetica Neue"/>
                </a:rPr>
                <a:t>环境温度：</a:t>
              </a:r>
              <a:endParaRPr lang="zh-CN" altLang="en-US" sz="1400" dirty="0"/>
            </a:p>
          </p:txBody>
        </p:sp>
        <p:sp>
          <p:nvSpPr>
            <p:cNvPr id="7" name="Rectangle 27"/>
            <p:cNvSpPr/>
            <p:nvPr/>
          </p:nvSpPr>
          <p:spPr>
            <a:xfrm>
              <a:off x="2936239" y="3926752"/>
              <a:ext cx="1344868" cy="46344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文本显示框</a:t>
              </a:r>
            </a:p>
          </p:txBody>
        </p:sp>
        <p:sp>
          <p:nvSpPr>
            <p:cNvPr id="8" name="Rectangle 28"/>
            <p:cNvSpPr/>
            <p:nvPr/>
          </p:nvSpPr>
          <p:spPr>
            <a:xfrm>
              <a:off x="1793842" y="2818598"/>
              <a:ext cx="1082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0" i="0" dirty="0" smtClean="0">
                  <a:solidFill>
                    <a:srgbClr val="333333"/>
                  </a:solidFill>
                  <a:effectLst/>
                  <a:latin typeface="Helvetica Neue"/>
                </a:rPr>
                <a:t>评估</a:t>
              </a:r>
              <a:r>
                <a:rPr lang="zh-CN" altLang="en-US" sz="1400" b="0" i="0" dirty="0" smtClean="0">
                  <a:solidFill>
                    <a:srgbClr val="333333"/>
                  </a:solidFill>
                  <a:effectLst/>
                  <a:latin typeface="Helvetica Neue"/>
                </a:rPr>
                <a:t>工况：</a:t>
              </a:r>
              <a:endParaRPr lang="zh-CN" altLang="en-US" sz="1400" dirty="0"/>
            </a:p>
          </p:txBody>
        </p:sp>
        <p:sp>
          <p:nvSpPr>
            <p:cNvPr id="9" name="Rectangle 29"/>
            <p:cNvSpPr/>
            <p:nvPr/>
          </p:nvSpPr>
          <p:spPr>
            <a:xfrm>
              <a:off x="2925348" y="2772158"/>
              <a:ext cx="1366650" cy="462211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文本显示框</a:t>
              </a:r>
            </a:p>
          </p:txBody>
        </p:sp>
        <p:sp>
          <p:nvSpPr>
            <p:cNvPr id="10" name="Rectangle 31"/>
            <p:cNvSpPr/>
            <p:nvPr/>
          </p:nvSpPr>
          <p:spPr>
            <a:xfrm>
              <a:off x="2925348" y="3341884"/>
              <a:ext cx="1366650" cy="462211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文本显示框</a:t>
              </a:r>
            </a:p>
          </p:txBody>
        </p:sp>
        <p:sp>
          <p:nvSpPr>
            <p:cNvPr id="11" name="Rectangle 32"/>
            <p:cNvSpPr/>
            <p:nvPr/>
          </p:nvSpPr>
          <p:spPr>
            <a:xfrm>
              <a:off x="1793842" y="2312070"/>
              <a:ext cx="1082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0" i="0" dirty="0" smtClean="0">
                  <a:solidFill>
                    <a:srgbClr val="333333"/>
                  </a:solidFill>
                  <a:effectLst/>
                  <a:latin typeface="Helvetica Neue"/>
                </a:rPr>
                <a:t>车辆</a:t>
              </a:r>
              <a:r>
                <a:rPr lang="zh-CN" altLang="en-US" sz="1400" b="0" i="0" dirty="0" smtClean="0">
                  <a:solidFill>
                    <a:srgbClr val="333333"/>
                  </a:solidFill>
                  <a:effectLst/>
                  <a:latin typeface="Helvetica Neue"/>
                </a:rPr>
                <a:t>编号：</a:t>
              </a:r>
              <a:endParaRPr lang="zh-CN" altLang="en-US" sz="1400" dirty="0"/>
            </a:p>
          </p:txBody>
        </p:sp>
        <p:sp>
          <p:nvSpPr>
            <p:cNvPr id="12" name="Rectangle 33"/>
            <p:cNvSpPr/>
            <p:nvPr/>
          </p:nvSpPr>
          <p:spPr>
            <a:xfrm>
              <a:off x="2925349" y="2291924"/>
              <a:ext cx="1366649" cy="36933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文本显示框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34"/>
            <p:cNvSpPr/>
            <p:nvPr/>
          </p:nvSpPr>
          <p:spPr>
            <a:xfrm>
              <a:off x="1793842" y="4517891"/>
              <a:ext cx="1082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rgbClr val="333333"/>
                  </a:solidFill>
                  <a:latin typeface="Helvetica Neue"/>
                </a:rPr>
                <a:t>日</a:t>
              </a:r>
              <a:r>
                <a:rPr lang="zh-CN" altLang="en-US" sz="1400" dirty="0" smtClean="0">
                  <a:solidFill>
                    <a:srgbClr val="333333"/>
                  </a:solidFill>
                  <a:latin typeface="Helvetica Neue"/>
                </a:rPr>
                <a:t>照</a:t>
              </a:r>
              <a:r>
                <a:rPr lang="zh-CN" altLang="en-US" sz="1400" dirty="0" smtClean="0">
                  <a:solidFill>
                    <a:srgbClr val="333333"/>
                  </a:solidFill>
                  <a:latin typeface="Helvetica Neue"/>
                </a:rPr>
                <a:t>强度：</a:t>
              </a:r>
              <a:endParaRPr lang="zh-CN" altLang="en-US" sz="1400" dirty="0"/>
            </a:p>
          </p:txBody>
        </p:sp>
        <p:sp>
          <p:nvSpPr>
            <p:cNvPr id="14" name="Rectangle 35"/>
            <p:cNvSpPr/>
            <p:nvPr/>
          </p:nvSpPr>
          <p:spPr>
            <a:xfrm>
              <a:off x="2936239" y="4503085"/>
              <a:ext cx="1344868" cy="46344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文本显示框</a:t>
              </a:r>
            </a:p>
          </p:txBody>
        </p:sp>
        <p:sp>
          <p:nvSpPr>
            <p:cNvPr id="15" name="Rectangle 40"/>
            <p:cNvSpPr/>
            <p:nvPr/>
          </p:nvSpPr>
          <p:spPr>
            <a:xfrm>
              <a:off x="1793842" y="3429675"/>
              <a:ext cx="1082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0" i="0" dirty="0" smtClean="0">
                  <a:solidFill>
                    <a:srgbClr val="333333"/>
                  </a:solidFill>
                  <a:effectLst/>
                  <a:latin typeface="Helvetica Neue"/>
                </a:rPr>
                <a:t>空调</a:t>
              </a:r>
              <a:r>
                <a:rPr lang="zh-CN" altLang="en-US" sz="1400" b="0" i="0" dirty="0" smtClean="0">
                  <a:solidFill>
                    <a:srgbClr val="333333"/>
                  </a:solidFill>
                  <a:effectLst/>
                  <a:latin typeface="Helvetica Neue"/>
                </a:rPr>
                <a:t>模式：</a:t>
              </a:r>
              <a:endParaRPr lang="zh-CN" altLang="en-US" sz="1400" dirty="0"/>
            </a:p>
          </p:txBody>
        </p:sp>
        <p:sp>
          <p:nvSpPr>
            <p:cNvPr id="16" name="Rectangle 43"/>
            <p:cNvSpPr/>
            <p:nvPr/>
          </p:nvSpPr>
          <p:spPr>
            <a:xfrm>
              <a:off x="2255507" y="5094495"/>
              <a:ext cx="7232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 smtClean="0">
                  <a:solidFill>
                    <a:srgbClr val="333333"/>
                  </a:solidFill>
                  <a:latin typeface="Helvetica Neue"/>
                </a:rPr>
                <a:t>车重：</a:t>
              </a:r>
              <a:endParaRPr lang="zh-CN" altLang="en-US" sz="1400" dirty="0"/>
            </a:p>
          </p:txBody>
        </p:sp>
        <p:sp>
          <p:nvSpPr>
            <p:cNvPr id="17" name="Rectangle 44"/>
            <p:cNvSpPr/>
            <p:nvPr/>
          </p:nvSpPr>
          <p:spPr>
            <a:xfrm>
              <a:off x="2936239" y="5079689"/>
              <a:ext cx="1344868" cy="46344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文本显示框</a:t>
              </a: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8696396" y="5811225"/>
            <a:ext cx="1352407" cy="3761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新建项目</a:t>
            </a:r>
            <a:endParaRPr lang="zh-CN" altLang="en-US" sz="1200" dirty="0"/>
          </a:p>
        </p:txBody>
      </p:sp>
      <p:sp>
        <p:nvSpPr>
          <p:cNvPr id="22" name="内容占位符 2"/>
          <p:cNvSpPr>
            <a:spLocks noGrp="1"/>
          </p:cNvSpPr>
          <p:nvPr>
            <p:ph sz="half" idx="2"/>
          </p:nvPr>
        </p:nvSpPr>
        <p:spPr>
          <a:xfrm>
            <a:off x="839788" y="1333499"/>
            <a:ext cx="6312852" cy="2988393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以组织者身份登录后，从“未关闭项目”列表选择新建项目，进入“新建项目”页面；</a:t>
            </a:r>
            <a:endParaRPr lang="en-US" altLang="zh-CN" sz="1800" dirty="0" smtClean="0"/>
          </a:p>
          <a:p>
            <a:r>
              <a:rPr lang="zh-CN" altLang="en-US" sz="1800" dirty="0" smtClean="0"/>
              <a:t>填写评估项目信息，注意如果空调模式选择“</a:t>
            </a:r>
            <a:r>
              <a:rPr lang="en-US" altLang="zh-CN" sz="1800" dirty="0" err="1" smtClean="0"/>
              <a:t>UserDefined</a:t>
            </a:r>
            <a:r>
              <a:rPr lang="zh-CN" altLang="en-US" sz="1800" dirty="0" smtClean="0"/>
              <a:t>”会在页面上出现进一步相关设置内容。</a:t>
            </a:r>
            <a:endParaRPr lang="en-US" altLang="zh-CN" sz="1800" dirty="0" smtClean="0"/>
          </a:p>
          <a:p>
            <a:r>
              <a:rPr lang="zh-CN" altLang="en-US" sz="1800" dirty="0" smtClean="0"/>
              <a:t>项目信息填写完毕，点击“新建项目”，返回“未关闭项目”列表，此时新增加一条评估项目。</a:t>
            </a:r>
            <a:endParaRPr lang="zh-CN" altLang="en-US" sz="1800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42" y="4190184"/>
            <a:ext cx="5203858" cy="1997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247742" y="6299200"/>
            <a:ext cx="491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空调模式为</a:t>
            </a:r>
            <a:r>
              <a:rPr lang="en-US" altLang="zh-CN" sz="1400" dirty="0" smtClean="0"/>
              <a:t>”</a:t>
            </a:r>
            <a:r>
              <a:rPr lang="en-US" altLang="zh-CN" sz="1400" dirty="0" err="1" smtClean="0"/>
              <a:t>UserDefined</a:t>
            </a:r>
            <a:r>
              <a:rPr lang="en-US" altLang="zh-CN" sz="1400" dirty="0" smtClean="0"/>
              <a:t>”</a:t>
            </a:r>
            <a:r>
              <a:rPr lang="zh-CN" altLang="en-US" sz="1400" dirty="0" smtClean="0"/>
              <a:t>需要进一步设置的内容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10212152" y="5811224"/>
            <a:ext cx="575212" cy="3761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返回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027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组织者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测试录入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839788" y="1333499"/>
            <a:ext cx="4677092" cy="4962525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第一</a:t>
            </a:r>
            <a:r>
              <a:rPr lang="zh-CN" altLang="en-US" sz="1800" dirty="0" smtClean="0"/>
              <a:t>步进入项目信息详情页面，展示新建项目中定义的项目信息；</a:t>
            </a:r>
            <a:endParaRPr lang="en-US" altLang="zh-CN" sz="1800" dirty="0" smtClean="0"/>
          </a:p>
          <a:p>
            <a:r>
              <a:rPr lang="zh-CN" altLang="en-US" sz="1800" dirty="0" smtClean="0"/>
              <a:t>点击下一步，进入测试录入页面，测试录入页面根据工况的不同而有所区别。</a:t>
            </a:r>
            <a:endParaRPr lang="en-US" altLang="zh-CN" sz="1800" dirty="0" smtClean="0"/>
          </a:p>
          <a:p>
            <a:r>
              <a:rPr lang="zh-CN" altLang="en-US" sz="1800" dirty="0" smtClean="0"/>
              <a:t>完成实测数据录入，点击“提交”后返回“未关闭项目”列表</a:t>
            </a:r>
            <a:endParaRPr lang="en-US" altLang="zh-CN" sz="1800" dirty="0" smtClean="0"/>
          </a:p>
          <a:p>
            <a:endParaRPr lang="zh-CN" altLang="en-US" sz="1800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696" y="1281430"/>
            <a:ext cx="2860085" cy="270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190" y="1281430"/>
            <a:ext cx="3086100" cy="537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8400" y="4185920"/>
            <a:ext cx="166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非熄火工况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60560" y="6328410"/>
            <a:ext cx="166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熄火工况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4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评估者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参与评估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839788" y="1333499"/>
            <a:ext cx="5540692" cy="49625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 smtClean="0"/>
              <a:t>以</a:t>
            </a:r>
            <a:r>
              <a:rPr lang="zh-CN" altLang="en-US" sz="1800" dirty="0"/>
              <a:t>评估</a:t>
            </a:r>
            <a:r>
              <a:rPr lang="zh-CN" altLang="en-US" sz="1800" dirty="0" smtClean="0"/>
              <a:t>者</a:t>
            </a:r>
            <a:r>
              <a:rPr lang="zh-CN" altLang="en-US" sz="1800" dirty="0"/>
              <a:t>身份登录后，从“未关闭项目”列表</a:t>
            </a:r>
            <a:r>
              <a:rPr lang="zh-CN" altLang="en-US" sz="1800" dirty="0" smtClean="0"/>
              <a:t>选择“参与评估”，进入项目</a:t>
            </a:r>
            <a:r>
              <a:rPr lang="zh-CN" altLang="en-US" sz="1800" dirty="0"/>
              <a:t>信息</a:t>
            </a:r>
            <a:r>
              <a:rPr lang="zh-CN" altLang="en-US" sz="1800" dirty="0" smtClean="0"/>
              <a:t>详情页面，</a:t>
            </a:r>
            <a:r>
              <a:rPr lang="zh-CN" altLang="en-US" sz="1800" dirty="0"/>
              <a:t>展示新建项目中定义的项目信息；</a:t>
            </a:r>
            <a:endParaRPr lang="en-US" altLang="zh-CN" sz="1800" dirty="0"/>
          </a:p>
          <a:p>
            <a:pPr>
              <a:lnSpc>
                <a:spcPct val="100000"/>
              </a:lnSpc>
            </a:pPr>
            <a:r>
              <a:rPr lang="zh-CN" altLang="en-US" sz="1800" dirty="0" smtClean="0"/>
              <a:t>点击“下一步”进入评估页面，根据工况不同，评估的页面有所区别。</a:t>
            </a:r>
            <a:endParaRPr lang="en-US" altLang="zh-CN" sz="1800" dirty="0" smtClean="0"/>
          </a:p>
          <a:p>
            <a:pPr>
              <a:lnSpc>
                <a:spcPct val="100000"/>
              </a:lnSpc>
            </a:pPr>
            <a:r>
              <a:rPr lang="zh-CN" altLang="en-US" sz="1800" dirty="0" smtClean="0"/>
              <a:t>点击提交后返回“未关闭项目”列表。</a:t>
            </a:r>
            <a:endParaRPr lang="en-US" altLang="zh-CN" sz="1800" dirty="0"/>
          </a:p>
          <a:p>
            <a:pPr>
              <a:lnSpc>
                <a:spcPct val="100000"/>
              </a:lnSpc>
            </a:pPr>
            <a:endParaRPr lang="zh-CN" altLang="en-US" sz="1800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044" y="1399859"/>
            <a:ext cx="3778846" cy="274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3645535"/>
            <a:ext cx="5618139" cy="2572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508347" y="4145281"/>
            <a:ext cx="166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非熄火工况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0174" y="6272293"/>
            <a:ext cx="166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熄火工况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95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组织者</a:t>
            </a:r>
            <a:r>
              <a:rPr lang="en-US" altLang="zh-CN" dirty="0" smtClean="0"/>
              <a:t>/</a:t>
            </a:r>
            <a:r>
              <a:rPr lang="zh-CN" altLang="en-US" dirty="0" smtClean="0"/>
              <a:t>评估者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查看评估结果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839788" y="1333499"/>
            <a:ext cx="6587172" cy="4962525"/>
          </a:xfrm>
        </p:spPr>
        <p:txBody>
          <a:bodyPr/>
          <a:lstStyle/>
          <a:p>
            <a:r>
              <a:rPr lang="zh-CN" altLang="en-US" dirty="0" smtClean="0"/>
              <a:t>切换到“已完成评估项目”列表</a:t>
            </a:r>
            <a:endParaRPr lang="en-US" altLang="zh-CN" dirty="0" smtClean="0"/>
          </a:p>
          <a:p>
            <a:r>
              <a:rPr lang="zh-CN" altLang="en-US" dirty="0" smtClean="0"/>
              <a:t>点击任意一条项目，展示评估结果（二选一）。</a:t>
            </a:r>
            <a:endParaRPr lang="zh-CN" alt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73" y="2728595"/>
            <a:ext cx="7897383" cy="316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443157" y="2586439"/>
            <a:ext cx="5020632" cy="26284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83280" y="5892800"/>
            <a:ext cx="336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结果展示形式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1993" y="6488668"/>
            <a:ext cx="336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结果展示形式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854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604436"/>
            <a:ext cx="12192000" cy="33258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1098867" y="4774976"/>
            <a:ext cx="1040661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地址：北京市朝阳区八里庄东里</a:t>
            </a:r>
            <a:r>
              <a:rPr lang="en-US" altLang="zh-CN" sz="1400" dirty="0">
                <a:solidFill>
                  <a:schemeClr val="bg1"/>
                </a:solidFill>
              </a:rPr>
              <a:t>1</a:t>
            </a:r>
            <a:r>
              <a:rPr lang="zh-CN" altLang="en-US" sz="1400" dirty="0">
                <a:solidFill>
                  <a:schemeClr val="bg1"/>
                </a:solidFill>
              </a:rPr>
              <a:t>号莱锦</a:t>
            </a:r>
            <a:r>
              <a:rPr lang="en-US" altLang="zh-CN" sz="1400" dirty="0">
                <a:solidFill>
                  <a:schemeClr val="bg1"/>
                </a:solidFill>
              </a:rPr>
              <a:t>TOWN</a:t>
            </a:r>
            <a:r>
              <a:rPr lang="zh-CN" altLang="en-US" sz="1400" dirty="0">
                <a:solidFill>
                  <a:schemeClr val="bg1"/>
                </a:solidFill>
              </a:rPr>
              <a:t>园区</a:t>
            </a:r>
            <a:r>
              <a:rPr lang="en-US" altLang="zh-CN" sz="1400" dirty="0">
                <a:solidFill>
                  <a:schemeClr val="bg1"/>
                </a:solidFill>
              </a:rPr>
              <a:t>Cn08</a:t>
            </a:r>
            <a:r>
              <a:rPr lang="zh-CN" altLang="en-US" sz="1400" dirty="0">
                <a:solidFill>
                  <a:schemeClr val="bg1"/>
                </a:solidFill>
              </a:rPr>
              <a:t>座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邮编：</a:t>
            </a:r>
            <a:r>
              <a:rPr lang="en-US" altLang="zh-CN" sz="1400" dirty="0">
                <a:solidFill>
                  <a:schemeClr val="bg1"/>
                </a:solidFill>
              </a:rPr>
              <a:t>100025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电话：</a:t>
            </a:r>
            <a:r>
              <a:rPr lang="en-US" altLang="zh-CN" sz="1400" dirty="0">
                <a:solidFill>
                  <a:schemeClr val="bg1"/>
                </a:solidFill>
              </a:rPr>
              <a:t>+86-10-52167777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传真：</a:t>
            </a:r>
            <a:r>
              <a:rPr lang="en-US" altLang="zh-CN" sz="1400" dirty="0">
                <a:solidFill>
                  <a:schemeClr val="bg1"/>
                </a:solidFill>
              </a:rPr>
              <a:t>+86-10-52167799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电邮：</a:t>
            </a:r>
            <a:r>
              <a:rPr lang="en-US" altLang="zh-CN" sz="1400" dirty="0">
                <a:solidFill>
                  <a:schemeClr val="bg1"/>
                </a:solidFill>
              </a:rPr>
              <a:t>info@peraglobal.com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2477745" y="3466437"/>
            <a:ext cx="9714255" cy="828009"/>
            <a:chOff x="2477745" y="4046926"/>
            <a:chExt cx="9714255" cy="82800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7745" y="4046926"/>
              <a:ext cx="2125223" cy="82800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3515" y="4149814"/>
              <a:ext cx="7188485" cy="715320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0" y="0"/>
            <a:ext cx="95693" cy="354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003515" y="3466436"/>
            <a:ext cx="7188485" cy="8272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477285"/>
              </p:ext>
            </p:extLst>
          </p:nvPr>
        </p:nvGraphicFramePr>
        <p:xfrm>
          <a:off x="4709464" y="3561184"/>
          <a:ext cx="1985070" cy="734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4" name="Image" r:id="rId6" imgW="12965079" imgH="4800000" progId="">
                  <p:embed/>
                </p:oleObj>
              </mc:Choice>
              <mc:Fallback>
                <p:oleObj name="Image" r:id="rId6" imgW="12965079" imgH="4800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9464" y="3561184"/>
                        <a:ext cx="1985070" cy="7349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图片 1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6437"/>
            <a:ext cx="2482420" cy="82800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00975" y="3467267"/>
            <a:ext cx="2172146" cy="82801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321784" y="260747"/>
            <a:ext cx="9144000" cy="2387600"/>
          </a:xfrm>
        </p:spPr>
        <p:txBody>
          <a:bodyPr/>
          <a:lstStyle/>
          <a:p>
            <a:r>
              <a:rPr lang="zh-CN" altLang="en-US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30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13441</TotalTime>
  <Words>384</Words>
  <Application>Microsoft Office PowerPoint</Application>
  <PresentationFormat>自定义</PresentationFormat>
  <Paragraphs>88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Image</vt:lpstr>
      <vt:lpstr>车辆温度主观评估系统 方案设计</vt:lpstr>
      <vt:lpstr>业务功能流程</vt:lpstr>
      <vt:lpstr>登录页面</vt:lpstr>
      <vt:lpstr>组织者——新建项目</vt:lpstr>
      <vt:lpstr>组织者——测试录入</vt:lpstr>
      <vt:lpstr>评估者——参与评估</vt:lpstr>
      <vt:lpstr>组织者/评估者——查看评估结果</vt:lpstr>
      <vt:lpstr>谢谢！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樊利杰</dc:creator>
  <cp:lastModifiedBy>米建龙</cp:lastModifiedBy>
  <cp:revision>303</cp:revision>
  <dcterms:created xsi:type="dcterms:W3CDTF">2013-09-10T02:02:02Z</dcterms:created>
  <dcterms:modified xsi:type="dcterms:W3CDTF">2018-06-06T07:59:00Z</dcterms:modified>
</cp:coreProperties>
</file>