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1" r:id="rId3"/>
    <p:sldId id="282" r:id="rId4"/>
    <p:sldId id="259" r:id="rId5"/>
    <p:sldId id="260" r:id="rId6"/>
    <p:sldId id="283" r:id="rId7"/>
    <p:sldId id="262" r:id="rId8"/>
    <p:sldId id="284" r:id="rId9"/>
    <p:sldId id="261" r:id="rId10"/>
    <p:sldId id="268" r:id="rId11"/>
    <p:sldId id="269" r:id="rId12"/>
    <p:sldId id="287" r:id="rId13"/>
    <p:sldId id="288" r:id="rId14"/>
    <p:sldId id="271" r:id="rId15"/>
    <p:sldId id="270" r:id="rId16"/>
    <p:sldId id="289" r:id="rId17"/>
    <p:sldId id="276" r:id="rId18"/>
    <p:sldId id="275" r:id="rId19"/>
    <p:sldId id="272" r:id="rId20"/>
    <p:sldId id="285" r:id="rId21"/>
    <p:sldId id="278" r:id="rId22"/>
    <p:sldId id="277" r:id="rId23"/>
    <p:sldId id="279" r:id="rId24"/>
    <p:sldId id="286" r:id="rId25"/>
    <p:sldId id="280" r:id="rId26"/>
    <p:sldId id="26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636535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67212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6AA41-9E4B-461E-83F6-702767631585}"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931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719508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7546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114737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64448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11771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415981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38677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28712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54351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43809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58494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39431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0934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69059421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06432"/>
            <a:ext cx="12192000" cy="1002528"/>
          </a:xfrm>
        </p:spPr>
        <p:txBody>
          <a:bodyPr anchor="ctr">
            <a:normAutofit/>
          </a:bodyPr>
          <a:lstStyle/>
          <a:p>
            <a:pPr algn="ctr"/>
            <a:r>
              <a:rPr lang="zh-CN" altLang="en-US" sz="5000" dirty="0" smtClean="0"/>
              <a:t>基于</a:t>
            </a:r>
            <a:r>
              <a:rPr lang="en-US" altLang="zh-CN" sz="5000" dirty="0" smtClean="0"/>
              <a:t>Web</a:t>
            </a:r>
            <a:r>
              <a:rPr lang="zh-CN" altLang="en-US" sz="5000" dirty="0" smtClean="0"/>
              <a:t>的多媒体维护中心信息管理系统</a:t>
            </a:r>
            <a:endParaRPr lang="zh-CN" altLang="en-US" sz="5000" dirty="0"/>
          </a:p>
        </p:txBody>
      </p:sp>
      <p:sp>
        <p:nvSpPr>
          <p:cNvPr id="3" name="副标题 2"/>
          <p:cNvSpPr>
            <a:spLocks noGrp="1"/>
          </p:cNvSpPr>
          <p:nvPr>
            <p:ph type="subTitle" idx="1"/>
          </p:nvPr>
        </p:nvSpPr>
        <p:spPr/>
        <p:txBody>
          <a:bodyPr>
            <a:normAutofit lnSpcReduction="10000"/>
          </a:bodyPr>
          <a:lstStyle/>
          <a:p>
            <a:pPr algn="r"/>
            <a:r>
              <a:rPr lang="zh-CN" altLang="en-US" dirty="0" smtClean="0"/>
              <a:t>答辩人：刘卓</a:t>
            </a:r>
          </a:p>
          <a:p>
            <a:pPr algn="r"/>
            <a:r>
              <a:rPr lang="zh-CN" altLang="en-US" dirty="0" smtClean="0"/>
              <a:t>指导教师：冯林 教授</a:t>
            </a:r>
            <a:endParaRPr lang="en-US" altLang="zh-CN" dirty="0" smtClean="0"/>
          </a:p>
          <a:p>
            <a:pPr algn="r"/>
            <a:r>
              <a:rPr lang="zh-CN" altLang="en-US" dirty="0"/>
              <a:t>学</a:t>
            </a:r>
            <a:r>
              <a:rPr lang="zh-CN" altLang="en-US" dirty="0" smtClean="0"/>
              <a:t>号：</a:t>
            </a:r>
            <a:r>
              <a:rPr lang="en-US" altLang="zh-CN" dirty="0" smtClean="0"/>
              <a:t>21424021</a:t>
            </a:r>
            <a:endParaRPr lang="zh-CN" altLang="en-US" dirty="0"/>
          </a:p>
        </p:txBody>
      </p:sp>
    </p:spTree>
    <p:extLst>
      <p:ext uri="{BB962C8B-B14F-4D97-AF65-F5344CB8AC3E}">
        <p14:creationId xmlns:p14="http://schemas.microsoft.com/office/powerpoint/2010/main" val="4095077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291046" y="2131100"/>
            <a:ext cx="9835378" cy="4156085"/>
          </a:xfrm>
          <a:prstGeom prst="rect">
            <a:avLst/>
          </a:prstGeom>
        </p:spPr>
      </p:pic>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
        <p:nvSpPr>
          <p:cNvPr id="9" name="内容占位符 2"/>
          <p:cNvSpPr txBox="1">
            <a:spLocks/>
          </p:cNvSpPr>
          <p:nvPr/>
        </p:nvSpPr>
        <p:spPr>
          <a:xfrm>
            <a:off x="838200" y="1320801"/>
            <a:ext cx="10515600" cy="52541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600" dirty="0" smtClean="0"/>
              <a:t>设备管理模块</a:t>
            </a:r>
            <a:endParaRPr lang="en-US" altLang="zh-CN" sz="2600" dirty="0" smtClean="0"/>
          </a:p>
        </p:txBody>
      </p:sp>
    </p:spTree>
    <p:extLst>
      <p:ext uri="{BB962C8B-B14F-4D97-AF65-F5344CB8AC3E}">
        <p14:creationId xmlns:p14="http://schemas.microsoft.com/office/powerpoint/2010/main" val="639854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4856162"/>
          </a:xfrm>
        </p:spPr>
        <p:txBody>
          <a:bodyPr>
            <a:normAutofit/>
          </a:bodyPr>
          <a:lstStyle/>
          <a:p>
            <a:r>
              <a:rPr lang="zh-CN" altLang="zh-CN" sz="2600" dirty="0"/>
              <a:t>教室管理</a:t>
            </a:r>
            <a:r>
              <a:rPr lang="zh-CN" altLang="zh-CN" sz="2600" dirty="0" smtClean="0"/>
              <a:t>模块</a:t>
            </a:r>
            <a:endParaRPr lang="en-US" altLang="zh-CN" sz="2600" dirty="0" smtClean="0"/>
          </a:p>
          <a:p>
            <a:pPr lvl="1"/>
            <a:r>
              <a:rPr lang="zh-CN" altLang="en-US" sz="2000" dirty="0" smtClean="0"/>
              <a:t>教室管理按照教学楼管理，教室管理，教室信息管理，三层管理结构。</a:t>
            </a:r>
            <a:endParaRPr lang="en-US" altLang="zh-CN" sz="2000"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8" name="图片 7"/>
          <p:cNvPicPr>
            <a:picLocks noChangeAspect="1"/>
          </p:cNvPicPr>
          <p:nvPr/>
        </p:nvPicPr>
        <p:blipFill>
          <a:blip r:embed="rId2"/>
          <a:stretch>
            <a:fillRect/>
          </a:stretch>
        </p:blipFill>
        <p:spPr>
          <a:xfrm>
            <a:off x="1271451" y="2229392"/>
            <a:ext cx="8342812" cy="3947571"/>
          </a:xfrm>
          <a:prstGeom prst="rect">
            <a:avLst/>
          </a:prstGeom>
        </p:spPr>
      </p:pic>
    </p:spTree>
    <p:extLst>
      <p:ext uri="{BB962C8B-B14F-4D97-AF65-F5344CB8AC3E}">
        <p14:creationId xmlns:p14="http://schemas.microsoft.com/office/powerpoint/2010/main" val="316974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4856162"/>
          </a:xfrm>
        </p:spPr>
        <p:txBody>
          <a:bodyPr>
            <a:normAutofit/>
          </a:bodyPr>
          <a:lstStyle/>
          <a:p>
            <a:r>
              <a:rPr lang="zh-CN" altLang="zh-CN" sz="2600" dirty="0"/>
              <a:t>教室管理</a:t>
            </a:r>
            <a:r>
              <a:rPr lang="zh-CN" altLang="zh-CN" sz="2600" dirty="0" smtClean="0"/>
              <a:t>模块</a:t>
            </a:r>
            <a:endParaRPr lang="en-US" altLang="zh-CN" sz="2600" dirty="0" smtClean="0"/>
          </a:p>
          <a:p>
            <a:pPr lvl="1"/>
            <a:r>
              <a:rPr lang="zh-CN" altLang="en-US" sz="2000" dirty="0" smtClean="0"/>
              <a:t>教室管理按照教学楼管理，教室管理，教室信息管理，三层管理结构。</a:t>
            </a:r>
            <a:endParaRPr lang="en-US" altLang="zh-CN" sz="2000"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9" name="图片 8"/>
          <p:cNvPicPr>
            <a:picLocks noChangeAspect="1"/>
          </p:cNvPicPr>
          <p:nvPr/>
        </p:nvPicPr>
        <p:blipFill>
          <a:blip r:embed="rId2"/>
          <a:stretch>
            <a:fillRect/>
          </a:stretch>
        </p:blipFill>
        <p:spPr>
          <a:xfrm>
            <a:off x="1068488" y="2281643"/>
            <a:ext cx="7886035" cy="4380414"/>
          </a:xfrm>
          <a:prstGeom prst="rect">
            <a:avLst/>
          </a:prstGeom>
        </p:spPr>
      </p:pic>
    </p:spTree>
    <p:extLst>
      <p:ext uri="{BB962C8B-B14F-4D97-AF65-F5344CB8AC3E}">
        <p14:creationId xmlns:p14="http://schemas.microsoft.com/office/powerpoint/2010/main" val="2905952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4856162"/>
          </a:xfrm>
        </p:spPr>
        <p:txBody>
          <a:bodyPr>
            <a:normAutofit/>
          </a:bodyPr>
          <a:lstStyle/>
          <a:p>
            <a:r>
              <a:rPr lang="zh-CN" altLang="zh-CN" sz="2600" dirty="0"/>
              <a:t>教室管理</a:t>
            </a:r>
            <a:r>
              <a:rPr lang="zh-CN" altLang="zh-CN" sz="2600" dirty="0" smtClean="0"/>
              <a:t>模块</a:t>
            </a:r>
            <a:endParaRPr lang="en-US" altLang="zh-CN" sz="2600" dirty="0" smtClean="0"/>
          </a:p>
          <a:p>
            <a:pPr lvl="1"/>
            <a:r>
              <a:rPr lang="zh-CN" altLang="en-US" sz="2000" dirty="0" smtClean="0"/>
              <a:t>教室管理按照教学楼管理，教室管理，教室信息管理，三层管理结构。</a:t>
            </a:r>
            <a:endParaRPr lang="en-US" altLang="zh-CN" sz="2000"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2" name="图片 1"/>
          <p:cNvPicPr>
            <a:picLocks noChangeAspect="1"/>
          </p:cNvPicPr>
          <p:nvPr/>
        </p:nvPicPr>
        <p:blipFill>
          <a:blip r:embed="rId2"/>
          <a:stretch>
            <a:fillRect/>
          </a:stretch>
        </p:blipFill>
        <p:spPr>
          <a:xfrm>
            <a:off x="1140824" y="2291191"/>
            <a:ext cx="8517396" cy="4466660"/>
          </a:xfrm>
          <a:prstGeom prst="rect">
            <a:avLst/>
          </a:prstGeom>
        </p:spPr>
      </p:pic>
    </p:spTree>
    <p:extLst>
      <p:ext uri="{BB962C8B-B14F-4D97-AF65-F5344CB8AC3E}">
        <p14:creationId xmlns:p14="http://schemas.microsoft.com/office/powerpoint/2010/main" val="3124246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783771" y="1320801"/>
            <a:ext cx="10720841" cy="4590422"/>
          </a:xfrm>
        </p:spPr>
        <p:txBody>
          <a:bodyPr>
            <a:normAutofit/>
          </a:bodyPr>
          <a:lstStyle/>
          <a:p>
            <a:r>
              <a:rPr lang="zh-CN" altLang="zh-CN" sz="2600" dirty="0"/>
              <a:t>教室批量管理模块</a:t>
            </a:r>
            <a:endParaRPr lang="en-US" altLang="zh-CN" sz="2600" dirty="0"/>
          </a:p>
        </p:txBody>
      </p:sp>
      <p:pic>
        <p:nvPicPr>
          <p:cNvPr id="4" name="图片 3"/>
          <p:cNvPicPr>
            <a:picLocks noChangeAspect="1"/>
          </p:cNvPicPr>
          <p:nvPr/>
        </p:nvPicPr>
        <p:blipFill>
          <a:blip r:embed="rId2"/>
          <a:stretch>
            <a:fillRect/>
          </a:stretch>
        </p:blipFill>
        <p:spPr>
          <a:xfrm>
            <a:off x="1482634" y="1815495"/>
            <a:ext cx="8532223" cy="5042505"/>
          </a:xfrm>
          <a:prstGeom prst="rect">
            <a:avLst/>
          </a:prstGeom>
        </p:spPr>
      </p:pic>
      <p:sp>
        <p:nvSpPr>
          <p:cNvPr id="8"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3133201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480" y="1320801"/>
            <a:ext cx="10561320" cy="5018723"/>
          </a:xfrm>
        </p:spPr>
        <p:txBody>
          <a:bodyPr>
            <a:normAutofit/>
          </a:bodyPr>
          <a:lstStyle/>
          <a:p>
            <a:r>
              <a:rPr lang="zh-CN" altLang="zh-CN" sz="2600" dirty="0"/>
              <a:t>主页信息</a:t>
            </a:r>
            <a:r>
              <a:rPr lang="zh-CN" altLang="zh-CN" sz="2600" dirty="0" smtClean="0"/>
              <a:t>模块</a:t>
            </a:r>
            <a:endParaRPr lang="en-US" altLang="zh-CN" sz="2600" dirty="0" smtClean="0"/>
          </a:p>
          <a:p>
            <a:pPr lvl="1"/>
            <a:r>
              <a:rPr lang="zh-CN" altLang="en-US" sz="2000" dirty="0" smtClean="0"/>
              <a:t>主要分为管理教师管理主页和首页展示</a:t>
            </a:r>
            <a:endParaRPr lang="en-US" altLang="zh-CN" sz="2000" dirty="0" smtClean="0"/>
          </a:p>
          <a:p>
            <a:pPr lvl="1"/>
            <a:endParaRPr lang="zh-CN" altLang="en-US" dirty="0"/>
          </a:p>
        </p:txBody>
      </p:sp>
      <p:pic>
        <p:nvPicPr>
          <p:cNvPr id="6" name="图片 5"/>
          <p:cNvPicPr>
            <a:picLocks noChangeAspect="1"/>
          </p:cNvPicPr>
          <p:nvPr/>
        </p:nvPicPr>
        <p:blipFill>
          <a:blip r:embed="rId2"/>
          <a:stretch>
            <a:fillRect/>
          </a:stretch>
        </p:blipFill>
        <p:spPr>
          <a:xfrm>
            <a:off x="1071154" y="2246813"/>
            <a:ext cx="8671561" cy="4458788"/>
          </a:xfrm>
          <a:prstGeom prst="rect">
            <a:avLst/>
          </a:prstGeom>
        </p:spPr>
      </p:pic>
      <p:sp>
        <p:nvSpPr>
          <p:cNvPr id="9" name="标题 1"/>
          <p:cNvSpPr txBox="1">
            <a:spLocks/>
          </p:cNvSpPr>
          <p:nvPr/>
        </p:nvSpPr>
        <p:spPr>
          <a:xfrm>
            <a:off x="1616363" y="627755"/>
            <a:ext cx="9791265" cy="6930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3 </a:t>
            </a:r>
            <a:r>
              <a:rPr lang="zh-CN" altLang="en-US" smtClean="0"/>
              <a:t>研究方案</a:t>
            </a:r>
            <a:endParaRPr lang="zh-CN" altLang="en-US" b="1" dirty="0"/>
          </a:p>
        </p:txBody>
      </p:sp>
    </p:spTree>
    <p:extLst>
      <p:ext uri="{BB962C8B-B14F-4D97-AF65-F5344CB8AC3E}">
        <p14:creationId xmlns:p14="http://schemas.microsoft.com/office/powerpoint/2010/main" val="1944568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8606" y="1320801"/>
            <a:ext cx="10911840" cy="5343934"/>
          </a:xfrm>
        </p:spPr>
        <p:txBody>
          <a:bodyPr>
            <a:normAutofit/>
          </a:bodyPr>
          <a:lstStyle/>
          <a:p>
            <a:r>
              <a:rPr lang="zh-CN" altLang="zh-CN" sz="2600" dirty="0"/>
              <a:t>主页信息</a:t>
            </a:r>
            <a:r>
              <a:rPr lang="zh-CN" altLang="zh-CN" sz="2600" dirty="0" smtClean="0"/>
              <a:t>模块</a:t>
            </a:r>
            <a:endParaRPr lang="en-US" altLang="zh-CN" sz="2600" dirty="0" smtClean="0"/>
          </a:p>
          <a:p>
            <a:pPr lvl="1"/>
            <a:r>
              <a:rPr lang="zh-CN" altLang="en-US" sz="2000" dirty="0" smtClean="0"/>
              <a:t>主要分为管理教师管理主页和首页展示</a:t>
            </a:r>
            <a:endParaRPr lang="en-US" altLang="zh-CN" sz="2000" dirty="0" smtClean="0"/>
          </a:p>
          <a:p>
            <a:pPr lvl="1"/>
            <a:endParaRPr lang="zh-CN" altLang="en-US" dirty="0"/>
          </a:p>
        </p:txBody>
      </p:sp>
      <p:pic>
        <p:nvPicPr>
          <p:cNvPr id="2" name="图片 1"/>
          <p:cNvPicPr>
            <a:picLocks noChangeAspect="1"/>
          </p:cNvPicPr>
          <p:nvPr/>
        </p:nvPicPr>
        <p:blipFill>
          <a:blip r:embed="rId2"/>
          <a:stretch>
            <a:fillRect/>
          </a:stretch>
        </p:blipFill>
        <p:spPr>
          <a:xfrm>
            <a:off x="2168433" y="2263357"/>
            <a:ext cx="7550331" cy="4507557"/>
          </a:xfrm>
          <a:prstGeom prst="rect">
            <a:avLst/>
          </a:prstGeom>
        </p:spPr>
      </p:pic>
      <p:sp>
        <p:nvSpPr>
          <p:cNvPr id="7" name="标题 1"/>
          <p:cNvSpPr txBox="1">
            <a:spLocks/>
          </p:cNvSpPr>
          <p:nvPr/>
        </p:nvSpPr>
        <p:spPr>
          <a:xfrm>
            <a:off x="1616363" y="627755"/>
            <a:ext cx="9791265" cy="6930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3 </a:t>
            </a:r>
            <a:r>
              <a:rPr lang="zh-CN" altLang="en-US" smtClean="0"/>
              <a:t>研究方案</a:t>
            </a:r>
            <a:endParaRPr lang="zh-CN" altLang="en-US" b="1" dirty="0"/>
          </a:p>
        </p:txBody>
      </p:sp>
    </p:spTree>
    <p:extLst>
      <p:ext uri="{BB962C8B-B14F-4D97-AF65-F5344CB8AC3E}">
        <p14:creationId xmlns:p14="http://schemas.microsoft.com/office/powerpoint/2010/main" val="1960348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2"/>
            <a:ext cx="10515600" cy="4856162"/>
          </a:xfrm>
        </p:spPr>
        <p:txBody>
          <a:bodyPr>
            <a:normAutofit/>
          </a:bodyPr>
          <a:lstStyle/>
          <a:p>
            <a:r>
              <a:rPr lang="zh-CN" altLang="en-US" sz="2600" dirty="0" smtClean="0"/>
              <a:t>维修记录管理模块</a:t>
            </a:r>
            <a:endParaRPr lang="zh-CN" altLang="en-US" sz="2600" dirty="0"/>
          </a:p>
        </p:txBody>
      </p:sp>
      <p:pic>
        <p:nvPicPr>
          <p:cNvPr id="4" name="图片 3"/>
          <p:cNvPicPr>
            <a:picLocks noChangeAspect="1"/>
          </p:cNvPicPr>
          <p:nvPr/>
        </p:nvPicPr>
        <p:blipFill>
          <a:blip r:embed="rId2"/>
          <a:stretch>
            <a:fillRect/>
          </a:stretch>
        </p:blipFill>
        <p:spPr>
          <a:xfrm>
            <a:off x="1691640" y="2042528"/>
            <a:ext cx="9187543" cy="4463372"/>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4078714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3968932" cy="4856162"/>
          </a:xfrm>
        </p:spPr>
        <p:txBody>
          <a:bodyPr/>
          <a:lstStyle/>
          <a:p>
            <a:r>
              <a:rPr lang="zh-CN" altLang="en-US" sz="2600" dirty="0" smtClean="0"/>
              <a:t>紧急消息管理模块</a:t>
            </a:r>
            <a:endParaRPr lang="en-US" altLang="zh-CN" sz="2600"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4807132" y="1290785"/>
            <a:ext cx="6430871" cy="5180623"/>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3973349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875" y="1320801"/>
            <a:ext cx="10639108" cy="5402216"/>
          </a:xfrm>
        </p:spPr>
        <p:txBody>
          <a:bodyPr/>
          <a:lstStyle/>
          <a:p>
            <a:r>
              <a:rPr lang="zh-CN" altLang="zh-CN" sz="2600" dirty="0" smtClean="0"/>
              <a:t>远程</a:t>
            </a:r>
            <a:r>
              <a:rPr lang="zh-CN" altLang="zh-CN" sz="2600" dirty="0"/>
              <a:t>控制</a:t>
            </a:r>
            <a:r>
              <a:rPr lang="zh-CN" altLang="zh-CN" sz="2600" dirty="0" smtClean="0"/>
              <a:t>模块</a:t>
            </a:r>
            <a:endParaRPr lang="en-US" altLang="zh-CN" sz="2600" dirty="0" smtClean="0"/>
          </a:p>
          <a:p>
            <a:pPr lvl="1"/>
            <a:r>
              <a:rPr lang="zh-CN" altLang="en-US" sz="2000" dirty="0" smtClean="0"/>
              <a:t>提供与教室设备远程连接的功能，能够实时地获取远程教室的详细信息为管理者使用者提供更加逼真的使用体验。</a:t>
            </a:r>
            <a:endParaRPr lang="en-US" altLang="zh-CN" sz="2000" dirty="0" smtClean="0"/>
          </a:p>
          <a:p>
            <a:pPr lvl="1"/>
            <a:r>
              <a:rPr lang="zh-CN" altLang="zh-CN" sz="2000" dirty="0" smtClean="0"/>
              <a:t>远程</a:t>
            </a:r>
            <a:r>
              <a:rPr lang="zh-CN" altLang="zh-CN" sz="2000" dirty="0"/>
              <a:t>控制模块还未完成，该模块需要和多媒体中心的实地网络进行相互通信</a:t>
            </a:r>
            <a:r>
              <a:rPr lang="zh-CN" altLang="zh-CN" sz="2000" dirty="0" smtClean="0"/>
              <a:t>，</a:t>
            </a:r>
            <a:r>
              <a:rPr lang="zh-CN" altLang="en-US" sz="2000" dirty="0" smtClean="0"/>
              <a:t>分析</a:t>
            </a:r>
            <a:r>
              <a:rPr lang="zh-CN" altLang="zh-CN" sz="2000" dirty="0" smtClean="0"/>
              <a:t>网络通信的相关协议</a:t>
            </a:r>
            <a:r>
              <a:rPr lang="zh-CN" altLang="en-US" sz="2000" dirty="0" smtClean="0"/>
              <a:t>以</a:t>
            </a:r>
            <a:r>
              <a:rPr lang="zh-CN" altLang="zh-CN" sz="2000" dirty="0" smtClean="0"/>
              <a:t>完</a:t>
            </a:r>
            <a:r>
              <a:rPr lang="zh-CN" altLang="en-US" sz="2000" dirty="0" smtClean="0"/>
              <a:t>成</a:t>
            </a:r>
            <a:r>
              <a:rPr lang="zh-CN" altLang="zh-CN" sz="2000" dirty="0" smtClean="0"/>
              <a:t>远程</a:t>
            </a:r>
            <a:r>
              <a:rPr lang="zh-CN" altLang="zh-CN" sz="2000" dirty="0"/>
              <a:t>控制模块。</a:t>
            </a:r>
          </a:p>
          <a:p>
            <a:pPr lvl="1"/>
            <a:endParaRPr lang="en-US" altLang="zh-CN" dirty="0" smtClean="0"/>
          </a:p>
          <a:p>
            <a:pPr lvl="1"/>
            <a:endParaRPr lang="en-US" altLang="zh-CN" dirty="0"/>
          </a:p>
          <a:p>
            <a:endParaRPr lang="zh-CN" altLang="en-US" dirty="0"/>
          </a:p>
        </p:txBody>
      </p:sp>
      <p:sp>
        <p:nvSpPr>
          <p:cNvPr id="5"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1799443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8857" y="624109"/>
            <a:ext cx="8911687" cy="690884"/>
          </a:xfrm>
        </p:spPr>
        <p:txBody>
          <a:bodyPr>
            <a:normAutofit/>
          </a:bodyPr>
          <a:lstStyle/>
          <a:p>
            <a:r>
              <a:rPr lang="zh-CN" altLang="en-US" b="1" dirty="0" smtClean="0"/>
              <a:t>目录</a:t>
            </a:r>
            <a:endParaRPr lang="zh-CN" altLang="en-US" b="1" dirty="0"/>
          </a:p>
        </p:txBody>
      </p:sp>
      <p:sp>
        <p:nvSpPr>
          <p:cNvPr id="3" name="内容占位符 2"/>
          <p:cNvSpPr>
            <a:spLocks noGrp="1"/>
          </p:cNvSpPr>
          <p:nvPr>
            <p:ph idx="1"/>
          </p:nvPr>
        </p:nvSpPr>
        <p:spPr>
          <a:xfrm>
            <a:off x="1071155" y="1759130"/>
            <a:ext cx="9640978" cy="4362996"/>
          </a:xfrm>
        </p:spPr>
        <p:txBody>
          <a:bodyPr>
            <a:normAutofit/>
          </a:bodyPr>
          <a:lstStyle/>
          <a:p>
            <a:r>
              <a:rPr lang="en-US" altLang="zh-CN" sz="2600" dirty="0" smtClean="0"/>
              <a:t>1 </a:t>
            </a:r>
            <a:r>
              <a:rPr lang="zh-CN" altLang="en-US" sz="2600" dirty="0" smtClean="0"/>
              <a:t>项目背景</a:t>
            </a:r>
            <a:endParaRPr lang="en-US" altLang="zh-CN" sz="2600" dirty="0" smtClean="0"/>
          </a:p>
          <a:p>
            <a:r>
              <a:rPr lang="en-US" altLang="zh-CN" sz="2600" dirty="0" smtClean="0"/>
              <a:t>2 </a:t>
            </a:r>
            <a:r>
              <a:rPr lang="zh-CN" altLang="en-US" sz="2600" dirty="0" smtClean="0"/>
              <a:t>进度计划</a:t>
            </a:r>
            <a:endParaRPr lang="en-US" altLang="zh-CN" sz="2600" dirty="0" smtClean="0"/>
          </a:p>
          <a:p>
            <a:r>
              <a:rPr lang="en-US" altLang="zh-CN" sz="2600" dirty="0" smtClean="0"/>
              <a:t>3 </a:t>
            </a:r>
            <a:r>
              <a:rPr lang="zh-CN" altLang="en-US" sz="2600" dirty="0" smtClean="0"/>
              <a:t>研究方案</a:t>
            </a:r>
            <a:endParaRPr lang="en-US" altLang="zh-CN" sz="2600" dirty="0" smtClean="0"/>
          </a:p>
          <a:p>
            <a:r>
              <a:rPr lang="en-US" altLang="zh-CN" sz="2600" dirty="0" smtClean="0"/>
              <a:t>4 </a:t>
            </a:r>
            <a:r>
              <a:rPr lang="zh-CN" altLang="en-US" sz="2600" dirty="0" smtClean="0"/>
              <a:t>基于引用计数的资管管理</a:t>
            </a:r>
            <a:endParaRPr lang="en-US" altLang="zh-CN" sz="2600" dirty="0" smtClean="0"/>
          </a:p>
          <a:p>
            <a:r>
              <a:rPr lang="en-US" altLang="zh-CN" sz="2600" dirty="0" smtClean="0"/>
              <a:t>5 </a:t>
            </a:r>
            <a:r>
              <a:rPr lang="zh-CN" altLang="en-US" sz="2600" dirty="0" smtClean="0"/>
              <a:t>后续工作设想</a:t>
            </a:r>
            <a:endParaRPr lang="zh-CN" altLang="en-US" sz="2600" dirty="0"/>
          </a:p>
        </p:txBody>
      </p:sp>
    </p:spTree>
    <p:extLst>
      <p:ext uri="{BB962C8B-B14F-4D97-AF65-F5344CB8AC3E}">
        <p14:creationId xmlns:p14="http://schemas.microsoft.com/office/powerpoint/2010/main" val="20947583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dirty="0"/>
              <a:t>基于引用计数的资源对象管理</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4</a:t>
            </a:r>
            <a:endParaRPr lang="zh-CN" altLang="en-US" sz="6000" dirty="0"/>
          </a:p>
        </p:txBody>
      </p:sp>
    </p:spTree>
    <p:extLst>
      <p:ext uri="{BB962C8B-B14F-4D97-AF65-F5344CB8AC3E}">
        <p14:creationId xmlns:p14="http://schemas.microsoft.com/office/powerpoint/2010/main" val="2564900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96390" y="1320801"/>
            <a:ext cx="3413760" cy="4856162"/>
          </a:xfrm>
        </p:spPr>
        <p:txBody>
          <a:bodyPr>
            <a:normAutofit/>
          </a:bodyPr>
          <a:lstStyle/>
          <a:p>
            <a:r>
              <a:rPr lang="en-US" altLang="zh-CN" sz="2000" dirty="0" smtClean="0"/>
              <a:t>M</a:t>
            </a:r>
            <a:r>
              <a:rPr lang="zh-CN" altLang="en-US" sz="2000" dirty="0"/>
              <a:t>张</a:t>
            </a:r>
            <a:r>
              <a:rPr lang="zh-CN" altLang="en-US" sz="2000" dirty="0" smtClean="0"/>
              <a:t>图片</a:t>
            </a:r>
            <a:endParaRPr lang="en-US" altLang="zh-CN" sz="2000" dirty="0" smtClean="0"/>
          </a:p>
          <a:p>
            <a:r>
              <a:rPr lang="en-US" altLang="zh-CN" sz="2000" dirty="0" smtClean="0"/>
              <a:t>N</a:t>
            </a:r>
            <a:r>
              <a:rPr lang="zh-CN" altLang="en-US" sz="2000" dirty="0"/>
              <a:t>个</a:t>
            </a:r>
            <a:r>
              <a:rPr lang="zh-CN" altLang="en-US" sz="2000" dirty="0" smtClean="0"/>
              <a:t>教室</a:t>
            </a:r>
            <a:endParaRPr lang="en-US" altLang="zh-CN" sz="2000" dirty="0" smtClean="0"/>
          </a:p>
          <a:p>
            <a:r>
              <a:rPr lang="zh-CN" altLang="en-US" sz="2000" dirty="0" smtClean="0"/>
              <a:t>需要</a:t>
            </a:r>
            <a:r>
              <a:rPr lang="zh-CN" altLang="en-US" sz="2000" dirty="0"/>
              <a:t>将</a:t>
            </a:r>
            <a:r>
              <a:rPr lang="en-US" altLang="zh-CN" sz="2000" dirty="0" smtClean="0"/>
              <a:t>M</a:t>
            </a:r>
            <a:r>
              <a:rPr lang="zh-CN" altLang="en-US" sz="2000" dirty="0" smtClean="0"/>
              <a:t>张图片</a:t>
            </a:r>
            <a:r>
              <a:rPr lang="zh-CN" altLang="en-US" sz="2000" dirty="0"/>
              <a:t>复制</a:t>
            </a:r>
            <a:r>
              <a:rPr lang="en-US" altLang="zh-CN" sz="2000" dirty="0"/>
              <a:t>N</a:t>
            </a:r>
            <a:r>
              <a:rPr lang="zh-CN" altLang="en-US" sz="2000" dirty="0"/>
              <a:t>份</a:t>
            </a:r>
            <a:endParaRPr lang="en-US" altLang="zh-CN" sz="2000" dirty="0"/>
          </a:p>
          <a:p>
            <a:r>
              <a:rPr lang="zh-CN" altLang="zh-CN" sz="2000" dirty="0" smtClean="0"/>
              <a:t>耗费时间</a:t>
            </a:r>
            <a:r>
              <a:rPr lang="zh-CN" altLang="en-US" sz="2000" dirty="0"/>
              <a:t>、</a:t>
            </a:r>
            <a:r>
              <a:rPr lang="zh-CN" altLang="zh-CN" sz="2000" dirty="0" smtClean="0"/>
              <a:t>空间资源过多</a:t>
            </a:r>
            <a:endParaRPr lang="zh-CN" altLang="en-US" sz="2000" dirty="0"/>
          </a:p>
        </p:txBody>
      </p:sp>
      <p:pic>
        <p:nvPicPr>
          <p:cNvPr id="5" name="图片 4"/>
          <p:cNvPicPr>
            <a:picLocks noChangeAspect="1"/>
          </p:cNvPicPr>
          <p:nvPr/>
        </p:nvPicPr>
        <p:blipFill>
          <a:blip r:embed="rId2"/>
          <a:stretch>
            <a:fillRect/>
          </a:stretch>
        </p:blipFill>
        <p:spPr>
          <a:xfrm>
            <a:off x="3984952" y="1320801"/>
            <a:ext cx="8207048" cy="4759958"/>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Tree>
    <p:extLst>
      <p:ext uri="{BB962C8B-B14F-4D97-AF65-F5344CB8AC3E}">
        <p14:creationId xmlns:p14="http://schemas.microsoft.com/office/powerpoint/2010/main" val="3811538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757646" y="1320801"/>
            <a:ext cx="3971108" cy="4590421"/>
          </a:xfrm>
        </p:spPr>
        <p:txBody>
          <a:bodyPr>
            <a:normAutofit/>
          </a:bodyPr>
          <a:lstStyle/>
          <a:p>
            <a:r>
              <a:rPr lang="zh-CN" altLang="en-US" sz="2600" dirty="0" smtClean="0"/>
              <a:t>引用计数基本原理</a:t>
            </a:r>
            <a:endParaRPr lang="zh-CN" altLang="en-US" sz="2600" dirty="0"/>
          </a:p>
        </p:txBody>
      </p:sp>
      <p:pic>
        <p:nvPicPr>
          <p:cNvPr id="9" name="图片 8"/>
          <p:cNvPicPr>
            <a:picLocks noChangeAspect="1"/>
          </p:cNvPicPr>
          <p:nvPr/>
        </p:nvPicPr>
        <p:blipFill>
          <a:blip r:embed="rId2"/>
          <a:stretch>
            <a:fillRect/>
          </a:stretch>
        </p:blipFill>
        <p:spPr>
          <a:xfrm>
            <a:off x="4833429" y="1289843"/>
            <a:ext cx="6600751" cy="5422901"/>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Tree>
    <p:extLst>
      <p:ext uri="{BB962C8B-B14F-4D97-AF65-F5344CB8AC3E}">
        <p14:creationId xmlns:p14="http://schemas.microsoft.com/office/powerpoint/2010/main" val="11469515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391887" y="1825624"/>
            <a:ext cx="3450268" cy="4351338"/>
          </a:xfrm>
        </p:spPr>
        <p:txBody>
          <a:bodyPr>
            <a:normAutofit/>
          </a:bodyPr>
          <a:lstStyle/>
          <a:p>
            <a:r>
              <a:rPr lang="zh-CN" altLang="en-US" sz="2000" dirty="0" smtClean="0"/>
              <a:t>引用计数在本系统中应用</a:t>
            </a:r>
            <a:endParaRPr lang="zh-CN" altLang="en-US" sz="2000" dirty="0"/>
          </a:p>
        </p:txBody>
      </p:sp>
      <p:sp>
        <p:nvSpPr>
          <p:cNvPr id="6"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pic>
        <p:nvPicPr>
          <p:cNvPr id="2" name="图片 1"/>
          <p:cNvPicPr>
            <a:picLocks noChangeAspect="1"/>
          </p:cNvPicPr>
          <p:nvPr/>
        </p:nvPicPr>
        <p:blipFill>
          <a:blip r:embed="rId2"/>
          <a:stretch>
            <a:fillRect/>
          </a:stretch>
        </p:blipFill>
        <p:spPr>
          <a:xfrm>
            <a:off x="3656887" y="1320801"/>
            <a:ext cx="6689607" cy="5422901"/>
          </a:xfrm>
          <a:prstGeom prst="rect">
            <a:avLst/>
          </a:prstGeom>
        </p:spPr>
      </p:pic>
    </p:spTree>
    <p:extLst>
      <p:ext uri="{BB962C8B-B14F-4D97-AF65-F5344CB8AC3E}">
        <p14:creationId xmlns:p14="http://schemas.microsoft.com/office/powerpoint/2010/main" val="773553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5 </a:t>
            </a:r>
            <a:r>
              <a:rPr lang="zh-CN" altLang="en-US" dirty="0" smtClean="0"/>
              <a:t>后续工作设想</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dirty="0"/>
              <a:t>后续工作设想</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5</a:t>
            </a:r>
            <a:endParaRPr lang="zh-CN" altLang="en-US" sz="6000" dirty="0"/>
          </a:p>
        </p:txBody>
      </p:sp>
    </p:spTree>
    <p:extLst>
      <p:ext uri="{BB962C8B-B14F-4D97-AF65-F5344CB8AC3E}">
        <p14:creationId xmlns:p14="http://schemas.microsoft.com/office/powerpoint/2010/main" val="17019150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838200" y="1690688"/>
            <a:ext cx="10515600" cy="4351338"/>
          </a:xfrm>
        </p:spPr>
        <p:txBody>
          <a:bodyPr>
            <a:normAutofit/>
          </a:bodyPr>
          <a:lstStyle/>
          <a:p>
            <a:r>
              <a:rPr lang="zh-CN" altLang="en-US" sz="2600" dirty="0" smtClean="0"/>
              <a:t>完善远程控制模块</a:t>
            </a:r>
            <a:endParaRPr lang="en-US" altLang="zh-CN" sz="2600" dirty="0" smtClean="0"/>
          </a:p>
          <a:p>
            <a:r>
              <a:rPr lang="zh-CN" altLang="zh-CN" sz="2600" dirty="0"/>
              <a:t>对</a:t>
            </a:r>
            <a:r>
              <a:rPr lang="zh-CN" altLang="zh-CN" sz="2600" dirty="0" smtClean="0"/>
              <a:t>项目</a:t>
            </a:r>
            <a:r>
              <a:rPr lang="zh-CN" altLang="en-US" sz="2600" dirty="0" smtClean="0"/>
              <a:t>进行测试</a:t>
            </a:r>
            <a:endParaRPr lang="en-US" altLang="zh-CN" sz="2600" dirty="0"/>
          </a:p>
          <a:p>
            <a:r>
              <a:rPr lang="zh-CN" altLang="zh-CN" sz="2600" dirty="0"/>
              <a:t>对系统的瓶颈部分进行调</a:t>
            </a:r>
            <a:r>
              <a:rPr lang="zh-CN" altLang="zh-CN" sz="2600" dirty="0" smtClean="0"/>
              <a:t>优</a:t>
            </a:r>
            <a:endParaRPr lang="zh-CN" altLang="en-US" sz="2600" dirty="0" smtClean="0"/>
          </a:p>
        </p:txBody>
      </p:sp>
      <p:sp>
        <p:nvSpPr>
          <p:cNvPr id="5" name="标题 1"/>
          <p:cNvSpPr>
            <a:spLocks noGrp="1"/>
          </p:cNvSpPr>
          <p:nvPr>
            <p:ph type="title"/>
          </p:nvPr>
        </p:nvSpPr>
        <p:spPr>
          <a:xfrm>
            <a:off x="1616363" y="627755"/>
            <a:ext cx="9791265" cy="693046"/>
          </a:xfrm>
        </p:spPr>
        <p:txBody>
          <a:bodyPr/>
          <a:lstStyle/>
          <a:p>
            <a:r>
              <a:rPr lang="en-US" altLang="zh-CN" dirty="0" smtClean="0"/>
              <a:t>5 </a:t>
            </a:r>
            <a:r>
              <a:rPr lang="zh-CN" altLang="en-US" dirty="0" smtClean="0"/>
              <a:t>后续工作设想</a:t>
            </a:r>
            <a:endParaRPr lang="zh-CN" altLang="en-US" b="1" dirty="0"/>
          </a:p>
        </p:txBody>
      </p:sp>
    </p:spTree>
    <p:extLst>
      <p:ext uri="{BB962C8B-B14F-4D97-AF65-F5344CB8AC3E}">
        <p14:creationId xmlns:p14="http://schemas.microsoft.com/office/powerpoint/2010/main" val="18186739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43886" y="1480457"/>
            <a:ext cx="8915400" cy="3777622"/>
          </a:xfrm>
        </p:spPr>
        <p:txBody>
          <a:bodyPr>
            <a:normAutofit/>
          </a:bodyPr>
          <a:lstStyle/>
          <a:p>
            <a:pPr marL="0" indent="0" algn="ctr">
              <a:buNone/>
            </a:pPr>
            <a:r>
              <a:rPr lang="zh-CN" altLang="en-US" sz="23900" dirty="0" smtClean="0"/>
              <a:t>谢谢</a:t>
            </a:r>
            <a:endParaRPr lang="zh-CN" altLang="en-US" sz="23900" dirty="0"/>
          </a:p>
        </p:txBody>
      </p:sp>
    </p:spTree>
    <p:extLst>
      <p:ext uri="{BB962C8B-B14F-4D97-AF65-F5344CB8AC3E}">
        <p14:creationId xmlns:p14="http://schemas.microsoft.com/office/powerpoint/2010/main" val="252042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7127" y="609282"/>
            <a:ext cx="9800502" cy="693046"/>
          </a:xfrm>
        </p:spPr>
        <p:txBody>
          <a:bodyPr/>
          <a:lstStyle/>
          <a:p>
            <a:r>
              <a:rPr lang="en-US" altLang="zh-CN" smtClean="0"/>
              <a:t>1 </a:t>
            </a:r>
            <a:r>
              <a:rPr lang="zh-CN" altLang="en-US" b="1" smtClean="0"/>
              <a:t>项目背景</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b="1" dirty="0" smtClean="0"/>
              <a:t>项目背景</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1</a:t>
            </a:r>
            <a:endParaRPr lang="zh-CN" altLang="en-US" sz="6000" dirty="0"/>
          </a:p>
        </p:txBody>
      </p:sp>
    </p:spTree>
    <p:extLst>
      <p:ext uri="{BB962C8B-B14F-4D97-AF65-F5344CB8AC3E}">
        <p14:creationId xmlns:p14="http://schemas.microsoft.com/office/powerpoint/2010/main" val="101599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04549" y="1302328"/>
            <a:ext cx="8915400" cy="4195633"/>
          </a:xfrm>
        </p:spPr>
        <p:txBody>
          <a:bodyPr>
            <a:normAutofit/>
          </a:bodyPr>
          <a:lstStyle/>
          <a:p>
            <a:r>
              <a:rPr lang="zh-CN" altLang="zh-CN" sz="2600" dirty="0" smtClean="0"/>
              <a:t>近年来，随着高校不断的扩招，在校师生人数不断增加，</a:t>
            </a:r>
            <a:r>
              <a:rPr lang="zh-CN" altLang="en-US" sz="2600" dirty="0" smtClean="0"/>
              <a:t>各高校迫切地提高多媒体教室管理的</a:t>
            </a:r>
            <a:r>
              <a:rPr lang="zh-CN" altLang="zh-CN" sz="2600" dirty="0" smtClean="0"/>
              <a:t>工作质量和工作效率。</a:t>
            </a:r>
            <a:endParaRPr lang="en-US" altLang="zh-CN" sz="2600" dirty="0" smtClean="0"/>
          </a:p>
          <a:p>
            <a:r>
              <a:rPr lang="zh-CN" altLang="zh-CN" sz="2600" dirty="0" smtClean="0"/>
              <a:t>多媒体维护中心管理的多媒体教室的数量逐年增加，教室设备也在逐年改进，随之而来的是参与工作的勤工助学学生数量增加，而且学生结构发生较大变化，因此，一个通用高效的信息管理系统成为必要的选择。</a:t>
            </a:r>
            <a:endParaRPr lang="zh-CN" altLang="en-US" sz="2600" dirty="0"/>
          </a:p>
        </p:txBody>
      </p:sp>
      <p:sp>
        <p:nvSpPr>
          <p:cNvPr id="7" name="标题 1"/>
          <p:cNvSpPr txBox="1">
            <a:spLocks/>
          </p:cNvSpPr>
          <p:nvPr/>
        </p:nvSpPr>
        <p:spPr>
          <a:xfrm>
            <a:off x="1607127" y="609282"/>
            <a:ext cx="9800502" cy="6930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1 </a:t>
            </a:r>
            <a:r>
              <a:rPr lang="zh-CN" altLang="en-US" b="1" smtClean="0"/>
              <a:t>项目背景</a:t>
            </a:r>
            <a:endParaRPr lang="zh-CN" altLang="en-US" b="1" dirty="0"/>
          </a:p>
        </p:txBody>
      </p:sp>
    </p:spTree>
    <p:extLst>
      <p:ext uri="{BB962C8B-B14F-4D97-AF65-F5344CB8AC3E}">
        <p14:creationId xmlns:p14="http://schemas.microsoft.com/office/powerpoint/2010/main" val="907954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7132" y="1302328"/>
            <a:ext cx="8915400" cy="3995336"/>
          </a:xfrm>
        </p:spPr>
        <p:txBody>
          <a:bodyPr>
            <a:normAutofit/>
          </a:bodyPr>
          <a:lstStyle/>
          <a:p>
            <a:r>
              <a:rPr lang="zh-CN" altLang="zh-CN" sz="2600" dirty="0" smtClean="0"/>
              <a:t>国外</a:t>
            </a:r>
            <a:r>
              <a:rPr lang="zh-CN" altLang="en-US" sz="2600" dirty="0" smtClean="0"/>
              <a:t>现状</a:t>
            </a:r>
            <a:endParaRPr lang="en-US" altLang="zh-CN" sz="2600" dirty="0" smtClean="0"/>
          </a:p>
          <a:p>
            <a:pPr lvl="1"/>
            <a:r>
              <a:rPr lang="zh-CN" altLang="zh-CN" sz="2000" dirty="0" smtClean="0"/>
              <a:t>二十一世纪初就已经发现人工管理多媒体教室故障率高，管理效率较低。并开始在宾夕法尼亚大学的校园网系统中增加了以教学中央控制管理中心为中枢的教室管理系统，从而降低多媒体教室管理的劳动强度，减少教师操作多媒体设备的难度，提高多媒体教室的使用效率。</a:t>
            </a:r>
            <a:endParaRPr lang="en-US" altLang="zh-CN" sz="2000" dirty="0" smtClean="0"/>
          </a:p>
          <a:p>
            <a:r>
              <a:rPr lang="zh-CN" altLang="en-US" sz="2600" dirty="0" smtClean="0"/>
              <a:t>国内现状</a:t>
            </a:r>
            <a:endParaRPr lang="en-US" altLang="zh-CN" sz="2600" dirty="0" smtClean="0"/>
          </a:p>
          <a:p>
            <a:pPr lvl="1"/>
            <a:r>
              <a:rPr lang="zh-CN" altLang="zh-CN" sz="2000" dirty="0" smtClean="0"/>
              <a:t>多媒体教学以其生动、灵活的教学方式和丰富的教学内容深受广大师生的欢迎，伴随多媒体教学课程增多而出现的问题就是对多媒体教室的</a:t>
            </a:r>
            <a:r>
              <a:rPr lang="zh-CN" altLang="en-US" sz="2000" dirty="0" smtClean="0"/>
              <a:t>管理</a:t>
            </a:r>
            <a:r>
              <a:rPr lang="zh-CN" altLang="zh-CN" sz="2000" dirty="0" smtClean="0"/>
              <a:t>需求大量增加。</a:t>
            </a:r>
            <a:endParaRPr lang="zh-CN" altLang="en-US" sz="2000" dirty="0"/>
          </a:p>
        </p:txBody>
      </p:sp>
      <p:sp>
        <p:nvSpPr>
          <p:cNvPr id="7" name="标题 1"/>
          <p:cNvSpPr>
            <a:spLocks noGrp="1"/>
          </p:cNvSpPr>
          <p:nvPr>
            <p:ph type="title"/>
          </p:nvPr>
        </p:nvSpPr>
        <p:spPr>
          <a:xfrm>
            <a:off x="1607127" y="609282"/>
            <a:ext cx="9800502" cy="693046"/>
          </a:xfrm>
        </p:spPr>
        <p:txBody>
          <a:bodyPr/>
          <a:lstStyle/>
          <a:p>
            <a:r>
              <a:rPr lang="en-US" altLang="zh-CN" smtClean="0"/>
              <a:t>1 </a:t>
            </a:r>
            <a:r>
              <a:rPr lang="zh-CN" altLang="en-US" b="1" smtClean="0"/>
              <a:t>项目背景</a:t>
            </a:r>
            <a:endParaRPr lang="zh-CN" altLang="en-US" b="1" dirty="0"/>
          </a:p>
        </p:txBody>
      </p:sp>
    </p:spTree>
    <p:extLst>
      <p:ext uri="{BB962C8B-B14F-4D97-AF65-F5344CB8AC3E}">
        <p14:creationId xmlns:p14="http://schemas.microsoft.com/office/powerpoint/2010/main" val="3628362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2 </a:t>
            </a:r>
            <a:r>
              <a:rPr lang="zh-CN" altLang="en-US" dirty="0" smtClean="0"/>
              <a:t>进度计划</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b="1" dirty="0" smtClean="0"/>
              <a:t>进度计划</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2</a:t>
            </a:r>
            <a:endParaRPr lang="zh-CN" altLang="en-US" sz="6000" dirty="0"/>
          </a:p>
        </p:txBody>
      </p:sp>
    </p:spTree>
    <p:extLst>
      <p:ext uri="{BB962C8B-B14F-4D97-AF65-F5344CB8AC3E}">
        <p14:creationId xmlns:p14="http://schemas.microsoft.com/office/powerpoint/2010/main" val="3482797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11086"/>
            <a:ext cx="10515600" cy="4850673"/>
          </a:xfrm>
        </p:spPr>
        <p:txBody>
          <a:bodyPr>
            <a:normAutofit/>
          </a:bodyPr>
          <a:lstStyle/>
          <a:p>
            <a:r>
              <a:rPr lang="zh-CN" altLang="en-US" dirty="0"/>
              <a:t>研</a:t>
            </a:r>
            <a:r>
              <a:rPr lang="zh-CN" altLang="en-US" dirty="0" smtClean="0"/>
              <a:t>一计划</a:t>
            </a:r>
            <a:endParaRPr lang="en-US" altLang="zh-CN" dirty="0" smtClean="0"/>
          </a:p>
          <a:p>
            <a:pPr lvl="1"/>
            <a:r>
              <a:rPr lang="zh-CN" altLang="zh-CN" dirty="0"/>
              <a:t>学习</a:t>
            </a:r>
            <a:r>
              <a:rPr lang="en-US" altLang="zh-CN" dirty="0" smtClean="0"/>
              <a:t>Struts2</a:t>
            </a:r>
            <a:r>
              <a:rPr lang="zh-CN" altLang="zh-CN" dirty="0" smtClean="0"/>
              <a:t>和</a:t>
            </a:r>
            <a:r>
              <a:rPr lang="en-US" altLang="zh-CN" dirty="0" smtClean="0"/>
              <a:t>Hibernate</a:t>
            </a:r>
            <a:r>
              <a:rPr lang="zh-CN" altLang="zh-CN" dirty="0" smtClean="0"/>
              <a:t>等</a:t>
            </a:r>
            <a:r>
              <a:rPr lang="en-US" altLang="zh-CN" dirty="0"/>
              <a:t>Java Web</a:t>
            </a:r>
            <a:r>
              <a:rPr lang="zh-CN" altLang="zh-CN" dirty="0"/>
              <a:t>开发相关的框架。</a:t>
            </a:r>
          </a:p>
          <a:p>
            <a:pPr lvl="1"/>
            <a:r>
              <a:rPr lang="zh-CN" altLang="zh-CN" dirty="0"/>
              <a:t>学习</a:t>
            </a:r>
            <a:r>
              <a:rPr lang="en-US" altLang="zh-CN" dirty="0" smtClean="0"/>
              <a:t>MySQL</a:t>
            </a:r>
            <a:r>
              <a:rPr lang="zh-CN" altLang="zh-CN" dirty="0" smtClean="0"/>
              <a:t>数据库</a:t>
            </a:r>
            <a:r>
              <a:rPr lang="zh-CN" altLang="zh-CN" dirty="0"/>
              <a:t>。</a:t>
            </a:r>
          </a:p>
          <a:p>
            <a:pPr lvl="1"/>
            <a:r>
              <a:rPr lang="zh-CN" altLang="zh-CN" dirty="0"/>
              <a:t>学习</a:t>
            </a:r>
            <a:r>
              <a:rPr lang="en-US" altLang="zh-CN" dirty="0"/>
              <a:t>JavaScript</a:t>
            </a:r>
            <a:r>
              <a:rPr lang="zh-CN" altLang="zh-CN" dirty="0"/>
              <a:t>、</a:t>
            </a:r>
            <a:r>
              <a:rPr lang="en-US" altLang="zh-CN" dirty="0"/>
              <a:t>jQuery </a:t>
            </a:r>
            <a:r>
              <a:rPr lang="zh-CN" altLang="zh-CN" dirty="0"/>
              <a:t>、</a:t>
            </a:r>
            <a:r>
              <a:rPr lang="en-US" altLang="zh-CN" dirty="0"/>
              <a:t>CSS</a:t>
            </a:r>
            <a:r>
              <a:rPr lang="zh-CN" altLang="zh-CN" dirty="0"/>
              <a:t>、</a:t>
            </a:r>
            <a:r>
              <a:rPr lang="en-US" altLang="zh-CN" dirty="0"/>
              <a:t>HTML</a:t>
            </a:r>
            <a:r>
              <a:rPr lang="zh-CN" altLang="zh-CN" dirty="0"/>
              <a:t>等</a:t>
            </a:r>
            <a:r>
              <a:rPr lang="zh-CN" altLang="zh-CN" dirty="0" smtClean="0"/>
              <a:t>前</a:t>
            </a:r>
            <a:r>
              <a:rPr lang="zh-CN" altLang="en-US" dirty="0" smtClean="0"/>
              <a:t>端</a:t>
            </a:r>
            <a:r>
              <a:rPr lang="zh-CN" altLang="zh-CN" dirty="0" smtClean="0"/>
              <a:t>开发</a:t>
            </a:r>
            <a:r>
              <a:rPr lang="zh-CN" altLang="zh-CN" dirty="0"/>
              <a:t>语言。</a:t>
            </a:r>
          </a:p>
          <a:p>
            <a:pPr lvl="1"/>
            <a:r>
              <a:rPr lang="zh-CN" altLang="zh-CN" dirty="0"/>
              <a:t>学习</a:t>
            </a:r>
            <a:r>
              <a:rPr lang="en-US" altLang="zh-CN" dirty="0"/>
              <a:t>Bootstrap</a:t>
            </a:r>
            <a:r>
              <a:rPr lang="zh-CN" altLang="zh-CN" dirty="0"/>
              <a:t>前端框架。</a:t>
            </a:r>
          </a:p>
          <a:p>
            <a:pPr lvl="1"/>
            <a:r>
              <a:rPr lang="zh-CN" altLang="zh-CN" dirty="0"/>
              <a:t>对项目需求进行调研</a:t>
            </a:r>
            <a:r>
              <a:rPr lang="zh-CN" altLang="zh-CN" dirty="0" smtClean="0"/>
              <a:t>。</a:t>
            </a:r>
            <a:endParaRPr lang="en-US" altLang="zh-CN" dirty="0" smtClean="0"/>
          </a:p>
          <a:p>
            <a:r>
              <a:rPr lang="zh-CN" altLang="en-US" dirty="0" smtClean="0"/>
              <a:t>研</a:t>
            </a:r>
            <a:r>
              <a:rPr lang="zh-CN" altLang="en-US" dirty="0"/>
              <a:t>二</a:t>
            </a:r>
            <a:r>
              <a:rPr lang="zh-CN" altLang="en-US" dirty="0" smtClean="0"/>
              <a:t>计划</a:t>
            </a:r>
            <a:endParaRPr lang="en-US" altLang="zh-CN" dirty="0" smtClean="0"/>
          </a:p>
          <a:p>
            <a:pPr lvl="1"/>
            <a:r>
              <a:rPr lang="zh-CN" altLang="zh-CN" dirty="0"/>
              <a:t>开始启动项目，按照功能划分模块，基本完成各个功能模块的大体功能。</a:t>
            </a:r>
            <a:endParaRPr lang="en-US" altLang="zh-CN" dirty="0" smtClean="0"/>
          </a:p>
          <a:p>
            <a:r>
              <a:rPr lang="zh-CN" altLang="en-US" dirty="0" smtClean="0"/>
              <a:t>研三计划</a:t>
            </a:r>
            <a:endParaRPr lang="en-US" altLang="zh-CN" dirty="0" smtClean="0"/>
          </a:p>
          <a:p>
            <a:pPr lvl="1"/>
            <a:r>
              <a:rPr lang="zh-CN" altLang="zh-CN" dirty="0"/>
              <a:t>对项目进行测试部署，对系统的瓶颈部分进行调优，优化系统的性能，优化系统的整体架构，对于不合理的设计进行</a:t>
            </a:r>
            <a:r>
              <a:rPr lang="zh-CN" altLang="zh-CN" dirty="0" smtClean="0"/>
              <a:t>重构。</a:t>
            </a:r>
            <a:endParaRPr lang="en-US" altLang="zh-CN" dirty="0"/>
          </a:p>
        </p:txBody>
      </p:sp>
      <p:sp>
        <p:nvSpPr>
          <p:cNvPr id="5" name="标题 1"/>
          <p:cNvSpPr>
            <a:spLocks noGrp="1"/>
          </p:cNvSpPr>
          <p:nvPr>
            <p:ph type="title"/>
          </p:nvPr>
        </p:nvSpPr>
        <p:spPr>
          <a:xfrm>
            <a:off x="1616363" y="627755"/>
            <a:ext cx="9791265" cy="693046"/>
          </a:xfrm>
        </p:spPr>
        <p:txBody>
          <a:bodyPr/>
          <a:lstStyle/>
          <a:p>
            <a:r>
              <a:rPr lang="en-US" altLang="zh-CN" dirty="0" smtClean="0"/>
              <a:t>2 </a:t>
            </a:r>
            <a:r>
              <a:rPr lang="zh-CN" altLang="en-US" dirty="0" smtClean="0"/>
              <a:t>进度计划</a:t>
            </a:r>
            <a:endParaRPr lang="zh-CN" altLang="en-US" b="1" dirty="0"/>
          </a:p>
        </p:txBody>
      </p:sp>
    </p:spTree>
    <p:extLst>
      <p:ext uri="{BB962C8B-B14F-4D97-AF65-F5344CB8AC3E}">
        <p14:creationId xmlns:p14="http://schemas.microsoft.com/office/powerpoint/2010/main" val="2270605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b="1" dirty="0" smtClean="0"/>
              <a:t>研究方案</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3</a:t>
            </a:r>
            <a:endParaRPr lang="zh-CN" altLang="en-US" sz="6000" dirty="0"/>
          </a:p>
        </p:txBody>
      </p:sp>
    </p:spTree>
    <p:extLst>
      <p:ext uri="{BB962C8B-B14F-4D97-AF65-F5344CB8AC3E}">
        <p14:creationId xmlns:p14="http://schemas.microsoft.com/office/powerpoint/2010/main" val="3014584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5254170"/>
          </a:xfrm>
        </p:spPr>
        <p:txBody>
          <a:bodyPr vert="horz" lIns="91440" tIns="45720" rIns="91440" bIns="45720" rtlCol="0">
            <a:normAutofit/>
          </a:bodyPr>
          <a:lstStyle/>
          <a:p>
            <a:r>
              <a:rPr lang="zh-CN" altLang="zh-CN" sz="2600" dirty="0"/>
              <a:t>人员管理模块</a:t>
            </a:r>
            <a:endParaRPr lang="en-US" altLang="zh-CN" sz="2600" dirty="0"/>
          </a:p>
          <a:p>
            <a:pPr lvl="1"/>
            <a:r>
              <a:rPr lang="zh-CN" altLang="zh-CN" sz="2000" dirty="0"/>
              <a:t>本模块包括管理教师、在职学生两种用户。实现了个人信息管理、管理教师账号生成、学生值班管理、学生考试管理、学生签到管理、学生注册请求管理等多种功能。</a:t>
            </a:r>
            <a:endParaRPr lang="en-US" altLang="zh-CN" sz="2000" dirty="0"/>
          </a:p>
        </p:txBody>
      </p:sp>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8" name="图片 7"/>
          <p:cNvPicPr>
            <a:picLocks noChangeAspect="1"/>
          </p:cNvPicPr>
          <p:nvPr/>
        </p:nvPicPr>
        <p:blipFill>
          <a:blip r:embed="rId2"/>
          <a:stretch>
            <a:fillRect/>
          </a:stretch>
        </p:blipFill>
        <p:spPr>
          <a:xfrm>
            <a:off x="1290928" y="2527041"/>
            <a:ext cx="9610143" cy="4047930"/>
          </a:xfrm>
          <a:prstGeom prst="rect">
            <a:avLst/>
          </a:prstGeom>
        </p:spPr>
      </p:pic>
    </p:spTree>
    <p:extLst>
      <p:ext uri="{BB962C8B-B14F-4D97-AF65-F5344CB8AC3E}">
        <p14:creationId xmlns:p14="http://schemas.microsoft.com/office/powerpoint/2010/main" val="2614155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484</TotalTime>
  <Words>696</Words>
  <Application>Microsoft Office PowerPoint</Application>
  <PresentationFormat>宽屏</PresentationFormat>
  <Paragraphs>107</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幼圆</vt:lpstr>
      <vt:lpstr>Arial</vt:lpstr>
      <vt:lpstr>Century Gothic</vt:lpstr>
      <vt:lpstr>Wingdings 3</vt:lpstr>
      <vt:lpstr>丝状</vt:lpstr>
      <vt:lpstr>基于Web的多媒体维护中心信息管理系统</vt:lpstr>
      <vt:lpstr>目录</vt:lpstr>
      <vt:lpstr>1 项目背景</vt:lpstr>
      <vt:lpstr>PowerPoint 演示文稿</vt:lpstr>
      <vt:lpstr>1 项目背景</vt:lpstr>
      <vt:lpstr>2 进度计划</vt:lpstr>
      <vt:lpstr>2 进度计划</vt:lpstr>
      <vt:lpstr>3 研究方案</vt:lpstr>
      <vt:lpstr>3 研究方案</vt:lpstr>
      <vt:lpstr>3 研究方案</vt:lpstr>
      <vt:lpstr>3 研究方案</vt:lpstr>
      <vt:lpstr>3 研究方案</vt:lpstr>
      <vt:lpstr>3 研究方案</vt:lpstr>
      <vt:lpstr>3 研究方案</vt:lpstr>
      <vt:lpstr>PowerPoint 演示文稿</vt:lpstr>
      <vt:lpstr>PowerPoint 演示文稿</vt:lpstr>
      <vt:lpstr>3 研究方案</vt:lpstr>
      <vt:lpstr>3 研究方案</vt:lpstr>
      <vt:lpstr>3 研究方案</vt:lpstr>
      <vt:lpstr>4 基于引用计数的资源对象管理</vt:lpstr>
      <vt:lpstr>4 基于引用计数的资源对象管理</vt:lpstr>
      <vt:lpstr>4 基于引用计数的资源对象管理</vt:lpstr>
      <vt:lpstr>4 基于引用计数的资源对象管理</vt:lpstr>
      <vt:lpstr>5 后续工作设想</vt:lpstr>
      <vt:lpstr>5 后续工作设想</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基于Web的多媒体维护中心信息管理系统</dc:title>
  <dc:creator>LZ</dc:creator>
  <cp:lastModifiedBy>LZ</cp:lastModifiedBy>
  <cp:revision>242</cp:revision>
  <dcterms:created xsi:type="dcterms:W3CDTF">2016-01-05T01:39:21Z</dcterms:created>
  <dcterms:modified xsi:type="dcterms:W3CDTF">2016-10-07T07:12:07Z</dcterms:modified>
</cp:coreProperties>
</file>