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9" r:id="rId9"/>
    <p:sldId id="271" r:id="rId10"/>
    <p:sldId id="270" r:id="rId11"/>
    <p:sldId id="272" r:id="rId12"/>
    <p:sldId id="262" r:id="rId13"/>
    <p:sldId id="263" r:id="rId14"/>
    <p:sldId id="273" r:id="rId15"/>
    <p:sldId id="274" r:id="rId16"/>
    <p:sldId id="264" r:id="rId17"/>
    <p:sldId id="266" r:id="rId18"/>
    <p:sldId id="26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181CF6F-4F15-405C-B7F2-7C5097DD152A}" type="datetimeFigureOut">
              <a:rPr lang="zh-CN" altLang="en-US" smtClean="0"/>
              <a:t>2016/1/7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095912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81CF6F-4F15-405C-B7F2-7C5097DD152A}" type="datetimeFigureOut">
              <a:rPr lang="zh-CN" altLang="en-US" smtClean="0"/>
              <a:t>2016/1/7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86272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81CF6F-4F15-405C-B7F2-7C5097DD152A}" type="datetimeFigureOut">
              <a:rPr lang="zh-CN" altLang="en-US" smtClean="0"/>
              <a:t>2016/1/7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89405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81CF6F-4F15-405C-B7F2-7C5097DD152A}" type="datetimeFigureOut">
              <a:rPr lang="zh-CN" altLang="en-US" smtClean="0"/>
              <a:t>2016/1/7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76393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181CF6F-4F15-405C-B7F2-7C5097DD152A}" type="datetimeFigureOut">
              <a:rPr lang="zh-CN" altLang="en-US" smtClean="0"/>
              <a:t>2016/1/7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9046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181CF6F-4F15-405C-B7F2-7C5097DD152A}" type="datetimeFigureOut">
              <a:rPr lang="zh-CN" altLang="en-US" smtClean="0"/>
              <a:t>2016/1/7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8557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181CF6F-4F15-405C-B7F2-7C5097DD152A}" type="datetimeFigureOut">
              <a:rPr lang="zh-CN" altLang="en-US" smtClean="0"/>
              <a:t>2016/1/7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415309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181CF6F-4F15-405C-B7F2-7C5097DD152A}" type="datetimeFigureOut">
              <a:rPr lang="zh-CN" altLang="en-US" smtClean="0"/>
              <a:t>2016/1/7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489490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81CF6F-4F15-405C-B7F2-7C5097DD152A}" type="datetimeFigureOut">
              <a:rPr lang="zh-CN" altLang="en-US" smtClean="0"/>
              <a:t>2016/1/7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815227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81CF6F-4F15-405C-B7F2-7C5097DD152A}" type="datetimeFigureOut">
              <a:rPr lang="zh-CN" altLang="en-US" smtClean="0"/>
              <a:t>2016/1/7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58261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81CF6F-4F15-405C-B7F2-7C5097DD152A}" type="datetimeFigureOut">
              <a:rPr lang="zh-CN" altLang="en-US" smtClean="0"/>
              <a:t>2016/1/7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0141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1CF6F-4F15-405C-B7F2-7C5097DD152A}" type="datetimeFigureOut">
              <a:rPr lang="zh-CN" altLang="en-US" smtClean="0"/>
              <a:t>2016/1/7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433907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a:t>
            </a:r>
            <a:r>
              <a:rPr lang="en-US" altLang="zh-CN" dirty="0" smtClean="0"/>
              <a:t>Web</a:t>
            </a:r>
            <a:r>
              <a:rPr lang="zh-CN" altLang="en-US" dirty="0" smtClean="0"/>
              <a:t>的多媒体维护中心信息管理系统</a:t>
            </a:r>
            <a:endParaRPr lang="zh-CN" altLang="en-US" dirty="0"/>
          </a:p>
        </p:txBody>
      </p:sp>
      <p:sp>
        <p:nvSpPr>
          <p:cNvPr id="3" name="副标题 2"/>
          <p:cNvSpPr>
            <a:spLocks noGrp="1"/>
          </p:cNvSpPr>
          <p:nvPr>
            <p:ph type="subTitle" idx="1"/>
          </p:nvPr>
        </p:nvSpPr>
        <p:spPr/>
        <p:txBody>
          <a:bodyPr/>
          <a:lstStyle/>
          <a:p>
            <a:pPr algn="r"/>
            <a:r>
              <a:rPr lang="zh-CN" altLang="en-US" dirty="0" smtClean="0"/>
              <a:t>答辩人：刘卓</a:t>
            </a:r>
          </a:p>
          <a:p>
            <a:pPr algn="r"/>
            <a:r>
              <a:rPr lang="zh-CN" altLang="en-US" dirty="0" smtClean="0"/>
              <a:t>指导教师：冯林 教授</a:t>
            </a:r>
            <a:endParaRPr lang="en-US" altLang="zh-CN" dirty="0" smtClean="0"/>
          </a:p>
          <a:p>
            <a:pPr algn="r"/>
            <a:r>
              <a:rPr lang="zh-CN" altLang="en-US" dirty="0"/>
              <a:t>学</a:t>
            </a:r>
            <a:r>
              <a:rPr lang="zh-CN" altLang="en-US" dirty="0" smtClean="0"/>
              <a:t>号：</a:t>
            </a:r>
            <a:r>
              <a:rPr lang="en-US" altLang="zh-CN" dirty="0" smtClean="0"/>
              <a:t>21424021</a:t>
            </a:r>
            <a:endParaRPr lang="zh-CN" altLang="en-US" dirty="0"/>
          </a:p>
        </p:txBody>
      </p:sp>
    </p:spTree>
    <p:extLst>
      <p:ext uri="{BB962C8B-B14F-4D97-AF65-F5344CB8AC3E}">
        <p14:creationId xmlns:p14="http://schemas.microsoft.com/office/powerpoint/2010/main" val="4095077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93115"/>
          </a:xfrm>
        </p:spPr>
        <p:txBody>
          <a:bodyPr>
            <a:normAutofit/>
          </a:bodyPr>
          <a:lstStyle/>
          <a:p>
            <a:r>
              <a:rPr lang="zh-CN" altLang="zh-CN" sz="4000" dirty="0"/>
              <a:t>主要研究内容、研究目标、拟解决的关键问题</a:t>
            </a:r>
            <a:endParaRPr lang="zh-CN" altLang="en-US" sz="4000" dirty="0"/>
          </a:p>
        </p:txBody>
      </p:sp>
      <p:sp>
        <p:nvSpPr>
          <p:cNvPr id="3" name="内容占位符 2"/>
          <p:cNvSpPr>
            <a:spLocks noGrp="1"/>
          </p:cNvSpPr>
          <p:nvPr>
            <p:ph idx="1"/>
          </p:nvPr>
        </p:nvSpPr>
        <p:spPr>
          <a:xfrm>
            <a:off x="838200" y="1158240"/>
            <a:ext cx="10515600" cy="5018723"/>
          </a:xfrm>
        </p:spPr>
        <p:txBody>
          <a:bodyPr>
            <a:normAutofit/>
          </a:bodyPr>
          <a:lstStyle/>
          <a:p>
            <a:r>
              <a:rPr lang="zh-CN" altLang="zh-CN" dirty="0"/>
              <a:t>主页信息</a:t>
            </a:r>
            <a:r>
              <a:rPr lang="zh-CN" altLang="zh-CN" dirty="0" smtClean="0"/>
              <a:t>模块</a:t>
            </a:r>
            <a:endParaRPr lang="en-US" altLang="zh-CN" dirty="0" smtClean="0"/>
          </a:p>
          <a:p>
            <a:pPr lvl="1"/>
            <a:r>
              <a:rPr lang="zh-CN" altLang="en-US" dirty="0" smtClean="0"/>
              <a:t>主要分为管理员主页管理，和首页展示</a:t>
            </a:r>
            <a:endParaRPr lang="en-US" altLang="zh-CN" dirty="0"/>
          </a:p>
          <a:p>
            <a:pPr marL="0" indent="0">
              <a:buNone/>
            </a:pPr>
            <a:endParaRPr lang="en-US" altLang="zh-CN" dirty="0" smtClean="0"/>
          </a:p>
          <a:p>
            <a:pPr lvl="1"/>
            <a:endParaRPr lang="zh-CN" altLang="en-US" dirty="0"/>
          </a:p>
        </p:txBody>
      </p:sp>
      <p:pic>
        <p:nvPicPr>
          <p:cNvPr id="4" name="图片 3"/>
          <p:cNvPicPr>
            <a:picLocks noChangeAspect="1"/>
          </p:cNvPicPr>
          <p:nvPr/>
        </p:nvPicPr>
        <p:blipFill>
          <a:blip r:embed="rId2"/>
          <a:stretch>
            <a:fillRect/>
          </a:stretch>
        </p:blipFill>
        <p:spPr>
          <a:xfrm>
            <a:off x="500272" y="2307771"/>
            <a:ext cx="6074088" cy="3492138"/>
          </a:xfrm>
          <a:prstGeom prst="rect">
            <a:avLst/>
          </a:prstGeom>
        </p:spPr>
      </p:pic>
      <p:pic>
        <p:nvPicPr>
          <p:cNvPr id="5" name="图片 4"/>
          <p:cNvPicPr>
            <a:picLocks noChangeAspect="1"/>
          </p:cNvPicPr>
          <p:nvPr/>
        </p:nvPicPr>
        <p:blipFill>
          <a:blip r:embed="rId3"/>
          <a:stretch>
            <a:fillRect/>
          </a:stretch>
        </p:blipFill>
        <p:spPr>
          <a:xfrm>
            <a:off x="6574360" y="2307771"/>
            <a:ext cx="5269297" cy="3492138"/>
          </a:xfrm>
          <a:prstGeom prst="rect">
            <a:avLst/>
          </a:prstGeom>
        </p:spPr>
      </p:pic>
    </p:spTree>
    <p:extLst>
      <p:ext uri="{BB962C8B-B14F-4D97-AF65-F5344CB8AC3E}">
        <p14:creationId xmlns:p14="http://schemas.microsoft.com/office/powerpoint/2010/main" val="1944568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4000" dirty="0"/>
              <a:t>主要研究内容、研究目标、拟解决的关键问题</a:t>
            </a:r>
            <a:endParaRPr lang="zh-CN" altLang="en-US" sz="4000" dirty="0"/>
          </a:p>
        </p:txBody>
      </p:sp>
      <p:sp>
        <p:nvSpPr>
          <p:cNvPr id="3" name="内容占位符 2"/>
          <p:cNvSpPr>
            <a:spLocks noGrp="1"/>
          </p:cNvSpPr>
          <p:nvPr>
            <p:ph idx="1"/>
          </p:nvPr>
        </p:nvSpPr>
        <p:spPr/>
        <p:txBody>
          <a:bodyPr/>
          <a:lstStyle/>
          <a:p>
            <a:r>
              <a:rPr lang="zh-CN" altLang="zh-CN" dirty="0"/>
              <a:t>考勤管理模块</a:t>
            </a:r>
            <a:endParaRPr lang="en-US" altLang="zh-CN" dirty="0"/>
          </a:p>
          <a:p>
            <a:pPr lvl="1"/>
            <a:r>
              <a:rPr lang="zh-CN" altLang="en-US" dirty="0"/>
              <a:t>分为两个模块，管理员查看在职学生考勤记录模块与在职学生考勤管理模块</a:t>
            </a:r>
            <a:endParaRPr lang="en-US" altLang="zh-CN" dirty="0"/>
          </a:p>
          <a:p>
            <a:r>
              <a:rPr lang="zh-CN" altLang="zh-CN" dirty="0"/>
              <a:t>远程控制</a:t>
            </a:r>
            <a:r>
              <a:rPr lang="zh-CN" altLang="zh-CN" dirty="0" smtClean="0"/>
              <a:t>模块</a:t>
            </a:r>
            <a:endParaRPr lang="en-US" altLang="zh-CN" dirty="0" smtClean="0"/>
          </a:p>
          <a:p>
            <a:pPr lvl="1"/>
            <a:r>
              <a:rPr lang="zh-CN" altLang="en-US" dirty="0" smtClean="0"/>
              <a:t>提供与教室设备远程连接的功能，能够实时地获取远程教室的详细信息为管理者使用者提供更加逼真的使用体验。</a:t>
            </a:r>
            <a:endParaRPr lang="en-US" altLang="zh-CN" dirty="0"/>
          </a:p>
          <a:p>
            <a:endParaRPr lang="zh-CN" altLang="en-US" dirty="0"/>
          </a:p>
        </p:txBody>
      </p:sp>
    </p:spTree>
    <p:extLst>
      <p:ext uri="{BB962C8B-B14F-4D97-AF65-F5344CB8AC3E}">
        <p14:creationId xmlns:p14="http://schemas.microsoft.com/office/powerpoint/2010/main" val="1799443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4000" dirty="0" smtClean="0"/>
              <a:t>主要研究内容、研究目标、拟解决的关键问题</a:t>
            </a:r>
            <a:endParaRPr lang="zh-CN" altLang="en-US" sz="4000" dirty="0"/>
          </a:p>
        </p:txBody>
      </p:sp>
      <p:sp>
        <p:nvSpPr>
          <p:cNvPr id="3" name="内容占位符 2"/>
          <p:cNvSpPr>
            <a:spLocks noGrp="1"/>
          </p:cNvSpPr>
          <p:nvPr>
            <p:ph idx="1"/>
          </p:nvPr>
        </p:nvSpPr>
        <p:spPr/>
        <p:txBody>
          <a:bodyPr/>
          <a:lstStyle/>
          <a:p>
            <a:r>
              <a:rPr lang="zh-CN" altLang="zh-CN" dirty="0"/>
              <a:t>研究</a:t>
            </a:r>
            <a:r>
              <a:rPr lang="zh-CN" altLang="zh-CN" dirty="0" smtClean="0"/>
              <a:t>目标</a:t>
            </a:r>
            <a:endParaRPr lang="en-US" altLang="zh-CN" dirty="0" smtClean="0"/>
          </a:p>
          <a:p>
            <a:pPr lvl="1"/>
            <a:r>
              <a:rPr lang="zh-CN" altLang="zh-CN" dirty="0"/>
              <a:t>提高办公自动化管理水平，对多媒体所有设备（使用中、维修中、库存）及人员实现自动化管理，从而提高对全校教师的</a:t>
            </a:r>
            <a:r>
              <a:rPr lang="zh-CN" altLang="zh-CN" dirty="0" smtClean="0"/>
              <a:t>服务水平</a:t>
            </a:r>
            <a:endParaRPr lang="en-US" altLang="zh-CN" dirty="0" smtClean="0"/>
          </a:p>
          <a:p>
            <a:pPr lvl="1"/>
            <a:r>
              <a:rPr lang="zh-CN" altLang="zh-CN" dirty="0"/>
              <a:t>为领导及时提供各种一线的准确数据，方便领导对多媒体教室运行情况的及时掌握，提供决策</a:t>
            </a:r>
            <a:r>
              <a:rPr lang="zh-CN" altLang="zh-CN" dirty="0" smtClean="0"/>
              <a:t>支持</a:t>
            </a:r>
            <a:endParaRPr lang="en-US" altLang="zh-CN" dirty="0" smtClean="0"/>
          </a:p>
          <a:p>
            <a:pPr lvl="1"/>
            <a:r>
              <a:rPr lang="zh-CN" altLang="zh-CN" dirty="0"/>
              <a:t>促进与授课教师的对话与沟通，了解他们的</a:t>
            </a:r>
            <a:r>
              <a:rPr lang="zh-CN" altLang="zh-CN" dirty="0" smtClean="0"/>
              <a:t>需求</a:t>
            </a:r>
            <a:endParaRPr lang="en-US" altLang="zh-CN" dirty="0" smtClean="0"/>
          </a:p>
          <a:p>
            <a:pPr lvl="1"/>
            <a:r>
              <a:rPr lang="zh-CN" altLang="zh-CN" dirty="0"/>
              <a:t>加强对在职同学的管理、促进他们的相互交流、提高整个团队的工作效率，快速、有效地解决突发</a:t>
            </a:r>
            <a:r>
              <a:rPr lang="zh-CN" altLang="zh-CN" dirty="0" smtClean="0"/>
              <a:t>问题</a:t>
            </a:r>
            <a:endParaRPr lang="en-US" altLang="zh-CN" dirty="0" smtClean="0"/>
          </a:p>
          <a:p>
            <a:pPr lvl="1"/>
            <a:r>
              <a:rPr lang="zh-CN" altLang="zh-CN" dirty="0"/>
              <a:t>提供各种工作记录，以备日后方便统计</a:t>
            </a:r>
            <a:r>
              <a:rPr lang="zh-CN" altLang="zh-CN" dirty="0" smtClean="0"/>
              <a:t>数据</a:t>
            </a:r>
            <a:endParaRPr lang="zh-CN" altLang="zh-CN" dirty="0"/>
          </a:p>
        </p:txBody>
      </p:sp>
    </p:spTree>
    <p:extLst>
      <p:ext uri="{BB962C8B-B14F-4D97-AF65-F5344CB8AC3E}">
        <p14:creationId xmlns:p14="http://schemas.microsoft.com/office/powerpoint/2010/main" val="2270605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关键技术</a:t>
            </a:r>
            <a:endParaRPr lang="zh-CN" altLang="en-US" dirty="0"/>
          </a:p>
        </p:txBody>
      </p:sp>
      <p:sp>
        <p:nvSpPr>
          <p:cNvPr id="3" name="内容占位符 2"/>
          <p:cNvSpPr>
            <a:spLocks noGrp="1"/>
          </p:cNvSpPr>
          <p:nvPr>
            <p:ph idx="1"/>
          </p:nvPr>
        </p:nvSpPr>
        <p:spPr/>
        <p:txBody>
          <a:bodyPr>
            <a:normAutofit/>
          </a:bodyPr>
          <a:lstStyle/>
          <a:p>
            <a:r>
              <a:rPr lang="en-US" altLang="zh-CN" dirty="0"/>
              <a:t>B</a:t>
            </a:r>
            <a:r>
              <a:rPr lang="zh-CN" altLang="zh-CN" dirty="0"/>
              <a:t>／</a:t>
            </a:r>
            <a:r>
              <a:rPr lang="en-US" altLang="zh-CN" dirty="0"/>
              <a:t>S</a:t>
            </a:r>
            <a:r>
              <a:rPr lang="zh-CN" altLang="zh-CN" dirty="0" smtClean="0"/>
              <a:t>结构</a:t>
            </a:r>
            <a:endParaRPr lang="en-US" altLang="zh-CN" dirty="0" smtClean="0"/>
          </a:p>
          <a:p>
            <a:pPr lvl="1"/>
            <a:r>
              <a:rPr lang="zh-CN" altLang="en-US" dirty="0"/>
              <a:t>浏览器</a:t>
            </a:r>
            <a:r>
              <a:rPr lang="en-US" altLang="zh-CN" dirty="0"/>
              <a:t>-</a:t>
            </a:r>
            <a:r>
              <a:rPr lang="zh-CN" altLang="en-US" dirty="0"/>
              <a:t>服务器（</a:t>
            </a:r>
            <a:r>
              <a:rPr lang="en-US" altLang="zh-CN" dirty="0"/>
              <a:t>Browser/Server</a:t>
            </a:r>
            <a:r>
              <a:rPr lang="zh-CN" altLang="en-US" dirty="0"/>
              <a:t>）结构，简称</a:t>
            </a:r>
            <a:r>
              <a:rPr lang="en-US" altLang="zh-CN" dirty="0"/>
              <a:t>B/S</a:t>
            </a:r>
            <a:r>
              <a:rPr lang="zh-CN" altLang="en-US" dirty="0"/>
              <a:t>结构，与</a:t>
            </a:r>
            <a:r>
              <a:rPr lang="en-US" altLang="zh-CN" dirty="0"/>
              <a:t>C/S</a:t>
            </a:r>
            <a:r>
              <a:rPr lang="zh-CN" altLang="en-US" dirty="0"/>
              <a:t>结构不同，其客户端不需要安装专门的软件，只需要浏览器即可，浏览器通过</a:t>
            </a:r>
            <a:r>
              <a:rPr lang="en-US" altLang="zh-CN" dirty="0"/>
              <a:t>Web</a:t>
            </a:r>
            <a:r>
              <a:rPr lang="zh-CN" altLang="en-US" dirty="0"/>
              <a:t>服务器与数据库进行交互，可以方便的在不同平台下工作；服务器端可采用高性能计算机，并安装</a:t>
            </a:r>
            <a:r>
              <a:rPr lang="en-US" altLang="zh-CN" dirty="0"/>
              <a:t>Oracle</a:t>
            </a:r>
            <a:r>
              <a:rPr lang="zh-CN" altLang="en-US" dirty="0"/>
              <a:t>、</a:t>
            </a:r>
            <a:r>
              <a:rPr lang="en-US" altLang="zh-CN" dirty="0"/>
              <a:t>Sybase</a:t>
            </a:r>
            <a:r>
              <a:rPr lang="zh-CN" altLang="en-US" dirty="0"/>
              <a:t>、</a:t>
            </a:r>
            <a:r>
              <a:rPr lang="en-US" altLang="zh-CN" dirty="0"/>
              <a:t>Informix</a:t>
            </a:r>
            <a:r>
              <a:rPr lang="zh-CN" altLang="en-US" dirty="0"/>
              <a:t>等大型数据库。</a:t>
            </a:r>
            <a:r>
              <a:rPr lang="en-US" altLang="zh-CN" dirty="0"/>
              <a:t>B/S</a:t>
            </a:r>
            <a:r>
              <a:rPr lang="zh-CN" altLang="en-US" dirty="0"/>
              <a:t>结构简化了客户端的工作，它是随着</a:t>
            </a:r>
            <a:r>
              <a:rPr lang="en-US" altLang="zh-CN" dirty="0"/>
              <a:t>Internet</a:t>
            </a:r>
            <a:r>
              <a:rPr lang="zh-CN" altLang="en-US" dirty="0"/>
              <a:t>技术兴起而产生的，对</a:t>
            </a:r>
            <a:r>
              <a:rPr lang="en-US" altLang="zh-CN" dirty="0"/>
              <a:t>C/S</a:t>
            </a:r>
            <a:r>
              <a:rPr lang="zh-CN" altLang="en-US" dirty="0"/>
              <a:t>技术的改进，但该结构下服务器端的工作较重，对服务器的性能要求更高</a:t>
            </a:r>
            <a:r>
              <a:rPr lang="zh-CN" altLang="en-US" dirty="0" smtClean="0"/>
              <a:t>。</a:t>
            </a:r>
            <a:endParaRPr lang="en-US" altLang="zh-CN" dirty="0" smtClean="0"/>
          </a:p>
          <a:p>
            <a:r>
              <a:rPr lang="zh-CN" altLang="zh-CN" dirty="0" smtClean="0"/>
              <a:t>MySQL数据库</a:t>
            </a:r>
            <a:endParaRPr lang="en-US" altLang="zh-CN" dirty="0" smtClean="0"/>
          </a:p>
          <a:p>
            <a:pPr lvl="1"/>
            <a:r>
              <a:rPr lang="zh-CN" altLang="en-US" dirty="0"/>
              <a:t>性能高、成本低、可靠性好，已经成为最流行的开源数据库，因此被广泛地应用在</a:t>
            </a:r>
            <a:r>
              <a:rPr lang="en-US" altLang="zh-CN" dirty="0"/>
              <a:t>Internet</a:t>
            </a:r>
            <a:r>
              <a:rPr lang="zh-CN" altLang="en-US" dirty="0"/>
              <a:t>上的中小型网站中。</a:t>
            </a:r>
          </a:p>
        </p:txBody>
      </p:sp>
    </p:spTree>
    <p:extLst>
      <p:ext uri="{BB962C8B-B14F-4D97-AF65-F5344CB8AC3E}">
        <p14:creationId xmlns:p14="http://schemas.microsoft.com/office/powerpoint/2010/main" val="4288444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关键技术</a:t>
            </a:r>
            <a:endParaRPr lang="zh-CN" altLang="en-US" dirty="0"/>
          </a:p>
        </p:txBody>
      </p:sp>
      <p:sp>
        <p:nvSpPr>
          <p:cNvPr id="3" name="内容占位符 2"/>
          <p:cNvSpPr>
            <a:spLocks noGrp="1"/>
          </p:cNvSpPr>
          <p:nvPr>
            <p:ph idx="1"/>
          </p:nvPr>
        </p:nvSpPr>
        <p:spPr/>
        <p:txBody>
          <a:bodyPr/>
          <a:lstStyle/>
          <a:p>
            <a:r>
              <a:rPr lang="en-US" altLang="zh-CN" dirty="0"/>
              <a:t>Apache Struts </a:t>
            </a:r>
            <a:r>
              <a:rPr lang="en-US" altLang="zh-CN" dirty="0" smtClean="0"/>
              <a:t>2</a:t>
            </a:r>
          </a:p>
          <a:p>
            <a:pPr marL="457200" lvl="1" indent="0">
              <a:buNone/>
            </a:pPr>
            <a:r>
              <a:rPr lang="en-US" altLang="zh-CN" dirty="0"/>
              <a:t>Apache Struts 2</a:t>
            </a:r>
            <a:r>
              <a:rPr lang="zh-CN" altLang="en-US" dirty="0"/>
              <a:t>是</a:t>
            </a:r>
            <a:r>
              <a:rPr lang="zh-CN" altLang="en-US" dirty="0" smtClean="0"/>
              <a:t>一</a:t>
            </a:r>
            <a:endParaRPr lang="en-US" altLang="zh-CN" dirty="0" smtClean="0"/>
          </a:p>
          <a:p>
            <a:pPr marL="457200" lvl="1" indent="0">
              <a:buNone/>
            </a:pPr>
            <a:r>
              <a:rPr lang="zh-CN" altLang="en-US" dirty="0" smtClean="0"/>
              <a:t>个</a:t>
            </a:r>
            <a:r>
              <a:rPr lang="zh-CN" altLang="en-US" dirty="0"/>
              <a:t>用于开发</a:t>
            </a:r>
            <a:r>
              <a:rPr lang="en-US" altLang="zh-CN" dirty="0"/>
              <a:t>Java </a:t>
            </a:r>
            <a:r>
              <a:rPr lang="en-US" altLang="zh-CN" dirty="0" smtClean="0"/>
              <a:t>EE</a:t>
            </a:r>
          </a:p>
          <a:p>
            <a:pPr marL="457200" lvl="1" indent="0">
              <a:buNone/>
            </a:pPr>
            <a:r>
              <a:rPr lang="zh-CN" altLang="en-US" dirty="0" smtClean="0"/>
              <a:t>网络</a:t>
            </a:r>
            <a:r>
              <a:rPr lang="zh-CN" altLang="en-US" dirty="0"/>
              <a:t>应用程序</a:t>
            </a:r>
            <a:r>
              <a:rPr lang="zh-CN" altLang="en-US" dirty="0" smtClean="0"/>
              <a:t>的</a:t>
            </a:r>
            <a:endParaRPr lang="en-US" altLang="zh-CN" dirty="0" smtClean="0"/>
          </a:p>
          <a:p>
            <a:pPr marL="457200" lvl="1" indent="0">
              <a:buNone/>
            </a:pPr>
            <a:r>
              <a:rPr lang="zh-CN" altLang="en-US" dirty="0" smtClean="0"/>
              <a:t>开</a:t>
            </a:r>
            <a:r>
              <a:rPr lang="zh-CN" altLang="en-US" dirty="0"/>
              <a:t>源</a:t>
            </a:r>
            <a:r>
              <a:rPr lang="en-US" altLang="zh-CN" dirty="0"/>
              <a:t>Web</a:t>
            </a:r>
            <a:r>
              <a:rPr lang="zh-CN" altLang="en-US" dirty="0"/>
              <a:t>应用框架</a:t>
            </a:r>
            <a:r>
              <a:rPr lang="zh-CN" altLang="en-US" dirty="0" smtClean="0"/>
              <a:t>。</a:t>
            </a:r>
            <a:endParaRPr lang="en-US" altLang="zh-CN" dirty="0" smtClean="0"/>
          </a:p>
          <a:p>
            <a:pPr marL="457200" lvl="1" indent="0">
              <a:buNone/>
            </a:pPr>
            <a:r>
              <a:rPr lang="zh-CN" altLang="en-US" dirty="0" smtClean="0"/>
              <a:t>它</a:t>
            </a:r>
            <a:r>
              <a:rPr lang="zh-CN" altLang="en-US" dirty="0"/>
              <a:t>利用并扩展</a:t>
            </a:r>
            <a:r>
              <a:rPr lang="zh-CN" altLang="en-US" dirty="0" smtClean="0"/>
              <a:t>了</a:t>
            </a:r>
            <a:endParaRPr lang="en-US" altLang="zh-CN" dirty="0" smtClean="0"/>
          </a:p>
          <a:p>
            <a:pPr marL="457200" lvl="1" indent="0">
              <a:buNone/>
            </a:pPr>
            <a:r>
              <a:rPr lang="en-US" altLang="zh-CN" dirty="0" smtClean="0"/>
              <a:t>Java </a:t>
            </a:r>
            <a:r>
              <a:rPr lang="en-US" altLang="zh-CN" dirty="0"/>
              <a:t>Servlet API</a:t>
            </a:r>
            <a:r>
              <a:rPr lang="zh-CN" altLang="en-US" dirty="0" smtClean="0"/>
              <a:t>，</a:t>
            </a:r>
            <a:endParaRPr lang="en-US" altLang="zh-CN" dirty="0" smtClean="0"/>
          </a:p>
          <a:p>
            <a:pPr marL="457200" lvl="1" indent="0">
              <a:buNone/>
            </a:pPr>
            <a:r>
              <a:rPr lang="zh-CN" altLang="en-US" dirty="0" smtClean="0"/>
              <a:t>鼓励</a:t>
            </a:r>
            <a:r>
              <a:rPr lang="zh-CN" altLang="en-US" dirty="0"/>
              <a:t>开发者</a:t>
            </a:r>
            <a:r>
              <a:rPr lang="zh-CN" altLang="en-US" dirty="0" smtClean="0"/>
              <a:t>采用</a:t>
            </a:r>
            <a:endParaRPr lang="en-US" altLang="zh-CN" dirty="0" smtClean="0"/>
          </a:p>
          <a:p>
            <a:pPr marL="457200" lvl="1" indent="0">
              <a:buNone/>
            </a:pPr>
            <a:r>
              <a:rPr lang="en-US" altLang="zh-CN" dirty="0" smtClean="0"/>
              <a:t>MVC</a:t>
            </a:r>
            <a:r>
              <a:rPr lang="zh-CN" altLang="en-US" dirty="0"/>
              <a:t>架构。</a:t>
            </a:r>
            <a:endParaRPr lang="en-US" altLang="zh-CN" dirty="0" smtClean="0"/>
          </a:p>
        </p:txBody>
      </p:sp>
      <p:pic>
        <p:nvPicPr>
          <p:cNvPr id="5" name="图片 4"/>
          <p:cNvPicPr>
            <a:picLocks noChangeAspect="1"/>
          </p:cNvPicPr>
          <p:nvPr/>
        </p:nvPicPr>
        <p:blipFill>
          <a:blip r:embed="rId2"/>
          <a:stretch>
            <a:fillRect/>
          </a:stretch>
        </p:blipFill>
        <p:spPr>
          <a:xfrm>
            <a:off x="4187190" y="952500"/>
            <a:ext cx="5524500" cy="5905500"/>
          </a:xfrm>
          <a:prstGeom prst="rect">
            <a:avLst/>
          </a:prstGeom>
        </p:spPr>
      </p:pic>
    </p:spTree>
    <p:extLst>
      <p:ext uri="{BB962C8B-B14F-4D97-AF65-F5344CB8AC3E}">
        <p14:creationId xmlns:p14="http://schemas.microsoft.com/office/powerpoint/2010/main" val="3018657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关键技术</a:t>
            </a:r>
            <a:endParaRPr lang="zh-CN" altLang="en-US" dirty="0"/>
          </a:p>
        </p:txBody>
      </p:sp>
      <p:sp>
        <p:nvSpPr>
          <p:cNvPr id="3" name="内容占位符 2"/>
          <p:cNvSpPr>
            <a:spLocks noGrp="1"/>
          </p:cNvSpPr>
          <p:nvPr>
            <p:ph idx="1"/>
          </p:nvPr>
        </p:nvSpPr>
        <p:spPr/>
        <p:txBody>
          <a:bodyPr/>
          <a:lstStyle/>
          <a:p>
            <a:r>
              <a:rPr lang="en-US" altLang="zh-CN" dirty="0"/>
              <a:t>Hibernate</a:t>
            </a:r>
            <a:r>
              <a:rPr lang="zh-CN" altLang="zh-CN" dirty="0" smtClean="0"/>
              <a:t>技术</a:t>
            </a:r>
            <a:endParaRPr lang="en-US" altLang="zh-CN" dirty="0"/>
          </a:p>
          <a:p>
            <a:pPr lvl="1"/>
            <a:r>
              <a:rPr lang="en-US" altLang="zh-CN" dirty="0" smtClean="0"/>
              <a:t>Java </a:t>
            </a:r>
            <a:r>
              <a:rPr lang="zh-CN" altLang="en-US" dirty="0" smtClean="0"/>
              <a:t>对象持久化技术</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4531314" y="1123677"/>
            <a:ext cx="6943725" cy="5229225"/>
          </a:xfrm>
          <a:prstGeom prst="rect">
            <a:avLst/>
          </a:prstGeom>
        </p:spPr>
      </p:pic>
    </p:spTree>
    <p:extLst>
      <p:ext uri="{BB962C8B-B14F-4D97-AF65-F5344CB8AC3E}">
        <p14:creationId xmlns:p14="http://schemas.microsoft.com/office/powerpoint/2010/main" val="806784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年度研究计划</a:t>
            </a:r>
            <a:endParaRPr lang="zh-CN" altLang="en-US" dirty="0"/>
          </a:p>
        </p:txBody>
      </p:sp>
      <p:sp>
        <p:nvSpPr>
          <p:cNvPr id="3" name="内容占位符 2"/>
          <p:cNvSpPr>
            <a:spLocks noGrp="1"/>
          </p:cNvSpPr>
          <p:nvPr>
            <p:ph idx="1"/>
          </p:nvPr>
        </p:nvSpPr>
        <p:spPr/>
        <p:txBody>
          <a:bodyPr/>
          <a:lstStyle/>
          <a:p>
            <a:r>
              <a:rPr lang="zh-CN" altLang="zh-CN" b="1" dirty="0"/>
              <a:t>研一计划</a:t>
            </a:r>
          </a:p>
          <a:p>
            <a:pPr lvl="1"/>
            <a:r>
              <a:rPr lang="zh-CN" altLang="zh-CN" dirty="0"/>
              <a:t>学习相关技术，掌握所需的技术框架，完成项目的需求</a:t>
            </a:r>
            <a:r>
              <a:rPr lang="zh-CN" altLang="zh-CN" dirty="0" smtClean="0"/>
              <a:t>调研。</a:t>
            </a:r>
            <a:endParaRPr lang="zh-CN" altLang="zh-CN" dirty="0"/>
          </a:p>
          <a:p>
            <a:r>
              <a:rPr lang="zh-CN" altLang="zh-CN" b="1" dirty="0" smtClean="0"/>
              <a:t>研</a:t>
            </a:r>
            <a:r>
              <a:rPr lang="zh-CN" altLang="zh-CN" b="1" dirty="0"/>
              <a:t>二计划</a:t>
            </a:r>
          </a:p>
          <a:p>
            <a:pPr lvl="1"/>
            <a:r>
              <a:rPr lang="zh-CN" altLang="zh-CN" dirty="0" smtClean="0"/>
              <a:t>开始项目</a:t>
            </a:r>
            <a:r>
              <a:rPr lang="zh-CN" altLang="zh-CN" dirty="0"/>
              <a:t>，完成相关功能模块。</a:t>
            </a:r>
          </a:p>
          <a:p>
            <a:r>
              <a:rPr lang="zh-CN" altLang="zh-CN" b="1" dirty="0" smtClean="0"/>
              <a:t>研</a:t>
            </a:r>
            <a:r>
              <a:rPr lang="zh-CN" altLang="zh-CN" b="1" dirty="0"/>
              <a:t>三</a:t>
            </a:r>
            <a:r>
              <a:rPr lang="zh-CN" altLang="zh-CN" b="1" dirty="0" smtClean="0"/>
              <a:t>计</a:t>
            </a:r>
            <a:r>
              <a:rPr lang="zh-CN" altLang="zh-CN" dirty="0"/>
              <a:t>启动</a:t>
            </a:r>
            <a:r>
              <a:rPr lang="zh-CN" altLang="zh-CN" b="1" dirty="0" smtClean="0"/>
              <a:t>划</a:t>
            </a:r>
            <a:endParaRPr lang="zh-CN" altLang="zh-CN" b="1" dirty="0"/>
          </a:p>
          <a:p>
            <a:pPr lvl="1"/>
            <a:r>
              <a:rPr lang="zh-CN" altLang="zh-CN" dirty="0" smtClean="0"/>
              <a:t>对</a:t>
            </a:r>
            <a:r>
              <a:rPr lang="zh-CN" altLang="zh-CN" dirty="0"/>
              <a:t>项目进行测试与需求反馈更改，完善</a:t>
            </a:r>
            <a:r>
              <a:rPr lang="zh-CN" altLang="zh-CN" dirty="0" smtClean="0"/>
              <a:t>项目。</a:t>
            </a:r>
            <a:endParaRPr lang="zh-CN" altLang="zh-CN" dirty="0"/>
          </a:p>
          <a:p>
            <a:endParaRPr lang="zh-CN" altLang="en-US" dirty="0"/>
          </a:p>
        </p:txBody>
      </p:sp>
    </p:spTree>
    <p:extLst>
      <p:ext uri="{BB962C8B-B14F-4D97-AF65-F5344CB8AC3E}">
        <p14:creationId xmlns:p14="http://schemas.microsoft.com/office/powerpoint/2010/main" val="268310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可能遇到的困难和问题分析</a:t>
            </a:r>
            <a:endParaRPr lang="zh-CN" altLang="en-US" dirty="0"/>
          </a:p>
        </p:txBody>
      </p:sp>
      <p:sp>
        <p:nvSpPr>
          <p:cNvPr id="3" name="内容占位符 2"/>
          <p:cNvSpPr>
            <a:spLocks noGrp="1"/>
          </p:cNvSpPr>
          <p:nvPr>
            <p:ph idx="1"/>
          </p:nvPr>
        </p:nvSpPr>
        <p:spPr/>
        <p:txBody>
          <a:bodyPr/>
          <a:lstStyle/>
          <a:p>
            <a:r>
              <a:rPr lang="zh-CN" altLang="zh-CN" dirty="0"/>
              <a:t>目前</a:t>
            </a:r>
            <a:r>
              <a:rPr lang="zh-CN" altLang="zh-CN" dirty="0" smtClean="0"/>
              <a:t>，</a:t>
            </a:r>
            <a:r>
              <a:rPr lang="zh-CN" altLang="en-US" dirty="0" smtClean="0"/>
              <a:t>考勤管理部分功能缺失，需要进一步地完善</a:t>
            </a:r>
            <a:endParaRPr lang="en-US" altLang="zh-CN" dirty="0" smtClean="0"/>
          </a:p>
          <a:p>
            <a:r>
              <a:rPr lang="zh-CN" altLang="zh-CN" dirty="0" smtClean="0"/>
              <a:t>远程</a:t>
            </a:r>
            <a:r>
              <a:rPr lang="zh-CN" altLang="zh-CN" dirty="0"/>
              <a:t>控制模块还未完成，此模块需要与各个多媒体教室的中控设备进行通信，需要进一步了解，以完成此模块。</a:t>
            </a:r>
            <a:endParaRPr lang="zh-CN" altLang="en-US" dirty="0"/>
          </a:p>
        </p:txBody>
      </p:sp>
    </p:spTree>
    <p:extLst>
      <p:ext uri="{BB962C8B-B14F-4D97-AF65-F5344CB8AC3E}">
        <p14:creationId xmlns:p14="http://schemas.microsoft.com/office/powerpoint/2010/main" val="3327779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endParaRPr lang="zh-CN" altLang="en-US" dirty="0"/>
          </a:p>
        </p:txBody>
      </p:sp>
      <p:sp>
        <p:nvSpPr>
          <p:cNvPr id="3" name="内容占位符 2"/>
          <p:cNvSpPr>
            <a:spLocks noGrp="1"/>
          </p:cNvSpPr>
          <p:nvPr>
            <p:ph idx="1"/>
          </p:nvPr>
        </p:nvSpPr>
        <p:spPr/>
        <p:txBody>
          <a:bodyPr>
            <a:normAutofit/>
          </a:bodyPr>
          <a:lstStyle/>
          <a:p>
            <a:pPr marL="0" indent="0" algn="ctr">
              <a:buNone/>
            </a:pPr>
            <a:r>
              <a:rPr lang="zh-CN" altLang="en-US" sz="23900" dirty="0" smtClean="0"/>
              <a:t>谢谢</a:t>
            </a:r>
            <a:endParaRPr lang="zh-CN" altLang="en-US" sz="23900" dirty="0"/>
          </a:p>
        </p:txBody>
      </p:sp>
    </p:spTree>
    <p:extLst>
      <p:ext uri="{BB962C8B-B14F-4D97-AF65-F5344CB8AC3E}">
        <p14:creationId xmlns:p14="http://schemas.microsoft.com/office/powerpoint/2010/main" val="252042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学习及学术活动情况</a:t>
            </a:r>
            <a:endParaRPr lang="zh-CN" altLang="en-US" dirty="0"/>
          </a:p>
        </p:txBody>
      </p:sp>
      <p:sp>
        <p:nvSpPr>
          <p:cNvPr id="3" name="内容占位符 2"/>
          <p:cNvSpPr>
            <a:spLocks noGrp="1"/>
          </p:cNvSpPr>
          <p:nvPr>
            <p:ph idx="1"/>
          </p:nvPr>
        </p:nvSpPr>
        <p:spPr/>
        <p:txBody>
          <a:bodyPr/>
          <a:lstStyle/>
          <a:p>
            <a:r>
              <a:rPr lang="zh-CN" altLang="en-US" dirty="0" smtClean="0"/>
              <a:t>课程成绩单</a:t>
            </a:r>
            <a:endParaRPr lang="en-US" altLang="zh-CN" dirty="0" smtClean="0"/>
          </a:p>
          <a:p>
            <a:pPr marL="0" indent="0">
              <a:buNone/>
            </a:pPr>
            <a:endParaRPr lang="en-US" altLang="zh-CN" dirty="0" smtClean="0"/>
          </a:p>
          <a:p>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932893789"/>
              </p:ext>
            </p:extLst>
          </p:nvPr>
        </p:nvGraphicFramePr>
        <p:xfrm>
          <a:off x="1130255" y="2263662"/>
          <a:ext cx="5211445" cy="3562350"/>
        </p:xfrm>
        <a:graphic>
          <a:graphicData uri="http://schemas.openxmlformats.org/drawingml/2006/table">
            <a:tbl>
              <a:tblPr firstRow="1" firstCol="1" bandRow="1">
                <a:tableStyleId>{5C22544A-7EE6-4342-B048-85BDC9FD1C3A}</a:tableStyleId>
              </a:tblPr>
              <a:tblGrid>
                <a:gridCol w="2235200"/>
                <a:gridCol w="906145"/>
                <a:gridCol w="899795"/>
                <a:gridCol w="1170305"/>
              </a:tblGrid>
              <a:tr h="190500">
                <a:tc>
                  <a:txBody>
                    <a:bodyPr/>
                    <a:lstStyle/>
                    <a:p>
                      <a:pPr algn="l">
                        <a:lnSpc>
                          <a:spcPct val="125000"/>
                        </a:lnSpc>
                        <a:spcAft>
                          <a:spcPts val="0"/>
                        </a:spcAft>
                        <a:tabLst>
                          <a:tab pos="239395" algn="l"/>
                          <a:tab pos="266700" algn="l"/>
                        </a:tabLst>
                      </a:pPr>
                      <a:r>
                        <a:rPr lang="zh-CN" sz="1100" dirty="0">
                          <a:effectLst/>
                        </a:rPr>
                        <a:t>课程</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zh-CN" sz="1100">
                          <a:effectLst/>
                        </a:rPr>
                        <a:t>课程学分</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zh-CN" sz="1100">
                          <a:effectLst/>
                        </a:rPr>
                        <a:t>选修学期</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zh-CN" sz="1100">
                          <a:effectLst/>
                        </a:rPr>
                        <a:t>成绩</a:t>
                      </a:r>
                      <a:endParaRPr lang="zh-CN" sz="1200">
                        <a:effectLst/>
                        <a:latin typeface="Times New Roman" panose="02020603050405020304" pitchFamily="18" charset="0"/>
                        <a:ea typeface="宋体" panose="02010600030101010101" pitchFamily="2" charset="-122"/>
                      </a:endParaRPr>
                    </a:p>
                  </a:txBody>
                  <a:tcPr marL="68580" marR="68580" marT="0" marB="0" anchor="ctr"/>
                </a:tc>
              </a:tr>
              <a:tr h="190500">
                <a:tc>
                  <a:txBody>
                    <a:bodyPr/>
                    <a:lstStyle/>
                    <a:p>
                      <a:pPr algn="l">
                        <a:lnSpc>
                          <a:spcPct val="125000"/>
                        </a:lnSpc>
                        <a:spcAft>
                          <a:spcPts val="0"/>
                        </a:spcAft>
                        <a:tabLst>
                          <a:tab pos="239395" algn="l"/>
                          <a:tab pos="266700" algn="l"/>
                        </a:tabLst>
                      </a:pPr>
                      <a:r>
                        <a:rPr lang="zh-CN" sz="1100">
                          <a:effectLst/>
                        </a:rPr>
                        <a:t>传感器网络技术</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74</a:t>
                      </a:r>
                      <a:endParaRPr lang="zh-CN" sz="1200">
                        <a:effectLst/>
                        <a:latin typeface="Times New Roman" panose="02020603050405020304" pitchFamily="18" charset="0"/>
                        <a:ea typeface="宋体" panose="02010600030101010101" pitchFamily="2" charset="-122"/>
                      </a:endParaRPr>
                    </a:p>
                  </a:txBody>
                  <a:tcPr marL="68580" marR="68580" marT="0" marB="0" anchor="ctr"/>
                </a:tc>
              </a:tr>
              <a:tr h="190500">
                <a:tc>
                  <a:txBody>
                    <a:bodyPr/>
                    <a:lstStyle/>
                    <a:p>
                      <a:pPr algn="l">
                        <a:lnSpc>
                          <a:spcPct val="125000"/>
                        </a:lnSpc>
                        <a:spcAft>
                          <a:spcPts val="0"/>
                        </a:spcAft>
                        <a:tabLst>
                          <a:tab pos="239395" algn="l"/>
                          <a:tab pos="266700" algn="l"/>
                        </a:tabLst>
                      </a:pPr>
                      <a:r>
                        <a:rPr lang="zh-CN" sz="1100">
                          <a:effectLst/>
                        </a:rPr>
                        <a:t>高级操作系统</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3</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94</a:t>
                      </a:r>
                      <a:endParaRPr lang="zh-CN" sz="1200">
                        <a:effectLst/>
                        <a:latin typeface="Times New Roman" panose="02020603050405020304" pitchFamily="18" charset="0"/>
                        <a:ea typeface="宋体" panose="02010600030101010101" pitchFamily="2" charset="-122"/>
                      </a:endParaRPr>
                    </a:p>
                  </a:txBody>
                  <a:tcPr marL="68580" marR="68580" marT="0" marB="0" anchor="ctr"/>
                </a:tc>
              </a:tr>
              <a:tr h="190500">
                <a:tc>
                  <a:txBody>
                    <a:bodyPr/>
                    <a:lstStyle/>
                    <a:p>
                      <a:pPr algn="l">
                        <a:lnSpc>
                          <a:spcPct val="125000"/>
                        </a:lnSpc>
                        <a:spcAft>
                          <a:spcPts val="0"/>
                        </a:spcAft>
                        <a:tabLst>
                          <a:tab pos="239395" algn="l"/>
                          <a:tab pos="266700" algn="l"/>
                        </a:tabLst>
                      </a:pPr>
                      <a:r>
                        <a:rPr lang="zh-CN" sz="1100">
                          <a:effectLst/>
                        </a:rPr>
                        <a:t>算法设计与分析</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3</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1</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60</a:t>
                      </a:r>
                      <a:endParaRPr lang="zh-CN" sz="1200">
                        <a:effectLst/>
                        <a:latin typeface="Times New Roman" panose="02020603050405020304" pitchFamily="18" charset="0"/>
                        <a:ea typeface="宋体" panose="02010600030101010101" pitchFamily="2" charset="-122"/>
                      </a:endParaRPr>
                    </a:p>
                  </a:txBody>
                  <a:tcPr marL="68580" marR="68580" marT="0" marB="0" anchor="ctr"/>
                </a:tc>
              </a:tr>
              <a:tr h="190500">
                <a:tc>
                  <a:txBody>
                    <a:bodyPr/>
                    <a:lstStyle/>
                    <a:p>
                      <a:pPr algn="l">
                        <a:lnSpc>
                          <a:spcPct val="125000"/>
                        </a:lnSpc>
                        <a:spcAft>
                          <a:spcPts val="0"/>
                        </a:spcAft>
                        <a:tabLst>
                          <a:tab pos="239395" algn="l"/>
                          <a:tab pos="266700" algn="l"/>
                        </a:tabLst>
                      </a:pPr>
                      <a:r>
                        <a:rPr lang="zh-CN" sz="1100">
                          <a:effectLst/>
                        </a:rPr>
                        <a:t>高级计算机网络</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78</a:t>
                      </a:r>
                      <a:endParaRPr lang="zh-CN" sz="1200">
                        <a:effectLst/>
                        <a:latin typeface="Times New Roman" panose="02020603050405020304" pitchFamily="18" charset="0"/>
                        <a:ea typeface="宋体" panose="02010600030101010101" pitchFamily="2" charset="-122"/>
                      </a:endParaRPr>
                    </a:p>
                  </a:txBody>
                  <a:tcPr marL="68580" marR="68580" marT="0" marB="0" anchor="ctr"/>
                </a:tc>
              </a:tr>
              <a:tr h="190500">
                <a:tc>
                  <a:txBody>
                    <a:bodyPr/>
                    <a:lstStyle/>
                    <a:p>
                      <a:pPr algn="l">
                        <a:lnSpc>
                          <a:spcPct val="125000"/>
                        </a:lnSpc>
                        <a:spcAft>
                          <a:spcPts val="0"/>
                        </a:spcAft>
                        <a:tabLst>
                          <a:tab pos="239395" algn="l"/>
                          <a:tab pos="266700" algn="l"/>
                        </a:tabLst>
                      </a:pPr>
                      <a:r>
                        <a:rPr lang="zh-CN" sz="1100">
                          <a:effectLst/>
                        </a:rPr>
                        <a:t>人工智能</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77</a:t>
                      </a:r>
                      <a:endParaRPr lang="zh-CN" sz="1200">
                        <a:effectLst/>
                        <a:latin typeface="Times New Roman" panose="02020603050405020304" pitchFamily="18" charset="0"/>
                        <a:ea typeface="宋体" panose="02010600030101010101" pitchFamily="2" charset="-122"/>
                      </a:endParaRPr>
                    </a:p>
                  </a:txBody>
                  <a:tcPr marL="68580" marR="68580" marT="0" marB="0" anchor="ctr"/>
                </a:tc>
              </a:tr>
              <a:tr h="190500">
                <a:tc>
                  <a:txBody>
                    <a:bodyPr/>
                    <a:lstStyle/>
                    <a:p>
                      <a:pPr algn="l">
                        <a:lnSpc>
                          <a:spcPct val="125000"/>
                        </a:lnSpc>
                        <a:spcAft>
                          <a:spcPts val="0"/>
                        </a:spcAft>
                        <a:tabLst>
                          <a:tab pos="239395" algn="l"/>
                          <a:tab pos="266700" algn="l"/>
                        </a:tabLst>
                      </a:pPr>
                      <a:r>
                        <a:rPr lang="zh-CN" sz="1100">
                          <a:effectLst/>
                        </a:rPr>
                        <a:t>分布式数据库</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1</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72</a:t>
                      </a:r>
                      <a:endParaRPr lang="zh-CN" sz="1200">
                        <a:effectLst/>
                        <a:latin typeface="Times New Roman" panose="02020603050405020304" pitchFamily="18" charset="0"/>
                        <a:ea typeface="宋体" panose="02010600030101010101" pitchFamily="2" charset="-122"/>
                      </a:endParaRPr>
                    </a:p>
                  </a:txBody>
                  <a:tcPr marL="68580" marR="68580" marT="0" marB="0" anchor="ctr"/>
                </a:tc>
              </a:tr>
              <a:tr h="190500">
                <a:tc>
                  <a:txBody>
                    <a:bodyPr/>
                    <a:lstStyle/>
                    <a:p>
                      <a:pPr algn="l">
                        <a:lnSpc>
                          <a:spcPct val="125000"/>
                        </a:lnSpc>
                        <a:spcAft>
                          <a:spcPts val="0"/>
                        </a:spcAft>
                        <a:tabLst>
                          <a:tab pos="239395" algn="l"/>
                          <a:tab pos="266700" algn="l"/>
                        </a:tabLst>
                      </a:pPr>
                      <a:r>
                        <a:rPr lang="zh-CN" sz="1100">
                          <a:effectLst/>
                        </a:rPr>
                        <a:t>数据仓库技术</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P</a:t>
                      </a:r>
                      <a:endParaRPr lang="zh-CN" sz="1200">
                        <a:effectLst/>
                        <a:latin typeface="Times New Roman" panose="02020603050405020304" pitchFamily="18" charset="0"/>
                        <a:ea typeface="宋体" panose="02010600030101010101" pitchFamily="2" charset="-122"/>
                      </a:endParaRPr>
                    </a:p>
                  </a:txBody>
                  <a:tcPr marL="68580" marR="68580" marT="0" marB="0" anchor="ctr"/>
                </a:tc>
              </a:tr>
              <a:tr h="190500">
                <a:tc>
                  <a:txBody>
                    <a:bodyPr/>
                    <a:lstStyle/>
                    <a:p>
                      <a:pPr algn="l">
                        <a:lnSpc>
                          <a:spcPct val="125000"/>
                        </a:lnSpc>
                        <a:spcAft>
                          <a:spcPts val="0"/>
                        </a:spcAft>
                        <a:tabLst>
                          <a:tab pos="239395" algn="l"/>
                          <a:tab pos="266700" algn="l"/>
                        </a:tabLst>
                      </a:pPr>
                      <a:r>
                        <a:rPr lang="zh-CN" sz="1100">
                          <a:effectLst/>
                        </a:rPr>
                        <a:t>搜索引擎与文本挖掘</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1</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67</a:t>
                      </a:r>
                      <a:endParaRPr lang="zh-CN" sz="1200">
                        <a:effectLst/>
                        <a:latin typeface="Times New Roman" panose="02020603050405020304" pitchFamily="18" charset="0"/>
                        <a:ea typeface="宋体" panose="02010600030101010101" pitchFamily="2" charset="-122"/>
                      </a:endParaRPr>
                    </a:p>
                  </a:txBody>
                  <a:tcPr marL="68580" marR="68580" marT="0" marB="0" anchor="ctr"/>
                </a:tc>
              </a:tr>
              <a:tr h="190500">
                <a:tc>
                  <a:txBody>
                    <a:bodyPr/>
                    <a:lstStyle/>
                    <a:p>
                      <a:pPr algn="l">
                        <a:lnSpc>
                          <a:spcPct val="125000"/>
                        </a:lnSpc>
                        <a:spcAft>
                          <a:spcPts val="0"/>
                        </a:spcAft>
                        <a:tabLst>
                          <a:tab pos="239395" algn="l"/>
                          <a:tab pos="266700" algn="l"/>
                        </a:tabLst>
                      </a:pPr>
                      <a:r>
                        <a:rPr lang="zh-CN" sz="1100">
                          <a:effectLst/>
                        </a:rPr>
                        <a:t>分布式对象技术</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P</a:t>
                      </a:r>
                      <a:endParaRPr lang="zh-CN" sz="1200">
                        <a:effectLst/>
                        <a:latin typeface="Times New Roman" panose="02020603050405020304" pitchFamily="18" charset="0"/>
                        <a:ea typeface="宋体" panose="02010600030101010101" pitchFamily="2" charset="-122"/>
                      </a:endParaRPr>
                    </a:p>
                  </a:txBody>
                  <a:tcPr marL="68580" marR="68580" marT="0" marB="0" anchor="ctr"/>
                </a:tc>
              </a:tr>
              <a:tr h="190500">
                <a:tc>
                  <a:txBody>
                    <a:bodyPr/>
                    <a:lstStyle/>
                    <a:p>
                      <a:pPr algn="l">
                        <a:lnSpc>
                          <a:spcPct val="125000"/>
                        </a:lnSpc>
                        <a:spcAft>
                          <a:spcPts val="0"/>
                        </a:spcAft>
                        <a:tabLst>
                          <a:tab pos="239395" algn="l"/>
                          <a:tab pos="266700" algn="l"/>
                        </a:tabLst>
                      </a:pPr>
                      <a:r>
                        <a:rPr lang="zh-CN" sz="1100">
                          <a:effectLst/>
                        </a:rPr>
                        <a:t>中间件技术</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P</a:t>
                      </a:r>
                      <a:endParaRPr lang="zh-CN" sz="1200">
                        <a:effectLst/>
                        <a:latin typeface="Times New Roman" panose="02020603050405020304" pitchFamily="18" charset="0"/>
                        <a:ea typeface="宋体" panose="02010600030101010101" pitchFamily="2" charset="-122"/>
                      </a:endParaRPr>
                    </a:p>
                  </a:txBody>
                  <a:tcPr marL="68580" marR="68580" marT="0" marB="0" anchor="ctr"/>
                </a:tc>
              </a:tr>
              <a:tr h="190500">
                <a:tc>
                  <a:txBody>
                    <a:bodyPr/>
                    <a:lstStyle/>
                    <a:p>
                      <a:pPr algn="l">
                        <a:lnSpc>
                          <a:spcPct val="125000"/>
                        </a:lnSpc>
                        <a:spcAft>
                          <a:spcPts val="0"/>
                        </a:spcAft>
                        <a:tabLst>
                          <a:tab pos="239395" algn="l"/>
                          <a:tab pos="266700" algn="l"/>
                        </a:tabLst>
                      </a:pPr>
                      <a:r>
                        <a:rPr lang="zh-CN" sz="1100">
                          <a:effectLst/>
                        </a:rPr>
                        <a:t>论文写作与学术规范</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1</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1</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94</a:t>
                      </a:r>
                      <a:endParaRPr lang="zh-CN" sz="1200">
                        <a:effectLst/>
                        <a:latin typeface="Times New Roman" panose="02020603050405020304" pitchFamily="18" charset="0"/>
                        <a:ea typeface="宋体" panose="02010600030101010101" pitchFamily="2" charset="-122"/>
                      </a:endParaRPr>
                    </a:p>
                  </a:txBody>
                  <a:tcPr marL="68580" marR="68580" marT="0" marB="0" anchor="ctr"/>
                </a:tc>
              </a:tr>
              <a:tr h="190500">
                <a:tc>
                  <a:txBody>
                    <a:bodyPr/>
                    <a:lstStyle/>
                    <a:p>
                      <a:pPr algn="l">
                        <a:lnSpc>
                          <a:spcPct val="125000"/>
                        </a:lnSpc>
                        <a:spcAft>
                          <a:spcPts val="0"/>
                        </a:spcAft>
                        <a:tabLst>
                          <a:tab pos="239395" algn="l"/>
                          <a:tab pos="266700" algn="l"/>
                        </a:tabLst>
                      </a:pPr>
                      <a:r>
                        <a:rPr lang="zh-CN" sz="1100">
                          <a:effectLst/>
                        </a:rPr>
                        <a:t>中国特色社会主义理论与实践研究</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66</a:t>
                      </a:r>
                      <a:endParaRPr lang="zh-CN" sz="1200">
                        <a:effectLst/>
                        <a:latin typeface="Times New Roman" panose="02020603050405020304" pitchFamily="18" charset="0"/>
                        <a:ea typeface="宋体" panose="02010600030101010101" pitchFamily="2" charset="-122"/>
                      </a:endParaRPr>
                    </a:p>
                  </a:txBody>
                  <a:tcPr marL="68580" marR="68580" marT="0" marB="0" anchor="ctr"/>
                </a:tc>
              </a:tr>
              <a:tr h="190500">
                <a:tc>
                  <a:txBody>
                    <a:bodyPr/>
                    <a:lstStyle/>
                    <a:p>
                      <a:pPr algn="l">
                        <a:lnSpc>
                          <a:spcPct val="125000"/>
                        </a:lnSpc>
                        <a:spcAft>
                          <a:spcPts val="0"/>
                        </a:spcAft>
                        <a:tabLst>
                          <a:tab pos="239395" algn="l"/>
                          <a:tab pos="266700" algn="l"/>
                        </a:tabLst>
                      </a:pPr>
                      <a:r>
                        <a:rPr lang="zh-CN" sz="1100">
                          <a:effectLst/>
                        </a:rPr>
                        <a:t>马克思主义与社会科学方法论</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1</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P</a:t>
                      </a:r>
                      <a:endParaRPr lang="zh-CN" sz="1200">
                        <a:effectLst/>
                        <a:latin typeface="Times New Roman" panose="02020603050405020304" pitchFamily="18" charset="0"/>
                        <a:ea typeface="宋体" panose="02010600030101010101" pitchFamily="2" charset="-122"/>
                      </a:endParaRPr>
                    </a:p>
                  </a:txBody>
                  <a:tcPr marL="68580" marR="68580" marT="0" marB="0" anchor="ctr"/>
                </a:tc>
              </a:tr>
              <a:tr h="190500">
                <a:tc>
                  <a:txBody>
                    <a:bodyPr/>
                    <a:lstStyle/>
                    <a:p>
                      <a:pPr algn="l">
                        <a:lnSpc>
                          <a:spcPct val="125000"/>
                        </a:lnSpc>
                        <a:spcAft>
                          <a:spcPts val="0"/>
                        </a:spcAft>
                        <a:tabLst>
                          <a:tab pos="239395" algn="l"/>
                          <a:tab pos="266700" algn="l"/>
                        </a:tabLst>
                      </a:pPr>
                      <a:r>
                        <a:rPr lang="zh-CN" sz="1100">
                          <a:effectLst/>
                        </a:rPr>
                        <a:t>口语交流</a:t>
                      </a:r>
                      <a:r>
                        <a:rPr lang="en-US" sz="1100" dirty="0">
                          <a:effectLst/>
                        </a:rPr>
                        <a:t> I </a:t>
                      </a:r>
                      <a:r>
                        <a:rPr lang="zh-CN" sz="1100">
                          <a:effectLst/>
                        </a:rPr>
                        <a:t>（基础口语表达）</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1</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1</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78</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r>
              <a:tr h="190500">
                <a:tc>
                  <a:txBody>
                    <a:bodyPr/>
                    <a:lstStyle/>
                    <a:p>
                      <a:pPr algn="l">
                        <a:lnSpc>
                          <a:spcPct val="125000"/>
                        </a:lnSpc>
                        <a:spcAft>
                          <a:spcPts val="0"/>
                        </a:spcAft>
                        <a:tabLst>
                          <a:tab pos="239395" algn="l"/>
                          <a:tab pos="266700" algn="l"/>
                        </a:tabLst>
                      </a:pPr>
                      <a:r>
                        <a:rPr lang="zh-CN" sz="1100">
                          <a:effectLst/>
                        </a:rPr>
                        <a:t>阅读与写作</a:t>
                      </a:r>
                      <a:r>
                        <a:rPr lang="en-US" sz="1100" dirty="0">
                          <a:effectLst/>
                        </a:rPr>
                        <a:t> I </a:t>
                      </a:r>
                      <a:r>
                        <a:rPr lang="zh-CN" sz="1100">
                          <a:effectLst/>
                        </a:rPr>
                        <a:t>（基础读写技能）</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2</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86</a:t>
                      </a:r>
                      <a:endParaRPr lang="zh-CN" sz="1200">
                        <a:effectLst/>
                        <a:latin typeface="Times New Roman" panose="02020603050405020304" pitchFamily="18" charset="0"/>
                        <a:ea typeface="宋体" panose="02010600030101010101" pitchFamily="2" charset="-122"/>
                      </a:endParaRPr>
                    </a:p>
                  </a:txBody>
                  <a:tcPr marL="68580" marR="68580" marT="0" marB="0" anchor="ctr"/>
                </a:tc>
              </a:tr>
              <a:tr h="190500">
                <a:tc>
                  <a:txBody>
                    <a:bodyPr/>
                    <a:lstStyle/>
                    <a:p>
                      <a:pPr algn="l">
                        <a:lnSpc>
                          <a:spcPct val="125000"/>
                        </a:lnSpc>
                        <a:spcAft>
                          <a:spcPts val="0"/>
                        </a:spcAft>
                        <a:tabLst>
                          <a:tab pos="239395" algn="l"/>
                          <a:tab pos="266700" algn="l"/>
                        </a:tabLst>
                      </a:pPr>
                      <a:r>
                        <a:rPr lang="zh-CN" sz="1100">
                          <a:effectLst/>
                        </a:rPr>
                        <a:t>矩阵与数值分析</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3</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1</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25000"/>
                        </a:lnSpc>
                        <a:spcAft>
                          <a:spcPts val="0"/>
                        </a:spcAft>
                        <a:tabLst>
                          <a:tab pos="239395" algn="l"/>
                          <a:tab pos="266700" algn="l"/>
                        </a:tabLst>
                      </a:pPr>
                      <a:r>
                        <a:rPr lang="en-US" sz="1100" dirty="0">
                          <a:effectLst/>
                        </a:rPr>
                        <a:t>84</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2590519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学习及学术活动情况</a:t>
            </a:r>
            <a:endParaRPr lang="zh-CN" altLang="en-US" dirty="0"/>
          </a:p>
        </p:txBody>
      </p:sp>
      <p:sp>
        <p:nvSpPr>
          <p:cNvPr id="3" name="内容占位符 2"/>
          <p:cNvSpPr>
            <a:spLocks noGrp="1"/>
          </p:cNvSpPr>
          <p:nvPr>
            <p:ph idx="1"/>
          </p:nvPr>
        </p:nvSpPr>
        <p:spPr/>
        <p:txBody>
          <a:bodyPr/>
          <a:lstStyle/>
          <a:p>
            <a:r>
              <a:rPr lang="zh-CN" altLang="en-US" sz="2400" dirty="0" smtClean="0"/>
              <a:t>参加学术活动情况</a:t>
            </a:r>
            <a:endParaRPr lang="en-US" altLang="zh-CN" sz="2400" dirty="0" smtClean="0"/>
          </a:p>
          <a:p>
            <a:pPr lvl="1"/>
            <a:r>
              <a:rPr lang="en-US" altLang="zh-CN" sz="2000" dirty="0" smtClean="0"/>
              <a:t>2015</a:t>
            </a:r>
            <a:r>
              <a:rPr lang="zh-CN" altLang="en-US" sz="2000" dirty="0" smtClean="0"/>
              <a:t>年</a:t>
            </a:r>
            <a:r>
              <a:rPr lang="en-US" altLang="zh-CN" sz="2000" dirty="0" smtClean="0"/>
              <a:t>7</a:t>
            </a:r>
            <a:r>
              <a:rPr lang="zh-CN" altLang="en-US" sz="2000" dirty="0" smtClean="0"/>
              <a:t>月</a:t>
            </a:r>
            <a:r>
              <a:rPr lang="en-US" altLang="zh-CN" sz="2000" dirty="0" smtClean="0"/>
              <a:t>18</a:t>
            </a:r>
            <a:r>
              <a:rPr lang="zh-CN" altLang="en-US" sz="2000" dirty="0" smtClean="0"/>
              <a:t>日，本人参加了由大连理工大学主办的</a:t>
            </a:r>
            <a:r>
              <a:rPr lang="en-US" altLang="zh-CN" sz="2000" dirty="0" smtClean="0"/>
              <a:t>2015</a:t>
            </a:r>
            <a:r>
              <a:rPr lang="zh-CN" altLang="en-US" sz="2000" dirty="0" smtClean="0"/>
              <a:t>年大数据分析与应用研讨会（</a:t>
            </a:r>
            <a:r>
              <a:rPr lang="en-US" altLang="zh-CN" sz="2000" dirty="0" smtClean="0"/>
              <a:t>The 2015 International Workshop on Big Data Analytics and Applications</a:t>
            </a:r>
            <a:r>
              <a:rPr lang="zh-CN" altLang="en-US" sz="2000" dirty="0" smtClean="0"/>
              <a:t>）。研讨会邀请了包括来自美国伊利诺大学芝加哥分校、美国罗格斯</a:t>
            </a:r>
            <a:r>
              <a:rPr lang="en-US" altLang="zh-CN" sz="2000" dirty="0" smtClean="0"/>
              <a:t>-</a:t>
            </a:r>
            <a:r>
              <a:rPr lang="zh-CN" altLang="en-US" sz="2000" dirty="0" smtClean="0"/>
              <a:t>新泽西州立大学、美国纽约市立大学、中国科学技术大学的</a:t>
            </a:r>
            <a:r>
              <a:rPr lang="en-US" altLang="zh-CN" sz="2000" dirty="0" smtClean="0"/>
              <a:t>4</a:t>
            </a:r>
            <a:r>
              <a:rPr lang="zh-CN" altLang="en-US" sz="2000" dirty="0" smtClean="0"/>
              <a:t>位海内外数据挖掘领域专家出席，吸引了来自大连各高校的</a:t>
            </a:r>
            <a:r>
              <a:rPr lang="en-US" altLang="zh-CN" sz="2000" dirty="0" smtClean="0"/>
              <a:t>140</a:t>
            </a:r>
            <a:r>
              <a:rPr lang="zh-CN" altLang="en-US" sz="2000" dirty="0" smtClean="0"/>
              <a:t>多名师生参与。本人认真听取了各位老师的报告，使自己对大数据时代各方面的发展有了较为深入的了解，对于机器学习的相关概念和研究方法有了深刻的认识。</a:t>
            </a:r>
            <a:endParaRPr lang="en-US" altLang="zh-CN" sz="2000" dirty="0"/>
          </a:p>
          <a:p>
            <a:r>
              <a:rPr lang="zh-CN" altLang="en-US" sz="2400" dirty="0" smtClean="0"/>
              <a:t>参加比赛情况</a:t>
            </a:r>
            <a:endParaRPr lang="en-US" altLang="zh-CN" sz="2400" dirty="0" smtClean="0"/>
          </a:p>
          <a:p>
            <a:pPr lvl="1"/>
            <a:r>
              <a:rPr lang="zh-CN" altLang="zh-CN" sz="2000" dirty="0"/>
              <a:t>本人在</a:t>
            </a:r>
            <a:r>
              <a:rPr lang="en-US" altLang="zh-CN" sz="2000" dirty="0"/>
              <a:t>2014</a:t>
            </a:r>
            <a:r>
              <a:rPr lang="zh-CN" altLang="zh-CN" sz="2000" dirty="0"/>
              <a:t>年</a:t>
            </a:r>
            <a:r>
              <a:rPr lang="en-US" altLang="zh-CN" sz="2000" dirty="0"/>
              <a:t>10</a:t>
            </a:r>
            <a:r>
              <a:rPr lang="zh-CN" altLang="zh-CN" sz="2000" dirty="0"/>
              <a:t>月</a:t>
            </a:r>
            <a:r>
              <a:rPr lang="en-US" altLang="zh-CN" sz="2000" dirty="0"/>
              <a:t>11~12</a:t>
            </a:r>
            <a:r>
              <a:rPr lang="zh-CN" altLang="zh-CN" sz="2000" dirty="0"/>
              <a:t>号参加了</a:t>
            </a:r>
            <a:r>
              <a:rPr lang="en-US" altLang="zh-CN" sz="2000" dirty="0"/>
              <a:t>ACM/ICPC</a:t>
            </a:r>
            <a:r>
              <a:rPr lang="zh-CN" altLang="zh-CN" sz="2000" dirty="0"/>
              <a:t>亚洲区域赛牡丹江站比赛，并在</a:t>
            </a:r>
            <a:r>
              <a:rPr lang="en-US" altLang="zh-CN" sz="2000" dirty="0"/>
              <a:t>2014</a:t>
            </a:r>
            <a:r>
              <a:rPr lang="zh-CN" altLang="zh-CN" sz="2000" dirty="0"/>
              <a:t>年</a:t>
            </a:r>
            <a:r>
              <a:rPr lang="en-US" altLang="zh-CN" sz="2000" dirty="0"/>
              <a:t>10</a:t>
            </a:r>
            <a:r>
              <a:rPr lang="zh-CN" altLang="zh-CN" sz="2000" dirty="0"/>
              <a:t>月</a:t>
            </a:r>
            <a:r>
              <a:rPr lang="en-US" altLang="zh-CN" sz="2000" dirty="0"/>
              <a:t>18~19</a:t>
            </a:r>
            <a:r>
              <a:rPr lang="zh-CN" altLang="zh-CN" sz="2000" dirty="0"/>
              <a:t>号参加了</a:t>
            </a:r>
            <a:r>
              <a:rPr lang="en-US" altLang="zh-CN" sz="2000" dirty="0"/>
              <a:t>ACM/ICPC</a:t>
            </a:r>
            <a:r>
              <a:rPr lang="zh-CN" altLang="zh-CN" sz="2000" dirty="0"/>
              <a:t>亚洲区域赛鞍山站的</a:t>
            </a:r>
            <a:r>
              <a:rPr lang="zh-CN" altLang="zh-CN" sz="2000" dirty="0" smtClean="0"/>
              <a:t>比赛</a:t>
            </a:r>
            <a:r>
              <a:rPr lang="zh-CN" altLang="en-US" sz="2000" dirty="0" smtClean="0"/>
              <a:t>，受到很大的收获</a:t>
            </a:r>
            <a:endParaRPr lang="en-US" altLang="zh-CN" sz="2000" dirty="0"/>
          </a:p>
        </p:txBody>
      </p:sp>
    </p:spTree>
    <p:extLst>
      <p:ext uri="{BB962C8B-B14F-4D97-AF65-F5344CB8AC3E}">
        <p14:creationId xmlns:p14="http://schemas.microsoft.com/office/powerpoint/2010/main" val="3380805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研究背景、目的和意义</a:t>
            </a:r>
            <a:endParaRPr lang="zh-CN" altLang="en-US" dirty="0"/>
          </a:p>
        </p:txBody>
      </p:sp>
      <p:sp>
        <p:nvSpPr>
          <p:cNvPr id="3" name="内容占位符 2"/>
          <p:cNvSpPr>
            <a:spLocks noGrp="1"/>
          </p:cNvSpPr>
          <p:nvPr>
            <p:ph idx="1"/>
          </p:nvPr>
        </p:nvSpPr>
        <p:spPr/>
        <p:txBody>
          <a:bodyPr/>
          <a:lstStyle/>
          <a:p>
            <a:r>
              <a:rPr lang="zh-CN" altLang="zh-CN" dirty="0"/>
              <a:t>近年来，随着高校不断的扩招，在校师生人数不断增加，各级高校都迫切需要提高工作质量和工作效率</a:t>
            </a:r>
            <a:r>
              <a:rPr lang="zh-CN" altLang="zh-CN" dirty="0" smtClean="0"/>
              <a:t>。</a:t>
            </a:r>
            <a:endParaRPr lang="en-US" altLang="zh-CN" dirty="0" smtClean="0"/>
          </a:p>
          <a:p>
            <a:r>
              <a:rPr lang="zh-CN" altLang="zh-CN" dirty="0"/>
              <a:t>多媒体维护中心管理的多媒体教室的数量逐年增加，教室设备也在逐年改进，随之而来的是参与工作的勤工助学学生数量增加，而且学生结构发生较大变化，因此</a:t>
            </a:r>
            <a:r>
              <a:rPr lang="zh-CN" altLang="zh-CN" dirty="0" smtClean="0"/>
              <a:t>，一</a:t>
            </a:r>
            <a:r>
              <a:rPr lang="zh-CN" altLang="zh-CN" dirty="0"/>
              <a:t>个通用高效的信息管理系统成为必要的选择。</a:t>
            </a:r>
            <a:endParaRPr lang="zh-CN" altLang="en-US" dirty="0"/>
          </a:p>
        </p:txBody>
      </p:sp>
    </p:spTree>
    <p:extLst>
      <p:ext uri="{BB962C8B-B14F-4D97-AF65-F5344CB8AC3E}">
        <p14:creationId xmlns:p14="http://schemas.microsoft.com/office/powerpoint/2010/main" val="907954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国内外研究现状及发展动态分析</a:t>
            </a:r>
            <a:endParaRPr lang="zh-CN" altLang="en-US" dirty="0"/>
          </a:p>
        </p:txBody>
      </p:sp>
      <p:sp>
        <p:nvSpPr>
          <p:cNvPr id="3" name="内容占位符 2"/>
          <p:cNvSpPr>
            <a:spLocks noGrp="1"/>
          </p:cNvSpPr>
          <p:nvPr>
            <p:ph idx="1"/>
          </p:nvPr>
        </p:nvSpPr>
        <p:spPr/>
        <p:txBody>
          <a:bodyPr>
            <a:normAutofit/>
          </a:bodyPr>
          <a:lstStyle/>
          <a:p>
            <a:r>
              <a:rPr lang="zh-CN" altLang="zh-CN" sz="2400" dirty="0"/>
              <a:t>国外进行教室管理信息化的研究比较早，二十一世纪初就已经发现人工管理多媒体教室故障率高，管理效率较低。并开始在宾夕法尼亚大学的校园网系统中增加了以教学中央控制管理中心为中枢，以数字化网络、多媒体教学环境、网络教学资源建设、在线和异步教学服务为支撑的，并具有教学过程和教室设备安全监控功能的教室管理系统，从而降低多媒体教室管理的劳动强度，减少教师操作多媒体设备的难度，提高多媒体教室的使用效率</a:t>
            </a:r>
            <a:r>
              <a:rPr lang="zh-CN" altLang="zh-CN" sz="2400" dirty="0" smtClean="0"/>
              <a:t>。</a:t>
            </a:r>
            <a:endParaRPr lang="en-US" altLang="zh-CN" sz="2400" dirty="0" smtClean="0"/>
          </a:p>
          <a:p>
            <a:r>
              <a:rPr lang="zh-CN" altLang="en-US" sz="2400" dirty="0" smtClean="0"/>
              <a:t>国内，</a:t>
            </a:r>
            <a:r>
              <a:rPr lang="zh-CN" altLang="zh-CN" sz="2400" dirty="0" smtClean="0"/>
              <a:t>近年来</a:t>
            </a:r>
            <a:r>
              <a:rPr lang="zh-CN" altLang="zh-CN" sz="2400" dirty="0"/>
              <a:t>，多媒体教学以其生动、灵活的教学方式和丰富的教学内容深受广大师生的欢迎，在高等学校里尤其突出，多媒体教学的内容也逐渐渗透到英语，中文，数学这些传统黑板教学课程。伴随多媒体教学课程增多而出现的问题就是对多媒体</a:t>
            </a:r>
            <a:r>
              <a:rPr lang="zh-CN" altLang="zh-CN" sz="2400"/>
              <a:t>教室</a:t>
            </a:r>
            <a:r>
              <a:rPr lang="zh-CN" altLang="zh-CN" sz="2400" smtClean="0"/>
              <a:t>的</a:t>
            </a:r>
            <a:r>
              <a:rPr lang="zh-CN" altLang="en-US" sz="2400" smtClean="0"/>
              <a:t>管理</a:t>
            </a:r>
            <a:r>
              <a:rPr lang="zh-CN" altLang="zh-CN" sz="2400" smtClean="0"/>
              <a:t>需求</a:t>
            </a:r>
            <a:r>
              <a:rPr lang="zh-CN" altLang="zh-CN" sz="2400" dirty="0"/>
              <a:t>大量增加。</a:t>
            </a:r>
            <a:endParaRPr lang="zh-CN" altLang="en-US" sz="2400" dirty="0"/>
          </a:p>
        </p:txBody>
      </p:sp>
    </p:spTree>
    <p:extLst>
      <p:ext uri="{BB962C8B-B14F-4D97-AF65-F5344CB8AC3E}">
        <p14:creationId xmlns:p14="http://schemas.microsoft.com/office/powerpoint/2010/main" val="3628362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06326"/>
          </a:xfrm>
        </p:spPr>
        <p:txBody>
          <a:bodyPr>
            <a:normAutofit/>
          </a:bodyPr>
          <a:lstStyle/>
          <a:p>
            <a:r>
              <a:rPr lang="zh-CN" altLang="zh-CN" sz="4000" dirty="0"/>
              <a:t>主要研究内容、研究目标、拟解决的关键问题</a:t>
            </a:r>
            <a:endParaRPr lang="zh-CN" altLang="en-US" sz="4000" dirty="0"/>
          </a:p>
        </p:txBody>
      </p:sp>
      <p:sp>
        <p:nvSpPr>
          <p:cNvPr id="3" name="内容占位符 2"/>
          <p:cNvSpPr>
            <a:spLocks noGrp="1"/>
          </p:cNvSpPr>
          <p:nvPr>
            <p:ph idx="1"/>
          </p:nvPr>
        </p:nvSpPr>
        <p:spPr>
          <a:xfrm>
            <a:off x="838200" y="1271452"/>
            <a:ext cx="10515600" cy="4905511"/>
          </a:xfrm>
        </p:spPr>
        <p:txBody>
          <a:bodyPr>
            <a:normAutofit/>
          </a:bodyPr>
          <a:lstStyle/>
          <a:p>
            <a:r>
              <a:rPr lang="zh-CN" altLang="zh-CN" sz="2600" dirty="0" smtClean="0"/>
              <a:t>人员</a:t>
            </a:r>
            <a:r>
              <a:rPr lang="zh-CN" altLang="zh-CN" sz="2600" dirty="0"/>
              <a:t>管理</a:t>
            </a:r>
            <a:r>
              <a:rPr lang="zh-CN" altLang="zh-CN" sz="2600" dirty="0" smtClean="0"/>
              <a:t>模块</a:t>
            </a:r>
            <a:endParaRPr lang="en-US" altLang="zh-CN" sz="2600" dirty="0" smtClean="0"/>
          </a:p>
          <a:p>
            <a:pPr lvl="1"/>
            <a:endParaRPr lang="en-US" altLang="zh-CN" sz="2200" dirty="0" smtClean="0"/>
          </a:p>
          <a:p>
            <a:pPr lvl="1"/>
            <a:endParaRPr lang="en-US" altLang="zh-CN" sz="2200" dirty="0" smtClean="0"/>
          </a:p>
          <a:p>
            <a:pPr lvl="1"/>
            <a:endParaRPr lang="en-US" altLang="zh-CN" sz="2200" dirty="0"/>
          </a:p>
          <a:p>
            <a:pPr lvl="1"/>
            <a:endParaRPr lang="en-US" altLang="zh-CN" sz="2200" dirty="0" smtClean="0"/>
          </a:p>
          <a:p>
            <a:pPr lvl="1"/>
            <a:endParaRPr lang="en-US" altLang="zh-CN" sz="2200" dirty="0"/>
          </a:p>
          <a:p>
            <a:pPr lvl="1"/>
            <a:endParaRPr lang="en-US" altLang="zh-CN" sz="2200" dirty="0" smtClean="0"/>
          </a:p>
          <a:p>
            <a:pPr lvl="1"/>
            <a:endParaRPr lang="en-US" altLang="zh-CN" sz="2200" dirty="0"/>
          </a:p>
          <a:p>
            <a:pPr lvl="1"/>
            <a:endParaRPr lang="en-US" altLang="zh-CN" sz="2200" dirty="0" smtClean="0"/>
          </a:p>
          <a:p>
            <a:pPr lvl="1"/>
            <a:endParaRPr lang="en-US" altLang="zh-CN" sz="2200" dirty="0" smtClean="0"/>
          </a:p>
          <a:p>
            <a:pPr lvl="1"/>
            <a:r>
              <a:rPr lang="zh-CN" altLang="en-US" sz="2200" dirty="0" smtClean="0"/>
              <a:t>这一模块主要包括在职学生管理，和管理员账号生成</a:t>
            </a:r>
            <a:endParaRPr lang="en-US" altLang="zh-CN" sz="2200" dirty="0" smtClean="0"/>
          </a:p>
          <a:p>
            <a:pPr lvl="1"/>
            <a:r>
              <a:rPr lang="zh-CN" altLang="en-US" sz="2200" dirty="0"/>
              <a:t>其中在职学生</a:t>
            </a:r>
            <a:r>
              <a:rPr lang="zh-CN" altLang="en-US" sz="2200" dirty="0" smtClean="0"/>
              <a:t>管理模块又包括了学生信息管理，值班管理，规章制度管理，技术培训四个方面</a:t>
            </a:r>
            <a:endParaRPr lang="zh-CN" altLang="en-US" sz="2200" dirty="0"/>
          </a:p>
        </p:txBody>
      </p:sp>
      <p:pic>
        <p:nvPicPr>
          <p:cNvPr id="4" name="图片 3"/>
          <p:cNvPicPr>
            <a:picLocks noChangeAspect="1"/>
          </p:cNvPicPr>
          <p:nvPr/>
        </p:nvPicPr>
        <p:blipFill>
          <a:blip r:embed="rId2"/>
          <a:stretch>
            <a:fillRect/>
          </a:stretch>
        </p:blipFill>
        <p:spPr>
          <a:xfrm>
            <a:off x="696685" y="1811381"/>
            <a:ext cx="5251269" cy="3143795"/>
          </a:xfrm>
          <a:prstGeom prst="rect">
            <a:avLst/>
          </a:prstGeom>
        </p:spPr>
      </p:pic>
      <p:pic>
        <p:nvPicPr>
          <p:cNvPr id="5" name="图片 4"/>
          <p:cNvPicPr>
            <a:picLocks noChangeAspect="1"/>
          </p:cNvPicPr>
          <p:nvPr/>
        </p:nvPicPr>
        <p:blipFill>
          <a:blip r:embed="rId3"/>
          <a:stretch>
            <a:fillRect/>
          </a:stretch>
        </p:blipFill>
        <p:spPr>
          <a:xfrm>
            <a:off x="5947954" y="1811382"/>
            <a:ext cx="5730240" cy="3143794"/>
          </a:xfrm>
          <a:prstGeom prst="rect">
            <a:avLst/>
          </a:prstGeom>
        </p:spPr>
      </p:pic>
    </p:spTree>
    <p:extLst>
      <p:ext uri="{BB962C8B-B14F-4D97-AF65-F5344CB8AC3E}">
        <p14:creationId xmlns:p14="http://schemas.microsoft.com/office/powerpoint/2010/main" val="2614155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4000" dirty="0"/>
              <a:t>主要研究内容、研究目标、拟解决的关键问题</a:t>
            </a:r>
            <a:endParaRPr lang="zh-CN" altLang="en-US" sz="4000" dirty="0"/>
          </a:p>
        </p:txBody>
      </p:sp>
      <p:sp>
        <p:nvSpPr>
          <p:cNvPr id="3" name="内容占位符 2"/>
          <p:cNvSpPr>
            <a:spLocks noGrp="1"/>
          </p:cNvSpPr>
          <p:nvPr>
            <p:ph idx="1"/>
          </p:nvPr>
        </p:nvSpPr>
        <p:spPr/>
        <p:txBody>
          <a:bodyPr>
            <a:normAutofit/>
          </a:bodyPr>
          <a:lstStyle/>
          <a:p>
            <a:r>
              <a:rPr lang="zh-CN" altLang="zh-CN" dirty="0"/>
              <a:t>设备管理</a:t>
            </a:r>
            <a:r>
              <a:rPr lang="zh-CN" altLang="zh-CN" dirty="0" smtClean="0"/>
              <a:t>模块</a:t>
            </a:r>
            <a:endParaRPr lang="en-US" altLang="zh-CN" dirty="0" smtClean="0"/>
          </a:p>
          <a:p>
            <a:pPr lvl="1"/>
            <a:endParaRPr lang="en-US" altLang="zh-CN" dirty="0" smtClean="0"/>
          </a:p>
          <a:p>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838200" y="2267281"/>
            <a:ext cx="5738949" cy="2949153"/>
          </a:xfrm>
          <a:prstGeom prst="rect">
            <a:avLst/>
          </a:prstGeom>
        </p:spPr>
      </p:pic>
      <p:pic>
        <p:nvPicPr>
          <p:cNvPr id="5" name="图片 4"/>
          <p:cNvPicPr>
            <a:picLocks noChangeAspect="1"/>
          </p:cNvPicPr>
          <p:nvPr/>
        </p:nvPicPr>
        <p:blipFill>
          <a:blip r:embed="rId3"/>
          <a:stretch>
            <a:fillRect/>
          </a:stretch>
        </p:blipFill>
        <p:spPr>
          <a:xfrm>
            <a:off x="1227908" y="3607428"/>
            <a:ext cx="3814355" cy="3151947"/>
          </a:xfrm>
          <a:prstGeom prst="rect">
            <a:avLst/>
          </a:prstGeom>
        </p:spPr>
      </p:pic>
      <p:pic>
        <p:nvPicPr>
          <p:cNvPr id="8" name="图片 7"/>
          <p:cNvPicPr>
            <a:picLocks noChangeAspect="1"/>
          </p:cNvPicPr>
          <p:nvPr/>
        </p:nvPicPr>
        <p:blipFill>
          <a:blip r:embed="rId4"/>
          <a:stretch>
            <a:fillRect/>
          </a:stretch>
        </p:blipFill>
        <p:spPr>
          <a:xfrm>
            <a:off x="6577149" y="2143832"/>
            <a:ext cx="4739201" cy="4615543"/>
          </a:xfrm>
          <a:prstGeom prst="rect">
            <a:avLst/>
          </a:prstGeom>
        </p:spPr>
      </p:pic>
    </p:spTree>
    <p:extLst>
      <p:ext uri="{BB962C8B-B14F-4D97-AF65-F5344CB8AC3E}">
        <p14:creationId xmlns:p14="http://schemas.microsoft.com/office/powerpoint/2010/main" val="639854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79463"/>
          </a:xfrm>
        </p:spPr>
        <p:txBody>
          <a:bodyPr>
            <a:normAutofit/>
          </a:bodyPr>
          <a:lstStyle/>
          <a:p>
            <a:r>
              <a:rPr lang="zh-CN" altLang="zh-CN" sz="4000" dirty="0"/>
              <a:t>主要研究内容、研究目标、拟解决的关键问题</a:t>
            </a:r>
            <a:endParaRPr lang="zh-CN" altLang="en-US" sz="4000" dirty="0"/>
          </a:p>
        </p:txBody>
      </p:sp>
      <p:sp>
        <p:nvSpPr>
          <p:cNvPr id="3" name="内容占位符 2"/>
          <p:cNvSpPr>
            <a:spLocks noGrp="1"/>
          </p:cNvSpPr>
          <p:nvPr>
            <p:ph idx="1"/>
          </p:nvPr>
        </p:nvSpPr>
        <p:spPr>
          <a:xfrm>
            <a:off x="838200" y="1297577"/>
            <a:ext cx="10515600" cy="4879386"/>
          </a:xfrm>
        </p:spPr>
        <p:txBody>
          <a:bodyPr>
            <a:normAutofit/>
          </a:bodyPr>
          <a:lstStyle/>
          <a:p>
            <a:r>
              <a:rPr lang="zh-CN" altLang="zh-CN" dirty="0"/>
              <a:t>教室管理</a:t>
            </a:r>
            <a:r>
              <a:rPr lang="zh-CN" altLang="zh-CN" dirty="0" smtClean="0"/>
              <a:t>模块</a:t>
            </a:r>
            <a:endParaRPr lang="en-US" altLang="zh-CN" dirty="0" smtClean="0"/>
          </a:p>
          <a:p>
            <a:pPr lvl="1"/>
            <a:r>
              <a:rPr lang="zh-CN" altLang="en-US" dirty="0" smtClean="0"/>
              <a:t>教室管理按照教学楼管理，教室管理，教室信息管理，呈现目录式管理结构。</a:t>
            </a:r>
            <a:endParaRPr lang="en-US" altLang="zh-CN" dirty="0" smtClean="0"/>
          </a:p>
          <a:p>
            <a:endParaRPr lang="en-US" altLang="zh-CN" dirty="0" smtClean="0"/>
          </a:p>
          <a:p>
            <a:pPr lvl="1"/>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690155" y="2471756"/>
            <a:ext cx="5257800" cy="3641661"/>
          </a:xfrm>
          <a:prstGeom prst="rect">
            <a:avLst/>
          </a:prstGeom>
        </p:spPr>
      </p:pic>
      <p:pic>
        <p:nvPicPr>
          <p:cNvPr id="5" name="图片 4"/>
          <p:cNvPicPr>
            <a:picLocks noChangeAspect="1"/>
          </p:cNvPicPr>
          <p:nvPr/>
        </p:nvPicPr>
        <p:blipFill>
          <a:blip r:embed="rId3"/>
          <a:stretch>
            <a:fillRect/>
          </a:stretch>
        </p:blipFill>
        <p:spPr>
          <a:xfrm>
            <a:off x="5947955" y="2471756"/>
            <a:ext cx="5669279" cy="3641661"/>
          </a:xfrm>
          <a:prstGeom prst="rect">
            <a:avLst/>
          </a:prstGeom>
        </p:spPr>
      </p:pic>
    </p:spTree>
    <p:extLst>
      <p:ext uri="{BB962C8B-B14F-4D97-AF65-F5344CB8AC3E}">
        <p14:creationId xmlns:p14="http://schemas.microsoft.com/office/powerpoint/2010/main" val="3169744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67286"/>
          </a:xfrm>
        </p:spPr>
        <p:txBody>
          <a:bodyPr>
            <a:normAutofit/>
          </a:bodyPr>
          <a:lstStyle/>
          <a:p>
            <a:r>
              <a:rPr lang="zh-CN" altLang="zh-CN" sz="4000" dirty="0"/>
              <a:t>主要研究内容、研究目标、拟解决的关键问题</a:t>
            </a:r>
            <a:endParaRPr lang="zh-CN" altLang="en-US" sz="4000" dirty="0"/>
          </a:p>
        </p:txBody>
      </p:sp>
      <p:sp>
        <p:nvSpPr>
          <p:cNvPr id="6" name="内容占位符 5"/>
          <p:cNvSpPr>
            <a:spLocks noGrp="1"/>
          </p:cNvSpPr>
          <p:nvPr>
            <p:ph idx="1"/>
          </p:nvPr>
        </p:nvSpPr>
        <p:spPr>
          <a:xfrm>
            <a:off x="838200" y="1166949"/>
            <a:ext cx="10515600" cy="5010014"/>
          </a:xfrm>
        </p:spPr>
        <p:txBody>
          <a:bodyPr/>
          <a:lstStyle/>
          <a:p>
            <a:r>
              <a:rPr lang="zh-CN" altLang="zh-CN" dirty="0"/>
              <a:t>教室管理模块</a:t>
            </a:r>
            <a:endParaRPr lang="en-US" altLang="zh-CN" dirty="0"/>
          </a:p>
        </p:txBody>
      </p:sp>
      <p:pic>
        <p:nvPicPr>
          <p:cNvPr id="8" name="内容占位符 3"/>
          <p:cNvPicPr>
            <a:picLocks noChangeAspect="1"/>
          </p:cNvPicPr>
          <p:nvPr/>
        </p:nvPicPr>
        <p:blipFill>
          <a:blip r:embed="rId2"/>
          <a:stretch>
            <a:fillRect/>
          </a:stretch>
        </p:blipFill>
        <p:spPr>
          <a:xfrm>
            <a:off x="1172847" y="1699349"/>
            <a:ext cx="8737507" cy="4824301"/>
          </a:xfrm>
          <a:prstGeom prst="rect">
            <a:avLst/>
          </a:prstGeom>
        </p:spPr>
      </p:pic>
    </p:spTree>
    <p:extLst>
      <p:ext uri="{BB962C8B-B14F-4D97-AF65-F5344CB8AC3E}">
        <p14:creationId xmlns:p14="http://schemas.microsoft.com/office/powerpoint/2010/main" val="3133201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1189</Words>
  <Application>Microsoft Office PowerPoint</Application>
  <PresentationFormat>宽屏</PresentationFormat>
  <Paragraphs>159</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宋体</vt:lpstr>
      <vt:lpstr>Arial</vt:lpstr>
      <vt:lpstr>Calibri</vt:lpstr>
      <vt:lpstr>Calibri Light</vt:lpstr>
      <vt:lpstr>Times New Roman</vt:lpstr>
      <vt:lpstr>Office 主题</vt:lpstr>
      <vt:lpstr>基于Web的多媒体维护中心信息管理系统</vt:lpstr>
      <vt:lpstr>学习及学术活动情况</vt:lpstr>
      <vt:lpstr>学习及学术活动情况</vt:lpstr>
      <vt:lpstr>研究背景、目的和意义</vt:lpstr>
      <vt:lpstr>国内外研究现状及发展动态分析</vt:lpstr>
      <vt:lpstr>主要研究内容、研究目标、拟解决的关键问题</vt:lpstr>
      <vt:lpstr>主要研究内容、研究目标、拟解决的关键问题</vt:lpstr>
      <vt:lpstr>主要研究内容、研究目标、拟解决的关键问题</vt:lpstr>
      <vt:lpstr>主要研究内容、研究目标、拟解决的关键问题</vt:lpstr>
      <vt:lpstr>主要研究内容、研究目标、拟解决的关键问题</vt:lpstr>
      <vt:lpstr>主要研究内容、研究目标、拟解决的关键问题</vt:lpstr>
      <vt:lpstr>主要研究内容、研究目标、拟解决的关键问题</vt:lpstr>
      <vt:lpstr>关键技术</vt:lpstr>
      <vt:lpstr>关键技术</vt:lpstr>
      <vt:lpstr>关键技术</vt:lpstr>
      <vt:lpstr>年度研究计划</vt:lpstr>
      <vt:lpstr>可能遇到的困难和问题分析</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基于Web的多媒体维护中心信息管理系统</dc:title>
  <dc:creator>LZ</dc:creator>
  <cp:lastModifiedBy>LZ</cp:lastModifiedBy>
  <cp:revision>111</cp:revision>
  <dcterms:created xsi:type="dcterms:W3CDTF">2016-01-05T01:39:21Z</dcterms:created>
  <dcterms:modified xsi:type="dcterms:W3CDTF">2016-01-07T07:16:27Z</dcterms:modified>
</cp:coreProperties>
</file>