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7" r:id="rId3"/>
    <p:sldId id="279" r:id="rId4"/>
    <p:sldId id="280" r:id="rId5"/>
    <p:sldId id="296" r:id="rId6"/>
    <p:sldId id="281" r:id="rId7"/>
    <p:sldId id="282" r:id="rId8"/>
    <p:sldId id="297" r:id="rId9"/>
    <p:sldId id="300" r:id="rId10"/>
    <p:sldId id="299" r:id="rId11"/>
    <p:sldId id="301" r:id="rId12"/>
    <p:sldId id="302" r:id="rId13"/>
    <p:sldId id="303" r:id="rId14"/>
    <p:sldId id="290" r:id="rId15"/>
    <p:sldId id="276" r:id="rId16"/>
  </p:sldIdLst>
  <p:sldSz cx="10080625"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CC00"/>
    <a:srgbClr val="FFFF00"/>
    <a:srgbClr val="FF3300"/>
    <a:srgbClr val="FF5050"/>
    <a:srgbClr val="00FF00"/>
    <a:srgbClr val="FF9966"/>
    <a:srgbClr val="9BAC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335" autoAdjust="0"/>
  </p:normalViewPr>
  <p:slideViewPr>
    <p:cSldViewPr>
      <p:cViewPr varScale="1">
        <p:scale>
          <a:sx n="84" d="100"/>
          <a:sy n="84" d="100"/>
        </p:scale>
        <p:origin x="-906" y="-84"/>
      </p:cViewPr>
      <p:guideLst>
        <p:guide orient="horz" pos="2160"/>
        <p:guide pos="3175"/>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2" d="100"/>
          <a:sy n="52" d="100"/>
        </p:scale>
        <p:origin x="-17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075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908050" y="685800"/>
            <a:ext cx="50419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075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075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693542F-A6D0-4DB6-A288-45326D2E88BC}" type="slidenum">
              <a:rPr lang="zh-CN" altLang="en-US"/>
              <a:pPr>
                <a:defRPr/>
              </a:pPr>
              <a:t>‹#›</a:t>
            </a:fld>
            <a:endParaRPr lang="en-US" altLang="zh-CN"/>
          </a:p>
        </p:txBody>
      </p:sp>
    </p:spTree>
    <p:extLst>
      <p:ext uri="{BB962C8B-B14F-4D97-AF65-F5344CB8AC3E}">
        <p14:creationId xmlns:p14="http://schemas.microsoft.com/office/powerpoint/2010/main" val="36370815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0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F6052F2-9675-4FFB-A52C-E83C1E88451A}" type="slidenum">
              <a:rPr lang="zh-CN" altLang="en-US" smtClean="0"/>
              <a:pPr eaLnBrk="1" hangingPunct="1"/>
              <a:t>1</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8"/>
          <p:cNvSpPr>
            <a:spLocks noChangeArrowheads="1"/>
          </p:cNvSpPr>
          <p:nvPr/>
        </p:nvSpPr>
        <p:spPr bwMode="white">
          <a:xfrm>
            <a:off x="420688" y="5173663"/>
            <a:ext cx="9659937" cy="1684337"/>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 name="Rectangle 19"/>
          <p:cNvSpPr>
            <a:spLocks noChangeArrowheads="1"/>
          </p:cNvSpPr>
          <p:nvPr/>
        </p:nvSpPr>
        <p:spPr bwMode="gray">
          <a:xfrm>
            <a:off x="-39688" y="5138738"/>
            <a:ext cx="476251" cy="17192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endParaRPr>
          </a:p>
        </p:txBody>
      </p:sp>
      <p:sp>
        <p:nvSpPr>
          <p:cNvPr id="6" name="Rectangle 20"/>
          <p:cNvSpPr>
            <a:spLocks noChangeArrowheads="1"/>
          </p:cNvSpPr>
          <p:nvPr/>
        </p:nvSpPr>
        <p:spPr bwMode="ltGray">
          <a:xfrm>
            <a:off x="-39688" y="4149725"/>
            <a:ext cx="476251" cy="1006475"/>
          </a:xfrm>
          <a:prstGeom prst="rect">
            <a:avLst/>
          </a:prstGeom>
          <a:solidFill>
            <a:schemeClr val="tx2"/>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ea typeface="宋体" pitchFamily="2" charset="-122"/>
            </a:endParaRPr>
          </a:p>
        </p:txBody>
      </p:sp>
      <p:sp>
        <p:nvSpPr>
          <p:cNvPr id="7" name="Rectangle 21"/>
          <p:cNvSpPr>
            <a:spLocks noChangeArrowheads="1"/>
          </p:cNvSpPr>
          <p:nvPr/>
        </p:nvSpPr>
        <p:spPr bwMode="ltGray">
          <a:xfrm>
            <a:off x="-39688" y="0"/>
            <a:ext cx="476251" cy="2349500"/>
          </a:xfrm>
          <a:prstGeom prst="rect">
            <a:avLst/>
          </a:prstGeom>
          <a:solidFill>
            <a:schemeClr val="bg2"/>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ea typeface="宋体" pitchFamily="2" charset="-122"/>
            </a:endParaRPr>
          </a:p>
        </p:txBody>
      </p:sp>
      <p:sp>
        <p:nvSpPr>
          <p:cNvPr id="8" name="Rectangle 22"/>
          <p:cNvSpPr>
            <a:spLocks noChangeArrowheads="1"/>
          </p:cNvSpPr>
          <p:nvPr/>
        </p:nvSpPr>
        <p:spPr bwMode="ltGray">
          <a:xfrm>
            <a:off x="-39688" y="2349500"/>
            <a:ext cx="476251" cy="863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endParaRPr>
          </a:p>
        </p:txBody>
      </p:sp>
      <p:sp>
        <p:nvSpPr>
          <p:cNvPr id="9" name="Rectangle 31"/>
          <p:cNvSpPr>
            <a:spLocks noChangeArrowheads="1"/>
          </p:cNvSpPr>
          <p:nvPr/>
        </p:nvSpPr>
        <p:spPr bwMode="ltGray">
          <a:xfrm>
            <a:off x="-39688" y="3200400"/>
            <a:ext cx="476251" cy="962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endParaRPr>
          </a:p>
        </p:txBody>
      </p:sp>
      <p:pic>
        <p:nvPicPr>
          <p:cNvPr id="10"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563" y="2362200"/>
            <a:ext cx="9656762"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bwMode="gray">
          <a:xfrm>
            <a:off x="1092068" y="1219200"/>
            <a:ext cx="7980496" cy="685800"/>
          </a:xfrm>
        </p:spPr>
        <p:txBody>
          <a:bodyPr/>
          <a:lstStyle>
            <a:lvl1pPr>
              <a:defRPr sz="4000" b="1">
                <a:solidFill>
                  <a:schemeClr val="tx1"/>
                </a:solidFill>
              </a:defRPr>
            </a:lvl1pPr>
          </a:lstStyle>
          <a:p>
            <a:r>
              <a:rPr lang="zh-CN" altLang="en-US"/>
              <a:t>单击此处编辑母版标题样式</a:t>
            </a:r>
          </a:p>
        </p:txBody>
      </p:sp>
      <p:sp>
        <p:nvSpPr>
          <p:cNvPr id="3075" name="Rectangle 3"/>
          <p:cNvSpPr>
            <a:spLocks noGrp="1" noChangeArrowheads="1"/>
          </p:cNvSpPr>
          <p:nvPr>
            <p:ph type="subTitle" idx="1"/>
          </p:nvPr>
        </p:nvSpPr>
        <p:spPr bwMode="gray">
          <a:xfrm>
            <a:off x="1176072" y="1905000"/>
            <a:ext cx="7812485" cy="381000"/>
          </a:xfrm>
        </p:spPr>
        <p:txBody>
          <a:bodyPr/>
          <a:lstStyle>
            <a:lvl1pPr marL="0" indent="0" algn="ctr">
              <a:buFont typeface="Wingdings" pitchFamily="2" charset="2"/>
              <a:buNone/>
              <a:defRPr sz="1800" b="1">
                <a:solidFill>
                  <a:schemeClr val="accent1"/>
                </a:solidFill>
                <a:latin typeface="Verdana" pitchFamily="34" charset="0"/>
              </a:defRPr>
            </a:lvl1pPr>
          </a:lstStyle>
          <a:p>
            <a:r>
              <a:rPr lang="zh-CN" altLang="en-US"/>
              <a:t>单击此处编辑母版副标题样式</a:t>
            </a:r>
          </a:p>
        </p:txBody>
      </p:sp>
    </p:spTree>
    <p:extLst>
      <p:ext uri="{BB962C8B-B14F-4D97-AF65-F5344CB8AC3E}">
        <p14:creationId xmlns:p14="http://schemas.microsoft.com/office/powerpoint/2010/main" val="206945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大连理工大学软件学院</a:t>
            </a:r>
            <a:r>
              <a:rPr lang="en-US" altLang="zh-CN"/>
              <a:t>IBM</a:t>
            </a:r>
            <a:r>
              <a:rPr lang="zh-CN" altLang="en-US"/>
              <a:t>实训基地</a:t>
            </a:r>
          </a:p>
        </p:txBody>
      </p:sp>
      <p:sp>
        <p:nvSpPr>
          <p:cNvPr id="5" name="Rectangle 6"/>
          <p:cNvSpPr>
            <a:spLocks noGrp="1" noChangeArrowheads="1"/>
          </p:cNvSpPr>
          <p:nvPr>
            <p:ph type="sldNum" sz="quarter" idx="11"/>
          </p:nvPr>
        </p:nvSpPr>
        <p:spPr>
          <a:ln/>
        </p:spPr>
        <p:txBody>
          <a:bodyPr/>
          <a:lstStyle>
            <a:lvl1pPr>
              <a:defRPr/>
            </a:lvl1pPr>
          </a:lstStyle>
          <a:p>
            <a:pPr>
              <a:defRPr/>
            </a:pPr>
            <a:fld id="{EE8D3009-6128-4C3E-A84E-6181B85F1CDB}" type="slidenum">
              <a:rPr lang="zh-CN" altLang="en-US"/>
              <a:pPr>
                <a:defRPr/>
              </a:pPr>
              <a:t>‹#›</a:t>
            </a:fld>
            <a:endParaRPr lang="en-US" altLang="zh-CN"/>
          </a:p>
        </p:txBody>
      </p:sp>
    </p:spTree>
    <p:extLst>
      <p:ext uri="{BB962C8B-B14F-4D97-AF65-F5344CB8AC3E}">
        <p14:creationId xmlns:p14="http://schemas.microsoft.com/office/powerpoint/2010/main" val="3023852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8453" y="457200"/>
            <a:ext cx="2268140" cy="5829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4031" y="457200"/>
            <a:ext cx="6636412" cy="5829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大连理工大学软件学院</a:t>
            </a:r>
            <a:r>
              <a:rPr lang="en-US" altLang="zh-CN"/>
              <a:t>IBM</a:t>
            </a:r>
            <a:r>
              <a:rPr lang="zh-CN" altLang="en-US"/>
              <a:t>实训基地</a:t>
            </a:r>
          </a:p>
        </p:txBody>
      </p:sp>
      <p:sp>
        <p:nvSpPr>
          <p:cNvPr id="5" name="Rectangle 6"/>
          <p:cNvSpPr>
            <a:spLocks noGrp="1" noChangeArrowheads="1"/>
          </p:cNvSpPr>
          <p:nvPr>
            <p:ph type="sldNum" sz="quarter" idx="11"/>
          </p:nvPr>
        </p:nvSpPr>
        <p:spPr>
          <a:ln/>
        </p:spPr>
        <p:txBody>
          <a:bodyPr/>
          <a:lstStyle>
            <a:lvl1pPr>
              <a:defRPr/>
            </a:lvl1pPr>
          </a:lstStyle>
          <a:p>
            <a:pPr>
              <a:defRPr/>
            </a:pPr>
            <a:fld id="{86FD98F0-FA83-461C-B00F-E5B80E488629}" type="slidenum">
              <a:rPr lang="zh-CN" altLang="en-US"/>
              <a:pPr>
                <a:defRPr/>
              </a:pPr>
              <a:t>‹#›</a:t>
            </a:fld>
            <a:endParaRPr lang="en-US" altLang="zh-CN"/>
          </a:p>
        </p:txBody>
      </p:sp>
    </p:spTree>
    <p:extLst>
      <p:ext uri="{BB962C8B-B14F-4D97-AF65-F5344CB8AC3E}">
        <p14:creationId xmlns:p14="http://schemas.microsoft.com/office/powerpoint/2010/main" val="2338959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88037" y="457203"/>
            <a:ext cx="8148505"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04033" y="1366838"/>
            <a:ext cx="4452276" cy="4919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24317" y="1366838"/>
            <a:ext cx="4452276" cy="4919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a:t>大连理工大学软件学院</a:t>
            </a:r>
            <a:r>
              <a:rPr lang="en-US" altLang="zh-CN"/>
              <a:t>IBM</a:t>
            </a:r>
            <a:r>
              <a:rPr lang="zh-CN" altLang="en-US"/>
              <a:t>实训基地</a:t>
            </a:r>
          </a:p>
        </p:txBody>
      </p:sp>
      <p:sp>
        <p:nvSpPr>
          <p:cNvPr id="6" name="Rectangle 6"/>
          <p:cNvSpPr>
            <a:spLocks noGrp="1" noChangeArrowheads="1"/>
          </p:cNvSpPr>
          <p:nvPr>
            <p:ph type="sldNum" sz="quarter" idx="11"/>
          </p:nvPr>
        </p:nvSpPr>
        <p:spPr>
          <a:ln/>
        </p:spPr>
        <p:txBody>
          <a:bodyPr/>
          <a:lstStyle>
            <a:lvl1pPr>
              <a:defRPr/>
            </a:lvl1pPr>
          </a:lstStyle>
          <a:p>
            <a:pPr>
              <a:defRPr/>
            </a:pPr>
            <a:fld id="{9D0A86CF-81F5-47B7-8368-FD0D064D349A}" type="slidenum">
              <a:rPr lang="zh-CN" altLang="en-US"/>
              <a:pPr>
                <a:defRPr/>
              </a:pPr>
              <a:t>‹#›</a:t>
            </a:fld>
            <a:endParaRPr lang="en-US" altLang="zh-CN"/>
          </a:p>
        </p:txBody>
      </p:sp>
    </p:spTree>
    <p:extLst>
      <p:ext uri="{BB962C8B-B14F-4D97-AF65-F5344CB8AC3E}">
        <p14:creationId xmlns:p14="http://schemas.microsoft.com/office/powerpoint/2010/main" val="492079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大连理工大学软件学院</a:t>
            </a:r>
            <a:r>
              <a:rPr lang="en-US" altLang="zh-CN"/>
              <a:t>IBM</a:t>
            </a:r>
            <a:r>
              <a:rPr lang="zh-CN" altLang="en-US"/>
              <a:t>实训基地</a:t>
            </a:r>
          </a:p>
        </p:txBody>
      </p:sp>
      <p:sp>
        <p:nvSpPr>
          <p:cNvPr id="5" name="Rectangle 6"/>
          <p:cNvSpPr>
            <a:spLocks noGrp="1" noChangeArrowheads="1"/>
          </p:cNvSpPr>
          <p:nvPr>
            <p:ph type="sldNum" sz="quarter" idx="11"/>
          </p:nvPr>
        </p:nvSpPr>
        <p:spPr>
          <a:ln/>
        </p:spPr>
        <p:txBody>
          <a:bodyPr/>
          <a:lstStyle>
            <a:lvl1pPr>
              <a:defRPr/>
            </a:lvl1pPr>
          </a:lstStyle>
          <a:p>
            <a:pPr>
              <a:defRPr/>
            </a:pPr>
            <a:fld id="{19AEC45E-FB07-47C6-BD94-CD38737DB697}" type="slidenum">
              <a:rPr lang="zh-CN" altLang="en-US"/>
              <a:pPr>
                <a:defRPr/>
              </a:pPr>
              <a:t>‹#›</a:t>
            </a:fld>
            <a:endParaRPr lang="en-US" altLang="zh-CN"/>
          </a:p>
        </p:txBody>
      </p:sp>
    </p:spTree>
    <p:extLst>
      <p:ext uri="{BB962C8B-B14F-4D97-AF65-F5344CB8AC3E}">
        <p14:creationId xmlns:p14="http://schemas.microsoft.com/office/powerpoint/2010/main" val="199861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6301" y="4406903"/>
            <a:ext cx="856853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96301" y="2906713"/>
            <a:ext cx="856853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大连理工大学软件学院</a:t>
            </a:r>
            <a:r>
              <a:rPr lang="en-US" altLang="zh-CN"/>
              <a:t>IBM</a:t>
            </a:r>
            <a:r>
              <a:rPr lang="zh-CN" altLang="en-US"/>
              <a:t>实训基地</a:t>
            </a:r>
          </a:p>
        </p:txBody>
      </p:sp>
      <p:sp>
        <p:nvSpPr>
          <p:cNvPr id="5" name="Rectangle 6"/>
          <p:cNvSpPr>
            <a:spLocks noGrp="1" noChangeArrowheads="1"/>
          </p:cNvSpPr>
          <p:nvPr>
            <p:ph type="sldNum" sz="quarter" idx="11"/>
          </p:nvPr>
        </p:nvSpPr>
        <p:spPr>
          <a:ln/>
        </p:spPr>
        <p:txBody>
          <a:bodyPr/>
          <a:lstStyle>
            <a:lvl1pPr>
              <a:defRPr/>
            </a:lvl1pPr>
          </a:lstStyle>
          <a:p>
            <a:pPr>
              <a:defRPr/>
            </a:pPr>
            <a:fld id="{A13E92CF-47A0-49B3-85D9-8D087CA86FC0}" type="slidenum">
              <a:rPr lang="zh-CN" altLang="en-US"/>
              <a:pPr>
                <a:defRPr/>
              </a:pPr>
              <a:t>‹#›</a:t>
            </a:fld>
            <a:endParaRPr lang="en-US" altLang="zh-CN"/>
          </a:p>
        </p:txBody>
      </p:sp>
    </p:spTree>
    <p:extLst>
      <p:ext uri="{BB962C8B-B14F-4D97-AF65-F5344CB8AC3E}">
        <p14:creationId xmlns:p14="http://schemas.microsoft.com/office/powerpoint/2010/main" val="242856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4033" y="1366838"/>
            <a:ext cx="4452276"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24317" y="1366838"/>
            <a:ext cx="4452276"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a:t>大连理工大学软件学院</a:t>
            </a:r>
            <a:r>
              <a:rPr lang="en-US" altLang="zh-CN"/>
              <a:t>IBM</a:t>
            </a:r>
            <a:r>
              <a:rPr lang="zh-CN" altLang="en-US"/>
              <a:t>实训基地</a:t>
            </a:r>
          </a:p>
        </p:txBody>
      </p:sp>
      <p:sp>
        <p:nvSpPr>
          <p:cNvPr id="6" name="Rectangle 6"/>
          <p:cNvSpPr>
            <a:spLocks noGrp="1" noChangeArrowheads="1"/>
          </p:cNvSpPr>
          <p:nvPr>
            <p:ph type="sldNum" sz="quarter" idx="11"/>
          </p:nvPr>
        </p:nvSpPr>
        <p:spPr>
          <a:ln/>
        </p:spPr>
        <p:txBody>
          <a:bodyPr/>
          <a:lstStyle>
            <a:lvl1pPr>
              <a:defRPr/>
            </a:lvl1pPr>
          </a:lstStyle>
          <a:p>
            <a:pPr>
              <a:defRPr/>
            </a:pPr>
            <a:fld id="{DEAA222A-61F9-4D3A-8139-F06331B5F6BB}" type="slidenum">
              <a:rPr lang="zh-CN" altLang="en-US"/>
              <a:pPr>
                <a:defRPr/>
              </a:pPr>
              <a:t>‹#›</a:t>
            </a:fld>
            <a:endParaRPr lang="en-US" altLang="zh-CN"/>
          </a:p>
        </p:txBody>
      </p:sp>
    </p:spTree>
    <p:extLst>
      <p:ext uri="{BB962C8B-B14F-4D97-AF65-F5344CB8AC3E}">
        <p14:creationId xmlns:p14="http://schemas.microsoft.com/office/powerpoint/2010/main" val="330279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4033" y="274638"/>
            <a:ext cx="9072562"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4033" y="1535113"/>
            <a:ext cx="44540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04033" y="2174875"/>
            <a:ext cx="44540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120818" y="1535113"/>
            <a:ext cx="445577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20818" y="2174875"/>
            <a:ext cx="445577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r>
              <a:rPr lang="zh-CN" altLang="en-US"/>
              <a:t>大连理工大学软件学院</a:t>
            </a:r>
            <a:r>
              <a:rPr lang="en-US" altLang="zh-CN"/>
              <a:t>IBM</a:t>
            </a:r>
            <a:r>
              <a:rPr lang="zh-CN" altLang="en-US"/>
              <a:t>实训基地</a:t>
            </a:r>
          </a:p>
        </p:txBody>
      </p:sp>
      <p:sp>
        <p:nvSpPr>
          <p:cNvPr id="8" name="Rectangle 6"/>
          <p:cNvSpPr>
            <a:spLocks noGrp="1" noChangeArrowheads="1"/>
          </p:cNvSpPr>
          <p:nvPr>
            <p:ph type="sldNum" sz="quarter" idx="11"/>
          </p:nvPr>
        </p:nvSpPr>
        <p:spPr>
          <a:ln/>
        </p:spPr>
        <p:txBody>
          <a:bodyPr/>
          <a:lstStyle>
            <a:lvl1pPr>
              <a:defRPr/>
            </a:lvl1pPr>
          </a:lstStyle>
          <a:p>
            <a:pPr>
              <a:defRPr/>
            </a:pPr>
            <a:fld id="{A2534EE2-05DD-4955-85D9-EADEA3799728}" type="slidenum">
              <a:rPr lang="zh-CN" altLang="en-US"/>
              <a:pPr>
                <a:defRPr/>
              </a:pPr>
              <a:t>‹#›</a:t>
            </a:fld>
            <a:endParaRPr lang="en-US" altLang="zh-CN"/>
          </a:p>
        </p:txBody>
      </p:sp>
    </p:spTree>
    <p:extLst>
      <p:ext uri="{BB962C8B-B14F-4D97-AF65-F5344CB8AC3E}">
        <p14:creationId xmlns:p14="http://schemas.microsoft.com/office/powerpoint/2010/main" val="3416147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r>
              <a:rPr lang="zh-CN" altLang="en-US"/>
              <a:t>大连理工大学软件学院</a:t>
            </a:r>
            <a:r>
              <a:rPr lang="en-US" altLang="zh-CN"/>
              <a:t>IBM</a:t>
            </a:r>
            <a:r>
              <a:rPr lang="zh-CN" altLang="en-US"/>
              <a:t>实训基地</a:t>
            </a:r>
          </a:p>
        </p:txBody>
      </p:sp>
      <p:sp>
        <p:nvSpPr>
          <p:cNvPr id="4" name="Rectangle 6"/>
          <p:cNvSpPr>
            <a:spLocks noGrp="1" noChangeArrowheads="1"/>
          </p:cNvSpPr>
          <p:nvPr>
            <p:ph type="sldNum" sz="quarter" idx="11"/>
          </p:nvPr>
        </p:nvSpPr>
        <p:spPr>
          <a:ln/>
        </p:spPr>
        <p:txBody>
          <a:bodyPr/>
          <a:lstStyle>
            <a:lvl1pPr>
              <a:defRPr/>
            </a:lvl1pPr>
          </a:lstStyle>
          <a:p>
            <a:pPr>
              <a:defRPr/>
            </a:pPr>
            <a:fld id="{FD25C92A-D8CA-480A-BB8C-58CDA6E10049}" type="slidenum">
              <a:rPr lang="zh-CN" altLang="en-US"/>
              <a:pPr>
                <a:defRPr/>
              </a:pPr>
              <a:t>‹#›</a:t>
            </a:fld>
            <a:endParaRPr lang="en-US" altLang="zh-CN"/>
          </a:p>
        </p:txBody>
      </p:sp>
    </p:spTree>
    <p:extLst>
      <p:ext uri="{BB962C8B-B14F-4D97-AF65-F5344CB8AC3E}">
        <p14:creationId xmlns:p14="http://schemas.microsoft.com/office/powerpoint/2010/main" val="3762578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zh-CN" altLang="en-US"/>
              <a:t>大连理工大学软件学院</a:t>
            </a:r>
            <a:r>
              <a:rPr lang="en-US" altLang="zh-CN"/>
              <a:t>IBM</a:t>
            </a:r>
            <a:r>
              <a:rPr lang="zh-CN" altLang="en-US"/>
              <a:t>实训基地</a:t>
            </a:r>
          </a:p>
        </p:txBody>
      </p:sp>
      <p:sp>
        <p:nvSpPr>
          <p:cNvPr id="3" name="Rectangle 6"/>
          <p:cNvSpPr>
            <a:spLocks noGrp="1" noChangeArrowheads="1"/>
          </p:cNvSpPr>
          <p:nvPr>
            <p:ph type="sldNum" sz="quarter" idx="11"/>
          </p:nvPr>
        </p:nvSpPr>
        <p:spPr>
          <a:ln/>
        </p:spPr>
        <p:txBody>
          <a:bodyPr/>
          <a:lstStyle>
            <a:lvl1pPr>
              <a:defRPr/>
            </a:lvl1pPr>
          </a:lstStyle>
          <a:p>
            <a:pPr>
              <a:defRPr/>
            </a:pPr>
            <a:fld id="{0F5F51DA-702A-4D61-80B5-CAB669CF5E08}" type="slidenum">
              <a:rPr lang="zh-CN" altLang="en-US"/>
              <a:pPr>
                <a:defRPr/>
              </a:pPr>
              <a:t>‹#›</a:t>
            </a:fld>
            <a:endParaRPr lang="en-US" altLang="zh-CN"/>
          </a:p>
        </p:txBody>
      </p:sp>
    </p:spTree>
    <p:extLst>
      <p:ext uri="{BB962C8B-B14F-4D97-AF65-F5344CB8AC3E}">
        <p14:creationId xmlns:p14="http://schemas.microsoft.com/office/powerpoint/2010/main" val="23465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4032" y="273050"/>
            <a:ext cx="331645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941244" y="273053"/>
            <a:ext cx="563534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4032" y="1435103"/>
            <a:ext cx="331645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a:t>大连理工大学软件学院</a:t>
            </a:r>
            <a:r>
              <a:rPr lang="en-US" altLang="zh-CN"/>
              <a:t>IBM</a:t>
            </a:r>
            <a:r>
              <a:rPr lang="zh-CN" altLang="en-US"/>
              <a:t>实训基地</a:t>
            </a:r>
          </a:p>
        </p:txBody>
      </p:sp>
      <p:sp>
        <p:nvSpPr>
          <p:cNvPr id="6" name="Rectangle 6"/>
          <p:cNvSpPr>
            <a:spLocks noGrp="1" noChangeArrowheads="1"/>
          </p:cNvSpPr>
          <p:nvPr>
            <p:ph type="sldNum" sz="quarter" idx="11"/>
          </p:nvPr>
        </p:nvSpPr>
        <p:spPr>
          <a:ln/>
        </p:spPr>
        <p:txBody>
          <a:bodyPr/>
          <a:lstStyle>
            <a:lvl1pPr>
              <a:defRPr/>
            </a:lvl1pPr>
          </a:lstStyle>
          <a:p>
            <a:pPr>
              <a:defRPr/>
            </a:pPr>
            <a:fld id="{29F8C4AE-0090-47CD-B353-3B3C4E6E0C0A}" type="slidenum">
              <a:rPr lang="zh-CN" altLang="en-US"/>
              <a:pPr>
                <a:defRPr/>
              </a:pPr>
              <a:t>‹#›</a:t>
            </a:fld>
            <a:endParaRPr lang="en-US" altLang="zh-CN"/>
          </a:p>
        </p:txBody>
      </p:sp>
    </p:spTree>
    <p:extLst>
      <p:ext uri="{BB962C8B-B14F-4D97-AF65-F5344CB8AC3E}">
        <p14:creationId xmlns:p14="http://schemas.microsoft.com/office/powerpoint/2010/main" val="2999213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5874" y="4800600"/>
            <a:ext cx="604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75874" y="612775"/>
            <a:ext cx="604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75874" y="5367338"/>
            <a:ext cx="604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a:t>大连理工大学软件学院</a:t>
            </a:r>
            <a:r>
              <a:rPr lang="en-US" altLang="zh-CN"/>
              <a:t>IBM</a:t>
            </a:r>
            <a:r>
              <a:rPr lang="zh-CN" altLang="en-US"/>
              <a:t>实训基地</a:t>
            </a:r>
          </a:p>
        </p:txBody>
      </p:sp>
      <p:sp>
        <p:nvSpPr>
          <p:cNvPr id="6" name="Rectangle 6"/>
          <p:cNvSpPr>
            <a:spLocks noGrp="1" noChangeArrowheads="1"/>
          </p:cNvSpPr>
          <p:nvPr>
            <p:ph type="sldNum" sz="quarter" idx="11"/>
          </p:nvPr>
        </p:nvSpPr>
        <p:spPr>
          <a:ln/>
        </p:spPr>
        <p:txBody>
          <a:bodyPr/>
          <a:lstStyle>
            <a:lvl1pPr>
              <a:defRPr/>
            </a:lvl1pPr>
          </a:lstStyle>
          <a:p>
            <a:pPr>
              <a:defRPr/>
            </a:pPr>
            <a:fld id="{098FD2A9-6964-4EBF-9721-7FF222371C4D}" type="slidenum">
              <a:rPr lang="zh-CN" altLang="en-US"/>
              <a:pPr>
                <a:defRPr/>
              </a:pPr>
              <a:t>‹#›</a:t>
            </a:fld>
            <a:endParaRPr lang="en-US" altLang="zh-CN"/>
          </a:p>
        </p:txBody>
      </p:sp>
    </p:spTree>
    <p:extLst>
      <p:ext uri="{BB962C8B-B14F-4D97-AF65-F5344CB8AC3E}">
        <p14:creationId xmlns:p14="http://schemas.microsoft.com/office/powerpoint/2010/main" val="1392276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gray">
          <a:xfrm>
            <a:off x="0" y="404813"/>
            <a:ext cx="10080625" cy="7207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endParaRPr>
          </a:p>
        </p:txBody>
      </p:sp>
      <p:sp>
        <p:nvSpPr>
          <p:cNvPr id="1027" name="Rectangle 3"/>
          <p:cNvSpPr>
            <a:spLocks noGrp="1" noChangeArrowheads="1"/>
          </p:cNvSpPr>
          <p:nvPr>
            <p:ph type="body" idx="1"/>
          </p:nvPr>
        </p:nvSpPr>
        <p:spPr bwMode="auto">
          <a:xfrm>
            <a:off x="504825" y="1366838"/>
            <a:ext cx="9072563"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ftr" sz="quarter" idx="3"/>
          </p:nvPr>
        </p:nvSpPr>
        <p:spPr bwMode="auto">
          <a:xfrm>
            <a:off x="6389688" y="6381750"/>
            <a:ext cx="3095625"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latin typeface="+mj-lt"/>
                <a:ea typeface="宋体" pitchFamily="2" charset="-122"/>
              </a:defRPr>
            </a:lvl1pPr>
          </a:lstStyle>
          <a:p>
            <a:pPr>
              <a:defRPr/>
            </a:pPr>
            <a:r>
              <a:rPr lang="zh-CN" altLang="en-US"/>
              <a:t>大连理工大学软件学院</a:t>
            </a:r>
            <a:r>
              <a:rPr lang="en-US" altLang="zh-CN"/>
              <a:t>IBM</a:t>
            </a:r>
            <a:r>
              <a:rPr lang="zh-CN" altLang="en-US"/>
              <a:t>实训基地</a:t>
            </a:r>
          </a:p>
        </p:txBody>
      </p:sp>
      <p:sp>
        <p:nvSpPr>
          <p:cNvPr id="1030" name="Rectangle 6"/>
          <p:cNvSpPr>
            <a:spLocks noGrp="1" noChangeArrowheads="1"/>
          </p:cNvSpPr>
          <p:nvPr>
            <p:ph type="sldNum" sz="quarter" idx="4"/>
          </p:nvPr>
        </p:nvSpPr>
        <p:spPr bwMode="auto">
          <a:xfrm>
            <a:off x="3690938" y="6381750"/>
            <a:ext cx="2352675"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a:latin typeface="+mj-lt"/>
                <a:ea typeface="宋体" pitchFamily="2" charset="-122"/>
              </a:defRPr>
            </a:lvl1pPr>
          </a:lstStyle>
          <a:p>
            <a:pPr>
              <a:defRPr/>
            </a:pPr>
            <a:fld id="{1D1982AB-8844-4271-936F-003EA2388952}" type="slidenum">
              <a:rPr lang="zh-CN" altLang="en-US"/>
              <a:pPr>
                <a:defRPr/>
              </a:pPr>
              <a:t>‹#›</a:t>
            </a:fld>
            <a:endParaRPr lang="en-US" altLang="zh-CN"/>
          </a:p>
        </p:txBody>
      </p:sp>
      <p:sp>
        <p:nvSpPr>
          <p:cNvPr id="2" name="Rectangle 2"/>
          <p:cNvSpPr>
            <a:spLocks noGrp="1" noChangeArrowheads="1"/>
          </p:cNvSpPr>
          <p:nvPr>
            <p:ph type="title"/>
          </p:nvPr>
        </p:nvSpPr>
        <p:spPr bwMode="white">
          <a:xfrm>
            <a:off x="587375" y="457200"/>
            <a:ext cx="8148638"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1" name="Rectangle 16"/>
          <p:cNvSpPr>
            <a:spLocks noChangeArrowheads="1"/>
          </p:cNvSpPr>
          <p:nvPr/>
        </p:nvSpPr>
        <p:spPr bwMode="ltGray">
          <a:xfrm>
            <a:off x="-11113" y="0"/>
            <a:ext cx="209551" cy="6858000"/>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endParaRPr>
          </a:p>
        </p:txBody>
      </p:sp>
      <p:sp>
        <p:nvSpPr>
          <p:cNvPr id="1032" name="Rectangle 17"/>
          <p:cNvSpPr>
            <a:spLocks noChangeArrowheads="1"/>
          </p:cNvSpPr>
          <p:nvPr/>
        </p:nvSpPr>
        <p:spPr bwMode="ltGray">
          <a:xfrm>
            <a:off x="0" y="404813"/>
            <a:ext cx="203200" cy="7207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endParaRPr>
          </a:p>
        </p:txBody>
      </p:sp>
      <p:sp>
        <p:nvSpPr>
          <p:cNvPr id="1033" name="Rectangle 19"/>
          <p:cNvSpPr>
            <a:spLocks noChangeArrowheads="1"/>
          </p:cNvSpPr>
          <p:nvPr/>
        </p:nvSpPr>
        <p:spPr bwMode="ltGray">
          <a:xfrm>
            <a:off x="-15875" y="1128713"/>
            <a:ext cx="203200" cy="7207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endParaRPr>
          </a:p>
        </p:txBody>
      </p:sp>
      <p:sp>
        <p:nvSpPr>
          <p:cNvPr id="1034" name="Rectangle 20"/>
          <p:cNvSpPr>
            <a:spLocks noChangeArrowheads="1"/>
          </p:cNvSpPr>
          <p:nvPr/>
        </p:nvSpPr>
        <p:spPr bwMode="ltGray">
          <a:xfrm>
            <a:off x="-15875" y="1847850"/>
            <a:ext cx="203200" cy="7207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endParaRPr>
          </a:p>
        </p:txBody>
      </p:sp>
      <p:sp>
        <p:nvSpPr>
          <p:cNvPr id="1035" name="Rectangle 21"/>
          <p:cNvSpPr>
            <a:spLocks noChangeArrowheads="1"/>
          </p:cNvSpPr>
          <p:nvPr/>
        </p:nvSpPr>
        <p:spPr bwMode="ltGray">
          <a:xfrm>
            <a:off x="-15875" y="2552700"/>
            <a:ext cx="203200" cy="720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endParaRPr>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202.118.67.200:900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74688" y="1196975"/>
            <a:ext cx="8377237" cy="685800"/>
          </a:xfrm>
        </p:spPr>
        <p:txBody>
          <a:bodyPr/>
          <a:lstStyle/>
          <a:p>
            <a:pPr eaLnBrk="1" hangingPunct="1"/>
            <a:r>
              <a:rPr lang="zh-CN" altLang="en-US" sz="3600" dirty="0" smtClean="0">
                <a:solidFill>
                  <a:srgbClr val="00B0F0"/>
                </a:solidFill>
                <a:latin typeface="宋体" pitchFamily="2" charset="-122"/>
                <a:ea typeface="宋体" pitchFamily="2" charset="-122"/>
              </a:rPr>
              <a:t>创新</a:t>
            </a:r>
            <a:r>
              <a:rPr lang="zh-CN" altLang="en-US" sz="3600" smtClean="0">
                <a:solidFill>
                  <a:srgbClr val="00B0F0"/>
                </a:solidFill>
                <a:latin typeface="宋体" pitchFamily="2" charset="-122"/>
                <a:ea typeface="宋体" pitchFamily="2" charset="-122"/>
              </a:rPr>
              <a:t>创业项目管理</a:t>
            </a:r>
            <a:r>
              <a:rPr lang="zh-CN" altLang="en-US" sz="3600">
                <a:solidFill>
                  <a:srgbClr val="00B0F0"/>
                </a:solidFill>
                <a:latin typeface="宋体" pitchFamily="2" charset="-122"/>
                <a:ea typeface="宋体" pitchFamily="2" charset="-122"/>
              </a:rPr>
              <a:t>系统</a:t>
            </a:r>
            <a:r>
              <a:rPr lang="en-US" altLang="zh-CN" sz="3600" dirty="0" smtClean="0">
                <a:solidFill>
                  <a:srgbClr val="00B0F0"/>
                </a:solidFill>
                <a:latin typeface="宋体" pitchFamily="2" charset="-122"/>
                <a:ea typeface="宋体" pitchFamily="2" charset="-122"/>
              </a:rPr>
              <a:t/>
            </a:r>
            <a:br>
              <a:rPr lang="en-US" altLang="zh-CN" sz="3600" dirty="0" smtClean="0">
                <a:solidFill>
                  <a:srgbClr val="00B0F0"/>
                </a:solidFill>
                <a:latin typeface="宋体" pitchFamily="2" charset="-122"/>
                <a:ea typeface="宋体" pitchFamily="2" charset="-122"/>
              </a:rPr>
            </a:br>
            <a:r>
              <a:rPr lang="zh-CN" altLang="en-US" sz="3600" dirty="0" smtClean="0">
                <a:solidFill>
                  <a:srgbClr val="00B0F0"/>
                </a:solidFill>
                <a:latin typeface="宋体" pitchFamily="2" charset="-122"/>
                <a:ea typeface="宋体" pitchFamily="2" charset="-122"/>
              </a:rPr>
              <a:t>的设计与实现</a:t>
            </a:r>
          </a:p>
        </p:txBody>
      </p:sp>
      <p:pic>
        <p:nvPicPr>
          <p:cNvPr id="3075" name="Picture 8" descr="校徽_1_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53438" y="115888"/>
            <a:ext cx="12700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9"/>
          <p:cNvSpPr txBox="1">
            <a:spLocks noChangeArrowheads="1"/>
          </p:cNvSpPr>
          <p:nvPr/>
        </p:nvSpPr>
        <p:spPr bwMode="auto">
          <a:xfrm>
            <a:off x="4881563" y="5157788"/>
            <a:ext cx="428783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sz="2400" b="1" dirty="0">
                <a:solidFill>
                  <a:schemeClr val="bg1"/>
                </a:solidFill>
                <a:ea typeface="宋体" pitchFamily="2" charset="-122"/>
              </a:rPr>
              <a:t>答辩人</a:t>
            </a:r>
            <a:r>
              <a:rPr lang="zh-CN" altLang="en-US" sz="2400" b="1" dirty="0" smtClean="0">
                <a:solidFill>
                  <a:schemeClr val="bg1"/>
                </a:solidFill>
                <a:ea typeface="宋体" pitchFamily="2" charset="-122"/>
              </a:rPr>
              <a:t>：刘  卓  </a:t>
            </a:r>
            <a:endParaRPr lang="zh-CN" altLang="en-US" sz="2400" b="1" dirty="0">
              <a:solidFill>
                <a:schemeClr val="bg1"/>
              </a:solidFill>
              <a:ea typeface="宋体" pitchFamily="2" charset="-122"/>
            </a:endParaRPr>
          </a:p>
          <a:p>
            <a:pPr eaLnBrk="1" hangingPunct="1">
              <a:spcBef>
                <a:spcPct val="50000"/>
              </a:spcBef>
            </a:pPr>
            <a:r>
              <a:rPr lang="zh-CN" altLang="en-US" sz="2400" b="1" dirty="0">
                <a:solidFill>
                  <a:schemeClr val="bg1"/>
                </a:solidFill>
                <a:ea typeface="宋体" pitchFamily="2" charset="-122"/>
              </a:rPr>
              <a:t>导    师：冯  </a:t>
            </a:r>
            <a:r>
              <a:rPr lang="zh-CN" altLang="en-US" sz="2400" b="1" dirty="0" smtClean="0">
                <a:solidFill>
                  <a:schemeClr val="bg1"/>
                </a:solidFill>
                <a:ea typeface="宋体" pitchFamily="2" charset="-122"/>
              </a:rPr>
              <a:t>林  教授</a:t>
            </a:r>
            <a:endParaRPr lang="en-US" altLang="zh-CN" sz="2400" b="1" dirty="0">
              <a:solidFill>
                <a:schemeClr val="bg1"/>
              </a:solidFill>
              <a:ea typeface="宋体" pitchFamily="2" charset="-122"/>
            </a:endParaRPr>
          </a:p>
          <a:p>
            <a:pPr eaLnBrk="1" hangingPunct="1">
              <a:spcBef>
                <a:spcPct val="50000"/>
              </a:spcBef>
            </a:pPr>
            <a:r>
              <a:rPr lang="zh-CN" altLang="en-US" sz="2400" b="1" dirty="0">
                <a:solidFill>
                  <a:schemeClr val="bg1"/>
                </a:solidFill>
                <a:ea typeface="宋体" pitchFamily="2" charset="-122"/>
              </a:rPr>
              <a:t>学    号：</a:t>
            </a:r>
            <a:r>
              <a:rPr lang="en-US" altLang="zh-CN" sz="2400" b="1" dirty="0" smtClean="0">
                <a:solidFill>
                  <a:schemeClr val="bg1"/>
                </a:solidFill>
                <a:ea typeface="宋体" pitchFamily="2" charset="-122"/>
              </a:rPr>
              <a:t>201046051</a:t>
            </a:r>
            <a:endParaRPr lang="en-US" altLang="zh-CN" sz="2400" b="1" dirty="0">
              <a:solidFill>
                <a:schemeClr val="bg1"/>
              </a:solidFill>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fld id="{BD679189-83B5-430D-8DE5-6D6BDB8D5D82}" type="slidenum">
              <a:rPr lang="zh-CN" altLang="en-US"/>
              <a:pPr>
                <a:defRPr/>
              </a:pPr>
              <a:t>10</a:t>
            </a:fld>
            <a:endParaRPr lang="en-US" altLang="zh-CN"/>
          </a:p>
        </p:txBody>
      </p:sp>
      <p:sp>
        <p:nvSpPr>
          <p:cNvPr id="12291" name="标题 1"/>
          <p:cNvSpPr>
            <a:spLocks noGrp="1"/>
          </p:cNvSpPr>
          <p:nvPr>
            <p:ph type="title"/>
          </p:nvPr>
        </p:nvSpPr>
        <p:spPr/>
        <p:txBody>
          <a:bodyPr/>
          <a:lstStyle/>
          <a:p>
            <a:r>
              <a:rPr lang="zh-CN" altLang="en-US" dirty="0" smtClean="0">
                <a:ea typeface="宋体" pitchFamily="2" charset="-122"/>
              </a:rPr>
              <a:t>三、系统模块</a:t>
            </a:r>
            <a:r>
              <a:rPr lang="en-US" altLang="zh-CN" dirty="0" smtClean="0">
                <a:ea typeface="宋体" pitchFamily="2" charset="-122"/>
              </a:rPr>
              <a:t>——</a:t>
            </a:r>
            <a:r>
              <a:rPr lang="zh-CN" altLang="en-US" dirty="0" smtClean="0">
                <a:ea typeface="宋体" pitchFamily="2" charset="-122"/>
              </a:rPr>
              <a:t>省级管理员</a:t>
            </a:r>
          </a:p>
        </p:txBody>
      </p:sp>
      <p:sp>
        <p:nvSpPr>
          <p:cNvPr id="3" name="TextBox 2"/>
          <p:cNvSpPr txBox="1"/>
          <p:nvPr/>
        </p:nvSpPr>
        <p:spPr>
          <a:xfrm>
            <a:off x="1818502" y="1268760"/>
            <a:ext cx="6246145" cy="83099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zh-CN" altLang="zh-CN" sz="2400" dirty="0" smtClean="0">
                <a:latin typeface="微软雅黑" pitchFamily="34" charset="-122"/>
                <a:ea typeface="微软雅黑" pitchFamily="34" charset="-122"/>
              </a:rPr>
              <a:t>省级</a:t>
            </a:r>
            <a:r>
              <a:rPr lang="zh-CN" altLang="zh-CN" sz="2400" dirty="0">
                <a:latin typeface="微软雅黑" pitchFamily="34" charset="-122"/>
                <a:ea typeface="微软雅黑" pitchFamily="34" charset="-122"/>
              </a:rPr>
              <a:t>管理员的</a:t>
            </a:r>
            <a:r>
              <a:rPr lang="zh-CN" altLang="zh-CN" sz="2400" dirty="0" smtClean="0">
                <a:latin typeface="微软雅黑" pitchFamily="34" charset="-122"/>
                <a:ea typeface="微软雅黑" pitchFamily="34" charset="-122"/>
              </a:rPr>
              <a:t>职责包含</a:t>
            </a:r>
            <a:r>
              <a:rPr lang="zh-CN" altLang="en-US" sz="2400" dirty="0" smtClean="0">
                <a:latin typeface="微软雅黑" pitchFamily="34" charset="-122"/>
                <a:ea typeface="微软雅黑" pitchFamily="34" charset="-122"/>
              </a:rPr>
              <a:t>项目相关设置，账户激活与导入，</a:t>
            </a:r>
            <a:r>
              <a:rPr lang="zh-CN" altLang="en-US" sz="2400" dirty="0">
                <a:latin typeface="微软雅黑" pitchFamily="34" charset="-122"/>
                <a:ea typeface="微软雅黑" pitchFamily="34" charset="-122"/>
              </a:rPr>
              <a:t>和</a:t>
            </a:r>
            <a:r>
              <a:rPr lang="zh-CN" altLang="en-US" sz="2400" dirty="0" smtClean="0">
                <a:latin typeface="微软雅黑" pitchFamily="34" charset="-122"/>
                <a:ea typeface="微软雅黑" pitchFamily="34" charset="-122"/>
              </a:rPr>
              <a:t>网站功能管理等几个部分。</a:t>
            </a:r>
            <a:endParaRPr lang="zh-CN" altLang="en-US" sz="2400" dirty="0">
              <a:latin typeface="微软雅黑" pitchFamily="34" charset="-122"/>
              <a:ea typeface="微软雅黑" pitchFamily="34"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726" y="2436691"/>
            <a:ext cx="8568705"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75816" y="2949762"/>
            <a:ext cx="637905" cy="2574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项目的分配</a:t>
            </a:r>
            <a:endParaRPr lang="zh-CN" altLang="en-US" sz="28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48" y="2420501"/>
            <a:ext cx="9339198" cy="3633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9000752" y="4383522"/>
            <a:ext cx="720080" cy="2141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账号激活</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additive="base">
                                        <p:cTn id="21" dur="500" fill="hold"/>
                                        <p:tgtEl>
                                          <p:spTgt spid="1028"/>
                                        </p:tgtEl>
                                        <p:attrNameLst>
                                          <p:attrName>ppt_x</p:attrName>
                                        </p:attrNameLst>
                                      </p:cBhvr>
                                      <p:tavLst>
                                        <p:tav tm="0">
                                          <p:val>
                                            <p:strVal val="#ppt_x"/>
                                          </p:val>
                                        </p:tav>
                                        <p:tav tm="100000">
                                          <p:val>
                                            <p:strVal val="#ppt_x"/>
                                          </p:val>
                                        </p:tav>
                                      </p:tavLst>
                                    </p:anim>
                                    <p:anim calcmode="lin" valueType="num">
                                      <p:cBhvr additive="base">
                                        <p:cTn id="2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fld id="{E51D253D-5021-4E85-868D-6E6329FA87F7}" type="slidenum">
              <a:rPr lang="zh-CN" altLang="en-US"/>
              <a:pPr>
                <a:defRPr/>
              </a:pPr>
              <a:t>11</a:t>
            </a:fld>
            <a:endParaRPr lang="en-US" altLang="zh-CN"/>
          </a:p>
        </p:txBody>
      </p:sp>
      <p:sp>
        <p:nvSpPr>
          <p:cNvPr id="14339" name="标题 1"/>
          <p:cNvSpPr>
            <a:spLocks noGrp="1"/>
          </p:cNvSpPr>
          <p:nvPr>
            <p:ph type="title"/>
          </p:nvPr>
        </p:nvSpPr>
        <p:spPr/>
        <p:txBody>
          <a:bodyPr/>
          <a:lstStyle/>
          <a:p>
            <a:r>
              <a:rPr lang="zh-CN" altLang="en-US" dirty="0" smtClean="0">
                <a:ea typeface="宋体" pitchFamily="2" charset="-122"/>
              </a:rPr>
              <a:t>三、系统</a:t>
            </a:r>
            <a:r>
              <a:rPr lang="zh-CN" altLang="en-US" dirty="0">
                <a:ea typeface="宋体" pitchFamily="2" charset="-122"/>
              </a:rPr>
              <a:t>模块</a:t>
            </a:r>
            <a:r>
              <a:rPr lang="en-US" altLang="zh-CN" dirty="0" smtClean="0">
                <a:ea typeface="宋体" pitchFamily="2" charset="-122"/>
              </a:rPr>
              <a:t>——</a:t>
            </a:r>
            <a:r>
              <a:rPr lang="zh-CN" altLang="en-US" dirty="0" smtClean="0">
                <a:ea typeface="宋体" pitchFamily="2" charset="-122"/>
              </a:rPr>
              <a:t>校级管理员</a:t>
            </a:r>
          </a:p>
        </p:txBody>
      </p:sp>
      <p:grpSp>
        <p:nvGrpSpPr>
          <p:cNvPr id="9" name="组合 8"/>
          <p:cNvGrpSpPr>
            <a:grpSpLocks/>
          </p:cNvGrpSpPr>
          <p:nvPr/>
        </p:nvGrpSpPr>
        <p:grpSpPr bwMode="auto">
          <a:xfrm>
            <a:off x="848667" y="2276872"/>
            <a:ext cx="8353425" cy="3197225"/>
            <a:chOff x="863848" y="1628800"/>
            <a:chExt cx="8352928" cy="3197969"/>
          </a:xfrm>
        </p:grpSpPr>
        <p:grpSp>
          <p:nvGrpSpPr>
            <p:cNvPr id="14345" name="组合 3"/>
            <p:cNvGrpSpPr>
              <a:grpSpLocks/>
            </p:cNvGrpSpPr>
            <p:nvPr/>
          </p:nvGrpSpPr>
          <p:grpSpPr bwMode="auto">
            <a:xfrm>
              <a:off x="863848" y="1628800"/>
              <a:ext cx="8352928" cy="2060848"/>
              <a:chOff x="1142997" y="2536399"/>
              <a:chExt cx="8704714" cy="2233369"/>
            </a:xfrm>
          </p:grpSpPr>
          <p:pic>
            <p:nvPicPr>
              <p:cNvPr id="14347" name="图片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7" y="2536399"/>
                <a:ext cx="8704713" cy="1200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图片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8" y="3717032"/>
                <a:ext cx="8704713"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8" y="3686888"/>
                <a:ext cx="8704713"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extBox 4"/>
            <p:cNvSpPr txBox="1"/>
            <p:nvPr/>
          </p:nvSpPr>
          <p:spPr>
            <a:xfrm>
              <a:off x="1871851" y="4364700"/>
              <a:ext cx="3744689" cy="462069"/>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ctr">
                <a:defRPr/>
              </a:pPr>
              <a:r>
                <a:rPr lang="zh-CN" altLang="en-US" sz="2400" dirty="0">
                  <a:latin typeface="微软雅黑" pitchFamily="34" charset="-122"/>
                  <a:ea typeface="微软雅黑" pitchFamily="34" charset="-122"/>
                </a:rPr>
                <a:t>学生账号激活页面</a:t>
              </a:r>
            </a:p>
          </p:txBody>
        </p:sp>
        <p:sp>
          <p:nvSpPr>
            <p:cNvPr id="14" name="TextBox 13"/>
            <p:cNvSpPr txBox="1"/>
            <p:nvPr/>
          </p:nvSpPr>
          <p:spPr>
            <a:xfrm>
              <a:off x="1871851" y="4336884"/>
              <a:ext cx="3744689" cy="462069"/>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ctr">
                <a:defRPr/>
              </a:pPr>
              <a:r>
                <a:rPr lang="zh-CN" altLang="en-US" sz="2400" dirty="0">
                  <a:latin typeface="微软雅黑" pitchFamily="34" charset="-122"/>
                  <a:ea typeface="微软雅黑" pitchFamily="34" charset="-122"/>
                </a:rPr>
                <a:t>学生账号激活页面</a:t>
              </a:r>
            </a:p>
          </p:txBody>
        </p:sp>
      </p:grpSp>
      <p:sp>
        <p:nvSpPr>
          <p:cNvPr id="12" name="TextBox 11"/>
          <p:cNvSpPr txBox="1"/>
          <p:nvPr/>
        </p:nvSpPr>
        <p:spPr>
          <a:xfrm>
            <a:off x="1511920" y="1268760"/>
            <a:ext cx="7056784" cy="83099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zh-CN" altLang="en-US" sz="2400" dirty="0">
                <a:latin typeface="微软雅黑" pitchFamily="34" charset="-122"/>
                <a:ea typeface="微软雅黑" pitchFamily="34" charset="-122"/>
              </a:rPr>
              <a:t>校级</a:t>
            </a:r>
            <a:r>
              <a:rPr lang="zh-CN" altLang="zh-CN" sz="2400" dirty="0" smtClean="0">
                <a:latin typeface="微软雅黑" pitchFamily="34" charset="-122"/>
                <a:ea typeface="微软雅黑" pitchFamily="34" charset="-122"/>
              </a:rPr>
              <a:t>管理员的职责包含</a:t>
            </a:r>
            <a:r>
              <a:rPr lang="zh-CN" altLang="en-US" sz="2400" dirty="0" smtClean="0">
                <a:latin typeface="微软雅黑" pitchFamily="34" charset="-122"/>
                <a:ea typeface="微软雅黑" pitchFamily="34" charset="-122"/>
              </a:rPr>
              <a:t>学生账号激活，项目管理，统计信息等几个部分功能。</a:t>
            </a:r>
            <a:endParaRPr lang="zh-CN" altLang="en-US" sz="2400" dirty="0">
              <a:latin typeface="微软雅黑" pitchFamily="34" charset="-122"/>
              <a:ea typeface="微软雅黑" pitchFamily="34" charset="-122"/>
            </a:endParaRPr>
          </a:p>
        </p:txBody>
      </p:sp>
      <p:sp>
        <p:nvSpPr>
          <p:cNvPr id="15" name="TextBox 14"/>
          <p:cNvSpPr txBox="1"/>
          <p:nvPr/>
        </p:nvSpPr>
        <p:spPr bwMode="auto">
          <a:xfrm>
            <a:off x="3908003" y="5733256"/>
            <a:ext cx="2234753" cy="46196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defRPr/>
            </a:pPr>
            <a:r>
              <a:rPr lang="zh-CN" altLang="en-US" sz="2400" dirty="0" smtClean="0">
                <a:latin typeface="微软雅黑" pitchFamily="34" charset="-122"/>
                <a:ea typeface="微软雅黑" pitchFamily="34" charset="-122"/>
              </a:rPr>
              <a:t>项目管理</a:t>
            </a:r>
            <a:endParaRPr lang="zh-CN" altLang="en-US" sz="2400" dirty="0">
              <a:latin typeface="微软雅黑" pitchFamily="34" charset="-122"/>
              <a:ea typeface="微软雅黑" pitchFamily="34" charset="-122"/>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144" y="2211132"/>
            <a:ext cx="8701664" cy="3522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ircle(in)">
                                      <p:cBhvr>
                                        <p:cTn id="12" dur="2000"/>
                                        <p:tgtEl>
                                          <p:spTgt spid="15"/>
                                        </p:tgtEl>
                                      </p:cBhvr>
                                    </p:animEffect>
                                  </p:childTnLst>
                                </p:cTn>
                              </p:par>
                              <p:par>
                                <p:cTn id="13" presetID="6" presetClass="entr" presetSubtype="16" fill="hold" nodeType="with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circle(in)">
                                      <p:cBhvr>
                                        <p:cTn id="15"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fld id="{D9D589C2-D5C8-417E-BDE7-839FF83539F4}" type="slidenum">
              <a:rPr lang="zh-CN" altLang="en-US"/>
              <a:pPr>
                <a:defRPr/>
              </a:pPr>
              <a:t>12</a:t>
            </a:fld>
            <a:endParaRPr lang="en-US" altLang="zh-CN"/>
          </a:p>
        </p:txBody>
      </p:sp>
      <p:sp>
        <p:nvSpPr>
          <p:cNvPr id="15363" name="标题 1"/>
          <p:cNvSpPr>
            <a:spLocks noGrp="1"/>
          </p:cNvSpPr>
          <p:nvPr>
            <p:ph type="title"/>
          </p:nvPr>
        </p:nvSpPr>
        <p:spPr/>
        <p:txBody>
          <a:bodyPr/>
          <a:lstStyle/>
          <a:p>
            <a:r>
              <a:rPr lang="zh-CN" altLang="en-US" smtClean="0">
                <a:ea typeface="宋体" pitchFamily="2" charset="-122"/>
              </a:rPr>
              <a:t>三、系统模块</a:t>
            </a:r>
            <a:r>
              <a:rPr lang="en-US" altLang="zh-CN" smtClean="0">
                <a:ea typeface="宋体" pitchFamily="2" charset="-122"/>
              </a:rPr>
              <a:t>——</a:t>
            </a:r>
            <a:r>
              <a:rPr lang="zh-CN" altLang="en-US" smtClean="0">
                <a:ea typeface="宋体" pitchFamily="2" charset="-122"/>
              </a:rPr>
              <a:t>专家</a:t>
            </a:r>
          </a:p>
        </p:txBody>
      </p:sp>
      <p:sp>
        <p:nvSpPr>
          <p:cNvPr id="2" name="矩形 1"/>
          <p:cNvSpPr>
            <a:spLocks noChangeArrowheads="1"/>
          </p:cNvSpPr>
          <p:nvPr/>
        </p:nvSpPr>
        <p:spPr bwMode="auto">
          <a:xfrm>
            <a:off x="1223963" y="1412875"/>
            <a:ext cx="5038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2400" dirty="0">
              <a:latin typeface="微软雅黑" pitchFamily="34" charset="-122"/>
              <a:ea typeface="微软雅黑" pitchFamily="34" charset="-122"/>
            </a:endParaRPr>
          </a:p>
        </p:txBody>
      </p:sp>
      <p:sp>
        <p:nvSpPr>
          <p:cNvPr id="7" name="TextBox 6"/>
          <p:cNvSpPr txBox="1"/>
          <p:nvPr/>
        </p:nvSpPr>
        <p:spPr>
          <a:xfrm>
            <a:off x="1943968" y="1395299"/>
            <a:ext cx="5904656" cy="83099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zh-CN" altLang="zh-CN" sz="2400" dirty="0">
                <a:latin typeface="微软雅黑" pitchFamily="34" charset="-122"/>
                <a:ea typeface="微软雅黑" pitchFamily="34" charset="-122"/>
              </a:rPr>
              <a:t>专家子模块的</a:t>
            </a:r>
            <a:r>
              <a:rPr lang="zh-CN" altLang="zh-CN" sz="2400" dirty="0" smtClean="0">
                <a:latin typeface="微软雅黑" pitchFamily="34" charset="-122"/>
                <a:ea typeface="微软雅黑" pitchFamily="34" charset="-122"/>
              </a:rPr>
              <a:t>功能</a:t>
            </a:r>
            <a:r>
              <a:rPr lang="zh-CN" altLang="en-US" sz="2400" dirty="0">
                <a:latin typeface="微软雅黑" pitchFamily="34" charset="-122"/>
                <a:ea typeface="微软雅黑" pitchFamily="34" charset="-122"/>
              </a:rPr>
              <a:t>是</a:t>
            </a:r>
            <a:r>
              <a:rPr lang="zh-CN" altLang="zh-CN" sz="2400" dirty="0" smtClean="0">
                <a:latin typeface="微软雅黑" pitchFamily="34" charset="-122"/>
                <a:ea typeface="微软雅黑" pitchFamily="34" charset="-122"/>
              </a:rPr>
              <a:t>审阅</a:t>
            </a:r>
            <a:r>
              <a:rPr lang="zh-CN" altLang="zh-CN" sz="2400" dirty="0">
                <a:latin typeface="微软雅黑" pitchFamily="34" charset="-122"/>
                <a:ea typeface="微软雅黑" pitchFamily="34" charset="-122"/>
              </a:rPr>
              <a:t>申请书、查看</a:t>
            </a:r>
            <a:r>
              <a:rPr lang="zh-CN" altLang="zh-CN" sz="2400" dirty="0" smtClean="0">
                <a:latin typeface="微软雅黑" pitchFamily="34" charset="-122"/>
                <a:ea typeface="微软雅黑" pitchFamily="34" charset="-122"/>
              </a:rPr>
              <a:t>附件</a:t>
            </a:r>
            <a:r>
              <a:rPr lang="zh-CN" altLang="en-US" sz="2400" dirty="0" smtClean="0">
                <a:latin typeface="微软雅黑" pitchFamily="34" charset="-122"/>
                <a:ea typeface="微软雅黑" pitchFamily="34" charset="-122"/>
              </a:rPr>
              <a:t>并最终对项目进行是否通过进行评判</a:t>
            </a:r>
            <a:endParaRPr lang="zh-CN" altLang="en-US" sz="2400" dirty="0">
              <a:latin typeface="微软雅黑" pitchFamily="34" charset="-122"/>
              <a:ea typeface="微软雅黑" pitchFamily="34" charset="-122"/>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09" y="2348880"/>
            <a:ext cx="7439006"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852180" y="5665558"/>
            <a:ext cx="2088232" cy="57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项目的审核</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1000"/>
                                        <p:tgtEl>
                                          <p:spTgt spid="3075"/>
                                        </p:tgtEl>
                                      </p:cBhvr>
                                    </p:animEffect>
                                    <p:anim calcmode="lin" valueType="num">
                                      <p:cBhvr>
                                        <p:cTn id="13" dur="1000" fill="hold"/>
                                        <p:tgtEl>
                                          <p:spTgt spid="3075"/>
                                        </p:tgtEl>
                                        <p:attrNameLst>
                                          <p:attrName>ppt_x</p:attrName>
                                        </p:attrNameLst>
                                      </p:cBhvr>
                                      <p:tavLst>
                                        <p:tav tm="0">
                                          <p:val>
                                            <p:strVal val="#ppt_x"/>
                                          </p:val>
                                        </p:tav>
                                        <p:tav tm="100000">
                                          <p:val>
                                            <p:strVal val="#ppt_x"/>
                                          </p:val>
                                        </p:tav>
                                      </p:tavLst>
                                    </p:anim>
                                    <p:anim calcmode="lin" valueType="num">
                                      <p:cBhvr>
                                        <p:cTn id="14"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fld id="{F49F4B5A-C837-403B-AEC8-154861915D74}" type="slidenum">
              <a:rPr lang="zh-CN" altLang="en-US"/>
              <a:pPr>
                <a:defRPr/>
              </a:pPr>
              <a:t>13</a:t>
            </a:fld>
            <a:endParaRPr lang="en-US" altLang="zh-CN"/>
          </a:p>
        </p:txBody>
      </p:sp>
      <p:sp>
        <p:nvSpPr>
          <p:cNvPr id="16387" name="标题 1"/>
          <p:cNvSpPr>
            <a:spLocks noGrp="1"/>
          </p:cNvSpPr>
          <p:nvPr>
            <p:ph type="title"/>
          </p:nvPr>
        </p:nvSpPr>
        <p:spPr/>
        <p:txBody>
          <a:bodyPr/>
          <a:lstStyle/>
          <a:p>
            <a:r>
              <a:rPr lang="zh-CN" altLang="en-US" dirty="0" smtClean="0">
                <a:ea typeface="宋体" pitchFamily="2" charset="-122"/>
              </a:rPr>
              <a:t>三、系统模块</a:t>
            </a:r>
            <a:r>
              <a:rPr lang="en-US" altLang="zh-CN" dirty="0" smtClean="0">
                <a:ea typeface="宋体" pitchFamily="2" charset="-122"/>
              </a:rPr>
              <a:t>——</a:t>
            </a:r>
            <a:r>
              <a:rPr lang="zh-CN" altLang="en-US" dirty="0" smtClean="0">
                <a:ea typeface="宋体" pitchFamily="2" charset="-122"/>
              </a:rPr>
              <a:t>学生</a:t>
            </a:r>
          </a:p>
        </p:txBody>
      </p:sp>
      <p:sp>
        <p:nvSpPr>
          <p:cNvPr id="3" name="TextBox 2"/>
          <p:cNvSpPr txBox="1"/>
          <p:nvPr/>
        </p:nvSpPr>
        <p:spPr bwMode="auto">
          <a:xfrm>
            <a:off x="818842" y="2708920"/>
            <a:ext cx="718477" cy="193899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defRPr/>
            </a:pPr>
            <a:r>
              <a:rPr lang="zh-CN" altLang="en-US" sz="2400" dirty="0">
                <a:latin typeface="微软雅黑" pitchFamily="34" charset="-122"/>
                <a:ea typeface="微软雅黑" pitchFamily="34" charset="-122"/>
              </a:rPr>
              <a:t>填写申报书</a:t>
            </a:r>
          </a:p>
        </p:txBody>
      </p:sp>
      <p:sp>
        <p:nvSpPr>
          <p:cNvPr id="11" name="TextBox 10"/>
          <p:cNvSpPr txBox="1"/>
          <p:nvPr/>
        </p:nvSpPr>
        <p:spPr>
          <a:xfrm>
            <a:off x="2087984" y="1255290"/>
            <a:ext cx="5382050"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zh-CN" altLang="zh-CN" sz="2400" dirty="0">
                <a:latin typeface="微软雅黑" pitchFamily="34" charset="-122"/>
                <a:ea typeface="微软雅黑" pitchFamily="34" charset="-122"/>
              </a:rPr>
              <a:t>学生的职能是填写申报书和上传附件</a:t>
            </a:r>
            <a:endParaRPr lang="zh-CN" altLang="en-US" sz="2400" dirty="0">
              <a:latin typeface="微软雅黑" pitchFamily="34" charset="-122"/>
              <a:ea typeface="微软雅黑" pitchFamily="34" charset="-122"/>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320" y="1763981"/>
            <a:ext cx="8543305" cy="3828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82" y="1693777"/>
            <a:ext cx="9261782" cy="396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9000752" y="3859427"/>
            <a:ext cx="622424"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文件上传</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101"/>
                                        </p:tgtEl>
                                        <p:attrNameLst>
                                          <p:attrName>style.visibility</p:attrName>
                                        </p:attrNameLst>
                                      </p:cBhvr>
                                      <p:to>
                                        <p:strVal val="visible"/>
                                      </p:to>
                                    </p:set>
                                    <p:animEffect transition="in" filter="fade">
                                      <p:cBhvr>
                                        <p:cTn id="17" dur="1000"/>
                                        <p:tgtEl>
                                          <p:spTgt spid="4101"/>
                                        </p:tgtEl>
                                      </p:cBhvr>
                                    </p:animEffect>
                                    <p:anim calcmode="lin" valueType="num">
                                      <p:cBhvr>
                                        <p:cTn id="18" dur="1000" fill="hold"/>
                                        <p:tgtEl>
                                          <p:spTgt spid="4101"/>
                                        </p:tgtEl>
                                        <p:attrNameLst>
                                          <p:attrName>ppt_x</p:attrName>
                                        </p:attrNameLst>
                                      </p:cBhvr>
                                      <p:tavLst>
                                        <p:tav tm="0">
                                          <p:val>
                                            <p:strVal val="#ppt_x"/>
                                          </p:val>
                                        </p:tav>
                                        <p:tav tm="100000">
                                          <p:val>
                                            <p:strVal val="#ppt_x"/>
                                          </p:val>
                                        </p:tav>
                                      </p:tavLst>
                                    </p:anim>
                                    <p:anim calcmode="lin" valueType="num">
                                      <p:cBhvr>
                                        <p:cTn id="19" dur="1000" fill="hold"/>
                                        <p:tgtEl>
                                          <p:spTgt spid="410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6AA0E855-7CD3-4EF0-B2FA-A1EFAFE31141}" type="slidenum">
              <a:rPr lang="zh-CN" altLang="en-US"/>
              <a:pPr>
                <a:defRPr/>
              </a:pPr>
              <a:t>14</a:t>
            </a:fld>
            <a:endParaRPr lang="en-US" altLang="zh-CN"/>
          </a:p>
        </p:txBody>
      </p:sp>
      <p:sp>
        <p:nvSpPr>
          <p:cNvPr id="17411" name="Rectangle 2"/>
          <p:cNvSpPr>
            <a:spLocks noGrp="1" noChangeArrowheads="1"/>
          </p:cNvSpPr>
          <p:nvPr>
            <p:ph type="title"/>
          </p:nvPr>
        </p:nvSpPr>
        <p:spPr/>
        <p:txBody>
          <a:bodyPr/>
          <a:lstStyle/>
          <a:p>
            <a:pPr eaLnBrk="1" hangingPunct="1"/>
            <a:r>
              <a:rPr lang="zh-CN" altLang="en-US" sz="2800" dirty="0">
                <a:ea typeface="宋体" pitchFamily="2" charset="-122"/>
              </a:rPr>
              <a:t>四</a:t>
            </a:r>
            <a:r>
              <a:rPr lang="zh-CN" altLang="en-US" sz="2800" dirty="0" smtClean="0">
                <a:ea typeface="宋体" pitchFamily="2" charset="-122"/>
              </a:rPr>
              <a:t>、总结</a:t>
            </a:r>
          </a:p>
        </p:txBody>
      </p:sp>
      <p:sp>
        <p:nvSpPr>
          <p:cNvPr id="17412" name="Rectangle 3"/>
          <p:cNvSpPr>
            <a:spLocks noGrp="1" noChangeArrowheads="1"/>
          </p:cNvSpPr>
          <p:nvPr>
            <p:ph type="body" idx="1"/>
          </p:nvPr>
        </p:nvSpPr>
        <p:spPr/>
        <p:txBody>
          <a:bodyPr/>
          <a:lstStyle/>
          <a:p>
            <a:pPr eaLnBrk="1" hangingPunct="1"/>
            <a:r>
              <a:rPr lang="zh-CN" dirty="0" smtClean="0">
                <a:ea typeface="宋体" pitchFamily="2" charset="-122"/>
              </a:rPr>
              <a:t>目前系统已经基本符合要求开始</a:t>
            </a:r>
            <a:r>
              <a:rPr lang="zh-CN" altLang="en-US" dirty="0" smtClean="0">
                <a:ea typeface="宋体" pitchFamily="2" charset="-122"/>
              </a:rPr>
              <a:t>投入使用</a:t>
            </a:r>
            <a:r>
              <a:rPr lang="zh-CN" dirty="0" smtClean="0">
                <a:ea typeface="宋体" pitchFamily="2" charset="-122"/>
              </a:rPr>
              <a:t>，</a:t>
            </a:r>
            <a:r>
              <a:rPr lang="zh-CN" altLang="en-US" dirty="0" smtClean="0">
                <a:ea typeface="宋体" pitchFamily="2" charset="-122"/>
              </a:rPr>
              <a:t>并挂载到创新院的服务器上</a:t>
            </a:r>
            <a:r>
              <a:rPr lang="zh-CN" dirty="0" smtClean="0">
                <a:ea typeface="宋体" pitchFamily="2" charset="-122"/>
              </a:rPr>
              <a:t>可以访问</a:t>
            </a:r>
            <a:r>
              <a:rPr lang="en-US" altLang="zh-CN" u="sng" dirty="0" smtClean="0">
                <a:ea typeface="宋体" pitchFamily="2" charset="-122"/>
                <a:hlinkClick r:id="rId2"/>
              </a:rPr>
              <a:t>http://202.118.67.200:9000/</a:t>
            </a:r>
            <a:r>
              <a:rPr lang="zh-CN" dirty="0" smtClean="0">
                <a:ea typeface="宋体" pitchFamily="2" charset="-122"/>
              </a:rPr>
              <a:t>查看</a:t>
            </a:r>
            <a:r>
              <a:rPr lang="zh-CN" altLang="en-US" dirty="0" smtClean="0">
                <a:ea typeface="宋体" pitchFamily="2" charset="-122"/>
              </a:rPr>
              <a:t>、演示</a:t>
            </a:r>
            <a:r>
              <a:rPr lang="zh-CN" dirty="0" smtClean="0">
                <a:ea typeface="宋体" pitchFamily="2" charset="-122"/>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024"/>
          <p:cNvSpPr txBox="1">
            <a:spLocks noChangeArrowheads="1"/>
          </p:cNvSpPr>
          <p:nvPr/>
        </p:nvSpPr>
        <p:spPr bwMode="auto">
          <a:xfrm>
            <a:off x="1575075" y="214293"/>
            <a:ext cx="7068687" cy="1633397"/>
          </a:xfrm>
          <a:prstGeom prst="rect">
            <a:avLst/>
          </a:prstGeom>
          <a:solidFill>
            <a:srgbClr val="97B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lIns="90000" tIns="46800" rIns="90000" bIns="46800">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spcBef>
                <a:spcPct val="50000"/>
              </a:spcBef>
              <a:defRPr/>
            </a:pPr>
            <a:r>
              <a:rPr kumimoji="1" lang="zh-CN" altLang="en-US" sz="4000" dirty="0" smtClean="0">
                <a:solidFill>
                  <a:schemeClr val="bg2">
                    <a:lumMod val="10000"/>
                  </a:schemeClr>
                </a:solidFill>
                <a:latin typeface="黑体" pitchFamily="49" charset="-122"/>
                <a:ea typeface="黑体" pitchFamily="49" charset="-122"/>
              </a:rPr>
              <a:t>谢谢！欢迎各位评委</a:t>
            </a:r>
            <a:endParaRPr kumimoji="1" lang="en-US" altLang="zh-CN" sz="4000" dirty="0" smtClean="0">
              <a:solidFill>
                <a:schemeClr val="bg2">
                  <a:lumMod val="10000"/>
                </a:schemeClr>
              </a:solidFill>
              <a:latin typeface="黑体" pitchFamily="49" charset="-122"/>
              <a:ea typeface="黑体" pitchFamily="49" charset="-122"/>
            </a:endParaRPr>
          </a:p>
          <a:p>
            <a:pPr algn="ctr" eaLnBrk="1" hangingPunct="1">
              <a:spcBef>
                <a:spcPct val="50000"/>
              </a:spcBef>
              <a:defRPr/>
            </a:pPr>
            <a:r>
              <a:rPr kumimoji="1" lang="zh-CN" altLang="en-US" sz="4000" dirty="0" smtClean="0">
                <a:solidFill>
                  <a:schemeClr val="bg2">
                    <a:lumMod val="10000"/>
                  </a:schemeClr>
                </a:solidFill>
                <a:latin typeface="黑体" pitchFamily="49" charset="-122"/>
                <a:ea typeface="黑体" pitchFamily="49" charset="-122"/>
              </a:rPr>
              <a:t>批评指正！</a:t>
            </a:r>
            <a:endParaRPr kumimoji="1" lang="zh-CN" altLang="en-US" sz="3200" dirty="0" smtClean="0">
              <a:solidFill>
                <a:schemeClr val="bg2">
                  <a:lumMod val="10000"/>
                </a:schemeClr>
              </a:solidFill>
              <a:latin typeface="黑体" pitchFamily="49" charset="-122"/>
              <a:ea typeface="黑体" pitchFamily="49" charset="-122"/>
            </a:endParaRPr>
          </a:p>
        </p:txBody>
      </p:sp>
      <p:sp>
        <p:nvSpPr>
          <p:cNvPr id="18437" name="矩形 3"/>
          <p:cNvSpPr>
            <a:spLocks noChangeArrowheads="1"/>
          </p:cNvSpPr>
          <p:nvPr/>
        </p:nvSpPr>
        <p:spPr bwMode="auto">
          <a:xfrm>
            <a:off x="2116138" y="4406900"/>
            <a:ext cx="6453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smtClean="0">
                <a:solidFill>
                  <a:srgbClr val="0070C0"/>
                </a:solidFill>
                <a:ea typeface="宋体" pitchFamily="2" charset="-122"/>
              </a:rPr>
              <a:t>大连理工大学计算机</a:t>
            </a:r>
            <a:r>
              <a:rPr lang="en-US" altLang="zh-CN" sz="2400" b="1" dirty="0" smtClean="0">
                <a:solidFill>
                  <a:srgbClr val="0070C0"/>
                </a:solidFill>
                <a:ea typeface="宋体" pitchFamily="2" charset="-122"/>
              </a:rPr>
              <a:t> </a:t>
            </a:r>
            <a:r>
              <a:rPr lang="zh-CN" altLang="en-US" sz="2400" b="1" dirty="0" smtClean="0">
                <a:solidFill>
                  <a:srgbClr val="0070C0"/>
                </a:solidFill>
                <a:ea typeface="宋体" pitchFamily="2" charset="-122"/>
              </a:rPr>
              <a:t>计算机</a:t>
            </a:r>
            <a:r>
              <a:rPr lang="en-US" altLang="zh-CN" sz="2400" b="1" dirty="0" smtClean="0">
                <a:solidFill>
                  <a:srgbClr val="0070C0"/>
                </a:solidFill>
                <a:ea typeface="宋体" pitchFamily="2" charset="-122"/>
              </a:rPr>
              <a:t>1001</a:t>
            </a:r>
            <a:r>
              <a:rPr lang="zh-CN" altLang="en-US" sz="2400" b="1" dirty="0" smtClean="0">
                <a:solidFill>
                  <a:srgbClr val="0070C0"/>
                </a:solidFill>
                <a:ea typeface="宋体" pitchFamily="2" charset="-122"/>
              </a:rPr>
              <a:t>刘卓</a:t>
            </a:r>
            <a:endParaRPr lang="en-US" altLang="zh-CN" sz="2400" b="1" dirty="0">
              <a:solidFill>
                <a:srgbClr val="0070C0"/>
              </a:solidFill>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4"/>
          <p:cNvSpPr>
            <a:spLocks noGrp="1"/>
          </p:cNvSpPr>
          <p:nvPr>
            <p:ph type="sldNum" sz="quarter" idx="11"/>
          </p:nvPr>
        </p:nvSpPr>
        <p:spPr/>
        <p:txBody>
          <a:bodyPr/>
          <a:lstStyle/>
          <a:p>
            <a:pPr>
              <a:defRPr/>
            </a:pPr>
            <a:fld id="{CBB6D77D-8F1F-4640-8947-F36BA2DE2C33}" type="slidenum">
              <a:rPr lang="zh-CN" altLang="en-US"/>
              <a:pPr>
                <a:defRPr/>
              </a:pPr>
              <a:t>2</a:t>
            </a:fld>
            <a:endParaRPr lang="en-US" altLang="zh-CN"/>
          </a:p>
        </p:txBody>
      </p:sp>
      <p:sp>
        <p:nvSpPr>
          <p:cNvPr id="4099" name="Rectangle 2"/>
          <p:cNvSpPr>
            <a:spLocks noGrp="1" noChangeArrowheads="1"/>
          </p:cNvSpPr>
          <p:nvPr>
            <p:ph type="title"/>
          </p:nvPr>
        </p:nvSpPr>
        <p:spPr/>
        <p:txBody>
          <a:bodyPr/>
          <a:lstStyle/>
          <a:p>
            <a:pPr eaLnBrk="1" hangingPunct="1"/>
            <a:r>
              <a:rPr lang="en-US" altLang="zh-CN" smtClean="0">
                <a:ea typeface="宋体" pitchFamily="2" charset="-122"/>
              </a:rPr>
              <a:t>Contents</a:t>
            </a:r>
            <a:endParaRPr lang="en-US" altLang="zh-CN" smtClean="0">
              <a:solidFill>
                <a:schemeClr val="accent1"/>
              </a:solidFill>
              <a:ea typeface="宋体" pitchFamily="2" charset="-122"/>
            </a:endParaRPr>
          </a:p>
        </p:txBody>
      </p:sp>
      <p:grpSp>
        <p:nvGrpSpPr>
          <p:cNvPr id="4100" name="Group 88"/>
          <p:cNvGrpSpPr>
            <a:grpSpLocks/>
          </p:cNvGrpSpPr>
          <p:nvPr/>
        </p:nvGrpSpPr>
        <p:grpSpPr bwMode="auto">
          <a:xfrm>
            <a:off x="-2222500" y="1600200"/>
            <a:ext cx="9253538" cy="4824413"/>
            <a:chOff x="-1400" y="1008"/>
            <a:chExt cx="5829" cy="3039"/>
          </a:xfrm>
        </p:grpSpPr>
        <p:sp>
          <p:nvSpPr>
            <p:cNvPr id="44" name="AutoShape 41"/>
            <p:cNvSpPr>
              <a:spLocks noChangeArrowheads="1"/>
            </p:cNvSpPr>
            <p:nvPr/>
          </p:nvSpPr>
          <p:spPr bwMode="ltGray">
            <a:xfrm rot="5400000">
              <a:off x="-1417" y="1025"/>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pPr>
                <a:defRPr/>
              </a:pPr>
              <a:endParaRPr lang="zh-CN" altLang="en-US">
                <a:ea typeface="宋体" charset="-122"/>
              </a:endParaRPr>
            </a:p>
          </p:txBody>
        </p:sp>
        <p:sp>
          <p:nvSpPr>
            <p:cNvPr id="45" name="AutoShape 42"/>
            <p:cNvSpPr>
              <a:spLocks noChangeArrowheads="1"/>
            </p:cNvSpPr>
            <p:nvPr/>
          </p:nvSpPr>
          <p:spPr bwMode="ltGray">
            <a:xfrm rot="5400000" flipH="1">
              <a:off x="-1161" y="1299"/>
              <a:ext cx="2540" cy="24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bg2"/>
                </a:gs>
                <a:gs pos="100000">
                  <a:schemeClr val="bg2">
                    <a:gamma/>
                    <a:tint val="0"/>
                    <a:invGamma/>
                  </a:schemeClr>
                </a:gs>
              </a:gsLst>
              <a:lin ang="5400000" scaled="1"/>
            </a:gradFill>
            <a:ln w="0" algn="ctr">
              <a:noFill/>
              <a:miter lim="800000"/>
              <a:headEnd/>
              <a:tailEnd/>
            </a:ln>
            <a:effectLst/>
          </p:spPr>
          <p:txBody>
            <a:bodyPr wrap="none" anchor="ctr"/>
            <a:lstStyle/>
            <a:p>
              <a:pPr>
                <a:defRPr/>
              </a:pPr>
              <a:endParaRPr lang="zh-CN" altLang="en-US">
                <a:ea typeface="宋体" charset="-122"/>
              </a:endParaRPr>
            </a:p>
          </p:txBody>
        </p:sp>
        <p:grpSp>
          <p:nvGrpSpPr>
            <p:cNvPr id="4103" name="Group 83"/>
            <p:cNvGrpSpPr>
              <a:grpSpLocks/>
            </p:cNvGrpSpPr>
            <p:nvPr/>
          </p:nvGrpSpPr>
          <p:grpSpPr bwMode="auto">
            <a:xfrm>
              <a:off x="1021" y="1243"/>
              <a:ext cx="2984" cy="320"/>
              <a:chOff x="1021" y="1243"/>
              <a:chExt cx="2984" cy="320"/>
            </a:xfrm>
          </p:grpSpPr>
          <p:sp>
            <p:nvSpPr>
              <p:cNvPr id="4131" name="AutoShape 47"/>
              <p:cNvSpPr>
                <a:spLocks noChangeArrowheads="1"/>
              </p:cNvSpPr>
              <p:nvPr/>
            </p:nvSpPr>
            <p:spPr bwMode="gray">
              <a:xfrm>
                <a:off x="1221" y="1243"/>
                <a:ext cx="2784" cy="32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zh-CN" altLang="en-US" b="1">
                    <a:ea typeface="宋体" pitchFamily="2" charset="-122"/>
                  </a:rPr>
                  <a:t>项目背景及来源</a:t>
                </a:r>
              </a:p>
            </p:txBody>
          </p:sp>
          <p:grpSp>
            <p:nvGrpSpPr>
              <p:cNvPr id="4132" name="Group 48"/>
              <p:cNvGrpSpPr>
                <a:grpSpLocks/>
              </p:cNvGrpSpPr>
              <p:nvPr/>
            </p:nvGrpSpPr>
            <p:grpSpPr bwMode="auto">
              <a:xfrm>
                <a:off x="1021" y="1299"/>
                <a:ext cx="240" cy="240"/>
                <a:chOff x="2078" y="1680"/>
                <a:chExt cx="1615" cy="1615"/>
              </a:xfrm>
            </p:grpSpPr>
            <p:sp>
              <p:nvSpPr>
                <p:cNvPr id="4133" name="Oval 4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p>
                  <a:endParaRPr lang="zh-CN" altLang="en-US">
                    <a:ea typeface="宋体" pitchFamily="2" charset="-122"/>
                  </a:endParaRPr>
                </a:p>
              </p:txBody>
            </p:sp>
            <p:sp>
              <p:nvSpPr>
                <p:cNvPr id="4134" name="Oval 5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ea typeface="宋体" pitchFamily="2" charset="-122"/>
                  </a:endParaRPr>
                </a:p>
              </p:txBody>
            </p:sp>
            <p:sp>
              <p:nvSpPr>
                <p:cNvPr id="88" name="Oval 51"/>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ea typeface="宋体" charset="-122"/>
                  </a:endParaRPr>
                </a:p>
              </p:txBody>
            </p:sp>
            <p:sp>
              <p:nvSpPr>
                <p:cNvPr id="4136" name="Oval 52"/>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p>
                  <a:endParaRPr lang="zh-CN" altLang="en-US">
                    <a:ea typeface="宋体" pitchFamily="2" charset="-122"/>
                  </a:endParaRPr>
                </a:p>
              </p:txBody>
            </p:sp>
            <p:sp>
              <p:nvSpPr>
                <p:cNvPr id="90" name="Oval 53"/>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ea typeface="宋体" charset="-122"/>
                  </a:endParaRPr>
                </a:p>
              </p:txBody>
            </p:sp>
            <p:sp>
              <p:nvSpPr>
                <p:cNvPr id="4138" name="Oval 54"/>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a:ea typeface="宋体" pitchFamily="2" charset="-122"/>
                  </a:endParaRPr>
                </a:p>
              </p:txBody>
            </p:sp>
          </p:grpSp>
        </p:grpSp>
        <p:grpSp>
          <p:nvGrpSpPr>
            <p:cNvPr id="4104" name="Group 84"/>
            <p:cNvGrpSpPr>
              <a:grpSpLocks/>
            </p:cNvGrpSpPr>
            <p:nvPr/>
          </p:nvGrpSpPr>
          <p:grpSpPr bwMode="auto">
            <a:xfrm>
              <a:off x="1357" y="1728"/>
              <a:ext cx="2976" cy="320"/>
              <a:chOff x="1357" y="1728"/>
              <a:chExt cx="2976" cy="320"/>
            </a:xfrm>
          </p:grpSpPr>
          <p:sp>
            <p:nvSpPr>
              <p:cNvPr id="4123" name="AutoShape 46"/>
              <p:cNvSpPr>
                <a:spLocks noChangeArrowheads="1"/>
              </p:cNvSpPr>
              <p:nvPr/>
            </p:nvSpPr>
            <p:spPr bwMode="gray">
              <a:xfrm>
                <a:off x="1549" y="1728"/>
                <a:ext cx="2784" cy="32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zh-CN" altLang="en-US" b="1">
                    <a:ea typeface="宋体" pitchFamily="2" charset="-122"/>
                  </a:rPr>
                  <a:t>相关技术 </a:t>
                </a:r>
              </a:p>
            </p:txBody>
          </p:sp>
          <p:grpSp>
            <p:nvGrpSpPr>
              <p:cNvPr id="4124" name="Group 55"/>
              <p:cNvGrpSpPr>
                <a:grpSpLocks/>
              </p:cNvGrpSpPr>
              <p:nvPr/>
            </p:nvGrpSpPr>
            <p:grpSpPr bwMode="auto">
              <a:xfrm>
                <a:off x="1357" y="1795"/>
                <a:ext cx="240" cy="240"/>
                <a:chOff x="2078" y="1680"/>
                <a:chExt cx="1615" cy="1615"/>
              </a:xfrm>
            </p:grpSpPr>
            <p:sp>
              <p:nvSpPr>
                <p:cNvPr id="4125" name="Oval 5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p>
                  <a:endParaRPr lang="zh-CN" altLang="en-US">
                    <a:ea typeface="宋体" pitchFamily="2" charset="-122"/>
                  </a:endParaRPr>
                </a:p>
              </p:txBody>
            </p:sp>
            <p:sp>
              <p:nvSpPr>
                <p:cNvPr id="4126" name="Oval 5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ea typeface="宋体" pitchFamily="2" charset="-122"/>
                  </a:endParaRPr>
                </a:p>
              </p:txBody>
            </p:sp>
            <p:sp>
              <p:nvSpPr>
                <p:cNvPr id="80" name="Oval 5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ea typeface="宋体" charset="-122"/>
                  </a:endParaRPr>
                </a:p>
              </p:txBody>
            </p:sp>
            <p:sp>
              <p:nvSpPr>
                <p:cNvPr id="4128" name="Oval 59"/>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p>
                  <a:endParaRPr lang="zh-CN" altLang="en-US">
                    <a:ea typeface="宋体" pitchFamily="2" charset="-122"/>
                  </a:endParaRPr>
                </a:p>
              </p:txBody>
            </p:sp>
            <p:sp>
              <p:nvSpPr>
                <p:cNvPr id="82" name="Oval 6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ea typeface="宋体" charset="-122"/>
                  </a:endParaRPr>
                </a:p>
              </p:txBody>
            </p:sp>
            <p:sp>
              <p:nvSpPr>
                <p:cNvPr id="4130" name="Oval 61"/>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a:ea typeface="宋体" pitchFamily="2" charset="-122"/>
                  </a:endParaRPr>
                </a:p>
              </p:txBody>
            </p:sp>
          </p:grpSp>
        </p:grpSp>
        <p:grpSp>
          <p:nvGrpSpPr>
            <p:cNvPr id="4105" name="Group 85"/>
            <p:cNvGrpSpPr>
              <a:grpSpLocks/>
            </p:cNvGrpSpPr>
            <p:nvPr/>
          </p:nvGrpSpPr>
          <p:grpSpPr bwMode="auto">
            <a:xfrm>
              <a:off x="1453" y="2275"/>
              <a:ext cx="2976" cy="320"/>
              <a:chOff x="1453" y="2275"/>
              <a:chExt cx="2976" cy="320"/>
            </a:xfrm>
          </p:grpSpPr>
          <p:sp>
            <p:nvSpPr>
              <p:cNvPr id="4115" name="AutoShape 45"/>
              <p:cNvSpPr>
                <a:spLocks noChangeArrowheads="1"/>
              </p:cNvSpPr>
              <p:nvPr/>
            </p:nvSpPr>
            <p:spPr bwMode="gray">
              <a:xfrm>
                <a:off x="1645" y="2275"/>
                <a:ext cx="2784" cy="32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zh-CN" altLang="en-US" b="1">
                    <a:ea typeface="宋体" pitchFamily="2" charset="-122"/>
                  </a:rPr>
                  <a:t>系统功能结构 </a:t>
                </a:r>
              </a:p>
            </p:txBody>
          </p:sp>
          <p:grpSp>
            <p:nvGrpSpPr>
              <p:cNvPr id="4116" name="Group 62"/>
              <p:cNvGrpSpPr>
                <a:grpSpLocks/>
              </p:cNvGrpSpPr>
              <p:nvPr/>
            </p:nvGrpSpPr>
            <p:grpSpPr bwMode="auto">
              <a:xfrm>
                <a:off x="1453" y="2323"/>
                <a:ext cx="240" cy="240"/>
                <a:chOff x="2078" y="1680"/>
                <a:chExt cx="1615" cy="1615"/>
              </a:xfrm>
            </p:grpSpPr>
            <p:sp>
              <p:nvSpPr>
                <p:cNvPr id="4117" name="Oval 6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p>
                  <a:endParaRPr lang="zh-CN" altLang="en-US">
                    <a:ea typeface="宋体" pitchFamily="2" charset="-122"/>
                  </a:endParaRPr>
                </a:p>
              </p:txBody>
            </p:sp>
            <p:sp>
              <p:nvSpPr>
                <p:cNvPr id="4118" name="Oval 6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ea typeface="宋体" pitchFamily="2" charset="-122"/>
                  </a:endParaRPr>
                </a:p>
              </p:txBody>
            </p:sp>
            <p:sp>
              <p:nvSpPr>
                <p:cNvPr id="72" name="Oval 65"/>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ea typeface="宋体" charset="-122"/>
                  </a:endParaRPr>
                </a:p>
              </p:txBody>
            </p:sp>
            <p:sp>
              <p:nvSpPr>
                <p:cNvPr id="4120" name="Oval 66"/>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p>
                  <a:endParaRPr lang="zh-CN" altLang="en-US">
                    <a:ea typeface="宋体" pitchFamily="2" charset="-122"/>
                  </a:endParaRPr>
                </a:p>
              </p:txBody>
            </p:sp>
            <p:sp>
              <p:nvSpPr>
                <p:cNvPr id="74" name="Oval 6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ea typeface="宋体" charset="-122"/>
                  </a:endParaRPr>
                </a:p>
              </p:txBody>
            </p:sp>
            <p:sp>
              <p:nvSpPr>
                <p:cNvPr id="4122" name="Oval 68"/>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a:ea typeface="宋体" pitchFamily="2" charset="-122"/>
                  </a:endParaRPr>
                </a:p>
              </p:txBody>
            </p:sp>
          </p:grpSp>
        </p:grpSp>
        <p:grpSp>
          <p:nvGrpSpPr>
            <p:cNvPr id="4106" name="Group 86"/>
            <p:cNvGrpSpPr>
              <a:grpSpLocks/>
            </p:cNvGrpSpPr>
            <p:nvPr/>
          </p:nvGrpSpPr>
          <p:grpSpPr bwMode="auto">
            <a:xfrm>
              <a:off x="1357" y="2787"/>
              <a:ext cx="2996" cy="320"/>
              <a:chOff x="1357" y="2787"/>
              <a:chExt cx="2996" cy="320"/>
            </a:xfrm>
          </p:grpSpPr>
          <p:sp>
            <p:nvSpPr>
              <p:cNvPr id="4107" name="AutoShape 44"/>
              <p:cNvSpPr>
                <a:spLocks noChangeArrowheads="1"/>
              </p:cNvSpPr>
              <p:nvPr/>
            </p:nvSpPr>
            <p:spPr bwMode="gray">
              <a:xfrm>
                <a:off x="1569" y="2787"/>
                <a:ext cx="2784" cy="32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zh-CN" altLang="en-US" b="1">
                    <a:ea typeface="宋体" pitchFamily="2" charset="-122"/>
                  </a:rPr>
                  <a:t>毕设总结</a:t>
                </a:r>
                <a:endParaRPr lang="en-US" altLang="zh-CN" b="1">
                  <a:ea typeface="宋体" pitchFamily="2" charset="-122"/>
                </a:endParaRPr>
              </a:p>
            </p:txBody>
          </p:sp>
          <p:grpSp>
            <p:nvGrpSpPr>
              <p:cNvPr id="4108" name="Group 69"/>
              <p:cNvGrpSpPr>
                <a:grpSpLocks/>
              </p:cNvGrpSpPr>
              <p:nvPr/>
            </p:nvGrpSpPr>
            <p:grpSpPr bwMode="auto">
              <a:xfrm>
                <a:off x="1357" y="2851"/>
                <a:ext cx="240" cy="240"/>
                <a:chOff x="2078" y="1680"/>
                <a:chExt cx="1615" cy="1615"/>
              </a:xfrm>
            </p:grpSpPr>
            <p:sp>
              <p:nvSpPr>
                <p:cNvPr id="4109" name="Oval 7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p>
                  <a:endParaRPr lang="zh-CN" altLang="en-US">
                    <a:ea typeface="宋体" pitchFamily="2" charset="-122"/>
                  </a:endParaRPr>
                </a:p>
              </p:txBody>
            </p:sp>
            <p:sp>
              <p:nvSpPr>
                <p:cNvPr id="4110" name="Oval 7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a:ea typeface="宋体" pitchFamily="2" charset="-122"/>
                  </a:endParaRPr>
                </a:p>
              </p:txBody>
            </p:sp>
            <p:sp>
              <p:nvSpPr>
                <p:cNvPr id="64" name="Oval 72"/>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ea typeface="宋体" charset="-122"/>
                  </a:endParaRPr>
                </a:p>
              </p:txBody>
            </p:sp>
            <p:sp>
              <p:nvSpPr>
                <p:cNvPr id="4112" name="Oval 73"/>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p>
                  <a:endParaRPr lang="zh-CN" altLang="en-US">
                    <a:ea typeface="宋体" pitchFamily="2" charset="-122"/>
                  </a:endParaRPr>
                </a:p>
              </p:txBody>
            </p:sp>
            <p:sp>
              <p:nvSpPr>
                <p:cNvPr id="66" name="Oval 74"/>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ea typeface="宋体" charset="-122"/>
                  </a:endParaRPr>
                </a:p>
              </p:txBody>
            </p:sp>
            <p:sp>
              <p:nvSpPr>
                <p:cNvPr id="4114" name="Oval 75"/>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a:ea typeface="宋体" pitchFamily="2" charset="-122"/>
                  </a:endParaRPr>
                </a:p>
              </p:txBody>
            </p:sp>
          </p:gr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pPr>
              <a:defRPr/>
            </a:pPr>
            <a:fld id="{B8A8B3F5-1BF4-4F0E-AEE1-12A7B1624655}" type="slidenum">
              <a:rPr lang="zh-CN" altLang="en-US"/>
              <a:pPr>
                <a:defRPr/>
              </a:pPr>
              <a:t>3</a:t>
            </a:fld>
            <a:endParaRPr lang="en-US" altLang="zh-CN" dirty="0"/>
          </a:p>
        </p:txBody>
      </p:sp>
      <p:sp>
        <p:nvSpPr>
          <p:cNvPr id="5123" name="Rectangle 2"/>
          <p:cNvSpPr>
            <a:spLocks noGrp="1" noChangeArrowheads="1"/>
          </p:cNvSpPr>
          <p:nvPr>
            <p:ph type="title"/>
          </p:nvPr>
        </p:nvSpPr>
        <p:spPr/>
        <p:txBody>
          <a:bodyPr/>
          <a:lstStyle/>
          <a:p>
            <a:pPr eaLnBrk="1" hangingPunct="1"/>
            <a:r>
              <a:rPr lang="zh-CN" altLang="en-US" smtClean="0">
                <a:ea typeface="宋体" pitchFamily="2" charset="-122"/>
              </a:rPr>
              <a:t>一、项目背景及来源</a:t>
            </a:r>
          </a:p>
        </p:txBody>
      </p:sp>
      <p:grpSp>
        <p:nvGrpSpPr>
          <p:cNvPr id="5124" name="组合 8"/>
          <p:cNvGrpSpPr>
            <a:grpSpLocks/>
          </p:cNvGrpSpPr>
          <p:nvPr/>
        </p:nvGrpSpPr>
        <p:grpSpPr bwMode="auto">
          <a:xfrm>
            <a:off x="3957550" y="4005264"/>
            <a:ext cx="2262187" cy="2227262"/>
            <a:chOff x="2694429" y="1341358"/>
            <a:chExt cx="2449045" cy="2304256"/>
          </a:xfrm>
        </p:grpSpPr>
        <p:sp>
          <p:nvSpPr>
            <p:cNvPr id="5" name="椭圆 4"/>
            <p:cNvSpPr/>
            <p:nvPr/>
          </p:nvSpPr>
          <p:spPr>
            <a:xfrm>
              <a:off x="2694429" y="1341358"/>
              <a:ext cx="2449045" cy="2304256"/>
            </a:xfrm>
            <a:prstGeom prst="ellipse">
              <a:avLst/>
            </a:prstGeom>
            <a:solidFill>
              <a:srgbClr val="0070C0"/>
            </a:solidFill>
            <a:ln>
              <a:solidFill>
                <a:srgbClr val="00B0F0"/>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rgbClr val="1D4940"/>
                </a:solidFill>
                <a:ea typeface="宋体" pitchFamily="2" charset="-122"/>
              </a:endParaRPr>
            </a:p>
          </p:txBody>
        </p:sp>
        <p:sp>
          <p:nvSpPr>
            <p:cNvPr id="5145" name="TextBox 3"/>
            <p:cNvSpPr txBox="1">
              <a:spLocks noChangeArrowheads="1"/>
            </p:cNvSpPr>
            <p:nvPr/>
          </p:nvSpPr>
          <p:spPr bwMode="auto">
            <a:xfrm>
              <a:off x="2737489" y="1985009"/>
              <a:ext cx="2376263" cy="1241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zh-CN" altLang="en-US" sz="2400" b="1" dirty="0">
                  <a:solidFill>
                    <a:schemeClr val="bg1"/>
                  </a:solidFill>
                  <a:latin typeface="微软雅黑" pitchFamily="34" charset="-122"/>
                  <a:ea typeface="微软雅黑" pitchFamily="34" charset="-122"/>
                </a:rPr>
                <a:t>大学生创新</a:t>
              </a:r>
              <a:endParaRPr lang="en-US" altLang="zh-CN" sz="2400" b="1" dirty="0">
                <a:solidFill>
                  <a:schemeClr val="bg1"/>
                </a:solidFill>
                <a:latin typeface="微软雅黑" pitchFamily="34" charset="-122"/>
                <a:ea typeface="微软雅黑" pitchFamily="34" charset="-122"/>
              </a:endParaRPr>
            </a:p>
            <a:p>
              <a:pPr algn="ctr" eaLnBrk="1" hangingPunct="1"/>
              <a:r>
                <a:rPr lang="zh-CN" altLang="en-US" sz="2400" b="1">
                  <a:solidFill>
                    <a:schemeClr val="bg1"/>
                  </a:solidFill>
                  <a:latin typeface="微软雅黑" pitchFamily="34" charset="-122"/>
                  <a:ea typeface="微软雅黑" pitchFamily="34" charset="-122"/>
                </a:rPr>
                <a:t>创业</a:t>
              </a:r>
              <a:r>
                <a:rPr lang="zh-CN" altLang="en-US" sz="2400" b="1" smtClean="0">
                  <a:solidFill>
                    <a:schemeClr val="bg1"/>
                  </a:solidFill>
                  <a:latin typeface="微软雅黑" pitchFamily="34" charset="-122"/>
                  <a:ea typeface="微软雅黑" pitchFamily="34" charset="-122"/>
                </a:rPr>
                <a:t>项目管理</a:t>
              </a:r>
              <a:r>
                <a:rPr lang="zh-CN" altLang="en-US" sz="2400" b="1">
                  <a:solidFill>
                    <a:schemeClr val="bg1"/>
                  </a:solidFill>
                  <a:latin typeface="微软雅黑" pitchFamily="34" charset="-122"/>
                  <a:ea typeface="微软雅黑" pitchFamily="34" charset="-122"/>
                </a:rPr>
                <a:t>系统</a:t>
              </a:r>
              <a:endParaRPr lang="zh-CN" altLang="en-US" sz="2400" b="1" dirty="0">
                <a:solidFill>
                  <a:schemeClr val="bg1"/>
                </a:solidFill>
                <a:latin typeface="微软雅黑" pitchFamily="34" charset="-122"/>
                <a:ea typeface="微软雅黑" pitchFamily="34" charset="-122"/>
              </a:endParaRPr>
            </a:p>
          </p:txBody>
        </p:sp>
      </p:grpSp>
      <p:sp>
        <p:nvSpPr>
          <p:cNvPr id="5125" name="TextBox 10"/>
          <p:cNvSpPr txBox="1">
            <a:spLocks noChangeArrowheads="1"/>
          </p:cNvSpPr>
          <p:nvPr/>
        </p:nvSpPr>
        <p:spPr bwMode="auto">
          <a:xfrm>
            <a:off x="754063" y="1231900"/>
            <a:ext cx="88106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25000"/>
              </a:lnSpc>
            </a:pPr>
            <a:r>
              <a:rPr lang="zh-CN" altLang="en-US" sz="2400" b="1">
                <a:latin typeface="宋体" pitchFamily="2" charset="-122"/>
                <a:ea typeface="宋体" pitchFamily="2" charset="-122"/>
              </a:rPr>
              <a:t>项目背景</a:t>
            </a:r>
            <a:r>
              <a:rPr lang="zh-CN" altLang="en-US" sz="2400">
                <a:latin typeface="宋体" pitchFamily="2" charset="-122"/>
                <a:ea typeface="宋体" pitchFamily="2" charset="-122"/>
              </a:rPr>
              <a:t>：</a:t>
            </a:r>
            <a:r>
              <a:rPr lang="zh-CN" altLang="zh-CN" sz="2400">
                <a:latin typeface="宋体" pitchFamily="2" charset="-122"/>
                <a:ea typeface="宋体" pitchFamily="2" charset="-122"/>
              </a:rPr>
              <a:t>为了提高大学生的创新能力，教育部每年实施国家级大学生创新创业训练计划</a:t>
            </a:r>
            <a:r>
              <a:rPr lang="zh-CN" altLang="en-US" sz="2400">
                <a:latin typeface="宋体" pitchFamily="2" charset="-122"/>
                <a:ea typeface="宋体" pitchFamily="2" charset="-122"/>
              </a:rPr>
              <a:t>。</a:t>
            </a:r>
          </a:p>
        </p:txBody>
      </p:sp>
      <p:sp>
        <p:nvSpPr>
          <p:cNvPr id="5126" name="TextBox 16"/>
          <p:cNvSpPr txBox="1">
            <a:spLocks noChangeArrowheads="1"/>
          </p:cNvSpPr>
          <p:nvPr/>
        </p:nvSpPr>
        <p:spPr bwMode="auto">
          <a:xfrm>
            <a:off x="754063" y="2276475"/>
            <a:ext cx="88106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25000"/>
              </a:lnSpc>
            </a:pPr>
            <a:r>
              <a:rPr lang="zh-CN" altLang="en-US" sz="2400" b="1" dirty="0">
                <a:latin typeface="宋体" pitchFamily="2" charset="-122"/>
                <a:ea typeface="宋体" pitchFamily="2" charset="-122"/>
              </a:rPr>
              <a:t>项目来源</a:t>
            </a:r>
            <a:r>
              <a:rPr lang="zh-CN" altLang="en-US" sz="2400" dirty="0">
                <a:latin typeface="宋体" pitchFamily="2" charset="-122"/>
                <a:ea typeface="宋体" pitchFamily="2" charset="-122"/>
              </a:rPr>
              <a:t>：辽宁省教务厅委托大连理工大学创新实验学院开发大学生创新创业网，用以管理全省省级以上的创新创业项目。 </a:t>
            </a:r>
          </a:p>
        </p:txBody>
      </p:sp>
      <p:grpSp>
        <p:nvGrpSpPr>
          <p:cNvPr id="3" name="组合 2"/>
          <p:cNvGrpSpPr>
            <a:grpSpLocks/>
          </p:cNvGrpSpPr>
          <p:nvPr/>
        </p:nvGrpSpPr>
        <p:grpSpPr bwMode="auto">
          <a:xfrm>
            <a:off x="6335713" y="4005263"/>
            <a:ext cx="3529012" cy="2227262"/>
            <a:chOff x="6335713" y="4005263"/>
            <a:chExt cx="3529012" cy="2227262"/>
          </a:xfrm>
        </p:grpSpPr>
        <p:sp>
          <p:nvSpPr>
            <p:cNvPr id="5137" name="TextBox 14"/>
            <p:cNvSpPr txBox="1">
              <a:spLocks noChangeArrowheads="1"/>
            </p:cNvSpPr>
            <p:nvPr/>
          </p:nvSpPr>
          <p:spPr bwMode="auto">
            <a:xfrm>
              <a:off x="7169150" y="4005263"/>
              <a:ext cx="2695575" cy="461962"/>
            </a:xfrm>
            <a:prstGeom prst="rect">
              <a:avLst/>
            </a:prstGeom>
            <a:noFill/>
            <a:ln w="2857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zh-CN" altLang="en-US">
                  <a:latin typeface="宋体" pitchFamily="2" charset="-122"/>
                  <a:ea typeface="宋体" pitchFamily="2" charset="-122"/>
                </a:rPr>
                <a:t>  </a:t>
              </a:r>
              <a:r>
                <a:rPr lang="zh-CN" altLang="en-US" sz="2400">
                  <a:solidFill>
                    <a:srgbClr val="00B0F0"/>
                  </a:solidFill>
                  <a:latin typeface="微软雅黑" pitchFamily="34" charset="-122"/>
                  <a:ea typeface="微软雅黑" pitchFamily="34" charset="-122"/>
                </a:rPr>
                <a:t>项目管理网络化</a:t>
              </a:r>
            </a:p>
          </p:txBody>
        </p:sp>
        <p:sp>
          <p:nvSpPr>
            <p:cNvPr id="5138" name="TextBox 22"/>
            <p:cNvSpPr txBox="1">
              <a:spLocks noChangeArrowheads="1"/>
            </p:cNvSpPr>
            <p:nvPr/>
          </p:nvSpPr>
          <p:spPr bwMode="auto">
            <a:xfrm>
              <a:off x="7169150" y="4581525"/>
              <a:ext cx="2695575" cy="461963"/>
            </a:xfrm>
            <a:prstGeom prst="rect">
              <a:avLst/>
            </a:prstGeom>
            <a:noFill/>
            <a:ln w="2857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zh-CN" altLang="en-US" sz="2400">
                  <a:solidFill>
                    <a:srgbClr val="00B0F0"/>
                  </a:solidFill>
                  <a:latin typeface="微软雅黑" pitchFamily="34" charset="-122"/>
                  <a:ea typeface="微软雅黑" pitchFamily="34" charset="-122"/>
                </a:rPr>
                <a:t>数据库共享化</a:t>
              </a:r>
            </a:p>
          </p:txBody>
        </p:sp>
        <p:sp>
          <p:nvSpPr>
            <p:cNvPr id="5139" name="TextBox 23"/>
            <p:cNvSpPr txBox="1">
              <a:spLocks noChangeArrowheads="1"/>
            </p:cNvSpPr>
            <p:nvPr/>
          </p:nvSpPr>
          <p:spPr bwMode="auto">
            <a:xfrm>
              <a:off x="7169150" y="5157788"/>
              <a:ext cx="2695575" cy="460375"/>
            </a:xfrm>
            <a:prstGeom prst="rect">
              <a:avLst/>
            </a:prstGeom>
            <a:noFill/>
            <a:ln w="2857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zh-CN" altLang="en-US" sz="2400" dirty="0">
                  <a:solidFill>
                    <a:srgbClr val="00B0F0"/>
                  </a:solidFill>
                  <a:latin typeface="微软雅黑" pitchFamily="34" charset="-122"/>
                  <a:ea typeface="微软雅黑" pitchFamily="34" charset="-122"/>
                </a:rPr>
                <a:t>快速直观统计</a:t>
              </a:r>
            </a:p>
          </p:txBody>
        </p:sp>
        <p:grpSp>
          <p:nvGrpSpPr>
            <p:cNvPr id="5140" name="组合 21"/>
            <p:cNvGrpSpPr>
              <a:grpSpLocks/>
            </p:cNvGrpSpPr>
            <p:nvPr/>
          </p:nvGrpSpPr>
          <p:grpSpPr bwMode="auto">
            <a:xfrm>
              <a:off x="6335713" y="4906963"/>
              <a:ext cx="936625" cy="658812"/>
              <a:chOff x="6335478" y="4907411"/>
              <a:chExt cx="937082" cy="657745"/>
            </a:xfrm>
          </p:grpSpPr>
          <p:sp>
            <p:nvSpPr>
              <p:cNvPr id="21" name="右箭头 20"/>
              <p:cNvSpPr/>
              <p:nvPr/>
            </p:nvSpPr>
            <p:spPr>
              <a:xfrm flipH="1">
                <a:off x="6335478" y="4907411"/>
                <a:ext cx="721077" cy="657745"/>
              </a:xfrm>
              <a:prstGeom prst="rightArrow">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5143" name="TextBox 19"/>
              <p:cNvSpPr txBox="1">
                <a:spLocks noChangeArrowheads="1"/>
              </p:cNvSpPr>
              <p:nvPr/>
            </p:nvSpPr>
            <p:spPr bwMode="auto">
              <a:xfrm>
                <a:off x="6408463" y="5075468"/>
                <a:ext cx="8640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a:solidFill>
                      <a:srgbClr val="00B0F0"/>
                    </a:solidFill>
                    <a:latin typeface="微软雅黑" pitchFamily="34" charset="-122"/>
                    <a:ea typeface="微软雅黑" pitchFamily="34" charset="-122"/>
                  </a:rPr>
                  <a:t>意义</a:t>
                </a:r>
              </a:p>
            </p:txBody>
          </p:sp>
        </p:grpSp>
        <p:sp>
          <p:nvSpPr>
            <p:cNvPr id="5141" name="TextBox 25"/>
            <p:cNvSpPr txBox="1">
              <a:spLocks noChangeArrowheads="1"/>
            </p:cNvSpPr>
            <p:nvPr/>
          </p:nvSpPr>
          <p:spPr bwMode="auto">
            <a:xfrm>
              <a:off x="7169150" y="5770563"/>
              <a:ext cx="2695575" cy="461962"/>
            </a:xfrm>
            <a:prstGeom prst="rect">
              <a:avLst/>
            </a:prstGeom>
            <a:noFill/>
            <a:ln w="2857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zh-CN" altLang="en-US">
                  <a:latin typeface="宋体" pitchFamily="2" charset="-122"/>
                  <a:ea typeface="宋体" pitchFamily="2" charset="-122"/>
                </a:rPr>
                <a:t>   </a:t>
              </a:r>
              <a:r>
                <a:rPr lang="zh-CN" altLang="en-US" sz="2400">
                  <a:solidFill>
                    <a:srgbClr val="00B0F0"/>
                  </a:solidFill>
                  <a:latin typeface="微软雅黑" pitchFamily="34" charset="-122"/>
                  <a:ea typeface="微软雅黑" pitchFamily="34" charset="-122"/>
                </a:rPr>
                <a:t>项目展示动态化</a:t>
              </a:r>
              <a:endParaRPr lang="zh-CN" altLang="en-US" sz="3200">
                <a:solidFill>
                  <a:srgbClr val="00B0F0"/>
                </a:solidFill>
                <a:latin typeface="微软雅黑" pitchFamily="34" charset="-122"/>
                <a:ea typeface="微软雅黑" pitchFamily="34" charset="-122"/>
              </a:endParaRPr>
            </a:p>
          </p:txBody>
        </p:sp>
      </p:grpSp>
      <p:grpSp>
        <p:nvGrpSpPr>
          <p:cNvPr id="4" name="组合 3"/>
          <p:cNvGrpSpPr>
            <a:grpSpLocks/>
          </p:cNvGrpSpPr>
          <p:nvPr/>
        </p:nvGrpSpPr>
        <p:grpSpPr bwMode="auto">
          <a:xfrm>
            <a:off x="463550" y="4062413"/>
            <a:ext cx="3497263" cy="2190750"/>
            <a:chOff x="463550" y="4191000"/>
            <a:chExt cx="3497263" cy="2190750"/>
          </a:xfrm>
        </p:grpSpPr>
        <p:sp>
          <p:nvSpPr>
            <p:cNvPr id="5129" name="TextBox 12"/>
            <p:cNvSpPr txBox="1">
              <a:spLocks noChangeArrowheads="1"/>
            </p:cNvSpPr>
            <p:nvPr/>
          </p:nvSpPr>
          <p:spPr bwMode="auto">
            <a:xfrm>
              <a:off x="463550" y="4767263"/>
              <a:ext cx="2651125" cy="461962"/>
            </a:xfrm>
            <a:prstGeom prst="rect">
              <a:avLst/>
            </a:prstGeom>
            <a:noFill/>
            <a:ln w="2857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zh-CN" altLang="en-US" sz="2400" dirty="0">
                  <a:solidFill>
                    <a:srgbClr val="00B0F0"/>
                  </a:solidFill>
                  <a:latin typeface="微软雅黑" pitchFamily="34" charset="-122"/>
                  <a:ea typeface="微软雅黑" pitchFamily="34" charset="-122"/>
                </a:rPr>
                <a:t>纸质化的申报</a:t>
              </a:r>
            </a:p>
          </p:txBody>
        </p:sp>
        <p:grpSp>
          <p:nvGrpSpPr>
            <p:cNvPr id="5130" name="组合 1"/>
            <p:cNvGrpSpPr>
              <a:grpSpLocks/>
            </p:cNvGrpSpPr>
            <p:nvPr/>
          </p:nvGrpSpPr>
          <p:grpSpPr bwMode="auto">
            <a:xfrm>
              <a:off x="463550" y="4191000"/>
              <a:ext cx="3497263" cy="2190750"/>
              <a:chOff x="463550" y="4191000"/>
              <a:chExt cx="3497263" cy="2190750"/>
            </a:xfrm>
          </p:grpSpPr>
          <p:sp>
            <p:nvSpPr>
              <p:cNvPr id="5131" name="TextBox 9"/>
              <p:cNvSpPr txBox="1">
                <a:spLocks noChangeArrowheads="1"/>
              </p:cNvSpPr>
              <p:nvPr/>
            </p:nvSpPr>
            <p:spPr bwMode="auto">
              <a:xfrm>
                <a:off x="463550" y="4191000"/>
                <a:ext cx="2651125" cy="461963"/>
              </a:xfrm>
              <a:prstGeom prst="rect">
                <a:avLst/>
              </a:prstGeom>
              <a:noFill/>
              <a:ln w="2857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dirty="0">
                    <a:latin typeface="宋体" pitchFamily="2" charset="-122"/>
                    <a:ea typeface="宋体" pitchFamily="2" charset="-122"/>
                  </a:rPr>
                  <a:t> </a:t>
                </a:r>
                <a:r>
                  <a:rPr lang="zh-CN" altLang="en-US" sz="2400" dirty="0">
                    <a:solidFill>
                      <a:srgbClr val="00B0F0"/>
                    </a:solidFill>
                    <a:latin typeface="微软雅黑" pitchFamily="34" charset="-122"/>
                    <a:ea typeface="微软雅黑" pitchFamily="34" charset="-122"/>
                  </a:rPr>
                  <a:t>项目数逐年递增</a:t>
                </a:r>
                <a:endParaRPr lang="zh-CN" altLang="en-US" dirty="0">
                  <a:solidFill>
                    <a:srgbClr val="00B0F0"/>
                  </a:solidFill>
                  <a:latin typeface="微软雅黑" pitchFamily="34" charset="-122"/>
                  <a:ea typeface="微软雅黑" pitchFamily="34" charset="-122"/>
                </a:endParaRPr>
              </a:p>
            </p:txBody>
          </p:sp>
          <p:sp>
            <p:nvSpPr>
              <p:cNvPr id="5132" name="TextBox 13"/>
              <p:cNvSpPr txBox="1">
                <a:spLocks noChangeArrowheads="1"/>
              </p:cNvSpPr>
              <p:nvPr/>
            </p:nvSpPr>
            <p:spPr bwMode="auto">
              <a:xfrm>
                <a:off x="463550" y="5919788"/>
                <a:ext cx="2651125" cy="461962"/>
              </a:xfrm>
              <a:prstGeom prst="rect">
                <a:avLst/>
              </a:prstGeom>
              <a:noFill/>
              <a:ln w="2857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zh-CN" altLang="en-US" sz="2400">
                    <a:solidFill>
                      <a:srgbClr val="00B0F0"/>
                    </a:solidFill>
                    <a:latin typeface="微软雅黑" pitchFamily="34" charset="-122"/>
                    <a:ea typeface="微软雅黑" pitchFamily="34" charset="-122"/>
                  </a:rPr>
                  <a:t>部门多流程复杂</a:t>
                </a:r>
              </a:p>
            </p:txBody>
          </p:sp>
          <p:grpSp>
            <p:nvGrpSpPr>
              <p:cNvPr id="5133" name="组合 18"/>
              <p:cNvGrpSpPr>
                <a:grpSpLocks/>
              </p:cNvGrpSpPr>
              <p:nvPr/>
            </p:nvGrpSpPr>
            <p:grpSpPr bwMode="auto">
              <a:xfrm>
                <a:off x="3216275" y="4941888"/>
                <a:ext cx="744538" cy="657225"/>
                <a:chOff x="3441801" y="4957528"/>
                <a:chExt cx="770581" cy="657745"/>
              </a:xfrm>
            </p:grpSpPr>
            <p:sp>
              <p:nvSpPr>
                <p:cNvPr id="12" name="右箭头 11"/>
                <p:cNvSpPr/>
                <p:nvPr/>
              </p:nvSpPr>
              <p:spPr>
                <a:xfrm>
                  <a:off x="3441801" y="4957528"/>
                  <a:ext cx="747579" cy="657745"/>
                </a:xfrm>
                <a:prstGeom prst="rightArrow">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5136" name="TextBox 15"/>
                <p:cNvSpPr txBox="1">
                  <a:spLocks noChangeArrowheads="1"/>
                </p:cNvSpPr>
                <p:nvPr/>
              </p:nvSpPr>
              <p:spPr bwMode="auto">
                <a:xfrm>
                  <a:off x="3472410" y="5085184"/>
                  <a:ext cx="7399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zh-CN" altLang="en-US">
                      <a:solidFill>
                        <a:srgbClr val="00B0F0"/>
                      </a:solidFill>
                      <a:latin typeface="微软雅黑" pitchFamily="34" charset="-122"/>
                      <a:ea typeface="微软雅黑" pitchFamily="34" charset="-122"/>
                    </a:rPr>
                    <a:t>催生</a:t>
                  </a:r>
                  <a:endParaRPr lang="zh-CN" altLang="en-US">
                    <a:solidFill>
                      <a:srgbClr val="00B0F0"/>
                    </a:solidFill>
                    <a:latin typeface="微软雅黑" pitchFamily="34" charset="-122"/>
                    <a:ea typeface="微软雅黑" pitchFamily="34" charset="-122"/>
                  </a:endParaRPr>
                </a:p>
              </p:txBody>
            </p:sp>
          </p:grpSp>
          <p:sp>
            <p:nvSpPr>
              <p:cNvPr id="5134" name="TextBox 27"/>
              <p:cNvSpPr txBox="1">
                <a:spLocks noChangeArrowheads="1"/>
              </p:cNvSpPr>
              <p:nvPr/>
            </p:nvSpPr>
            <p:spPr bwMode="auto">
              <a:xfrm>
                <a:off x="463550" y="5343525"/>
                <a:ext cx="2651125" cy="461963"/>
              </a:xfrm>
              <a:prstGeom prst="rect">
                <a:avLst/>
              </a:prstGeom>
              <a:noFill/>
              <a:ln w="2857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zh-CN" altLang="en-US" sz="2400">
                    <a:solidFill>
                      <a:srgbClr val="00B0F0"/>
                    </a:solidFill>
                    <a:latin typeface="微软雅黑" pitchFamily="34" charset="-122"/>
                    <a:ea typeface="微软雅黑" pitchFamily="34" charset="-122"/>
                  </a:rPr>
                  <a:t>数据库独立</a:t>
                </a:r>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4"/>
          <p:cNvSpPr>
            <a:spLocks noGrp="1"/>
          </p:cNvSpPr>
          <p:nvPr>
            <p:ph type="sldNum" sz="quarter" idx="11"/>
          </p:nvPr>
        </p:nvSpPr>
        <p:spPr/>
        <p:txBody>
          <a:bodyPr/>
          <a:lstStyle/>
          <a:p>
            <a:pPr>
              <a:defRPr/>
            </a:pPr>
            <a:fld id="{76EDD7DA-1368-443E-BECB-DF18BAAE20BB}" type="slidenum">
              <a:rPr lang="zh-CN" altLang="en-US"/>
              <a:pPr>
                <a:defRPr/>
              </a:pPr>
              <a:t>4</a:t>
            </a:fld>
            <a:endParaRPr lang="en-US" altLang="zh-CN"/>
          </a:p>
        </p:txBody>
      </p:sp>
      <p:sp>
        <p:nvSpPr>
          <p:cNvPr id="6147" name="Rectangle 2"/>
          <p:cNvSpPr>
            <a:spLocks noGrp="1" noChangeArrowheads="1"/>
          </p:cNvSpPr>
          <p:nvPr>
            <p:ph type="title"/>
          </p:nvPr>
        </p:nvSpPr>
        <p:spPr/>
        <p:txBody>
          <a:bodyPr/>
          <a:lstStyle/>
          <a:p>
            <a:pPr eaLnBrk="1" hangingPunct="1"/>
            <a:r>
              <a:rPr lang="zh-CN" altLang="en-US" dirty="0" smtClean="0">
                <a:ea typeface="宋体" pitchFamily="2" charset="-122"/>
              </a:rPr>
              <a:t>二、相关技术</a:t>
            </a:r>
            <a:r>
              <a:rPr lang="en-US" altLang="zh-CN" dirty="0" smtClean="0">
                <a:ea typeface="宋体" pitchFamily="2" charset="-122"/>
              </a:rPr>
              <a:t>|Bootstrap</a:t>
            </a:r>
            <a:endParaRPr lang="zh-CN" altLang="en-US" dirty="0" smtClean="0">
              <a:ea typeface="宋体" pitchFamily="2" charset="-122"/>
            </a:endParaRPr>
          </a:p>
        </p:txBody>
      </p:sp>
      <p:sp>
        <p:nvSpPr>
          <p:cNvPr id="6148" name="TextBox 2"/>
          <p:cNvSpPr txBox="1">
            <a:spLocks noChangeArrowheads="1"/>
          </p:cNvSpPr>
          <p:nvPr/>
        </p:nvSpPr>
        <p:spPr bwMode="auto">
          <a:xfrm>
            <a:off x="503238" y="1125538"/>
            <a:ext cx="9361487"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25000"/>
              </a:lnSpc>
            </a:pPr>
            <a:r>
              <a:rPr lang="zh-CN" altLang="en-US" sz="2400">
                <a:ea typeface="宋体" pitchFamily="2" charset="-122"/>
              </a:rPr>
              <a:t>前台技术：</a:t>
            </a:r>
            <a:r>
              <a:rPr lang="en-US" altLang="zh-CN" sz="2400">
                <a:ea typeface="宋体" pitchFamily="2" charset="-122"/>
              </a:rPr>
              <a:t>Html5+Css3</a:t>
            </a:r>
          </a:p>
          <a:p>
            <a:pPr eaLnBrk="1" hangingPunct="1">
              <a:lnSpc>
                <a:spcPct val="125000"/>
              </a:lnSpc>
            </a:pPr>
            <a:r>
              <a:rPr lang="en-US" altLang="zh-CN" sz="2400">
                <a:ea typeface="宋体" pitchFamily="2" charset="-122"/>
              </a:rPr>
              <a:t>HTML5</a:t>
            </a:r>
            <a:r>
              <a:rPr lang="zh-CN" altLang="en-US" sz="2400">
                <a:ea typeface="宋体" pitchFamily="2" charset="-122"/>
              </a:rPr>
              <a:t>本身是由</a:t>
            </a:r>
            <a:r>
              <a:rPr lang="en-US" altLang="zh-CN" sz="2400">
                <a:ea typeface="宋体" pitchFamily="2" charset="-122"/>
              </a:rPr>
              <a:t>W3C</a:t>
            </a:r>
            <a:r>
              <a:rPr lang="zh-CN" altLang="en-US" sz="2400">
                <a:ea typeface="宋体" pitchFamily="2" charset="-122"/>
              </a:rPr>
              <a:t>推荐出来的</a:t>
            </a:r>
            <a:r>
              <a:rPr lang="en-US" altLang="zh-CN" sz="2400">
                <a:ea typeface="宋体" pitchFamily="2" charset="-122"/>
              </a:rPr>
              <a:t>,</a:t>
            </a:r>
            <a:r>
              <a:rPr lang="zh-CN" altLang="en-US" sz="2400">
                <a:ea typeface="宋体" pitchFamily="2" charset="-122"/>
              </a:rPr>
              <a:t>这个技术可以进行跨平台的使用。</a:t>
            </a:r>
            <a:r>
              <a:rPr lang="en-US" altLang="zh-CN" sz="2400">
                <a:ea typeface="宋体" pitchFamily="2" charset="-122"/>
              </a:rPr>
              <a:t>CSS3</a:t>
            </a:r>
            <a:r>
              <a:rPr lang="zh-CN" altLang="en-US" sz="2400">
                <a:ea typeface="宋体" pitchFamily="2" charset="-122"/>
              </a:rPr>
              <a:t>是</a:t>
            </a:r>
            <a:r>
              <a:rPr lang="en-US" altLang="zh-CN" sz="2400">
                <a:ea typeface="宋体" pitchFamily="2" charset="-122"/>
              </a:rPr>
              <a:t>CSS</a:t>
            </a:r>
            <a:r>
              <a:rPr lang="zh-CN" altLang="en-US" sz="2400">
                <a:ea typeface="宋体" pitchFamily="2" charset="-122"/>
              </a:rPr>
              <a:t>技术的升级版本，</a:t>
            </a:r>
            <a:r>
              <a:rPr lang="en-US" altLang="zh-CN" sz="2400">
                <a:ea typeface="宋体" pitchFamily="2" charset="-122"/>
              </a:rPr>
              <a:t>CSS3</a:t>
            </a:r>
            <a:r>
              <a:rPr lang="zh-CN" altLang="en-US" sz="2400">
                <a:ea typeface="宋体" pitchFamily="2" charset="-122"/>
              </a:rPr>
              <a:t>语言开发是朝着模块化发展的。</a:t>
            </a:r>
            <a:endParaRPr lang="en-US" altLang="zh-CN" sz="2400">
              <a:ea typeface="宋体" pitchFamily="2" charset="-122"/>
            </a:endParaRPr>
          </a:p>
          <a:p>
            <a:pPr eaLnBrk="1" hangingPunct="1">
              <a:lnSpc>
                <a:spcPct val="125000"/>
              </a:lnSpc>
            </a:pPr>
            <a:r>
              <a:rPr lang="zh-CN" altLang="en-US" sz="2400">
                <a:ea typeface="宋体" pitchFamily="2" charset="-122"/>
              </a:rPr>
              <a:t>样式库：</a:t>
            </a:r>
            <a:r>
              <a:rPr lang="en-US" altLang="zh-CN" sz="2400">
                <a:ea typeface="宋体" pitchFamily="2" charset="-122"/>
              </a:rPr>
              <a:t>Bootstrap</a:t>
            </a:r>
          </a:p>
          <a:p>
            <a:pPr eaLnBrk="1" hangingPunct="1">
              <a:lnSpc>
                <a:spcPct val="125000"/>
              </a:lnSpc>
            </a:pPr>
            <a:r>
              <a:rPr lang="en-US" altLang="zh-CN" sz="2400">
                <a:ea typeface="宋体" pitchFamily="2" charset="-122"/>
              </a:rPr>
              <a:t>Bootstrap</a:t>
            </a:r>
            <a:r>
              <a:rPr lang="zh-CN" altLang="en-US" sz="2400">
                <a:ea typeface="宋体" pitchFamily="2" charset="-122"/>
              </a:rPr>
              <a:t>是</a:t>
            </a:r>
            <a:r>
              <a:rPr lang="en-US" altLang="zh-CN" sz="2400">
                <a:ea typeface="宋体" pitchFamily="2" charset="-122"/>
              </a:rPr>
              <a:t>Twitter</a:t>
            </a:r>
            <a:r>
              <a:rPr lang="zh-CN" altLang="en-US" sz="2400">
                <a:ea typeface="宋体" pitchFamily="2" charset="-122"/>
              </a:rPr>
              <a:t>推出的一个开源的用于前端开发的工具包，可以快速的搭建一个漂亮、功能完备的网站。</a:t>
            </a:r>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944" y="3938588"/>
            <a:ext cx="6696795" cy="2361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4"/>
          <p:cNvSpPr>
            <a:spLocks noGrp="1"/>
          </p:cNvSpPr>
          <p:nvPr>
            <p:ph type="sldNum" sz="quarter" idx="11"/>
          </p:nvPr>
        </p:nvSpPr>
        <p:spPr/>
        <p:txBody>
          <a:bodyPr/>
          <a:lstStyle/>
          <a:p>
            <a:pPr>
              <a:defRPr/>
            </a:pPr>
            <a:fld id="{046DA62B-3C24-4CC1-A7F0-92DBB20BCCBA}" type="slidenum">
              <a:rPr lang="zh-CN" altLang="en-US"/>
              <a:pPr>
                <a:defRPr/>
              </a:pPr>
              <a:t>5</a:t>
            </a:fld>
            <a:endParaRPr lang="en-US" altLang="zh-CN"/>
          </a:p>
        </p:txBody>
      </p:sp>
      <p:sp>
        <p:nvSpPr>
          <p:cNvPr id="7171" name="Rectangle 2"/>
          <p:cNvSpPr>
            <a:spLocks noGrp="1" noChangeArrowheads="1"/>
          </p:cNvSpPr>
          <p:nvPr>
            <p:ph type="title"/>
          </p:nvPr>
        </p:nvSpPr>
        <p:spPr/>
        <p:txBody>
          <a:bodyPr/>
          <a:lstStyle/>
          <a:p>
            <a:pPr eaLnBrk="1" hangingPunct="1"/>
            <a:r>
              <a:rPr lang="zh-CN" altLang="en-US" smtClean="0">
                <a:ea typeface="宋体" pitchFamily="2" charset="-122"/>
              </a:rPr>
              <a:t>二、相关技术</a:t>
            </a:r>
            <a:r>
              <a:rPr lang="en-US" altLang="zh-CN" smtClean="0">
                <a:ea typeface="宋体" pitchFamily="2" charset="-122"/>
              </a:rPr>
              <a:t>|Django</a:t>
            </a:r>
            <a:endParaRPr lang="zh-CN" altLang="en-US" smtClean="0">
              <a:ea typeface="宋体" pitchFamily="2" charset="-122"/>
            </a:endParaRPr>
          </a:p>
        </p:txBody>
      </p:sp>
      <p:sp>
        <p:nvSpPr>
          <p:cNvPr id="7172" name="TextBox 2"/>
          <p:cNvSpPr txBox="1">
            <a:spLocks noChangeArrowheads="1"/>
          </p:cNvSpPr>
          <p:nvPr/>
        </p:nvSpPr>
        <p:spPr bwMode="auto">
          <a:xfrm>
            <a:off x="6119813" y="1916113"/>
            <a:ext cx="367347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25000"/>
              </a:lnSpc>
            </a:pPr>
            <a:r>
              <a:rPr lang="zh-CN" altLang="en-US" dirty="0">
                <a:ea typeface="宋体" pitchFamily="2" charset="-122"/>
              </a:rPr>
              <a:t>后台技术：</a:t>
            </a:r>
            <a:r>
              <a:rPr lang="en-US" altLang="zh-CN" dirty="0" err="1">
                <a:ea typeface="宋体" pitchFamily="2" charset="-122"/>
              </a:rPr>
              <a:t>Django</a:t>
            </a:r>
            <a:endParaRPr lang="en-US" altLang="zh-CN" dirty="0">
              <a:ea typeface="宋体" pitchFamily="2" charset="-122"/>
            </a:endParaRPr>
          </a:p>
          <a:p>
            <a:pPr eaLnBrk="1" hangingPunct="1">
              <a:lnSpc>
                <a:spcPct val="125000"/>
              </a:lnSpc>
            </a:pPr>
            <a:r>
              <a:rPr lang="en-US" altLang="zh-CN" dirty="0" err="1">
                <a:ea typeface="宋体" pitchFamily="2" charset="-122"/>
              </a:rPr>
              <a:t>Django</a:t>
            </a:r>
            <a:r>
              <a:rPr lang="zh-CN" altLang="zh-CN" dirty="0">
                <a:ea typeface="宋体" pitchFamily="2" charset="-122"/>
              </a:rPr>
              <a:t>项目是一个</a:t>
            </a:r>
            <a:r>
              <a:rPr lang="zh-CN" altLang="en-US" dirty="0">
                <a:ea typeface="宋体" pitchFamily="2" charset="-122"/>
              </a:rPr>
              <a:t>使用</a:t>
            </a:r>
            <a:r>
              <a:rPr lang="en-US" altLang="zh-CN" dirty="0">
                <a:ea typeface="宋体" pitchFamily="2" charset="-122"/>
              </a:rPr>
              <a:t>Python</a:t>
            </a:r>
            <a:r>
              <a:rPr lang="zh-CN" altLang="en-US" dirty="0">
                <a:ea typeface="宋体" pitchFamily="2" charset="-122"/>
              </a:rPr>
              <a:t>语言编写，</a:t>
            </a:r>
            <a:r>
              <a:rPr lang="zh-CN" altLang="zh-CN" dirty="0">
                <a:ea typeface="宋体" pitchFamily="2" charset="-122"/>
              </a:rPr>
              <a:t>可以使</a:t>
            </a:r>
            <a:r>
              <a:rPr lang="en-US" altLang="zh-CN" dirty="0">
                <a:ea typeface="宋体" pitchFamily="2" charset="-122"/>
              </a:rPr>
              <a:t>Web</a:t>
            </a:r>
            <a:r>
              <a:rPr lang="zh-CN" altLang="zh-CN" dirty="0">
                <a:ea typeface="宋体" pitchFamily="2" charset="-122"/>
              </a:rPr>
              <a:t>开发</a:t>
            </a:r>
            <a:r>
              <a:rPr lang="zh-CN" altLang="en-US" dirty="0">
                <a:ea typeface="宋体" pitchFamily="2" charset="-122"/>
              </a:rPr>
              <a:t>工作简单</a:t>
            </a:r>
            <a:r>
              <a:rPr lang="zh-CN" altLang="zh-CN" dirty="0">
                <a:ea typeface="宋体" pitchFamily="2" charset="-122"/>
              </a:rPr>
              <a:t>高效的</a:t>
            </a:r>
            <a:r>
              <a:rPr lang="en-US" altLang="zh-CN" dirty="0">
                <a:ea typeface="宋体" pitchFamily="2" charset="-122"/>
              </a:rPr>
              <a:t>Web</a:t>
            </a:r>
            <a:r>
              <a:rPr lang="zh-CN" altLang="zh-CN" dirty="0">
                <a:ea typeface="宋体" pitchFamily="2" charset="-122"/>
              </a:rPr>
              <a:t>开发框架</a:t>
            </a:r>
            <a:r>
              <a:rPr lang="zh-CN" altLang="en-US" dirty="0">
                <a:ea typeface="宋体" pitchFamily="2" charset="-122"/>
              </a:rPr>
              <a:t>。</a:t>
            </a:r>
            <a:r>
              <a:rPr lang="en-US" altLang="zh-CN" dirty="0" err="1">
                <a:ea typeface="宋体" pitchFamily="2" charset="-122"/>
              </a:rPr>
              <a:t>Django</a:t>
            </a:r>
            <a:r>
              <a:rPr lang="zh-CN" altLang="zh-CN" dirty="0">
                <a:ea typeface="宋体" pitchFamily="2" charset="-122"/>
              </a:rPr>
              <a:t>的主要目的是简便、快速的开发数据库驱动的网站。</a:t>
            </a:r>
            <a:endParaRPr lang="en-US" altLang="zh-CN" dirty="0">
              <a:ea typeface="宋体" pitchFamily="2" charset="-122"/>
            </a:endParaRPr>
          </a:p>
        </p:txBody>
      </p:sp>
      <p:pic>
        <p:nvPicPr>
          <p:cNvPr id="7173" name="图片 3" descr="C:\Users\shenlian\Desktop\image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8" y="1884363"/>
            <a:ext cx="56165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a:defRPr/>
            </a:pPr>
            <a:fld id="{B3BB2991-89F8-4CA7-8A71-9A823F3819EC}" type="slidenum">
              <a:rPr lang="zh-CN" altLang="en-US"/>
              <a:pPr>
                <a:defRPr/>
              </a:pPr>
              <a:t>6</a:t>
            </a:fld>
            <a:endParaRPr lang="en-US" altLang="zh-CN"/>
          </a:p>
        </p:txBody>
      </p:sp>
      <p:sp>
        <p:nvSpPr>
          <p:cNvPr id="8195" name="Rectangle 2"/>
          <p:cNvSpPr>
            <a:spLocks noGrp="1" noChangeArrowheads="1"/>
          </p:cNvSpPr>
          <p:nvPr>
            <p:ph type="title"/>
          </p:nvPr>
        </p:nvSpPr>
        <p:spPr>
          <a:xfrm>
            <a:off x="587375" y="457200"/>
            <a:ext cx="8148638" cy="563563"/>
          </a:xfrm>
        </p:spPr>
        <p:txBody>
          <a:bodyPr/>
          <a:lstStyle/>
          <a:p>
            <a:pPr eaLnBrk="1" hangingPunct="1"/>
            <a:r>
              <a:rPr lang="zh-CN" altLang="en-US" smtClean="0">
                <a:ea typeface="宋体" pitchFamily="2" charset="-122"/>
              </a:rPr>
              <a:t>三、系统主要功能及结构</a:t>
            </a:r>
          </a:p>
        </p:txBody>
      </p:sp>
      <p:sp>
        <p:nvSpPr>
          <p:cNvPr id="2" name="圆角矩形 1"/>
          <p:cNvSpPr/>
          <p:nvPr/>
        </p:nvSpPr>
        <p:spPr>
          <a:xfrm>
            <a:off x="2808288" y="1341438"/>
            <a:ext cx="4248150" cy="574675"/>
          </a:xfrm>
          <a:prstGeom prst="round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2400" dirty="0">
                <a:solidFill>
                  <a:srgbClr val="00B0F0"/>
                </a:solidFill>
                <a:latin typeface="微软雅黑" pitchFamily="34" charset="-122"/>
                <a:ea typeface="微软雅黑" pitchFamily="34" charset="-122"/>
              </a:rPr>
              <a:t>大学生创新创业项目管理平台</a:t>
            </a:r>
          </a:p>
        </p:txBody>
      </p:sp>
      <p:sp>
        <p:nvSpPr>
          <p:cNvPr id="8" name="圆角矩形 7"/>
          <p:cNvSpPr/>
          <p:nvPr/>
        </p:nvSpPr>
        <p:spPr>
          <a:xfrm>
            <a:off x="1800225" y="2852738"/>
            <a:ext cx="2376488" cy="576262"/>
          </a:xfrm>
          <a:prstGeom prst="round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2400" dirty="0">
                <a:solidFill>
                  <a:srgbClr val="00B0F0"/>
                </a:solidFill>
                <a:latin typeface="微软雅黑" pitchFamily="34" charset="-122"/>
                <a:ea typeface="微软雅黑" pitchFamily="34" charset="-122"/>
              </a:rPr>
              <a:t>基本功能</a:t>
            </a:r>
          </a:p>
        </p:txBody>
      </p:sp>
      <p:sp>
        <p:nvSpPr>
          <p:cNvPr id="9" name="圆角矩形 8"/>
          <p:cNvSpPr/>
          <p:nvPr/>
        </p:nvSpPr>
        <p:spPr>
          <a:xfrm>
            <a:off x="5545138" y="2852738"/>
            <a:ext cx="2303462" cy="576262"/>
          </a:xfrm>
          <a:prstGeom prst="round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2400" dirty="0">
                <a:solidFill>
                  <a:srgbClr val="00B0F0"/>
                </a:solidFill>
                <a:latin typeface="微软雅黑" pitchFamily="34" charset="-122"/>
                <a:ea typeface="微软雅黑" pitchFamily="34" charset="-122"/>
              </a:rPr>
              <a:t>用户管理</a:t>
            </a:r>
          </a:p>
        </p:txBody>
      </p:sp>
      <p:sp>
        <p:nvSpPr>
          <p:cNvPr id="3" name="TextBox 2"/>
          <p:cNvSpPr txBox="1"/>
          <p:nvPr/>
        </p:nvSpPr>
        <p:spPr>
          <a:xfrm>
            <a:off x="2303463" y="3614738"/>
            <a:ext cx="2449512" cy="461962"/>
          </a:xfrm>
          <a:prstGeom prst="rect">
            <a:avLst/>
          </a:prstGeom>
          <a:solidFill>
            <a:srgbClr val="00B0F0"/>
          </a:solidFill>
          <a:ln>
            <a:solidFill>
              <a:srgbClr val="00B0F0"/>
            </a:solidFill>
          </a:ln>
        </p:spPr>
        <p:style>
          <a:lnRef idx="1">
            <a:schemeClr val="accent1"/>
          </a:lnRef>
          <a:fillRef idx="2">
            <a:schemeClr val="accent1"/>
          </a:fillRef>
          <a:effectRef idx="1">
            <a:schemeClr val="accent1"/>
          </a:effectRef>
          <a:fontRef idx="minor">
            <a:schemeClr val="dk1"/>
          </a:fontRef>
        </p:style>
        <p:txBody>
          <a:bodyPr>
            <a:spAutoFit/>
          </a:bodyPr>
          <a:lstStyle/>
          <a:p>
            <a:pPr marL="342900" indent="-342900">
              <a:buFont typeface="+mj-lt"/>
              <a:buAutoNum type="arabicPeriod"/>
              <a:defRPr/>
            </a:pPr>
            <a:r>
              <a:rPr lang="zh-CN" altLang="en-US" sz="2400" dirty="0" smtClean="0">
                <a:solidFill>
                  <a:schemeClr val="bg1"/>
                </a:solidFill>
                <a:latin typeface="微软雅黑" pitchFamily="34" charset="-122"/>
                <a:ea typeface="微软雅黑" pitchFamily="34" charset="-122"/>
              </a:rPr>
              <a:t> 首页</a:t>
            </a:r>
            <a:endParaRPr lang="zh-CN" altLang="en-US" sz="2400" dirty="0">
              <a:solidFill>
                <a:schemeClr val="bg1"/>
              </a:solidFill>
              <a:latin typeface="微软雅黑" pitchFamily="34" charset="-122"/>
              <a:ea typeface="微软雅黑" pitchFamily="34" charset="-122"/>
            </a:endParaRPr>
          </a:p>
        </p:txBody>
      </p:sp>
      <p:cxnSp>
        <p:nvCxnSpPr>
          <p:cNvPr id="20" name="直接连接符 19"/>
          <p:cNvCxnSpPr/>
          <p:nvPr/>
        </p:nvCxnSpPr>
        <p:spPr>
          <a:xfrm flipV="1">
            <a:off x="4824413" y="1916113"/>
            <a:ext cx="0" cy="50482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952750" y="2420938"/>
            <a:ext cx="374332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9" idx="0"/>
          </p:cNvCxnSpPr>
          <p:nvPr/>
        </p:nvCxnSpPr>
        <p:spPr>
          <a:xfrm>
            <a:off x="6696075" y="2420938"/>
            <a:ext cx="0" cy="43180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952750" y="2420938"/>
            <a:ext cx="0" cy="43180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087563" y="3429000"/>
            <a:ext cx="0" cy="25781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303463" y="4335463"/>
            <a:ext cx="2449512" cy="461962"/>
          </a:xfrm>
          <a:prstGeom prst="rect">
            <a:avLst/>
          </a:prstGeom>
          <a:solidFill>
            <a:srgbClr val="00B0F0"/>
          </a:solidFill>
          <a:ln>
            <a:solidFill>
              <a:srgbClr val="00B0F0"/>
            </a:solidFill>
          </a:ln>
        </p:spPr>
        <p:style>
          <a:lnRef idx="1">
            <a:schemeClr val="accent1"/>
          </a:lnRef>
          <a:fillRef idx="2">
            <a:schemeClr val="accent1"/>
          </a:fillRef>
          <a:effectRef idx="1">
            <a:schemeClr val="accent1"/>
          </a:effectRef>
          <a:fontRef idx="minor">
            <a:schemeClr val="dk1"/>
          </a:fontRef>
        </p:style>
        <p:txBody>
          <a:bodyPr>
            <a:spAutoFit/>
          </a:bodyPr>
          <a:lstStyle/>
          <a:p>
            <a:pPr marL="457200" indent="-457200">
              <a:buFont typeface="+mj-lt"/>
              <a:buAutoNum type="arabicPeriod" startAt="2"/>
              <a:defRPr/>
            </a:pPr>
            <a:r>
              <a:rPr lang="zh-CN" altLang="en-US" sz="2400" dirty="0">
                <a:solidFill>
                  <a:schemeClr val="bg1"/>
                </a:solidFill>
                <a:latin typeface="微软雅黑" pitchFamily="34" charset="-122"/>
                <a:ea typeface="微软雅黑" pitchFamily="34" charset="-122"/>
              </a:rPr>
              <a:t>成果展示</a:t>
            </a:r>
          </a:p>
        </p:txBody>
      </p:sp>
      <p:sp>
        <p:nvSpPr>
          <p:cNvPr id="38" name="TextBox 37"/>
          <p:cNvSpPr txBox="1"/>
          <p:nvPr/>
        </p:nvSpPr>
        <p:spPr>
          <a:xfrm>
            <a:off x="2303463" y="5056188"/>
            <a:ext cx="2449512" cy="460375"/>
          </a:xfrm>
          <a:prstGeom prst="rect">
            <a:avLst/>
          </a:prstGeom>
          <a:solidFill>
            <a:srgbClr val="00B0F0"/>
          </a:solidFill>
          <a:ln>
            <a:solidFill>
              <a:srgbClr val="00B0F0"/>
            </a:solidFill>
          </a:ln>
        </p:spPr>
        <p:style>
          <a:lnRef idx="1">
            <a:schemeClr val="accent1"/>
          </a:lnRef>
          <a:fillRef idx="2">
            <a:schemeClr val="accent1"/>
          </a:fillRef>
          <a:effectRef idx="1">
            <a:schemeClr val="accent1"/>
          </a:effectRef>
          <a:fontRef idx="minor">
            <a:schemeClr val="dk1"/>
          </a:fontRef>
        </p:style>
        <p:txBody>
          <a:bodyPr>
            <a:spAutoFit/>
          </a:bodyPr>
          <a:lstStyle/>
          <a:p>
            <a:pPr marL="457200" indent="-457200">
              <a:buFont typeface="+mj-lt"/>
              <a:buAutoNum type="arabicPeriod" startAt="3"/>
              <a:defRPr/>
            </a:pPr>
            <a:r>
              <a:rPr lang="zh-CN" altLang="en-US" sz="2400" dirty="0">
                <a:solidFill>
                  <a:schemeClr val="bg1"/>
                </a:solidFill>
                <a:latin typeface="微软雅黑" pitchFamily="34" charset="-122"/>
                <a:ea typeface="微软雅黑" pitchFamily="34" charset="-122"/>
              </a:rPr>
              <a:t>统计分析</a:t>
            </a:r>
          </a:p>
        </p:txBody>
      </p:sp>
      <p:sp>
        <p:nvSpPr>
          <p:cNvPr id="39" name="TextBox 38"/>
          <p:cNvSpPr txBox="1"/>
          <p:nvPr/>
        </p:nvSpPr>
        <p:spPr>
          <a:xfrm>
            <a:off x="2303463" y="5775325"/>
            <a:ext cx="2449512" cy="461963"/>
          </a:xfrm>
          <a:prstGeom prst="rect">
            <a:avLst/>
          </a:prstGeom>
          <a:solidFill>
            <a:srgbClr val="00B0F0"/>
          </a:solidFill>
          <a:ln>
            <a:solidFill>
              <a:srgbClr val="00B0F0"/>
            </a:solidFill>
          </a:ln>
        </p:spPr>
        <p:style>
          <a:lnRef idx="1">
            <a:schemeClr val="accent1"/>
          </a:lnRef>
          <a:fillRef idx="2">
            <a:schemeClr val="accent1"/>
          </a:fillRef>
          <a:effectRef idx="1">
            <a:schemeClr val="accent1"/>
          </a:effectRef>
          <a:fontRef idx="minor">
            <a:schemeClr val="dk1"/>
          </a:fontRef>
        </p:style>
        <p:txBody>
          <a:bodyPr>
            <a:spAutoFit/>
          </a:bodyPr>
          <a:lstStyle/>
          <a:p>
            <a:pPr marL="457200" indent="-457200">
              <a:buFont typeface="+mj-lt"/>
              <a:buAutoNum type="arabicPeriod" startAt="4"/>
              <a:defRPr/>
            </a:pPr>
            <a:r>
              <a:rPr lang="zh-CN" altLang="en-US" sz="2400" dirty="0">
                <a:solidFill>
                  <a:schemeClr val="bg1"/>
                </a:solidFill>
                <a:latin typeface="微软雅黑" pitchFamily="34" charset="-122"/>
                <a:ea typeface="微软雅黑" pitchFamily="34" charset="-122"/>
              </a:rPr>
              <a:t>反馈中心</a:t>
            </a:r>
          </a:p>
        </p:txBody>
      </p:sp>
      <p:cxnSp>
        <p:nvCxnSpPr>
          <p:cNvPr id="7169" name="直接连接符 7168"/>
          <p:cNvCxnSpPr>
            <a:stCxn id="3" idx="1"/>
          </p:cNvCxnSpPr>
          <p:nvPr/>
        </p:nvCxnSpPr>
        <p:spPr>
          <a:xfrm flipH="1" flipV="1">
            <a:off x="2087563" y="3846513"/>
            <a:ext cx="2159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2079625" y="4565650"/>
            <a:ext cx="2159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2079625" y="5286375"/>
            <a:ext cx="2159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2079625" y="6021388"/>
            <a:ext cx="2159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048375" y="3603625"/>
            <a:ext cx="2447925" cy="461963"/>
          </a:xfrm>
          <a:prstGeom prst="rect">
            <a:avLst/>
          </a:prstGeom>
          <a:solidFill>
            <a:srgbClr val="00B0F0"/>
          </a:solidFill>
          <a:ln>
            <a:solidFill>
              <a:srgbClr val="00B0F0"/>
            </a:solidFill>
          </a:ln>
        </p:spPr>
        <p:style>
          <a:lnRef idx="1">
            <a:schemeClr val="accent1"/>
          </a:lnRef>
          <a:fillRef idx="2">
            <a:schemeClr val="accent1"/>
          </a:fillRef>
          <a:effectRef idx="1">
            <a:schemeClr val="accent1"/>
          </a:effectRef>
          <a:fontRef idx="minor">
            <a:schemeClr val="dk1"/>
          </a:fontRef>
        </p:style>
        <p:txBody>
          <a:bodyPr>
            <a:spAutoFit/>
          </a:bodyPr>
          <a:lstStyle/>
          <a:p>
            <a:pPr marL="342900" indent="-342900">
              <a:buFont typeface="+mj-lt"/>
              <a:buAutoNum type="arabicPeriod"/>
              <a:defRPr/>
            </a:pPr>
            <a:r>
              <a:rPr lang="zh-CN" altLang="en-US" sz="2400" dirty="0">
                <a:solidFill>
                  <a:schemeClr val="bg1"/>
                </a:solidFill>
                <a:latin typeface="微软雅黑" pitchFamily="34" charset="-122"/>
                <a:ea typeface="微软雅黑" pitchFamily="34" charset="-122"/>
              </a:rPr>
              <a:t> 省级管理员</a:t>
            </a:r>
          </a:p>
        </p:txBody>
      </p:sp>
      <p:cxnSp>
        <p:nvCxnSpPr>
          <p:cNvPr id="47" name="直接连接符 46"/>
          <p:cNvCxnSpPr/>
          <p:nvPr/>
        </p:nvCxnSpPr>
        <p:spPr>
          <a:xfrm>
            <a:off x="5832475" y="3417888"/>
            <a:ext cx="0" cy="257651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048375" y="4324350"/>
            <a:ext cx="2447925" cy="461963"/>
          </a:xfrm>
          <a:prstGeom prst="rect">
            <a:avLst/>
          </a:prstGeom>
          <a:solidFill>
            <a:srgbClr val="00B0F0"/>
          </a:solidFill>
          <a:ln>
            <a:solidFill>
              <a:srgbClr val="00B0F0"/>
            </a:solidFill>
          </a:ln>
        </p:spPr>
        <p:style>
          <a:lnRef idx="1">
            <a:schemeClr val="accent1"/>
          </a:lnRef>
          <a:fillRef idx="2">
            <a:schemeClr val="accent1"/>
          </a:fillRef>
          <a:effectRef idx="1">
            <a:schemeClr val="accent1"/>
          </a:effectRef>
          <a:fontRef idx="minor">
            <a:schemeClr val="dk1"/>
          </a:fontRef>
        </p:style>
        <p:txBody>
          <a:bodyPr>
            <a:spAutoFit/>
          </a:bodyPr>
          <a:lstStyle/>
          <a:p>
            <a:pPr marL="457200" indent="-457200">
              <a:buFont typeface="+mj-lt"/>
              <a:buAutoNum type="arabicPeriod" startAt="2"/>
              <a:defRPr/>
            </a:pPr>
            <a:r>
              <a:rPr lang="zh-CN" altLang="en-US" sz="2400" dirty="0">
                <a:solidFill>
                  <a:schemeClr val="bg1"/>
                </a:solidFill>
                <a:latin typeface="微软雅黑" pitchFamily="34" charset="-122"/>
                <a:ea typeface="微软雅黑" pitchFamily="34" charset="-122"/>
              </a:rPr>
              <a:t>校级管理员</a:t>
            </a:r>
          </a:p>
        </p:txBody>
      </p:sp>
      <p:sp>
        <p:nvSpPr>
          <p:cNvPr id="49" name="TextBox 48"/>
          <p:cNvSpPr txBox="1"/>
          <p:nvPr/>
        </p:nvSpPr>
        <p:spPr>
          <a:xfrm>
            <a:off x="6048375" y="5043488"/>
            <a:ext cx="2447925" cy="461962"/>
          </a:xfrm>
          <a:prstGeom prst="rect">
            <a:avLst/>
          </a:prstGeom>
          <a:solidFill>
            <a:srgbClr val="00B0F0"/>
          </a:solidFill>
          <a:ln>
            <a:solidFill>
              <a:srgbClr val="00B0F0"/>
            </a:solidFill>
          </a:ln>
        </p:spPr>
        <p:style>
          <a:lnRef idx="1">
            <a:schemeClr val="accent1"/>
          </a:lnRef>
          <a:fillRef idx="2">
            <a:schemeClr val="accent1"/>
          </a:fillRef>
          <a:effectRef idx="1">
            <a:schemeClr val="accent1"/>
          </a:effectRef>
          <a:fontRef idx="minor">
            <a:schemeClr val="dk1"/>
          </a:fontRef>
        </p:style>
        <p:txBody>
          <a:bodyPr>
            <a:spAutoFit/>
          </a:bodyPr>
          <a:lstStyle/>
          <a:p>
            <a:pPr marL="457200" indent="-457200">
              <a:buFont typeface="+mj-lt"/>
              <a:buAutoNum type="arabicPeriod" startAt="3"/>
              <a:defRPr/>
            </a:pPr>
            <a:r>
              <a:rPr lang="zh-CN" altLang="en-US" sz="2400" dirty="0">
                <a:solidFill>
                  <a:schemeClr val="bg1"/>
                </a:solidFill>
                <a:latin typeface="微软雅黑" pitchFamily="34" charset="-122"/>
                <a:ea typeface="微软雅黑" pitchFamily="34" charset="-122"/>
              </a:rPr>
              <a:t>专家</a:t>
            </a:r>
          </a:p>
        </p:txBody>
      </p:sp>
      <p:sp>
        <p:nvSpPr>
          <p:cNvPr id="50" name="TextBox 49"/>
          <p:cNvSpPr txBox="1"/>
          <p:nvPr/>
        </p:nvSpPr>
        <p:spPr>
          <a:xfrm>
            <a:off x="6048375" y="5764213"/>
            <a:ext cx="2447925" cy="461962"/>
          </a:xfrm>
          <a:prstGeom prst="rect">
            <a:avLst/>
          </a:prstGeom>
          <a:solidFill>
            <a:srgbClr val="00B0F0"/>
          </a:solidFill>
          <a:ln>
            <a:solidFill>
              <a:srgbClr val="00B0F0"/>
            </a:solidFill>
          </a:ln>
        </p:spPr>
        <p:style>
          <a:lnRef idx="1">
            <a:schemeClr val="accent1"/>
          </a:lnRef>
          <a:fillRef idx="2">
            <a:schemeClr val="accent1"/>
          </a:fillRef>
          <a:effectRef idx="1">
            <a:schemeClr val="accent1"/>
          </a:effectRef>
          <a:fontRef idx="minor">
            <a:schemeClr val="dk1"/>
          </a:fontRef>
        </p:style>
        <p:txBody>
          <a:bodyPr>
            <a:spAutoFit/>
          </a:bodyPr>
          <a:lstStyle/>
          <a:p>
            <a:pPr marL="457200" indent="-457200">
              <a:buFont typeface="+mj-lt"/>
              <a:buAutoNum type="arabicPeriod" startAt="4"/>
              <a:defRPr/>
            </a:pPr>
            <a:r>
              <a:rPr lang="zh-CN" altLang="en-US" sz="2400" dirty="0">
                <a:solidFill>
                  <a:schemeClr val="bg1"/>
                </a:solidFill>
                <a:latin typeface="微软雅黑" pitchFamily="34" charset="-122"/>
                <a:ea typeface="微软雅黑" pitchFamily="34" charset="-122"/>
              </a:rPr>
              <a:t>学生</a:t>
            </a:r>
          </a:p>
        </p:txBody>
      </p:sp>
      <p:cxnSp>
        <p:nvCxnSpPr>
          <p:cNvPr id="51" name="直接连接符 50"/>
          <p:cNvCxnSpPr>
            <a:stCxn id="46" idx="1"/>
          </p:cNvCxnSpPr>
          <p:nvPr/>
        </p:nvCxnSpPr>
        <p:spPr>
          <a:xfrm flipH="1" flipV="1">
            <a:off x="5832475" y="3835400"/>
            <a:ext cx="2159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flipV="1">
            <a:off x="5822950" y="4554538"/>
            <a:ext cx="2159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flipV="1">
            <a:off x="5822950" y="5275263"/>
            <a:ext cx="2159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5822950" y="6010275"/>
            <a:ext cx="2159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fld id="{3E96C0F7-AA19-4944-9532-E0D7E2A36C0B}" type="slidenum">
              <a:rPr lang="zh-CN" altLang="en-US"/>
              <a:pPr>
                <a:defRPr/>
              </a:pPr>
              <a:t>7</a:t>
            </a:fld>
            <a:endParaRPr lang="en-US" altLang="zh-CN"/>
          </a:p>
        </p:txBody>
      </p:sp>
      <p:sp>
        <p:nvSpPr>
          <p:cNvPr id="9219" name="标题 1"/>
          <p:cNvSpPr>
            <a:spLocks noGrp="1"/>
          </p:cNvSpPr>
          <p:nvPr>
            <p:ph type="title"/>
          </p:nvPr>
        </p:nvSpPr>
        <p:spPr/>
        <p:txBody>
          <a:bodyPr/>
          <a:lstStyle/>
          <a:p>
            <a:r>
              <a:rPr lang="zh-CN" altLang="en-US" smtClean="0">
                <a:ea typeface="宋体" pitchFamily="2" charset="-122"/>
              </a:rPr>
              <a:t>三、系统模块</a:t>
            </a:r>
            <a:r>
              <a:rPr lang="en-US" altLang="zh-CN" smtClean="0">
                <a:ea typeface="宋体" pitchFamily="2" charset="-122"/>
              </a:rPr>
              <a:t>——</a:t>
            </a:r>
            <a:r>
              <a:rPr lang="zh-CN" altLang="en-US" smtClean="0">
                <a:ea typeface="宋体" pitchFamily="2" charset="-122"/>
              </a:rPr>
              <a:t>首页模块</a:t>
            </a:r>
          </a:p>
        </p:txBody>
      </p:sp>
      <p:sp>
        <p:nvSpPr>
          <p:cNvPr id="9221" name="TextBox 3"/>
          <p:cNvSpPr txBox="1">
            <a:spLocks noChangeArrowheads="1"/>
          </p:cNvSpPr>
          <p:nvPr/>
        </p:nvSpPr>
        <p:spPr bwMode="auto">
          <a:xfrm>
            <a:off x="7704138" y="1628775"/>
            <a:ext cx="208915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25000"/>
              </a:lnSpc>
            </a:pPr>
            <a:r>
              <a:rPr lang="zh-CN" altLang="en-US" sz="2400" dirty="0">
                <a:ea typeface="宋体" pitchFamily="2" charset="-122"/>
              </a:rPr>
              <a:t>首页模块包括三个部分：顶部导航栏、图片动态展示和新闻通告。</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84" y="1340768"/>
            <a:ext cx="7416353" cy="4803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fld id="{1211586A-F7F2-4795-BC03-23C65B5A8836}" type="slidenum">
              <a:rPr lang="zh-CN" altLang="en-US"/>
              <a:pPr>
                <a:defRPr/>
              </a:pPr>
              <a:t>8</a:t>
            </a:fld>
            <a:endParaRPr lang="en-US" altLang="zh-CN"/>
          </a:p>
        </p:txBody>
      </p:sp>
      <p:sp>
        <p:nvSpPr>
          <p:cNvPr id="10243" name="标题 1"/>
          <p:cNvSpPr>
            <a:spLocks noGrp="1"/>
          </p:cNvSpPr>
          <p:nvPr>
            <p:ph type="title"/>
          </p:nvPr>
        </p:nvSpPr>
        <p:spPr/>
        <p:txBody>
          <a:bodyPr/>
          <a:lstStyle/>
          <a:p>
            <a:r>
              <a:rPr lang="zh-CN" altLang="en-US" smtClean="0">
                <a:ea typeface="宋体" pitchFamily="2" charset="-122"/>
              </a:rPr>
              <a:t>三、系统模块</a:t>
            </a:r>
            <a:r>
              <a:rPr lang="en-US" altLang="zh-CN" smtClean="0">
                <a:ea typeface="宋体" pitchFamily="2" charset="-122"/>
              </a:rPr>
              <a:t>——</a:t>
            </a:r>
            <a:r>
              <a:rPr lang="zh-CN" altLang="en-US" smtClean="0">
                <a:ea typeface="宋体" pitchFamily="2" charset="-122"/>
              </a:rPr>
              <a:t>成果展示与统计分析</a:t>
            </a:r>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1231900"/>
            <a:ext cx="6553200" cy="2629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图片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4048" y="3964780"/>
            <a:ext cx="6481762" cy="234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7993063" y="1417638"/>
            <a:ext cx="1800225" cy="1939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zh-CN" altLang="en-US" sz="2400" dirty="0">
                <a:latin typeface="微软雅黑" pitchFamily="34" charset="-122"/>
                <a:ea typeface="微软雅黑" pitchFamily="34" charset="-122"/>
              </a:rPr>
              <a:t>成果展示：</a:t>
            </a:r>
            <a:r>
              <a:rPr lang="zh-CN" altLang="zh-CN" sz="2400" dirty="0">
                <a:latin typeface="微软雅黑" pitchFamily="34" charset="-122"/>
                <a:ea typeface="微软雅黑" pitchFamily="34" charset="-122"/>
              </a:rPr>
              <a:t>将</a:t>
            </a:r>
            <a:r>
              <a:rPr lang="zh-CN" altLang="en-US" sz="2400" dirty="0">
                <a:latin typeface="微软雅黑" pitchFamily="34" charset="-122"/>
                <a:ea typeface="微软雅黑" pitchFamily="34" charset="-122"/>
              </a:rPr>
              <a:t>优秀的</a:t>
            </a:r>
            <a:r>
              <a:rPr lang="zh-CN" altLang="zh-CN" sz="2400" dirty="0">
                <a:latin typeface="微软雅黑" pitchFamily="34" charset="-122"/>
                <a:ea typeface="微软雅黑" pitchFamily="34" charset="-122"/>
              </a:rPr>
              <a:t>大学生创新创业项目集中展示</a:t>
            </a:r>
            <a:r>
              <a:rPr lang="zh-CN" altLang="en-US" sz="2400" dirty="0">
                <a:latin typeface="微软雅黑" pitchFamily="34" charset="-122"/>
                <a:ea typeface="微软雅黑" pitchFamily="34" charset="-122"/>
              </a:rPr>
              <a:t>。</a:t>
            </a:r>
          </a:p>
        </p:txBody>
      </p:sp>
      <p:sp>
        <p:nvSpPr>
          <p:cNvPr id="11" name="TextBox 10"/>
          <p:cNvSpPr txBox="1"/>
          <p:nvPr/>
        </p:nvSpPr>
        <p:spPr>
          <a:xfrm>
            <a:off x="576263" y="4468813"/>
            <a:ext cx="1800225" cy="1570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zh-CN" altLang="en-US" sz="2400" dirty="0">
                <a:latin typeface="微软雅黑" pitchFamily="34" charset="-122"/>
                <a:ea typeface="微软雅黑" pitchFamily="34" charset="-122"/>
              </a:rPr>
              <a:t>统计分析：提供直观的数据统计信息。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10244"/>
                                        </p:tgtEl>
                                        <p:attrNameLst>
                                          <p:attrName>style.visibility</p:attrName>
                                        </p:attrNameLst>
                                      </p:cBhvr>
                                      <p:to>
                                        <p:strVal val="visible"/>
                                      </p:to>
                                    </p:set>
                                    <p:animEffect transition="in" filter="fade">
                                      <p:cBhvr>
                                        <p:cTn id="13" dur="500"/>
                                        <p:tgtEl>
                                          <p:spTgt spid="102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10245"/>
                                        </p:tgtEl>
                                        <p:attrNameLst>
                                          <p:attrName>style.visibility</p:attrName>
                                        </p:attrNameLst>
                                      </p:cBhvr>
                                      <p:to>
                                        <p:strVal val="visible"/>
                                      </p:to>
                                    </p:set>
                                    <p:animEffect transition="in" filter="fade">
                                      <p:cBhvr>
                                        <p:cTn id="24"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fld id="{81BEBBD9-96B0-4FDD-B71B-16DA9AC5943F}" type="slidenum">
              <a:rPr lang="zh-CN" altLang="en-US"/>
              <a:pPr>
                <a:defRPr/>
              </a:pPr>
              <a:t>9</a:t>
            </a:fld>
            <a:endParaRPr lang="en-US" altLang="zh-CN"/>
          </a:p>
        </p:txBody>
      </p:sp>
      <p:sp>
        <p:nvSpPr>
          <p:cNvPr id="11267" name="标题 1"/>
          <p:cNvSpPr>
            <a:spLocks noGrp="1"/>
          </p:cNvSpPr>
          <p:nvPr>
            <p:ph type="title"/>
          </p:nvPr>
        </p:nvSpPr>
        <p:spPr/>
        <p:txBody>
          <a:bodyPr/>
          <a:lstStyle/>
          <a:p>
            <a:r>
              <a:rPr lang="zh-CN" altLang="en-US" smtClean="0">
                <a:ea typeface="宋体" pitchFamily="2" charset="-122"/>
              </a:rPr>
              <a:t>三、系统模块</a:t>
            </a:r>
            <a:r>
              <a:rPr lang="en-US" altLang="zh-CN" smtClean="0">
                <a:ea typeface="宋体" pitchFamily="2" charset="-122"/>
              </a:rPr>
              <a:t>——</a:t>
            </a:r>
            <a:r>
              <a:rPr lang="zh-CN" altLang="en-US" smtClean="0">
                <a:ea typeface="宋体" pitchFamily="2" charset="-122"/>
              </a:rPr>
              <a:t>反馈中心</a:t>
            </a:r>
          </a:p>
        </p:txBody>
      </p:sp>
      <p:grpSp>
        <p:nvGrpSpPr>
          <p:cNvPr id="11268" name="组合 2"/>
          <p:cNvGrpSpPr>
            <a:grpSpLocks/>
          </p:cNvGrpSpPr>
          <p:nvPr/>
        </p:nvGrpSpPr>
        <p:grpSpPr bwMode="auto">
          <a:xfrm>
            <a:off x="431800" y="1341438"/>
            <a:ext cx="8501063" cy="3343275"/>
            <a:chOff x="431800" y="1340768"/>
            <a:chExt cx="8501018" cy="3344434"/>
          </a:xfrm>
        </p:grpSpPr>
        <p:pic>
          <p:nvPicPr>
            <p:cNvPr id="11270" name="图片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272" y="1509142"/>
              <a:ext cx="4252546" cy="299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图片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1340768"/>
              <a:ext cx="4176464" cy="334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extBox 3"/>
          <p:cNvSpPr txBox="1"/>
          <p:nvPr/>
        </p:nvSpPr>
        <p:spPr>
          <a:xfrm>
            <a:off x="3024188" y="4868863"/>
            <a:ext cx="5761037" cy="831850"/>
          </a:xfrm>
          <a:prstGeom prst="rect">
            <a:avLst/>
          </a:prstGeom>
          <a:solidFill>
            <a:schemeClr val="accent1"/>
          </a:solidFill>
          <a:ln>
            <a:solidFill>
              <a:srgbClr val="92D050"/>
            </a:solidFill>
          </a:ln>
        </p:spPr>
        <p:style>
          <a:lnRef idx="1">
            <a:schemeClr val="accent1"/>
          </a:lnRef>
          <a:fillRef idx="3">
            <a:schemeClr val="accent1"/>
          </a:fillRef>
          <a:effectRef idx="2">
            <a:schemeClr val="accent1"/>
          </a:effectRef>
          <a:fontRef idx="minor">
            <a:schemeClr val="lt1"/>
          </a:fontRef>
        </p:style>
        <p:txBody>
          <a:bodyPr>
            <a:spAutoFit/>
          </a:bodyPr>
          <a:lstStyle/>
          <a:p>
            <a:pPr>
              <a:defRPr/>
            </a:pPr>
            <a:r>
              <a:rPr lang="zh-CN" altLang="en-US" sz="2400" dirty="0">
                <a:latin typeface="微软雅黑" pitchFamily="34" charset="-122"/>
                <a:ea typeface="微软雅黑" pitchFamily="34" charset="-122"/>
              </a:rPr>
              <a:t>主要功能：</a:t>
            </a:r>
            <a:r>
              <a:rPr lang="zh-CN" altLang="zh-CN" sz="2400" dirty="0">
                <a:latin typeface="微软雅黑" pitchFamily="34" charset="-122"/>
                <a:ea typeface="微软雅黑" pitchFamily="34" charset="-122"/>
              </a:rPr>
              <a:t>当用户有需求或是问题时可以</a:t>
            </a:r>
            <a:endParaRPr lang="en-US" altLang="zh-CN" sz="2400" dirty="0">
              <a:latin typeface="微软雅黑" pitchFamily="34" charset="-122"/>
              <a:ea typeface="微软雅黑" pitchFamily="34" charset="-122"/>
            </a:endParaRPr>
          </a:p>
          <a:p>
            <a:pPr>
              <a:defRPr/>
            </a:pPr>
            <a:r>
              <a:rPr lang="en-US" altLang="zh-CN" sz="2400" dirty="0">
                <a:latin typeface="微软雅黑" pitchFamily="34" charset="-122"/>
                <a:ea typeface="微软雅黑" pitchFamily="34" charset="-122"/>
              </a:rPr>
              <a:t>                 </a:t>
            </a:r>
            <a:r>
              <a:rPr lang="zh-CN" altLang="zh-CN" sz="2400" dirty="0">
                <a:latin typeface="微软雅黑" pitchFamily="34" charset="-122"/>
                <a:ea typeface="微软雅黑" pitchFamily="34" charset="-122"/>
              </a:rPr>
              <a:t>随时与技术人员交流</a:t>
            </a:r>
            <a:r>
              <a:rPr lang="zh-CN" altLang="en-US" sz="2400" dirty="0">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30TGp_report_diagram_v2">
  <a:themeElements>
    <a:clrScheme name="130TGp_report_diagram_v2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fontScheme name="130TGp_report_diagram_v2">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0TGp_report_diagram_v2 1">
        <a:dk1>
          <a:srgbClr val="384D68"/>
        </a:dk1>
        <a:lt1>
          <a:srgbClr val="FFFFFF"/>
        </a:lt1>
        <a:dk2>
          <a:srgbClr val="2B6185"/>
        </a:dk2>
        <a:lt2>
          <a:srgbClr val="D3D9DD"/>
        </a:lt2>
        <a:accent1>
          <a:srgbClr val="638AA1"/>
        </a:accent1>
        <a:accent2>
          <a:srgbClr val="8CA8B5"/>
        </a:accent2>
        <a:accent3>
          <a:srgbClr val="FFFFFF"/>
        </a:accent3>
        <a:accent4>
          <a:srgbClr val="2E4058"/>
        </a:accent4>
        <a:accent5>
          <a:srgbClr val="B7C4CD"/>
        </a:accent5>
        <a:accent6>
          <a:srgbClr val="7E98A4"/>
        </a:accent6>
        <a:hlink>
          <a:srgbClr val="6FA2E7"/>
        </a:hlink>
        <a:folHlink>
          <a:srgbClr val="B2A66C"/>
        </a:folHlink>
      </a:clrScheme>
      <a:clrMap bg1="lt1" tx1="dk1" bg2="lt2" tx2="dk2" accent1="accent1" accent2="accent2" accent3="accent3" accent4="accent4" accent5="accent5" accent6="accent6" hlink="hlink" folHlink="folHlink"/>
    </a:extraClrScheme>
    <a:extraClrScheme>
      <a:clrScheme name="130TGp_report_diagram_v2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clrMap bg1="lt1" tx1="dk1" bg2="lt2" tx2="dk2" accent1="accent1" accent2="accent2" accent3="accent3" accent4="accent4" accent5="accent5" accent6="accent6" hlink="hlink" folHlink="folHlink"/>
    </a:extraClrScheme>
    <a:extraClrScheme>
      <a:clrScheme name="130TGp_report_diagram_v2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130TGp_report_diagram_v2</Template>
  <TotalTime>9171</TotalTime>
  <Words>537</Words>
  <Application>Microsoft Office PowerPoint</Application>
  <PresentationFormat>自定义</PresentationFormat>
  <Paragraphs>87</Paragraphs>
  <Slides>15</Slides>
  <Notes>1</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130TGp_report_diagram_v2</vt:lpstr>
      <vt:lpstr>创新创业项目管理系统 的设计与实现</vt:lpstr>
      <vt:lpstr>Contents</vt:lpstr>
      <vt:lpstr>一、项目背景及来源</vt:lpstr>
      <vt:lpstr>二、相关技术|Bootstrap</vt:lpstr>
      <vt:lpstr>二、相关技术|Django</vt:lpstr>
      <vt:lpstr>三、系统主要功能及结构</vt:lpstr>
      <vt:lpstr>三、系统模块——首页模块</vt:lpstr>
      <vt:lpstr>三、系统模块——成果展示与统计分析</vt:lpstr>
      <vt:lpstr>三、系统模块——反馈中心</vt:lpstr>
      <vt:lpstr>三、系统模块——省级管理员</vt:lpstr>
      <vt:lpstr>三、系统模块——校级管理员</vt:lpstr>
      <vt:lpstr>三、系统模块——专家</vt:lpstr>
      <vt:lpstr>三、系统模块——学生</vt:lpstr>
      <vt:lpstr>四、总结</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微软用户</dc:creator>
  <cp:lastModifiedBy>LZ</cp:lastModifiedBy>
  <cp:revision>112</cp:revision>
  <dcterms:created xsi:type="dcterms:W3CDTF">2009-05-25T11:14:35Z</dcterms:created>
  <dcterms:modified xsi:type="dcterms:W3CDTF">2014-06-09T03:07:07Z</dcterms:modified>
</cp:coreProperties>
</file>