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331" r:id="rId4"/>
    <p:sldId id="257" r:id="rId5"/>
    <p:sldId id="295" r:id="rId6"/>
    <p:sldId id="352" r:id="rId7"/>
    <p:sldId id="312" r:id="rId9"/>
    <p:sldId id="258" r:id="rId10"/>
    <p:sldId id="259" r:id="rId11"/>
    <p:sldId id="270" r:id="rId12"/>
    <p:sldId id="273" r:id="rId13"/>
    <p:sldId id="271" r:id="rId14"/>
    <p:sldId id="261" r:id="rId15"/>
    <p:sldId id="265" r:id="rId16"/>
    <p:sldId id="262" r:id="rId17"/>
    <p:sldId id="287" r:id="rId18"/>
    <p:sldId id="269" r:id="rId19"/>
    <p:sldId id="263" r:id="rId20"/>
    <p:sldId id="267" r:id="rId21"/>
    <p:sldId id="268" r:id="rId22"/>
    <p:sldId id="288" r:id="rId23"/>
    <p:sldId id="278" r:id="rId24"/>
    <p:sldId id="277" r:id="rId25"/>
    <p:sldId id="32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基于关联规则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50" y="2595245"/>
            <a:ext cx="11282045" cy="2322195"/>
          </a:xfrm>
        </p:spPr>
        <p:txBody>
          <a:bodyPr>
            <a:normAutofit/>
          </a:bodyPr>
          <a:p>
            <a:r>
              <a:rPr lang="en-US" altLang="zh-CN" sz="7200" b="1"/>
              <a:t>pv-buy</a:t>
            </a:r>
            <a:r>
              <a:rPr lang="zh-CN" altLang="en-US" sz="7200" b="1"/>
              <a:t>：点击</a:t>
            </a:r>
            <a:r>
              <a:rPr lang="en-US" altLang="zh-CN" sz="7200" b="1"/>
              <a:t>-</a:t>
            </a:r>
            <a:r>
              <a:rPr lang="zh-CN" altLang="en-US" sz="7200" b="1"/>
              <a:t>购买</a:t>
            </a:r>
            <a:r>
              <a:rPr lang="zh-CN" altLang="en-US" sz="7200" b="1"/>
              <a:t>转化率</a:t>
            </a:r>
            <a:endParaRPr lang="zh-CN" altLang="en-US" sz="7200" b="1"/>
          </a:p>
        </p:txBody>
      </p:sp>
      <p:sp>
        <p:nvSpPr>
          <p:cNvPr id="5" name="文本框 4"/>
          <p:cNvSpPr txBox="1"/>
          <p:nvPr/>
        </p:nvSpPr>
        <p:spPr>
          <a:xfrm>
            <a:off x="0" y="92075"/>
            <a:ext cx="262382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000" b="1">
                <a:sym typeface="+mn-ea"/>
              </a:rPr>
              <a:t>STEP1</a:t>
            </a:r>
            <a:endParaRPr lang="en-US" altLang="zh-CN" sz="4000" b="1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回看初始</a:t>
            </a:r>
            <a:r>
              <a:rPr lang="zh-CN" altLang="en-US"/>
              <a:t>代码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2105" y="1226185"/>
            <a:ext cx="9528175" cy="15881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7210" y="3319780"/>
            <a:ext cx="69227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条件</a:t>
            </a:r>
            <a:r>
              <a:rPr lang="en-US" altLang="zh-CN" sz="2000" b="1"/>
              <a:t>1</a:t>
            </a:r>
            <a:r>
              <a:rPr lang="zh-CN" altLang="en-US" sz="2000" b="1"/>
              <a:t>：</a:t>
            </a:r>
            <a:r>
              <a:rPr lang="en-US" altLang="zh-CN" sz="2000" b="1"/>
              <a:t>diff_day </a:t>
            </a:r>
            <a:endParaRPr lang="en-US" altLang="zh-CN" sz="2000" b="1"/>
          </a:p>
          <a:p>
            <a:r>
              <a:rPr lang="zh-CN" altLang="en-US" sz="2000" b="1"/>
              <a:t>条件</a:t>
            </a:r>
            <a:r>
              <a:rPr lang="en-US" altLang="zh-CN" sz="2000" b="1"/>
              <a:t>2</a:t>
            </a:r>
            <a:r>
              <a:rPr lang="zh-CN" altLang="en-US" sz="2000" b="1"/>
              <a:t>：</a:t>
            </a:r>
            <a:r>
              <a:rPr lang="en-US" altLang="zh-CN" sz="2000" b="1"/>
              <a:t> pv</a:t>
            </a:r>
            <a:endParaRPr lang="en-US" altLang="zh-CN" sz="2000" b="1"/>
          </a:p>
          <a:p>
            <a:r>
              <a:rPr lang="zh-CN" altLang="en-US" sz="2000" b="1"/>
              <a:t>所以</a:t>
            </a:r>
            <a:r>
              <a:rPr lang="en-US" altLang="zh-CN" sz="2000" b="1"/>
              <a:t> </a:t>
            </a:r>
            <a:r>
              <a:rPr lang="zh-CN" altLang="en-US" sz="2000" b="1"/>
              <a:t>我们可以分析</a:t>
            </a:r>
            <a:r>
              <a:rPr lang="en-US" altLang="zh-CN" sz="2000" b="1"/>
              <a:t>  pv-buy</a:t>
            </a:r>
            <a:r>
              <a:rPr lang="zh-CN" altLang="en-US" sz="2000" b="1"/>
              <a:t>的关系</a:t>
            </a:r>
            <a:endParaRPr lang="zh-CN" altLang="en-US" sz="2000" b="1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070" y="2989580"/>
            <a:ext cx="6038215" cy="37826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81095" y="6090285"/>
            <a:ext cx="3409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Pandas</a:t>
            </a:r>
            <a:r>
              <a:rPr lang="zh-CN" altLang="en-US"/>
              <a:t>数据分析</a:t>
            </a:r>
            <a:r>
              <a:rPr lang="en-US" altLang="zh-CN"/>
              <a:t>——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355" y="57150"/>
            <a:ext cx="12259310" cy="704850"/>
          </a:xfrm>
        </p:spPr>
        <p:txBody>
          <a:bodyPr>
            <a:noAutofit/>
          </a:bodyPr>
          <a:p>
            <a:r>
              <a:rPr lang="zh-CN" altLang="en-US" sz="3200"/>
              <a:t>最后交互时间：</a:t>
            </a:r>
            <a:r>
              <a:rPr lang="en-US" altLang="zh-CN" sz="3200"/>
              <a:t>10</a:t>
            </a:r>
            <a:r>
              <a:rPr lang="zh-CN" altLang="en-US" sz="3200"/>
              <a:t>，</a:t>
            </a:r>
            <a:r>
              <a:rPr lang="en-US" altLang="zh-CN" sz="3200"/>
              <a:t>20</a:t>
            </a:r>
            <a:r>
              <a:rPr lang="zh-CN" altLang="en-US" sz="3200"/>
              <a:t>，</a:t>
            </a:r>
            <a:r>
              <a:rPr lang="en-US" altLang="zh-CN" sz="3200"/>
              <a:t>30</a:t>
            </a:r>
            <a:endParaRPr lang="en-US" altLang="zh-CN" sz="320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8125" y="995680"/>
            <a:ext cx="4265930" cy="5476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765" y="1045210"/>
            <a:ext cx="3387090" cy="54273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485" y="1045210"/>
            <a:ext cx="4072255" cy="59270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03820" y="164465"/>
            <a:ext cx="4298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选取好归类、、好设定规则的数据</a:t>
            </a:r>
            <a:r>
              <a:rPr lang="en-US" altLang="zh-CN"/>
              <a:t> diff_day&lt;10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5185" y="2999105"/>
            <a:ext cx="10515600" cy="1325563"/>
          </a:xfrm>
        </p:spPr>
        <p:txBody>
          <a:bodyPr/>
          <a:p>
            <a:r>
              <a:rPr lang="en-US" altLang="zh-CN"/>
              <a:t>Diff_day&lt;10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1135" y="365125"/>
            <a:ext cx="4418330" cy="53016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115" y="655320"/>
            <a:ext cx="6515100" cy="13169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505" y="2912110"/>
            <a:ext cx="4408170" cy="28943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50" y="2595245"/>
            <a:ext cx="11282045" cy="2322195"/>
          </a:xfrm>
        </p:spPr>
        <p:txBody>
          <a:bodyPr>
            <a:normAutofit/>
          </a:bodyPr>
          <a:p>
            <a:r>
              <a:rPr lang="en-US" altLang="zh-CN" sz="7200" b="1"/>
              <a:t>cart-buy</a:t>
            </a:r>
            <a:r>
              <a:rPr lang="zh-CN" altLang="en-US" sz="7200" b="1"/>
              <a:t>：</a:t>
            </a:r>
            <a:br>
              <a:rPr lang="zh-CN" altLang="en-US" sz="7200" b="1"/>
            </a:br>
            <a:r>
              <a:rPr lang="zh-CN" altLang="en-US" sz="7200" b="1"/>
              <a:t>购物车</a:t>
            </a:r>
            <a:r>
              <a:rPr lang="en-US" altLang="zh-CN" sz="7200" b="1"/>
              <a:t>-</a:t>
            </a:r>
            <a:r>
              <a:rPr lang="zh-CN" altLang="en-US" sz="7200" b="1"/>
              <a:t>购买</a:t>
            </a:r>
            <a:r>
              <a:rPr lang="zh-CN" altLang="en-US" sz="7200" b="1"/>
              <a:t>转化率</a:t>
            </a:r>
            <a:endParaRPr lang="zh-CN" altLang="en-US" sz="7200" b="1"/>
          </a:p>
        </p:txBody>
      </p:sp>
      <p:sp>
        <p:nvSpPr>
          <p:cNvPr id="5" name="文本框 4"/>
          <p:cNvSpPr txBox="1"/>
          <p:nvPr/>
        </p:nvSpPr>
        <p:spPr>
          <a:xfrm>
            <a:off x="0" y="92075"/>
            <a:ext cx="262382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000" b="1">
                <a:sym typeface="+mn-ea"/>
              </a:rPr>
              <a:t>STEP2</a:t>
            </a:r>
            <a:endParaRPr lang="en-US" altLang="zh-CN" sz="4000" b="1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cart-pv </a:t>
            </a:r>
            <a:r>
              <a:rPr lang="zh-CN" altLang="en-US"/>
              <a:t>转化率</a:t>
            </a:r>
            <a:r>
              <a:rPr lang="zh-CN" altLang="en-US"/>
              <a:t>极高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115" y="1954530"/>
            <a:ext cx="6553835" cy="42316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10                          20                             30           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870" y="1391285"/>
            <a:ext cx="4041775" cy="46526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645" y="1391285"/>
            <a:ext cx="4274185" cy="46526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830" y="1391285"/>
            <a:ext cx="3420745" cy="45910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61555" y="182880"/>
            <a:ext cx="4298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选取好归类、、好设定规则的数据</a:t>
            </a:r>
            <a:r>
              <a:rPr lang="en-US" altLang="zh-CN"/>
              <a:t> diff_day&lt;20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5185" y="2999105"/>
            <a:ext cx="10515600" cy="1325563"/>
          </a:xfrm>
        </p:spPr>
        <p:txBody>
          <a:bodyPr/>
          <a:p>
            <a:r>
              <a:rPr lang="en-US" altLang="zh-CN"/>
              <a:t>Diff_day&lt;20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160" y="1383030"/>
            <a:ext cx="4253865" cy="4813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955" y="1040130"/>
            <a:ext cx="6147435" cy="11772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290" y="3137535"/>
            <a:ext cx="5224145" cy="24460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关联规则两种</a:t>
            </a:r>
            <a:r>
              <a:rPr lang="zh-CN" altLang="en-US"/>
              <a:t>办法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①</a:t>
            </a:r>
            <a:r>
              <a:rPr lang="en-US" altLang="zh-CN"/>
              <a:t>Apriori</a:t>
            </a:r>
            <a:r>
              <a:rPr lang="zh-CN" altLang="en-US"/>
              <a:t>算法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②手动</a:t>
            </a:r>
            <a:r>
              <a:rPr lang="zh-CN" altLang="en-US"/>
              <a:t>分析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50" y="2595245"/>
            <a:ext cx="11282045" cy="2322195"/>
          </a:xfrm>
        </p:spPr>
        <p:txBody>
          <a:bodyPr>
            <a:normAutofit/>
          </a:bodyPr>
          <a:p>
            <a:r>
              <a:rPr lang="en-US" altLang="zh-CN" sz="7200" b="1"/>
              <a:t>fav-buy</a:t>
            </a:r>
            <a:r>
              <a:rPr lang="zh-CN" altLang="en-US" sz="7200" b="1"/>
              <a:t>：</a:t>
            </a:r>
            <a:br>
              <a:rPr lang="zh-CN" altLang="en-US" sz="7200" b="1"/>
            </a:br>
            <a:r>
              <a:rPr lang="zh-CN" altLang="en-US" sz="7200" b="1"/>
              <a:t>收藏</a:t>
            </a:r>
            <a:r>
              <a:rPr lang="en-US" altLang="zh-CN" sz="7200" b="1"/>
              <a:t>-</a:t>
            </a:r>
            <a:r>
              <a:rPr lang="zh-CN" altLang="en-US" sz="7200" b="1"/>
              <a:t>购买</a:t>
            </a:r>
            <a:r>
              <a:rPr lang="zh-CN" altLang="en-US" sz="7200" b="1"/>
              <a:t>转化率</a:t>
            </a:r>
            <a:endParaRPr lang="zh-CN" altLang="en-US" sz="7200" b="1"/>
          </a:p>
        </p:txBody>
      </p:sp>
      <p:sp>
        <p:nvSpPr>
          <p:cNvPr id="5" name="文本框 4"/>
          <p:cNvSpPr txBox="1"/>
          <p:nvPr/>
        </p:nvSpPr>
        <p:spPr>
          <a:xfrm>
            <a:off x="0" y="92075"/>
            <a:ext cx="262382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000" b="1">
                <a:sym typeface="+mn-ea"/>
              </a:rPr>
              <a:t>STEP3</a:t>
            </a:r>
            <a:endParaRPr lang="en-US" altLang="zh-CN" sz="4000" b="1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10                          20                             30           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361555" y="182880"/>
            <a:ext cx="4298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选取好归类、、好设定规则的数据</a:t>
            </a:r>
            <a:r>
              <a:rPr lang="en-US" altLang="zh-CN"/>
              <a:t> diff_day&lt;30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300" y="1378585"/>
            <a:ext cx="3648075" cy="47866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045" y="1378585"/>
            <a:ext cx="3419475" cy="50482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670" y="1378585"/>
            <a:ext cx="3475355" cy="51841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50840" y="1743075"/>
            <a:ext cx="6866255" cy="902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85" y="1923415"/>
            <a:ext cx="3106420" cy="42818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655" y="3335655"/>
            <a:ext cx="4663440" cy="308546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改进</a:t>
            </a:r>
            <a:r>
              <a:rPr lang="zh-CN" altLang="en-US"/>
              <a:t>之处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714865" cy="2263775"/>
          </a:xfrm>
        </p:spPr>
        <p:txBody>
          <a:bodyPr>
            <a:normAutofit fontScale="90000" lnSpcReduction="10000"/>
          </a:bodyPr>
          <a:p>
            <a:r>
              <a:rPr lang="zh-CN" altLang="en-US" b="1"/>
              <a:t>①数据清洗部分</a:t>
            </a:r>
            <a:r>
              <a:rPr lang="en-US" altLang="zh-CN" b="1"/>
              <a:t>——</a:t>
            </a:r>
            <a:r>
              <a:rPr lang="zh-CN" altLang="en-US" b="1">
                <a:sym typeface="+mn-ea"/>
              </a:rPr>
              <a:t>这种数据的特征是某个</a:t>
            </a:r>
            <a:r>
              <a:rPr lang="en-US" altLang="zh-CN" b="1">
                <a:sym typeface="+mn-ea"/>
              </a:rPr>
              <a:t>user</a:t>
            </a:r>
            <a:r>
              <a:rPr lang="zh-CN" altLang="en-US" b="1">
                <a:sym typeface="+mn-ea"/>
              </a:rPr>
              <a:t>对于某个商品只进行点击、收藏、购物车，而不买该商品，我认为这种数据没有任何参考意义：</a:t>
            </a:r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举例：</a:t>
            </a:r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如下图所示：</a:t>
            </a:r>
            <a:r>
              <a:rPr lang="en-US" altLang="zh-CN" b="1">
                <a:sym typeface="+mn-ea"/>
              </a:rPr>
              <a:t>user=10944750</a:t>
            </a:r>
            <a:r>
              <a:rPr lang="zh-CN" altLang="en-US" b="1">
                <a:sym typeface="+mn-ea"/>
              </a:rPr>
              <a:t>对</a:t>
            </a:r>
            <a:r>
              <a:rPr lang="en-US" altLang="zh-CN" b="1">
                <a:sym typeface="+mn-ea"/>
              </a:rPr>
              <a:t>brand=8689</a:t>
            </a:r>
            <a:r>
              <a:rPr lang="zh-CN" altLang="en-US" b="1">
                <a:sym typeface="+mn-ea"/>
              </a:rPr>
              <a:t>的所有行为中，没有对物品真正形成购买</a:t>
            </a:r>
            <a:endParaRPr lang="zh-CN" altLang="en-US" b="1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020" y="4224020"/>
            <a:ext cx="11363960" cy="2087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对于数据</a:t>
            </a:r>
            <a:r>
              <a:rPr lang="zh-CN" altLang="en-US"/>
              <a:t>处理选用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数据处理：</a:t>
            </a:r>
            <a:r>
              <a:rPr lang="en-US" altLang="zh-CN">
                <a:solidFill>
                  <a:srgbClr val="FF0000"/>
                </a:solidFill>
              </a:rPr>
              <a:t>Pandas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关联规则：根据数据分析，自己设定规则，可以不严谨的看作是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“</a:t>
            </a:r>
            <a:r>
              <a:rPr lang="zh-CN" altLang="en-US">
                <a:solidFill>
                  <a:srgbClr val="FF0000"/>
                </a:solidFill>
              </a:rPr>
              <a:t>人工逻辑回归</a:t>
            </a:r>
            <a:r>
              <a:rPr lang="en-US" altLang="zh-CN"/>
              <a:t>”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数据处理与分析</a:t>
            </a:r>
            <a:r>
              <a:rPr lang="en-US" altLang="zh-CN"/>
              <a:t>——</a:t>
            </a:r>
            <a:r>
              <a:rPr lang="en-US" altLang="zh-CN"/>
              <a:t>by pandas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数据完好，没有丢失、错误</a:t>
            </a:r>
            <a:r>
              <a:rPr lang="zh-CN" altLang="en-US"/>
              <a:t>数据情况</a:t>
            </a:r>
            <a:endParaRPr lang="zh-CN" altLang="en-US"/>
          </a:p>
          <a:p>
            <a:r>
              <a:rPr lang="zh-CN" altLang="en-US">
                <a:sym typeface="+mn-ea"/>
              </a:rPr>
              <a:t>在原数据的基础上增加了一个年份，更好转化成</a:t>
            </a:r>
            <a:r>
              <a:rPr lang="en-US" altLang="zh-CN">
                <a:sym typeface="+mn-ea"/>
              </a:rPr>
              <a:t>year-month-day</a:t>
            </a:r>
            <a:r>
              <a:rPr lang="zh-CN" altLang="en-US">
                <a:sym typeface="+mn-ea"/>
              </a:rPr>
              <a:t>格式，形成</a:t>
            </a:r>
            <a:r>
              <a:rPr lang="en-US" altLang="zh-CN">
                <a:sym typeface="+mn-ea"/>
              </a:rPr>
              <a:t>timestamp</a:t>
            </a:r>
            <a:r>
              <a:rPr lang="zh-CN" altLang="en-US">
                <a:sym typeface="+mn-ea"/>
              </a:rPr>
              <a:t>格式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205" y="3392805"/>
            <a:ext cx="3609975" cy="29159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960" y="3333750"/>
            <a:ext cx="6123940" cy="3114675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 rot="12041404">
            <a:off x="4410075" y="4618355"/>
            <a:ext cx="1278890" cy="811530"/>
            <a:chOff x="6584951" y="3543301"/>
            <a:chExt cx="1900237" cy="1223962"/>
          </a:xfrm>
          <a:solidFill>
            <a:srgbClr val="FF0000"/>
          </a:solidFill>
        </p:grpSpPr>
        <p:sp>
          <p:nvSpPr>
            <p:cNvPr id="37" name="Freeform 3586"/>
            <p:cNvSpPr>
              <a:spLocks noEditPoints="1"/>
            </p:cNvSpPr>
            <p:nvPr/>
          </p:nvSpPr>
          <p:spPr bwMode="auto">
            <a:xfrm>
              <a:off x="6872288" y="3543301"/>
              <a:ext cx="1612900" cy="1090612"/>
            </a:xfrm>
            <a:custGeom>
              <a:avLst/>
              <a:gdLst>
                <a:gd name="T0" fmla="*/ 1 w 62"/>
                <a:gd name="T1" fmla="*/ 40 h 41"/>
                <a:gd name="T2" fmla="*/ 37 w 62"/>
                <a:gd name="T3" fmla="*/ 20 h 41"/>
                <a:gd name="T4" fmla="*/ 42 w 62"/>
                <a:gd name="T5" fmla="*/ 20 h 41"/>
                <a:gd name="T6" fmla="*/ 46 w 62"/>
                <a:gd name="T7" fmla="*/ 41 h 41"/>
                <a:gd name="T8" fmla="*/ 46 w 62"/>
                <a:gd name="T9" fmla="*/ 41 h 41"/>
                <a:gd name="T10" fmla="*/ 47 w 62"/>
                <a:gd name="T11" fmla="*/ 20 h 41"/>
                <a:gd name="T12" fmla="*/ 45 w 62"/>
                <a:gd name="T13" fmla="*/ 19 h 41"/>
                <a:gd name="T14" fmla="*/ 46 w 62"/>
                <a:gd name="T15" fmla="*/ 18 h 41"/>
                <a:gd name="T16" fmla="*/ 61 w 62"/>
                <a:gd name="T17" fmla="*/ 3 h 41"/>
                <a:gd name="T18" fmla="*/ 60 w 62"/>
                <a:gd name="T19" fmla="*/ 1 h 41"/>
                <a:gd name="T20" fmla="*/ 45 w 62"/>
                <a:gd name="T21" fmla="*/ 14 h 41"/>
                <a:gd name="T22" fmla="*/ 43 w 62"/>
                <a:gd name="T23" fmla="*/ 18 h 41"/>
                <a:gd name="T24" fmla="*/ 38 w 62"/>
                <a:gd name="T25" fmla="*/ 17 h 41"/>
                <a:gd name="T26" fmla="*/ 29 w 62"/>
                <a:gd name="T27" fmla="*/ 21 h 41"/>
                <a:gd name="T28" fmla="*/ 1 w 62"/>
                <a:gd name="T29" fmla="*/ 37 h 41"/>
                <a:gd name="T30" fmla="*/ 1 w 62"/>
                <a:gd name="T31" fmla="*/ 40 h 41"/>
                <a:gd name="T32" fmla="*/ 50 w 62"/>
                <a:gd name="T33" fmla="*/ 26 h 41"/>
                <a:gd name="T34" fmla="*/ 48 w 62"/>
                <a:gd name="T35" fmla="*/ 36 h 41"/>
                <a:gd name="T36" fmla="*/ 46 w 62"/>
                <a:gd name="T37" fmla="*/ 38 h 41"/>
                <a:gd name="T38" fmla="*/ 45 w 62"/>
                <a:gd name="T39" fmla="*/ 39 h 41"/>
                <a:gd name="T40" fmla="*/ 43 w 62"/>
                <a:gd name="T41" fmla="*/ 35 h 41"/>
                <a:gd name="T42" fmla="*/ 44 w 62"/>
                <a:gd name="T43" fmla="*/ 21 h 41"/>
                <a:gd name="T44" fmla="*/ 50 w 62"/>
                <a:gd name="T45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41">
                  <a:moveTo>
                    <a:pt x="1" y="40"/>
                  </a:moveTo>
                  <a:cubicBezTo>
                    <a:pt x="12" y="31"/>
                    <a:pt x="24" y="24"/>
                    <a:pt x="37" y="20"/>
                  </a:cubicBezTo>
                  <a:cubicBezTo>
                    <a:pt x="39" y="20"/>
                    <a:pt x="41" y="20"/>
                    <a:pt x="42" y="20"/>
                  </a:cubicBezTo>
                  <a:cubicBezTo>
                    <a:pt x="40" y="27"/>
                    <a:pt x="41" y="35"/>
                    <a:pt x="46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52" y="35"/>
                    <a:pt x="55" y="26"/>
                    <a:pt x="47" y="20"/>
                  </a:cubicBezTo>
                  <a:cubicBezTo>
                    <a:pt x="47" y="20"/>
                    <a:pt x="46" y="19"/>
                    <a:pt x="45" y="19"/>
                  </a:cubicBezTo>
                  <a:cubicBezTo>
                    <a:pt x="45" y="19"/>
                    <a:pt x="45" y="18"/>
                    <a:pt x="46" y="18"/>
                  </a:cubicBezTo>
                  <a:cubicBezTo>
                    <a:pt x="50" y="12"/>
                    <a:pt x="55" y="7"/>
                    <a:pt x="61" y="3"/>
                  </a:cubicBezTo>
                  <a:cubicBezTo>
                    <a:pt x="62" y="3"/>
                    <a:pt x="61" y="0"/>
                    <a:pt x="60" y="1"/>
                  </a:cubicBezTo>
                  <a:cubicBezTo>
                    <a:pt x="55" y="4"/>
                    <a:pt x="49" y="9"/>
                    <a:pt x="45" y="14"/>
                  </a:cubicBezTo>
                  <a:cubicBezTo>
                    <a:pt x="45" y="16"/>
                    <a:pt x="44" y="17"/>
                    <a:pt x="43" y="18"/>
                  </a:cubicBezTo>
                  <a:cubicBezTo>
                    <a:pt x="42" y="17"/>
                    <a:pt x="40" y="17"/>
                    <a:pt x="38" y="17"/>
                  </a:cubicBezTo>
                  <a:cubicBezTo>
                    <a:pt x="35" y="18"/>
                    <a:pt x="32" y="19"/>
                    <a:pt x="29" y="21"/>
                  </a:cubicBezTo>
                  <a:cubicBezTo>
                    <a:pt x="19" y="25"/>
                    <a:pt x="9" y="30"/>
                    <a:pt x="1" y="37"/>
                  </a:cubicBezTo>
                  <a:cubicBezTo>
                    <a:pt x="0" y="38"/>
                    <a:pt x="1" y="40"/>
                    <a:pt x="1" y="40"/>
                  </a:cubicBezTo>
                  <a:close/>
                  <a:moveTo>
                    <a:pt x="50" y="26"/>
                  </a:moveTo>
                  <a:cubicBezTo>
                    <a:pt x="52" y="29"/>
                    <a:pt x="49" y="33"/>
                    <a:pt x="48" y="36"/>
                  </a:cubicBezTo>
                  <a:cubicBezTo>
                    <a:pt x="47" y="37"/>
                    <a:pt x="46" y="37"/>
                    <a:pt x="46" y="38"/>
                  </a:cubicBezTo>
                  <a:cubicBezTo>
                    <a:pt x="46" y="38"/>
                    <a:pt x="45" y="39"/>
                    <a:pt x="45" y="39"/>
                  </a:cubicBezTo>
                  <a:cubicBezTo>
                    <a:pt x="45" y="39"/>
                    <a:pt x="43" y="35"/>
                    <a:pt x="43" y="35"/>
                  </a:cubicBezTo>
                  <a:cubicBezTo>
                    <a:pt x="41" y="30"/>
                    <a:pt x="42" y="25"/>
                    <a:pt x="44" y="21"/>
                  </a:cubicBezTo>
                  <a:cubicBezTo>
                    <a:pt x="47" y="22"/>
                    <a:pt x="49" y="23"/>
                    <a:pt x="5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" name="Freeform 3587"/>
            <p:cNvSpPr/>
            <p:nvPr/>
          </p:nvSpPr>
          <p:spPr bwMode="auto">
            <a:xfrm>
              <a:off x="6584951" y="4021138"/>
              <a:ext cx="858838" cy="746125"/>
            </a:xfrm>
            <a:custGeom>
              <a:avLst/>
              <a:gdLst>
                <a:gd name="T0" fmla="*/ 2 w 33"/>
                <a:gd name="T1" fmla="*/ 28 h 28"/>
                <a:gd name="T2" fmla="*/ 32 w 33"/>
                <a:gd name="T3" fmla="*/ 23 h 28"/>
                <a:gd name="T4" fmla="*/ 32 w 33"/>
                <a:gd name="T5" fmla="*/ 21 h 28"/>
                <a:gd name="T6" fmla="*/ 7 w 33"/>
                <a:gd name="T7" fmla="*/ 23 h 28"/>
                <a:gd name="T8" fmla="*/ 21 w 33"/>
                <a:gd name="T9" fmla="*/ 3 h 28"/>
                <a:gd name="T10" fmla="*/ 19 w 33"/>
                <a:gd name="T11" fmla="*/ 2 h 28"/>
                <a:gd name="T12" fmla="*/ 1 w 33"/>
                <a:gd name="T13" fmla="*/ 25 h 28"/>
                <a:gd name="T14" fmla="*/ 2 w 33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28">
                  <a:moveTo>
                    <a:pt x="2" y="28"/>
                  </a:moveTo>
                  <a:cubicBezTo>
                    <a:pt x="11" y="24"/>
                    <a:pt x="22" y="23"/>
                    <a:pt x="32" y="23"/>
                  </a:cubicBezTo>
                  <a:cubicBezTo>
                    <a:pt x="33" y="23"/>
                    <a:pt x="33" y="21"/>
                    <a:pt x="32" y="21"/>
                  </a:cubicBezTo>
                  <a:cubicBezTo>
                    <a:pt x="24" y="21"/>
                    <a:pt x="15" y="21"/>
                    <a:pt x="7" y="23"/>
                  </a:cubicBezTo>
                  <a:cubicBezTo>
                    <a:pt x="13" y="18"/>
                    <a:pt x="19" y="11"/>
                    <a:pt x="21" y="3"/>
                  </a:cubicBezTo>
                  <a:cubicBezTo>
                    <a:pt x="22" y="2"/>
                    <a:pt x="20" y="0"/>
                    <a:pt x="19" y="2"/>
                  </a:cubicBezTo>
                  <a:cubicBezTo>
                    <a:pt x="17" y="11"/>
                    <a:pt x="8" y="19"/>
                    <a:pt x="1" y="25"/>
                  </a:cubicBezTo>
                  <a:cubicBezTo>
                    <a:pt x="0" y="26"/>
                    <a:pt x="1" y="28"/>
                    <a:pt x="2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384040" y="4205605"/>
            <a:ext cx="1369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CHANGE</a:t>
            </a:r>
            <a:endParaRPr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数据处理与分析</a:t>
            </a:r>
            <a:r>
              <a:rPr lang="en-US" altLang="zh-CN"/>
              <a:t>——</a:t>
            </a:r>
            <a:r>
              <a:rPr lang="en-US" altLang="zh-CN"/>
              <a:t>by pandas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对于关联规则，通过</a:t>
            </a:r>
            <a:r>
              <a:rPr lang="en-US" altLang="zh-CN"/>
              <a:t>tmall.py</a:t>
            </a:r>
            <a:r>
              <a:rPr lang="zh-CN" altLang="en-US"/>
              <a:t>中可以看出，是用</a:t>
            </a:r>
            <a:r>
              <a:rPr lang="en-US" altLang="zh-CN"/>
              <a:t>data.csv</a:t>
            </a:r>
            <a:r>
              <a:rPr lang="zh-CN" altLang="en-US"/>
              <a:t>与</a:t>
            </a:r>
            <a:r>
              <a:rPr lang="en-US" altLang="zh-CN"/>
              <a:t>result.txt</a:t>
            </a:r>
            <a:r>
              <a:rPr lang="zh-CN" altLang="en-US"/>
              <a:t>进行比对而求出的</a:t>
            </a:r>
            <a:r>
              <a:rPr lang="en-US" altLang="zh-CN"/>
              <a:t>P</a:t>
            </a:r>
            <a:r>
              <a:rPr lang="zh-CN" altLang="en-US"/>
              <a:t>、</a:t>
            </a:r>
            <a:r>
              <a:rPr lang="en-US" altLang="zh-CN"/>
              <a:t>R</a:t>
            </a:r>
            <a:r>
              <a:rPr lang="zh-CN" altLang="en-US"/>
              <a:t>、</a:t>
            </a:r>
            <a:r>
              <a:rPr lang="en-US" altLang="zh-CN"/>
              <a:t>F1</a:t>
            </a:r>
            <a:r>
              <a:rPr lang="zh-CN" altLang="en-US"/>
              <a:t>，而</a:t>
            </a:r>
            <a:r>
              <a:rPr lang="en-US" altLang="zh-CN"/>
              <a:t>result</a:t>
            </a:r>
            <a:r>
              <a:rPr lang="zh-CN" altLang="en-US"/>
              <a:t>对应的日期是</a:t>
            </a:r>
            <a:r>
              <a:rPr lang="en-US" altLang="zh-CN"/>
              <a:t>7</a:t>
            </a:r>
            <a:r>
              <a:rPr lang="zh-CN" altLang="en-US"/>
              <a:t>月</a:t>
            </a:r>
            <a:r>
              <a:rPr lang="en-US" altLang="zh-CN"/>
              <a:t>15</a:t>
            </a:r>
            <a:r>
              <a:rPr lang="zh-CN" altLang="en-US"/>
              <a:t>日，该数据中的最后交互日期是重要变量（后续会说）</a:t>
            </a:r>
            <a:endParaRPr lang="zh-CN" altLang="en-US"/>
          </a:p>
          <a:p>
            <a:r>
              <a:rPr lang="zh-CN" altLang="en-US"/>
              <a:t>处理</a:t>
            </a:r>
            <a:r>
              <a:rPr lang="zh-CN" altLang="en-US"/>
              <a:t>办法：（</a:t>
            </a:r>
            <a:r>
              <a:rPr lang="en-US" altLang="zh-CN"/>
              <a:t>2015.7.15</a:t>
            </a:r>
            <a:r>
              <a:rPr lang="zh-CN" altLang="en-US"/>
              <a:t>）</a:t>
            </a:r>
            <a:r>
              <a:rPr lang="en-US" altLang="zh-CN"/>
              <a:t>-datetime=lasttime(</a:t>
            </a:r>
            <a:r>
              <a:rPr lang="zh-CN" altLang="en-US"/>
              <a:t>最后交互</a:t>
            </a:r>
            <a:r>
              <a:rPr lang="zh-CN" altLang="en-US"/>
              <a:t>日期）</a:t>
            </a:r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 rot="12041404">
            <a:off x="4413885" y="4596130"/>
            <a:ext cx="1926590" cy="952500"/>
            <a:chOff x="6584951" y="3543301"/>
            <a:chExt cx="1900237" cy="1223962"/>
          </a:xfr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grpSpPr>
        <p:sp>
          <p:nvSpPr>
            <p:cNvPr id="37" name="Freeform 3586"/>
            <p:cNvSpPr>
              <a:spLocks noEditPoints="1"/>
            </p:cNvSpPr>
            <p:nvPr/>
          </p:nvSpPr>
          <p:spPr bwMode="auto">
            <a:xfrm>
              <a:off x="6872288" y="3543301"/>
              <a:ext cx="1612900" cy="1090612"/>
            </a:xfrm>
            <a:custGeom>
              <a:avLst/>
              <a:gdLst>
                <a:gd name="T0" fmla="*/ 1 w 62"/>
                <a:gd name="T1" fmla="*/ 40 h 41"/>
                <a:gd name="T2" fmla="*/ 37 w 62"/>
                <a:gd name="T3" fmla="*/ 20 h 41"/>
                <a:gd name="T4" fmla="*/ 42 w 62"/>
                <a:gd name="T5" fmla="*/ 20 h 41"/>
                <a:gd name="T6" fmla="*/ 46 w 62"/>
                <a:gd name="T7" fmla="*/ 41 h 41"/>
                <a:gd name="T8" fmla="*/ 46 w 62"/>
                <a:gd name="T9" fmla="*/ 41 h 41"/>
                <a:gd name="T10" fmla="*/ 47 w 62"/>
                <a:gd name="T11" fmla="*/ 20 h 41"/>
                <a:gd name="T12" fmla="*/ 45 w 62"/>
                <a:gd name="T13" fmla="*/ 19 h 41"/>
                <a:gd name="T14" fmla="*/ 46 w 62"/>
                <a:gd name="T15" fmla="*/ 18 h 41"/>
                <a:gd name="T16" fmla="*/ 61 w 62"/>
                <a:gd name="T17" fmla="*/ 3 h 41"/>
                <a:gd name="T18" fmla="*/ 60 w 62"/>
                <a:gd name="T19" fmla="*/ 1 h 41"/>
                <a:gd name="T20" fmla="*/ 45 w 62"/>
                <a:gd name="T21" fmla="*/ 14 h 41"/>
                <a:gd name="T22" fmla="*/ 43 w 62"/>
                <a:gd name="T23" fmla="*/ 18 h 41"/>
                <a:gd name="T24" fmla="*/ 38 w 62"/>
                <a:gd name="T25" fmla="*/ 17 h 41"/>
                <a:gd name="T26" fmla="*/ 29 w 62"/>
                <a:gd name="T27" fmla="*/ 21 h 41"/>
                <a:gd name="T28" fmla="*/ 1 w 62"/>
                <a:gd name="T29" fmla="*/ 37 h 41"/>
                <a:gd name="T30" fmla="*/ 1 w 62"/>
                <a:gd name="T31" fmla="*/ 40 h 41"/>
                <a:gd name="T32" fmla="*/ 50 w 62"/>
                <a:gd name="T33" fmla="*/ 26 h 41"/>
                <a:gd name="T34" fmla="*/ 48 w 62"/>
                <a:gd name="T35" fmla="*/ 36 h 41"/>
                <a:gd name="T36" fmla="*/ 46 w 62"/>
                <a:gd name="T37" fmla="*/ 38 h 41"/>
                <a:gd name="T38" fmla="*/ 45 w 62"/>
                <a:gd name="T39" fmla="*/ 39 h 41"/>
                <a:gd name="T40" fmla="*/ 43 w 62"/>
                <a:gd name="T41" fmla="*/ 35 h 41"/>
                <a:gd name="T42" fmla="*/ 44 w 62"/>
                <a:gd name="T43" fmla="*/ 21 h 41"/>
                <a:gd name="T44" fmla="*/ 50 w 62"/>
                <a:gd name="T45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41">
                  <a:moveTo>
                    <a:pt x="1" y="40"/>
                  </a:moveTo>
                  <a:cubicBezTo>
                    <a:pt x="12" y="31"/>
                    <a:pt x="24" y="24"/>
                    <a:pt x="37" y="20"/>
                  </a:cubicBezTo>
                  <a:cubicBezTo>
                    <a:pt x="39" y="20"/>
                    <a:pt x="41" y="20"/>
                    <a:pt x="42" y="20"/>
                  </a:cubicBezTo>
                  <a:cubicBezTo>
                    <a:pt x="40" y="27"/>
                    <a:pt x="41" y="35"/>
                    <a:pt x="46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52" y="35"/>
                    <a:pt x="55" y="26"/>
                    <a:pt x="47" y="20"/>
                  </a:cubicBezTo>
                  <a:cubicBezTo>
                    <a:pt x="47" y="20"/>
                    <a:pt x="46" y="19"/>
                    <a:pt x="45" y="19"/>
                  </a:cubicBezTo>
                  <a:cubicBezTo>
                    <a:pt x="45" y="19"/>
                    <a:pt x="45" y="18"/>
                    <a:pt x="46" y="18"/>
                  </a:cubicBezTo>
                  <a:cubicBezTo>
                    <a:pt x="50" y="12"/>
                    <a:pt x="55" y="7"/>
                    <a:pt x="61" y="3"/>
                  </a:cubicBezTo>
                  <a:cubicBezTo>
                    <a:pt x="62" y="3"/>
                    <a:pt x="61" y="0"/>
                    <a:pt x="60" y="1"/>
                  </a:cubicBezTo>
                  <a:cubicBezTo>
                    <a:pt x="55" y="4"/>
                    <a:pt x="49" y="9"/>
                    <a:pt x="45" y="14"/>
                  </a:cubicBezTo>
                  <a:cubicBezTo>
                    <a:pt x="45" y="16"/>
                    <a:pt x="44" y="17"/>
                    <a:pt x="43" y="18"/>
                  </a:cubicBezTo>
                  <a:cubicBezTo>
                    <a:pt x="42" y="17"/>
                    <a:pt x="40" y="17"/>
                    <a:pt x="38" y="17"/>
                  </a:cubicBezTo>
                  <a:cubicBezTo>
                    <a:pt x="35" y="18"/>
                    <a:pt x="32" y="19"/>
                    <a:pt x="29" y="21"/>
                  </a:cubicBezTo>
                  <a:cubicBezTo>
                    <a:pt x="19" y="25"/>
                    <a:pt x="9" y="30"/>
                    <a:pt x="1" y="37"/>
                  </a:cubicBezTo>
                  <a:cubicBezTo>
                    <a:pt x="0" y="38"/>
                    <a:pt x="1" y="40"/>
                    <a:pt x="1" y="40"/>
                  </a:cubicBezTo>
                  <a:close/>
                  <a:moveTo>
                    <a:pt x="50" y="26"/>
                  </a:moveTo>
                  <a:cubicBezTo>
                    <a:pt x="52" y="29"/>
                    <a:pt x="49" y="33"/>
                    <a:pt x="48" y="36"/>
                  </a:cubicBezTo>
                  <a:cubicBezTo>
                    <a:pt x="47" y="37"/>
                    <a:pt x="46" y="37"/>
                    <a:pt x="46" y="38"/>
                  </a:cubicBezTo>
                  <a:cubicBezTo>
                    <a:pt x="46" y="38"/>
                    <a:pt x="45" y="39"/>
                    <a:pt x="45" y="39"/>
                  </a:cubicBezTo>
                  <a:cubicBezTo>
                    <a:pt x="45" y="39"/>
                    <a:pt x="43" y="35"/>
                    <a:pt x="43" y="35"/>
                  </a:cubicBezTo>
                  <a:cubicBezTo>
                    <a:pt x="41" y="30"/>
                    <a:pt x="42" y="25"/>
                    <a:pt x="44" y="21"/>
                  </a:cubicBezTo>
                  <a:cubicBezTo>
                    <a:pt x="47" y="22"/>
                    <a:pt x="49" y="23"/>
                    <a:pt x="5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" name="Freeform 3587"/>
            <p:cNvSpPr/>
            <p:nvPr/>
          </p:nvSpPr>
          <p:spPr bwMode="auto">
            <a:xfrm>
              <a:off x="6584951" y="4021138"/>
              <a:ext cx="858838" cy="746125"/>
            </a:xfrm>
            <a:custGeom>
              <a:avLst/>
              <a:gdLst>
                <a:gd name="T0" fmla="*/ 2 w 33"/>
                <a:gd name="T1" fmla="*/ 28 h 28"/>
                <a:gd name="T2" fmla="*/ 32 w 33"/>
                <a:gd name="T3" fmla="*/ 23 h 28"/>
                <a:gd name="T4" fmla="*/ 32 w 33"/>
                <a:gd name="T5" fmla="*/ 21 h 28"/>
                <a:gd name="T6" fmla="*/ 7 w 33"/>
                <a:gd name="T7" fmla="*/ 23 h 28"/>
                <a:gd name="T8" fmla="*/ 21 w 33"/>
                <a:gd name="T9" fmla="*/ 3 h 28"/>
                <a:gd name="T10" fmla="*/ 19 w 33"/>
                <a:gd name="T11" fmla="*/ 2 h 28"/>
                <a:gd name="T12" fmla="*/ 1 w 33"/>
                <a:gd name="T13" fmla="*/ 25 h 28"/>
                <a:gd name="T14" fmla="*/ 2 w 33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28">
                  <a:moveTo>
                    <a:pt x="2" y="28"/>
                  </a:moveTo>
                  <a:cubicBezTo>
                    <a:pt x="11" y="24"/>
                    <a:pt x="22" y="23"/>
                    <a:pt x="32" y="23"/>
                  </a:cubicBezTo>
                  <a:cubicBezTo>
                    <a:pt x="33" y="23"/>
                    <a:pt x="33" y="21"/>
                    <a:pt x="32" y="21"/>
                  </a:cubicBezTo>
                  <a:cubicBezTo>
                    <a:pt x="24" y="21"/>
                    <a:pt x="15" y="21"/>
                    <a:pt x="7" y="23"/>
                  </a:cubicBezTo>
                  <a:cubicBezTo>
                    <a:pt x="13" y="18"/>
                    <a:pt x="19" y="11"/>
                    <a:pt x="21" y="3"/>
                  </a:cubicBezTo>
                  <a:cubicBezTo>
                    <a:pt x="22" y="2"/>
                    <a:pt x="20" y="0"/>
                    <a:pt x="19" y="2"/>
                  </a:cubicBezTo>
                  <a:cubicBezTo>
                    <a:pt x="17" y="11"/>
                    <a:pt x="8" y="19"/>
                    <a:pt x="1" y="25"/>
                  </a:cubicBezTo>
                  <a:cubicBezTo>
                    <a:pt x="0" y="26"/>
                    <a:pt x="1" y="28"/>
                    <a:pt x="2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384040" y="4205605"/>
            <a:ext cx="1369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CHANGE</a:t>
            </a:r>
            <a:endParaRPr lang="en-US" altLang="zh-CN" sz="24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0" y="4300855"/>
            <a:ext cx="4123055" cy="18148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925" y="4205605"/>
            <a:ext cx="5634990" cy="214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“</a:t>
            </a:r>
            <a:r>
              <a:rPr lang="zh-CN" altLang="en-US"/>
              <a:t>去</a:t>
            </a:r>
            <a:r>
              <a:rPr lang="zh-CN" altLang="en-US"/>
              <a:t>无参考垃圾信息</a:t>
            </a:r>
            <a:r>
              <a:rPr lang="en-US" altLang="zh-CN"/>
              <a:t>“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这种数据的特征是某个</a:t>
            </a:r>
            <a:r>
              <a:rPr lang="en-US" altLang="zh-CN"/>
              <a:t>user</a:t>
            </a:r>
            <a:r>
              <a:rPr lang="zh-CN" altLang="en-US"/>
              <a:t>对于某个商品只进行点击、收藏、购物车，而不买该</a:t>
            </a:r>
            <a:r>
              <a:rPr lang="zh-CN" altLang="en-US"/>
              <a:t>商品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我认为这种数据没有任何参考</a:t>
            </a:r>
            <a:r>
              <a:rPr lang="zh-CN" altLang="en-US"/>
              <a:t>意义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原始数据</a:t>
            </a:r>
            <a:endParaRPr lang="zh-CN" altLang="en-US" sz="36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8850" y="2130425"/>
            <a:ext cx="8640445" cy="14401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67130" y="1543685"/>
            <a:ext cx="7980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最近交互时间</a:t>
            </a:r>
            <a:r>
              <a:rPr lang="en-US" altLang="zh-CN" sz="2400" b="1"/>
              <a:t>&lt;30&amp;&amp;</a:t>
            </a:r>
            <a:r>
              <a:rPr lang="zh-CN" altLang="en-US" sz="2400" b="1"/>
              <a:t>总点击次数</a:t>
            </a:r>
            <a:r>
              <a:rPr lang="en-US" altLang="zh-CN" sz="2400" b="1"/>
              <a:t>&gt;</a:t>
            </a:r>
            <a:r>
              <a:rPr lang="zh-CN" altLang="en-US" sz="2400" b="1"/>
              <a:t>10</a:t>
            </a:r>
            <a:endParaRPr lang="zh-CN" altLang="en-US" sz="24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610" y="4010025"/>
            <a:ext cx="4535170" cy="25158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突破点</a:t>
            </a:r>
            <a:r>
              <a:rPr lang="en-US" altLang="zh-CN" sz="3600"/>
              <a:t>1</a:t>
            </a:r>
            <a:r>
              <a:rPr lang="zh-CN" altLang="en-US" sz="3600"/>
              <a:t>：</a:t>
            </a:r>
            <a:r>
              <a:rPr lang="en-US" altLang="zh-CN" sz="3600"/>
              <a:t>diff_day</a:t>
            </a:r>
            <a:r>
              <a:rPr lang="zh-CN" altLang="en-US" sz="3600"/>
              <a:t>的影响很大</a:t>
            </a:r>
            <a:r>
              <a:rPr lang="en-US" altLang="zh-CN" sz="3600"/>
              <a:t>,</a:t>
            </a:r>
            <a:r>
              <a:rPr lang="zh-CN" altLang="en-US" sz="3600"/>
              <a:t>是很重要的规则</a:t>
            </a:r>
            <a:r>
              <a:rPr lang="zh-CN" altLang="en-US" sz="3600"/>
              <a:t>变量</a:t>
            </a:r>
            <a:endParaRPr lang="zh-CN" altLang="en-US" sz="3600"/>
          </a:p>
        </p:txBody>
      </p:sp>
      <p:sp>
        <p:nvSpPr>
          <p:cNvPr id="6" name="文本框 5"/>
          <p:cNvSpPr txBox="1"/>
          <p:nvPr/>
        </p:nvSpPr>
        <p:spPr>
          <a:xfrm>
            <a:off x="1652270" y="1600200"/>
            <a:ext cx="2724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不考虑最后交互的时间差，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9375" y="1600200"/>
            <a:ext cx="5695950" cy="4458970"/>
          </a:xfrm>
          <a:prstGeom prst="rect">
            <a:avLst/>
          </a:prstGeom>
        </p:spPr>
      </p:pic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390" y="2273935"/>
            <a:ext cx="5522595" cy="44723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90" y="115570"/>
            <a:ext cx="10515600" cy="1325563"/>
          </a:xfrm>
        </p:spPr>
        <p:txBody>
          <a:bodyPr/>
          <a:p>
            <a:r>
              <a:rPr lang="zh-CN" altLang="en-US" sz="2800" b="1"/>
              <a:t>思路梳理</a:t>
            </a:r>
            <a:endParaRPr lang="zh-CN" altLang="en-US" sz="28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275" y="1083945"/>
            <a:ext cx="10515600" cy="4351338"/>
          </a:xfrm>
        </p:spPr>
        <p:txBody>
          <a:bodyPr>
            <a:normAutofit/>
          </a:bodyPr>
          <a:p>
            <a:r>
              <a:rPr lang="zh-CN" altLang="en-US" sz="2400" b="1"/>
              <a:t>所以，在设定关联规则的时候，</a:t>
            </a:r>
            <a:endParaRPr lang="zh-CN" altLang="en-US" sz="2400" b="1"/>
          </a:p>
          <a:p>
            <a:r>
              <a:rPr lang="zh-CN" altLang="en-US" sz="2400" b="1"/>
              <a:t>我们根据</a:t>
            </a:r>
            <a:r>
              <a:rPr lang="en-US" altLang="zh-CN" sz="2400" b="1"/>
              <a:t>diff_day</a:t>
            </a:r>
            <a:r>
              <a:rPr lang="zh-CN" altLang="en-US" sz="2400" b="1"/>
              <a:t>（最后交互时间）分成</a:t>
            </a:r>
            <a:r>
              <a:rPr lang="en-US" altLang="zh-CN" sz="2400" b="1"/>
              <a:t>10</a:t>
            </a:r>
            <a:r>
              <a:rPr lang="zh-CN" altLang="en-US" sz="2400" b="1"/>
              <a:t>，</a:t>
            </a:r>
            <a:r>
              <a:rPr lang="en-US" altLang="zh-CN" sz="2400" b="1"/>
              <a:t>20</a:t>
            </a:r>
            <a:r>
              <a:rPr lang="zh-CN" altLang="en-US" sz="2400" b="1"/>
              <a:t>，</a:t>
            </a:r>
            <a:r>
              <a:rPr lang="en-US" altLang="zh-CN" sz="2400" b="1"/>
              <a:t>30</a:t>
            </a:r>
            <a:r>
              <a:rPr lang="zh-CN" altLang="en-US" sz="2400" b="1"/>
              <a:t>天作为突破口。</a:t>
            </a:r>
            <a:endParaRPr lang="zh-CN" altLang="en-US" sz="2400" b="1"/>
          </a:p>
          <a:p>
            <a:r>
              <a:rPr lang="zh-CN" altLang="en-US" sz="2400" b="1"/>
              <a:t>为什么不选择</a:t>
            </a:r>
            <a:r>
              <a:rPr lang="en-US" altLang="zh-CN" sz="2400" b="1"/>
              <a:t>30</a:t>
            </a:r>
            <a:r>
              <a:rPr lang="zh-CN" altLang="en-US" sz="2400" b="1"/>
              <a:t>天以后的呢？因为在交互日期</a:t>
            </a:r>
            <a:r>
              <a:rPr lang="en-US" altLang="zh-CN" sz="2400" b="1"/>
              <a:t>&gt;30</a:t>
            </a:r>
            <a:r>
              <a:rPr lang="zh-CN" altLang="en-US" sz="2400" b="1"/>
              <a:t>天的时候，对于</a:t>
            </a:r>
            <a:r>
              <a:rPr lang="en-US" altLang="zh-CN" sz="2400" b="1"/>
              <a:t>F1</a:t>
            </a:r>
            <a:r>
              <a:rPr lang="zh-CN" altLang="en-US" sz="2400" b="1"/>
              <a:t>的得分效果影响较小。</a:t>
            </a:r>
            <a:endParaRPr lang="zh-CN" altLang="en-US" sz="2400" b="1"/>
          </a:p>
          <a:p>
            <a:r>
              <a:rPr lang="zh-CN" altLang="en-US" sz="2400" b="1"/>
              <a:t>在分析数据时候，我们发现</a:t>
            </a:r>
            <a:r>
              <a:rPr lang="en-US" altLang="zh-CN" sz="2400" b="1"/>
              <a:t>diff_day</a:t>
            </a:r>
            <a:r>
              <a:rPr lang="zh-CN" altLang="en-US" sz="2400" b="1"/>
              <a:t>结合</a:t>
            </a:r>
            <a:r>
              <a:rPr lang="en-US" altLang="zh-CN" sz="2400" b="1"/>
              <a:t>fav-buy,cart-buy,pv-buy</a:t>
            </a:r>
            <a:r>
              <a:rPr lang="zh-CN" altLang="en-US" sz="2400" b="1"/>
              <a:t>，来设定关联规则</a:t>
            </a:r>
            <a:endParaRPr lang="zh-CN" altLang="en-US" sz="2400" b="1"/>
          </a:p>
          <a:p>
            <a:r>
              <a:rPr lang="zh-CN" altLang="en-US" sz="2400" b="1"/>
              <a:t>即分别根据收藏、购物车、点击与购买的关系，并结合交互日期来设定不同规则，达到更好的</a:t>
            </a:r>
            <a:r>
              <a:rPr lang="en-US" altLang="zh-CN" sz="2400" b="1"/>
              <a:t>F1</a:t>
            </a:r>
            <a:r>
              <a:rPr lang="zh-CN" altLang="en-US" sz="2400" b="1"/>
              <a:t>得分</a:t>
            </a:r>
            <a:endParaRPr lang="zh-CN" altLang="en-US" sz="2400" b="1"/>
          </a:p>
          <a:p>
            <a:r>
              <a:rPr lang="en-US" altLang="zh-CN" sz="2400" b="1"/>
              <a:t>-----------------------------------------------------------------------------------------------------------</a:t>
            </a:r>
            <a:endParaRPr lang="en-US" altLang="zh-CN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865505" y="4954905"/>
            <a:ext cx="98247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实施办法：</a:t>
            </a:r>
            <a:endParaRPr lang="zh-CN" altLang="en-US" sz="2400" b="1"/>
          </a:p>
          <a:p>
            <a:r>
              <a:rPr lang="en-US" altLang="zh-CN" sz="2400" b="1"/>
              <a:t>1.</a:t>
            </a:r>
            <a:r>
              <a:rPr lang="zh-CN" altLang="en-US" sz="2400" b="1"/>
              <a:t>先整理出</a:t>
            </a:r>
            <a:r>
              <a:rPr lang="en-US" altLang="zh-CN" sz="2400" b="1"/>
              <a:t>fav-buy</a:t>
            </a:r>
            <a:r>
              <a:rPr lang="zh-CN" altLang="en-US" sz="2400" b="1"/>
              <a:t>，</a:t>
            </a:r>
            <a:r>
              <a:rPr lang="en-US" altLang="zh-CN" sz="2400" b="1"/>
              <a:t>cart-buy,pv-buy</a:t>
            </a:r>
            <a:r>
              <a:rPr lang="zh-CN" altLang="en-US" sz="2400" b="1"/>
              <a:t>的转化率，并转化成可视化的统计图</a:t>
            </a:r>
            <a:endParaRPr lang="zh-CN" altLang="en-US" sz="2400" b="1"/>
          </a:p>
          <a:p>
            <a:r>
              <a:rPr lang="en-US" altLang="zh-CN" sz="2400" b="1"/>
              <a:t>2.</a:t>
            </a:r>
            <a:r>
              <a:rPr lang="zh-CN" altLang="en-US" sz="2400" b="1"/>
              <a:t>根据整理出来的统计图和数据，结合</a:t>
            </a:r>
            <a:r>
              <a:rPr lang="en-US" altLang="zh-CN" sz="2400" b="1"/>
              <a:t>diff_day</a:t>
            </a:r>
            <a:r>
              <a:rPr lang="zh-CN" altLang="en-US" sz="2400" b="1"/>
              <a:t>来设置不同的规则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1378</Words>
  <Application>WPS 演示</Application>
  <PresentationFormat>宽屏</PresentationFormat>
  <Paragraphs>115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基于关联规则</vt:lpstr>
      <vt:lpstr>关联规则两种办法</vt:lpstr>
      <vt:lpstr>对于数据处理选用方法</vt:lpstr>
      <vt:lpstr>数据处理</vt:lpstr>
      <vt:lpstr>数据处理与分析——by pandas</vt:lpstr>
      <vt:lpstr>“去无参考垃圾信息“</vt:lpstr>
      <vt:lpstr>原始数据</vt:lpstr>
      <vt:lpstr>突破点1：diff_day的影响很大,是很重要的规则变量</vt:lpstr>
      <vt:lpstr>思路梳理</vt:lpstr>
      <vt:lpstr>pv-buy：点击-购买转化率</vt:lpstr>
      <vt:lpstr>回看初始代码</vt:lpstr>
      <vt:lpstr>最后交互时间：10，20，30</vt:lpstr>
      <vt:lpstr>Diff_day&lt;10</vt:lpstr>
      <vt:lpstr>PowerPoint 演示文稿</vt:lpstr>
      <vt:lpstr>cart-buy： 购物车-购买转化率</vt:lpstr>
      <vt:lpstr>cart-pv 转化率极高</vt:lpstr>
      <vt:lpstr>10                          20                             30           </vt:lpstr>
      <vt:lpstr>Diff_day&lt;20</vt:lpstr>
      <vt:lpstr>PowerPoint 演示文稿</vt:lpstr>
      <vt:lpstr>fav-buy： 收藏-购买转化率</vt:lpstr>
      <vt:lpstr>10                          20                             30           </vt:lpstr>
      <vt:lpstr>PowerPoint 演示文稿</vt:lpstr>
      <vt:lpstr>改进之处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</dc:creator>
  <cp:lastModifiedBy>戒不掉的贱</cp:lastModifiedBy>
  <cp:revision>48</cp:revision>
  <dcterms:created xsi:type="dcterms:W3CDTF">2021-06-08T09:39:00Z</dcterms:created>
  <dcterms:modified xsi:type="dcterms:W3CDTF">2021-06-15T11:27:10Z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DFF08A5C4D6B459A99772531C58DAC3E</vt:lpwstr>
  </property>
  <property fmtid="{D5CDD505-2E9C-101B-9397-08002B2CF9AE}" pid="3" name="KSOProductBuildVer">
    <vt:lpwstr>2052-11.1.0.10577</vt:lpwstr>
  </property>
</Properties>
</file>