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68" r:id="rId5"/>
    <p:sldId id="371" r:id="rId6"/>
    <p:sldId id="37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FF0C"/>
    <a:srgbClr val="FF8D14"/>
    <a:srgbClr val="FFE904"/>
    <a:srgbClr val="0E20FF"/>
    <a:srgbClr val="FF0912"/>
    <a:srgbClr val="A321FF"/>
    <a:srgbClr val="FC09FF"/>
    <a:srgbClr val="FF05FB"/>
    <a:srgbClr val="B162FF"/>
    <a:srgbClr val="445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0" autoAdjust="0"/>
    <p:restoredTop sz="77675" autoAdjust="0"/>
  </p:normalViewPr>
  <p:slideViewPr>
    <p:cSldViewPr snapToGrid="0" showGuides="1">
      <p:cViewPr varScale="1">
        <p:scale>
          <a:sx n="77" d="100"/>
          <a:sy n="77" d="100"/>
        </p:scale>
        <p:origin x="-1824" y="-96"/>
      </p:cViewPr>
      <p:guideLst>
        <p:guide orient="horz" pos="4140"/>
        <p:guide orient="horz" pos="4048"/>
        <p:guide orient="horz" pos="4017"/>
        <p:guide orient="horz" pos="2135"/>
        <p:guide pos="5478"/>
        <p:guide pos="154"/>
        <p:guide pos="2888"/>
        <p:guide pos="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/>
              <a:pPr>
                <a:defRPr/>
              </a:pPr>
              <a:t>12/8/13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655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4612C19A-B064-4A02-B1DD-2674A5B33712}" type="datetime1">
              <a:rPr lang="en-US"/>
              <a:pPr>
                <a:defRPr/>
              </a:pPr>
              <a:t>12/8/13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2E57817C-C749-40AE-A5FD-F6A74744A7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4668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5" charset="-128"/>
        <a:cs typeface="Geneva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50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50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5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922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1" name="Picture 10" descr="Acc_Sig_blk_YellowOrange_rgb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2249" y="5682768"/>
            <a:ext cx="2421377" cy="692641"/>
          </a:xfrm>
          <a:prstGeom prst="rect">
            <a:avLst/>
          </a:prstGeom>
        </p:spPr>
      </p:pic>
      <p:cxnSp>
        <p:nvCxnSpPr>
          <p:cNvPr id="4" name="Straight Connector 9"/>
          <p:cNvCxnSpPr>
            <a:cxnSpLocks noChangeShapeType="1"/>
          </p:cNvCxnSpPr>
          <p:nvPr userDrawn="1"/>
        </p:nvCxnSpPr>
        <p:spPr bwMode="auto">
          <a:xfrm>
            <a:off x="447675" y="6570028"/>
            <a:ext cx="869156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939" y="3357563"/>
            <a:ext cx="8242386" cy="1691640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algn="l">
              <a:lnSpc>
                <a:spcPts val="3900"/>
              </a:lnSpc>
              <a:defRPr sz="3600" b="0" spc="-1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pic>
        <p:nvPicPr>
          <p:cNvPr id="9" name="Picture 8" descr="ACC_fm_core_black_YellowOrange_rg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0410" y="1009907"/>
            <a:ext cx="3086544" cy="20780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197" y="5852999"/>
            <a:ext cx="2028825" cy="602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3"/>
          <p:cNvCxnSpPr>
            <a:cxnSpLocks noChangeShapeType="1"/>
          </p:cNvCxnSpPr>
          <p:nvPr userDrawn="1"/>
        </p:nvCxnSpPr>
        <p:spPr bwMode="auto">
          <a:xfrm>
            <a:off x="447675" y="1170432"/>
            <a:ext cx="8691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7675" y="374904"/>
            <a:ext cx="8229600" cy="756349"/>
          </a:xfrm>
        </p:spPr>
        <p:txBody>
          <a:bodyPr bIns="45720" anchor="b" anchorCtr="0"/>
          <a:lstStyle>
            <a:lvl1pPr>
              <a:lnSpc>
                <a:spcPts val="2600"/>
              </a:lnSpc>
              <a:defRPr sz="3200" spc="0" baseline="0">
                <a:solidFill>
                  <a:srgbClr val="00BBEE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48056" y="1463040"/>
            <a:ext cx="8229600" cy="407945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2400"/>
              </a:lnSpc>
              <a:spcBef>
                <a:spcPts val="1200"/>
              </a:spcBef>
              <a:buClrTx/>
              <a:buFont typeface="Arial" charset="0"/>
              <a:buNone/>
              <a:defRPr sz="2000" kern="1200" spc="0" baseline="0">
                <a:solidFill>
                  <a:schemeClr val="tx1"/>
                </a:solidFill>
              </a:defRPr>
            </a:lvl1pPr>
            <a:lvl2pPr marL="796925" indent="-223838">
              <a:lnSpc>
                <a:spcPts val="2200"/>
              </a:lnSpc>
              <a:spcBef>
                <a:spcPts val="1200"/>
              </a:spcBef>
              <a:buClrTx/>
              <a:buFont typeface="Lucida Grande"/>
              <a:buChar char="–"/>
              <a:defRPr sz="2000" spc="0" baseline="0">
                <a:solidFill>
                  <a:schemeClr val="tx1"/>
                </a:solidFill>
              </a:defRPr>
            </a:lvl2pPr>
            <a:lvl3pPr marL="0" indent="231775">
              <a:lnSpc>
                <a:spcPct val="100000"/>
              </a:lnSpc>
              <a:spcBef>
                <a:spcPts val="480"/>
              </a:spcBef>
              <a:defRPr sz="2000" spc="0" baseline="0">
                <a:solidFill>
                  <a:schemeClr val="tx1"/>
                </a:solidFill>
              </a:defRPr>
            </a:lvl3pPr>
            <a:lvl4pPr marL="0" indent="231775">
              <a:lnSpc>
                <a:spcPct val="100000"/>
              </a:lnSpc>
              <a:spcBef>
                <a:spcPts val="480"/>
              </a:spcBef>
              <a:defRPr sz="2000" spc="0" baseline="0">
                <a:solidFill>
                  <a:schemeClr val="tx1"/>
                </a:solidFill>
              </a:defRPr>
            </a:lvl4pPr>
            <a:lvl5pPr marL="0" indent="231775">
              <a:lnSpc>
                <a:spcPct val="100000"/>
              </a:lnSpc>
              <a:spcBef>
                <a:spcPts val="480"/>
              </a:spcBef>
              <a:buFont typeface="Lucida Grande"/>
              <a:buChar char="–"/>
              <a:defRPr sz="2000" spc="0" baseline="0">
                <a:solidFill>
                  <a:schemeClr val="tx1"/>
                </a:solidFill>
              </a:defRPr>
            </a:lvl5pPr>
          </a:lstStyle>
          <a:p>
            <a:pPr>
              <a:lnSpc>
                <a:spcPts val="2400"/>
              </a:lnSpc>
              <a:spcBef>
                <a:spcPts val="1200"/>
              </a:spcBef>
              <a:buFont typeface="Arial" charset="0"/>
              <a:buNone/>
              <a:defRPr/>
            </a:pPr>
            <a:r>
              <a:rPr lang="en-US" sz="2200" spc="0" baseline="0" dirty="0" smtClean="0"/>
              <a:t>Body Copy goes here. Typeface is Arial. Type size is 22/24. Flush left. Dias </a:t>
            </a:r>
            <a:r>
              <a:rPr lang="en-US" sz="2200" spc="0" baseline="0" dirty="0" err="1" smtClean="0"/>
              <a:t>abora</a:t>
            </a:r>
            <a:r>
              <a:rPr lang="en-US" sz="2200" spc="0" baseline="0" dirty="0" smtClean="0"/>
              <a:t> </a:t>
            </a:r>
            <a:r>
              <a:rPr lang="en-US" sz="2200" spc="0" baseline="0" dirty="0" err="1" smtClean="0"/>
              <a:t>quate</a:t>
            </a:r>
            <a:r>
              <a:rPr lang="en-US" sz="2200" spc="0" baseline="0" dirty="0" smtClean="0"/>
              <a:t> </a:t>
            </a:r>
            <a:r>
              <a:rPr lang="en-US" sz="2200" spc="0" baseline="0" dirty="0" err="1" smtClean="0"/>
              <a:t>consequam</a:t>
            </a:r>
            <a:r>
              <a:rPr lang="en-US" sz="2200" spc="0" baseline="0" dirty="0" smtClean="0"/>
              <a:t> is </a:t>
            </a:r>
            <a:r>
              <a:rPr lang="en-US" sz="2200" spc="0" baseline="0" dirty="0" err="1" smtClean="0"/>
              <a:t>accatur</a:t>
            </a:r>
            <a:r>
              <a:rPr lang="en-US" sz="2200" spc="0" baseline="0" dirty="0" smtClean="0"/>
              <a:t>, con ne </a:t>
            </a:r>
            <a:r>
              <a:rPr lang="en-US" sz="2200" spc="0" baseline="0" dirty="0" err="1" smtClean="0"/>
              <a:t>nullecaborem</a:t>
            </a:r>
            <a:r>
              <a:rPr lang="en-US" sz="2200" spc="0" baseline="0" dirty="0" smtClean="0"/>
              <a:t> </a:t>
            </a:r>
            <a:r>
              <a:rPr lang="en-US" sz="2200" spc="0" baseline="0" dirty="0" err="1" smtClean="0"/>
              <a:t>nonecaeptate</a:t>
            </a:r>
            <a:r>
              <a:rPr lang="en-US" sz="2200" spc="0" baseline="0" dirty="0" smtClean="0"/>
              <a:t> </a:t>
            </a:r>
            <a:r>
              <a:rPr lang="en-US" sz="2200" spc="0" baseline="0" dirty="0" err="1" smtClean="0"/>
              <a:t>exped</a:t>
            </a:r>
            <a:r>
              <a:rPr lang="en-US" sz="2200" spc="0" baseline="0" dirty="0" smtClean="0"/>
              <a:t>.</a:t>
            </a:r>
          </a:p>
          <a:p>
            <a:pPr marL="223838" lvl="1" indent="-223838">
              <a:lnSpc>
                <a:spcPts val="2200"/>
              </a:lnSpc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2200" spc="0" dirty="0" smtClean="0"/>
              <a:t>Second level </a:t>
            </a:r>
          </a:p>
          <a:p>
            <a:pPr marL="398463" lvl="1" indent="-223838">
              <a:lnSpc>
                <a:spcPts val="2200"/>
              </a:lnSpc>
              <a:spcBef>
                <a:spcPts val="1200"/>
              </a:spcBef>
              <a:buFont typeface="Lucida Grande"/>
              <a:buChar char="–"/>
              <a:defRPr/>
            </a:pPr>
            <a:r>
              <a:rPr lang="en-US" sz="2200" spc="0" dirty="0" err="1" smtClean="0"/>
              <a:t>Quasit</a:t>
            </a:r>
            <a:r>
              <a:rPr lang="en-US" sz="2200" spc="0" dirty="0" smtClean="0"/>
              <a:t> </a:t>
            </a:r>
            <a:r>
              <a:rPr lang="en-US" sz="2200" spc="0" dirty="0" err="1" smtClean="0"/>
              <a:t>volorem</a:t>
            </a:r>
            <a:r>
              <a:rPr lang="en-US" sz="2200" spc="0" dirty="0" smtClean="0"/>
              <a:t> </a:t>
            </a:r>
            <a:r>
              <a:rPr lang="en-US" sz="2200" spc="0" dirty="0" err="1" smtClean="0"/>
              <a:t>porrore</a:t>
            </a:r>
            <a:r>
              <a:rPr lang="en-US" sz="2200" spc="0" dirty="0" smtClean="0"/>
              <a:t> </a:t>
            </a:r>
            <a:r>
              <a:rPr lang="en-US" sz="2200" spc="0" dirty="0" err="1" smtClean="0"/>
              <a:t>nis</a:t>
            </a:r>
            <a:r>
              <a:rPr lang="en-US" sz="2200" spc="0" dirty="0" smtClean="0"/>
              <a:t> </a:t>
            </a:r>
            <a:r>
              <a:rPr lang="en-US" sz="2200" spc="0" dirty="0" err="1" smtClean="0"/>
              <a:t>aut</a:t>
            </a:r>
            <a:r>
              <a:rPr lang="en-US" sz="2200" spc="0" dirty="0" smtClean="0"/>
              <a:t> </a:t>
            </a:r>
            <a:r>
              <a:rPr lang="en-US" sz="2200" spc="0" dirty="0" err="1" smtClean="0"/>
              <a:t>porem</a:t>
            </a:r>
            <a:r>
              <a:rPr lang="en-US" sz="2200" spc="0" dirty="0" smtClean="0"/>
              <a:t>.</a:t>
            </a:r>
          </a:p>
          <a:p>
            <a:pPr marL="622300" lvl="1" indent="-223838">
              <a:lnSpc>
                <a:spcPts val="2200"/>
              </a:lnSpc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2200" spc="0" dirty="0" err="1" smtClean="0"/>
              <a:t>Nisquist</a:t>
            </a:r>
            <a:r>
              <a:rPr lang="en-US" sz="2200" spc="0" dirty="0" smtClean="0"/>
              <a:t> </a:t>
            </a:r>
            <a:r>
              <a:rPr lang="en-US" sz="2200" spc="0" dirty="0" err="1" smtClean="0"/>
              <a:t>quibis</a:t>
            </a:r>
            <a:r>
              <a:rPr lang="en-US" sz="2200" spc="0" dirty="0" smtClean="0"/>
              <a:t> </a:t>
            </a:r>
            <a:r>
              <a:rPr lang="en-US" sz="2200" spc="0" dirty="0" err="1" smtClean="0"/>
              <a:t>rerspis</a:t>
            </a:r>
            <a:r>
              <a:rPr lang="en-US" sz="2200" spc="0" dirty="0" smtClean="0"/>
              <a:t> ex </a:t>
            </a:r>
            <a:r>
              <a:rPr lang="en-US" sz="2200" spc="0" dirty="0" err="1" smtClean="0"/>
              <a:t>eicend</a:t>
            </a:r>
            <a:r>
              <a:rPr lang="en-US" sz="2200" spc="0" dirty="0" smtClean="0"/>
              <a:t>.</a:t>
            </a:r>
          </a:p>
          <a:p>
            <a:pPr marL="796925" lvl="1" indent="-223838">
              <a:lnSpc>
                <a:spcPts val="2200"/>
              </a:lnSpc>
              <a:spcBef>
                <a:spcPts val="1200"/>
              </a:spcBef>
              <a:buFont typeface="Lucida Grande"/>
              <a:buChar char="–"/>
              <a:defRPr/>
            </a:pPr>
            <a:r>
              <a:rPr lang="en-US" sz="2200" spc="0" dirty="0" err="1" smtClean="0"/>
              <a:t>Enditiorum</a:t>
            </a:r>
            <a:r>
              <a:rPr lang="en-US" sz="2200" spc="0" dirty="0" smtClean="0"/>
              <a:t> </a:t>
            </a:r>
            <a:r>
              <a:rPr lang="en-US" sz="2200" spc="0" dirty="0" err="1" smtClean="0"/>
              <a:t>evendelic</a:t>
            </a:r>
            <a:r>
              <a:rPr lang="en-US" sz="2200" spc="0" dirty="0" smtClean="0"/>
              <a:t> </a:t>
            </a:r>
            <a:r>
              <a:rPr lang="en-US" sz="2200" spc="0" dirty="0" err="1" smtClean="0"/>
              <a:t>tenisquistis</a:t>
            </a:r>
            <a:r>
              <a:rPr lang="en-US" sz="2200" spc="0" dirty="0" smtClean="0"/>
              <a:t> </a:t>
            </a:r>
            <a:r>
              <a:rPr lang="en-US" sz="2200" spc="0" dirty="0" err="1" smtClean="0"/>
              <a:t>aliquid</a:t>
            </a:r>
            <a:r>
              <a:rPr lang="en-US" sz="2200" spc="0" dirty="0" smtClean="0"/>
              <a:t>.</a:t>
            </a:r>
            <a:endParaRPr lang="en-US" sz="2200" spc="0" dirty="0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8257032" y="6446520"/>
            <a:ext cx="536575" cy="246062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76EE58EC-91B6-47AE-993B-68F350CA46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448056" y="6446520"/>
            <a:ext cx="2417904" cy="267268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3091"/>
            <a:ext cx="8230868" cy="871996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6" y="1600411"/>
            <a:ext cx="8230868" cy="4525519"/>
          </a:xfrm>
          <a:prstGeom prst="rect">
            <a:avLst/>
          </a:prstGeom>
        </p:spPr>
        <p:txBody>
          <a:bodyPr vert="horz" lIns="91294" tIns="45647" rIns="91294" bIns="45647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2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0"/>
          <p:cNvSpPr>
            <a:spLocks noGrp="1"/>
          </p:cNvSpPr>
          <p:nvPr>
            <p:ph type="title"/>
          </p:nvPr>
        </p:nvSpPr>
        <p:spPr bwMode="auto">
          <a:xfrm>
            <a:off x="443865" y="376256"/>
            <a:ext cx="8229600" cy="75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61176" y="6446520"/>
            <a:ext cx="536575" cy="2460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448056" y="1463040"/>
            <a:ext cx="8229600" cy="4078224"/>
          </a:xfrm>
          <a:prstGeom prst="rect">
            <a:avLst/>
          </a:prstGeom>
        </p:spPr>
        <p:txBody>
          <a:bodyPr lIns="0"/>
          <a:lstStyle/>
          <a:p>
            <a:pPr>
              <a:lnSpc>
                <a:spcPts val="2400"/>
              </a:lnSpc>
              <a:spcBef>
                <a:spcPts val="1200"/>
              </a:spcBef>
              <a:buFont typeface="Arial" charset="0"/>
              <a:buNone/>
              <a:defRPr/>
            </a:pPr>
            <a:endParaRPr lang="en-US" sz="2200" spc="0" dirty="0"/>
          </a:p>
        </p:txBody>
      </p:sp>
      <p:cxnSp>
        <p:nvCxnSpPr>
          <p:cNvPr id="1029" name="Straight Connector 11"/>
          <p:cNvCxnSpPr>
            <a:cxnSpLocks noChangeShapeType="1"/>
          </p:cNvCxnSpPr>
          <p:nvPr/>
        </p:nvCxnSpPr>
        <p:spPr bwMode="auto">
          <a:xfrm>
            <a:off x="447675" y="1170432"/>
            <a:ext cx="8691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21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3200" b="1" kern="1200" spc="0">
          <a:solidFill>
            <a:srgbClr val="00BBEE"/>
          </a:solidFill>
          <a:latin typeface="Arial" pitchFamily="34" charset="0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Arial" pitchFamily="34" charset="0"/>
          <a:ea typeface="Arial" pitchFamily="-105" charset="-52"/>
          <a:cs typeface="Arial" pitchFamily="34" charset="0"/>
        </a:defRPr>
      </a:lvl1pPr>
      <a:lvl2pPr marL="1730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000" kern="1200">
          <a:solidFill>
            <a:srgbClr val="778888"/>
          </a:solidFill>
          <a:latin typeface="Arial" pitchFamily="34" charset="0"/>
          <a:ea typeface="Arial" pitchFamily="-105" charset="-52"/>
          <a:cs typeface="Arial" pitchFamily="34" charset="0"/>
        </a:defRPr>
      </a:lvl2pPr>
      <a:lvl3pPr marL="1730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rgbClr val="778888"/>
          </a:solidFill>
          <a:latin typeface="Arial" pitchFamily="34" charset="0"/>
          <a:ea typeface="Arial" pitchFamily="-105" charset="-52"/>
          <a:cs typeface="Arial" pitchFamily="34" charset="0"/>
        </a:defRPr>
      </a:lvl3pPr>
      <a:lvl4pPr marL="1730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000" kern="1200">
          <a:solidFill>
            <a:srgbClr val="778888"/>
          </a:solidFill>
          <a:latin typeface="Arial" pitchFamily="34" charset="0"/>
          <a:ea typeface="Arial" pitchFamily="-105" charset="-52"/>
          <a:cs typeface="Arial" pitchFamily="34" charset="0"/>
        </a:defRPr>
      </a:lvl4pPr>
      <a:lvl5pPr marL="269875" indent="-269875" algn="l" rtl="0" eaLnBrk="1" fontAlgn="base" hangingPunct="1">
        <a:spcBef>
          <a:spcPct val="20000"/>
        </a:spcBef>
        <a:spcAft>
          <a:spcPct val="0"/>
        </a:spcAft>
        <a:buFont typeface="Lucida Grande" pitchFamily="-105" charset="0"/>
        <a:buChar char="−"/>
        <a:defRPr sz="1000" kern="1200">
          <a:solidFill>
            <a:srgbClr val="778888"/>
          </a:solidFill>
          <a:latin typeface="Arial" pitchFamily="34" charset="0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6" Type="http://schemas.microsoft.com/office/2007/relationships/hdphoto" Target="../media/hdphoto1.wdp"/><Relationship Id="rId7" Type="http://schemas.microsoft.com/office/2007/relationships/hdphoto" Target="../media/hdphoto3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Nuts and Bolts Puzzle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5F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7994801" y="1553195"/>
            <a:ext cx="697670" cy="7615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1215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5475131" y="1491153"/>
            <a:ext cx="825672" cy="90128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803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1734889" y="1445607"/>
            <a:ext cx="904192" cy="98699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DE1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2860450" y="1400062"/>
            <a:ext cx="984140" cy="107426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41FF48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456240" y="1338021"/>
            <a:ext cx="1086311" cy="118579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4457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4055938" y="1292473"/>
            <a:ext cx="1188484" cy="12973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B162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6484545" y="1213936"/>
            <a:ext cx="1305767" cy="14253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091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00" b="95250" l="29250" r="98250"/>
                    </a14:imgEffect>
                  </a14:imgLayer>
                </a14:imgProps>
              </a:ext>
            </a:extLst>
          </a:blip>
          <a:srcRect l="30133" t="36368" r="2007" b="9080"/>
          <a:stretch/>
        </p:blipFill>
        <p:spPr>
          <a:xfrm rot="5400000">
            <a:off x="2647670" y="2853721"/>
            <a:ext cx="1467989" cy="118009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0E2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00" b="95250" l="29250" r="98250"/>
                    </a14:imgEffect>
                  </a14:imgLayer>
                </a14:imgProps>
              </a:ext>
            </a:extLst>
          </a:blip>
          <a:srcRect l="30133" t="36368" r="2007" b="9080"/>
          <a:stretch/>
        </p:blipFill>
        <p:spPr>
          <a:xfrm rot="5400000">
            <a:off x="3674265" y="2659717"/>
            <a:ext cx="1925875" cy="154818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E90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00" b="95250" l="29250" r="98250"/>
                    </a14:imgEffect>
                  </a14:imgLayer>
                </a14:imgProps>
              </a:ext>
            </a:extLst>
          </a:blip>
          <a:srcRect l="30133" t="36368" r="2007" b="9080"/>
          <a:stretch/>
        </p:blipFill>
        <p:spPr>
          <a:xfrm rot="5400000">
            <a:off x="82471" y="2762629"/>
            <a:ext cx="1693326" cy="136124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C09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00" b="95250" l="29250" r="98250"/>
                    </a14:imgEffect>
                  </a14:imgLayer>
                </a14:imgProps>
              </a:ext>
            </a:extLst>
          </a:blip>
          <a:srcRect l="30133" t="36368" r="2007" b="9080"/>
          <a:stretch/>
        </p:blipFill>
        <p:spPr>
          <a:xfrm rot="5400000">
            <a:off x="6421311" y="2956637"/>
            <a:ext cx="1191128" cy="95753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8D1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00" b="95250" l="29250" r="98250"/>
                    </a14:imgEffect>
                  </a14:imgLayer>
                </a14:imgProps>
              </a:ext>
            </a:extLst>
          </a:blip>
          <a:srcRect l="30133" t="36368" r="2007" b="9080"/>
          <a:stretch/>
        </p:blipFill>
        <p:spPr>
          <a:xfrm rot="5400000">
            <a:off x="7351798" y="2799561"/>
            <a:ext cx="1585826" cy="127482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22FF0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00" b="95250" l="29250" r="98250"/>
                    </a14:imgEffect>
                  </a14:imgLayer>
                </a14:imgProps>
              </a:ext>
            </a:extLst>
          </a:blip>
          <a:srcRect l="30133" t="36368" r="2007" b="9080"/>
          <a:stretch/>
        </p:blipFill>
        <p:spPr>
          <a:xfrm rot="5400000">
            <a:off x="5063049" y="2721026"/>
            <a:ext cx="1782067" cy="143258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A321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00" b="95250" l="29250" r="98250"/>
                    </a14:imgEffect>
                  </a14:imgLayer>
                </a14:imgProps>
              </a:ext>
            </a:extLst>
          </a:blip>
          <a:srcRect l="30133" t="36368" r="2007" b="9080"/>
          <a:stretch/>
        </p:blipFill>
        <p:spPr>
          <a:xfrm rot="5400000">
            <a:off x="1210265" y="2564686"/>
            <a:ext cx="2169338" cy="17439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4310" y="5262061"/>
            <a:ext cx="69092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Comparisons in worst-case: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N + (N – 1) + (N – 2) + … 1 = O(N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)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673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9055E-6 3.77053E-7 L -0.20413 -0.1080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15" y="-5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13 -0.10803 L -0.07783 -0.09854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6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83 -0.09854 L 0.04674 -0.1008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4 -0.10086 L 0.18572 -0.10803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72 -0.10803 L 0.32644 -0.11751 " pathEditMode="relative" ptsTypes="AA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644 -0.11751 L 0.46161 -0.1200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1633E-6 -2.63012E-6 L -0.05246 -0.15151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" y="-75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7 -0.15151 L 0.09382 -0.13462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4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81 -0.13463 L 0.20569 -0.13948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4" y="-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Straightforward Divide and Conquer?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5F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7994801" y="1553195"/>
            <a:ext cx="697670" cy="7615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1215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5475131" y="1491153"/>
            <a:ext cx="825672" cy="90128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803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1734889" y="1445607"/>
            <a:ext cx="904192" cy="98699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DE1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2860450" y="1400062"/>
            <a:ext cx="984140" cy="107426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41FF48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456240" y="1338021"/>
            <a:ext cx="1086311" cy="118579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4457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4055938" y="1292473"/>
            <a:ext cx="1188484" cy="12973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B162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6484545" y="1213936"/>
            <a:ext cx="1305767" cy="142534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00" b="95250" l="29250" r="98250"/>
                    </a14:imgEffect>
                  </a14:imgLayer>
                </a14:imgProps>
              </a:ext>
            </a:extLst>
          </a:blip>
          <a:srcRect l="30133" t="36368" r="2007" b="9080"/>
          <a:stretch/>
        </p:blipFill>
        <p:spPr>
          <a:xfrm rot="5400000">
            <a:off x="3905185" y="2659719"/>
            <a:ext cx="1925875" cy="1548188"/>
          </a:xfrm>
          <a:prstGeom prst="rect">
            <a:avLst/>
          </a:prstGeom>
          <a:noFill/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E90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7500" b="95250" l="29250" r="98250"/>
                    </a14:imgEffect>
                  </a14:imgLayer>
                </a14:imgProps>
              </a:ext>
            </a:extLst>
          </a:blip>
          <a:srcRect l="30133" t="36368" r="2007" b="9080"/>
          <a:stretch/>
        </p:blipFill>
        <p:spPr>
          <a:xfrm rot="5400000">
            <a:off x="16494" y="2762630"/>
            <a:ext cx="1693326" cy="136124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C09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7500" b="95250" l="29250" r="98250"/>
                    </a14:imgEffect>
                  </a14:imgLayer>
                </a14:imgProps>
              </a:ext>
            </a:extLst>
          </a:blip>
          <a:srcRect l="30133" t="36368" r="2007" b="9080"/>
          <a:stretch/>
        </p:blipFill>
        <p:spPr>
          <a:xfrm rot="5400000">
            <a:off x="6421311" y="2956637"/>
            <a:ext cx="1191128" cy="95753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8D1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7500" b="95250" l="29250" r="98250"/>
                    </a14:imgEffect>
                  </a14:imgLayer>
                </a14:imgProps>
              </a:ext>
            </a:extLst>
          </a:blip>
          <a:srcRect l="30133" t="36368" r="2007" b="9080"/>
          <a:stretch/>
        </p:blipFill>
        <p:spPr>
          <a:xfrm rot="5400000">
            <a:off x="7351798" y="2799561"/>
            <a:ext cx="1585826" cy="127482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22FF0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7500" b="95250" l="29250" r="98250"/>
                    </a14:imgEffect>
                  </a14:imgLayer>
                </a14:imgProps>
              </a:ext>
            </a:extLst>
          </a:blip>
          <a:srcRect l="30133" t="36368" r="2007" b="9080"/>
          <a:stretch/>
        </p:blipFill>
        <p:spPr>
          <a:xfrm rot="5400000">
            <a:off x="5063049" y="2721026"/>
            <a:ext cx="1782067" cy="143258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208556" y="2335474"/>
            <a:ext cx="2548733" cy="2169338"/>
            <a:chOff x="1422981" y="2351970"/>
            <a:chExt cx="2548733" cy="216933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91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7500" b="95250" l="29250" r="98250"/>
                      </a14:imgEffect>
                    </a14:imgLayer>
                  </a14:imgProps>
                </a:ext>
              </a:extLst>
            </a:blip>
            <a:srcRect l="30133" t="36368" r="2007" b="9080"/>
            <a:stretch/>
          </p:blipFill>
          <p:spPr>
            <a:xfrm rot="5400000">
              <a:off x="2647670" y="2853721"/>
              <a:ext cx="1467989" cy="1180099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A321F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7500" b="95250" l="29250" r="98250"/>
                      </a14:imgEffect>
                    </a14:imgLayer>
                  </a14:imgProps>
                </a:ext>
              </a:extLst>
            </a:blip>
            <a:srcRect l="30133" t="36368" r="2007" b="9080"/>
            <a:stretch/>
          </p:blipFill>
          <p:spPr>
            <a:xfrm rot="5400000">
              <a:off x="1210265" y="2564686"/>
              <a:ext cx="2169338" cy="1743905"/>
            </a:xfrm>
            <a:prstGeom prst="rect">
              <a:avLst/>
            </a:prstGeom>
          </p:spPr>
        </p:pic>
      </p:grpSp>
      <p:cxnSp>
        <p:nvCxnSpPr>
          <p:cNvPr id="5" name="Straight Connector 4"/>
          <p:cNvCxnSpPr/>
          <p:nvPr/>
        </p:nvCxnSpPr>
        <p:spPr>
          <a:xfrm>
            <a:off x="3958620" y="1253657"/>
            <a:ext cx="16494" cy="3266107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6392" y="5427019"/>
            <a:ext cx="83050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dirty="0" err="1" smtClean="0"/>
              <a:t>Subproblems</a:t>
            </a:r>
            <a:r>
              <a:rPr lang="en-US" dirty="0" smtClean="0"/>
              <a:t> </a:t>
            </a:r>
            <a:r>
              <a:rPr lang="en-US" dirty="0"/>
              <a:t>may not be </a:t>
            </a:r>
            <a:r>
              <a:rPr lang="en-US" dirty="0" smtClean="0"/>
              <a:t>solvable: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smtClean="0"/>
              <a:t> May </a:t>
            </a:r>
            <a:r>
              <a:rPr lang="en-US" dirty="0"/>
              <a:t>contain mismatched nuts and bolts</a:t>
            </a:r>
          </a:p>
        </p:txBody>
      </p:sp>
    </p:spTree>
    <p:extLst>
      <p:ext uri="{BB962C8B-B14F-4D97-AF65-F5344CB8AC3E}">
        <p14:creationId xmlns:p14="http://schemas.microsoft.com/office/powerpoint/2010/main" val="2528910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0903E-6 3.4328E-6 L -0.20031 -0.1226 " pathEditMode="relative" ptsTypes="AA">
                                      <p:cBhvr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031 -0.1226 L -0.06323 -0.12283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24 -0.12283 L 0.06862 -0.12514 " pathEditMode="relative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63 -0.12514 L 0.20761 -0.12769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DE1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2860450" y="1400062"/>
            <a:ext cx="984140" cy="10742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091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00" b="95250" l="29250" r="98250"/>
                    </a14:imgEffect>
                  </a14:imgLayer>
                </a14:imgProps>
              </a:ext>
            </a:extLst>
          </a:blip>
          <a:srcRect l="30133" t="36368" r="2007" b="9080"/>
          <a:stretch/>
        </p:blipFill>
        <p:spPr>
          <a:xfrm rot="5400000">
            <a:off x="2647670" y="2853721"/>
            <a:ext cx="1467989" cy="118009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0E2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00" b="95250" l="29250" r="98250"/>
                    </a14:imgEffect>
                  </a14:imgLayer>
                </a14:imgProps>
              </a:ext>
            </a:extLst>
          </a:blip>
          <a:srcRect l="30133" t="36368" r="2007" b="9080"/>
          <a:stretch/>
        </p:blipFill>
        <p:spPr>
          <a:xfrm rot="5400000">
            <a:off x="3674265" y="2659717"/>
            <a:ext cx="1925875" cy="154818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C09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00" b="95250" l="29250" r="98250"/>
                    </a14:imgEffect>
                  </a14:imgLayer>
                </a14:imgProps>
              </a:ext>
            </a:extLst>
          </a:blip>
          <a:srcRect l="30133" t="36368" r="2007" b="9080"/>
          <a:stretch/>
        </p:blipFill>
        <p:spPr>
          <a:xfrm rot="5400000">
            <a:off x="6421311" y="2956637"/>
            <a:ext cx="1191128" cy="95753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8D1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00" b="95250" l="29250" r="98250"/>
                    </a14:imgEffect>
                  </a14:imgLayer>
                </a14:imgProps>
              </a:ext>
            </a:extLst>
          </a:blip>
          <a:srcRect l="30133" t="36368" r="2007" b="9080"/>
          <a:stretch/>
        </p:blipFill>
        <p:spPr>
          <a:xfrm rot="5400000">
            <a:off x="7351798" y="2799561"/>
            <a:ext cx="1585826" cy="127482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22FF0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00" b="95250" l="29250" r="98250"/>
                    </a14:imgEffect>
                  </a14:imgLayer>
                </a14:imgProps>
              </a:ext>
            </a:extLst>
          </a:blip>
          <a:srcRect l="30133" t="36368" r="2007" b="9080"/>
          <a:stretch/>
        </p:blipFill>
        <p:spPr>
          <a:xfrm rot="5400000">
            <a:off x="5063049" y="2721026"/>
            <a:ext cx="1782067" cy="143258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A321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00" b="95250" l="29250" r="98250"/>
                    </a14:imgEffect>
                  </a14:imgLayer>
                </a14:imgProps>
              </a:ext>
            </a:extLst>
          </a:blip>
          <a:srcRect l="30133" t="36368" r="2007" b="9080"/>
          <a:stretch/>
        </p:blipFill>
        <p:spPr>
          <a:xfrm rot="5400000">
            <a:off x="1210265" y="2564686"/>
            <a:ext cx="2169338" cy="1743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Divide and Conquer?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5F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7994801" y="1553195"/>
            <a:ext cx="697670" cy="7615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1215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5475131" y="1491153"/>
            <a:ext cx="825672" cy="90128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803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1734889" y="1445607"/>
            <a:ext cx="904192" cy="98699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41FF48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456240" y="1338021"/>
            <a:ext cx="1086311" cy="118579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4457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4055938" y="1292473"/>
            <a:ext cx="1188484" cy="12973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B162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6484545" y="1213936"/>
            <a:ext cx="1305767" cy="142534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E90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00" b="95250" l="29250" r="98250"/>
                    </a14:imgEffect>
                  </a14:imgLayer>
                </a14:imgProps>
              </a:ext>
            </a:extLst>
          </a:blip>
          <a:srcRect l="30133" t="36368" r="2007" b="9080"/>
          <a:stretch/>
        </p:blipFill>
        <p:spPr>
          <a:xfrm rot="5400000">
            <a:off x="82471" y="2762629"/>
            <a:ext cx="1693326" cy="136124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3859657" y="4387799"/>
            <a:ext cx="32989" cy="2325864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902988" y="35135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639080" y="7587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72012" y="1369126"/>
            <a:ext cx="47400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Both </a:t>
            </a:r>
            <a:r>
              <a:rPr lang="en-US" sz="2400" b="1" dirty="0" err="1" smtClean="0"/>
              <a:t>subproblems</a:t>
            </a:r>
            <a:r>
              <a:rPr lang="en-US" sz="2400" b="1" dirty="0" smtClean="0"/>
              <a:t> </a:t>
            </a:r>
            <a:r>
              <a:rPr lang="en-US" sz="2400" b="1" smtClean="0"/>
              <a:t>solvable</a:t>
            </a:r>
            <a:r>
              <a:rPr lang="en-US" sz="2400" b="1" smtClean="0"/>
              <a:t>!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Pivot around a randomly chosen nut and corresponding bolt</a:t>
            </a:r>
            <a:r>
              <a:rPr lang="en-US" sz="2400" b="1" dirty="0" smtClean="0"/>
              <a:t>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0109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1633E-6 -2.63012E-6 L -0.05246 -0.1515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" y="-75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2411E-6 3.85612E-6 L 0.46403 0.4517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3" y="225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7 -0.15151 L 0.09382 -0.1346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4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7429E-6 3.39579E-6 L -0.1534 0.44946 " pathEditMode="relative" ptsTypes="AA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81 -0.13463 L 0.20569 -0.1394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4" y="-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7 -0.13948 L 0.34834 -0.13463 " pathEditMode="relative" ptsTypes="AA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9666E-7 -4.06893E-6 L 0.20587 0.44715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85" y="22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34 -0.13462 L 0.48732 -0.13462 " pathEditMode="relative" ptsTypes="AA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9104E-6 4.61022E-6 L -0.42408 0.4422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13" y="22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732 -0.13462 L 0.61553 -0.13462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1529E-6 -3.5022E-6 L 0.10285 0.4325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2" y="216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553 -0.13462 L 0.75643 -0.13948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6" y="-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0195E-6 -1.60537E-6 L -0.56116 0.4783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58" y="23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643 -0.13948 L 0.82506 -0.24751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3" y="-5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2835E-6 -1.11728E-6 L 0.0542 -0.09854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0" y="-49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2 -0.09855 L 0.39159 0.37034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69" y="234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7262E-6 6.82396E-6 L -0.04517 -0.14179 " pathEditMode="relative" ptsTypes="AA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17 -0.1418 L -0.06671 0.35091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7" y="24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8805E-6 -5.25098E-7 L -0.20397 -0.11057 " pathEditMode="relative" ptsTypes="AA">
                                      <p:cBhvr>
                                        <p:cTn id="8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22 -0.09808 L 0.00139 0.35623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1" y="22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7596E-6 -2.03794E-6 L -0.33565 -0.11774 " pathEditMode="relative" ptsTypes="AA">
                                      <p:cBhvr>
                                        <p:cTn id="9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416 -0.13857 L 0.15775 0.33264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87" y="235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72133E-6 -6.20171E-6 L -0.44232 -0.14898 " pathEditMode="relative" ptsTypes="AA">
                                      <p:cBhvr>
                                        <p:cTn id="1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302 -0.14064 L -0.72464 0.30187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90" y="22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631E-6 -2.98404E-6 L -0.57957 -0.12491 " pathEditMode="relative" ptsTypes="AA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599 -0.09855 L -0.74322 0.33657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70" y="217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505 -0.24751 L 0.20778 -0.13208 " pathEditMode="relative" ptsTypes="AA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Advanced_Proposal">
  <a:themeElements>
    <a:clrScheme name="Custom 1">
      <a:dk1>
        <a:sysClr val="windowText" lastClr="000000"/>
      </a:dk1>
      <a:lt1>
        <a:sysClr val="window" lastClr="FFFFFF"/>
      </a:lt1>
      <a:dk2>
        <a:srgbClr val="992222"/>
      </a:dk2>
      <a:lt2>
        <a:srgbClr val="00BBEE"/>
      </a:lt2>
      <a:accent1>
        <a:srgbClr val="992222"/>
      </a:accent1>
      <a:accent2>
        <a:srgbClr val="00BBEE"/>
      </a:accent2>
      <a:accent3>
        <a:srgbClr val="992222"/>
      </a:accent3>
      <a:accent4>
        <a:srgbClr val="00BBEE"/>
      </a:accent4>
      <a:accent5>
        <a:srgbClr val="992222"/>
      </a:accent5>
      <a:accent6>
        <a:srgbClr val="D98029"/>
      </a:accent6>
      <a:hlink>
        <a:srgbClr val="00B0F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3" ma:contentTypeDescription="Create a new document." ma:contentTypeScope="" ma:versionID="a1b2cb7fc25ea3913a2155a9fb9b4c5b">
  <xsd:schema xmlns:xsd="http://www.w3.org/2001/XMLSchema" xmlns:p="http://schemas.microsoft.com/office/2006/metadata/properties" xmlns:ns2="bc841b31-d549-43ed-bc47-0086310aa7e9" targetNamespace="http://schemas.microsoft.com/office/2006/metadata/properties" ma:root="true" ma:fieldsID="d29a9fa760723af57fade290800d3526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841b31-d549-43ed-bc47-0086310aa7e9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Props1.xml><?xml version="1.0" encoding="utf-8"?>
<ds:datastoreItem xmlns:ds="http://schemas.openxmlformats.org/officeDocument/2006/customXml" ds:itemID="{5CF2EBFB-CAC1-4130-8D3F-1729903ECB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FB9E9F0-A80E-4BC0-BC10-BBDB06BF5F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F8FF39-A5D2-4C20-89CA-E0BB61C09927}">
  <ds:schemaRefs>
    <ds:schemaRef ds:uri="bc841b31-d549-43ed-bc47-0086310aa7e9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Advanced_Proposal.potx</Template>
  <TotalTime>19016</TotalTime>
  <Words>71</Words>
  <Application>Microsoft Macintosh PowerPoint</Application>
  <PresentationFormat>On-screen Show (4:3)</PresentationFormat>
  <Paragraphs>10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Advanced_Proposal</vt:lpstr>
      <vt:lpstr>A Nuts and Bolts Puzzle</vt:lpstr>
      <vt:lpstr>Straightforward Divide and Conquer?</vt:lpstr>
      <vt:lpstr>How to Divide and Conquer?</vt:lpstr>
    </vt:vector>
  </TitlesOfParts>
  <Company>Schawk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Proposal Advanced Template</dc:title>
  <dc:creator>Production</dc:creator>
  <cp:lastModifiedBy>Srini Devadas</cp:lastModifiedBy>
  <cp:revision>651</cp:revision>
  <cp:lastPrinted>2012-05-28T21:53:23Z</cp:lastPrinted>
  <dcterms:created xsi:type="dcterms:W3CDTF">2011-12-21T22:13:54Z</dcterms:created>
  <dcterms:modified xsi:type="dcterms:W3CDTF">2013-12-08T20:11:43Z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0x0101007F480F3B2C10C74BB61478E4247D6E77</vt:lpwstr>
  </property>
</Properties>
</file>