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7" r:id="rId2"/>
    <p:sldId id="276" r:id="rId3"/>
    <p:sldId id="268" r:id="rId4"/>
    <p:sldId id="269" r:id="rId5"/>
    <p:sldId id="277" r:id="rId6"/>
    <p:sldId id="272" r:id="rId7"/>
    <p:sldId id="273" r:id="rId8"/>
    <p:sldId id="274" r:id="rId9"/>
    <p:sldId id="270" r:id="rId10"/>
    <p:sldId id="275" r:id="rId11"/>
    <p:sldId id="271" r:id="rId12"/>
    <p:sldId id="278" r:id="rId13"/>
    <p:sldId id="279" r:id="rId14"/>
    <p:sldId id="280" r:id="rId15"/>
    <p:sldId id="281" r:id="rId16"/>
    <p:sldId id="282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08"/>
    <p:restoredTop sz="94618"/>
  </p:normalViewPr>
  <p:slideViewPr>
    <p:cSldViewPr showGuides="1">
      <p:cViewPr varScale="1">
        <p:scale>
          <a:sx n="97" d="100"/>
          <a:sy n="97" d="100"/>
        </p:scale>
        <p:origin x="-976" y="-112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5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5ACA12-6770-4D45-9037-AF2568D4EDA7}" type="datetime1">
              <a:rPr lang="en-US"/>
              <a:pPr>
                <a:defRPr/>
              </a:pPr>
              <a:t>3/9/19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33B50BC-19E2-FE42-9703-9F8337BE6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16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D24E446-5AD5-8242-8EDB-FA2F7408F35F}" type="datetime1">
              <a:rPr lang="en-US"/>
              <a:pPr>
                <a:defRPr/>
              </a:pPr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1C7736E-310E-FA44-AA3C-DF9712AD0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FAF58FB-5240-B241-8843-87B51FC7BDA6}" type="datetime1">
              <a:rPr lang="en-US"/>
              <a:pPr>
                <a:defRPr/>
              </a:pPr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11F94272-DC71-5D41-8D6E-63910A85C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1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A8F488B6-229A-364B-9C6D-27852433DDBE}" type="datetime1">
              <a:rPr lang="en-US"/>
              <a:pPr>
                <a:defRPr/>
              </a:pPr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E550AE6-98FA-EB4F-98B2-DF632C92C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803FF30-5B97-A24F-968E-A580B127A032}" type="datetime1">
              <a:rPr lang="en-US"/>
              <a:pPr>
                <a:defRPr/>
              </a:pPr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E07F4EE-79FD-0040-BB7E-1B5C48D50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83A5E1D-33CE-7244-B797-F7487BFB4AFD}" type="datetime1">
              <a:rPr lang="en-US"/>
              <a:pPr>
                <a:defRPr/>
              </a:pPr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0B63A0C-5704-3845-8055-C53FDBB81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1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53B6234-5AB0-4B4C-9BFD-17FBA4BAFD00}" type="datetime1">
              <a:rPr lang="en-US"/>
              <a:pPr>
                <a:defRPr/>
              </a:pPr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AEA5110-4A17-2249-9BE1-8F75C7218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A37BE015-B82B-C04B-9186-B08F54AD239F}" type="datetime1">
              <a:rPr lang="en-US"/>
              <a:pPr>
                <a:defRPr/>
              </a:pPr>
              <a:t>3/9/19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BD9AB64-71C8-C742-A724-2D67A6696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1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20FB4681-9F39-4F40-B85C-E914BE14ADDC}" type="datetime1">
              <a:rPr lang="en-US"/>
              <a:pPr>
                <a:defRPr/>
              </a:pPr>
              <a:t>3/9/19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2D00CBDD-C034-0E4A-85DF-E8B3DDEB6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6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2E612B2A-C763-554B-ADD6-E46DAEB46371}" type="datetime1">
              <a:rPr lang="en-US"/>
              <a:pPr>
                <a:defRPr/>
              </a:pPr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C450ED8-3E71-0F40-8A2D-9DA279ADF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21A4FD0-E650-5943-B228-1D2EF23CDABA}" type="datetime1">
              <a:rPr lang="en-US"/>
              <a:pPr>
                <a:defRPr/>
              </a:pPr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BBBF5F1-91D6-2C4B-A51B-01EC9ABE91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0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 userDrawn="1"/>
        </p:nvSpPr>
        <p:spPr bwMode="auto">
          <a:xfrm>
            <a:off x="76200" y="6581775"/>
            <a:ext cx="26943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A6A6A6"/>
                </a:solidFill>
                <a:latin typeface="Trebuchet MS" charset="0"/>
                <a:cs typeface="Trebuchet MS" charset="0"/>
              </a:rPr>
              <a:t>6.009 Fundamentals of Programming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0" y="658177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smtClean="0">
                <a:solidFill>
                  <a:srgbClr val="A6A6A6"/>
                </a:solidFill>
                <a:latin typeface="Trebuchet MS" charset="0"/>
                <a:cs typeface="Trebuchet MS" charset="0"/>
              </a:rPr>
              <a:t>L6: </a:t>
            </a:r>
            <a:r>
              <a:rPr lang="en-US" sz="1200" dirty="0" smtClean="0">
                <a:solidFill>
                  <a:srgbClr val="A6A6A6"/>
                </a:solidFill>
                <a:latin typeface="Trebuchet MS" charset="0"/>
                <a:cs typeface="Trebuchet MS" charset="0"/>
              </a:rPr>
              <a:t>Objects, Slide #</a:t>
            </a:r>
            <a:fld id="{4B8866E7-2C69-6947-AD82-7B20217C5B0E}" type="slidenum">
              <a:rPr lang="en-US" sz="1200" smtClean="0">
                <a:solidFill>
                  <a:srgbClr val="A6A6A6"/>
                </a:solidFill>
                <a:latin typeface="Trebuchet MS" charset="0"/>
                <a:cs typeface="Trebuchet MS" charset="0"/>
              </a:rPr>
              <a:pPr algn="r" eaLnBrk="1" hangingPunct="1">
                <a:defRPr/>
              </a:pPr>
              <a:t>‹#›</a:t>
            </a:fld>
            <a:endParaRPr lang="en-US" sz="1200" dirty="0" smtClean="0">
              <a:solidFill>
                <a:srgbClr val="A6A6A6"/>
              </a:solidFill>
              <a:latin typeface="Trebuchet MS" charset="0"/>
              <a:cs typeface="Trebuchet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BSTree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524000"/>
            <a:ext cx="69110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##############################################                                  </a:t>
            </a:r>
            <a:endParaRPr lang="mr-I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##  Binary search tree with </a:t>
            </a:r>
            <a:r>
              <a:rPr lang="en-US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dict</a:t>
            </a:r>
            <a:r>
              <a:rPr lang="en-US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-like </a:t>
            </a:r>
            <a:r>
              <a:rPr lang="en-US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methods</a:t>
            </a:r>
          </a:p>
          <a:p>
            <a:r>
              <a:rPr lang="en-US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##</a:t>
            </a:r>
          </a:p>
          <a:p>
            <a:r>
              <a:rPr lang="en-US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##  each node in tree holds a </a:t>
            </a:r>
            <a:r>
              <a:rPr lang="en-US" dirty="0" err="1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en-US" dirty="0" err="1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,nameue</a:t>
            </a:r>
            <a:r>
              <a:rPr lang="en-US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pair                                   </a:t>
            </a:r>
            <a:endParaRPr 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##############################################                                  </a:t>
            </a:r>
            <a:endParaRPr lang="mr-I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mr-I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Binary search tree and associated methods                                     </a:t>
            </a:r>
            <a:endParaRPr 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rgbClr val="2A921B"/>
                </a:solidFill>
                <a:latin typeface="Consolas" charset="0"/>
                <a:ea typeface="Consolas" charset="0"/>
                <a:cs typeface="Consolas" charset="0"/>
              </a:rPr>
              <a:t>BSTree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dirty="0" err="1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,key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,name,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left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 err="1" smtClean="0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,right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 smtClean="0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.key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endParaRPr lang="mr-I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dirty="0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endParaRPr lang="mr-I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.left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left</a:t>
            </a:r>
            <a:endParaRPr 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.right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right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access (generator version)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19200"/>
            <a:ext cx="72353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generate in-order list of (key</a:t>
            </a:r>
            <a:r>
              <a:rPr lang="mr-IN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mr-IN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ue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) pairs                                             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items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.left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.left.items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.key,</a:t>
            </a:r>
            <a:r>
              <a:rPr lang="en-US" sz="2000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.name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.right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.right.items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3962400"/>
            <a:ext cx="7071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E00FF"/>
                </a:solidFill>
                <a:latin typeface="Consolas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tree.items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())</a:t>
            </a:r>
          </a:p>
          <a:p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⇒ &lt;generator object </a:t>
            </a:r>
            <a:r>
              <a:rPr lang="en-US" sz="2000" i="1" dirty="0" err="1">
                <a:latin typeface="Consolas" charset="0"/>
                <a:ea typeface="Consolas" charset="0"/>
                <a:cs typeface="Consolas" charset="0"/>
              </a:rPr>
              <a:t>BSTree.items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 at 0x10f124f10&gt;</a:t>
            </a:r>
          </a:p>
          <a:p>
            <a:endParaRPr lang="en-US" sz="2000" dirty="0" smtClean="0">
              <a:solidFill>
                <a:srgbClr val="BE00FF"/>
              </a:solidFill>
              <a:latin typeface="Consolas" charset="0"/>
            </a:endParaRPr>
          </a:p>
          <a:p>
            <a:r>
              <a:rPr lang="en-US" sz="2000" dirty="0" smtClean="0">
                <a:solidFill>
                  <a:srgbClr val="BE00FF"/>
                </a:solidFill>
                <a:latin typeface="Consolas" charset="0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</a:rPr>
              <a:t>(list(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tree.items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()))</a:t>
            </a:r>
          </a:p>
          <a:p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⇒ </a:t>
            </a:r>
            <a:r>
              <a:rPr lang="mr-IN" sz="2000" i="1" dirty="0" smtClean="0">
                <a:latin typeface="Consolas" charset="0"/>
                <a:ea typeface="Consolas" charset="0"/>
                <a:cs typeface="Consolas" charset="0"/>
              </a:rPr>
              <a:t>[(</a:t>
            </a:r>
            <a:r>
              <a:rPr lang="mr-IN" sz="2000" i="1" dirty="0">
                <a:latin typeface="Consolas" charset="0"/>
                <a:ea typeface="Consolas" charset="0"/>
                <a:cs typeface="Consolas" charset="0"/>
              </a:rPr>
              <a:t>2, 'C'), (14, '</a:t>
            </a:r>
            <a:r>
              <a:rPr lang="mr-IN" sz="2000" i="1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2000" i="1" dirty="0">
                <a:latin typeface="Consolas" charset="0"/>
                <a:ea typeface="Consolas" charset="0"/>
                <a:cs typeface="Consolas" charset="0"/>
              </a:rPr>
              <a:t>'), (17, 'D'), (22, '</a:t>
            </a:r>
            <a:r>
              <a:rPr lang="mr-IN" sz="2000" i="1" dirty="0" err="1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mr-IN" sz="2000" i="1" dirty="0" smtClean="0">
                <a:latin typeface="Consolas" charset="0"/>
                <a:ea typeface="Consolas" charset="0"/>
                <a:cs typeface="Consolas" charset="0"/>
              </a:rPr>
              <a:t>'),</a:t>
            </a:r>
            <a:endParaRPr lang="en-US" sz="2000" i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i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000" i="1" dirty="0">
                <a:latin typeface="Consolas" charset="0"/>
                <a:ea typeface="Consolas" charset="0"/>
                <a:cs typeface="Consolas" charset="0"/>
              </a:rPr>
              <a:t>27, '</a:t>
            </a:r>
            <a:r>
              <a:rPr lang="mr-IN" sz="2000" i="1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sz="2000" i="1" dirty="0">
                <a:latin typeface="Consolas" charset="0"/>
                <a:ea typeface="Consolas" charset="0"/>
                <a:cs typeface="Consolas" charset="0"/>
              </a:rPr>
              <a:t>'), (33, '</a:t>
            </a:r>
            <a:r>
              <a:rPr lang="mr-IN" sz="2000" i="1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2000" i="1" dirty="0">
                <a:latin typeface="Consolas" charset="0"/>
                <a:ea typeface="Consolas" charset="0"/>
                <a:cs typeface="Consolas" charset="0"/>
              </a:rPr>
              <a:t>'), (45, '</a:t>
            </a:r>
            <a:r>
              <a:rPr lang="mr-IN" sz="2000" i="1" dirty="0" err="1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mr-IN" sz="2000" i="1" dirty="0">
                <a:latin typeface="Consolas" charset="0"/>
                <a:ea typeface="Consolas" charset="0"/>
                <a:cs typeface="Consolas" charset="0"/>
              </a:rPr>
              <a:t>'), (47, '</a:t>
            </a:r>
            <a:r>
              <a:rPr lang="mr-IN" sz="2000" i="1" dirty="0" err="1"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mr-IN" sz="2000" i="1" dirty="0">
                <a:latin typeface="Consolas" charset="0"/>
                <a:ea typeface="Consolas" charset="0"/>
                <a:cs typeface="Consolas" charset="0"/>
              </a:rPr>
              <a:t>')]</a:t>
            </a:r>
            <a:endParaRPr lang="en-US" sz="2000" i="1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7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tree[key]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86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ookman Old Style"/>
                <a:cs typeface="Bookman Old Style"/>
              </a:rPr>
              <a:t>Google “python special method names” ⇒ §3.3 of Python3 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0"/>
            <a:ext cx="512016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mr-IN" sz="20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support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20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]                                                         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sz="2000" dirty="0" err="1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getitem</a:t>
            </a:r>
            <a:r>
              <a:rPr lang="en-US" sz="2000" dirty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,key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key </a:t>
            </a:r>
            <a:r>
              <a:rPr lang="en-US" sz="2000" dirty="0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not in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raise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2A921B"/>
                </a:solidFill>
                <a:latin typeface="Consolas" charset="0"/>
                <a:ea typeface="Consolas" charset="0"/>
                <a:cs typeface="Consolas" charset="0"/>
              </a:rPr>
              <a:t>KeyError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.get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mr-IN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000" dirty="0" smtClean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mr-IN" sz="20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support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20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mr-IN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sz="2000" dirty="0" err="1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setitem</a:t>
            </a:r>
            <a:r>
              <a:rPr lang="en-US" sz="2000" dirty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,key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,name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.insert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,name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2919" y="5071408"/>
            <a:ext cx="6736081" cy="1938992"/>
            <a:chOff x="502919" y="4876800"/>
            <a:chExt cx="6736081" cy="1938992"/>
          </a:xfrm>
        </p:grpSpPr>
        <p:sp>
          <p:nvSpPr>
            <p:cNvPr id="5" name="TextBox 4"/>
            <p:cNvSpPr txBox="1"/>
            <p:nvPr/>
          </p:nvSpPr>
          <p:spPr>
            <a:xfrm flipH="1">
              <a:off x="502919" y="4876800"/>
              <a:ext cx="6736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man Old Style"/>
                  <a:cs typeface="Bookman Old Style"/>
                </a:rPr>
                <a:t>Testing it out: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4876800"/>
              <a:ext cx="29239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err="1">
                  <a:solidFill>
                    <a:srgbClr val="BD6219"/>
                  </a:solidFill>
                  <a:latin typeface="Consolas" charset="0"/>
                </a:rPr>
                <a:t>tree</a:t>
              </a:r>
              <a:r>
                <a:rPr lang="pt-BR" sz="2000" dirty="0">
                  <a:solidFill>
                    <a:srgbClr val="000000"/>
                  </a:solidFill>
                  <a:latin typeface="Consolas" charset="0"/>
                </a:rPr>
                <a:t>[23] = </a:t>
              </a:r>
              <a:r>
                <a:rPr lang="pt-BR" sz="2000" dirty="0">
                  <a:solidFill>
                    <a:srgbClr val="9B1E6D"/>
                  </a:solidFill>
                  <a:latin typeface="Consolas" charset="0"/>
                </a:rPr>
                <a:t>'</a:t>
              </a:r>
              <a:r>
                <a:rPr lang="pt-BR" sz="2000" dirty="0" err="1">
                  <a:solidFill>
                    <a:srgbClr val="9B1E6D"/>
                  </a:solidFill>
                  <a:latin typeface="Consolas" charset="0"/>
                </a:rPr>
                <a:t>skidoo</a:t>
              </a:r>
              <a:r>
                <a:rPr lang="pt-BR" sz="2000" dirty="0">
                  <a:solidFill>
                    <a:srgbClr val="9B1E6D"/>
                  </a:solidFill>
                  <a:latin typeface="Consolas" charset="0"/>
                </a:rPr>
                <a:t>'</a:t>
              </a:r>
              <a:endParaRPr lang="pt-BR" sz="2000" dirty="0">
                <a:solidFill>
                  <a:srgbClr val="000000"/>
                </a:solidFill>
                <a:latin typeface="Consolas" charset="0"/>
              </a:endParaRPr>
            </a:p>
            <a:p>
              <a:r>
                <a:rPr lang="pt-BR" sz="2000" dirty="0" err="1">
                  <a:solidFill>
                    <a:srgbClr val="BE00FF"/>
                  </a:solidFill>
                  <a:latin typeface="Consolas" charset="0"/>
                </a:rPr>
                <a:t>p</a:t>
              </a:r>
              <a:r>
                <a:rPr lang="pt-BR" sz="2000" dirty="0" err="1" smtClean="0">
                  <a:solidFill>
                    <a:srgbClr val="BE00FF"/>
                  </a:solidFill>
                  <a:latin typeface="Consolas" charset="0"/>
                </a:rPr>
                <a:t>rint</a:t>
              </a:r>
              <a:r>
                <a:rPr lang="pt-BR" sz="2000" dirty="0" smtClean="0">
                  <a:solidFill>
                    <a:srgbClr val="000000"/>
                  </a:solidFill>
                  <a:latin typeface="Consolas" charset="0"/>
                </a:rPr>
                <a:t>(</a:t>
              </a:r>
              <a:r>
                <a:rPr lang="pt-BR" sz="2000" dirty="0" err="1" smtClean="0">
                  <a:solidFill>
                    <a:srgbClr val="000000"/>
                  </a:solidFill>
                  <a:latin typeface="Consolas" charset="0"/>
                </a:rPr>
                <a:t>tree</a:t>
              </a:r>
              <a:r>
                <a:rPr lang="pt-BR" sz="2000" dirty="0" smtClean="0">
                  <a:solidFill>
                    <a:srgbClr val="000000"/>
                  </a:solidFill>
                  <a:latin typeface="Consolas" charset="0"/>
                </a:rPr>
                <a:t>[23])</a:t>
              </a:r>
            </a:p>
            <a:p>
              <a:r>
                <a:rPr lang="pt-BR" sz="2000" i="1" dirty="0" smtClean="0">
                  <a:solidFill>
                    <a:srgbClr val="000000"/>
                  </a:solidFill>
                  <a:latin typeface="Consolas" charset="0"/>
                  <a:cs typeface="Bookman Old Style"/>
                </a:rPr>
                <a:t>⇒ </a:t>
              </a:r>
              <a:r>
                <a:rPr lang="pt-BR" sz="2000" i="1" dirty="0" err="1" smtClean="0">
                  <a:solidFill>
                    <a:srgbClr val="000000"/>
                  </a:solidFill>
                  <a:latin typeface="Consolas" charset="0"/>
                  <a:cs typeface="Bookman Old Style"/>
                </a:rPr>
                <a:t>skidoo</a:t>
              </a:r>
              <a:endParaRPr lang="pt-BR" sz="2000" i="1" dirty="0" smtClean="0">
                <a:solidFill>
                  <a:srgbClr val="000000"/>
                </a:solidFill>
                <a:latin typeface="Consolas" charset="0"/>
                <a:cs typeface="Bookman Old Style"/>
              </a:endParaRPr>
            </a:p>
            <a:p>
              <a:r>
                <a:rPr lang="pt-BR" sz="2000" dirty="0" err="1" smtClean="0">
                  <a:solidFill>
                    <a:srgbClr val="BE00FF"/>
                  </a:solidFill>
                  <a:latin typeface="Consolas" charset="0"/>
                </a:rPr>
                <a:t>print</a:t>
              </a:r>
              <a:r>
                <a:rPr lang="pt-BR" sz="2000" dirty="0" smtClean="0">
                  <a:solidFill>
                    <a:srgbClr val="000000"/>
                  </a:solidFill>
                  <a:latin typeface="Consolas" charset="0"/>
                </a:rPr>
                <a:t>(</a:t>
              </a:r>
              <a:r>
                <a:rPr lang="pt-BR" sz="2000" dirty="0" err="1" smtClean="0">
                  <a:solidFill>
                    <a:srgbClr val="000000"/>
                  </a:solidFill>
                  <a:latin typeface="Consolas" charset="0"/>
                </a:rPr>
                <a:t>tree</a:t>
              </a:r>
              <a:r>
                <a:rPr lang="pt-BR" sz="2000" dirty="0" smtClean="0">
                  <a:solidFill>
                    <a:srgbClr val="000000"/>
                  </a:solidFill>
                  <a:latin typeface="Consolas" charset="0"/>
                </a:rPr>
                <a:t>[42])</a:t>
              </a:r>
              <a:endParaRPr lang="pt-BR" sz="2000" dirty="0">
                <a:solidFill>
                  <a:srgbClr val="000000"/>
                </a:solidFill>
                <a:latin typeface="Consolas" charset="0"/>
              </a:endParaRPr>
            </a:p>
            <a:p>
              <a:r>
                <a:rPr lang="pt-BR" sz="2000" i="1" dirty="0">
                  <a:solidFill>
                    <a:srgbClr val="000000"/>
                  </a:solidFill>
                  <a:latin typeface="Consolas" charset="0"/>
                  <a:cs typeface="Bookman Old Style"/>
                </a:rPr>
                <a:t>⇒ </a:t>
              </a:r>
              <a:r>
                <a:rPr lang="en-US" sz="2000" i="1" dirty="0" err="1" smtClean="0">
                  <a:solidFill>
                    <a:srgbClr val="000000"/>
                  </a:solidFill>
                  <a:latin typeface="Consolas" charset="0"/>
                  <a:cs typeface="Bookman Old Style"/>
                </a:rPr>
                <a:t>KeyError</a:t>
              </a:r>
              <a:endParaRPr lang="en-US" sz="2000" i="1" dirty="0">
                <a:latin typeface="Bookman Old Style"/>
                <a:cs typeface="Bookman Old Style"/>
              </a:endParaRPr>
            </a:p>
            <a:p>
              <a:endParaRPr lang="en-US" sz="2000" i="1" dirty="0" smtClean="0">
                <a:latin typeface="Bookman Old Style"/>
                <a:cs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7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del tree[key]</a:t>
            </a:r>
            <a:r>
              <a:rPr lang="en-US" dirty="0" smtClean="0"/>
              <a:t> work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38400" y="3160964"/>
            <a:ext cx="4800600" cy="3011236"/>
            <a:chOff x="609600" y="3389564"/>
            <a:chExt cx="4800600" cy="3011236"/>
          </a:xfrm>
        </p:grpSpPr>
        <p:sp>
          <p:nvSpPr>
            <p:cNvPr id="9" name="Oval 8"/>
            <p:cNvSpPr/>
            <p:nvPr/>
          </p:nvSpPr>
          <p:spPr>
            <a:xfrm>
              <a:off x="609600" y="495300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416003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28800" y="495300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590800" y="5745970"/>
              <a:ext cx="609600" cy="6548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0" y="495300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27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640667" y="416003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267200" y="495300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800600" y="5745970"/>
              <a:ext cx="609600" cy="6548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397131" y="3389564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endCxn id="17" idx="7"/>
            </p:cNvCxnSpPr>
            <p:nvPr/>
          </p:nvCxnSpPr>
          <p:spPr>
            <a:xfrm flipH="1">
              <a:off x="1739526" y="3909890"/>
              <a:ext cx="746879" cy="3394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7" idx="3"/>
              <a:endCxn id="11" idx="0"/>
            </p:cNvCxnSpPr>
            <p:nvPr/>
          </p:nvCxnSpPr>
          <p:spPr>
            <a:xfrm flipH="1">
              <a:off x="914400" y="4680356"/>
              <a:ext cx="394074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5"/>
              <a:endCxn id="18" idx="0"/>
            </p:cNvCxnSpPr>
            <p:nvPr/>
          </p:nvCxnSpPr>
          <p:spPr>
            <a:xfrm>
              <a:off x="1739526" y="4680356"/>
              <a:ext cx="394074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21" idx="0"/>
            </p:cNvCxnSpPr>
            <p:nvPr/>
          </p:nvCxnSpPr>
          <p:spPr>
            <a:xfrm>
              <a:off x="2917457" y="3909890"/>
              <a:ext cx="1028010" cy="2501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1" idx="3"/>
              <a:endCxn id="20" idx="0"/>
            </p:cNvCxnSpPr>
            <p:nvPr/>
          </p:nvCxnSpPr>
          <p:spPr>
            <a:xfrm flipH="1">
              <a:off x="3352800" y="4680356"/>
              <a:ext cx="377141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1" idx="5"/>
              <a:endCxn id="22" idx="0"/>
            </p:cNvCxnSpPr>
            <p:nvPr/>
          </p:nvCxnSpPr>
          <p:spPr>
            <a:xfrm>
              <a:off x="4160993" y="4680356"/>
              <a:ext cx="411007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3"/>
              <a:endCxn id="19" idx="0"/>
            </p:cNvCxnSpPr>
            <p:nvPr/>
          </p:nvCxnSpPr>
          <p:spPr>
            <a:xfrm flipH="1">
              <a:off x="2895600" y="5473326"/>
              <a:ext cx="241674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5"/>
              <a:endCxn id="23" idx="0"/>
            </p:cNvCxnSpPr>
            <p:nvPr/>
          </p:nvCxnSpPr>
          <p:spPr>
            <a:xfrm>
              <a:off x="4787526" y="5473326"/>
              <a:ext cx="317874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978721" y="1167298"/>
            <a:ext cx="70807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ookman Old Style"/>
                <a:cs typeface="Bookman Old Style"/>
              </a:rPr>
              <a:t>Case 1: deleted node has no children</a:t>
            </a:r>
          </a:p>
          <a:p>
            <a:endParaRPr lang="en-US" sz="2000" dirty="0">
              <a:latin typeface="Bookman Old Style"/>
              <a:cs typeface="Bookman Old Style"/>
            </a:endParaRPr>
          </a:p>
          <a:p>
            <a:r>
              <a:rPr lang="en-US" sz="2000" dirty="0" smtClean="0">
                <a:latin typeface="Bookman Old Style"/>
                <a:cs typeface="Bookman Old Style"/>
              </a:rPr>
              <a:t>Action: delete node from tree (set parent’s link to None)</a:t>
            </a:r>
          </a:p>
          <a:p>
            <a:endParaRPr lang="en-US" sz="2000" dirty="0">
              <a:latin typeface="Bookman Old Style"/>
              <a:cs typeface="Bookman Old Style"/>
            </a:endParaRPr>
          </a:p>
          <a:p>
            <a:r>
              <a:rPr lang="en-US" sz="2000" dirty="0" smtClean="0">
                <a:latin typeface="Bookman Old Style"/>
                <a:cs typeface="Bookman Old Style"/>
              </a:rPr>
              <a:t>Example: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del tree[17]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39807" y="4362032"/>
            <a:ext cx="781757" cy="1112024"/>
            <a:chOff x="3539807" y="4362032"/>
            <a:chExt cx="781757" cy="1112024"/>
          </a:xfrm>
        </p:grpSpPr>
        <p:sp>
          <p:nvSpPr>
            <p:cNvPr id="27" name="TextBox 26"/>
            <p:cNvSpPr txBox="1"/>
            <p:nvPr/>
          </p:nvSpPr>
          <p:spPr>
            <a:xfrm>
              <a:off x="3657600" y="4643059"/>
              <a:ext cx="6639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  <a:latin typeface="Bookman Old Style"/>
                  <a:cs typeface="Bookman Old Style"/>
                </a:rPr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39807" y="4362032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Bookman Old Style"/>
                  <a:cs typeface="Bookman Old Style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7560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del tree[key]</a:t>
            </a:r>
            <a:r>
              <a:rPr lang="en-US" dirty="0" smtClean="0"/>
              <a:t> work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38400" y="3160964"/>
            <a:ext cx="4800600" cy="3011236"/>
            <a:chOff x="609600" y="3389564"/>
            <a:chExt cx="4800600" cy="3011236"/>
          </a:xfrm>
        </p:grpSpPr>
        <p:sp>
          <p:nvSpPr>
            <p:cNvPr id="9" name="Oval 8"/>
            <p:cNvSpPr/>
            <p:nvPr/>
          </p:nvSpPr>
          <p:spPr>
            <a:xfrm>
              <a:off x="609600" y="495300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416003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28800" y="495300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590800" y="5745970"/>
              <a:ext cx="609600" cy="6548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0" y="495300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27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640667" y="416003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267200" y="495300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800600" y="5745970"/>
              <a:ext cx="609600" cy="6548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397131" y="3389564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endCxn id="17" idx="7"/>
            </p:cNvCxnSpPr>
            <p:nvPr/>
          </p:nvCxnSpPr>
          <p:spPr>
            <a:xfrm flipH="1">
              <a:off x="1739526" y="3909890"/>
              <a:ext cx="746879" cy="3394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7" idx="3"/>
              <a:endCxn id="11" idx="0"/>
            </p:cNvCxnSpPr>
            <p:nvPr/>
          </p:nvCxnSpPr>
          <p:spPr>
            <a:xfrm flipH="1">
              <a:off x="914400" y="4680356"/>
              <a:ext cx="394074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5"/>
              <a:endCxn id="18" idx="0"/>
            </p:cNvCxnSpPr>
            <p:nvPr/>
          </p:nvCxnSpPr>
          <p:spPr>
            <a:xfrm>
              <a:off x="1739526" y="4680356"/>
              <a:ext cx="394074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21" idx="0"/>
            </p:cNvCxnSpPr>
            <p:nvPr/>
          </p:nvCxnSpPr>
          <p:spPr>
            <a:xfrm>
              <a:off x="2917457" y="3909890"/>
              <a:ext cx="1028010" cy="2501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1" idx="3"/>
              <a:endCxn id="20" idx="0"/>
            </p:cNvCxnSpPr>
            <p:nvPr/>
          </p:nvCxnSpPr>
          <p:spPr>
            <a:xfrm flipH="1">
              <a:off x="3352800" y="4680356"/>
              <a:ext cx="377141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1" idx="5"/>
              <a:endCxn id="22" idx="0"/>
            </p:cNvCxnSpPr>
            <p:nvPr/>
          </p:nvCxnSpPr>
          <p:spPr>
            <a:xfrm>
              <a:off x="4160993" y="4680356"/>
              <a:ext cx="411007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3"/>
              <a:endCxn id="19" idx="0"/>
            </p:cNvCxnSpPr>
            <p:nvPr/>
          </p:nvCxnSpPr>
          <p:spPr>
            <a:xfrm flipH="1">
              <a:off x="2895600" y="5473326"/>
              <a:ext cx="241674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5"/>
              <a:endCxn id="23" idx="0"/>
            </p:cNvCxnSpPr>
            <p:nvPr/>
          </p:nvCxnSpPr>
          <p:spPr>
            <a:xfrm>
              <a:off x="4787526" y="5473326"/>
              <a:ext cx="317874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978721" y="1167298"/>
            <a:ext cx="67521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ookman Old Style"/>
                <a:cs typeface="Bookman Old Style"/>
              </a:rPr>
              <a:t>Case 2: deleted node has one child</a:t>
            </a:r>
          </a:p>
          <a:p>
            <a:endParaRPr lang="en-US" sz="2000" dirty="0">
              <a:latin typeface="Bookman Old Style"/>
              <a:cs typeface="Bookman Old Style"/>
            </a:endParaRPr>
          </a:p>
          <a:p>
            <a:r>
              <a:rPr lang="en-US" sz="2000" dirty="0" smtClean="0">
                <a:latin typeface="Bookman Old Style"/>
                <a:cs typeface="Bookman Old Style"/>
              </a:rPr>
              <a:t>Action: replace node’s contents with child’s contents</a:t>
            </a:r>
          </a:p>
          <a:p>
            <a:r>
              <a:rPr lang="en-US" sz="2000" dirty="0">
                <a:latin typeface="Bookman Old Style"/>
                <a:cs typeface="Bookman Old Style"/>
              </a:rPr>
              <a:t> </a:t>
            </a:r>
            <a:r>
              <a:rPr lang="en-US" sz="2000" dirty="0" smtClean="0">
                <a:latin typeface="Bookman Old Style"/>
                <a:cs typeface="Bookman Old Style"/>
              </a:rPr>
              <a:t>           link to child is replaced ⇒ child is deleted</a:t>
            </a:r>
            <a:br>
              <a:rPr lang="en-US" sz="2000" dirty="0" smtClean="0">
                <a:latin typeface="Bookman Old Style"/>
                <a:cs typeface="Bookman Old Style"/>
              </a:rPr>
            </a:br>
            <a:endParaRPr lang="en-US" sz="2000" dirty="0">
              <a:latin typeface="Bookman Old Style"/>
              <a:cs typeface="Bookman Old Style"/>
            </a:endParaRPr>
          </a:p>
          <a:p>
            <a:r>
              <a:rPr lang="en-US" sz="2000" dirty="0" smtClean="0">
                <a:latin typeface="Bookman Old Style"/>
                <a:cs typeface="Bookman Old Style"/>
              </a:rPr>
              <a:t>Example: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del tree[45]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2792" y="4721994"/>
            <a:ext cx="1300478" cy="1571630"/>
            <a:chOff x="6092792" y="4721994"/>
            <a:chExt cx="1300478" cy="1571630"/>
          </a:xfrm>
        </p:grpSpPr>
        <p:sp>
          <p:nvSpPr>
            <p:cNvPr id="27" name="TextBox 26"/>
            <p:cNvSpPr txBox="1"/>
            <p:nvPr/>
          </p:nvSpPr>
          <p:spPr>
            <a:xfrm>
              <a:off x="6729306" y="5462627"/>
              <a:ext cx="6639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  <a:latin typeface="Bookman Old Style"/>
                  <a:cs typeface="Bookman Old Style"/>
                </a:rPr>
                <a:t>X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6092792" y="4721994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47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6318821" y="5199836"/>
              <a:ext cx="389987" cy="654518"/>
            </a:xfrm>
            <a:custGeom>
              <a:avLst/>
              <a:gdLst>
                <a:gd name="connsiteX0" fmla="*/ 389987 w 389987"/>
                <a:gd name="connsiteY0" fmla="*/ 654518 h 654518"/>
                <a:gd name="connsiteX1" fmla="*/ 33853 w 389987"/>
                <a:gd name="connsiteY1" fmla="*/ 539015 h 654518"/>
                <a:gd name="connsiteX2" fmla="*/ 14602 w 389987"/>
                <a:gd name="connsiteY2" fmla="*/ 0 h 654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987" h="654518">
                  <a:moveTo>
                    <a:pt x="389987" y="654518"/>
                  </a:moveTo>
                  <a:cubicBezTo>
                    <a:pt x="243202" y="651309"/>
                    <a:pt x="96417" y="648101"/>
                    <a:pt x="33853" y="539015"/>
                  </a:cubicBezTo>
                  <a:cubicBezTo>
                    <a:pt x="-28711" y="429929"/>
                    <a:pt x="14602" y="0"/>
                    <a:pt x="14602" y="0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6792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del tree[key]</a:t>
            </a:r>
            <a:r>
              <a:rPr lang="en-US" dirty="0" smtClean="0"/>
              <a:t> work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38400" y="3160964"/>
            <a:ext cx="4800600" cy="3011236"/>
            <a:chOff x="609600" y="3389564"/>
            <a:chExt cx="4800600" cy="3011236"/>
          </a:xfrm>
        </p:grpSpPr>
        <p:sp>
          <p:nvSpPr>
            <p:cNvPr id="9" name="Oval 8"/>
            <p:cNvSpPr/>
            <p:nvPr/>
          </p:nvSpPr>
          <p:spPr>
            <a:xfrm>
              <a:off x="609600" y="495300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416003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28800" y="495300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590800" y="5745970"/>
              <a:ext cx="609600" cy="6548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0" y="495300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27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640667" y="416003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267200" y="495300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800600" y="5745970"/>
              <a:ext cx="609600" cy="6548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397131" y="3389564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endCxn id="17" idx="7"/>
            </p:cNvCxnSpPr>
            <p:nvPr/>
          </p:nvCxnSpPr>
          <p:spPr>
            <a:xfrm flipH="1">
              <a:off x="1739526" y="3909890"/>
              <a:ext cx="746879" cy="3394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7" idx="3"/>
              <a:endCxn id="11" idx="0"/>
            </p:cNvCxnSpPr>
            <p:nvPr/>
          </p:nvCxnSpPr>
          <p:spPr>
            <a:xfrm flipH="1">
              <a:off x="914400" y="4680356"/>
              <a:ext cx="394074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5"/>
              <a:endCxn id="18" idx="0"/>
            </p:cNvCxnSpPr>
            <p:nvPr/>
          </p:nvCxnSpPr>
          <p:spPr>
            <a:xfrm>
              <a:off x="1739526" y="4680356"/>
              <a:ext cx="394074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21" idx="0"/>
            </p:cNvCxnSpPr>
            <p:nvPr/>
          </p:nvCxnSpPr>
          <p:spPr>
            <a:xfrm>
              <a:off x="2917457" y="3909890"/>
              <a:ext cx="1028010" cy="2501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1" idx="3"/>
              <a:endCxn id="20" idx="0"/>
            </p:cNvCxnSpPr>
            <p:nvPr/>
          </p:nvCxnSpPr>
          <p:spPr>
            <a:xfrm flipH="1">
              <a:off x="3352800" y="4680356"/>
              <a:ext cx="377141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1" idx="5"/>
              <a:endCxn id="22" idx="0"/>
            </p:cNvCxnSpPr>
            <p:nvPr/>
          </p:nvCxnSpPr>
          <p:spPr>
            <a:xfrm>
              <a:off x="4160993" y="4680356"/>
              <a:ext cx="411007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3"/>
              <a:endCxn id="19" idx="0"/>
            </p:cNvCxnSpPr>
            <p:nvPr/>
          </p:nvCxnSpPr>
          <p:spPr>
            <a:xfrm flipH="1">
              <a:off x="2895600" y="5473326"/>
              <a:ext cx="241674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5"/>
              <a:endCxn id="23" idx="0"/>
            </p:cNvCxnSpPr>
            <p:nvPr/>
          </p:nvCxnSpPr>
          <p:spPr>
            <a:xfrm>
              <a:off x="4787526" y="5473326"/>
              <a:ext cx="317874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978721" y="1167298"/>
            <a:ext cx="64311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ookman Old Style"/>
                <a:cs typeface="Bookman Old Style"/>
              </a:rPr>
              <a:t>Case 3: deleted node has two children</a:t>
            </a:r>
          </a:p>
          <a:p>
            <a:endParaRPr lang="en-US" sz="2000" dirty="0">
              <a:latin typeface="Bookman Old Style"/>
              <a:cs typeface="Bookman Old Style"/>
            </a:endParaRPr>
          </a:p>
          <a:p>
            <a:r>
              <a:rPr lang="en-US" sz="2000" dirty="0" smtClean="0">
                <a:latin typeface="Bookman Old Style"/>
                <a:cs typeface="Bookman Old Style"/>
              </a:rPr>
              <a:t>Action: let s = in-order successor</a:t>
            </a:r>
          </a:p>
          <a:p>
            <a:r>
              <a:rPr lang="en-US" sz="2000" dirty="0">
                <a:latin typeface="Bookman Old Style"/>
                <a:cs typeface="Bookman Old Style"/>
              </a:rPr>
              <a:t> </a:t>
            </a:r>
            <a:r>
              <a:rPr lang="en-US" sz="2000" dirty="0" smtClean="0">
                <a:latin typeface="Bookman Old Style"/>
                <a:cs typeface="Bookman Old Style"/>
              </a:rPr>
              <a:t>           replace node’s </a:t>
            </a:r>
            <a:r>
              <a:rPr lang="en-US" sz="2000" dirty="0" err="1" smtClean="0">
                <a:latin typeface="Bookman Old Style"/>
                <a:cs typeface="Bookman Old Style"/>
              </a:rPr>
              <a:t>key</a:t>
            </a:r>
            <a:r>
              <a:rPr lang="en-US" sz="2000" dirty="0" err="1" smtClean="0">
                <a:latin typeface="Bookman Old Style"/>
                <a:cs typeface="Bookman Old Style"/>
              </a:rPr>
              <a:t>,name</a:t>
            </a:r>
            <a:r>
              <a:rPr lang="en-US" sz="2000" dirty="0" smtClean="0">
                <a:latin typeface="Bookman Old Style"/>
                <a:cs typeface="Bookman Old Style"/>
              </a:rPr>
              <a:t> </a:t>
            </a:r>
            <a:r>
              <a:rPr lang="en-US" sz="2000" dirty="0" smtClean="0">
                <a:latin typeface="Bookman Old Style"/>
                <a:cs typeface="Bookman Old Style"/>
              </a:rPr>
              <a:t>with s’ </a:t>
            </a:r>
            <a:r>
              <a:rPr lang="en-US" sz="2000" dirty="0" err="1" smtClean="0">
                <a:latin typeface="Bookman Old Style"/>
                <a:cs typeface="Bookman Old Style"/>
              </a:rPr>
              <a:t>key</a:t>
            </a:r>
            <a:r>
              <a:rPr lang="en-US" sz="2000" dirty="0" err="1" smtClean="0">
                <a:latin typeface="Bookman Old Style"/>
                <a:cs typeface="Bookman Old Style"/>
              </a:rPr>
              <a:t>,name</a:t>
            </a:r>
            <a:r>
              <a:rPr lang="en-US" sz="2000" dirty="0" smtClean="0">
                <a:latin typeface="Bookman Old Style"/>
                <a:cs typeface="Bookman Old Style"/>
              </a:rPr>
              <a:t/>
            </a:r>
            <a:br>
              <a:rPr lang="en-US" sz="2000" dirty="0" smtClean="0">
                <a:latin typeface="Bookman Old Style"/>
                <a:cs typeface="Bookman Old Style"/>
              </a:rPr>
            </a:br>
            <a:r>
              <a:rPr lang="en-US" sz="2000" dirty="0" smtClean="0">
                <a:latin typeface="Bookman Old Style"/>
                <a:cs typeface="Bookman Old Style"/>
              </a:rPr>
              <a:t>            delete s from tree</a:t>
            </a:r>
          </a:p>
          <a:p>
            <a:endParaRPr lang="en-US" sz="2000" dirty="0">
              <a:latin typeface="Bookman Old Style"/>
              <a:cs typeface="Bookman Old Style"/>
            </a:endParaRPr>
          </a:p>
          <a:p>
            <a:r>
              <a:rPr lang="en-US" sz="2000" dirty="0" smtClean="0">
                <a:latin typeface="Bookman Old Style"/>
                <a:cs typeface="Bookman Old Style"/>
              </a:rPr>
              <a:t>Example: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del tree[22]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25931" y="3150607"/>
            <a:ext cx="839581" cy="3144621"/>
            <a:chOff x="6569976" y="3149003"/>
            <a:chExt cx="839581" cy="3144621"/>
          </a:xfrm>
        </p:grpSpPr>
        <p:grpSp>
          <p:nvGrpSpPr>
            <p:cNvPr id="29" name="Group 28"/>
            <p:cNvGrpSpPr/>
            <p:nvPr/>
          </p:nvGrpSpPr>
          <p:grpSpPr>
            <a:xfrm>
              <a:off x="6729306" y="5179389"/>
              <a:ext cx="680251" cy="1114235"/>
              <a:chOff x="3657600" y="4359821"/>
              <a:chExt cx="680251" cy="111423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657600" y="4643059"/>
                <a:ext cx="6639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 smtClean="0">
                    <a:solidFill>
                      <a:srgbClr val="FF0000"/>
                    </a:solidFill>
                    <a:latin typeface="Bookman Old Style"/>
                    <a:cs typeface="Bookman Old Style"/>
                  </a:rPr>
                  <a:t>X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952809" y="4359821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  <a:latin typeface="Bookman Old Style"/>
                    <a:cs typeface="Bookman Old Style"/>
                  </a:rPr>
                  <a:t>X</a:t>
                </a:r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6569976" y="3149003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6622640" y="3768219"/>
              <a:ext cx="241509" cy="2079057"/>
            </a:xfrm>
            <a:custGeom>
              <a:avLst/>
              <a:gdLst>
                <a:gd name="connsiteX0" fmla="*/ 389987 w 389987"/>
                <a:gd name="connsiteY0" fmla="*/ 654518 h 654518"/>
                <a:gd name="connsiteX1" fmla="*/ 33853 w 389987"/>
                <a:gd name="connsiteY1" fmla="*/ 539015 h 654518"/>
                <a:gd name="connsiteX2" fmla="*/ 14602 w 389987"/>
                <a:gd name="connsiteY2" fmla="*/ 0 h 654518"/>
                <a:gd name="connsiteX0" fmla="*/ 356667 w 433670"/>
                <a:gd name="connsiteY0" fmla="*/ 2107933 h 2184383"/>
                <a:gd name="connsiteX1" fmla="*/ 533 w 433670"/>
                <a:gd name="connsiteY1" fmla="*/ 1992430 h 2184383"/>
                <a:gd name="connsiteX2" fmla="*/ 433670 w 433670"/>
                <a:gd name="connsiteY2" fmla="*/ 0 h 2184383"/>
                <a:gd name="connsiteX0" fmla="*/ 98603 w 175606"/>
                <a:gd name="connsiteY0" fmla="*/ 2107933 h 2107933"/>
                <a:gd name="connsiteX1" fmla="*/ 21601 w 175606"/>
                <a:gd name="connsiteY1" fmla="*/ 1270535 h 2107933"/>
                <a:gd name="connsiteX2" fmla="*/ 175606 w 175606"/>
                <a:gd name="connsiteY2" fmla="*/ 0 h 2107933"/>
                <a:gd name="connsiteX0" fmla="*/ 241509 w 241509"/>
                <a:gd name="connsiteY0" fmla="*/ 2079057 h 2079057"/>
                <a:gd name="connsiteX1" fmla="*/ 878 w 241509"/>
                <a:gd name="connsiteY1" fmla="*/ 1270535 h 2079057"/>
                <a:gd name="connsiteX2" fmla="*/ 154883 w 241509"/>
                <a:gd name="connsiteY2" fmla="*/ 0 h 20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509" h="2079057">
                  <a:moveTo>
                    <a:pt x="241509" y="2079057"/>
                  </a:moveTo>
                  <a:cubicBezTo>
                    <a:pt x="94724" y="2075848"/>
                    <a:pt x="15316" y="1617044"/>
                    <a:pt x="878" y="1270535"/>
                  </a:cubicBezTo>
                  <a:cubicBezTo>
                    <a:pt x="-13560" y="924026"/>
                    <a:pt x="154883" y="0"/>
                    <a:pt x="154883" y="0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0861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del tree[key]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9798" y="1447800"/>
            <a:ext cx="44165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C72117"/>
                </a:solidFill>
                <a:latin typeface="Consolas" charset="0"/>
              </a:rPr>
              <a:t>    # </a:t>
            </a:r>
            <a:r>
              <a:rPr lang="en-US" sz="2000" dirty="0">
                <a:solidFill>
                  <a:srgbClr val="C72117"/>
                </a:solidFill>
                <a:latin typeface="Consolas" charset="0"/>
              </a:rPr>
              <a:t>support del tree[key</a:t>
            </a:r>
            <a:r>
              <a:rPr lang="en-US" sz="2000" dirty="0" smtClean="0">
                <a:solidFill>
                  <a:srgbClr val="C72117"/>
                </a:solidFill>
                <a:latin typeface="Consolas" charset="0"/>
              </a:rPr>
              <a:t>]</a:t>
            </a:r>
          </a:p>
          <a:p>
            <a:r>
              <a:rPr lang="en-US" sz="2000" dirty="0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sz="2000" dirty="0" err="1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delitem</a:t>
            </a:r>
            <a:r>
              <a:rPr lang="en-US" sz="2000" dirty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,key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key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raise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2A921B"/>
                </a:solidFill>
                <a:latin typeface="Consolas" charset="0"/>
                <a:ea typeface="Consolas" charset="0"/>
                <a:cs typeface="Consolas" charset="0"/>
              </a:rPr>
              <a:t>KeyError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.delete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3581400"/>
            <a:ext cx="134831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	 </a:t>
            </a:r>
            <a:r>
              <a:rPr lang="mr-IN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mr-IN" sz="20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helper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removing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nodes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                                                     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en-US" sz="2000" dirty="0" err="1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replace_child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child, 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new_child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.left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child: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.left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new_child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elif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.right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child: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.right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new_child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46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52400"/>
            <a:ext cx="8800631" cy="6494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remove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                                                                   </a:t>
            </a:r>
            <a:endParaRPr lang="mr-IN" sz="13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3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delete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3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key):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sz="1300" dirty="0" err="1" smtClean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parent</a:t>
            </a:r>
            <a:r>
              <a:rPr lang="en-US" sz="1300" dirty="0" smtClean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, node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1300" dirty="0" err="1" smtClean="0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en-US" sz="1300" dirty="0" smtClean="0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3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endParaRPr lang="mr-IN" sz="13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        while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 </a:t>
            </a:r>
            <a:r>
              <a:rPr lang="en-US" sz="13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sz="13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mr-IN" sz="13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node.key</a:t>
            </a:r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sz="13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endParaRPr lang="mr-IN" sz="13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sz="1300" dirty="0" err="1" smtClean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parent</a:t>
            </a:r>
            <a:r>
              <a:rPr lang="en-US" sz="1300" dirty="0" smtClean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, node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13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e, 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node.left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key &lt; </a:t>
            </a:r>
            <a:r>
              <a:rPr lang="en-US" sz="13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node.key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node.right</a:t>
            </a:r>
            <a:endParaRPr lang="en-US" sz="13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3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3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raise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 err="1">
                <a:solidFill>
                  <a:srgbClr val="2A921B"/>
                </a:solidFill>
                <a:latin typeface="Consolas" charset="0"/>
                <a:ea typeface="Consolas" charset="0"/>
                <a:cs typeface="Consolas" charset="0"/>
              </a:rPr>
              <a:t>KeyError</a:t>
            </a:r>
            <a:endParaRPr lang="en-US" sz="13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3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node has the key we wish to remove                                                  </a:t>
            </a:r>
            <a:endParaRPr lang="en-US" sz="13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3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node.left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3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node.right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has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no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children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so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just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delete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                             </a:t>
            </a:r>
            <a:endParaRPr lang="mr-IN" sz="13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13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assert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parent </a:t>
            </a:r>
            <a:r>
              <a:rPr lang="en-US" sz="13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3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bug: can't </a:t>
            </a:r>
            <a:r>
              <a:rPr lang="en-US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remove last node!                          </a:t>
            </a:r>
            <a:endParaRPr lang="en-US" sz="13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parent._</a:t>
            </a:r>
            <a:r>
              <a:rPr lang="en-US" sz="13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replace_child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(node, </a:t>
            </a:r>
            <a:r>
              <a:rPr lang="en-US" sz="1300" dirty="0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sz="13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node only has right child, so copy </a:t>
            </a:r>
            <a:r>
              <a:rPr lang="en-US" sz="13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right child contents</a:t>
            </a:r>
            <a:br>
              <a:rPr lang="en-US" sz="13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3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1300" dirty="0" err="1" smtClean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node.key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300" dirty="0" err="1" smtClean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node.name,</a:t>
            </a:r>
            <a:r>
              <a:rPr lang="en-US" sz="1300" dirty="0" err="1" smtClean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node.left,node.right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  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node.right.key,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node.right.name,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node.right.left,node.right.right</a:t>
            </a:r>
            <a:endParaRPr lang="en-US" sz="13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sz="1300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3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node.right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only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has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left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child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so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copy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left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child</a:t>
            </a:r>
            <a:r>
              <a:rPr lang="mr-IN" sz="13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contents</a:t>
            </a:r>
            <a:endParaRPr lang="mr-IN" sz="13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1300" dirty="0" err="1" smtClean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node.key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300" dirty="0" err="1" smtClean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node.name,</a:t>
            </a:r>
            <a:r>
              <a:rPr lang="en-US" sz="1300" dirty="0" err="1" smtClean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node.left,node.right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\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  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node.left.key,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node.left.name,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node.left.left,node.left.right</a:t>
            </a:r>
            <a:endParaRPr lang="en-US" sz="13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sz="1300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node has both children, so replace </a:t>
            </a:r>
            <a:r>
              <a:rPr lang="en-US" sz="1300" dirty="0" err="1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en-US" sz="1300" dirty="0" err="1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,name</a:t>
            </a:r>
            <a:r>
              <a:rPr lang="en-US" sz="13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with that of </a:t>
            </a:r>
            <a:r>
              <a:rPr lang="en-US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in-order successor.                 </a:t>
            </a:r>
            <a:endParaRPr lang="en-US" sz="13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sz="1300" dirty="0" err="1" smtClean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parent</a:t>
            </a:r>
            <a:r>
              <a:rPr lang="en-US" sz="1300" dirty="0" smtClean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, successor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13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node.right</a:t>
            </a:r>
            <a:endParaRPr lang="mr-IN" sz="13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                while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successor.left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mr-IN" sz="1300" dirty="0" err="1" smtClean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parent</a:t>
            </a:r>
            <a:r>
              <a:rPr lang="en-US" sz="1300" dirty="0" smtClean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, successor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13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successor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successor.left</a:t>
            </a:r>
            <a:endParaRPr lang="mr-IN" sz="13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sz="13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copy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successor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 err="1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en-US" sz="1300" dirty="0" err="1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,name</a:t>
            </a:r>
            <a:r>
              <a:rPr lang="en-US" sz="13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to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                                            </a:t>
            </a:r>
            <a:endParaRPr lang="mr-IN" sz="13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1300" dirty="0" err="1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node.key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300" dirty="0" err="1" smtClean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node.name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3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successor.key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successor.name</a:t>
            </a:r>
            <a:endParaRPr lang="en-US" sz="13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now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remove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successor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3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mr-IN" sz="13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                                                  </a:t>
            </a:r>
            <a:endParaRPr lang="mr-IN" sz="13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parent._</a:t>
            </a:r>
            <a:r>
              <a:rPr lang="en-US" sz="13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replace_child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(successor, </a:t>
            </a:r>
            <a:r>
              <a:rPr lang="en-US" sz="13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successor.right</a:t>
            </a:r>
            <a:r>
              <a:rPr lang="en-US" sz="13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546649" y="2460911"/>
            <a:ext cx="152400" cy="457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-168131" y="2466944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ookman Old Style"/>
                <a:cs typeface="Bookman Old Style"/>
              </a:rPr>
              <a:t>Case 1</a:t>
            </a:r>
          </a:p>
        </p:txBody>
      </p:sp>
      <p:sp>
        <p:nvSpPr>
          <p:cNvPr id="6" name="Left Brace 5"/>
          <p:cNvSpPr/>
          <p:nvPr/>
        </p:nvSpPr>
        <p:spPr>
          <a:xfrm>
            <a:off x="546649" y="3239248"/>
            <a:ext cx="152400" cy="14851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71062" y="3851766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ookman Old Style"/>
                <a:cs typeface="Bookman Old Style"/>
              </a:rPr>
              <a:t>Case 2</a:t>
            </a:r>
          </a:p>
        </p:txBody>
      </p:sp>
      <p:sp>
        <p:nvSpPr>
          <p:cNvPr id="8" name="Left Brace 7"/>
          <p:cNvSpPr/>
          <p:nvPr/>
        </p:nvSpPr>
        <p:spPr>
          <a:xfrm>
            <a:off x="580414" y="5068048"/>
            <a:ext cx="152400" cy="14851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71063" y="561056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ookman Old Style"/>
                <a:cs typeface="Bookman Old Style"/>
              </a:rPr>
              <a:t>Case 3</a:t>
            </a:r>
          </a:p>
        </p:txBody>
      </p:sp>
      <p:sp>
        <p:nvSpPr>
          <p:cNvPr id="10" name="Left Brace 9"/>
          <p:cNvSpPr/>
          <p:nvPr/>
        </p:nvSpPr>
        <p:spPr>
          <a:xfrm>
            <a:off x="546649" y="700142"/>
            <a:ext cx="152400" cy="7227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77045" y="895132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ookman Old Style"/>
                <a:cs typeface="Bookman Old Style"/>
              </a:rPr>
              <a:t>Find node</a:t>
            </a:r>
          </a:p>
        </p:txBody>
      </p:sp>
    </p:spTree>
    <p:extLst>
      <p:ext uri="{BB962C8B-B14F-4D97-AF65-F5344CB8AC3E}">
        <p14:creationId xmlns:p14="http://schemas.microsoft.com/office/powerpoint/2010/main" val="100443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(</a:t>
            </a:r>
            <a:r>
              <a:rPr lang="en-US" dirty="0" err="1" smtClean="0"/>
              <a:t>key</a:t>
            </a:r>
            <a:r>
              <a:rPr lang="en-US" dirty="0" err="1" smtClean="0"/>
              <a:t>,name</a:t>
            </a:r>
            <a:r>
              <a:rPr lang="en-US" dirty="0" smtClean="0"/>
              <a:t>) </a:t>
            </a:r>
            <a:r>
              <a:rPr lang="en-US" dirty="0" smtClean="0"/>
              <a:t>in </a:t>
            </a:r>
            <a:r>
              <a:rPr lang="en-US" dirty="0" err="1" smtClean="0"/>
              <a:t>BSTree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143000"/>
            <a:ext cx="7086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insert new </a:t>
            </a:r>
            <a:r>
              <a:rPr lang="en-US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mr-IN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ue </a:t>
            </a:r>
            <a:r>
              <a:rPr lang="mr-IN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into tree                                                              </a:t>
            </a:r>
            <a:endParaRPr lang="mr-I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key,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name)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dirty="0" err="1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endParaRPr lang="mr-I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node.key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dirty="0" smtClean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node.</a:t>
            </a:r>
            <a:r>
              <a:rPr lang="en-US" dirty="0" smtClean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endParaRPr lang="mr-I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endParaRPr lang="mr-I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elif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node.key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mr-IN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mr-IN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belongs</a:t>
            </a:r>
            <a:r>
              <a:rPr lang="mr-IN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left</a:t>
            </a:r>
            <a:r>
              <a:rPr lang="mr-IN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subtree</a:t>
            </a:r>
            <a:r>
              <a:rPr lang="mr-IN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                                                </a:t>
            </a:r>
            <a:endParaRPr lang="mr-I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node.left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mr-IN" dirty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node.left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BSTree(key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mr-I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mr-IN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endParaRPr lang="mr-I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dirty="0" err="1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node.left</a:t>
            </a:r>
            <a:endParaRPr lang="mr-I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mr-IN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mr-IN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belongs</a:t>
            </a:r>
            <a:r>
              <a:rPr lang="mr-IN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right</a:t>
            </a:r>
            <a:r>
              <a:rPr lang="mr-IN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subtree</a:t>
            </a:r>
            <a:r>
              <a:rPr lang="mr-IN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                                                </a:t>
            </a:r>
            <a:endParaRPr lang="mr-I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node.right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mr-IN" dirty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node.right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BSTree(key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mr-I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mr-IN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endParaRPr lang="mr-I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dirty="0" err="1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node.right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25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Data in </a:t>
            </a:r>
            <a:r>
              <a:rPr lang="en-US" dirty="0" err="1" smtClean="0"/>
              <a:t>BSTree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52400" y="943312"/>
            <a:ext cx="6955750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mr-IN" sz="20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does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have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particular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?                                          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__contains__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,key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sz="2000" dirty="0" err="1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node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node.key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2000" dirty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node.left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key &lt; 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node.key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\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node.right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find key in tree, return associated </a:t>
            </a:r>
            <a:r>
              <a:rPr lang="en-US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mr-IN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ue                                 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,key,default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sz="2000" dirty="0" err="1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node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node.key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sz="2000" dirty="0" err="1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node.left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key &lt; 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node.key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en-US" sz="2000" dirty="0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node.right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default</a:t>
            </a:r>
          </a:p>
          <a:p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8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BSTree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40364" y="1371600"/>
            <a:ext cx="596830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BSTree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(22, </a:t>
            </a:r>
            <a:r>
              <a:rPr lang="en-US" sz="2000" dirty="0">
                <a:solidFill>
                  <a:srgbClr val="9B1E6D"/>
                </a:solidFill>
                <a:latin typeface="Consolas" charset="0"/>
                <a:ea typeface="Consolas" charset="0"/>
                <a:cs typeface="Consolas" charset="0"/>
              </a:rPr>
              <a:t>"root"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tree.insert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(14, </a:t>
            </a:r>
            <a:r>
              <a:rPr lang="en-US" sz="2000" dirty="0">
                <a:solidFill>
                  <a:srgbClr val="9B1E6D"/>
                </a:solidFill>
                <a:latin typeface="Consolas" charset="0"/>
                <a:ea typeface="Consolas" charset="0"/>
                <a:cs typeface="Consolas" charset="0"/>
              </a:rPr>
              <a:t>"A"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tree.insert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(33, </a:t>
            </a:r>
            <a:r>
              <a:rPr lang="en-US" sz="2000" dirty="0">
                <a:solidFill>
                  <a:srgbClr val="9B1E6D"/>
                </a:solidFill>
                <a:latin typeface="Consolas" charset="0"/>
                <a:ea typeface="Consolas" charset="0"/>
                <a:cs typeface="Consolas" charset="0"/>
              </a:rPr>
              <a:t>"B"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tree.insert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(2, </a:t>
            </a:r>
            <a:r>
              <a:rPr lang="en-US" sz="2000" dirty="0">
                <a:solidFill>
                  <a:srgbClr val="9B1E6D"/>
                </a:solidFill>
                <a:latin typeface="Consolas" charset="0"/>
                <a:ea typeface="Consolas" charset="0"/>
                <a:cs typeface="Consolas" charset="0"/>
              </a:rPr>
              <a:t>"C"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tree.insert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(17, </a:t>
            </a:r>
            <a:r>
              <a:rPr lang="en-US" sz="2000" dirty="0">
                <a:solidFill>
                  <a:srgbClr val="9B1E6D"/>
                </a:solidFill>
                <a:latin typeface="Consolas" charset="0"/>
                <a:ea typeface="Consolas" charset="0"/>
                <a:cs typeface="Consolas" charset="0"/>
              </a:rPr>
              <a:t>"D"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tree.insert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(27, </a:t>
            </a:r>
            <a:r>
              <a:rPr lang="en-US" sz="2000" dirty="0">
                <a:solidFill>
                  <a:srgbClr val="9B1E6D"/>
                </a:solidFill>
                <a:latin typeface="Consolas" charset="0"/>
                <a:ea typeface="Consolas" charset="0"/>
                <a:cs typeface="Consolas" charset="0"/>
              </a:rPr>
              <a:t>"E"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tree.insert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(45, </a:t>
            </a:r>
            <a:r>
              <a:rPr lang="en-US" sz="2000" dirty="0">
                <a:solidFill>
                  <a:srgbClr val="9B1E6D"/>
                </a:solidFill>
                <a:latin typeface="Consolas" charset="0"/>
                <a:ea typeface="Consolas" charset="0"/>
                <a:cs typeface="Consolas" charset="0"/>
              </a:rPr>
              <a:t>"F"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tree.insert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(47, </a:t>
            </a:r>
            <a:r>
              <a:rPr lang="en-US" sz="2000" dirty="0">
                <a:solidFill>
                  <a:srgbClr val="9B1E6D"/>
                </a:solidFill>
                <a:latin typeface="Consolas" charset="0"/>
                <a:ea typeface="Consolas" charset="0"/>
                <a:cs typeface="Consolas" charset="0"/>
              </a:rPr>
              <a:t>"G"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000" dirty="0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rint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(17 in tree, 46 in tree)</a:t>
            </a:r>
          </a:p>
          <a:p>
            <a:r>
              <a:rPr lang="en-US" sz="2000" i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⇒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 True False</a:t>
            </a:r>
            <a:endParaRPr lang="en-US" sz="2000" i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000" dirty="0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rint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tree.get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(45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tree.get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(0,</a:t>
            </a:r>
            <a:r>
              <a:rPr lang="en-US" sz="2000" dirty="0">
                <a:solidFill>
                  <a:srgbClr val="9B1E6D"/>
                </a:solidFill>
                <a:latin typeface="Consolas" charset="0"/>
                <a:ea typeface="Consolas" charset="0"/>
                <a:cs typeface="Consolas" charset="0"/>
              </a:rPr>
              <a:t>"Bingo</a:t>
            </a:r>
            <a:r>
              <a:rPr lang="en-US" sz="2000" dirty="0" smtClean="0">
                <a:solidFill>
                  <a:srgbClr val="9B1E6D"/>
                </a:solidFill>
                <a:latin typeface="Consolas" charset="0"/>
                <a:ea typeface="Consolas" charset="0"/>
                <a:cs typeface="Consolas" charset="0"/>
              </a:rPr>
              <a:t>!"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2000" i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⇒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 F Bingo!</a:t>
            </a:r>
            <a:endParaRPr lang="en-US" sz="2000" i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28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</a:t>
            </a:r>
            <a:r>
              <a:rPr lang="en-US" dirty="0" err="1" smtClean="0"/>
              <a:t>BSTree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2262" y="1143000"/>
            <a:ext cx="71648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print_tree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tree,prefix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>
                <a:solidFill>
                  <a:srgbClr val="9B1E6D"/>
                </a:solidFill>
                <a:latin typeface="Consolas" charset="0"/>
                <a:ea typeface="Consolas" charset="0"/>
                <a:cs typeface="Consolas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tree </a:t>
            </a:r>
            <a:r>
              <a:rPr lang="en-US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solidFill>
                  <a:srgbClr val="9B1E6D"/>
                </a:solidFill>
                <a:latin typeface="Consolas" charset="0"/>
                <a:ea typeface="Consolas" charset="0"/>
                <a:cs typeface="Consolas" charset="0"/>
              </a:rPr>
              <a:t>'%</a:t>
            </a:r>
            <a:r>
              <a:rPr lang="mr-IN" dirty="0" err="1">
                <a:solidFill>
                  <a:srgbClr val="9B1E6D"/>
                </a:solidFill>
                <a:latin typeface="Consolas" charset="0"/>
                <a:ea typeface="Consolas" charset="0"/>
                <a:cs typeface="Consolas" charset="0"/>
              </a:rPr>
              <a:t>sNone</a:t>
            </a:r>
            <a:r>
              <a:rPr lang="mr-IN" dirty="0">
                <a:solidFill>
                  <a:srgbClr val="9B1E6D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% 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prefix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rgbClr val="9B1E6D"/>
                </a:solidFill>
                <a:latin typeface="Consolas" charset="0"/>
                <a:ea typeface="Consolas" charset="0"/>
                <a:cs typeface="Consolas" charset="0"/>
              </a:rPr>
              <a:t>'%</a:t>
            </a:r>
            <a:r>
              <a:rPr lang="en-US" dirty="0" err="1">
                <a:solidFill>
                  <a:srgbClr val="9B1E6D"/>
                </a:solidFill>
                <a:latin typeface="Consolas" charset="0"/>
                <a:ea typeface="Consolas" charset="0"/>
                <a:cs typeface="Consolas" charset="0"/>
              </a:rPr>
              <a:t>s%s</a:t>
            </a:r>
            <a:r>
              <a:rPr lang="en-US" dirty="0">
                <a:solidFill>
                  <a:srgbClr val="9B1E6D"/>
                </a:solidFill>
                <a:latin typeface="Consolas" charset="0"/>
                <a:ea typeface="Consolas" charset="0"/>
                <a:cs typeface="Consolas" charset="0"/>
              </a:rPr>
              <a:t>: %s'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% (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prefix,tree.key,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tree.name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print_tree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tree.left,prefix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dirty="0">
                <a:solidFill>
                  <a:srgbClr val="9B1E6D"/>
                </a:solidFill>
                <a:latin typeface="Consolas" charset="0"/>
                <a:ea typeface="Consolas" charset="0"/>
                <a:cs typeface="Consolas" charset="0"/>
              </a:rPr>
              <a:t>'  '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print_tree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tree.right,prefix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dirty="0">
                <a:solidFill>
                  <a:srgbClr val="9B1E6D"/>
                </a:solidFill>
                <a:latin typeface="Consolas" charset="0"/>
                <a:ea typeface="Consolas" charset="0"/>
                <a:cs typeface="Consolas" charset="0"/>
              </a:rPr>
              <a:t>'  '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0400" y="914400"/>
            <a:ext cx="187743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22: root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14: A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2: C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None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None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17: D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None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None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33: 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27: 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None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None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45: 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None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47: 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447800" y="3429000"/>
            <a:ext cx="4800600" cy="3011236"/>
            <a:chOff x="609600" y="3389564"/>
            <a:chExt cx="4800600" cy="3011236"/>
          </a:xfrm>
        </p:grpSpPr>
        <p:sp>
          <p:nvSpPr>
            <p:cNvPr id="5" name="Oval 4"/>
            <p:cNvSpPr/>
            <p:nvPr/>
          </p:nvSpPr>
          <p:spPr>
            <a:xfrm>
              <a:off x="609600" y="495300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219200" y="416003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828800" y="495300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048000" y="495300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27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640667" y="416003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495300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800600" y="5745970"/>
              <a:ext cx="609600" cy="6548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397131" y="3389564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26" idx="3"/>
              <a:endCxn id="11" idx="7"/>
            </p:cNvCxnSpPr>
            <p:nvPr/>
          </p:nvCxnSpPr>
          <p:spPr>
            <a:xfrm flipH="1">
              <a:off x="1739526" y="3909890"/>
              <a:ext cx="746879" cy="3394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3"/>
              <a:endCxn id="5" idx="0"/>
            </p:cNvCxnSpPr>
            <p:nvPr/>
          </p:nvCxnSpPr>
          <p:spPr>
            <a:xfrm flipH="1">
              <a:off x="914400" y="4680356"/>
              <a:ext cx="394074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5"/>
              <a:endCxn id="12" idx="0"/>
            </p:cNvCxnSpPr>
            <p:nvPr/>
          </p:nvCxnSpPr>
          <p:spPr>
            <a:xfrm>
              <a:off x="1739526" y="4680356"/>
              <a:ext cx="394074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5"/>
              <a:endCxn id="15" idx="0"/>
            </p:cNvCxnSpPr>
            <p:nvPr/>
          </p:nvCxnSpPr>
          <p:spPr>
            <a:xfrm>
              <a:off x="2917457" y="3909890"/>
              <a:ext cx="1028010" cy="2501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  <a:endCxn id="14" idx="0"/>
            </p:cNvCxnSpPr>
            <p:nvPr/>
          </p:nvCxnSpPr>
          <p:spPr>
            <a:xfrm flipH="1">
              <a:off x="3352800" y="4680356"/>
              <a:ext cx="377141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5"/>
              <a:endCxn id="16" idx="0"/>
            </p:cNvCxnSpPr>
            <p:nvPr/>
          </p:nvCxnSpPr>
          <p:spPr>
            <a:xfrm>
              <a:off x="4160993" y="4680356"/>
              <a:ext cx="411007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5"/>
              <a:endCxn id="17" idx="0"/>
            </p:cNvCxnSpPr>
            <p:nvPr/>
          </p:nvCxnSpPr>
          <p:spPr>
            <a:xfrm>
              <a:off x="4787526" y="5473326"/>
              <a:ext cx="317874" cy="27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300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Keys in </a:t>
            </a:r>
            <a:r>
              <a:rPr lang="en-US" dirty="0" err="1" smtClean="0"/>
              <a:t>BSTree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1219200"/>
            <a:ext cx="6019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mr-IN" sz="20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iterator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support</a:t>
            </a:r>
            <a:r>
              <a:rPr lang="mr-IN" sz="2000" dirty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                                                         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sz="2000" dirty="0" err="1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iter</a:t>
            </a:r>
            <a:r>
              <a:rPr lang="en-US" sz="2000" dirty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sz="2000" dirty="0" err="1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keys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[]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walk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walk(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node.left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keys.append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node.key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walk(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node.right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walk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676492"/>
                </a:solidFill>
                <a:latin typeface="Consolas" charset="0"/>
                <a:ea typeface="Consolas" charset="0"/>
                <a:cs typeface="Consolas" charset="0"/>
              </a:rPr>
              <a:t>iter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(keys)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876800"/>
            <a:ext cx="7641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/>
                <a:cs typeface="Bookman Old Style"/>
              </a:rPr>
              <a:t>But this generates </a:t>
            </a:r>
            <a:r>
              <a:rPr lang="en-US" sz="2000" i="1" dirty="0" smtClean="0">
                <a:latin typeface="Bookman Old Style"/>
                <a:cs typeface="Bookman Old Style"/>
              </a:rPr>
              <a:t>all</a:t>
            </a:r>
            <a:r>
              <a:rPr lang="en-US" sz="2000" dirty="0" smtClean="0">
                <a:latin typeface="Bookman Old Style"/>
                <a:cs typeface="Bookman Old Style"/>
              </a:rPr>
              <a:t> the keys, even if user of iteration </a:t>
            </a:r>
            <a:r>
              <a:rPr lang="en-US" sz="2000" dirty="0" err="1" smtClean="0">
                <a:latin typeface="Bookman Old Style"/>
                <a:cs typeface="Bookman Old Style"/>
              </a:rPr>
              <a:t>doesn</a:t>
            </a:r>
            <a:r>
              <a:rPr lang="mr-IN" sz="2000" dirty="0" smtClean="0">
                <a:latin typeface="Bookman Old Style"/>
                <a:cs typeface="Bookman Old Style"/>
              </a:rPr>
              <a:t>’</a:t>
            </a:r>
            <a:r>
              <a:rPr lang="en-US" sz="2000" dirty="0" smtClean="0">
                <a:latin typeface="Bookman Old Style"/>
                <a:cs typeface="Bookman Old Style"/>
              </a:rPr>
              <a:t>t want them all because the iteration was halted early.</a:t>
            </a:r>
          </a:p>
        </p:txBody>
      </p:sp>
    </p:spTree>
    <p:extLst>
      <p:ext uri="{BB962C8B-B14F-4D97-AF65-F5344CB8AC3E}">
        <p14:creationId xmlns:p14="http://schemas.microsoft.com/office/powerpoint/2010/main" val="61622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Iterator Implementation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1219200"/>
            <a:ext cx="128804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mr-IN" sz="2000" dirty="0" err="1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more incremental </a:t>
            </a:r>
            <a:r>
              <a:rPr lang="mr-IN" sz="2000" dirty="0" err="1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iterator</a:t>
            </a:r>
            <a:r>
              <a:rPr lang="mr-IN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                                                        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sz="2000" dirty="0" err="1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iter</a:t>
            </a:r>
            <a:r>
              <a:rPr lang="en-US" sz="2000" dirty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.left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key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.left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.key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.right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key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.right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4461808"/>
            <a:ext cx="77113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+mj-lt"/>
              </a:rPr>
              <a:t>Generators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are a simple and powerful tool for creating iterators. They are written like regular functions but use the 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sz="2000" dirty="0" smtClean="0">
                <a:latin typeface="+mj-lt"/>
              </a:rPr>
              <a:t> statement </a:t>
            </a:r>
            <a:r>
              <a:rPr lang="en-US" sz="2000" dirty="0">
                <a:latin typeface="+mj-lt"/>
              </a:rPr>
              <a:t>whenever they want to return data. Each time 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next()</a:t>
            </a:r>
            <a:r>
              <a:rPr lang="en-US" sz="2000" dirty="0">
                <a:latin typeface="+mj-lt"/>
              </a:rPr>
              <a:t> is called on it, the generator resumes where it left off (it remembers all the data </a:t>
            </a:r>
            <a:r>
              <a:rPr lang="en-US" sz="2000" dirty="0" err="1" smtClean="0">
                <a:latin typeface="+mj-lt"/>
              </a:rPr>
              <a:t>nameues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and which statement was last executed).</a:t>
            </a:r>
            <a:endParaRPr lang="en-US" sz="2000" dirty="0" smtClean="0">
              <a:latin typeface="+mj-lt"/>
              <a:cs typeface="Bookman Old Style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77371" y="2286000"/>
            <a:ext cx="3744686" cy="1640639"/>
            <a:chOff x="377371" y="2286000"/>
            <a:chExt cx="3744686" cy="1640639"/>
          </a:xfrm>
        </p:grpSpPr>
        <p:sp>
          <p:nvSpPr>
            <p:cNvPr id="5" name="TextBox 4"/>
            <p:cNvSpPr txBox="1"/>
            <p:nvPr/>
          </p:nvSpPr>
          <p:spPr>
            <a:xfrm>
              <a:off x="377371" y="2286000"/>
              <a:ext cx="19848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nsolas" charset="0"/>
                  <a:ea typeface="Consolas" charset="0"/>
                  <a:cs typeface="Consolas" charset="0"/>
                </a:rPr>
                <a:t>yield</a:t>
              </a:r>
              <a:r>
                <a:rPr lang="en-US" sz="2000" dirty="0" smtClean="0">
                  <a:latin typeface="Bookman Old Style"/>
                  <a:cs typeface="Bookman Old Style"/>
                </a:rPr>
                <a:t> ⇒ this function is a generator!</a:t>
              </a:r>
            </a:p>
          </p:txBody>
        </p:sp>
        <p:cxnSp>
          <p:nvCxnSpPr>
            <p:cNvPr id="10" name="Straight Arrow Connector 9"/>
            <p:cNvCxnSpPr>
              <a:stCxn id="5" idx="3"/>
            </p:cNvCxnSpPr>
            <p:nvPr/>
          </p:nvCxnSpPr>
          <p:spPr>
            <a:xfrm flipV="1">
              <a:off x="2362200" y="2590800"/>
              <a:ext cx="1447800" cy="2030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</p:cNvCxnSpPr>
            <p:nvPr/>
          </p:nvCxnSpPr>
          <p:spPr>
            <a:xfrm>
              <a:off x="2362200" y="2793832"/>
              <a:ext cx="685800" cy="177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2317189" y="2801257"/>
              <a:ext cx="1804868" cy="1125382"/>
            </a:xfrm>
            <a:custGeom>
              <a:avLst/>
              <a:gdLst>
                <a:gd name="connsiteX0" fmla="*/ 48640 w 1804868"/>
                <a:gd name="connsiteY0" fmla="*/ 0 h 1125382"/>
                <a:gd name="connsiteX1" fmla="*/ 222811 w 1804868"/>
                <a:gd name="connsiteY1" fmla="*/ 986972 h 1125382"/>
                <a:gd name="connsiteX2" fmla="*/ 1804868 w 1804868"/>
                <a:gd name="connsiteY2" fmla="*/ 1117600 h 112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4868" h="1125382">
                  <a:moveTo>
                    <a:pt x="48640" y="0"/>
                  </a:moveTo>
                  <a:cubicBezTo>
                    <a:pt x="-10627" y="400352"/>
                    <a:pt x="-69894" y="800705"/>
                    <a:pt x="222811" y="986972"/>
                  </a:cubicBezTo>
                  <a:cubicBezTo>
                    <a:pt x="515516" y="1173239"/>
                    <a:pt x="1804868" y="1117600"/>
                    <a:pt x="1804868" y="1117600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40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Even Better Iterator Implementation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182231"/>
            <a:ext cx="131625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mr-IN" sz="2000" dirty="0" err="1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better incremental </a:t>
            </a:r>
            <a:r>
              <a:rPr lang="mr-IN" sz="2000" dirty="0" err="1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iterator</a:t>
            </a:r>
            <a:r>
              <a:rPr lang="mr-IN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                                                        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sz="2000" dirty="0" err="1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iter</a:t>
            </a:r>
            <a:r>
              <a:rPr lang="en-US" sz="2000" dirty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.left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2000" dirty="0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yield from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.left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        yield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.key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.right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</a:t>
            </a:r>
            <a:r>
              <a:rPr lang="en-US" sz="2000" dirty="0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yield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.right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3657600"/>
            <a:ext cx="74943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E00FF"/>
                </a:solidFill>
                <a:latin typeface="Consolas" charset="0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iter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(tree))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⇒ &lt;generator object </a:t>
            </a:r>
            <a:r>
              <a:rPr lang="en-US" sz="2000" i="1" dirty="0" err="1" smtClean="0">
                <a:latin typeface="Consolas" charset="0"/>
                <a:ea typeface="Consolas" charset="0"/>
                <a:cs typeface="Consolas" charset="0"/>
              </a:rPr>
              <a:t>BSTree</a:t>
            </a:r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.__</a:t>
            </a:r>
            <a:r>
              <a:rPr lang="en-US" sz="2000" i="1" dirty="0" err="1" smtClean="0">
                <a:latin typeface="Consolas" charset="0"/>
                <a:ea typeface="Consolas" charset="0"/>
                <a:cs typeface="Consolas" charset="0"/>
              </a:rPr>
              <a:t>iter</a:t>
            </a:r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__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at 0x10f124f10&gt;</a:t>
            </a:r>
          </a:p>
          <a:p>
            <a:endParaRPr lang="en-US" sz="2000" dirty="0" smtClean="0">
              <a:solidFill>
                <a:srgbClr val="BE00FF"/>
              </a:solidFill>
              <a:latin typeface="Consolas" charset="0"/>
            </a:endParaRPr>
          </a:p>
          <a:p>
            <a:r>
              <a:rPr lang="en-US" sz="2000" dirty="0">
                <a:solidFill>
                  <a:srgbClr val="BE00FF"/>
                </a:solidFill>
                <a:latin typeface="Consolas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 key </a:t>
            </a:r>
            <a:r>
              <a:rPr lang="en-US" sz="2000" dirty="0">
                <a:solidFill>
                  <a:srgbClr val="BE00FF"/>
                </a:solidFill>
                <a:latin typeface="Consolas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 tree: </a:t>
            </a:r>
            <a:r>
              <a:rPr lang="en-US" sz="2000" dirty="0">
                <a:solidFill>
                  <a:srgbClr val="BE00FF"/>
                </a:solidFill>
                <a:latin typeface="Consolas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(key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⇒ 2</a:t>
            </a:r>
            <a:endParaRPr lang="en-US" sz="2000" i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  14</a:t>
            </a:r>
          </a:p>
          <a:p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mr-IN" sz="2000" i="1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000" i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 47</a:t>
            </a:r>
          </a:p>
        </p:txBody>
      </p:sp>
    </p:spTree>
    <p:extLst>
      <p:ext uri="{BB962C8B-B14F-4D97-AF65-F5344CB8AC3E}">
        <p14:creationId xmlns:p14="http://schemas.microsoft.com/office/powerpoint/2010/main" val="76801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access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219200"/>
            <a:ext cx="695334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   # return in-order list of (</a:t>
            </a:r>
            <a:r>
              <a:rPr lang="en-US" sz="2000" dirty="0" err="1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en-US" sz="2000" dirty="0" err="1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,nameue</a:t>
            </a:r>
            <a:r>
              <a:rPr lang="en-US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) pairs</a:t>
            </a:r>
            <a:r>
              <a:rPr lang="mr-IN" sz="2000" dirty="0" smtClean="0">
                <a:solidFill>
                  <a:srgbClr val="C72117"/>
                </a:solidFill>
                <a:latin typeface="Consolas" charset="0"/>
                <a:ea typeface="Consolas" charset="0"/>
                <a:cs typeface="Consolas" charset="0"/>
              </a:rPr>
              <a:t>                                            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items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sz="2000" dirty="0" err="1">
                <a:solidFill>
                  <a:srgbClr val="BD6219"/>
                </a:solidFill>
                <a:latin typeface="Consolas" charset="0"/>
                <a:ea typeface="Consolas" charset="0"/>
                <a:cs typeface="Consolas" charset="0"/>
              </a:rPr>
              <a:t>items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[]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4700FF"/>
                </a:solidFill>
                <a:latin typeface="Consolas" charset="0"/>
                <a:ea typeface="Consolas" charset="0"/>
                <a:cs typeface="Consolas" charset="0"/>
              </a:rPr>
              <a:t>walk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298E8C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endParaRPr lang="mr-IN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walk(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node.left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items.append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node.key,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node.name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walk(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node.right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walk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000" dirty="0" err="1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mr-I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>
                <a:solidFill>
                  <a:srgbClr val="BE00FF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items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4775537"/>
            <a:ext cx="7071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E00FF"/>
                </a:solidFill>
                <a:latin typeface="Consolas" charset="0"/>
              </a:rPr>
              <a:t>p</a:t>
            </a:r>
            <a:r>
              <a:rPr lang="en-US" sz="2000" dirty="0" smtClean="0">
                <a:solidFill>
                  <a:srgbClr val="BE00FF"/>
                </a:solidFill>
                <a:latin typeface="Consolas" charset="0"/>
              </a:rPr>
              <a:t>rint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tree.items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())</a:t>
            </a:r>
          </a:p>
          <a:p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⇒ </a:t>
            </a:r>
            <a:r>
              <a:rPr lang="mr-IN" sz="2000" i="1" dirty="0" smtClean="0">
                <a:latin typeface="Consolas" charset="0"/>
                <a:ea typeface="Consolas" charset="0"/>
                <a:cs typeface="Consolas" charset="0"/>
              </a:rPr>
              <a:t>[(</a:t>
            </a:r>
            <a:r>
              <a:rPr lang="mr-IN" sz="2000" i="1" dirty="0">
                <a:latin typeface="Consolas" charset="0"/>
                <a:ea typeface="Consolas" charset="0"/>
                <a:cs typeface="Consolas" charset="0"/>
              </a:rPr>
              <a:t>2, 'C'), (14, '</a:t>
            </a:r>
            <a:r>
              <a:rPr lang="mr-IN" sz="2000" i="1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2000" i="1" dirty="0">
                <a:latin typeface="Consolas" charset="0"/>
                <a:ea typeface="Consolas" charset="0"/>
                <a:cs typeface="Consolas" charset="0"/>
              </a:rPr>
              <a:t>'), (17, 'D'), (22, '</a:t>
            </a:r>
            <a:r>
              <a:rPr lang="mr-IN" sz="2000" i="1" dirty="0" err="1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mr-IN" sz="2000" i="1" dirty="0" smtClean="0">
                <a:latin typeface="Consolas" charset="0"/>
                <a:ea typeface="Consolas" charset="0"/>
                <a:cs typeface="Consolas" charset="0"/>
              </a:rPr>
              <a:t>'),</a:t>
            </a:r>
            <a:endParaRPr lang="en-US" sz="2000" i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i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000" i="1" dirty="0">
                <a:latin typeface="Consolas" charset="0"/>
                <a:ea typeface="Consolas" charset="0"/>
                <a:cs typeface="Consolas" charset="0"/>
              </a:rPr>
              <a:t>27, '</a:t>
            </a:r>
            <a:r>
              <a:rPr lang="mr-IN" sz="2000" i="1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sz="2000" i="1" dirty="0">
                <a:latin typeface="Consolas" charset="0"/>
                <a:ea typeface="Consolas" charset="0"/>
                <a:cs typeface="Consolas" charset="0"/>
              </a:rPr>
              <a:t>'), (33, '</a:t>
            </a:r>
            <a:r>
              <a:rPr lang="mr-IN" sz="2000" i="1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2000" i="1" dirty="0">
                <a:latin typeface="Consolas" charset="0"/>
                <a:ea typeface="Consolas" charset="0"/>
                <a:cs typeface="Consolas" charset="0"/>
              </a:rPr>
              <a:t>'), (45, '</a:t>
            </a:r>
            <a:r>
              <a:rPr lang="mr-IN" sz="2000" i="1" dirty="0" err="1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mr-IN" sz="2000" i="1" dirty="0">
                <a:latin typeface="Consolas" charset="0"/>
                <a:ea typeface="Consolas" charset="0"/>
                <a:cs typeface="Consolas" charset="0"/>
              </a:rPr>
              <a:t>'), (47, '</a:t>
            </a:r>
            <a:r>
              <a:rPr lang="mr-IN" sz="2000" i="1" dirty="0" err="1"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mr-IN" sz="2000" i="1" dirty="0">
                <a:latin typeface="Consolas" charset="0"/>
                <a:ea typeface="Consolas" charset="0"/>
                <a:cs typeface="Consolas" charset="0"/>
              </a:rPr>
              <a:t>')]</a:t>
            </a:r>
            <a:endParaRPr lang="en-US" sz="2000" i="1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3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Bookman Old Style"/>
            <a:cs typeface="Bookman Old Styl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5038</TotalTime>
  <Words>1461</Words>
  <Application>Microsoft Macintosh PowerPoint</Application>
  <PresentationFormat>On-screen Show (4:3)</PresentationFormat>
  <Paragraphs>289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BSTree class</vt:lpstr>
      <vt:lpstr>Inserting (key,name) in BSTree</vt:lpstr>
      <vt:lpstr>Access Data in BSTree</vt:lpstr>
      <vt:lpstr>BSTree in Action</vt:lpstr>
      <vt:lpstr>Visualize BSTree</vt:lpstr>
      <vt:lpstr>Iterating Over Keys in BSTree</vt:lpstr>
      <vt:lpstr>A Better Iterator Implementation</vt:lpstr>
      <vt:lpstr>A Even Better Iterator Implementation</vt:lpstr>
      <vt:lpstr>In-order access</vt:lpstr>
      <vt:lpstr>In-order access (generator version)</vt:lpstr>
      <vt:lpstr>Making tree[key] work</vt:lpstr>
      <vt:lpstr>Making del tree[key] work</vt:lpstr>
      <vt:lpstr>Making del tree[key] work</vt:lpstr>
      <vt:lpstr>Making del tree[key] work</vt:lpstr>
      <vt:lpstr>Making del tree[key]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Srini Devadas</cp:lastModifiedBy>
  <cp:revision>249</cp:revision>
  <cp:lastPrinted>2017-04-03T15:13:10Z</cp:lastPrinted>
  <dcterms:created xsi:type="dcterms:W3CDTF">2010-02-03T13:36:01Z</dcterms:created>
  <dcterms:modified xsi:type="dcterms:W3CDTF">2019-03-10T01:46:46Z</dcterms:modified>
</cp:coreProperties>
</file>