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94" r:id="rId6"/>
    <p:sldId id="282" r:id="rId7"/>
    <p:sldId id="284" r:id="rId8"/>
    <p:sldId id="269" r:id="rId9"/>
    <p:sldId id="283" r:id="rId10"/>
    <p:sldId id="285" r:id="rId11"/>
    <p:sldId id="286" r:id="rId12"/>
    <p:sldId id="287" r:id="rId13"/>
    <p:sldId id="288" r:id="rId14"/>
    <p:sldId id="289" r:id="rId15"/>
    <p:sldId id="291" r:id="rId16"/>
    <p:sldId id="293" r:id="rId17"/>
    <p:sldId id="292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E3CB35B-2074-4466-BB6C-D082B3098B94}">
          <p14:sldIdLst>
            <p14:sldId id="256"/>
            <p14:sldId id="257"/>
            <p14:sldId id="258"/>
            <p14:sldId id="260"/>
            <p14:sldId id="294"/>
            <p14:sldId id="282"/>
            <p14:sldId id="284"/>
            <p14:sldId id="269"/>
            <p14:sldId id="283"/>
            <p14:sldId id="285"/>
            <p14:sldId id="286"/>
            <p14:sldId id="287"/>
            <p14:sldId id="288"/>
            <p14:sldId id="289"/>
            <p14:sldId id="291"/>
            <p14:sldId id="293"/>
            <p14:sldId id="292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" initials="E" lastIdx="0" clrIdx="0">
    <p:extLst>
      <p:ext uri="{19B8F6BF-5375-455C-9EA6-DF929625EA0E}">
        <p15:presenceInfo xmlns:p15="http://schemas.microsoft.com/office/powerpoint/2012/main" userId="11bac44e5f9def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1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7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19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7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4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73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8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42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5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0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515FD-A65B-4FE1-8A38-6B4408599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馬</a:t>
            </a:r>
            <a:r>
              <a:rPr lang="zh-CN" altLang="en-US" dirty="0">
                <a:solidFill>
                  <a:srgbClr val="C00000"/>
                </a:solidFill>
              </a:rPr>
              <a:t>踏</a:t>
            </a:r>
            <a:r>
              <a:rPr lang="zh-CN" altLang="en-US" dirty="0"/>
              <a:t>棋盤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8E9349-694E-45E9-BA96-EC17B1E98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金扬，刘子扬，刘哲晨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4026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515FD-A65B-4FE1-8A38-6B4408599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平衡树的相关调研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8E9349-694E-45E9-BA96-EC17B1E98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刘子扬，刘哲晨，金扬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426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B104B4D-119B-4B57-BB6A-D0F8DB62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实现内容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2CEA4BA-44A4-4D08-8FFF-467F5277F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实现了教材讲解的</a:t>
            </a:r>
            <a:r>
              <a:rPr lang="en-US" altLang="zh-CN" b="1" dirty="0"/>
              <a:t>AVL</a:t>
            </a:r>
            <a:r>
              <a:rPr lang="zh-CN" altLang="en-US" dirty="0"/>
              <a:t>自平衡二叉搜索树。</a:t>
            </a:r>
            <a:endParaRPr lang="en-US" altLang="zh-CN" dirty="0"/>
          </a:p>
          <a:p>
            <a:r>
              <a:rPr lang="zh-CN" altLang="en-US" dirty="0"/>
              <a:t>基于扩展内容，实现了一种高效的</a:t>
            </a:r>
            <a:r>
              <a:rPr lang="zh-CN" altLang="en-US" b="1" dirty="0"/>
              <a:t>动态手指搜索树</a:t>
            </a:r>
            <a:r>
              <a:rPr lang="en-US" altLang="zh-CN" dirty="0"/>
              <a:t>——</a:t>
            </a:r>
            <a:r>
              <a:rPr lang="zh-CN" altLang="en-US" b="1" dirty="0">
                <a:solidFill>
                  <a:schemeClr val="accent1"/>
                </a:solidFill>
              </a:rPr>
              <a:t>伸展树</a:t>
            </a:r>
            <a:r>
              <a:rPr lang="zh-CN" altLang="en-US" dirty="0"/>
              <a:t>， 可以在相对较短时间内实现分裂和合并。</a:t>
            </a:r>
            <a:endParaRPr lang="en-US" altLang="zh-CN" dirty="0"/>
          </a:p>
          <a:p>
            <a:r>
              <a:rPr lang="zh-CN" altLang="en-US" dirty="0"/>
              <a:t>实现了一种基于重构的</a:t>
            </a:r>
            <a:r>
              <a:rPr lang="zh-CN" altLang="en-US" b="1" dirty="0"/>
              <a:t>有界限的自平衡二叉搜索树</a:t>
            </a:r>
            <a:r>
              <a:rPr lang="en-US" altLang="zh-CN" dirty="0"/>
              <a:t>——</a:t>
            </a:r>
            <a:r>
              <a:rPr lang="zh-CN" altLang="en-US" b="1" dirty="0">
                <a:solidFill>
                  <a:schemeClr val="accent1"/>
                </a:solidFill>
              </a:rPr>
              <a:t>替罪羊树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STL</a:t>
            </a:r>
            <a:r>
              <a:rPr lang="zh-CN" altLang="en-US" dirty="0"/>
              <a:t>库的</a:t>
            </a:r>
            <a:r>
              <a:rPr lang="en-US" altLang="zh-CN" dirty="0"/>
              <a:t>map/vector</a:t>
            </a:r>
            <a:r>
              <a:rPr lang="zh-CN" altLang="en-US" dirty="0"/>
              <a:t>和</a:t>
            </a:r>
            <a:r>
              <a:rPr lang="en-US" altLang="zh-CN" dirty="0"/>
              <a:t>PBDS</a:t>
            </a:r>
            <a:r>
              <a:rPr lang="zh-CN" altLang="en-US" dirty="0"/>
              <a:t>库的</a:t>
            </a:r>
            <a:r>
              <a:rPr lang="en-US" altLang="zh-CN" dirty="0" err="1"/>
              <a:t>rb_tree_tag</a:t>
            </a:r>
            <a:r>
              <a:rPr lang="zh-CN" altLang="en-US" dirty="0"/>
              <a:t>实现了</a:t>
            </a:r>
            <a:r>
              <a:rPr lang="zh-CN" altLang="en-US" b="1" dirty="0"/>
              <a:t>性能对比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00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9BDC7-A3A2-4E69-BC87-126B3AC6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AVL</a:t>
            </a:r>
            <a:r>
              <a:rPr lang="zh-CN" altLang="en-US" dirty="0"/>
              <a:t>平衡树的效果展示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C6409-376B-4714-A3AB-ABE55CFB4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07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F76B3-5E5A-E7DC-957D-4B7A0164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AVL</a:t>
            </a:r>
            <a:r>
              <a:rPr lang="zh-CN" altLang="en-US" dirty="0"/>
              <a:t>树的合并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73636-9D4B-3BC6-7A29-F2C3FB731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>
            <a:normAutofit/>
          </a:bodyPr>
          <a:lstStyle/>
          <a:p>
            <a:r>
              <a:rPr lang="zh-CN" altLang="en-US" dirty="0"/>
              <a:t>启发式算法：将较小的树插入到较大的树。</a:t>
            </a:r>
            <a:endParaRPr lang="en-US" altLang="zh-CN" dirty="0"/>
          </a:p>
          <a:p>
            <a:r>
              <a:rPr lang="zh-CN" altLang="en-US" dirty="0"/>
              <a:t>启发式算法不能推广在</a:t>
            </a:r>
            <a:r>
              <a:rPr lang="zh-CN" altLang="en-US" b="1" dirty="0"/>
              <a:t>分裂操作</a:t>
            </a:r>
            <a:r>
              <a:rPr lang="zh-CN" altLang="en-US" dirty="0"/>
              <a:t>上且几乎每次插入都要多次</a:t>
            </a:r>
            <a:r>
              <a:rPr lang="en-US" altLang="zh-CN" dirty="0"/>
              <a:t>Rotate</a:t>
            </a:r>
            <a:r>
              <a:rPr lang="zh-CN" altLang="en-US" b="0" dirty="0"/>
              <a:t>。</a:t>
            </a:r>
            <a:endParaRPr lang="en-US" altLang="zh-CN" dirty="0"/>
          </a:p>
          <a:p>
            <a:r>
              <a:rPr lang="zh-CN" altLang="en-US" dirty="0"/>
              <a:t>问题发现：在启发式合并时，我们</a:t>
            </a:r>
            <a:r>
              <a:rPr lang="zh-CN" altLang="en-US" b="1" dirty="0"/>
              <a:t>放弃了插入节点内在是从小到大的信息。</a:t>
            </a:r>
            <a:endParaRPr lang="en-US" altLang="zh-CN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CCE85F-3949-2289-89B7-54FA8209D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339879"/>
            <a:ext cx="5181600" cy="332917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50821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41DAB-FA0B-9176-5298-2E7BEE6F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Splay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F1A8E-F8C2-2411-9A6F-00E5A6FD6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5301673" cy="406399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Splay</a:t>
            </a:r>
            <a:r>
              <a:rPr lang="zh-CN" altLang="en-US" sz="2400" dirty="0"/>
              <a:t>树（伸展树）的特点是不会保证二叉树一定平衡，但总均摊时间复杂度是</a:t>
            </a:r>
            <a:r>
              <a:rPr lang="en-US" altLang="zh-CN" sz="2400" b="1" dirty="0"/>
              <a:t>O(log n)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b="1" dirty="0"/>
              <a:t>出发点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chemeClr val="accent1"/>
                </a:solidFill>
              </a:rPr>
              <a:t>局部性原理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2400" b="1" dirty="0">
                <a:solidFill>
                  <a:srgbClr val="4D4D4D"/>
                </a:solidFill>
                <a:latin typeface="-apple-system"/>
              </a:rPr>
              <a:t>构造方法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：每次操作节点之后把节点调整到树根。</a:t>
            </a: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我们生活中的路由器，和著名的</a:t>
            </a:r>
            <a:r>
              <a:rPr lang="en-US" altLang="zh-CN" sz="2400" dirty="0" err="1">
                <a:solidFill>
                  <a:srgbClr val="4D4D4D"/>
                </a:solidFill>
                <a:latin typeface="-apple-system"/>
              </a:rPr>
              <a:t>WindowsNT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架构中都大量使用了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Splay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树。</a:t>
            </a: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02EAD-5D0D-EBDF-6BAE-3E48737D3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0438"/>
          <a:stretch/>
        </p:blipFill>
        <p:spPr>
          <a:xfrm>
            <a:off x="6898793" y="1837266"/>
            <a:ext cx="3355643" cy="2229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811A2C-E351-2987-5FB9-C0EDB3F76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793" y="4212483"/>
            <a:ext cx="3038497" cy="22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5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DCC0-9C82-EEEF-0DBD-1B5C8FE9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Splay</a:t>
            </a:r>
            <a:r>
              <a:rPr lang="zh-CN" altLang="en-US" dirty="0"/>
              <a:t>树的合并与分裂：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4B1C1-D682-7DC0-DFC0-9BC1BC4E4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918859" cy="4351337"/>
          </a:xfrm>
        </p:spPr>
        <p:txBody>
          <a:bodyPr/>
          <a:lstStyle/>
          <a:p>
            <a:r>
              <a:rPr lang="zh-CN" altLang="en-US" dirty="0"/>
              <a:t>对于两棵随机的</a:t>
            </a:r>
            <a:r>
              <a:rPr lang="en-US" altLang="zh-CN" dirty="0"/>
              <a:t>Splay</a:t>
            </a:r>
            <a:r>
              <a:rPr lang="zh-CN" altLang="en-US" dirty="0"/>
              <a:t>合并，使用启发式合并即可。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对于分裂，直接把对应键值的点转到根上然后把右子树断开就是较大的</a:t>
            </a:r>
            <a:r>
              <a:rPr lang="en-US" altLang="zh-CN" dirty="0"/>
              <a:t>.O(log n)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909455-5BA4-1498-103B-503E3B19F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6357" y="1691322"/>
            <a:ext cx="4577443" cy="44888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论文出处：</a:t>
            </a:r>
            <a:endParaRPr lang="en-US" altLang="zh-CN" sz="2000" dirty="0"/>
          </a:p>
          <a:p>
            <a:pPr marL="0" indent="0">
              <a:buNone/>
            </a:pPr>
            <a:r>
              <a:rPr lang="en-US" sz="1400" dirty="0"/>
              <a:t>DD Sleator, RE </a:t>
            </a:r>
            <a:r>
              <a:rPr lang="en-US" sz="1400" dirty="0" err="1"/>
              <a:t>Tarjan</a:t>
            </a:r>
            <a:r>
              <a:rPr lang="en-US" sz="1400" dirty="0"/>
              <a:t> - Journal of the ACM (JACM), 1985,Self-Adjusting Binary Search Trees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004FFC-1EB1-E6F0-3A52-1F63C127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445" y="2714561"/>
            <a:ext cx="4388428" cy="34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1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95E8-CFD6-E244-BB89-E8F7D54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替罪羊树（又称</a:t>
            </a:r>
            <a:r>
              <a:rPr lang="en-US" altLang="zh-CN" dirty="0"/>
              <a:t>BB[</a:t>
            </a:r>
            <a:r>
              <a:rPr lang="el-GR" altLang="zh-CN" dirty="0"/>
              <a:t>α]</a:t>
            </a:r>
            <a:r>
              <a:rPr lang="zh-CN" altLang="en-US" dirty="0"/>
              <a:t>树）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83F61-D958-B048-A87D-1D802BE89C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替罪羊树的平衡是指重量平衡（即子树大小平衡）。</a:t>
            </a:r>
            <a:endParaRPr lang="en-US" altLang="zh-CN" dirty="0"/>
          </a:p>
          <a:p>
            <a:r>
              <a:rPr lang="zh-CN" altLang="en-US" dirty="0"/>
              <a:t>每次操作后找到最高的满足不平衡的结点，对结点的子树进行暴力重构。</a:t>
            </a:r>
            <a:endParaRPr lang="en-US" altLang="zh-CN" dirty="0"/>
          </a:p>
          <a:p>
            <a:r>
              <a:rPr lang="zh-CN" altLang="en-US" dirty="0"/>
              <a:t>替罪羊树易于实现，性能较好，</a:t>
            </a:r>
            <a:r>
              <a:rPr lang="en-US" altLang="zh-CN" dirty="0"/>
              <a:t>Haskell</a:t>
            </a:r>
            <a:r>
              <a:rPr lang="zh-CN" altLang="en-US" dirty="0"/>
              <a:t>和</a:t>
            </a:r>
            <a:r>
              <a:rPr lang="en-US" altLang="zh-CN" dirty="0"/>
              <a:t>Scheme</a:t>
            </a:r>
            <a:r>
              <a:rPr lang="zh-CN" altLang="en-US" dirty="0"/>
              <a:t>语言用它来实现</a:t>
            </a:r>
            <a:r>
              <a:rPr lang="en-US" altLang="zh-CN" dirty="0"/>
              <a:t>Set</a:t>
            </a:r>
            <a:r>
              <a:rPr lang="zh-CN" altLang="en-US" dirty="0"/>
              <a:t>库函数。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8F586F-A1B6-75EA-7C51-6B65BB15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930" y="1828800"/>
            <a:ext cx="4897836" cy="13255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CDEFBA-2980-1A09-D664-39582EA8D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930" y="3429000"/>
            <a:ext cx="4362482" cy="231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4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108F-9E83-7C68-3267-7A6ACF69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性能对比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145828B-478E-C716-6F1D-EEF85B243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897450"/>
              </p:ext>
            </p:extLst>
          </p:nvPr>
        </p:nvGraphicFramePr>
        <p:xfrm>
          <a:off x="1852083" y="2082535"/>
          <a:ext cx="8487833" cy="2574128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1515103">
                  <a:extLst>
                    <a:ext uri="{9D8B030D-6E8A-4147-A177-3AD203B41FA5}">
                      <a16:colId xmlns:a16="http://schemas.microsoft.com/office/drawing/2014/main" val="77725902"/>
                    </a:ext>
                  </a:extLst>
                </a:gridCol>
                <a:gridCol w="2834708">
                  <a:extLst>
                    <a:ext uri="{9D8B030D-6E8A-4147-A177-3AD203B41FA5}">
                      <a16:colId xmlns:a16="http://schemas.microsoft.com/office/drawing/2014/main" val="3042509890"/>
                    </a:ext>
                  </a:extLst>
                </a:gridCol>
                <a:gridCol w="1661725">
                  <a:extLst>
                    <a:ext uri="{9D8B030D-6E8A-4147-A177-3AD203B41FA5}">
                      <a16:colId xmlns:a16="http://schemas.microsoft.com/office/drawing/2014/main" val="1983376398"/>
                    </a:ext>
                  </a:extLst>
                </a:gridCol>
                <a:gridCol w="2476297">
                  <a:extLst>
                    <a:ext uri="{9D8B030D-6E8A-4147-A177-3AD203B41FA5}">
                      <a16:colId xmlns:a16="http://schemas.microsoft.com/office/drawing/2014/main" val="843942047"/>
                    </a:ext>
                  </a:extLst>
                </a:gridCol>
              </a:tblGrid>
              <a:tr h="32176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理论插入</a:t>
                      </a:r>
                      <a:r>
                        <a:rPr lang="en-US" altLang="zh-C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删除最坏复杂度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理论查找最坏复杂度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实际性能（三个测试点求平均）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850530"/>
                  </a:ext>
                </a:extLst>
              </a:tr>
              <a:tr h="321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AVL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O(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logn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O(logn)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108ms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86750143"/>
                  </a:ext>
                </a:extLst>
              </a:tr>
              <a:tr h="321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rb_tag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pbds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O(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logn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O(logn)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115ms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14272919"/>
                  </a:ext>
                </a:extLst>
              </a:tr>
              <a:tr h="321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BB-alpha(0.7)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均摊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O(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logn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均摊</a:t>
                      </a: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O(logn)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120ms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9364335"/>
                  </a:ext>
                </a:extLst>
              </a:tr>
              <a:tr h="321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Splay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均摊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O(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logn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均摊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O(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logn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163ms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48571927"/>
                  </a:ext>
                </a:extLst>
              </a:tr>
              <a:tr h="321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map(STL)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O(logn)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O(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logn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207ms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53926280"/>
                  </a:ext>
                </a:extLst>
              </a:tr>
              <a:tr h="321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Vector(STL)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O(n)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O(logn)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261ms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884564"/>
                  </a:ext>
                </a:extLst>
              </a:tr>
              <a:tr h="32176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编译指令： 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g++ -static -std=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c++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03 -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fno-asm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-s -Wall -O2 -</a:t>
                      </a: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7616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EA0909-FA07-D321-52A5-D8DB344254C3}"/>
              </a:ext>
            </a:extLst>
          </p:cNvPr>
          <p:cNvSpPr txBox="1"/>
          <p:nvPr/>
        </p:nvSpPr>
        <p:spPr>
          <a:xfrm>
            <a:off x="1852083" y="4965700"/>
            <a:ext cx="848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AVL</a:t>
            </a:r>
            <a:r>
              <a:rPr lang="zh-CN" altLang="en-US" dirty="0"/>
              <a:t>树</a:t>
            </a:r>
            <a:r>
              <a:rPr lang="en-US" altLang="zh-CN" dirty="0"/>
              <a:t>/</a:t>
            </a:r>
            <a:r>
              <a:rPr lang="zh-CN" altLang="en-US" dirty="0"/>
              <a:t>红黑树性能最好，基于均摊复杂度的替罪羊树和伸展树性能次之，线性结构</a:t>
            </a:r>
            <a:r>
              <a:rPr lang="en-US" altLang="zh-CN" dirty="0"/>
              <a:t>vector</a:t>
            </a:r>
            <a:r>
              <a:rPr lang="zh-CN" altLang="en-US" dirty="0"/>
              <a:t>性能最差，这符合理论预期。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72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12961-47F4-4E61-BF1F-9756A458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eaVert">
            <a:normAutofit/>
          </a:bodyPr>
          <a:lstStyle/>
          <a:p>
            <a:r>
              <a:rPr lang="zh-CN" altLang="en-US" sz="9600" dirty="0">
                <a:solidFill>
                  <a:srgbClr val="C00000"/>
                </a:solidFill>
              </a:rPr>
              <a:t>謝謝   </a:t>
            </a:r>
            <a:r>
              <a:rPr lang="zh-CN" altLang="en-US" dirty="0"/>
              <a:t>觀看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9AD36-2FE0-4575-A8B6-A76B04E7C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43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408723-1D7A-4B65-BB3D-6C8B9969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EFB416-9B36-4ACB-88A4-71B3CEE11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设计一个国际象棋的马踏满棋盘的演示程序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055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9BDC7-A3A2-4E69-BC87-126B3AC6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C6409-376B-4714-A3AB-ABE55CFB4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使用了</a:t>
            </a:r>
            <a:r>
              <a:rPr lang="en-US" altLang="zh-CN" dirty="0" err="1"/>
              <a:t>EasyX</a:t>
            </a:r>
            <a:r>
              <a:rPr lang="zh-CN" altLang="en-US" dirty="0"/>
              <a:t>图形库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637B52-D609-488A-BC68-1EEFFC821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5" y="3600864"/>
            <a:ext cx="4191031" cy="14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1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864E751-2A67-47B8-AAB3-09136853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算法策略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9DF10B-0502-45B9-BC9A-0221989E2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基于栈的深度优先启发式搜索</a:t>
            </a:r>
          </a:p>
        </p:txBody>
      </p:sp>
    </p:spTree>
    <p:extLst>
      <p:ext uri="{BB962C8B-B14F-4D97-AF65-F5344CB8AC3E}">
        <p14:creationId xmlns:p14="http://schemas.microsoft.com/office/powerpoint/2010/main" val="423100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9CF36EF-53E3-49D0-B82A-7A0C8708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基本思想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456268C-A3DD-4F1D-8F72-F1924416A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数据结构</a:t>
            </a:r>
            <a:r>
              <a:rPr lang="zh-CN" altLang="en-US" dirty="0"/>
              <a:t>：深度优先搜索、栈结构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面临的问题</a:t>
            </a:r>
            <a:r>
              <a:rPr lang="zh-CN" altLang="en-US" dirty="0"/>
              <a:t>：复杂度随规模指数上升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解决方案</a:t>
            </a:r>
            <a:r>
              <a:rPr lang="zh-CN" altLang="en-US" dirty="0"/>
              <a:t>：当面临道路选择时，先遍历后一步选择数较少的点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为什么</a:t>
            </a:r>
            <a:r>
              <a:rPr lang="zh-CN" altLang="en-US" dirty="0"/>
              <a:t>要这么做？</a:t>
            </a:r>
            <a:endParaRPr lang="en-US" altLang="zh-CN" dirty="0"/>
          </a:p>
          <a:p>
            <a:pPr lvl="1"/>
            <a:r>
              <a:rPr lang="zh-CN" altLang="en-US" dirty="0"/>
              <a:t>后续选择数较少的点不容易被访问，因此最好先访问</a:t>
            </a:r>
          </a:p>
        </p:txBody>
      </p:sp>
    </p:spTree>
    <p:extLst>
      <p:ext uri="{BB962C8B-B14F-4D97-AF65-F5344CB8AC3E}">
        <p14:creationId xmlns:p14="http://schemas.microsoft.com/office/powerpoint/2010/main" val="244777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>
            <a:extLst>
              <a:ext uri="{FF2B5EF4-FFF2-40B4-BE49-F238E27FC236}">
                <a16:creationId xmlns:a16="http://schemas.microsoft.com/office/drawing/2014/main" id="{58B77D73-C9DD-9FD2-F857-528B6BE4D65E}"/>
              </a:ext>
            </a:extLst>
          </p:cNvPr>
          <p:cNvSpPr txBox="1">
            <a:spLocks/>
          </p:cNvSpPr>
          <p:nvPr/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宋体" panose="02010600030101010101" pitchFamily="2" charset="-122"/>
                <a:cs typeface="+mj-cs"/>
              </a:rPr>
              <a:t>回顾算法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97370A69-E4D6-D64A-0CDF-EF1AD682B10F}"/>
              </a:ext>
            </a:extLst>
          </p:cNvPr>
          <p:cNvSpPr txBox="1">
            <a:spLocks/>
          </p:cNvSpPr>
          <p:nvPr/>
        </p:nvSpPr>
        <p:spPr>
          <a:xfrm>
            <a:off x="845127" y="1828800"/>
            <a:ext cx="700891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Warnsdorff’s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Rule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：每次访问该格的度数最小，且未被访问的邻居。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 2" pitchFamily="18" charset="2"/>
              <a:buChar char="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邻居：如图，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1~8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互为邻居。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 2" pitchFamily="18" charset="2"/>
              <a:buChar char="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度数：一个格的未访问过的邻居数为其度数。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Warnsdorff’s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Rule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不是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每次都能成功产生路径。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Char char="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93AFF6-859A-F9BC-2234-FB57ACDF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687" y="1691322"/>
            <a:ext cx="3480584" cy="31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1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41986-5DF1-4A1A-8C92-7389FE41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1E463-BDCD-45E8-A9A2-790F4150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997" y="1668142"/>
            <a:ext cx="3948135" cy="477695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采用</a:t>
            </a:r>
            <a:r>
              <a:rPr lang="en-US" altLang="zh-CN" sz="2400" dirty="0" err="1"/>
              <a:t>Warnsdorff’s</a:t>
            </a:r>
            <a:r>
              <a:rPr lang="en-US" altLang="zh-CN" sz="2400" dirty="0"/>
              <a:t> Rule</a:t>
            </a:r>
            <a:r>
              <a:rPr lang="zh-CN" altLang="en-US" sz="2400" dirty="0"/>
              <a:t>的贪心算法</a:t>
            </a:r>
            <a:r>
              <a:rPr lang="zh-CN" altLang="en-US" sz="2400" b="1" dirty="0"/>
              <a:t>不是</a:t>
            </a:r>
            <a:r>
              <a:rPr lang="zh-CN" altLang="en-US" sz="2400" dirty="0"/>
              <a:t>每次都能产生正确的路径。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在右图中，从</a:t>
            </a:r>
            <a:r>
              <a:rPr lang="en-US" altLang="zh-CN" sz="2400" dirty="0"/>
              <a:t>X</a:t>
            </a:r>
            <a:r>
              <a:rPr lang="zh-CN" altLang="en-US" sz="2400" dirty="0"/>
              <a:t>出发，选择序列依次为：</a:t>
            </a:r>
            <a:r>
              <a:rPr lang="en-US" altLang="zh-CN" sz="2400" dirty="0"/>
              <a:t>X -&gt; 9 -&gt; 10</a:t>
            </a:r>
          </a:p>
          <a:p>
            <a:endParaRPr lang="en-US" altLang="zh-CN" sz="2400" dirty="0"/>
          </a:p>
          <a:p>
            <a:r>
              <a:rPr lang="zh-CN" altLang="en-US" sz="2400" dirty="0"/>
              <a:t>在选择</a:t>
            </a:r>
            <a:r>
              <a:rPr lang="en-US" altLang="zh-CN" sz="2400" dirty="0"/>
              <a:t>10</a:t>
            </a:r>
            <a:r>
              <a:rPr lang="zh-CN" altLang="en-US" sz="2400" dirty="0"/>
              <a:t>后便不能生成路径，即失败。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chemeClr val="accent1"/>
                </a:solidFill>
              </a:rPr>
              <a:t>只依赖于</a:t>
            </a:r>
            <a:r>
              <a:rPr lang="en-US" altLang="zh-CN" sz="2400" dirty="0" err="1">
                <a:solidFill>
                  <a:schemeClr val="accent1"/>
                </a:solidFill>
              </a:rPr>
              <a:t>Warnsdorff’s</a:t>
            </a:r>
            <a:r>
              <a:rPr lang="en-US" altLang="zh-CN" sz="2400" dirty="0">
                <a:solidFill>
                  <a:schemeClr val="accent1"/>
                </a:solidFill>
              </a:rPr>
              <a:t> Rule</a:t>
            </a:r>
            <a:r>
              <a:rPr lang="zh-CN" altLang="en-US" sz="2400" dirty="0">
                <a:solidFill>
                  <a:schemeClr val="accent1"/>
                </a:solidFill>
              </a:rPr>
              <a:t>，则算法成功率会有限制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0DD61C6-D746-7774-05AA-C5F429F9A865}"/>
              </a:ext>
            </a:extLst>
          </p:cNvPr>
          <p:cNvGrpSpPr/>
          <p:nvPr/>
        </p:nvGrpSpPr>
        <p:grpSpPr>
          <a:xfrm>
            <a:off x="5714901" y="1691321"/>
            <a:ext cx="5485014" cy="3219638"/>
            <a:chOff x="5861859" y="1691321"/>
            <a:chExt cx="5485014" cy="321963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6C384E1-FE27-2122-27A3-0F1A8A586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021" r="10607"/>
            <a:stretch/>
          </p:blipFill>
          <p:spPr>
            <a:xfrm>
              <a:off x="5875713" y="1691322"/>
              <a:ext cx="5471160" cy="3219637"/>
            </a:xfrm>
            <a:prstGeom prst="rect">
              <a:avLst/>
            </a:prstGeom>
          </p:spPr>
        </p:pic>
        <p:cxnSp>
          <p:nvCxnSpPr>
            <p:cNvPr id="7" name="连接符: 曲线 6">
              <a:extLst>
                <a:ext uri="{FF2B5EF4-FFF2-40B4-BE49-F238E27FC236}">
                  <a16:creationId xmlns:a16="http://schemas.microsoft.com/office/drawing/2014/main" id="{CF774582-AAC4-C5CF-7BF4-1C2C84626B75}"/>
                </a:ext>
              </a:extLst>
            </p:cNvPr>
            <p:cNvCxnSpPr/>
            <p:nvPr/>
          </p:nvCxnSpPr>
          <p:spPr>
            <a:xfrm rot="10800000" flipV="1">
              <a:off x="7420496" y="2362199"/>
              <a:ext cx="822960" cy="396240"/>
            </a:xfrm>
            <a:prstGeom prst="curvedConnector3">
              <a:avLst>
                <a:gd name="adj1" fmla="val 12222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54BFC5D-73D6-E45B-5FA0-E00DFECC4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021" r="10607"/>
            <a:stretch/>
          </p:blipFill>
          <p:spPr>
            <a:xfrm>
              <a:off x="5861859" y="1691321"/>
              <a:ext cx="5471160" cy="3219637"/>
            </a:xfrm>
            <a:prstGeom prst="rect">
              <a:avLst/>
            </a:prstGeom>
          </p:spPr>
        </p:pic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839BBEB2-D062-61FC-0B15-B82AEC3BE07B}"/>
                </a:ext>
              </a:extLst>
            </p:cNvPr>
            <p:cNvCxnSpPr/>
            <p:nvPr/>
          </p:nvCxnSpPr>
          <p:spPr>
            <a:xfrm rot="10800000" flipV="1">
              <a:off x="7179426" y="2362199"/>
              <a:ext cx="822960" cy="396240"/>
            </a:xfrm>
            <a:prstGeom prst="curvedConnector3">
              <a:avLst>
                <a:gd name="adj1" fmla="val 12222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连接符: 曲线 9">
              <a:extLst>
                <a:ext uri="{FF2B5EF4-FFF2-40B4-BE49-F238E27FC236}">
                  <a16:creationId xmlns:a16="http://schemas.microsoft.com/office/drawing/2014/main" id="{B61DE001-14D2-1773-89D3-0523158B25A6}"/>
                </a:ext>
              </a:extLst>
            </p:cNvPr>
            <p:cNvCxnSpPr/>
            <p:nvPr/>
          </p:nvCxnSpPr>
          <p:spPr>
            <a:xfrm rot="10800000" flipV="1">
              <a:off x="6229698" y="2758439"/>
              <a:ext cx="822960" cy="396240"/>
            </a:xfrm>
            <a:prstGeom prst="curvedConnector3">
              <a:avLst>
                <a:gd name="adj1" fmla="val 12222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700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41986-5DF1-4A1A-8C92-7389FE41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拓展延伸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1E463-BDCD-45E8-A9A2-790F41502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进一步地，</a:t>
            </a:r>
            <a:r>
              <a:rPr lang="zh-CN" altLang="en-US" sz="2800" dirty="0"/>
              <a:t>在基于</a:t>
            </a:r>
            <a:r>
              <a:rPr lang="en-US" altLang="zh-CN" sz="2800" dirty="0" err="1"/>
              <a:t>Warnsdorff’s</a:t>
            </a:r>
            <a:r>
              <a:rPr lang="en-US" altLang="zh-CN" sz="2800" dirty="0"/>
              <a:t> Rule</a:t>
            </a:r>
            <a:r>
              <a:rPr lang="zh-CN" altLang="en-US" sz="2800" dirty="0"/>
              <a:t>的算法基础上，我们对</a:t>
            </a:r>
            <a:r>
              <a:rPr lang="en-US" altLang="zh-CN" sz="2800" b="1" dirty="0"/>
              <a:t>m x m</a:t>
            </a:r>
            <a:r>
              <a:rPr lang="zh-CN" altLang="en-US" sz="2800" dirty="0"/>
              <a:t>大小的棋盘优化算法的讨论和调研。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dirty="0"/>
              <a:t>当</a:t>
            </a:r>
            <a:r>
              <a:rPr lang="en-US" altLang="zh-CN" dirty="0"/>
              <a:t>m</a:t>
            </a:r>
            <a:r>
              <a:rPr lang="zh-CN" altLang="en-US" dirty="0"/>
              <a:t>的规模达到</a:t>
            </a:r>
            <a:r>
              <a:rPr lang="zh-CN" altLang="en-US" b="1" dirty="0">
                <a:solidFill>
                  <a:schemeClr val="accent1"/>
                </a:solidFill>
              </a:rPr>
              <a:t>三位数或者四位数</a:t>
            </a:r>
            <a:r>
              <a:rPr lang="zh-CN" altLang="en-US" dirty="0"/>
              <a:t>时，传统的</a:t>
            </a:r>
            <a:r>
              <a:rPr lang="en-US" altLang="zh-CN" sz="2800" dirty="0" err="1"/>
              <a:t>Warnsdorff’s</a:t>
            </a:r>
            <a:r>
              <a:rPr lang="en-US" altLang="zh-CN" sz="2800" dirty="0"/>
              <a:t> Rule</a:t>
            </a:r>
            <a:r>
              <a:rPr lang="zh-CN" altLang="en-US" sz="2800" dirty="0"/>
              <a:t>算法的成功率会迅速衰减。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dirty="0"/>
              <a:t>一种特别有效的方法叫做</a:t>
            </a:r>
            <a:r>
              <a:rPr lang="en-US" altLang="zh-CN" b="1" dirty="0"/>
              <a:t>Squirrel’s</a:t>
            </a:r>
            <a:r>
              <a:rPr lang="zh-CN" altLang="en-US" b="1" dirty="0"/>
              <a:t> </a:t>
            </a:r>
            <a:r>
              <a:rPr lang="en-US" altLang="zh-CN" b="1" dirty="0"/>
              <a:t>algorithm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299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41986-5DF1-4A1A-8C92-7389FE41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1E463-BDCD-45E8-A9A2-790F4150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622" y="1600696"/>
            <a:ext cx="5543251" cy="4670064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Squirrel’s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algorithm</a:t>
            </a:r>
            <a:r>
              <a:rPr lang="zh-CN" altLang="en-US" sz="2400" dirty="0"/>
              <a:t>：在启发式过程中，依据不同的</a:t>
            </a:r>
            <a:r>
              <a:rPr lang="zh-CN" altLang="en-US" sz="2400" b="1" dirty="0">
                <a:solidFill>
                  <a:schemeClr val="accent1"/>
                </a:solidFill>
              </a:rPr>
              <a:t>移动优先级</a:t>
            </a:r>
            <a:r>
              <a:rPr lang="zh-CN" altLang="en-US" sz="2400" dirty="0"/>
              <a:t>选择移动位置，直到马移动到一些特定位置。</a:t>
            </a:r>
            <a:endParaRPr lang="en-US" altLang="zh-CN" sz="2400" dirty="0"/>
          </a:p>
          <a:p>
            <a:r>
              <a:rPr lang="zh-CN" altLang="en-US" sz="2400" dirty="0"/>
              <a:t>经过实验，该方法在棋盘较大</a:t>
            </a:r>
            <a:r>
              <a:rPr lang="en-US" altLang="zh-CN" sz="2400" dirty="0"/>
              <a:t>(5000)</a:t>
            </a:r>
            <a:r>
              <a:rPr lang="zh-CN" altLang="en-US" sz="2400" dirty="0"/>
              <a:t>的时候能有效的增加基于</a:t>
            </a:r>
            <a:r>
              <a:rPr lang="en-US" altLang="zh-CN" sz="2400" dirty="0" err="1"/>
              <a:t>Warnsdorff’s</a:t>
            </a:r>
            <a:r>
              <a:rPr lang="en-US" altLang="zh-CN" sz="2400" dirty="0"/>
              <a:t> Rule</a:t>
            </a:r>
            <a:r>
              <a:rPr lang="zh-CN" altLang="en-US" sz="2400" dirty="0"/>
              <a:t>启发式算法的成功率。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0694C55-BC13-E4E2-FF65-BAB2D051B4D5}"/>
              </a:ext>
            </a:extLst>
          </p:cNvPr>
          <p:cNvGrpSpPr/>
          <p:nvPr/>
        </p:nvGrpSpPr>
        <p:grpSpPr>
          <a:xfrm>
            <a:off x="443800" y="1691322"/>
            <a:ext cx="5061367" cy="4103811"/>
            <a:chOff x="443800" y="1691322"/>
            <a:chExt cx="5061367" cy="410381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233F8E9-2ECB-8859-35EE-98265C715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800" y="1691322"/>
              <a:ext cx="5061367" cy="4103811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028B1C5-AE5A-420E-7307-6774A2EA1F10}"/>
                </a:ext>
              </a:extLst>
            </p:cNvPr>
            <p:cNvSpPr/>
            <p:nvPr/>
          </p:nvSpPr>
          <p:spPr>
            <a:xfrm>
              <a:off x="3724656" y="2785872"/>
              <a:ext cx="1652016" cy="4511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55228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868</TotalTime>
  <Words>853</Words>
  <Application>Microsoft Office PowerPoint</Application>
  <PresentationFormat>宽屏</PresentationFormat>
  <Paragraphs>97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-apple-system</vt:lpstr>
      <vt:lpstr>Calibri</vt:lpstr>
      <vt:lpstr>Calibri Light</vt:lpstr>
      <vt:lpstr>Wingdings 2</vt:lpstr>
      <vt:lpstr>HDOfficeLightV0</vt:lpstr>
      <vt:lpstr>馬踏棋盤</vt:lpstr>
      <vt:lpstr>问题描述</vt:lpstr>
      <vt:lpstr>效果展示</vt:lpstr>
      <vt:lpstr>算法策略</vt:lpstr>
      <vt:lpstr>基本思想</vt:lpstr>
      <vt:lpstr>PowerPoint 演示文稿</vt:lpstr>
      <vt:lpstr>举例说明</vt:lpstr>
      <vt:lpstr>拓展延伸</vt:lpstr>
      <vt:lpstr>优化算法</vt:lpstr>
      <vt:lpstr>平衡树的相关调研</vt:lpstr>
      <vt:lpstr>实现内容</vt:lpstr>
      <vt:lpstr>AVL平衡树的效果展示</vt:lpstr>
      <vt:lpstr>AVL树的合并</vt:lpstr>
      <vt:lpstr>Splay树</vt:lpstr>
      <vt:lpstr>Splay树的合并与分裂：</vt:lpstr>
      <vt:lpstr>替罪羊树（又称BB[α]树）</vt:lpstr>
      <vt:lpstr>性能对比</vt:lpstr>
      <vt:lpstr>謝謝   觀看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</dc:creator>
  <cp:lastModifiedBy>ziyang liu</cp:lastModifiedBy>
  <cp:revision>285</cp:revision>
  <dcterms:created xsi:type="dcterms:W3CDTF">2022-06-17T13:44:05Z</dcterms:created>
  <dcterms:modified xsi:type="dcterms:W3CDTF">2022-06-30T02:27:40Z</dcterms:modified>
</cp:coreProperties>
</file>