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svg" ContentType="image/svg+xml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5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0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svg"/><Relationship Id="rId3" Type="http://schemas.openxmlformats.org/officeDocument/2006/relationships/image" Target="../media/image5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8.svg"/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1165851" y="-2458811"/>
            <a:ext cx="3863490" cy="386349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>
                <a:alpha val="26667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5" name="Freeform 5"/>
          <p:cNvSpPr/>
          <p:nvPr/>
        </p:nvSpPr>
        <p:spPr>
          <a:xfrm>
            <a:off x="587229" y="418135"/>
            <a:ext cx="2110409" cy="1158087"/>
          </a:xfrm>
          <a:custGeom>
            <a:avLst/>
            <a:gdLst/>
            <a:ahLst/>
            <a:cxnLst/>
            <a:rect l="l" t="t" r="r" b="b"/>
            <a:pathLst>
              <a:path w="3165613" h="1737130">
                <a:moveTo>
                  <a:pt x="0" y="0"/>
                </a:moveTo>
                <a:lnTo>
                  <a:pt x="3165613" y="0"/>
                </a:lnTo>
                <a:lnTo>
                  <a:pt x="3165613" y="1737131"/>
                </a:lnTo>
                <a:lnTo>
                  <a:pt x="0" y="1737131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0">
            <a:off x="9842474" y="5204025"/>
            <a:ext cx="3863490" cy="386349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>
                <a:alpha val="26667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9" name="Freeform 9"/>
          <p:cNvSpPr/>
          <p:nvPr/>
        </p:nvSpPr>
        <p:spPr>
          <a:xfrm>
            <a:off x="9539307" y="5308417"/>
            <a:ext cx="1966893" cy="1079333"/>
          </a:xfrm>
          <a:custGeom>
            <a:avLst/>
            <a:gdLst/>
            <a:ahLst/>
            <a:cxnLst/>
            <a:rect l="l" t="t" r="r" b="b"/>
            <a:pathLst>
              <a:path w="2950339" h="1618999">
                <a:moveTo>
                  <a:pt x="0" y="0"/>
                </a:moveTo>
                <a:lnTo>
                  <a:pt x="2950339" y="0"/>
                </a:lnTo>
                <a:lnTo>
                  <a:pt x="2950339" y="1618999"/>
                </a:lnTo>
                <a:lnTo>
                  <a:pt x="0" y="16189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 rot="0">
            <a:off x="11027413" y="913472"/>
            <a:ext cx="2794512" cy="2794512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1B1CE">
                <a:alpha val="46667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13" name="Freeform 13"/>
          <p:cNvSpPr/>
          <p:nvPr/>
        </p:nvSpPr>
        <p:spPr>
          <a:xfrm>
            <a:off x="9263151" y="-1939283"/>
            <a:ext cx="4558773" cy="4659545"/>
          </a:xfrm>
          <a:custGeom>
            <a:avLst/>
            <a:gdLst/>
            <a:ahLst/>
            <a:cxnLst/>
            <a:rect l="l" t="t" r="r" b="b"/>
            <a:pathLst>
              <a:path w="6838160" h="6989317">
                <a:moveTo>
                  <a:pt x="0" y="0"/>
                </a:moveTo>
                <a:lnTo>
                  <a:pt x="6838160" y="0"/>
                </a:lnTo>
                <a:lnTo>
                  <a:pt x="6838160" y="6989317"/>
                </a:lnTo>
                <a:lnTo>
                  <a:pt x="0" y="69893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 rot="0">
            <a:off x="-1166361" y="3126582"/>
            <a:ext cx="2332721" cy="2332721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ABAC">
                <a:alpha val="46667"/>
              </a:srgbClr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17" name="Freeform 17"/>
          <p:cNvSpPr/>
          <p:nvPr/>
        </p:nvSpPr>
        <p:spPr>
          <a:xfrm>
            <a:off x="-1264039" y="3903723"/>
            <a:ext cx="4253226" cy="4347243"/>
          </a:xfrm>
          <a:custGeom>
            <a:avLst/>
            <a:gdLst/>
            <a:ahLst/>
            <a:cxnLst/>
            <a:rect l="l" t="t" r="r" b="b"/>
            <a:pathLst>
              <a:path w="6379839" h="6520865">
                <a:moveTo>
                  <a:pt x="0" y="0"/>
                </a:moveTo>
                <a:lnTo>
                  <a:pt x="6379839" y="0"/>
                </a:lnTo>
                <a:lnTo>
                  <a:pt x="6379839" y="6520865"/>
                </a:lnTo>
                <a:lnTo>
                  <a:pt x="0" y="652086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 rot="0">
            <a:off x="2989187" y="6077345"/>
            <a:ext cx="2154951" cy="2154951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1B1CE">
                <a:alpha val="46667"/>
              </a:srgbClr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21" name="Group 21"/>
          <p:cNvGrpSpPr/>
          <p:nvPr/>
        </p:nvGrpSpPr>
        <p:grpSpPr>
          <a:xfrm rot="0">
            <a:off x="7584279" y="-1573958"/>
            <a:ext cx="2422929" cy="2422929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ABAC">
                <a:alpha val="46667"/>
              </a:srgbClr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24" name="Group 24"/>
          <p:cNvGrpSpPr/>
          <p:nvPr/>
        </p:nvGrpSpPr>
        <p:grpSpPr>
          <a:xfrm rot="0">
            <a:off x="4377839" y="6019633"/>
            <a:ext cx="569197" cy="569197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1B1CE">
                <a:alpha val="25882"/>
              </a:srgbClr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27" name="Group 27"/>
          <p:cNvGrpSpPr/>
          <p:nvPr/>
        </p:nvGrpSpPr>
        <p:grpSpPr>
          <a:xfrm rot="0">
            <a:off x="7693065" y="290796"/>
            <a:ext cx="558175" cy="558175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ABAC">
                <a:alpha val="25882"/>
              </a:srgbClr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30" name="Group 30"/>
          <p:cNvGrpSpPr/>
          <p:nvPr/>
        </p:nvGrpSpPr>
        <p:grpSpPr>
          <a:xfrm rot="0">
            <a:off x="4934337" y="4834068"/>
            <a:ext cx="2323327" cy="456212"/>
            <a:chOff x="0" y="0"/>
            <a:chExt cx="948568" cy="186262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948568" cy="186262"/>
            </a:xfrm>
            <a:custGeom>
              <a:avLst/>
              <a:gdLst/>
              <a:ahLst/>
              <a:cxnLst/>
              <a:rect l="l" t="t" r="r" b="b"/>
              <a:pathLst>
                <a:path w="948568" h="186262">
                  <a:moveTo>
                    <a:pt x="93131" y="0"/>
                  </a:moveTo>
                  <a:lnTo>
                    <a:pt x="855437" y="0"/>
                  </a:lnTo>
                  <a:cubicBezTo>
                    <a:pt x="906872" y="0"/>
                    <a:pt x="948568" y="41696"/>
                    <a:pt x="948568" y="93131"/>
                  </a:cubicBezTo>
                  <a:lnTo>
                    <a:pt x="948568" y="93131"/>
                  </a:lnTo>
                  <a:cubicBezTo>
                    <a:pt x="948568" y="117831"/>
                    <a:pt x="938756" y="141519"/>
                    <a:pt x="921290" y="158985"/>
                  </a:cubicBezTo>
                  <a:cubicBezTo>
                    <a:pt x="903825" y="176450"/>
                    <a:pt x="880137" y="186262"/>
                    <a:pt x="855437" y="186262"/>
                  </a:cubicBezTo>
                  <a:lnTo>
                    <a:pt x="93131" y="186262"/>
                  </a:lnTo>
                  <a:cubicBezTo>
                    <a:pt x="41696" y="186262"/>
                    <a:pt x="0" y="144566"/>
                    <a:pt x="0" y="93131"/>
                  </a:cubicBezTo>
                  <a:lnTo>
                    <a:pt x="0" y="93131"/>
                  </a:lnTo>
                  <a:cubicBezTo>
                    <a:pt x="0" y="41696"/>
                    <a:pt x="41696" y="0"/>
                    <a:pt x="93131" y="0"/>
                  </a:cubicBezTo>
                  <a:close/>
                </a:path>
              </a:pathLst>
            </a:custGeom>
            <a:solidFill>
              <a:srgbClr val="A1B1CE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0" y="-47625"/>
              <a:ext cx="948568" cy="233887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3210"/>
                </a:lnSpc>
              </a:pPr>
              <a:endParaRPr sz="1200"/>
            </a:p>
          </p:txBody>
        </p:sp>
      </p:grpSp>
      <p:sp>
        <p:nvSpPr>
          <p:cNvPr id="33" name="Freeform 33"/>
          <p:cNvSpPr/>
          <p:nvPr/>
        </p:nvSpPr>
        <p:spPr>
          <a:xfrm>
            <a:off x="5224057" y="4932621"/>
            <a:ext cx="255157" cy="271805"/>
          </a:xfrm>
          <a:custGeom>
            <a:avLst/>
            <a:gdLst/>
            <a:ahLst/>
            <a:cxnLst/>
            <a:rect l="l" t="t" r="r" b="b"/>
            <a:pathLst>
              <a:path w="382735" h="407707">
                <a:moveTo>
                  <a:pt x="0" y="0"/>
                </a:moveTo>
                <a:lnTo>
                  <a:pt x="382735" y="0"/>
                </a:lnTo>
                <a:lnTo>
                  <a:pt x="382735" y="407707"/>
                </a:lnTo>
                <a:lnTo>
                  <a:pt x="0" y="40770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34" name="TextBox 34"/>
          <p:cNvSpPr txBox="1"/>
          <p:nvPr/>
        </p:nvSpPr>
        <p:spPr>
          <a:xfrm>
            <a:off x="5549451" y="4894521"/>
            <a:ext cx="1606560" cy="430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1600">
                <a:solidFill>
                  <a:srgbClr val="000000"/>
                </a:solidFill>
                <a:latin typeface="思源黑体 1" panose="020B0500000000000000" charset="-122"/>
                <a:ea typeface="思源黑体 1" panose="020B0500000000000000" charset="-122"/>
                <a:cs typeface="思源黑体 1" panose="020B0500000000000000" charset="-122"/>
                <a:sym typeface="思源黑体 1" panose="020B0500000000000000" charset="-122"/>
              </a:rPr>
              <a:t>汇报人：刘子渝</a:t>
            </a:r>
            <a:endParaRPr lang="en-US" sz="1600">
              <a:solidFill>
                <a:srgbClr val="000000"/>
              </a:solidFill>
              <a:latin typeface="思源黑体 1" panose="020B0500000000000000" charset="-122"/>
              <a:ea typeface="思源黑体 1" panose="020B0500000000000000" charset="-122"/>
              <a:cs typeface="思源黑体 1" panose="020B0500000000000000" charset="-122"/>
              <a:sym typeface="思源黑体 1" panose="020B0500000000000000" charset="-122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3193035" y="3706784"/>
            <a:ext cx="5805931" cy="644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0"/>
              </a:lnSpc>
            </a:pPr>
            <a:r>
              <a:rPr lang="en-US" sz="2150" spc="1163">
                <a:solidFill>
                  <a:srgbClr val="1E1E1E"/>
                </a:solidFill>
                <a:latin typeface="思源黑体 1" panose="020B0500000000000000" charset="-122"/>
                <a:ea typeface="思源黑体 1" panose="020B0500000000000000" charset="-122"/>
                <a:cs typeface="思源黑体 1" panose="020B0500000000000000" charset="-122"/>
                <a:sym typeface="思源黑体 1" panose="020B0500000000000000" charset="-122"/>
              </a:rPr>
              <a:t>组员：刘子渝/陈嘉乐</a:t>
            </a:r>
            <a:endParaRPr lang="en-US" sz="2150" spc="1163">
              <a:solidFill>
                <a:srgbClr val="1E1E1E"/>
              </a:solidFill>
              <a:latin typeface="思源黑体 1" panose="020B0500000000000000" charset="-122"/>
              <a:ea typeface="思源黑体 1" panose="020B0500000000000000" charset="-122"/>
              <a:cs typeface="思源黑体 1" panose="020B0500000000000000" charset="-122"/>
              <a:sym typeface="思源黑体 1" panose="020B0500000000000000" charset="-122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765893" y="1497870"/>
            <a:ext cx="10301764" cy="1781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890"/>
              </a:lnSpc>
            </a:pPr>
            <a:r>
              <a:rPr lang="en-US" sz="7345" b="1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deepseek会议记录助手</a:t>
            </a:r>
            <a:endParaRPr lang="en-US" sz="7345" b="1">
              <a:solidFill>
                <a:srgbClr val="1E1E1E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781252" y="1346857"/>
            <a:ext cx="1728939" cy="676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2935" b="1">
                <a:solidFill>
                  <a:srgbClr val="262626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软件介绍</a:t>
            </a:r>
            <a:endParaRPr lang="en-US" sz="2935" b="1">
              <a:solidFill>
                <a:srgbClr val="262626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752397" y="1216601"/>
            <a:ext cx="1150841" cy="1015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4400" b="1">
                <a:solidFill>
                  <a:srgbClr val="A1B1CE"/>
                </a:solidFill>
                <a:latin typeface="Akzidenz-Grotesk Bold" panose="02000803050000020004"/>
                <a:ea typeface="Akzidenz-Grotesk Bold" panose="02000803050000020004"/>
                <a:cs typeface="Akzidenz-Grotesk Bold" panose="02000803050000020004"/>
                <a:sym typeface="Akzidenz-Grotesk Bold" panose="02000803050000020004"/>
              </a:rPr>
              <a:t>01.</a:t>
            </a:r>
            <a:endParaRPr lang="en-US" sz="4400" b="1">
              <a:solidFill>
                <a:srgbClr val="A1B1CE"/>
              </a:solidFill>
              <a:latin typeface="Akzidenz-Grotesk Bold" panose="02000803050000020004"/>
              <a:ea typeface="Akzidenz-Grotesk Bold" panose="02000803050000020004"/>
              <a:cs typeface="Akzidenz-Grotesk Bold" panose="02000803050000020004"/>
              <a:sym typeface="Akzidenz-Grotesk Bold" panose="02000803050000020004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781252" y="2495823"/>
            <a:ext cx="1728939" cy="676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2935" b="1">
                <a:solidFill>
                  <a:srgbClr val="262626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问题解决</a:t>
            </a:r>
            <a:endParaRPr lang="en-US" sz="2935" b="1">
              <a:solidFill>
                <a:srgbClr val="262626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752397" y="2365567"/>
            <a:ext cx="1150841" cy="1015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4400" b="1">
                <a:solidFill>
                  <a:srgbClr val="E7ABAC"/>
                </a:solidFill>
                <a:latin typeface="Akzidenz-Grotesk Bold" panose="02000803050000020004"/>
                <a:ea typeface="Akzidenz-Grotesk Bold" panose="02000803050000020004"/>
                <a:cs typeface="Akzidenz-Grotesk Bold" panose="02000803050000020004"/>
                <a:sym typeface="Akzidenz-Grotesk Bold" panose="02000803050000020004"/>
              </a:rPr>
              <a:t>02.</a:t>
            </a:r>
            <a:endParaRPr lang="en-US" sz="4400" b="1">
              <a:solidFill>
                <a:srgbClr val="E7ABAC"/>
              </a:solidFill>
              <a:latin typeface="Akzidenz-Grotesk Bold" panose="02000803050000020004"/>
              <a:ea typeface="Akzidenz-Grotesk Bold" panose="02000803050000020004"/>
              <a:cs typeface="Akzidenz-Grotesk Bold" panose="02000803050000020004"/>
              <a:sym typeface="Akzidenz-Grotesk Bold" panose="02000803050000020004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781252" y="3644789"/>
            <a:ext cx="1728939" cy="676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2935" b="1">
                <a:solidFill>
                  <a:srgbClr val="262626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技术路线</a:t>
            </a:r>
            <a:endParaRPr lang="en-US" sz="2935" b="1">
              <a:solidFill>
                <a:srgbClr val="262626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752397" y="3514533"/>
            <a:ext cx="1150841" cy="1015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4400" b="1">
                <a:solidFill>
                  <a:srgbClr val="A1B1CE"/>
                </a:solidFill>
                <a:latin typeface="Akzidenz-Grotesk Bold" panose="02000803050000020004"/>
                <a:ea typeface="Akzidenz-Grotesk Bold" panose="02000803050000020004"/>
                <a:cs typeface="Akzidenz-Grotesk Bold" panose="02000803050000020004"/>
                <a:sym typeface="Akzidenz-Grotesk Bold" panose="02000803050000020004"/>
              </a:rPr>
              <a:t>03.</a:t>
            </a:r>
            <a:endParaRPr lang="en-US" sz="4400" b="1">
              <a:solidFill>
                <a:srgbClr val="A1B1CE"/>
              </a:solidFill>
              <a:latin typeface="Akzidenz-Grotesk Bold" panose="02000803050000020004"/>
              <a:ea typeface="Akzidenz-Grotesk Bold" panose="02000803050000020004"/>
              <a:cs typeface="Akzidenz-Grotesk Bold" panose="02000803050000020004"/>
              <a:sym typeface="Akzidenz-Grotesk Bold" panose="02000803050000020004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781252" y="4793755"/>
            <a:ext cx="1728939" cy="676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80"/>
              </a:lnSpc>
            </a:pPr>
            <a:r>
              <a:rPr lang="en-US" sz="2935" b="1">
                <a:solidFill>
                  <a:srgbClr val="262626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现场展示</a:t>
            </a:r>
            <a:endParaRPr lang="en-US" sz="2935" b="1">
              <a:solidFill>
                <a:srgbClr val="262626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752397" y="4663499"/>
            <a:ext cx="1150841" cy="1015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sz="4400" b="1">
                <a:solidFill>
                  <a:srgbClr val="E7ABAC"/>
                </a:solidFill>
                <a:latin typeface="Akzidenz-Grotesk Bold" panose="02000803050000020004"/>
                <a:ea typeface="Akzidenz-Grotesk Bold" panose="02000803050000020004"/>
                <a:cs typeface="Akzidenz-Grotesk Bold" panose="02000803050000020004"/>
                <a:sym typeface="Akzidenz-Grotesk Bold" panose="02000803050000020004"/>
              </a:rPr>
              <a:t>04.</a:t>
            </a:r>
            <a:endParaRPr lang="en-US" sz="4400" b="1">
              <a:solidFill>
                <a:srgbClr val="E7ABAC"/>
              </a:solidFill>
              <a:latin typeface="Akzidenz-Grotesk Bold" panose="02000803050000020004"/>
              <a:ea typeface="Akzidenz-Grotesk Bold" panose="02000803050000020004"/>
              <a:cs typeface="Akzidenz-Grotesk Bold" panose="02000803050000020004"/>
              <a:sym typeface="Akzidenz-Grotesk Bold" panose="02000803050000020004"/>
            </a:endParaRPr>
          </a:p>
        </p:txBody>
      </p:sp>
      <p:grpSp>
        <p:nvGrpSpPr>
          <p:cNvPr id="10" name="Group 10"/>
          <p:cNvGrpSpPr/>
          <p:nvPr/>
        </p:nvGrpSpPr>
        <p:grpSpPr>
          <a:xfrm rot="0">
            <a:off x="-2833930" y="-3761826"/>
            <a:ext cx="8154527" cy="8154527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>
                <a:alpha val="26667"/>
              </a:srgbClr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584638" y="1154567"/>
            <a:ext cx="2586609" cy="1941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140"/>
              </a:lnSpc>
            </a:pPr>
            <a:r>
              <a:rPr lang="en-US" sz="8415" b="1">
                <a:solidFill>
                  <a:srgbClr val="1E1E1E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目录</a:t>
            </a:r>
            <a:endParaRPr lang="en-US" sz="8415" b="1">
              <a:solidFill>
                <a:srgbClr val="1E1E1E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725558" y="2295204"/>
            <a:ext cx="2304769" cy="774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40"/>
              </a:lnSpc>
            </a:pPr>
            <a:r>
              <a:rPr lang="en-US" sz="2665">
                <a:solidFill>
                  <a:srgbClr val="1E1E1E"/>
                </a:solidFill>
                <a:latin typeface="Akzidenz-Grotesk" panose="02000503030000020003"/>
                <a:ea typeface="Akzidenz-Grotesk" panose="02000503030000020003"/>
                <a:cs typeface="Akzidenz-Grotesk" panose="02000503030000020003"/>
                <a:sym typeface="Akzidenz-Grotesk" panose="02000503030000020003"/>
              </a:rPr>
              <a:t>Contents</a:t>
            </a:r>
            <a:endParaRPr lang="en-US" sz="2665">
              <a:solidFill>
                <a:srgbClr val="1E1E1E"/>
              </a:solidFill>
              <a:latin typeface="Akzidenz-Grotesk" panose="02000503030000020003"/>
              <a:ea typeface="Akzidenz-Grotesk" panose="02000503030000020003"/>
              <a:cs typeface="Akzidenz-Grotesk" panose="02000503030000020003"/>
              <a:sym typeface="Akzidenz-Grotesk" panose="02000503030000020003"/>
            </a:endParaRPr>
          </a:p>
        </p:txBody>
      </p:sp>
      <p:sp>
        <p:nvSpPr>
          <p:cNvPr id="15" name="Freeform 15"/>
          <p:cNvSpPr/>
          <p:nvPr/>
        </p:nvSpPr>
        <p:spPr>
          <a:xfrm>
            <a:off x="10027738" y="5581799"/>
            <a:ext cx="1966893" cy="1079333"/>
          </a:xfrm>
          <a:custGeom>
            <a:avLst/>
            <a:gdLst/>
            <a:ahLst/>
            <a:cxnLst/>
            <a:rect l="l" t="t" r="r" b="b"/>
            <a:pathLst>
              <a:path w="2950339" h="1618999">
                <a:moveTo>
                  <a:pt x="0" y="0"/>
                </a:moveTo>
                <a:lnTo>
                  <a:pt x="2950339" y="0"/>
                </a:lnTo>
                <a:lnTo>
                  <a:pt x="2950339" y="1618999"/>
                </a:lnTo>
                <a:lnTo>
                  <a:pt x="0" y="161899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 rot="0">
            <a:off x="-1896778" y="3127567"/>
            <a:ext cx="2861108" cy="2861108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ABAC">
                <a:alpha val="46667"/>
              </a:srgbClr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19" name="Freeform 19"/>
          <p:cNvSpPr/>
          <p:nvPr/>
        </p:nvSpPr>
        <p:spPr>
          <a:xfrm>
            <a:off x="-757462" y="3429000"/>
            <a:ext cx="5243621" cy="5359531"/>
          </a:xfrm>
          <a:custGeom>
            <a:avLst/>
            <a:gdLst/>
            <a:ahLst/>
            <a:cxnLst/>
            <a:rect l="l" t="t" r="r" b="b"/>
            <a:pathLst>
              <a:path w="7865432" h="8039297">
                <a:moveTo>
                  <a:pt x="0" y="0"/>
                </a:moveTo>
                <a:lnTo>
                  <a:pt x="7865431" y="0"/>
                </a:lnTo>
                <a:lnTo>
                  <a:pt x="7865431" y="8039297"/>
                </a:lnTo>
                <a:lnTo>
                  <a:pt x="0" y="80392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 rot="0">
            <a:off x="4382668" y="6108765"/>
            <a:ext cx="1945150" cy="1945150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1B1CE">
                <a:alpha val="46667"/>
              </a:srgbClr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23" name="Group 23"/>
          <p:cNvGrpSpPr/>
          <p:nvPr/>
        </p:nvGrpSpPr>
        <p:grpSpPr>
          <a:xfrm rot="0">
            <a:off x="244181" y="3149913"/>
            <a:ext cx="558175" cy="558175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ABAC">
                <a:alpha val="25882"/>
              </a:srgbClr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26" name="Group 26"/>
          <p:cNvGrpSpPr/>
          <p:nvPr/>
        </p:nvGrpSpPr>
        <p:grpSpPr>
          <a:xfrm rot="0">
            <a:off x="11033121" y="-252239"/>
            <a:ext cx="1945150" cy="1945150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ABAC">
                <a:alpha val="46667"/>
              </a:srgbClr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29" name="Group 29"/>
          <p:cNvGrpSpPr/>
          <p:nvPr/>
        </p:nvGrpSpPr>
        <p:grpSpPr>
          <a:xfrm rot="0">
            <a:off x="11875331" y="1996242"/>
            <a:ext cx="916450" cy="916450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1B1CE">
                <a:alpha val="46667"/>
              </a:srgbClr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-975283" y="-1177511"/>
            <a:ext cx="2362037" cy="236203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>
                <a:alpha val="26667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0905101" y="5874244"/>
            <a:ext cx="1967512" cy="196751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9D9D9">
                <a:alpha val="26667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8" name="Group 8"/>
          <p:cNvGrpSpPr/>
          <p:nvPr/>
        </p:nvGrpSpPr>
        <p:grpSpPr>
          <a:xfrm rot="0">
            <a:off x="11641581" y="430291"/>
            <a:ext cx="1469598" cy="1469598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1B1CE">
                <a:alpha val="46667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11" name="Freeform 11"/>
          <p:cNvSpPr/>
          <p:nvPr/>
        </p:nvSpPr>
        <p:spPr>
          <a:xfrm>
            <a:off x="10905101" y="-1480431"/>
            <a:ext cx="2837690" cy="2900417"/>
          </a:xfrm>
          <a:custGeom>
            <a:avLst/>
            <a:gdLst/>
            <a:ahLst/>
            <a:cxnLst/>
            <a:rect l="l" t="t" r="r" b="b"/>
            <a:pathLst>
              <a:path w="4256535" h="4350626">
                <a:moveTo>
                  <a:pt x="0" y="0"/>
                </a:moveTo>
                <a:lnTo>
                  <a:pt x="4256535" y="0"/>
                </a:lnTo>
                <a:lnTo>
                  <a:pt x="4256535" y="4350625"/>
                </a:lnTo>
                <a:lnTo>
                  <a:pt x="0" y="4350625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 rot="0">
            <a:off x="-739956" y="4982061"/>
            <a:ext cx="1336987" cy="1336987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ABAC">
                <a:alpha val="46667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15" name="Freeform 15"/>
          <p:cNvSpPr/>
          <p:nvPr/>
        </p:nvSpPr>
        <p:spPr>
          <a:xfrm>
            <a:off x="-812346" y="5433217"/>
            <a:ext cx="2665905" cy="2724835"/>
          </a:xfrm>
          <a:custGeom>
            <a:avLst/>
            <a:gdLst/>
            <a:ahLst/>
            <a:cxnLst/>
            <a:rect l="l" t="t" r="r" b="b"/>
            <a:pathLst>
              <a:path w="3998858" h="4087252">
                <a:moveTo>
                  <a:pt x="0" y="0"/>
                </a:moveTo>
                <a:lnTo>
                  <a:pt x="3998858" y="0"/>
                </a:lnTo>
                <a:lnTo>
                  <a:pt x="3998858" y="4087253"/>
                </a:lnTo>
                <a:lnTo>
                  <a:pt x="0" y="40872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 rot="0">
            <a:off x="1386753" y="6505559"/>
            <a:ext cx="1084711" cy="1084711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1B1CE">
                <a:alpha val="46667"/>
              </a:srgbClr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19" name="Group 19"/>
          <p:cNvGrpSpPr/>
          <p:nvPr/>
        </p:nvGrpSpPr>
        <p:grpSpPr>
          <a:xfrm rot="0">
            <a:off x="10056629" y="-709671"/>
            <a:ext cx="1159075" cy="1159075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ABAC">
                <a:alpha val="46667"/>
              </a:srgbClr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22" name="Group 22"/>
          <p:cNvGrpSpPr/>
          <p:nvPr/>
        </p:nvGrpSpPr>
        <p:grpSpPr>
          <a:xfrm rot="0">
            <a:off x="2084517" y="6451060"/>
            <a:ext cx="324785" cy="324785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1B1CE">
                <a:alpha val="25882"/>
              </a:srgbClr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25" name="Group 25"/>
          <p:cNvGrpSpPr/>
          <p:nvPr/>
        </p:nvGrpSpPr>
        <p:grpSpPr>
          <a:xfrm rot="0">
            <a:off x="10056629" y="85614"/>
            <a:ext cx="338328" cy="338328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7ABAC">
                <a:alpha val="25882"/>
              </a:srgbClr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28" name="Group 28"/>
          <p:cNvGrpSpPr/>
          <p:nvPr/>
        </p:nvGrpSpPr>
        <p:grpSpPr>
          <a:xfrm rot="0">
            <a:off x="-71463" y="1691857"/>
            <a:ext cx="12650839" cy="3723131"/>
            <a:chOff x="0" y="0"/>
            <a:chExt cx="46219589" cy="13602386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46219476" cy="13602412"/>
            </a:xfrm>
            <a:custGeom>
              <a:avLst/>
              <a:gdLst/>
              <a:ahLst/>
              <a:cxnLst/>
              <a:rect l="l" t="t" r="r" b="b"/>
              <a:pathLst>
                <a:path w="46219476" h="13602412">
                  <a:moveTo>
                    <a:pt x="0" y="0"/>
                  </a:moveTo>
                  <a:lnTo>
                    <a:pt x="46219476" y="0"/>
                  </a:lnTo>
                  <a:lnTo>
                    <a:pt x="46219476" y="13602412"/>
                  </a:lnTo>
                  <a:lnTo>
                    <a:pt x="0" y="13602412"/>
                  </a:lnTo>
                  <a:close/>
                </a:path>
              </a:pathLst>
            </a:custGeom>
            <a:blipFill>
              <a:blip r:embed="rId5"/>
              <a:stretch>
                <a:fillRect t="-968" b="-968"/>
              </a:stretch>
            </a:blipFill>
          </p:spPr>
        </p:sp>
      </p:grpSp>
      <p:grpSp>
        <p:nvGrpSpPr>
          <p:cNvPr id="30" name="Group 30"/>
          <p:cNvGrpSpPr/>
          <p:nvPr/>
        </p:nvGrpSpPr>
        <p:grpSpPr>
          <a:xfrm rot="0">
            <a:off x="7197907" y="2242029"/>
            <a:ext cx="4078691" cy="1502994"/>
            <a:chOff x="0" y="0"/>
            <a:chExt cx="1514913" cy="558244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514913" cy="558244"/>
            </a:xfrm>
            <a:custGeom>
              <a:avLst/>
              <a:gdLst/>
              <a:ahLst/>
              <a:cxnLst/>
              <a:rect l="l" t="t" r="r" b="b"/>
              <a:pathLst>
                <a:path w="1514913" h="558244">
                  <a:moveTo>
                    <a:pt x="0" y="0"/>
                  </a:moveTo>
                  <a:lnTo>
                    <a:pt x="1514913" y="0"/>
                  </a:lnTo>
                  <a:lnTo>
                    <a:pt x="1514913" y="558244"/>
                  </a:lnTo>
                  <a:lnTo>
                    <a:pt x="0" y="558244"/>
                  </a:lnTo>
                  <a:close/>
                </a:path>
              </a:pathLst>
            </a:custGeom>
            <a:solidFill>
              <a:srgbClr val="D9D9D9">
                <a:alpha val="38824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1514913" cy="596344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33" name="Group 33"/>
          <p:cNvGrpSpPr/>
          <p:nvPr/>
        </p:nvGrpSpPr>
        <p:grpSpPr>
          <a:xfrm rot="0">
            <a:off x="8010350" y="2029507"/>
            <a:ext cx="2453803" cy="425043"/>
            <a:chOff x="0" y="0"/>
            <a:chExt cx="969404" cy="167918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969404" cy="167918"/>
            </a:xfrm>
            <a:custGeom>
              <a:avLst/>
              <a:gdLst/>
              <a:ahLst/>
              <a:cxnLst/>
              <a:rect l="l" t="t" r="r" b="b"/>
              <a:pathLst>
                <a:path w="969404" h="167918">
                  <a:moveTo>
                    <a:pt x="0" y="0"/>
                  </a:moveTo>
                  <a:lnTo>
                    <a:pt x="969404" y="0"/>
                  </a:lnTo>
                  <a:lnTo>
                    <a:pt x="969404" y="167918"/>
                  </a:lnTo>
                  <a:lnTo>
                    <a:pt x="0" y="167918"/>
                  </a:lnTo>
                  <a:close/>
                </a:path>
              </a:pathLst>
            </a:custGeom>
            <a:solidFill>
              <a:srgbClr val="E7ABAC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0"/>
              <a:ext cx="969404" cy="167918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160"/>
                </a:lnSpc>
              </a:pPr>
              <a:endParaRPr sz="1200"/>
            </a:p>
          </p:txBody>
        </p:sp>
      </p:grpSp>
      <p:grpSp>
        <p:nvGrpSpPr>
          <p:cNvPr id="36" name="Group 36"/>
          <p:cNvGrpSpPr/>
          <p:nvPr/>
        </p:nvGrpSpPr>
        <p:grpSpPr>
          <a:xfrm rot="0">
            <a:off x="7078377" y="4249645"/>
            <a:ext cx="4427823" cy="2134243"/>
            <a:chOff x="0" y="0"/>
            <a:chExt cx="1644589" cy="792704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1644589" cy="792704"/>
            </a:xfrm>
            <a:custGeom>
              <a:avLst/>
              <a:gdLst/>
              <a:ahLst/>
              <a:cxnLst/>
              <a:rect l="l" t="t" r="r" b="b"/>
              <a:pathLst>
                <a:path w="1644589" h="792704">
                  <a:moveTo>
                    <a:pt x="0" y="0"/>
                  </a:moveTo>
                  <a:lnTo>
                    <a:pt x="1644589" y="0"/>
                  </a:lnTo>
                  <a:lnTo>
                    <a:pt x="1644589" y="792704"/>
                  </a:lnTo>
                  <a:lnTo>
                    <a:pt x="0" y="792704"/>
                  </a:lnTo>
                  <a:close/>
                </a:path>
              </a:pathLst>
            </a:custGeom>
            <a:solidFill>
              <a:srgbClr val="D9D9D9">
                <a:alpha val="38824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38" name="TextBox 38"/>
            <p:cNvSpPr txBox="1"/>
            <p:nvPr/>
          </p:nvSpPr>
          <p:spPr>
            <a:xfrm>
              <a:off x="0" y="-38100"/>
              <a:ext cx="1644589" cy="830804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marL="0" lvl="0" indent="0" algn="ctr">
                <a:lnSpc>
                  <a:spcPts val="2660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39" name="Group 39"/>
          <p:cNvGrpSpPr/>
          <p:nvPr/>
        </p:nvGrpSpPr>
        <p:grpSpPr>
          <a:xfrm rot="0">
            <a:off x="8010350" y="4037123"/>
            <a:ext cx="2453803" cy="425043"/>
            <a:chOff x="0" y="0"/>
            <a:chExt cx="969404" cy="167918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969404" cy="167918"/>
            </a:xfrm>
            <a:custGeom>
              <a:avLst/>
              <a:gdLst/>
              <a:ahLst/>
              <a:cxnLst/>
              <a:rect l="l" t="t" r="r" b="b"/>
              <a:pathLst>
                <a:path w="969404" h="167918">
                  <a:moveTo>
                    <a:pt x="0" y="0"/>
                  </a:moveTo>
                  <a:lnTo>
                    <a:pt x="969404" y="0"/>
                  </a:lnTo>
                  <a:lnTo>
                    <a:pt x="969404" y="167918"/>
                  </a:lnTo>
                  <a:lnTo>
                    <a:pt x="0" y="167918"/>
                  </a:lnTo>
                  <a:close/>
                </a:path>
              </a:pathLst>
            </a:custGeom>
            <a:solidFill>
              <a:srgbClr val="A1B1CE"/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0" y="0"/>
              <a:ext cx="969404" cy="167918"/>
            </a:xfrm>
            <a:prstGeom prst="rect">
              <a:avLst/>
            </a:prstGeom>
          </p:spPr>
          <p:txBody>
            <a:bodyPr lIns="33866" tIns="33866" rIns="33866" bIns="33866" rtlCol="0" anchor="ctr"/>
            <a:lstStyle/>
            <a:p>
              <a:pPr algn="ctr">
                <a:lnSpc>
                  <a:spcPts val="2160"/>
                </a:lnSpc>
              </a:pPr>
              <a:endParaRPr sz="1200"/>
            </a:p>
          </p:txBody>
        </p:sp>
      </p:grpSp>
      <p:sp>
        <p:nvSpPr>
          <p:cNvPr id="42" name="TextBox 42"/>
          <p:cNvSpPr txBox="1"/>
          <p:nvPr/>
        </p:nvSpPr>
        <p:spPr>
          <a:xfrm>
            <a:off x="4318423" y="442991"/>
            <a:ext cx="3555153" cy="906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75"/>
              </a:lnSpc>
            </a:pPr>
            <a:r>
              <a:rPr lang="en-US" sz="3930" b="1">
                <a:solidFill>
                  <a:srgbClr val="100F0D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软件介绍</a:t>
            </a:r>
            <a:endParaRPr lang="en-US" sz="3930" b="1">
              <a:solidFill>
                <a:srgbClr val="100F0D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7566280" y="2530311"/>
            <a:ext cx="3341944" cy="904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055"/>
              </a:lnSpc>
            </a:pPr>
            <a:r>
              <a:rPr lang="en-US" sz="2800">
                <a:solidFill>
                  <a:srgbClr val="1E1E1E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主要用于会议记录</a:t>
            </a:r>
            <a:endParaRPr lang="en-US" sz="2800">
              <a:solidFill>
                <a:srgbClr val="1E1E1E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</p:txBody>
      </p:sp>
      <p:sp>
        <p:nvSpPr>
          <p:cNvPr id="44" name="TextBox 44"/>
          <p:cNvSpPr txBox="1"/>
          <p:nvPr/>
        </p:nvSpPr>
        <p:spPr>
          <a:xfrm>
            <a:off x="8200796" y="2026833"/>
            <a:ext cx="2072913" cy="560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70"/>
              </a:lnSpc>
            </a:pPr>
            <a:r>
              <a:rPr lang="en-US" sz="1865" b="1">
                <a:solidFill>
                  <a:srgbClr val="000000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开发目的</a:t>
            </a:r>
            <a:endParaRPr lang="en-US" sz="1865" b="1">
              <a:solidFill>
                <a:srgbClr val="000000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  <p:sp>
        <p:nvSpPr>
          <p:cNvPr id="45" name="TextBox 45"/>
          <p:cNvSpPr txBox="1"/>
          <p:nvPr/>
        </p:nvSpPr>
        <p:spPr>
          <a:xfrm>
            <a:off x="7563157" y="4528381"/>
            <a:ext cx="3341944" cy="2757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375"/>
              </a:lnSpc>
            </a:pPr>
            <a:r>
              <a:rPr lang="en-US" sz="2135">
                <a:solidFill>
                  <a:srgbClr val="1E1E1E"/>
                </a:solidFill>
                <a:latin typeface="思源黑体 2" panose="020B0500000000000000" charset="-122"/>
                <a:ea typeface="思源黑体 2" panose="020B0500000000000000" charset="-122"/>
                <a:cs typeface="思源黑体 2" panose="020B0500000000000000" charset="-122"/>
                <a:sym typeface="思源黑体 2" panose="020B0500000000000000" charset="-122"/>
              </a:rPr>
              <a:t>可以将会议录音、会议记录的文本、或实时记录的会议谈话转成文字并提取会议摘要生成新闻稿</a:t>
            </a:r>
            <a:endParaRPr lang="en-US" sz="2135">
              <a:solidFill>
                <a:srgbClr val="1E1E1E"/>
              </a:solidFill>
              <a:latin typeface="思源黑体 2" panose="020B0500000000000000" charset="-122"/>
              <a:ea typeface="思源黑体 2" panose="020B0500000000000000" charset="-122"/>
              <a:cs typeface="思源黑体 2" panose="020B0500000000000000" charset="-122"/>
              <a:sym typeface="思源黑体 2" panose="020B0500000000000000" charset="-122"/>
            </a:endParaRPr>
          </a:p>
        </p:txBody>
      </p:sp>
      <p:sp>
        <p:nvSpPr>
          <p:cNvPr id="46" name="TextBox 46"/>
          <p:cNvSpPr txBox="1"/>
          <p:nvPr/>
        </p:nvSpPr>
        <p:spPr>
          <a:xfrm>
            <a:off x="8200796" y="4034449"/>
            <a:ext cx="2072913" cy="560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70"/>
              </a:lnSpc>
            </a:pPr>
            <a:r>
              <a:rPr lang="en-US" sz="1865" b="1">
                <a:solidFill>
                  <a:srgbClr val="000000"/>
                </a:solidFill>
                <a:latin typeface="思源黑体 2 Bold" panose="020B0800000000000000" charset="-122"/>
                <a:ea typeface="思源黑体 2 Bold" panose="020B0800000000000000" charset="-122"/>
                <a:cs typeface="思源黑体 2 Bold" panose="020B0800000000000000" charset="-122"/>
                <a:sym typeface="思源黑体 2 Bold" panose="020B0800000000000000" charset="-122"/>
              </a:rPr>
              <a:t>具体功能</a:t>
            </a:r>
            <a:endParaRPr lang="en-US" sz="1865" b="1">
              <a:solidFill>
                <a:srgbClr val="000000"/>
              </a:solidFill>
              <a:latin typeface="思源黑体 2 Bold" panose="020B0800000000000000" charset="-122"/>
              <a:ea typeface="思源黑体 2 Bold" panose="020B0800000000000000" charset="-122"/>
              <a:cs typeface="思源黑体 2 Bold" panose="020B0800000000000000" charset="-122"/>
              <a:sym typeface="思源黑体 2 Bold" panose="020B0800000000000000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WPS 演示</Application>
  <PresentationFormat>宽屏</PresentationFormat>
  <Paragraphs>36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思源黑体 1</vt:lpstr>
      <vt:lpstr>黑体</vt:lpstr>
      <vt:lpstr>思源黑体 2 Bold</vt:lpstr>
      <vt:lpstr>Akzidenz-Grotesk Bold</vt:lpstr>
      <vt:lpstr>Akzidenz-Grotesk</vt:lpstr>
      <vt:lpstr>Yu Gothic UI Semibold</vt:lpstr>
      <vt:lpstr>ZWSimpleStroke</vt:lpstr>
      <vt:lpstr>思源黑体 2</vt:lpstr>
      <vt:lpstr>WPS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小草</cp:lastModifiedBy>
  <cp:revision>155</cp:revision>
  <dcterms:created xsi:type="dcterms:W3CDTF">2019-06-19T02:08:00Z</dcterms:created>
  <dcterms:modified xsi:type="dcterms:W3CDTF">2025-07-10T07:55:03Z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280CC4644ECC40DEAE01A85B4523B623_11</vt:lpwstr>
  </property>
</Properties>
</file>