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1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hyperlink" Target="http://localhost:51551" TargetMode="Externa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975283" y="-1177511"/>
            <a:ext cx="2362037" cy="236203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>
                <a:alpha val="2666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0905101" y="5874244"/>
            <a:ext cx="1967512" cy="196751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>
                <a:alpha val="26667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1641581" y="430291"/>
            <a:ext cx="1469598" cy="146959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1B1CE">
                <a:alpha val="46667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0905101" y="-1480431"/>
            <a:ext cx="2837690" cy="2900417"/>
          </a:xfrm>
          <a:custGeom>
            <a:avLst/>
            <a:gdLst/>
            <a:ahLst/>
            <a:cxnLst/>
            <a:rect l="l" t="t" r="r" b="b"/>
            <a:pathLst>
              <a:path w="4256535" h="4350626">
                <a:moveTo>
                  <a:pt x="0" y="0"/>
                </a:moveTo>
                <a:lnTo>
                  <a:pt x="4256535" y="0"/>
                </a:lnTo>
                <a:lnTo>
                  <a:pt x="4256535" y="4350625"/>
                </a:lnTo>
                <a:lnTo>
                  <a:pt x="0" y="435062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 rot="0">
            <a:off x="-739956" y="4982061"/>
            <a:ext cx="1336987" cy="133698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ABAC">
                <a:alpha val="46667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5" name="Freeform 15"/>
          <p:cNvSpPr/>
          <p:nvPr/>
        </p:nvSpPr>
        <p:spPr>
          <a:xfrm>
            <a:off x="-812346" y="5433217"/>
            <a:ext cx="2665905" cy="2724835"/>
          </a:xfrm>
          <a:custGeom>
            <a:avLst/>
            <a:gdLst/>
            <a:ahLst/>
            <a:cxnLst/>
            <a:rect l="l" t="t" r="r" b="b"/>
            <a:pathLst>
              <a:path w="3998858" h="4087252">
                <a:moveTo>
                  <a:pt x="0" y="0"/>
                </a:moveTo>
                <a:lnTo>
                  <a:pt x="3998858" y="0"/>
                </a:lnTo>
                <a:lnTo>
                  <a:pt x="3998858" y="4087253"/>
                </a:lnTo>
                <a:lnTo>
                  <a:pt x="0" y="4087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 rot="0">
            <a:off x="1386753" y="6505559"/>
            <a:ext cx="1084711" cy="1084711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1B1CE">
                <a:alpha val="46667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9" name="Group 19"/>
          <p:cNvGrpSpPr/>
          <p:nvPr/>
        </p:nvGrpSpPr>
        <p:grpSpPr>
          <a:xfrm rot="0">
            <a:off x="10056629" y="-709671"/>
            <a:ext cx="1159075" cy="115907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ABAC">
                <a:alpha val="46667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22" name="Group 22"/>
          <p:cNvGrpSpPr/>
          <p:nvPr/>
        </p:nvGrpSpPr>
        <p:grpSpPr>
          <a:xfrm rot="0">
            <a:off x="2084517" y="6451060"/>
            <a:ext cx="324785" cy="324785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1B1CE">
                <a:alpha val="25882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25" name="Group 25"/>
          <p:cNvGrpSpPr/>
          <p:nvPr/>
        </p:nvGrpSpPr>
        <p:grpSpPr>
          <a:xfrm rot="0">
            <a:off x="10056629" y="85614"/>
            <a:ext cx="338328" cy="338328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ABAC">
                <a:alpha val="25882"/>
              </a:srgbClr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28" name="Freeform 28"/>
          <p:cNvSpPr/>
          <p:nvPr/>
        </p:nvSpPr>
        <p:spPr>
          <a:xfrm>
            <a:off x="2161957" y="747853"/>
            <a:ext cx="7868085" cy="3554953"/>
          </a:xfrm>
          <a:custGeom>
            <a:avLst/>
            <a:gdLst/>
            <a:ahLst/>
            <a:cxnLst/>
            <a:rect l="l" t="t" r="r" b="b"/>
            <a:pathLst>
              <a:path w="11802127" h="5332429">
                <a:moveTo>
                  <a:pt x="0" y="0"/>
                </a:moveTo>
                <a:lnTo>
                  <a:pt x="11802128" y="0"/>
                </a:lnTo>
                <a:lnTo>
                  <a:pt x="11802128" y="5332429"/>
                </a:lnTo>
                <a:lnTo>
                  <a:pt x="0" y="53324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269" r="-1269" b="-18296"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4198894" y="150953"/>
            <a:ext cx="3555153" cy="906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75"/>
              </a:lnSpc>
            </a:pPr>
            <a:r>
              <a:rPr lang="en-US" sz="3930" b="1">
                <a:solidFill>
                  <a:srgbClr val="100F0D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问题解决</a:t>
            </a:r>
            <a:endParaRPr lang="en-US" sz="3930" b="1">
              <a:solidFill>
                <a:srgbClr val="100F0D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853559" y="4912211"/>
            <a:ext cx="8541397" cy="180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0"/>
              </a:lnSpc>
            </a:pPr>
            <a:r>
              <a:rPr lang="en-US" sz="2005" b="1">
                <a:solidFill>
                  <a:srgbClr val="000000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可以将录音内容和笔录内容转录，生成会议摘要，方便工作者多种形式记录并快速抓住会议重点，可以AI生成新闻报道减缓写作压力；实时会议记录功能能直接将会议内容转录，对快速会议记录颇有帮助。</a:t>
            </a:r>
            <a:endParaRPr lang="en-US" sz="2005" b="1">
              <a:solidFill>
                <a:srgbClr val="000000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975283" y="-1177511"/>
            <a:ext cx="2362037" cy="236203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>
                <a:alpha val="2666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0905101" y="5874244"/>
            <a:ext cx="1967512" cy="196751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>
                <a:alpha val="26667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1641581" y="430291"/>
            <a:ext cx="1469598" cy="146959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1B1CE">
                <a:alpha val="46667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0905101" y="-1480431"/>
            <a:ext cx="2837690" cy="2900417"/>
          </a:xfrm>
          <a:custGeom>
            <a:avLst/>
            <a:gdLst/>
            <a:ahLst/>
            <a:cxnLst/>
            <a:rect l="l" t="t" r="r" b="b"/>
            <a:pathLst>
              <a:path w="4256535" h="4350626">
                <a:moveTo>
                  <a:pt x="0" y="0"/>
                </a:moveTo>
                <a:lnTo>
                  <a:pt x="4256535" y="0"/>
                </a:lnTo>
                <a:lnTo>
                  <a:pt x="4256535" y="4350625"/>
                </a:lnTo>
                <a:lnTo>
                  <a:pt x="0" y="435062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 rot="0">
            <a:off x="-739956" y="4982061"/>
            <a:ext cx="1336987" cy="133698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ABAC">
                <a:alpha val="46667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5" name="Freeform 15"/>
          <p:cNvSpPr/>
          <p:nvPr/>
        </p:nvSpPr>
        <p:spPr>
          <a:xfrm>
            <a:off x="-812346" y="5433217"/>
            <a:ext cx="2665905" cy="2724835"/>
          </a:xfrm>
          <a:custGeom>
            <a:avLst/>
            <a:gdLst/>
            <a:ahLst/>
            <a:cxnLst/>
            <a:rect l="l" t="t" r="r" b="b"/>
            <a:pathLst>
              <a:path w="3998858" h="4087252">
                <a:moveTo>
                  <a:pt x="0" y="0"/>
                </a:moveTo>
                <a:lnTo>
                  <a:pt x="3998858" y="0"/>
                </a:lnTo>
                <a:lnTo>
                  <a:pt x="3998858" y="4087253"/>
                </a:lnTo>
                <a:lnTo>
                  <a:pt x="0" y="4087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 rot="0">
            <a:off x="1386753" y="6505559"/>
            <a:ext cx="1084711" cy="1084711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1B1CE">
                <a:alpha val="46667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9" name="Group 19"/>
          <p:cNvGrpSpPr/>
          <p:nvPr/>
        </p:nvGrpSpPr>
        <p:grpSpPr>
          <a:xfrm rot="0">
            <a:off x="10056629" y="-709671"/>
            <a:ext cx="1159075" cy="115907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ABAC">
                <a:alpha val="46667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22" name="Group 22"/>
          <p:cNvGrpSpPr/>
          <p:nvPr/>
        </p:nvGrpSpPr>
        <p:grpSpPr>
          <a:xfrm rot="0">
            <a:off x="2084517" y="6451060"/>
            <a:ext cx="324785" cy="324785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1B1CE">
                <a:alpha val="25882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25" name="Group 25"/>
          <p:cNvGrpSpPr/>
          <p:nvPr/>
        </p:nvGrpSpPr>
        <p:grpSpPr>
          <a:xfrm rot="0">
            <a:off x="10056629" y="85614"/>
            <a:ext cx="338328" cy="338328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ABAC">
                <a:alpha val="25882"/>
              </a:srgbClr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4318423" y="201691"/>
            <a:ext cx="3555153" cy="906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75"/>
              </a:lnSpc>
            </a:pPr>
            <a:r>
              <a:rPr lang="en-US" sz="3930" b="1">
                <a:solidFill>
                  <a:srgbClr val="100F0D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技术路线</a:t>
            </a:r>
            <a:endParaRPr lang="en-US" sz="3930" b="1">
              <a:solidFill>
                <a:srgbClr val="100F0D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grpSp>
        <p:nvGrpSpPr>
          <p:cNvPr id="29" name="Group 29"/>
          <p:cNvGrpSpPr/>
          <p:nvPr/>
        </p:nvGrpSpPr>
        <p:grpSpPr>
          <a:xfrm rot="0">
            <a:off x="0" y="68899"/>
            <a:ext cx="3197653" cy="3197653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812800" y="624840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A1B1CE">
                  <a:alpha val="82745"/>
                </a:srgbClr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28575"/>
              <a:ext cx="812800" cy="6508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10053" y="15764"/>
            <a:ext cx="3066209" cy="3708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4820" lvl="1" indent="-232410" algn="l">
              <a:lnSpc>
                <a:spcPts val="3615"/>
              </a:lnSpc>
              <a:buFont typeface="Arial" panose="020B0604020202020204"/>
              <a:buChar char="•"/>
            </a:pPr>
            <a:r>
              <a:rPr lang="en-US" sz="1435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提供 </a:t>
            </a:r>
            <a:r>
              <a:rPr lang="en-US" sz="143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多标签交互界面</a:t>
            </a:r>
            <a:r>
              <a:rPr lang="en-US" sz="1435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（上传录音、实时录音、文本输入、会议结果）。</a:t>
            </a:r>
            <a:endParaRPr lang="en-US" sz="1435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marL="464820" lvl="1" indent="-232410" algn="l">
              <a:lnSpc>
                <a:spcPts val="3615"/>
              </a:lnSpc>
              <a:buFont typeface="Arial" panose="020B0604020202020204"/>
              <a:buChar char="•"/>
            </a:pPr>
            <a:r>
              <a:rPr lang="en-US" sz="1435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支持 </a:t>
            </a:r>
            <a:r>
              <a:rPr lang="en-US" sz="143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音频文件上传</a:t>
            </a:r>
            <a:r>
              <a:rPr lang="en-US" sz="1435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、</a:t>
            </a:r>
            <a:r>
              <a:rPr lang="en-US" sz="143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实时录音</a:t>
            </a:r>
            <a:r>
              <a:rPr lang="en-US" sz="1435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、</a:t>
            </a:r>
            <a:r>
              <a:rPr lang="en-US" sz="143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文本输入</a:t>
            </a:r>
            <a:r>
              <a:rPr lang="en-US" sz="1435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 三种输入方式。</a:t>
            </a:r>
            <a:endParaRPr lang="en-US" sz="1435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marL="464820" lvl="1" indent="-232410" algn="l">
              <a:lnSpc>
                <a:spcPts val="3615"/>
              </a:lnSpc>
              <a:buFont typeface="Arial" panose="020B0604020202020204"/>
              <a:buChar char="•"/>
            </a:pPr>
            <a:r>
              <a:rPr lang="en-US" sz="1435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输出 </a:t>
            </a:r>
            <a:r>
              <a:rPr lang="en-US" sz="143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会议转录文本</a:t>
            </a:r>
            <a:r>
              <a:rPr lang="en-US" sz="1435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、</a:t>
            </a:r>
            <a:r>
              <a:rPr lang="en-US" sz="143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结构化摘要</a:t>
            </a:r>
            <a:r>
              <a:rPr lang="en-US" sz="1435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、</a:t>
            </a:r>
            <a:r>
              <a:rPr lang="en-US" sz="143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新闻报道</a:t>
            </a:r>
            <a:endParaRPr lang="en-US" sz="1435" b="1">
              <a:solidFill>
                <a:srgbClr val="1E1E1E"/>
              </a:solidFill>
              <a:latin typeface="思源黑体 2 Medium" panose="020B0600000000000000" charset="-122"/>
              <a:ea typeface="思源黑体 2 Medium" panose="020B0600000000000000" charset="-122"/>
              <a:cs typeface="思源黑体 2 Medium" panose="020B0600000000000000" charset="-122"/>
              <a:sym typeface="思源黑体 2 Medium" panose="020B0600000000000000" charset="-122"/>
            </a:endParaRPr>
          </a:p>
          <a:p>
            <a:pPr marL="0" lvl="0" indent="0" algn="l">
              <a:lnSpc>
                <a:spcPts val="3615"/>
              </a:lnSpc>
              <a:spcBef>
                <a:spcPct val="0"/>
              </a:spcBef>
            </a:pPr>
            <a:r>
              <a:rPr lang="en-US" sz="1435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  简单说，Gradio帮助生成应用链接</a:t>
            </a:r>
            <a:endParaRPr lang="en-US" sz="1435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</p:txBody>
      </p:sp>
      <p:grpSp>
        <p:nvGrpSpPr>
          <p:cNvPr id="33" name="Group 33"/>
          <p:cNvGrpSpPr/>
          <p:nvPr/>
        </p:nvGrpSpPr>
        <p:grpSpPr>
          <a:xfrm rot="0">
            <a:off x="3653713" y="1039891"/>
            <a:ext cx="3875119" cy="3601065"/>
            <a:chOff x="0" y="0"/>
            <a:chExt cx="874657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74657" cy="812800"/>
            </a:xfrm>
            <a:custGeom>
              <a:avLst/>
              <a:gdLst/>
              <a:ahLst/>
              <a:cxnLst/>
              <a:rect l="l" t="t" r="r" b="b"/>
              <a:pathLst>
                <a:path w="874657" h="812800">
                  <a:moveTo>
                    <a:pt x="87465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874657" y="624840"/>
                  </a:lnTo>
                  <a:lnTo>
                    <a:pt x="87465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7ABAC">
                  <a:alpha val="82745"/>
                </a:srgbClr>
              </a:solidFill>
              <a:prstDash val="solid"/>
              <a:miter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-28575"/>
              <a:ext cx="874657" cy="6508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3777285" y="1001791"/>
            <a:ext cx="3478167" cy="4760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4340" lvl="1" indent="-217170" algn="just">
              <a:lnSpc>
                <a:spcPts val="3375"/>
              </a:lnSpc>
              <a:buFont typeface="Arial" panose="020B0604020202020204"/>
              <a:buChar char="•"/>
            </a:pPr>
            <a:r>
              <a:rPr lang="en-US" sz="1340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Vosk 模型</a:t>
            </a:r>
            <a:r>
              <a:rPr lang="en-US" sz="1340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（</a:t>
            </a:r>
            <a:r>
              <a:rPr lang="en-US" sz="1340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vosk-model-small-cn-0.22</a:t>
            </a:r>
            <a:r>
              <a:rPr lang="en-US" sz="1340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）：</a:t>
            </a:r>
            <a:endParaRPr lang="en-US" sz="1340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marL="868045" lvl="2" indent="-289560" algn="just">
              <a:lnSpc>
                <a:spcPts val="3375"/>
              </a:lnSpc>
              <a:buFont typeface="Arial" panose="020B0604020202020204"/>
              <a:buChar char="⚬"/>
            </a:pPr>
            <a:r>
              <a:rPr lang="en-US" sz="1340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本地部署，适用于中文语音识别。</a:t>
            </a:r>
            <a:endParaRPr lang="en-US" sz="1340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marL="868045" lvl="2" indent="-289560" algn="just">
              <a:lnSpc>
                <a:spcPts val="3375"/>
              </a:lnSpc>
              <a:buFont typeface="Arial" panose="020B0604020202020204"/>
              <a:buChar char="⚬"/>
            </a:pPr>
            <a:r>
              <a:rPr lang="en-US" sz="1340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使用 </a:t>
            </a:r>
            <a:r>
              <a:rPr lang="en-US" sz="1340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KaldiRecognizer</a:t>
            </a:r>
            <a:r>
              <a:rPr lang="en-US" sz="1340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 进行语音转文本。</a:t>
            </a:r>
            <a:endParaRPr lang="en-US" sz="1340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marL="434340" lvl="1" indent="-217170" algn="just">
              <a:lnSpc>
                <a:spcPts val="3375"/>
              </a:lnSpc>
              <a:buFont typeface="Arial" panose="020B0604020202020204"/>
              <a:buChar char="•"/>
            </a:pPr>
            <a:r>
              <a:rPr lang="en-US" sz="1340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音频预处理</a:t>
            </a:r>
            <a:r>
              <a:rPr lang="en-US" sz="1340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：</a:t>
            </a:r>
            <a:endParaRPr lang="en-US" sz="1340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marL="868045" lvl="2" indent="-289560" algn="just">
              <a:lnSpc>
                <a:spcPts val="3375"/>
              </a:lnSpc>
              <a:buFont typeface="Arial" panose="020B0604020202020204"/>
              <a:buChar char="⚬"/>
            </a:pPr>
            <a:r>
              <a:rPr lang="en-US" sz="1340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使用 </a:t>
            </a:r>
            <a:r>
              <a:rPr lang="en-US" sz="1340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FFmpeg</a:t>
            </a:r>
            <a:r>
              <a:rPr lang="en-US" sz="1340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 进行格式转换（MP3/M4A → WAV）。</a:t>
            </a:r>
            <a:endParaRPr lang="en-US" sz="1340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marL="868045" lvl="2" indent="-289560" algn="just">
              <a:lnSpc>
                <a:spcPts val="3375"/>
              </a:lnSpc>
              <a:buFont typeface="Arial" panose="020B0604020202020204"/>
              <a:buChar char="⚬"/>
            </a:pPr>
            <a:r>
              <a:rPr lang="en-US" sz="1340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检查音频 </a:t>
            </a:r>
            <a:r>
              <a:rPr lang="en-US" sz="1340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采样率（16kHz）</a:t>
            </a:r>
            <a:r>
              <a:rPr lang="en-US" sz="1340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、</a:t>
            </a:r>
            <a:r>
              <a:rPr lang="en-US" sz="1340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单声道</a:t>
            </a:r>
            <a:r>
              <a:rPr lang="en-US" sz="1340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、</a:t>
            </a:r>
            <a:r>
              <a:rPr lang="en-US" sz="1340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时长（&lt;10分钟）</a:t>
            </a:r>
            <a:endParaRPr lang="en-US" sz="1340" b="1">
              <a:solidFill>
                <a:srgbClr val="1E1E1E"/>
              </a:solidFill>
              <a:latin typeface="思源黑体 2 Medium" panose="020B0600000000000000" charset="-122"/>
              <a:ea typeface="思源黑体 2 Medium" panose="020B0600000000000000" charset="-122"/>
              <a:cs typeface="思源黑体 2 Medium" panose="020B0600000000000000" charset="-122"/>
              <a:sym typeface="思源黑体 2 Medium" panose="020B0600000000000000" charset="-122"/>
            </a:endParaRPr>
          </a:p>
          <a:p>
            <a:pPr marL="0" lvl="0" indent="0" algn="just">
              <a:lnSpc>
                <a:spcPts val="3375"/>
              </a:lnSpc>
              <a:spcBef>
                <a:spcPct val="0"/>
              </a:spcBef>
            </a:pPr>
            <a:endParaRPr sz="1200"/>
          </a:p>
        </p:txBody>
      </p:sp>
      <p:sp>
        <p:nvSpPr>
          <p:cNvPr id="37" name="TextBox 37"/>
          <p:cNvSpPr txBox="1"/>
          <p:nvPr/>
        </p:nvSpPr>
        <p:spPr>
          <a:xfrm>
            <a:off x="5717151" y="1890883"/>
            <a:ext cx="762405" cy="612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75"/>
              </a:lnSpc>
              <a:spcBef>
                <a:spcPct val="0"/>
              </a:spcBef>
            </a:pPr>
            <a:r>
              <a:rPr lang="en-US" sz="2655" b="1">
                <a:solidFill>
                  <a:srgbClr val="FFFFFF"/>
                </a:solidFill>
                <a:latin typeface="Akzidenz-Grotesk Bold" panose="02000803050000020004"/>
                <a:ea typeface="Akzidenz-Grotesk Bold" panose="02000803050000020004"/>
                <a:cs typeface="Akzidenz-Grotesk Bold" panose="02000803050000020004"/>
                <a:sym typeface="Akzidenz-Grotesk Bold" panose="02000803050000020004"/>
              </a:rPr>
              <a:t>02</a:t>
            </a:r>
            <a:endParaRPr lang="en-US" sz="2655" b="1">
              <a:solidFill>
                <a:srgbClr val="FFFFFF"/>
              </a:solidFill>
              <a:latin typeface="Akzidenz-Grotesk Bold" panose="02000803050000020004"/>
              <a:ea typeface="Akzidenz-Grotesk Bold" panose="02000803050000020004"/>
              <a:cs typeface="Akzidenz-Grotesk Bold" panose="02000803050000020004"/>
              <a:sym typeface="Akzidenz-Grotesk Bold" panose="02000803050000020004"/>
            </a:endParaRPr>
          </a:p>
        </p:txBody>
      </p:sp>
      <p:grpSp>
        <p:nvGrpSpPr>
          <p:cNvPr id="38" name="Group 38"/>
          <p:cNvGrpSpPr/>
          <p:nvPr/>
        </p:nvGrpSpPr>
        <p:grpSpPr>
          <a:xfrm rot="0">
            <a:off x="7835084" y="798591"/>
            <a:ext cx="4277903" cy="4277903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812800" y="624840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A1B1CE">
                  <a:alpha val="82745"/>
                </a:srgbClr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0" y="-28575"/>
              <a:ext cx="812800" cy="6508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8340761" y="970041"/>
            <a:ext cx="3266549" cy="6113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8150" lvl="1" indent="-219075" algn="l">
              <a:lnSpc>
                <a:spcPts val="3405"/>
              </a:lnSpc>
              <a:buFont typeface="Arial" panose="020B0604020202020204"/>
              <a:buChar char="•"/>
            </a:pPr>
            <a:r>
              <a:rPr lang="en-US" sz="135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DeepSeek API</a:t>
            </a:r>
            <a:r>
              <a:rPr lang="en-US" sz="1355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（</a:t>
            </a:r>
            <a:r>
              <a:rPr lang="en-US" sz="135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api.deepseek.com/v1/chat/completions</a:t>
            </a:r>
            <a:r>
              <a:rPr lang="en-US" sz="1355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）：</a:t>
            </a:r>
            <a:endParaRPr lang="en-US" sz="1355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marL="875665" lvl="2" indent="-292100" algn="l">
              <a:lnSpc>
                <a:spcPts val="3405"/>
              </a:lnSpc>
              <a:buFont typeface="Arial" panose="020B0604020202020204"/>
              <a:buChar char="⚬"/>
            </a:pPr>
            <a:r>
              <a:rPr lang="en-US" sz="1355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生成 </a:t>
            </a:r>
            <a:r>
              <a:rPr lang="en-US" sz="135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会议摘要</a:t>
            </a:r>
            <a:r>
              <a:rPr lang="en-US" sz="1355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（关键议题、决策、待办事项）。</a:t>
            </a:r>
            <a:endParaRPr lang="en-US" sz="1355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marL="875665" lvl="2" indent="-292100" algn="l">
              <a:lnSpc>
                <a:spcPts val="3405"/>
              </a:lnSpc>
              <a:buFont typeface="Arial" panose="020B0604020202020204"/>
              <a:buChar char="⚬"/>
            </a:pPr>
            <a:r>
              <a:rPr lang="en-US" sz="1355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生成 </a:t>
            </a:r>
            <a:r>
              <a:rPr lang="en-US" sz="135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新闻报道</a:t>
            </a:r>
            <a:r>
              <a:rPr lang="en-US" sz="1355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（正式、简报、社交媒体风格）。</a:t>
            </a:r>
            <a:endParaRPr lang="en-US" sz="1355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marL="438150" lvl="1" indent="-219075" algn="l">
              <a:lnSpc>
                <a:spcPts val="3405"/>
              </a:lnSpc>
              <a:buFont typeface="Arial" panose="020B0604020202020204"/>
              <a:buChar char="•"/>
            </a:pPr>
            <a:r>
              <a:rPr lang="en-US" sz="135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Prompt Engineering</a:t>
            </a:r>
            <a:r>
              <a:rPr lang="en-US" sz="1355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：</a:t>
            </a:r>
            <a:endParaRPr lang="en-US" sz="1355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marL="875665" lvl="2" indent="-292100" algn="l">
              <a:lnSpc>
                <a:spcPts val="3405"/>
              </a:lnSpc>
              <a:buFont typeface="Arial" panose="020B0604020202020204"/>
              <a:buChar char="⚬"/>
            </a:pPr>
            <a:r>
              <a:rPr lang="en-US" sz="1355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结构化输出（如 </a:t>
            </a:r>
            <a:r>
              <a:rPr lang="en-US" sz="135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主要参会人员</a:t>
            </a:r>
            <a:r>
              <a:rPr lang="en-US" sz="1355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、</a:t>
            </a:r>
            <a:r>
              <a:rPr lang="en-US" sz="135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核心议题</a:t>
            </a:r>
            <a:r>
              <a:rPr lang="en-US" sz="1355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、</a:t>
            </a:r>
            <a:r>
              <a:rPr lang="en-US" sz="135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待办事项</a:t>
            </a:r>
            <a:r>
              <a:rPr lang="en-US" sz="1355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）。</a:t>
            </a:r>
            <a:endParaRPr lang="en-US" sz="1355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marL="875665" lvl="2" indent="-292100" algn="l">
              <a:lnSpc>
                <a:spcPts val="3405"/>
              </a:lnSpc>
              <a:buFont typeface="Arial" panose="020B0604020202020204"/>
              <a:buChar char="⚬"/>
            </a:pPr>
            <a:r>
              <a:rPr lang="en-US" sz="1355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风格控制（</a:t>
            </a:r>
            <a:r>
              <a:rPr lang="en-US" sz="135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正式报道</a:t>
            </a:r>
            <a:r>
              <a:rPr lang="en-US" sz="1355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 vs. </a:t>
            </a:r>
            <a:r>
              <a:rPr lang="en-US" sz="135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社交媒体风格</a:t>
            </a:r>
            <a:r>
              <a:rPr lang="en-US" sz="1355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）。</a:t>
            </a:r>
            <a:endParaRPr lang="en-US" sz="1355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marL="0" lvl="0" indent="0" algn="l">
              <a:lnSpc>
                <a:spcPts val="3405"/>
              </a:lnSpc>
              <a:spcBef>
                <a:spcPct val="0"/>
              </a:spcBef>
            </a:pPr>
            <a:endParaRPr sz="1200"/>
          </a:p>
        </p:txBody>
      </p:sp>
      <p:grpSp>
        <p:nvGrpSpPr>
          <p:cNvPr id="42" name="Group 42"/>
          <p:cNvGrpSpPr/>
          <p:nvPr/>
        </p:nvGrpSpPr>
        <p:grpSpPr>
          <a:xfrm rot="0">
            <a:off x="0" y="3216369"/>
            <a:ext cx="2183491" cy="425261"/>
            <a:chOff x="0" y="0"/>
            <a:chExt cx="733858" cy="142928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733858" cy="142928"/>
            </a:xfrm>
            <a:custGeom>
              <a:avLst/>
              <a:gdLst/>
              <a:ahLst/>
              <a:cxnLst/>
              <a:rect l="l" t="t" r="r" b="b"/>
              <a:pathLst>
                <a:path w="733858" h="142928">
                  <a:moveTo>
                    <a:pt x="71464" y="0"/>
                  </a:moveTo>
                  <a:lnTo>
                    <a:pt x="662395" y="0"/>
                  </a:lnTo>
                  <a:cubicBezTo>
                    <a:pt x="681348" y="0"/>
                    <a:pt x="699525" y="7529"/>
                    <a:pt x="712927" y="20931"/>
                  </a:cubicBezTo>
                  <a:cubicBezTo>
                    <a:pt x="726329" y="34333"/>
                    <a:pt x="733858" y="52510"/>
                    <a:pt x="733858" y="71464"/>
                  </a:cubicBezTo>
                  <a:lnTo>
                    <a:pt x="733858" y="71464"/>
                  </a:lnTo>
                  <a:cubicBezTo>
                    <a:pt x="733858" y="110932"/>
                    <a:pt x="701863" y="142928"/>
                    <a:pt x="662395" y="142928"/>
                  </a:cubicBezTo>
                  <a:lnTo>
                    <a:pt x="71464" y="142928"/>
                  </a:lnTo>
                  <a:cubicBezTo>
                    <a:pt x="52510" y="142928"/>
                    <a:pt x="34333" y="135398"/>
                    <a:pt x="20931" y="121996"/>
                  </a:cubicBezTo>
                  <a:cubicBezTo>
                    <a:pt x="7529" y="108594"/>
                    <a:pt x="0" y="90417"/>
                    <a:pt x="0" y="71464"/>
                  </a:cubicBezTo>
                  <a:lnTo>
                    <a:pt x="0" y="71464"/>
                  </a:lnTo>
                  <a:cubicBezTo>
                    <a:pt x="0" y="52510"/>
                    <a:pt x="7529" y="34333"/>
                    <a:pt x="20931" y="20931"/>
                  </a:cubicBezTo>
                  <a:cubicBezTo>
                    <a:pt x="34333" y="7529"/>
                    <a:pt x="52510" y="0"/>
                    <a:pt x="71464" y="0"/>
                  </a:cubicBezTo>
                  <a:close/>
                </a:path>
              </a:pathLst>
            </a:custGeom>
            <a:solidFill>
              <a:srgbClr val="A1B1CE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0" y="-28575"/>
              <a:ext cx="733858" cy="171503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205735" y="3230373"/>
            <a:ext cx="1883110" cy="56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0"/>
              </a:lnSpc>
            </a:pPr>
            <a:r>
              <a:rPr lang="en-US" sz="1865" b="1">
                <a:solidFill>
                  <a:srgbClr val="FFFFFF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Gradio</a:t>
            </a:r>
            <a:endParaRPr lang="en-US" sz="1865" b="1">
              <a:solidFill>
                <a:srgbClr val="FFFFFF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grpSp>
        <p:nvGrpSpPr>
          <p:cNvPr id="46" name="Group 46"/>
          <p:cNvGrpSpPr/>
          <p:nvPr/>
        </p:nvGrpSpPr>
        <p:grpSpPr>
          <a:xfrm rot="0">
            <a:off x="4011335" y="4728901"/>
            <a:ext cx="2183491" cy="425261"/>
            <a:chOff x="0" y="0"/>
            <a:chExt cx="733858" cy="142928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733858" cy="142928"/>
            </a:xfrm>
            <a:custGeom>
              <a:avLst/>
              <a:gdLst/>
              <a:ahLst/>
              <a:cxnLst/>
              <a:rect l="l" t="t" r="r" b="b"/>
              <a:pathLst>
                <a:path w="733858" h="142928">
                  <a:moveTo>
                    <a:pt x="71464" y="0"/>
                  </a:moveTo>
                  <a:lnTo>
                    <a:pt x="662395" y="0"/>
                  </a:lnTo>
                  <a:cubicBezTo>
                    <a:pt x="681348" y="0"/>
                    <a:pt x="699525" y="7529"/>
                    <a:pt x="712927" y="20931"/>
                  </a:cubicBezTo>
                  <a:cubicBezTo>
                    <a:pt x="726329" y="34333"/>
                    <a:pt x="733858" y="52510"/>
                    <a:pt x="733858" y="71464"/>
                  </a:cubicBezTo>
                  <a:lnTo>
                    <a:pt x="733858" y="71464"/>
                  </a:lnTo>
                  <a:cubicBezTo>
                    <a:pt x="733858" y="110932"/>
                    <a:pt x="701863" y="142928"/>
                    <a:pt x="662395" y="142928"/>
                  </a:cubicBezTo>
                  <a:lnTo>
                    <a:pt x="71464" y="142928"/>
                  </a:lnTo>
                  <a:cubicBezTo>
                    <a:pt x="52510" y="142928"/>
                    <a:pt x="34333" y="135398"/>
                    <a:pt x="20931" y="121996"/>
                  </a:cubicBezTo>
                  <a:cubicBezTo>
                    <a:pt x="7529" y="108594"/>
                    <a:pt x="0" y="90417"/>
                    <a:pt x="0" y="71464"/>
                  </a:cubicBezTo>
                  <a:lnTo>
                    <a:pt x="0" y="71464"/>
                  </a:lnTo>
                  <a:cubicBezTo>
                    <a:pt x="0" y="52510"/>
                    <a:pt x="7529" y="34333"/>
                    <a:pt x="20931" y="20931"/>
                  </a:cubicBezTo>
                  <a:cubicBezTo>
                    <a:pt x="34333" y="7529"/>
                    <a:pt x="52510" y="0"/>
                    <a:pt x="71464" y="0"/>
                  </a:cubicBezTo>
                  <a:close/>
                </a:path>
              </a:pathLst>
            </a:custGeom>
            <a:solidFill>
              <a:srgbClr val="E7ABAC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0" y="-28575"/>
              <a:ext cx="733858" cy="171503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49" name="TextBox 49"/>
          <p:cNvSpPr txBox="1"/>
          <p:nvPr/>
        </p:nvSpPr>
        <p:spPr>
          <a:xfrm>
            <a:off x="4161526" y="4771385"/>
            <a:ext cx="188311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0"/>
              </a:lnSpc>
            </a:pPr>
            <a:r>
              <a:rPr lang="en-US" sz="1865" b="1">
                <a:solidFill>
                  <a:srgbClr val="FFFFFF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ASR（语音识别）</a:t>
            </a:r>
            <a:endParaRPr lang="en-US" sz="1865" b="1">
              <a:solidFill>
                <a:srgbClr val="FFFFFF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  <a:p>
            <a:pPr algn="ctr">
              <a:lnSpc>
                <a:spcPts val="4370"/>
              </a:lnSpc>
            </a:pPr>
            <a:r>
              <a:rPr lang="en-US" sz="1865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（</a:t>
            </a:r>
            <a:endParaRPr lang="en-US" sz="1865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</p:txBody>
      </p:sp>
      <p:grpSp>
        <p:nvGrpSpPr>
          <p:cNvPr id="50" name="Group 50"/>
          <p:cNvGrpSpPr/>
          <p:nvPr/>
        </p:nvGrpSpPr>
        <p:grpSpPr>
          <a:xfrm rot="0">
            <a:off x="7835084" y="5398280"/>
            <a:ext cx="2183491" cy="425261"/>
            <a:chOff x="0" y="0"/>
            <a:chExt cx="733858" cy="142928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733858" cy="142928"/>
            </a:xfrm>
            <a:custGeom>
              <a:avLst/>
              <a:gdLst/>
              <a:ahLst/>
              <a:cxnLst/>
              <a:rect l="l" t="t" r="r" b="b"/>
              <a:pathLst>
                <a:path w="733858" h="142928">
                  <a:moveTo>
                    <a:pt x="71464" y="0"/>
                  </a:moveTo>
                  <a:lnTo>
                    <a:pt x="662395" y="0"/>
                  </a:lnTo>
                  <a:cubicBezTo>
                    <a:pt x="681348" y="0"/>
                    <a:pt x="699525" y="7529"/>
                    <a:pt x="712927" y="20931"/>
                  </a:cubicBezTo>
                  <a:cubicBezTo>
                    <a:pt x="726329" y="34333"/>
                    <a:pt x="733858" y="52510"/>
                    <a:pt x="733858" y="71464"/>
                  </a:cubicBezTo>
                  <a:lnTo>
                    <a:pt x="733858" y="71464"/>
                  </a:lnTo>
                  <a:cubicBezTo>
                    <a:pt x="733858" y="110932"/>
                    <a:pt x="701863" y="142928"/>
                    <a:pt x="662395" y="142928"/>
                  </a:cubicBezTo>
                  <a:lnTo>
                    <a:pt x="71464" y="142928"/>
                  </a:lnTo>
                  <a:cubicBezTo>
                    <a:pt x="52510" y="142928"/>
                    <a:pt x="34333" y="135398"/>
                    <a:pt x="20931" y="121996"/>
                  </a:cubicBezTo>
                  <a:cubicBezTo>
                    <a:pt x="7529" y="108594"/>
                    <a:pt x="0" y="90417"/>
                    <a:pt x="0" y="71464"/>
                  </a:cubicBezTo>
                  <a:lnTo>
                    <a:pt x="0" y="71464"/>
                  </a:lnTo>
                  <a:cubicBezTo>
                    <a:pt x="0" y="52510"/>
                    <a:pt x="7529" y="34333"/>
                    <a:pt x="20931" y="20931"/>
                  </a:cubicBezTo>
                  <a:cubicBezTo>
                    <a:pt x="34333" y="7529"/>
                    <a:pt x="52510" y="0"/>
                    <a:pt x="71464" y="0"/>
                  </a:cubicBezTo>
                  <a:close/>
                </a:path>
              </a:pathLst>
            </a:custGeom>
            <a:solidFill>
              <a:srgbClr val="A1B1CE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0" y="-28575"/>
              <a:ext cx="733858" cy="171503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53" name="TextBox 53"/>
          <p:cNvSpPr txBox="1"/>
          <p:nvPr/>
        </p:nvSpPr>
        <p:spPr>
          <a:xfrm>
            <a:off x="7985275" y="5405933"/>
            <a:ext cx="1883110" cy="56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0"/>
              </a:lnSpc>
            </a:pPr>
            <a:r>
              <a:rPr lang="en-US" sz="1865" b="1">
                <a:solidFill>
                  <a:srgbClr val="FFFFFF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NLP（文本处理）</a:t>
            </a:r>
            <a:endParaRPr lang="en-US" sz="1865" b="1">
              <a:solidFill>
                <a:srgbClr val="FFFFFF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grpSp>
        <p:nvGrpSpPr>
          <p:cNvPr id="54" name="Group 54"/>
          <p:cNvGrpSpPr/>
          <p:nvPr/>
        </p:nvGrpSpPr>
        <p:grpSpPr>
          <a:xfrm rot="0">
            <a:off x="992771" y="3799454"/>
            <a:ext cx="3080301" cy="2372746"/>
            <a:chOff x="0" y="0"/>
            <a:chExt cx="1055178" cy="812800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1055178" cy="812800"/>
            </a:xfrm>
            <a:custGeom>
              <a:avLst/>
              <a:gdLst/>
              <a:ahLst/>
              <a:cxnLst/>
              <a:rect l="l" t="t" r="r" b="b"/>
              <a:pathLst>
                <a:path w="1055178" h="812800">
                  <a:moveTo>
                    <a:pt x="1055178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1055178" y="624840"/>
                  </a:lnTo>
                  <a:lnTo>
                    <a:pt x="1055178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A1B1CE">
                  <a:alpha val="82745"/>
                </a:srgbClr>
              </a:solidFill>
              <a:prstDash val="solid"/>
              <a:miter/>
            </a:ln>
          </p:spPr>
        </p:sp>
        <p:sp>
          <p:nvSpPr>
            <p:cNvPr id="56" name="TextBox 56"/>
            <p:cNvSpPr txBox="1"/>
            <p:nvPr/>
          </p:nvSpPr>
          <p:spPr>
            <a:xfrm>
              <a:off x="0" y="-28575"/>
              <a:ext cx="1055178" cy="6508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57" name="Group 57"/>
          <p:cNvGrpSpPr/>
          <p:nvPr/>
        </p:nvGrpSpPr>
        <p:grpSpPr>
          <a:xfrm rot="0">
            <a:off x="685800" y="6191250"/>
            <a:ext cx="2183491" cy="425261"/>
            <a:chOff x="0" y="0"/>
            <a:chExt cx="733858" cy="142928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733858" cy="142928"/>
            </a:xfrm>
            <a:custGeom>
              <a:avLst/>
              <a:gdLst/>
              <a:ahLst/>
              <a:cxnLst/>
              <a:rect l="l" t="t" r="r" b="b"/>
              <a:pathLst>
                <a:path w="733858" h="142928">
                  <a:moveTo>
                    <a:pt x="71464" y="0"/>
                  </a:moveTo>
                  <a:lnTo>
                    <a:pt x="662395" y="0"/>
                  </a:lnTo>
                  <a:cubicBezTo>
                    <a:pt x="681348" y="0"/>
                    <a:pt x="699525" y="7529"/>
                    <a:pt x="712927" y="20931"/>
                  </a:cubicBezTo>
                  <a:cubicBezTo>
                    <a:pt x="726329" y="34333"/>
                    <a:pt x="733858" y="52510"/>
                    <a:pt x="733858" y="71464"/>
                  </a:cubicBezTo>
                  <a:lnTo>
                    <a:pt x="733858" y="71464"/>
                  </a:lnTo>
                  <a:cubicBezTo>
                    <a:pt x="733858" y="110932"/>
                    <a:pt x="701863" y="142928"/>
                    <a:pt x="662395" y="142928"/>
                  </a:cubicBezTo>
                  <a:lnTo>
                    <a:pt x="71464" y="142928"/>
                  </a:lnTo>
                  <a:cubicBezTo>
                    <a:pt x="52510" y="142928"/>
                    <a:pt x="34333" y="135398"/>
                    <a:pt x="20931" y="121996"/>
                  </a:cubicBezTo>
                  <a:cubicBezTo>
                    <a:pt x="7529" y="108594"/>
                    <a:pt x="0" y="90417"/>
                    <a:pt x="0" y="71464"/>
                  </a:cubicBezTo>
                  <a:lnTo>
                    <a:pt x="0" y="71464"/>
                  </a:lnTo>
                  <a:cubicBezTo>
                    <a:pt x="0" y="52510"/>
                    <a:pt x="7529" y="34333"/>
                    <a:pt x="20931" y="20931"/>
                  </a:cubicBezTo>
                  <a:cubicBezTo>
                    <a:pt x="34333" y="7529"/>
                    <a:pt x="52510" y="0"/>
                    <a:pt x="71464" y="0"/>
                  </a:cubicBezTo>
                  <a:close/>
                </a:path>
              </a:pathLst>
            </a:custGeom>
            <a:solidFill>
              <a:srgbClr val="A1B1CE"/>
            </a:solidFill>
          </p:spPr>
        </p:sp>
        <p:sp>
          <p:nvSpPr>
            <p:cNvPr id="59" name="TextBox 59"/>
            <p:cNvSpPr txBox="1"/>
            <p:nvPr/>
          </p:nvSpPr>
          <p:spPr>
            <a:xfrm>
              <a:off x="0" y="-28575"/>
              <a:ext cx="733858" cy="171503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60" name="TextBox 60"/>
          <p:cNvSpPr txBox="1"/>
          <p:nvPr/>
        </p:nvSpPr>
        <p:spPr>
          <a:xfrm>
            <a:off x="835991" y="6205253"/>
            <a:ext cx="188311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0"/>
              </a:lnSpc>
            </a:pPr>
            <a:r>
              <a:rPr lang="en-US" sz="1865" b="1">
                <a:solidFill>
                  <a:srgbClr val="FFFFFF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音频处理</a:t>
            </a:r>
            <a:endParaRPr lang="en-US" sz="1865" b="1">
              <a:solidFill>
                <a:srgbClr val="FFFFFF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  <a:p>
            <a:pPr algn="ctr">
              <a:lnSpc>
                <a:spcPts val="4370"/>
              </a:lnSpc>
            </a:pPr>
            <a:endParaRPr sz="1200"/>
          </a:p>
        </p:txBody>
      </p:sp>
      <p:sp>
        <p:nvSpPr>
          <p:cNvPr id="61" name="TextBox 61"/>
          <p:cNvSpPr txBox="1"/>
          <p:nvPr/>
        </p:nvSpPr>
        <p:spPr>
          <a:xfrm>
            <a:off x="1054508" y="3771601"/>
            <a:ext cx="2956827" cy="2926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60"/>
              </a:lnSpc>
              <a:spcBef>
                <a:spcPct val="0"/>
              </a:spcBef>
            </a:pPr>
            <a:r>
              <a:rPr lang="en-US" sz="1550">
                <a:solidFill>
                  <a:srgbClr val="000000"/>
                </a:solidFill>
                <a:latin typeface="思源黑体 1" panose="020B0500000000000000" charset="-122"/>
                <a:ea typeface="思源黑体 1" panose="020B0500000000000000" charset="-122"/>
                <a:cs typeface="思源黑体 1" panose="020B0500000000000000" charset="-122"/>
                <a:sym typeface="思源黑体 1" panose="020B0500000000000000" charset="-122"/>
              </a:rPr>
              <a:t>录音：</a:t>
            </a:r>
            <a:endParaRPr lang="en-US" sz="1550">
              <a:solidFill>
                <a:srgbClr val="000000"/>
              </a:solidFill>
              <a:latin typeface="思源黑体 1" panose="020B0500000000000000" charset="-122"/>
              <a:ea typeface="思源黑体 1" panose="020B0500000000000000" charset="-122"/>
              <a:cs typeface="思源黑体 1" panose="020B0500000000000000" charset="-122"/>
              <a:sym typeface="思源黑体 1" panose="020B0500000000000000" charset="-122"/>
            </a:endParaRPr>
          </a:p>
          <a:p>
            <a:pPr algn="l">
              <a:lnSpc>
                <a:spcPts val="3260"/>
              </a:lnSpc>
              <a:spcBef>
                <a:spcPct val="0"/>
              </a:spcBef>
            </a:pPr>
            <a:r>
              <a:rPr lang="en-US" sz="1550">
                <a:solidFill>
                  <a:srgbClr val="000000"/>
                </a:solidFill>
                <a:latin typeface="思源黑体 1" panose="020B0500000000000000" charset="-122"/>
                <a:ea typeface="思源黑体 1" panose="020B0500000000000000" charset="-122"/>
                <a:cs typeface="思源黑体 1" panose="020B0500000000000000" charset="-122"/>
                <a:sym typeface="思源黑体 1" panose="020B0500000000000000" charset="-122"/>
              </a:rPr>
              <a:t>sounddevice 录制音频（16kHz，单声道）。</a:t>
            </a:r>
            <a:endParaRPr lang="en-US" sz="1550">
              <a:solidFill>
                <a:srgbClr val="000000"/>
              </a:solidFill>
              <a:latin typeface="思源黑体 1" panose="020B0500000000000000" charset="-122"/>
              <a:ea typeface="思源黑体 1" panose="020B0500000000000000" charset="-122"/>
              <a:cs typeface="思源黑体 1" panose="020B0500000000000000" charset="-122"/>
              <a:sym typeface="思源黑体 1" panose="020B0500000000000000" charset="-122"/>
            </a:endParaRPr>
          </a:p>
          <a:p>
            <a:pPr algn="l">
              <a:lnSpc>
                <a:spcPts val="3260"/>
              </a:lnSpc>
              <a:spcBef>
                <a:spcPct val="0"/>
              </a:spcBef>
            </a:pPr>
            <a:r>
              <a:rPr lang="en-US" sz="1550">
                <a:solidFill>
                  <a:srgbClr val="000000"/>
                </a:solidFill>
                <a:latin typeface="思源黑体 1" panose="020B0500000000000000" charset="-122"/>
                <a:ea typeface="思源黑体 1" panose="020B0500000000000000" charset="-122"/>
                <a:cs typeface="思源黑体 1" panose="020B0500000000000000" charset="-122"/>
                <a:sym typeface="思源黑体 1" panose="020B0500000000000000" charset="-122"/>
              </a:rPr>
              <a:t>保存为临时 WAV 文件。</a:t>
            </a:r>
            <a:endParaRPr lang="en-US" sz="1550">
              <a:solidFill>
                <a:srgbClr val="000000"/>
              </a:solidFill>
              <a:latin typeface="思源黑体 1" panose="020B0500000000000000" charset="-122"/>
              <a:ea typeface="思源黑体 1" panose="020B0500000000000000" charset="-122"/>
              <a:cs typeface="思源黑体 1" panose="020B0500000000000000" charset="-122"/>
              <a:sym typeface="思源黑体 1" panose="020B0500000000000000" charset="-122"/>
            </a:endParaRPr>
          </a:p>
          <a:p>
            <a:pPr algn="l">
              <a:lnSpc>
                <a:spcPts val="3260"/>
              </a:lnSpc>
              <a:spcBef>
                <a:spcPct val="0"/>
              </a:spcBef>
            </a:pPr>
            <a:r>
              <a:rPr lang="en-US" sz="1550">
                <a:solidFill>
                  <a:srgbClr val="000000"/>
                </a:solidFill>
                <a:latin typeface="思源黑体 1" panose="020B0500000000000000" charset="-122"/>
                <a:ea typeface="思源黑体 1" panose="020B0500000000000000" charset="-122"/>
                <a:cs typeface="思源黑体 1" panose="020B0500000000000000" charset="-122"/>
                <a:sym typeface="思源黑体 1" panose="020B0500000000000000" charset="-122"/>
              </a:rPr>
              <a:t>格式转换：</a:t>
            </a:r>
            <a:endParaRPr lang="en-US" sz="1550">
              <a:solidFill>
                <a:srgbClr val="000000"/>
              </a:solidFill>
              <a:latin typeface="思源黑体 1" panose="020B0500000000000000" charset="-122"/>
              <a:ea typeface="思源黑体 1" panose="020B0500000000000000" charset="-122"/>
              <a:cs typeface="思源黑体 1" panose="020B0500000000000000" charset="-122"/>
              <a:sym typeface="思源黑体 1" panose="020B0500000000000000" charset="-122"/>
            </a:endParaRPr>
          </a:p>
          <a:p>
            <a:pPr algn="l">
              <a:lnSpc>
                <a:spcPts val="3260"/>
              </a:lnSpc>
              <a:spcBef>
                <a:spcPct val="0"/>
              </a:spcBef>
            </a:pPr>
            <a:r>
              <a:rPr lang="en-US" sz="1550">
                <a:solidFill>
                  <a:srgbClr val="000000"/>
                </a:solidFill>
                <a:latin typeface="思源黑体 1" panose="020B0500000000000000" charset="-122"/>
                <a:ea typeface="思源黑体 1" panose="020B0500000000000000" charset="-122"/>
                <a:cs typeface="思源黑体 1" panose="020B0500000000000000" charset="-122"/>
                <a:sym typeface="思源黑体 1" panose="020B0500000000000000" charset="-122"/>
              </a:rPr>
              <a:t>FFmpeg 转换非 WAV 格式（如 MP3/M4A → WAV）</a:t>
            </a:r>
            <a:endParaRPr lang="en-US" sz="1550">
              <a:solidFill>
                <a:srgbClr val="000000"/>
              </a:solidFill>
              <a:latin typeface="思源黑体 1" panose="020B0500000000000000" charset="-122"/>
              <a:ea typeface="思源黑体 1" panose="020B0500000000000000" charset="-122"/>
              <a:cs typeface="思源黑体 1" panose="020B0500000000000000" charset="-122"/>
              <a:sym typeface="思源黑体 1" panose="020B05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975283" y="-1177511"/>
            <a:ext cx="2362037" cy="236203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>
                <a:alpha val="2666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0905101" y="5874244"/>
            <a:ext cx="1967512" cy="196751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>
                <a:alpha val="26667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1641581" y="430291"/>
            <a:ext cx="1469598" cy="146959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1B1CE">
                <a:alpha val="46667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0905101" y="-1480431"/>
            <a:ext cx="2837690" cy="2900417"/>
          </a:xfrm>
          <a:custGeom>
            <a:avLst/>
            <a:gdLst/>
            <a:ahLst/>
            <a:cxnLst/>
            <a:rect l="l" t="t" r="r" b="b"/>
            <a:pathLst>
              <a:path w="4256535" h="4350626">
                <a:moveTo>
                  <a:pt x="0" y="0"/>
                </a:moveTo>
                <a:lnTo>
                  <a:pt x="4256535" y="0"/>
                </a:lnTo>
                <a:lnTo>
                  <a:pt x="4256535" y="4350625"/>
                </a:lnTo>
                <a:lnTo>
                  <a:pt x="0" y="435062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 rot="0">
            <a:off x="-739956" y="4982061"/>
            <a:ext cx="1336987" cy="133698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ABAC">
                <a:alpha val="46667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5" name="Freeform 15"/>
          <p:cNvSpPr/>
          <p:nvPr/>
        </p:nvSpPr>
        <p:spPr>
          <a:xfrm>
            <a:off x="-812346" y="5433217"/>
            <a:ext cx="2665905" cy="2724835"/>
          </a:xfrm>
          <a:custGeom>
            <a:avLst/>
            <a:gdLst/>
            <a:ahLst/>
            <a:cxnLst/>
            <a:rect l="l" t="t" r="r" b="b"/>
            <a:pathLst>
              <a:path w="3998858" h="4087252">
                <a:moveTo>
                  <a:pt x="0" y="0"/>
                </a:moveTo>
                <a:lnTo>
                  <a:pt x="3998858" y="0"/>
                </a:lnTo>
                <a:lnTo>
                  <a:pt x="3998858" y="4087253"/>
                </a:lnTo>
                <a:lnTo>
                  <a:pt x="0" y="4087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 rot="0">
            <a:off x="1386753" y="6505559"/>
            <a:ext cx="1084711" cy="1084711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1B1CE">
                <a:alpha val="46667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9" name="Group 19"/>
          <p:cNvGrpSpPr/>
          <p:nvPr/>
        </p:nvGrpSpPr>
        <p:grpSpPr>
          <a:xfrm rot="0">
            <a:off x="10056629" y="-709671"/>
            <a:ext cx="1159075" cy="115907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ABAC">
                <a:alpha val="46667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22" name="Group 22"/>
          <p:cNvGrpSpPr/>
          <p:nvPr/>
        </p:nvGrpSpPr>
        <p:grpSpPr>
          <a:xfrm rot="0">
            <a:off x="2084517" y="6451060"/>
            <a:ext cx="324785" cy="324785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1B1CE">
                <a:alpha val="25882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25" name="Group 25"/>
          <p:cNvGrpSpPr/>
          <p:nvPr/>
        </p:nvGrpSpPr>
        <p:grpSpPr>
          <a:xfrm rot="0">
            <a:off x="10056629" y="85614"/>
            <a:ext cx="338328" cy="338328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ABAC">
                <a:alpha val="25882"/>
              </a:srgbClr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4318423" y="442991"/>
            <a:ext cx="3555153" cy="906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75"/>
              </a:lnSpc>
            </a:pPr>
            <a:r>
              <a:rPr lang="en-US" sz="3930" b="1">
                <a:solidFill>
                  <a:srgbClr val="100F0D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现场演示</a:t>
            </a:r>
            <a:endParaRPr lang="en-US" sz="3930" b="1">
              <a:solidFill>
                <a:srgbClr val="100F0D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grpSp>
        <p:nvGrpSpPr>
          <p:cNvPr id="29" name="Group 29"/>
          <p:cNvGrpSpPr/>
          <p:nvPr/>
        </p:nvGrpSpPr>
        <p:grpSpPr>
          <a:xfrm rot="0">
            <a:off x="3454141" y="2143737"/>
            <a:ext cx="5287803" cy="3550163"/>
            <a:chOff x="0" y="0"/>
            <a:chExt cx="2089009" cy="140253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089009" cy="1402534"/>
            </a:xfrm>
            <a:custGeom>
              <a:avLst/>
              <a:gdLst/>
              <a:ahLst/>
              <a:cxnLst/>
              <a:rect l="l" t="t" r="r" b="b"/>
              <a:pathLst>
                <a:path w="2089009" h="1402534">
                  <a:moveTo>
                    <a:pt x="0" y="0"/>
                  </a:moveTo>
                  <a:lnTo>
                    <a:pt x="2089009" y="0"/>
                  </a:lnTo>
                  <a:lnTo>
                    <a:pt x="2089009" y="1402534"/>
                  </a:lnTo>
                  <a:lnTo>
                    <a:pt x="0" y="1402534"/>
                  </a:lnTo>
                  <a:close/>
                </a:path>
              </a:pathLst>
            </a:custGeom>
            <a:solidFill>
              <a:srgbClr val="A1B1CE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0"/>
              <a:ext cx="2089009" cy="1402534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845"/>
                </a:lnSpc>
              </a:pPr>
              <a:endParaRPr sz="1200"/>
            </a:p>
          </p:txBody>
        </p:sp>
      </p:grpSp>
      <p:grpSp>
        <p:nvGrpSpPr>
          <p:cNvPr id="32" name="Group 32"/>
          <p:cNvGrpSpPr/>
          <p:nvPr/>
        </p:nvGrpSpPr>
        <p:grpSpPr>
          <a:xfrm rot="0">
            <a:off x="810536" y="2131357"/>
            <a:ext cx="2521209" cy="3562543"/>
            <a:chOff x="0" y="0"/>
            <a:chExt cx="5042418" cy="7125086"/>
          </a:xfrm>
        </p:grpSpPr>
        <p:pic>
          <p:nvPicPr>
            <p:cNvPr id="33" name="Picture 33"/>
            <p:cNvPicPr>
              <a:picLocks noChangeAspect="1"/>
            </p:cNvPicPr>
            <p:nvPr/>
          </p:nvPicPr>
          <p:blipFill>
            <a:blip r:embed="rId5"/>
            <a:srcRect t="2899" b="2899"/>
            <a:stretch>
              <a:fillRect/>
            </a:stretch>
          </p:blipFill>
          <p:spPr>
            <a:xfrm>
              <a:off x="0" y="0"/>
              <a:ext cx="5042418" cy="7125086"/>
            </a:xfrm>
            <a:prstGeom prst="rect">
              <a:avLst/>
            </a:prstGeom>
          </p:spPr>
        </p:pic>
      </p:grpSp>
      <p:grpSp>
        <p:nvGrpSpPr>
          <p:cNvPr id="34" name="Group 34"/>
          <p:cNvGrpSpPr/>
          <p:nvPr/>
        </p:nvGrpSpPr>
        <p:grpSpPr>
          <a:xfrm rot="0">
            <a:off x="8862595" y="2131357"/>
            <a:ext cx="2521209" cy="3562543"/>
            <a:chOff x="0" y="0"/>
            <a:chExt cx="5042418" cy="7125086"/>
          </a:xfrm>
        </p:grpSpPr>
        <p:pic>
          <p:nvPicPr>
            <p:cNvPr id="35" name="Picture 35"/>
            <p:cNvPicPr>
              <a:picLocks noChangeAspect="1"/>
            </p:cNvPicPr>
            <p:nvPr/>
          </p:nvPicPr>
          <p:blipFill>
            <a:blip r:embed="rId6"/>
            <a:srcRect l="14615" r="14615"/>
            <a:stretch>
              <a:fillRect/>
            </a:stretch>
          </p:blipFill>
          <p:spPr>
            <a:xfrm>
              <a:off x="0" y="0"/>
              <a:ext cx="5042418" cy="7125086"/>
            </a:xfrm>
            <a:prstGeom prst="rect">
              <a:avLst/>
            </a:prstGeom>
          </p:spPr>
        </p:pic>
      </p:grpSp>
      <p:sp>
        <p:nvSpPr>
          <p:cNvPr id="36" name="TextBox 36"/>
          <p:cNvSpPr txBox="1"/>
          <p:nvPr/>
        </p:nvSpPr>
        <p:spPr>
          <a:xfrm>
            <a:off x="3554872" y="2206680"/>
            <a:ext cx="5086343" cy="2980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10"/>
              </a:lnSpc>
            </a:pPr>
            <a:r>
              <a:rPr lang="en-US" sz="2305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链接：</a:t>
            </a:r>
            <a:r>
              <a:rPr lang="en-US" sz="2305" u="sng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  <a:hlinkClick r:id="rId7" tooltip="http://localhost:51551"/>
              </a:rPr>
              <a:t>http://localhost:51551/</a:t>
            </a:r>
            <a:endParaRPr lang="en-US" sz="2305" u="sng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algn="just">
              <a:lnSpc>
                <a:spcPts val="5810"/>
              </a:lnSpc>
            </a:pPr>
            <a:r>
              <a:rPr lang="en-US" sz="2305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1、录音文件</a:t>
            </a:r>
            <a:endParaRPr lang="en-US" sz="2305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algn="just">
              <a:lnSpc>
                <a:spcPts val="5810"/>
              </a:lnSpc>
            </a:pPr>
            <a:r>
              <a:rPr lang="en-US" sz="2305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2、记录文本</a:t>
            </a:r>
            <a:endParaRPr lang="en-US" sz="2305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  <a:p>
            <a:pPr algn="just">
              <a:lnSpc>
                <a:spcPts val="5810"/>
              </a:lnSpc>
            </a:pPr>
            <a:r>
              <a:rPr lang="en-US" sz="2305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3、实时录音</a:t>
            </a:r>
            <a:endParaRPr lang="en-US" sz="2305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975283" y="-1177511"/>
            <a:ext cx="2362037" cy="236203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>
                <a:alpha val="2666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0905101" y="5874244"/>
            <a:ext cx="1967512" cy="196751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>
                <a:alpha val="26667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1641581" y="430291"/>
            <a:ext cx="1469598" cy="146959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1B1CE">
                <a:alpha val="46667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0905101" y="-1480431"/>
            <a:ext cx="2837690" cy="2900417"/>
          </a:xfrm>
          <a:custGeom>
            <a:avLst/>
            <a:gdLst/>
            <a:ahLst/>
            <a:cxnLst/>
            <a:rect l="l" t="t" r="r" b="b"/>
            <a:pathLst>
              <a:path w="4256535" h="4350626">
                <a:moveTo>
                  <a:pt x="0" y="0"/>
                </a:moveTo>
                <a:lnTo>
                  <a:pt x="4256535" y="0"/>
                </a:lnTo>
                <a:lnTo>
                  <a:pt x="4256535" y="4350625"/>
                </a:lnTo>
                <a:lnTo>
                  <a:pt x="0" y="435062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 rot="0">
            <a:off x="-739956" y="4982061"/>
            <a:ext cx="1336987" cy="133698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ABAC">
                <a:alpha val="46667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5" name="Freeform 15"/>
          <p:cNvSpPr/>
          <p:nvPr/>
        </p:nvSpPr>
        <p:spPr>
          <a:xfrm>
            <a:off x="-812346" y="5433217"/>
            <a:ext cx="2665905" cy="2724835"/>
          </a:xfrm>
          <a:custGeom>
            <a:avLst/>
            <a:gdLst/>
            <a:ahLst/>
            <a:cxnLst/>
            <a:rect l="l" t="t" r="r" b="b"/>
            <a:pathLst>
              <a:path w="3998858" h="4087252">
                <a:moveTo>
                  <a:pt x="0" y="0"/>
                </a:moveTo>
                <a:lnTo>
                  <a:pt x="3998858" y="0"/>
                </a:lnTo>
                <a:lnTo>
                  <a:pt x="3998858" y="4087253"/>
                </a:lnTo>
                <a:lnTo>
                  <a:pt x="0" y="4087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 rot="0">
            <a:off x="1386753" y="6505559"/>
            <a:ext cx="1084711" cy="1084711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1B1CE">
                <a:alpha val="46667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9" name="Group 19"/>
          <p:cNvGrpSpPr/>
          <p:nvPr/>
        </p:nvGrpSpPr>
        <p:grpSpPr>
          <a:xfrm rot="0">
            <a:off x="10056629" y="-709671"/>
            <a:ext cx="1159075" cy="115907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ABAC">
                <a:alpha val="46667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22" name="Group 22"/>
          <p:cNvGrpSpPr/>
          <p:nvPr/>
        </p:nvGrpSpPr>
        <p:grpSpPr>
          <a:xfrm rot="0">
            <a:off x="2084517" y="6451060"/>
            <a:ext cx="324785" cy="324785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1B1CE">
                <a:alpha val="25882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25" name="Group 25"/>
          <p:cNvGrpSpPr/>
          <p:nvPr/>
        </p:nvGrpSpPr>
        <p:grpSpPr>
          <a:xfrm rot="0">
            <a:off x="10056629" y="85614"/>
            <a:ext cx="338328" cy="338328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ABAC">
                <a:alpha val="25882"/>
              </a:srgbClr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28" name="Group 28"/>
          <p:cNvGrpSpPr/>
          <p:nvPr/>
        </p:nvGrpSpPr>
        <p:grpSpPr>
          <a:xfrm rot="0">
            <a:off x="1125009" y="685800"/>
            <a:ext cx="9941983" cy="5188444"/>
            <a:chOff x="0" y="0"/>
            <a:chExt cx="145684476" cy="76028668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45684491" cy="76028649"/>
            </a:xfrm>
            <a:custGeom>
              <a:avLst/>
              <a:gdLst/>
              <a:ahLst/>
              <a:cxnLst/>
              <a:rect l="l" t="t" r="r" b="b"/>
              <a:pathLst>
                <a:path w="145684491" h="76028649">
                  <a:moveTo>
                    <a:pt x="0" y="0"/>
                  </a:moveTo>
                  <a:lnTo>
                    <a:pt x="145684491" y="0"/>
                  </a:lnTo>
                  <a:lnTo>
                    <a:pt x="145684491" y="76028649"/>
                  </a:lnTo>
                  <a:lnTo>
                    <a:pt x="0" y="76028649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30" name="Freeform 30"/>
          <p:cNvSpPr/>
          <p:nvPr/>
        </p:nvSpPr>
        <p:spPr>
          <a:xfrm>
            <a:off x="1125009" y="685800"/>
            <a:ext cx="9941983" cy="5188444"/>
          </a:xfrm>
          <a:custGeom>
            <a:avLst/>
            <a:gdLst/>
            <a:ahLst/>
            <a:cxnLst/>
            <a:rect l="l" t="t" r="r" b="b"/>
            <a:pathLst>
              <a:path w="14912974" h="7782666">
                <a:moveTo>
                  <a:pt x="0" y="0"/>
                </a:moveTo>
                <a:lnTo>
                  <a:pt x="14912974" y="0"/>
                </a:lnTo>
                <a:lnTo>
                  <a:pt x="14912974" y="7782666"/>
                </a:lnTo>
                <a:lnTo>
                  <a:pt x="0" y="77826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81" r="-681" b="-1485"/>
            </a:stretch>
          </a:blipFill>
        </p:spPr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</Words>
  <Application>WPS 演示</Application>
  <PresentationFormat>宽屏</PresentationFormat>
  <Paragraphs>52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思源黑体 2 Bold</vt:lpstr>
      <vt:lpstr>黑体</vt:lpstr>
      <vt:lpstr>Arial</vt:lpstr>
      <vt:lpstr>思源黑体 2</vt:lpstr>
      <vt:lpstr>思源黑体 2 Medium</vt:lpstr>
      <vt:lpstr>Akzidenz-Grotesk Bold</vt:lpstr>
      <vt:lpstr>思源黑体 1</vt:lpstr>
      <vt:lpstr>Yu Gothic UI Semibold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小草</cp:lastModifiedBy>
  <cp:revision>155</cp:revision>
  <dcterms:created xsi:type="dcterms:W3CDTF">2019-06-19T02:08:00Z</dcterms:created>
  <dcterms:modified xsi:type="dcterms:W3CDTF">2025-07-10T07:57:27Z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58708EE19A46477CABC405D70283997B_11</vt:lpwstr>
  </property>
</Properties>
</file>