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FBDA-9A9D-AC4E-AE3A-405C27DD5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8C25B-44BC-7B4A-80E0-CD440A4BC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A5BB-9C79-1542-B791-52929D8F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1A4-459E-8F4D-BD7A-82523B55CAB9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C853-0506-CF42-B964-A5942BF6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82379-EE1C-ED42-8698-8CA7C346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176-D531-C245-AAC6-3AF752BD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12D7-9287-684B-BBE1-2ED0409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906C3-6E21-884C-927B-12A2E932E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769D1-925B-AE47-9C14-49019018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1A4-459E-8F4D-BD7A-82523B55CAB9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F925-CC4F-E543-8EFA-C9EED0FA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07AF-B229-9040-A9DF-2835A3FD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176-D531-C245-AAC6-3AF752BD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7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7DF1B-B6E5-F74C-95BA-D1857233F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43ADF-ED78-2046-A287-07EA57757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CFD4-9E30-E543-B5E0-4E0ED26A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1A4-459E-8F4D-BD7A-82523B55CAB9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5A517-46F3-8446-8768-74886084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B9AB6-4716-8344-B9D1-1F609615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176-D531-C245-AAC6-3AF752BD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7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2E26-7626-E742-88D1-51D4C4E8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500A-A750-3448-92F9-CB109FE7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EE734-1A67-984D-9840-47DC2FAA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1A4-459E-8F4D-BD7A-82523B55CAB9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AB13-959E-7C4E-BD12-5AE24A15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9844-447D-5047-BC05-5BBA2413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176-D531-C245-AAC6-3AF752BD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7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20B6-7EEB-DD42-893A-021F3DC1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BC5B4-8DE3-6748-BF26-CDE930489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D0A5-7A15-B246-8D94-E433962A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1A4-459E-8F4D-BD7A-82523B55CAB9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44F7-9970-FB44-A032-E8E1AB89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F131-A0EA-F34F-B94C-C9BCDA5A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176-D531-C245-AAC6-3AF752BD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7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A313-4410-5F47-A8E7-0379FEFF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DB4A-114E-8845-A168-2EF1CDE61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0CA5D-1B33-0041-8D57-3C3C195EB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5260D-7B3A-0C4A-87A5-038D1FBD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1A4-459E-8F4D-BD7A-82523B55CAB9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A75CA-01ED-7D47-A752-DE53D128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DDFC4-8D9D-2946-9966-2F390F20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176-D531-C245-AAC6-3AF752BD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6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AA3F-09EC-A247-805F-D94289CA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42B21-6BD0-4645-AA5E-7DF262956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4FB87-7DF9-A046-9060-3525FE493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960D1-1418-BF4B-A611-0C8A1410E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C51F0-2E81-E849-9A19-008BBD8D5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6D0A7-BBAC-F34F-B722-5D7F49F6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1A4-459E-8F4D-BD7A-82523B55CAB9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9F62A-E048-6944-9166-1FC0520F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F4D7C-E984-0449-A3B9-D93DF2DE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176-D531-C245-AAC6-3AF752BD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8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EB73-2D1C-7044-8486-640D8281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5A930-CF4A-7645-B32C-DE9141BD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1A4-459E-8F4D-BD7A-82523B55CAB9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5B619-A109-EA47-9FE8-E2083EC4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C0E8B-6D47-464C-BC53-0DE43A70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176-D531-C245-AAC6-3AF752BD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0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DFB58-ADD0-B44F-B2B7-85E3D002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1A4-459E-8F4D-BD7A-82523B55CAB9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371B1-8E5F-0E47-8B9C-12E21D3C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2F7A3-3CC1-2A4F-95BB-4D7AF7E6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176-D531-C245-AAC6-3AF752BD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EAA3-B23E-6640-8FB3-15C6CDDB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A42C-DD15-6243-8C70-968D6384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715E3-F82E-7D4F-A204-732245A33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DF3F-7755-1E4C-AA07-1D9F50ED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1A4-459E-8F4D-BD7A-82523B55CAB9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C5110-B372-8C49-BF79-AE739282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23F34-11CA-824F-986F-F9946E17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176-D531-C245-AAC6-3AF752BD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2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AD7B-936D-0F41-92D6-F0B19E19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CC26D-8242-D241-B068-E17CF32D9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01FFD-88DF-BC49-BC8A-385DC4C38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656B9-D790-AC4A-B00A-79D69DBC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1A4-459E-8F4D-BD7A-82523B55CAB9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24422-F14B-2143-850A-CE6EB182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CDD2F-5FDA-9E4E-8567-57ABE687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176-D531-C245-AAC6-3AF752BD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34218-2A92-9344-AA86-F8D5E88C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97A8C-9031-D74C-9C6E-73A1FC78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68F9-8417-1A4B-A58E-DC3B69062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81A4-459E-8F4D-BD7A-82523B55CAB9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8F3C5-2749-804F-9F68-552E3679C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138CD-B73B-BE44-A452-928C5AA5E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02176-D531-C245-AAC6-3AF752BD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u.edu/ogs/research/earthquak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F990-98CC-A045-9779-C4884E766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Forecasting induced seismicity in Oklahoma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7660-2E81-6642-81C3-2D22AF696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statistical methods to find the factors that contribute to anthropogenic earthquakes</a:t>
            </a:r>
          </a:p>
        </p:txBody>
      </p:sp>
    </p:spTree>
    <p:extLst>
      <p:ext uri="{BB962C8B-B14F-4D97-AF65-F5344CB8AC3E}">
        <p14:creationId xmlns:p14="http://schemas.microsoft.com/office/powerpoint/2010/main" val="149077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1773-9AAB-5045-BC62-B47D465B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51A24B-74D6-ED40-8EE8-FD25ABA61C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46" y="1607344"/>
            <a:ext cx="4093663" cy="417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693E74-0C75-1A42-978A-4C7B629DF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55" y="1607344"/>
            <a:ext cx="6568894" cy="4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2DC44-EB94-0A49-9AC9-A6A02BAD0381}"/>
              </a:ext>
            </a:extLst>
          </p:cNvPr>
          <p:cNvSpPr txBox="1"/>
          <p:nvPr/>
        </p:nvSpPr>
        <p:spPr>
          <a:xfrm>
            <a:off x="691242" y="5842337"/>
            <a:ext cx="11283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Although a causal relationship between fluid injection and earthquakes is established, it is still not known why some areas are more susceptible to induced earthquakes. Answering this question requires a big-data, statistical approach. This is your job in this project!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5FCC7-1859-7842-852E-90B12A350A0F}"/>
              </a:ext>
            </a:extLst>
          </p:cNvPr>
          <p:cNvSpPr txBox="1"/>
          <p:nvPr/>
        </p:nvSpPr>
        <p:spPr>
          <a:xfrm>
            <a:off x="6504213" y="365125"/>
            <a:ext cx="5339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Large increase in seismicity in Oklahoma since 2010. Believed to be related to fluid injection increasing stress on pre-existing geological faults.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0C3F1-F99D-B144-9BC7-13653B1E0975}"/>
              </a:ext>
            </a:extLst>
          </p:cNvPr>
          <p:cNvSpPr txBox="1"/>
          <p:nvPr/>
        </p:nvSpPr>
        <p:spPr>
          <a:xfrm>
            <a:off x="75837" y="2760036"/>
            <a:ext cx="1475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Ellsworth. Science </a:t>
            </a:r>
            <a:r>
              <a:rPr lang="en-GB" sz="1400" dirty="0"/>
              <a:t> 12 Jul 2013:</a:t>
            </a:r>
            <a:br>
              <a:rPr lang="en-GB" sz="1400" dirty="0"/>
            </a:br>
            <a:r>
              <a:rPr lang="en-GB" sz="1400" dirty="0"/>
              <a:t>Vol. 341, Issue 6142, 1225942</a:t>
            </a:r>
            <a:br>
              <a:rPr lang="en-GB" sz="1400" dirty="0"/>
            </a:br>
            <a:r>
              <a:rPr lang="en-GB" sz="1400" dirty="0"/>
              <a:t>DOI: 10.1126/science.1225942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397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715C-8C12-634C-BF70-D63E38D0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2464-339C-DA45-97B4-ED7D172F4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Recommended to use </a:t>
            </a:r>
            <a:r>
              <a:rPr lang="en-GB" i="1" dirty="0"/>
              <a:t>Python. Jupyter Notebooks</a:t>
            </a:r>
            <a:r>
              <a:rPr lang="en-GB" dirty="0"/>
              <a:t> are a great way to start!</a:t>
            </a:r>
            <a:endParaRPr lang="en-GB" i="1" dirty="0"/>
          </a:p>
          <a:p>
            <a:r>
              <a:rPr lang="en-GB" dirty="0"/>
              <a:t>Read in data using </a:t>
            </a:r>
            <a:r>
              <a:rPr lang="en-GB" i="1" dirty="0"/>
              <a:t>Pandas</a:t>
            </a:r>
            <a:r>
              <a:rPr lang="en-GB" dirty="0"/>
              <a:t>.</a:t>
            </a:r>
          </a:p>
          <a:p>
            <a:r>
              <a:rPr lang="en-GB" dirty="0"/>
              <a:t>Plot all the well locations on a map to find the spatial extent of your data.</a:t>
            </a:r>
          </a:p>
          <a:p>
            <a:r>
              <a:rPr lang="en-GB" dirty="0"/>
              <a:t>Convert geographic coordinates (“Surface Latitude”; ”Surface Longitude”) to projected coordinate reference system – e.g. UTM. Use e.g. </a:t>
            </a:r>
            <a:r>
              <a:rPr lang="en-GB" i="1" dirty="0" err="1"/>
              <a:t>geopandas</a:t>
            </a:r>
            <a:r>
              <a:rPr lang="en-GB" dirty="0"/>
              <a:t>.</a:t>
            </a:r>
          </a:p>
          <a:p>
            <a:r>
              <a:rPr lang="en-GB" dirty="0"/>
              <a:t>Focus on injections to start with.</a:t>
            </a:r>
          </a:p>
          <a:p>
            <a:r>
              <a:rPr lang="en-GB" dirty="0"/>
              <a:t>Resolution -&gt; What is the dependency on grid spacing used?</a:t>
            </a:r>
          </a:p>
          <a:p>
            <a:r>
              <a:rPr lang="en-GB" dirty="0"/>
              <a:t>Time dependence.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1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9BBB-09CA-1943-BA2E-D489C7BE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and Production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3D32-020B-F44F-B75D-B28E53E6C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6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Well</a:t>
            </a:r>
            <a:r>
              <a:rPr lang="en-US" dirty="0"/>
              <a:t> data contains metadata for all wells in the area of interest</a:t>
            </a:r>
          </a:p>
          <a:p>
            <a:r>
              <a:rPr lang="en-US" i="1" dirty="0"/>
              <a:t>Production</a:t>
            </a:r>
            <a:r>
              <a:rPr lang="en-US" dirty="0"/>
              <a:t> data contains annual and monthly fluid extraction and injection volumes.</a:t>
            </a:r>
            <a:endParaRPr lang="en-US" i="1" dirty="0"/>
          </a:p>
          <a:p>
            <a:r>
              <a:rPr lang="en-US" dirty="0"/>
              <a:t>Spatial extent: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may want to start investigating water injection volumes/rates since that is believed to be a major contributor to seismicity in Oklahoma.</a:t>
            </a:r>
          </a:p>
          <a:p>
            <a:r>
              <a:rPr lang="en-US" dirty="0"/>
              <a:t>If things are progressing well, you can look at a larger dataset later in the project, if you like.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577699-80E4-1543-845D-C191E376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528" y="2817500"/>
            <a:ext cx="6678386" cy="206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9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C77B-C0C3-6D42-BCF6-39905827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Earthquake catalogue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9BC4-C0A0-E84B-BD23-6BF626BC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Oklahoma geological survey </a:t>
            </a:r>
            <a:r>
              <a:rPr lang="en-US" dirty="0">
                <a:hlinkClick r:id="rId2"/>
              </a:rPr>
              <a:t>http://www.ou.edu/ogs/research/earthquakes</a:t>
            </a:r>
            <a:r>
              <a:rPr lang="en-US" dirty="0"/>
              <a:t>.  </a:t>
            </a:r>
          </a:p>
          <a:p>
            <a:r>
              <a:rPr lang="en-US" dirty="0"/>
              <a:t>Reference: </a:t>
            </a:r>
            <a:r>
              <a:rPr lang="en-GB" dirty="0"/>
              <a:t>Walter, J. I., P. </a:t>
            </a:r>
            <a:r>
              <a:rPr lang="en-GB" dirty="0" err="1"/>
              <a:t>Ogwari</a:t>
            </a:r>
            <a:r>
              <a:rPr lang="en-GB" dirty="0"/>
              <a:t>, A. </a:t>
            </a:r>
            <a:r>
              <a:rPr lang="en-GB" dirty="0" err="1"/>
              <a:t>Thiel</a:t>
            </a:r>
            <a:r>
              <a:rPr lang="en-GB" dirty="0"/>
              <a:t>, F. Ferrer, I. </a:t>
            </a:r>
            <a:r>
              <a:rPr lang="en-GB" dirty="0" err="1"/>
              <a:t>Woelfel</a:t>
            </a:r>
            <a:r>
              <a:rPr lang="en-GB" dirty="0"/>
              <a:t>, J. C. Chang, A. P. Darold, and A. A. Holland (2020), The Oklahoma Geological Survey </a:t>
            </a:r>
            <a:r>
              <a:rPr lang="en-GB" dirty="0" err="1"/>
              <a:t>Statewide</a:t>
            </a:r>
            <a:r>
              <a:rPr lang="en-GB" dirty="0"/>
              <a:t> Seismic Network, Seismol. Res. Lett., 91 (2A): 611–621, doi:10.1785/0220190211.</a:t>
            </a:r>
          </a:p>
          <a:p>
            <a:r>
              <a:rPr lang="en-GB" dirty="0"/>
              <a:t>Magnitude &gt; 2 earthquakes</a:t>
            </a:r>
          </a:p>
        </p:txBody>
      </p:sp>
    </p:spTree>
    <p:extLst>
      <p:ext uri="{BB962C8B-B14F-4D97-AF65-F5344CB8AC3E}">
        <p14:creationId xmlns:p14="http://schemas.microsoft.com/office/powerpoint/2010/main" val="165852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8278-7679-034B-B777-AF127EC1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parameters to investigate correlations with earthquake activity(</a:t>
            </a:r>
            <a:r>
              <a:rPr lang="zh-CN" altLang="en-US" dirty="0"/>
              <a:t>研究与地震活动相关性的潜在参数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9611-BC7B-D84D-98DA-F6CF5985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Injection volume</a:t>
            </a:r>
          </a:p>
          <a:p>
            <a:r>
              <a:rPr lang="en-US" dirty="0"/>
              <a:t>Well depth</a:t>
            </a:r>
          </a:p>
          <a:p>
            <a:r>
              <a:rPr lang="en-US" dirty="0"/>
              <a:t>Geological formation being injected into.</a:t>
            </a:r>
          </a:p>
          <a:p>
            <a:endParaRPr lang="en-US" dirty="0"/>
          </a:p>
          <a:p>
            <a:r>
              <a:rPr lang="en-US" dirty="0"/>
              <a:t>Suggested examples:</a:t>
            </a:r>
          </a:p>
          <a:p>
            <a:pPr lvl="1"/>
            <a:r>
              <a:rPr lang="en-US" dirty="0"/>
              <a:t>Correlate </a:t>
            </a:r>
            <a:r>
              <a:rPr lang="en-US" u="sng" dirty="0"/>
              <a:t>earthquake occurrence </a:t>
            </a:r>
            <a:r>
              <a:rPr lang="en-US" dirty="0"/>
              <a:t>within a given area with injection volume</a:t>
            </a:r>
          </a:p>
          <a:p>
            <a:pPr lvl="1"/>
            <a:r>
              <a:rPr lang="en-US" dirty="0"/>
              <a:t>Correlate </a:t>
            </a:r>
            <a:r>
              <a:rPr lang="en-US" u="sng" dirty="0"/>
              <a:t>maximum earthquake magnitude </a:t>
            </a:r>
            <a:r>
              <a:rPr lang="en-US" dirty="0"/>
              <a:t>within a given area with injection volume</a:t>
            </a:r>
          </a:p>
          <a:p>
            <a:pPr lvl="1"/>
            <a:r>
              <a:rPr lang="en-US" dirty="0"/>
              <a:t>Correlate earthquake rate (seismic moment rate) within a given area with injection volume</a:t>
            </a:r>
          </a:p>
        </p:txBody>
      </p:sp>
    </p:spTree>
    <p:extLst>
      <p:ext uri="{BB962C8B-B14F-4D97-AF65-F5344CB8AC3E}">
        <p14:creationId xmlns:p14="http://schemas.microsoft.com/office/powerpoint/2010/main" val="219926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61F4-C705-964B-877F-91748D7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approaches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6DA-BE90-F94F-AD73-E70DF205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But, always good to look at parameter correlations / collinearity before trying lots of unsupervised methods!</a:t>
            </a:r>
          </a:p>
        </p:txBody>
      </p:sp>
    </p:spTree>
    <p:extLst>
      <p:ext uri="{BB962C8B-B14F-4D97-AF65-F5344CB8AC3E}">
        <p14:creationId xmlns:p14="http://schemas.microsoft.com/office/powerpoint/2010/main" val="396076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465</Words>
  <Application>Microsoft Macintosh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Forecasting induced seismicity in Oklahoma</vt:lpstr>
      <vt:lpstr>Background</vt:lpstr>
      <vt:lpstr>Getting started</vt:lpstr>
      <vt:lpstr>Well and Production data</vt:lpstr>
      <vt:lpstr>Earthquake catalogue</vt:lpstr>
      <vt:lpstr>Potential parameters to investigate correlations with earthquake activity(研究与地震活动相关性的潜在参数)</vt:lpstr>
      <vt:lpstr>Suggested approaches to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Hicks, Stephen P</dc:creator>
  <cp:lastModifiedBy>liu zhiyong</cp:lastModifiedBy>
  <cp:revision>7</cp:revision>
  <dcterms:created xsi:type="dcterms:W3CDTF">2021-06-01T07:10:10Z</dcterms:created>
  <dcterms:modified xsi:type="dcterms:W3CDTF">2021-06-02T13:00:58Z</dcterms:modified>
</cp:coreProperties>
</file>