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5"/>
    <p:restoredTop sz="94689"/>
  </p:normalViewPr>
  <p:slideViewPr>
    <p:cSldViewPr snapToGrid="0" snapToObjects="1">
      <p:cViewPr varScale="1">
        <p:scale>
          <a:sx n="108" d="100"/>
          <a:sy n="108" d="100"/>
        </p:scale>
        <p:origin x="5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372BF-067A-644C-85E7-8404AB555C8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F3883AC-4225-4A4B-A8BC-BDBFA987C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5A4E306-FB6E-9543-8956-9ACE60658C28}"/>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5" name="页脚占位符 4">
            <a:extLst>
              <a:ext uri="{FF2B5EF4-FFF2-40B4-BE49-F238E27FC236}">
                <a16:creationId xmlns:a16="http://schemas.microsoft.com/office/drawing/2014/main" id="{6FE720C8-B998-0541-B435-CA8AFBE50E7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CDD6EE-C6FF-FB4C-98A7-4232DEBAE674}"/>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309221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4F80F-4F55-8740-81E7-25E6A4D2694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72882C3-1001-3B44-9095-A960307389A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52B7273-0C84-4341-B853-E86BE2FE579A}"/>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5" name="页脚占位符 4">
            <a:extLst>
              <a:ext uri="{FF2B5EF4-FFF2-40B4-BE49-F238E27FC236}">
                <a16:creationId xmlns:a16="http://schemas.microsoft.com/office/drawing/2014/main" id="{726C0B1B-9DAC-8F4B-9D1A-C1C9768B497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F5D8CBB-35FA-8C4B-9864-3E29F20C201F}"/>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221208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8F1056-81EE-9745-BFF3-ED25C55FEE9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98154D4-BD88-0344-992B-86907ED1F38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6D970A0-F12E-014D-8ED2-2FCD01A33422}"/>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5" name="页脚占位符 4">
            <a:extLst>
              <a:ext uri="{FF2B5EF4-FFF2-40B4-BE49-F238E27FC236}">
                <a16:creationId xmlns:a16="http://schemas.microsoft.com/office/drawing/2014/main" id="{7ECD779B-A25B-1C45-B5F5-0FD1206248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DAB24FC-FB1B-D94C-9FD3-15FA28768F01}"/>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58968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88AB7-F5AC-434C-8E4B-8CADEBB85FF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5AED64B-B6EA-274F-B8BC-3F034DD2AF1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A2582E0-754E-1046-808A-C7D2E4A034CF}"/>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5" name="页脚占位符 4">
            <a:extLst>
              <a:ext uri="{FF2B5EF4-FFF2-40B4-BE49-F238E27FC236}">
                <a16:creationId xmlns:a16="http://schemas.microsoft.com/office/drawing/2014/main" id="{A9AD4864-3B7C-224C-AB05-8FD5701DA9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FFB579-3094-7C41-944A-84A21C74D873}"/>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67950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97C34-3A62-6C47-8D30-67AB91E6CDE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8BBDC2C-101D-3D4E-A9DD-37C9C69FC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797D4C5-6A3E-694D-A3A7-CC302C02BE9C}"/>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5" name="页脚占位符 4">
            <a:extLst>
              <a:ext uri="{FF2B5EF4-FFF2-40B4-BE49-F238E27FC236}">
                <a16:creationId xmlns:a16="http://schemas.microsoft.com/office/drawing/2014/main" id="{6DE068C9-E9E9-244B-9464-0D48EBE2DFA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3427CF5-265B-EA45-9103-28B4D7AB2233}"/>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195855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5D1A6-A335-6141-B9C9-6C05BBF3500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8D54011-6110-DE47-8FA2-4783F483DC0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40EA605-8BC7-9F4C-93DF-0E879813552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CED64C3-B11A-004E-8E20-3098C83F08FC}"/>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6" name="页脚占位符 5">
            <a:extLst>
              <a:ext uri="{FF2B5EF4-FFF2-40B4-BE49-F238E27FC236}">
                <a16:creationId xmlns:a16="http://schemas.microsoft.com/office/drawing/2014/main" id="{9012B319-8BCF-484B-B32B-3BC1E8C75AB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6F9CF0A-3D21-224D-87E6-A541EE0FAACE}"/>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15823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BC145-B4AB-2142-926A-7F9538BCEE8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FEE2AFF-F315-8D48-94CD-7A23F9118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F6F10F6-1177-8E4A-9CE2-2B752DA3E86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880F31F-C557-FA41-ABB1-3672D415D2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20BE224-902F-2B40-B1C1-1ED9DE46043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820E3BD-0337-9C44-AF3A-D178ED987126}"/>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8" name="页脚占位符 7">
            <a:extLst>
              <a:ext uri="{FF2B5EF4-FFF2-40B4-BE49-F238E27FC236}">
                <a16:creationId xmlns:a16="http://schemas.microsoft.com/office/drawing/2014/main" id="{4C8DFA1D-9C8F-AA4D-B5DD-FFF5DD64CCC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048AF5A-0C8A-B049-887E-F796A2056725}"/>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128027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2988A-DE74-C349-B618-FB76121291D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8FBEB04-E269-3440-9649-5585A4480AF8}"/>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4" name="页脚占位符 3">
            <a:extLst>
              <a:ext uri="{FF2B5EF4-FFF2-40B4-BE49-F238E27FC236}">
                <a16:creationId xmlns:a16="http://schemas.microsoft.com/office/drawing/2014/main" id="{7754A5AF-8F56-F34A-BDE9-EC0979816ED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237452A-059F-FA49-9B08-23B4552820E8}"/>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260921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271CD-AA3E-5B43-9811-5C5690E311B0}"/>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3" name="页脚占位符 2">
            <a:extLst>
              <a:ext uri="{FF2B5EF4-FFF2-40B4-BE49-F238E27FC236}">
                <a16:creationId xmlns:a16="http://schemas.microsoft.com/office/drawing/2014/main" id="{415E5F6F-F8D9-DB42-AFEB-1F9B4C25DB1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6FFB349-F3CD-8349-A0E6-A5EFBBCFD4AC}"/>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207895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E4B30-94EC-204A-B9B1-0509E2D8C88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D34F588-99EC-7348-A73B-0E7951CFB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212EFF3-EC42-7C4B-A778-B97266FB9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735666E-4424-5440-A78A-1DC987891D5E}"/>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6" name="页脚占位符 5">
            <a:extLst>
              <a:ext uri="{FF2B5EF4-FFF2-40B4-BE49-F238E27FC236}">
                <a16:creationId xmlns:a16="http://schemas.microsoft.com/office/drawing/2014/main" id="{9282C248-25CA-B045-89FE-DD4CFE96451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B2C7006-3BAB-164D-BE42-19CBDCB2A35C}"/>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71031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83AF0-1B2B-A84C-BB2B-984F43D26CC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7DFF530-B8D9-074F-8286-D540388EA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B0AECA4-2028-9245-96C1-1F5B1C985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FF9C15F-F66B-2744-BA4A-31747390B7FF}"/>
              </a:ext>
            </a:extLst>
          </p:cNvPr>
          <p:cNvSpPr>
            <a:spLocks noGrp="1"/>
          </p:cNvSpPr>
          <p:nvPr>
            <p:ph type="dt" sz="half" idx="10"/>
          </p:nvPr>
        </p:nvSpPr>
        <p:spPr/>
        <p:txBody>
          <a:bodyPr/>
          <a:lstStyle/>
          <a:p>
            <a:fld id="{D3C594E0-287B-B148-A7EC-F8A4810289C3}" type="datetimeFigureOut">
              <a:rPr kumimoji="1" lang="zh-CN" altLang="en-US" smtClean="0"/>
              <a:t>2021/7/10</a:t>
            </a:fld>
            <a:endParaRPr kumimoji="1" lang="zh-CN" altLang="en-US"/>
          </a:p>
        </p:txBody>
      </p:sp>
      <p:sp>
        <p:nvSpPr>
          <p:cNvPr id="6" name="页脚占位符 5">
            <a:extLst>
              <a:ext uri="{FF2B5EF4-FFF2-40B4-BE49-F238E27FC236}">
                <a16:creationId xmlns:a16="http://schemas.microsoft.com/office/drawing/2014/main" id="{7EA0200D-5778-6E4A-AAB4-ED5F592D75A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04E3FB5-FFDB-8747-966B-3A068C2B550B}"/>
              </a:ext>
            </a:extLst>
          </p:cNvPr>
          <p:cNvSpPr>
            <a:spLocks noGrp="1"/>
          </p:cNvSpPr>
          <p:nvPr>
            <p:ph type="sldNum" sz="quarter" idx="12"/>
          </p:nvPr>
        </p:nvSpPr>
        <p:spPr/>
        <p:txBody>
          <a:body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3688146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D7F060-6331-224F-BFCC-3A056C5E6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C7B1F6C-906A-7842-BDC2-3FAA9E424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A877896-38FE-4341-AEA4-DFAE60CB86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594E0-287B-B148-A7EC-F8A4810289C3}" type="datetimeFigureOut">
              <a:rPr kumimoji="1" lang="zh-CN" altLang="en-US" smtClean="0"/>
              <a:t>2021/7/10</a:t>
            </a:fld>
            <a:endParaRPr kumimoji="1" lang="zh-CN" altLang="en-US"/>
          </a:p>
        </p:txBody>
      </p:sp>
      <p:sp>
        <p:nvSpPr>
          <p:cNvPr id="5" name="页脚占位符 4">
            <a:extLst>
              <a:ext uri="{FF2B5EF4-FFF2-40B4-BE49-F238E27FC236}">
                <a16:creationId xmlns:a16="http://schemas.microsoft.com/office/drawing/2014/main" id="{3FE6F13D-D3BE-8E49-9A3B-0EB73D134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3191EC8-7D49-3E43-B3A1-B421971E1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31BA3-374E-2742-9E66-69B4DA3A1536}" type="slidenum">
              <a:rPr kumimoji="1" lang="zh-CN" altLang="en-US" smtClean="0"/>
              <a:t>‹#›</a:t>
            </a:fld>
            <a:endParaRPr kumimoji="1" lang="zh-CN" altLang="en-US"/>
          </a:p>
        </p:txBody>
      </p:sp>
    </p:spTree>
    <p:extLst>
      <p:ext uri="{BB962C8B-B14F-4D97-AF65-F5344CB8AC3E}">
        <p14:creationId xmlns:p14="http://schemas.microsoft.com/office/powerpoint/2010/main" val="2422554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4467BB55-F5EE-F64E-9171-849071760C94}"/>
              </a:ext>
            </a:extLst>
          </p:cNvPr>
          <p:cNvSpPr>
            <a:spLocks noGrp="1"/>
          </p:cNvSpPr>
          <p:nvPr>
            <p:ph type="ctrTitle"/>
          </p:nvPr>
        </p:nvSpPr>
        <p:spPr>
          <a:xfrm>
            <a:off x="1100669" y="1097339"/>
            <a:ext cx="10011831" cy="2623885"/>
          </a:xfrm>
        </p:spPr>
        <p:txBody>
          <a:bodyPr anchor="ctr">
            <a:normAutofit/>
          </a:bodyPr>
          <a:lstStyle/>
          <a:p>
            <a:r>
              <a:rPr kumimoji="1" lang="en-US" altLang="zh-CN" sz="6600">
                <a:solidFill>
                  <a:srgbClr val="FFFFFF"/>
                </a:solidFill>
              </a:rPr>
              <a:t>Project Update</a:t>
            </a:r>
            <a:endParaRPr kumimoji="1" lang="zh-CN" altLang="en-US" sz="6600" dirty="0">
              <a:solidFill>
                <a:srgbClr val="FFFFFF"/>
              </a:solidFill>
            </a:endParaRPr>
          </a:p>
        </p:txBody>
      </p:sp>
      <p:sp>
        <p:nvSpPr>
          <p:cNvPr id="35" name="Rectangle 34">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Rectangle 36">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副标题 2">
            <a:extLst>
              <a:ext uri="{FF2B5EF4-FFF2-40B4-BE49-F238E27FC236}">
                <a16:creationId xmlns:a16="http://schemas.microsoft.com/office/drawing/2014/main" id="{EE4ECA2A-6F8B-634F-9CB9-A5032D04C88D}"/>
              </a:ext>
            </a:extLst>
          </p:cNvPr>
          <p:cNvSpPr>
            <a:spLocks noGrp="1"/>
          </p:cNvSpPr>
          <p:nvPr>
            <p:ph type="subTitle" idx="1"/>
          </p:nvPr>
        </p:nvSpPr>
        <p:spPr>
          <a:xfrm>
            <a:off x="3226159" y="4843002"/>
            <a:ext cx="5760850" cy="1234345"/>
          </a:xfrm>
        </p:spPr>
        <p:txBody>
          <a:bodyPr anchor="ctr">
            <a:normAutofit/>
          </a:bodyPr>
          <a:lstStyle/>
          <a:p>
            <a:r>
              <a:rPr kumimoji="1" lang="en-US" altLang="zh-CN" sz="2600">
                <a:solidFill>
                  <a:schemeClr val="tx1">
                    <a:lumMod val="95000"/>
                    <a:lumOff val="5000"/>
                  </a:schemeClr>
                </a:solidFill>
              </a:rPr>
              <a:t>ZHIYONG LIU</a:t>
            </a:r>
            <a:endParaRPr kumimoji="1" lang="zh-CN" altLang="en-US" sz="2600">
              <a:solidFill>
                <a:schemeClr val="tx1">
                  <a:lumMod val="95000"/>
                  <a:lumOff val="5000"/>
                </a:schemeClr>
              </a:solidFill>
            </a:endParaRPr>
          </a:p>
        </p:txBody>
      </p:sp>
      <p:sp>
        <p:nvSpPr>
          <p:cNvPr id="39" name="Rectangle 3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45095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FC591568-1A0F-8C4C-960B-116D738B3EF1}"/>
              </a:ext>
            </a:extLst>
          </p:cNvPr>
          <p:cNvSpPr>
            <a:spLocks noGrp="1"/>
          </p:cNvSpPr>
          <p:nvPr>
            <p:ph type="title"/>
          </p:nvPr>
        </p:nvSpPr>
        <p:spPr>
          <a:xfrm>
            <a:off x="966952" y="1204108"/>
            <a:ext cx="2669406" cy="1781175"/>
          </a:xfrm>
        </p:spPr>
        <p:txBody>
          <a:bodyPr>
            <a:normAutofit/>
          </a:bodyPr>
          <a:lstStyle/>
          <a:p>
            <a:r>
              <a:rPr kumimoji="1" lang="en-US" altLang="zh-CN" sz="3200">
                <a:solidFill>
                  <a:srgbClr val="FFFFFF"/>
                </a:solidFill>
              </a:rPr>
              <a:t>1. Dataset Processing</a:t>
            </a:r>
            <a:endParaRPr kumimoji="1" lang="zh-CN" altLang="en-US" sz="3200">
              <a:solidFill>
                <a:srgbClr val="FFFFFF"/>
              </a:solidFill>
            </a:endParaRPr>
          </a:p>
        </p:txBody>
      </p:sp>
      <p:sp>
        <p:nvSpPr>
          <p:cNvPr id="3" name="内容占位符 2">
            <a:extLst>
              <a:ext uri="{FF2B5EF4-FFF2-40B4-BE49-F238E27FC236}">
                <a16:creationId xmlns:a16="http://schemas.microsoft.com/office/drawing/2014/main" id="{1CD6A375-7C89-B546-85F4-065B050D1D68}"/>
              </a:ext>
            </a:extLst>
          </p:cNvPr>
          <p:cNvSpPr>
            <a:spLocks noGrp="1"/>
          </p:cNvSpPr>
          <p:nvPr>
            <p:ph idx="1"/>
          </p:nvPr>
        </p:nvSpPr>
        <p:spPr>
          <a:xfrm>
            <a:off x="966951" y="3355130"/>
            <a:ext cx="2669407" cy="2427333"/>
          </a:xfrm>
        </p:spPr>
        <p:txBody>
          <a:bodyPr>
            <a:normAutofit/>
          </a:bodyPr>
          <a:lstStyle/>
          <a:p>
            <a:r>
              <a:rPr kumimoji="1" lang="en-US" altLang="zh-CN" sz="1600" dirty="0"/>
              <a:t>This month I first imported dataset and processed them. </a:t>
            </a:r>
          </a:p>
          <a:p>
            <a:r>
              <a:rPr kumimoji="1" lang="en-US" altLang="zh-CN" sz="1600" dirty="0"/>
              <a:t>The datasets in here used are </a:t>
            </a:r>
            <a:r>
              <a:rPr kumimoji="1" lang="en-US" altLang="zh-CN" sz="1600" dirty="0" err="1"/>
              <a:t>WellData</a:t>
            </a:r>
            <a:r>
              <a:rPr kumimoji="1" lang="en-US" altLang="zh-CN" sz="1600" dirty="0"/>
              <a:t>, </a:t>
            </a:r>
            <a:r>
              <a:rPr kumimoji="1" lang="en-US" altLang="zh-CN" sz="1600" dirty="0" err="1"/>
              <a:t>OCC_injection_data</a:t>
            </a:r>
            <a:r>
              <a:rPr kumimoji="1" lang="en-US" altLang="zh-CN" sz="1600" dirty="0"/>
              <a:t>, </a:t>
            </a:r>
            <a:r>
              <a:rPr kumimoji="1" lang="en-US" altLang="zh-CN" sz="1600" dirty="0" err="1"/>
              <a:t>EarthquakeData</a:t>
            </a:r>
            <a:endParaRPr kumimoji="1" lang="zh-CN" altLang="en-US" sz="1600" dirty="0"/>
          </a:p>
        </p:txBody>
      </p:sp>
      <p:pic>
        <p:nvPicPr>
          <p:cNvPr id="5" name="图片 4" descr="表格&#10;&#10;低可信度描述已自动生成">
            <a:extLst>
              <a:ext uri="{FF2B5EF4-FFF2-40B4-BE49-F238E27FC236}">
                <a16:creationId xmlns:a16="http://schemas.microsoft.com/office/drawing/2014/main" id="{2197A0CA-8E21-C148-BDF2-9D9C61E652E1}"/>
              </a:ext>
            </a:extLst>
          </p:cNvPr>
          <p:cNvPicPr>
            <a:picLocks noChangeAspect="1"/>
          </p:cNvPicPr>
          <p:nvPr/>
        </p:nvPicPr>
        <p:blipFill>
          <a:blip r:embed="rId2"/>
          <a:stretch>
            <a:fillRect/>
          </a:stretch>
        </p:blipFill>
        <p:spPr>
          <a:xfrm>
            <a:off x="4662102" y="1166920"/>
            <a:ext cx="6903723" cy="4401122"/>
          </a:xfrm>
          <a:prstGeom prst="rect">
            <a:avLst/>
          </a:prstGeom>
        </p:spPr>
      </p:pic>
    </p:spTree>
    <p:extLst>
      <p:ext uri="{BB962C8B-B14F-4D97-AF65-F5344CB8AC3E}">
        <p14:creationId xmlns:p14="http://schemas.microsoft.com/office/powerpoint/2010/main" val="246698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A5B58-2006-2E4C-9E0B-CA8DF8F3289C}"/>
              </a:ext>
            </a:extLst>
          </p:cNvPr>
          <p:cNvSpPr>
            <a:spLocks noGrp="1"/>
          </p:cNvSpPr>
          <p:nvPr>
            <p:ph type="title"/>
          </p:nvPr>
        </p:nvSpPr>
        <p:spPr>
          <a:xfrm>
            <a:off x="801099" y="1396289"/>
            <a:ext cx="4399093" cy="1325563"/>
          </a:xfrm>
        </p:spPr>
        <p:txBody>
          <a:bodyPr>
            <a:normAutofit/>
          </a:bodyPr>
          <a:lstStyle/>
          <a:p>
            <a:r>
              <a:rPr kumimoji="1" lang="en-US" altLang="zh-CN"/>
              <a:t>2. Mapping</a:t>
            </a:r>
            <a:endParaRPr kumimoji="1" lang="zh-CN" altLang="en-US"/>
          </a:p>
        </p:txBody>
      </p:sp>
      <p:sp>
        <p:nvSpPr>
          <p:cNvPr id="21" name="Content Placeholder 20">
            <a:extLst>
              <a:ext uri="{FF2B5EF4-FFF2-40B4-BE49-F238E27FC236}">
                <a16:creationId xmlns:a16="http://schemas.microsoft.com/office/drawing/2014/main" id="{B4B4E8B5-6A08-4D33-B7A4-A67A88D4F7C6}"/>
              </a:ext>
            </a:extLst>
          </p:cNvPr>
          <p:cNvSpPr>
            <a:spLocks noGrp="1"/>
          </p:cNvSpPr>
          <p:nvPr>
            <p:ph idx="1"/>
          </p:nvPr>
        </p:nvSpPr>
        <p:spPr>
          <a:xfrm>
            <a:off x="805544" y="2871982"/>
            <a:ext cx="4399094" cy="3181684"/>
          </a:xfrm>
        </p:spPr>
        <p:txBody>
          <a:bodyPr anchor="t">
            <a:normAutofit/>
          </a:bodyPr>
          <a:lstStyle/>
          <a:p>
            <a:endParaRPr lang="en-US" sz="1800"/>
          </a:p>
        </p:txBody>
      </p:sp>
      <p:sp>
        <p:nvSpPr>
          <p:cNvPr id="51" name="Freeform: Shape 50">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内容占位符 4" descr="图表, 散点图&#10;&#10;描述已自动生成">
            <a:extLst>
              <a:ext uri="{FF2B5EF4-FFF2-40B4-BE49-F238E27FC236}">
                <a16:creationId xmlns:a16="http://schemas.microsoft.com/office/drawing/2014/main" id="{E35FCCA2-AD1E-3A41-BBA1-708D8683D2B4}"/>
              </a:ext>
            </a:extLst>
          </p:cNvPr>
          <p:cNvPicPr>
            <a:picLocks noChangeAspect="1"/>
          </p:cNvPicPr>
          <p:nvPr/>
        </p:nvPicPr>
        <p:blipFill rotWithShape="1">
          <a:blip r:embed="rId2"/>
          <a:srcRect t="3574" r="1" b="16958"/>
          <a:stretch/>
        </p:blipFill>
        <p:spPr>
          <a:xfrm>
            <a:off x="7187611" y="835847"/>
            <a:ext cx="4622052" cy="2268132"/>
          </a:xfrm>
          <a:prstGeom prst="rect">
            <a:avLst/>
          </a:prstGeom>
        </p:spPr>
      </p:pic>
      <p:pic>
        <p:nvPicPr>
          <p:cNvPr id="7" name="图片 6" descr="图形用户界面, 文本, 应用程序&#10;&#10;描述已自动生成">
            <a:extLst>
              <a:ext uri="{FF2B5EF4-FFF2-40B4-BE49-F238E27FC236}">
                <a16:creationId xmlns:a16="http://schemas.microsoft.com/office/drawing/2014/main" id="{CC29FB72-DFB7-A04C-84F3-F2DD69C6E25A}"/>
              </a:ext>
            </a:extLst>
          </p:cNvPr>
          <p:cNvPicPr>
            <a:picLocks noChangeAspect="1"/>
          </p:cNvPicPr>
          <p:nvPr/>
        </p:nvPicPr>
        <p:blipFill rotWithShape="1">
          <a:blip r:embed="rId3"/>
          <a:srcRect r="8016" b="-2"/>
          <a:stretch/>
        </p:blipFill>
        <p:spPr>
          <a:xfrm>
            <a:off x="7187612" y="3909740"/>
            <a:ext cx="4622052" cy="2198412"/>
          </a:xfrm>
          <a:prstGeom prst="rect">
            <a:avLst/>
          </a:prstGeom>
        </p:spPr>
      </p:pic>
    </p:spTree>
    <p:extLst>
      <p:ext uri="{BB962C8B-B14F-4D97-AF65-F5344CB8AC3E}">
        <p14:creationId xmlns:p14="http://schemas.microsoft.com/office/powerpoint/2010/main" val="36611490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74D5A603-6FC1-2C48-9A0B-42DA118C89AE}"/>
              </a:ext>
            </a:extLst>
          </p:cNvPr>
          <p:cNvSpPr>
            <a:spLocks noGrp="1"/>
          </p:cNvSpPr>
          <p:nvPr>
            <p:ph type="title"/>
          </p:nvPr>
        </p:nvSpPr>
        <p:spPr>
          <a:xfrm>
            <a:off x="804672" y="640263"/>
            <a:ext cx="5157216" cy="1344975"/>
          </a:xfrm>
        </p:spPr>
        <p:txBody>
          <a:bodyPr vert="horz" lIns="91440" tIns="45720" rIns="91440" bIns="45720" rtlCol="0">
            <a:normAutofit/>
          </a:bodyPr>
          <a:lstStyle/>
          <a:p>
            <a:r>
              <a:rPr kumimoji="1" lang="en-US" altLang="zh-CN" sz="4000" kern="1200" dirty="0">
                <a:latin typeface="+mj-lt"/>
                <a:ea typeface="+mj-ea"/>
                <a:cs typeface="+mj-cs"/>
              </a:rPr>
              <a:t>3. Correlation</a:t>
            </a:r>
          </a:p>
        </p:txBody>
      </p:sp>
      <p:sp>
        <p:nvSpPr>
          <p:cNvPr id="14" name="Content Placeholder 13">
            <a:extLst>
              <a:ext uri="{FF2B5EF4-FFF2-40B4-BE49-F238E27FC236}">
                <a16:creationId xmlns:a16="http://schemas.microsoft.com/office/drawing/2014/main" id="{8A5E5366-2B6B-409D-A85C-BA861198F906}"/>
              </a:ext>
            </a:extLst>
          </p:cNvPr>
          <p:cNvSpPr>
            <a:spLocks noGrp="1"/>
          </p:cNvSpPr>
          <p:nvPr>
            <p:ph idx="1"/>
          </p:nvPr>
        </p:nvSpPr>
        <p:spPr>
          <a:xfrm>
            <a:off x="804672" y="2121763"/>
            <a:ext cx="5157216" cy="3773010"/>
          </a:xfrm>
        </p:spPr>
        <p:txBody>
          <a:bodyPr vert="horz" lIns="91440" tIns="45720" rIns="91440" bIns="45720" rtlCol="0">
            <a:normAutofit/>
          </a:bodyPr>
          <a:lstStyle/>
          <a:p>
            <a:pPr marL="0" indent="0">
              <a:buNone/>
            </a:pPr>
            <a:r>
              <a:rPr kumimoji="1" lang="en-US" altLang="zh-CN" sz="2000" dirty="0"/>
              <a:t>Process:</a:t>
            </a:r>
          </a:p>
          <a:p>
            <a:pPr marL="0" indent="0">
              <a:buNone/>
            </a:pPr>
            <a:r>
              <a:rPr kumimoji="1" lang="en-US" altLang="zh-CN" sz="2000" dirty="0"/>
              <a:t>1. look at each well and then search some radii distances around each well and to see if is there a possible correlation between injection volume and earthquake occurrence times used for certain radii value</a:t>
            </a:r>
          </a:p>
          <a:p>
            <a:pPr marL="0" indent="0">
              <a:buNone/>
            </a:pPr>
            <a:r>
              <a:rPr lang="en-US" sz="2000" kern="1200" dirty="0">
                <a:latin typeface="+mn-lt"/>
                <a:ea typeface="+mn-ea"/>
                <a:cs typeface="+mn-cs"/>
              </a:rPr>
              <a:t>2. Use the pair plot and Pearson coefficient to analyze</a:t>
            </a:r>
          </a:p>
        </p:txBody>
      </p:sp>
      <p:pic>
        <p:nvPicPr>
          <p:cNvPr id="5" name="内容占位符 4" descr="图表, 散点图&#10;&#10;中度可信度描述已自动生成">
            <a:extLst>
              <a:ext uri="{FF2B5EF4-FFF2-40B4-BE49-F238E27FC236}">
                <a16:creationId xmlns:a16="http://schemas.microsoft.com/office/drawing/2014/main" id="{5751F6D0-7CCD-734B-A623-1773DB7867FD}"/>
              </a:ext>
            </a:extLst>
          </p:cNvPr>
          <p:cNvPicPr>
            <a:picLocks noChangeAspect="1"/>
          </p:cNvPicPr>
          <p:nvPr/>
        </p:nvPicPr>
        <p:blipFill>
          <a:blip r:embed="rId2"/>
          <a:stretch>
            <a:fillRect/>
          </a:stretch>
        </p:blipFill>
        <p:spPr>
          <a:xfrm>
            <a:off x="6969642" y="548338"/>
            <a:ext cx="4736963" cy="5605875"/>
          </a:xfrm>
          <a:prstGeom prst="rect">
            <a:avLst/>
          </a:prstGeom>
        </p:spPr>
      </p:pic>
    </p:spTree>
    <p:extLst>
      <p:ext uri="{BB962C8B-B14F-4D97-AF65-F5344CB8AC3E}">
        <p14:creationId xmlns:p14="http://schemas.microsoft.com/office/powerpoint/2010/main" val="19532376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A3C56CA3-6CDC-3849-8562-CD0B7BE97E74}"/>
              </a:ext>
            </a:extLst>
          </p:cNvPr>
          <p:cNvSpPr>
            <a:spLocks noGrp="1"/>
          </p:cNvSpPr>
          <p:nvPr>
            <p:ph type="title"/>
          </p:nvPr>
        </p:nvSpPr>
        <p:spPr>
          <a:xfrm>
            <a:off x="966952" y="1204108"/>
            <a:ext cx="2669406" cy="1781175"/>
          </a:xfrm>
        </p:spPr>
        <p:txBody>
          <a:bodyPr>
            <a:normAutofit/>
          </a:bodyPr>
          <a:lstStyle/>
          <a:p>
            <a:r>
              <a:rPr kumimoji="1" lang="en-US" altLang="zh-CN" sz="3200" dirty="0">
                <a:solidFill>
                  <a:srgbClr val="FFFFFF"/>
                </a:solidFill>
              </a:rPr>
              <a:t>4. Linear Regression Model</a:t>
            </a:r>
            <a:endParaRPr kumimoji="1" lang="zh-CN" altLang="en-US" sz="3200" dirty="0">
              <a:solidFill>
                <a:srgbClr val="FFFFFF"/>
              </a:solidFill>
            </a:endParaRPr>
          </a:p>
        </p:txBody>
      </p:sp>
      <p:sp>
        <p:nvSpPr>
          <p:cNvPr id="9" name="Content Placeholder 8">
            <a:extLst>
              <a:ext uri="{FF2B5EF4-FFF2-40B4-BE49-F238E27FC236}">
                <a16:creationId xmlns:a16="http://schemas.microsoft.com/office/drawing/2014/main" id="{C6BABEBB-61F0-4715-B689-2E2EA478D7ED}"/>
              </a:ext>
            </a:extLst>
          </p:cNvPr>
          <p:cNvSpPr>
            <a:spLocks noGrp="1"/>
          </p:cNvSpPr>
          <p:nvPr>
            <p:ph idx="1"/>
          </p:nvPr>
        </p:nvSpPr>
        <p:spPr>
          <a:xfrm>
            <a:off x="966951" y="3355130"/>
            <a:ext cx="2669407" cy="2427333"/>
          </a:xfrm>
        </p:spPr>
        <p:txBody>
          <a:bodyPr>
            <a:normAutofit/>
          </a:bodyPr>
          <a:lstStyle/>
          <a:p>
            <a:r>
              <a:rPr lang="en-US" sz="1600" dirty="0"/>
              <a:t>I also generated a Linear Regression for predict the earthquake occurrence times in some region. Because the parameter selected in last part did not show an ideal correlation, so the model did not perform well</a:t>
            </a:r>
          </a:p>
        </p:txBody>
      </p:sp>
      <p:pic>
        <p:nvPicPr>
          <p:cNvPr id="5" name="内容占位符 4" descr="图形用户界面, 应用程序&#10;&#10;描述已自动生成">
            <a:extLst>
              <a:ext uri="{FF2B5EF4-FFF2-40B4-BE49-F238E27FC236}">
                <a16:creationId xmlns:a16="http://schemas.microsoft.com/office/drawing/2014/main" id="{4203288F-280F-614C-9ADE-D321D566179A}"/>
              </a:ext>
            </a:extLst>
          </p:cNvPr>
          <p:cNvPicPr>
            <a:picLocks noChangeAspect="1"/>
          </p:cNvPicPr>
          <p:nvPr/>
        </p:nvPicPr>
        <p:blipFill>
          <a:blip r:embed="rId2"/>
          <a:stretch>
            <a:fillRect/>
          </a:stretch>
        </p:blipFill>
        <p:spPr>
          <a:xfrm>
            <a:off x="4794401" y="952500"/>
            <a:ext cx="6639125" cy="4829963"/>
          </a:xfrm>
          <a:prstGeom prst="rect">
            <a:avLst/>
          </a:prstGeom>
        </p:spPr>
      </p:pic>
    </p:spTree>
    <p:extLst>
      <p:ext uri="{BB962C8B-B14F-4D97-AF65-F5344CB8AC3E}">
        <p14:creationId xmlns:p14="http://schemas.microsoft.com/office/powerpoint/2010/main" val="181200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F6B742BF-3EFE-854B-8DD1-12B6DD3860C8}"/>
              </a:ext>
            </a:extLst>
          </p:cNvPr>
          <p:cNvSpPr>
            <a:spLocks noGrp="1"/>
          </p:cNvSpPr>
          <p:nvPr>
            <p:ph type="title"/>
          </p:nvPr>
        </p:nvSpPr>
        <p:spPr>
          <a:xfrm>
            <a:off x="966952" y="1204108"/>
            <a:ext cx="2669406" cy="1781175"/>
          </a:xfrm>
        </p:spPr>
        <p:txBody>
          <a:bodyPr>
            <a:normAutofit/>
          </a:bodyPr>
          <a:lstStyle/>
          <a:p>
            <a:r>
              <a:rPr kumimoji="1" lang="en-US" altLang="zh-CN" sz="3200">
                <a:solidFill>
                  <a:srgbClr val="FFFFFF"/>
                </a:solidFill>
              </a:rPr>
              <a:t>5. Neural Network Model</a:t>
            </a:r>
            <a:endParaRPr kumimoji="1" lang="zh-CN" altLang="en-US" sz="3200">
              <a:solidFill>
                <a:srgbClr val="FFFFFF"/>
              </a:solidFill>
            </a:endParaRPr>
          </a:p>
        </p:txBody>
      </p:sp>
      <p:sp>
        <p:nvSpPr>
          <p:cNvPr id="9" name="Content Placeholder 8">
            <a:extLst>
              <a:ext uri="{FF2B5EF4-FFF2-40B4-BE49-F238E27FC236}">
                <a16:creationId xmlns:a16="http://schemas.microsoft.com/office/drawing/2014/main" id="{B00DBD9E-D2DC-4785-91DE-305823848111}"/>
              </a:ext>
            </a:extLst>
          </p:cNvPr>
          <p:cNvSpPr>
            <a:spLocks noGrp="1"/>
          </p:cNvSpPr>
          <p:nvPr>
            <p:ph idx="1"/>
          </p:nvPr>
        </p:nvSpPr>
        <p:spPr>
          <a:xfrm>
            <a:off x="966951" y="3355130"/>
            <a:ext cx="2669407" cy="2427333"/>
          </a:xfrm>
        </p:spPr>
        <p:txBody>
          <a:bodyPr>
            <a:normAutofit/>
          </a:bodyPr>
          <a:lstStyle/>
          <a:p>
            <a:r>
              <a:rPr lang="en-US" sz="1400"/>
              <a:t>I also have implemented a simple neural network model and finished the train and test frame. Because the potential parameters in last past should be adjusted again, I did not write the dataset split code. This part I will concentrate after I finding an ideal correlation with earthquake and some </a:t>
            </a:r>
            <a:r>
              <a:rPr lang="en-US" altLang="zh-CN" sz="1400"/>
              <a:t>potential parameters.</a:t>
            </a:r>
            <a:endParaRPr lang="en-US" sz="1400"/>
          </a:p>
        </p:txBody>
      </p:sp>
      <p:pic>
        <p:nvPicPr>
          <p:cNvPr id="7" name="图片 6" descr="图形用户界面, 文本, 应用程序, 电子邮件&#10;&#10;描述已自动生成">
            <a:extLst>
              <a:ext uri="{FF2B5EF4-FFF2-40B4-BE49-F238E27FC236}">
                <a16:creationId xmlns:a16="http://schemas.microsoft.com/office/drawing/2014/main" id="{AD0AD470-B7E4-1644-A6BB-07E54FC2860B}"/>
              </a:ext>
            </a:extLst>
          </p:cNvPr>
          <p:cNvPicPr>
            <a:picLocks noChangeAspect="1"/>
          </p:cNvPicPr>
          <p:nvPr/>
        </p:nvPicPr>
        <p:blipFill>
          <a:blip r:embed="rId2"/>
          <a:stretch>
            <a:fillRect/>
          </a:stretch>
        </p:blipFill>
        <p:spPr>
          <a:xfrm>
            <a:off x="4662102" y="1408551"/>
            <a:ext cx="6903723" cy="3917861"/>
          </a:xfrm>
          <a:prstGeom prst="rect">
            <a:avLst/>
          </a:prstGeom>
        </p:spPr>
      </p:pic>
    </p:spTree>
    <p:extLst>
      <p:ext uri="{BB962C8B-B14F-4D97-AF65-F5344CB8AC3E}">
        <p14:creationId xmlns:p14="http://schemas.microsoft.com/office/powerpoint/2010/main" val="256339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020C652-CE2C-0A4A-A982-7E2F1686829D}"/>
              </a:ext>
            </a:extLst>
          </p:cNvPr>
          <p:cNvSpPr>
            <a:spLocks noGrp="1"/>
          </p:cNvSpPr>
          <p:nvPr>
            <p:ph type="title"/>
          </p:nvPr>
        </p:nvSpPr>
        <p:spPr>
          <a:xfrm>
            <a:off x="966952" y="1204108"/>
            <a:ext cx="2669406" cy="1781175"/>
          </a:xfrm>
        </p:spPr>
        <p:txBody>
          <a:bodyPr>
            <a:normAutofit/>
          </a:bodyPr>
          <a:lstStyle/>
          <a:p>
            <a:r>
              <a:rPr kumimoji="1" lang="en-US" altLang="zh-CN" sz="3200" dirty="0">
                <a:solidFill>
                  <a:srgbClr val="FFFFFF"/>
                </a:solidFill>
              </a:rPr>
              <a:t>Current Correlation Problem</a:t>
            </a:r>
            <a:endParaRPr kumimoji="1" lang="zh-CN" altLang="en-US" sz="3200" dirty="0">
              <a:solidFill>
                <a:srgbClr val="FFFFFF"/>
              </a:solidFill>
            </a:endParaRPr>
          </a:p>
        </p:txBody>
      </p:sp>
      <p:sp>
        <p:nvSpPr>
          <p:cNvPr id="3" name="内容占位符 2">
            <a:extLst>
              <a:ext uri="{FF2B5EF4-FFF2-40B4-BE49-F238E27FC236}">
                <a16:creationId xmlns:a16="http://schemas.microsoft.com/office/drawing/2014/main" id="{9A781C59-1522-4746-8B9E-16196BF50036}"/>
              </a:ext>
            </a:extLst>
          </p:cNvPr>
          <p:cNvSpPr>
            <a:spLocks noGrp="1"/>
          </p:cNvSpPr>
          <p:nvPr>
            <p:ph idx="1"/>
          </p:nvPr>
        </p:nvSpPr>
        <p:spPr>
          <a:xfrm>
            <a:off x="966951" y="3355130"/>
            <a:ext cx="2669407" cy="2427333"/>
          </a:xfrm>
        </p:spPr>
        <p:txBody>
          <a:bodyPr>
            <a:normAutofit/>
          </a:bodyPr>
          <a:lstStyle/>
          <a:p>
            <a:r>
              <a:rPr kumimoji="1" lang="en-US" altLang="zh-CN" sz="1400" dirty="0"/>
              <a:t>The data range and radius around each well chosen to construct the dataset may not be suitable, which cause the pair plot do not show a clearly linear correlation and the Pearson coefficient is not ideal. (In my investigating process, there exist a attempt which injection volume and earthquake occurrence has a linear relationship)</a:t>
            </a:r>
          </a:p>
          <a:p>
            <a:pPr marL="0" indent="0">
              <a:buNone/>
            </a:pPr>
            <a:endParaRPr kumimoji="1" lang="zh-CN" altLang="en-US" sz="1400" dirty="0"/>
          </a:p>
        </p:txBody>
      </p:sp>
      <p:pic>
        <p:nvPicPr>
          <p:cNvPr id="5" name="图片 4" descr="图表, 树状图&#10;&#10;描述已自动生成">
            <a:extLst>
              <a:ext uri="{FF2B5EF4-FFF2-40B4-BE49-F238E27FC236}">
                <a16:creationId xmlns:a16="http://schemas.microsoft.com/office/drawing/2014/main" id="{BA7F3CB6-C5A6-884F-B6F1-93E94A6E8FAC}"/>
              </a:ext>
            </a:extLst>
          </p:cNvPr>
          <p:cNvPicPr>
            <a:picLocks noChangeAspect="1"/>
          </p:cNvPicPr>
          <p:nvPr/>
        </p:nvPicPr>
        <p:blipFill rotWithShape="1">
          <a:blip r:embed="rId2"/>
          <a:srcRect l="9456" t="2618" r="13764" b="-152"/>
          <a:stretch/>
        </p:blipFill>
        <p:spPr>
          <a:xfrm>
            <a:off x="5314950" y="1085849"/>
            <a:ext cx="5300663" cy="4696613"/>
          </a:xfrm>
          <a:prstGeom prst="rect">
            <a:avLst/>
          </a:prstGeom>
        </p:spPr>
      </p:pic>
      <p:sp>
        <p:nvSpPr>
          <p:cNvPr id="6" name="文本框 5">
            <a:extLst>
              <a:ext uri="{FF2B5EF4-FFF2-40B4-BE49-F238E27FC236}">
                <a16:creationId xmlns:a16="http://schemas.microsoft.com/office/drawing/2014/main" id="{6284839E-2F62-C844-9068-42414453C7D1}"/>
              </a:ext>
            </a:extLst>
          </p:cNvPr>
          <p:cNvSpPr txBox="1"/>
          <p:nvPr/>
        </p:nvSpPr>
        <p:spPr>
          <a:xfrm>
            <a:off x="7053012" y="5782462"/>
            <a:ext cx="1824538" cy="369332"/>
          </a:xfrm>
          <a:prstGeom prst="rect">
            <a:avLst/>
          </a:prstGeom>
          <a:noFill/>
        </p:spPr>
        <p:txBody>
          <a:bodyPr wrap="none" rtlCol="0">
            <a:spAutoFit/>
          </a:bodyPr>
          <a:lstStyle/>
          <a:p>
            <a:r>
              <a:rPr lang="en-US" altLang="zh-CN" dirty="0"/>
              <a:t>confusion matrix</a:t>
            </a:r>
            <a:endParaRPr kumimoji="1" lang="zh-CN" altLang="en-US" dirty="0"/>
          </a:p>
        </p:txBody>
      </p:sp>
    </p:spTree>
    <p:extLst>
      <p:ext uri="{BB962C8B-B14F-4D97-AF65-F5344CB8AC3E}">
        <p14:creationId xmlns:p14="http://schemas.microsoft.com/office/powerpoint/2010/main" val="239858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5DC2B7BE-6A5A-2541-9AA7-3F0EF6273D59}"/>
              </a:ext>
            </a:extLst>
          </p:cNvPr>
          <p:cNvSpPr>
            <a:spLocks noGrp="1"/>
          </p:cNvSpPr>
          <p:nvPr>
            <p:ph type="title"/>
          </p:nvPr>
        </p:nvSpPr>
        <p:spPr>
          <a:xfrm>
            <a:off x="838200" y="704088"/>
            <a:ext cx="3529953" cy="2980944"/>
          </a:xfrm>
        </p:spPr>
        <p:txBody>
          <a:bodyPr>
            <a:normAutofit/>
          </a:bodyPr>
          <a:lstStyle/>
          <a:p>
            <a:r>
              <a:rPr kumimoji="1" lang="en-US" altLang="zh-CN">
                <a:solidFill>
                  <a:schemeClr val="bg1"/>
                </a:solidFill>
              </a:rPr>
              <a:t>Next To Do</a:t>
            </a:r>
            <a:endParaRPr kumimoji="1" lang="zh-CN" altLang="en-US">
              <a:solidFill>
                <a:schemeClr val="bg1"/>
              </a:solidFill>
            </a:endParaRPr>
          </a:p>
        </p:txBody>
      </p:sp>
      <p:sp>
        <p:nvSpPr>
          <p:cNvPr id="3" name="内容占位符 2">
            <a:extLst>
              <a:ext uri="{FF2B5EF4-FFF2-40B4-BE49-F238E27FC236}">
                <a16:creationId xmlns:a16="http://schemas.microsoft.com/office/drawing/2014/main" id="{8B25E895-3180-9845-9BB9-24ED16D7FAC4}"/>
              </a:ext>
            </a:extLst>
          </p:cNvPr>
          <p:cNvSpPr>
            <a:spLocks noGrp="1"/>
          </p:cNvSpPr>
          <p:nvPr>
            <p:ph idx="1"/>
          </p:nvPr>
        </p:nvSpPr>
        <p:spPr>
          <a:xfrm>
            <a:off x="6212410" y="704088"/>
            <a:ext cx="5135293" cy="5248656"/>
          </a:xfrm>
        </p:spPr>
        <p:txBody>
          <a:bodyPr anchor="ctr">
            <a:normAutofit/>
          </a:bodyPr>
          <a:lstStyle/>
          <a:p>
            <a:r>
              <a:rPr kumimoji="1" lang="en-US" altLang="zh-CN" sz="2400" dirty="0"/>
              <a:t>I will also try another method: Look at each earthquake and then search some radii distances around each earthquake and to see if is there a possible correlation between injection volume and well used for certain radii value.</a:t>
            </a:r>
          </a:p>
          <a:p>
            <a:r>
              <a:rPr kumimoji="1" lang="en-US" altLang="zh-CN" sz="2400" dirty="0"/>
              <a:t>Do the data construction and split for the neural network model, then train and test.</a:t>
            </a:r>
            <a:endParaRPr kumimoji="1" lang="zh-CN" altLang="en-US" sz="2400" dirty="0"/>
          </a:p>
        </p:txBody>
      </p:sp>
    </p:spTree>
    <p:extLst>
      <p:ext uri="{BB962C8B-B14F-4D97-AF65-F5344CB8AC3E}">
        <p14:creationId xmlns:p14="http://schemas.microsoft.com/office/powerpoint/2010/main" val="6449991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315</Words>
  <Application>Microsoft Macintosh PowerPoint</Application>
  <PresentationFormat>宽屏</PresentationFormat>
  <Paragraphs>20</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Calibri</vt:lpstr>
      <vt:lpstr>Office 主题​​</vt:lpstr>
      <vt:lpstr>Project Update</vt:lpstr>
      <vt:lpstr>1. Dataset Processing</vt:lpstr>
      <vt:lpstr>2. Mapping</vt:lpstr>
      <vt:lpstr>3. Correlation</vt:lpstr>
      <vt:lpstr>4. Linear Regression Model</vt:lpstr>
      <vt:lpstr>5. Neural Network Model</vt:lpstr>
      <vt:lpstr>Current Correlation Problem</vt:lpstr>
      <vt:lpstr>Next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dc:title>
  <dc:creator>liu zhiyong</dc:creator>
  <cp:lastModifiedBy>liu zhiyong</cp:lastModifiedBy>
  <cp:revision>8</cp:revision>
  <dcterms:created xsi:type="dcterms:W3CDTF">2021-07-10T08:09:41Z</dcterms:created>
  <dcterms:modified xsi:type="dcterms:W3CDTF">2021-07-10T10:08:55Z</dcterms:modified>
</cp:coreProperties>
</file>